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6" r:id="rId2"/>
    <p:sldId id="287" r:id="rId3"/>
    <p:sldId id="323" r:id="rId4"/>
    <p:sldId id="343" r:id="rId5"/>
    <p:sldId id="345" r:id="rId6"/>
    <p:sldId id="325" r:id="rId7"/>
    <p:sldId id="347" r:id="rId8"/>
    <p:sldId id="349" r:id="rId9"/>
    <p:sldId id="359" r:id="rId10"/>
    <p:sldId id="360" r:id="rId11"/>
    <p:sldId id="350" r:id="rId12"/>
    <p:sldId id="354" r:id="rId13"/>
    <p:sldId id="362" r:id="rId14"/>
    <p:sldId id="355" r:id="rId15"/>
    <p:sldId id="357" r:id="rId16"/>
    <p:sldId id="358" r:id="rId17"/>
    <p:sldId id="337" r:id="rId18"/>
    <p:sldId id="341" r:id="rId19"/>
    <p:sldId id="339" r:id="rId20"/>
    <p:sldId id="304"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6"/>
    <a:srgbClr val="E6F1FE"/>
    <a:srgbClr val="CDE4FD"/>
    <a:srgbClr val="DCF9FC"/>
    <a:srgbClr val="FEF0FB"/>
    <a:srgbClr val="C6F5FA"/>
    <a:srgbClr val="EDFBFD"/>
    <a:srgbClr val="F5FEE2"/>
    <a:srgbClr val="860000"/>
    <a:srgbClr val="F2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2" autoAdjust="0"/>
    <p:restoredTop sz="94660"/>
  </p:normalViewPr>
  <p:slideViewPr>
    <p:cSldViewPr snapToGrid="0">
      <p:cViewPr varScale="1">
        <p:scale>
          <a:sx n="79" d="100"/>
          <a:sy n="79" d="100"/>
        </p:scale>
        <p:origin x="120" y="6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5CFA5-823C-4FB3-9629-77367C5A2776}" type="datetimeFigureOut">
              <a:rPr lang="en-US" smtClean="0"/>
              <a:t>15/4/2021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6877F-104A-492A-8CE8-444E23E5CA25}" type="slidenum">
              <a:rPr lang="en-US" smtClean="0"/>
              <a:t>‹#›</a:t>
            </a:fld>
            <a:endParaRPr lang="en-US"/>
          </a:p>
        </p:txBody>
      </p:sp>
    </p:spTree>
    <p:extLst>
      <p:ext uri="{BB962C8B-B14F-4D97-AF65-F5344CB8AC3E}">
        <p14:creationId xmlns:p14="http://schemas.microsoft.com/office/powerpoint/2010/main" val="33622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877F-104A-492A-8CE8-444E23E5CA25}" type="slidenum">
              <a:rPr lang="en-US" smtClean="0"/>
              <a:t>1</a:t>
            </a:fld>
            <a:endParaRPr lang="en-US"/>
          </a:p>
        </p:txBody>
      </p:sp>
    </p:spTree>
    <p:extLst>
      <p:ext uri="{BB962C8B-B14F-4D97-AF65-F5344CB8AC3E}">
        <p14:creationId xmlns:p14="http://schemas.microsoft.com/office/powerpoint/2010/main" val="322131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14</a:t>
            </a:fld>
            <a:endParaRPr lang="en-US"/>
          </a:p>
        </p:txBody>
      </p:sp>
    </p:spTree>
    <p:extLst>
      <p:ext uri="{BB962C8B-B14F-4D97-AF65-F5344CB8AC3E}">
        <p14:creationId xmlns:p14="http://schemas.microsoft.com/office/powerpoint/2010/main" val="99110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15</a:t>
            </a:fld>
            <a:endParaRPr lang="en-US"/>
          </a:p>
        </p:txBody>
      </p:sp>
    </p:spTree>
    <p:extLst>
      <p:ext uri="{BB962C8B-B14F-4D97-AF65-F5344CB8AC3E}">
        <p14:creationId xmlns:p14="http://schemas.microsoft.com/office/powerpoint/2010/main" val="411442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16</a:t>
            </a:fld>
            <a:endParaRPr lang="en-US"/>
          </a:p>
        </p:txBody>
      </p:sp>
    </p:spTree>
    <p:extLst>
      <p:ext uri="{BB962C8B-B14F-4D97-AF65-F5344CB8AC3E}">
        <p14:creationId xmlns:p14="http://schemas.microsoft.com/office/powerpoint/2010/main" val="91980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C461-F4F2-49C7-9CF5-C0C2F5C5E27D}" type="slidenum">
              <a:rPr lang="en-US" smtClean="0"/>
              <a:t>20</a:t>
            </a:fld>
            <a:endParaRPr lang="en-US"/>
          </a:p>
        </p:txBody>
      </p:sp>
    </p:spTree>
    <p:extLst>
      <p:ext uri="{BB962C8B-B14F-4D97-AF65-F5344CB8AC3E}">
        <p14:creationId xmlns:p14="http://schemas.microsoft.com/office/powerpoint/2010/main" val="54831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3</a:t>
            </a:fld>
            <a:endParaRPr lang="en-US"/>
          </a:p>
        </p:txBody>
      </p:sp>
    </p:spTree>
    <p:extLst>
      <p:ext uri="{BB962C8B-B14F-4D97-AF65-F5344CB8AC3E}">
        <p14:creationId xmlns:p14="http://schemas.microsoft.com/office/powerpoint/2010/main" val="333940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4</a:t>
            </a:fld>
            <a:endParaRPr lang="en-US"/>
          </a:p>
        </p:txBody>
      </p:sp>
    </p:spTree>
    <p:extLst>
      <p:ext uri="{BB962C8B-B14F-4D97-AF65-F5344CB8AC3E}">
        <p14:creationId xmlns:p14="http://schemas.microsoft.com/office/powerpoint/2010/main" val="138704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5</a:t>
            </a:fld>
            <a:endParaRPr lang="en-US"/>
          </a:p>
        </p:txBody>
      </p:sp>
    </p:spTree>
    <p:extLst>
      <p:ext uri="{BB962C8B-B14F-4D97-AF65-F5344CB8AC3E}">
        <p14:creationId xmlns:p14="http://schemas.microsoft.com/office/powerpoint/2010/main" val="239511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7</a:t>
            </a:fld>
            <a:endParaRPr lang="en-US"/>
          </a:p>
        </p:txBody>
      </p:sp>
    </p:spTree>
    <p:extLst>
      <p:ext uri="{BB962C8B-B14F-4D97-AF65-F5344CB8AC3E}">
        <p14:creationId xmlns:p14="http://schemas.microsoft.com/office/powerpoint/2010/main" val="226760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8</a:t>
            </a:fld>
            <a:endParaRPr lang="en-US"/>
          </a:p>
        </p:txBody>
      </p:sp>
    </p:spTree>
    <p:extLst>
      <p:ext uri="{BB962C8B-B14F-4D97-AF65-F5344CB8AC3E}">
        <p14:creationId xmlns:p14="http://schemas.microsoft.com/office/powerpoint/2010/main" val="360987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11</a:t>
            </a:fld>
            <a:endParaRPr lang="en-US"/>
          </a:p>
        </p:txBody>
      </p:sp>
    </p:spTree>
    <p:extLst>
      <p:ext uri="{BB962C8B-B14F-4D97-AF65-F5344CB8AC3E}">
        <p14:creationId xmlns:p14="http://schemas.microsoft.com/office/powerpoint/2010/main" val="280310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12</a:t>
            </a:fld>
            <a:endParaRPr lang="en-US"/>
          </a:p>
        </p:txBody>
      </p:sp>
    </p:spTree>
    <p:extLst>
      <p:ext uri="{BB962C8B-B14F-4D97-AF65-F5344CB8AC3E}">
        <p14:creationId xmlns:p14="http://schemas.microsoft.com/office/powerpoint/2010/main" val="55712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13</a:t>
            </a:fld>
            <a:endParaRPr lang="en-US"/>
          </a:p>
        </p:txBody>
      </p:sp>
    </p:spTree>
    <p:extLst>
      <p:ext uri="{BB962C8B-B14F-4D97-AF65-F5344CB8AC3E}">
        <p14:creationId xmlns:p14="http://schemas.microsoft.com/office/powerpoint/2010/main" val="25144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18E690-29BB-4887-9268-A1B063D3683F}" type="datetimeFigureOut">
              <a:rPr lang="en-US" smtClean="0"/>
              <a:t>15/4/2021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309643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8E690-29BB-4887-9268-A1B063D3683F}" type="datetimeFigureOut">
              <a:rPr lang="en-US" smtClean="0"/>
              <a:t>15/4/2021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90868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8E690-29BB-4887-9268-A1B063D3683F}" type="datetimeFigureOut">
              <a:rPr lang="en-US" smtClean="0"/>
              <a:t>15/4/2021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01997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8E690-29BB-4887-9268-A1B063D3683F}" type="datetimeFigureOut">
              <a:rPr lang="en-US" smtClean="0"/>
              <a:t>15/4/2021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31814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18E690-29BB-4887-9268-A1B063D3683F}" type="datetimeFigureOut">
              <a:rPr lang="en-US" smtClean="0"/>
              <a:t>15/4/2021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62179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18E690-29BB-4887-9268-A1B063D3683F}" type="datetimeFigureOut">
              <a:rPr lang="en-US" smtClean="0"/>
              <a:t>15/4/2021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359951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18E690-29BB-4887-9268-A1B063D3683F}" type="datetimeFigureOut">
              <a:rPr lang="en-US" smtClean="0"/>
              <a:t>15/4/2021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83061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8E690-29BB-4887-9268-A1B063D3683F}" type="datetimeFigureOut">
              <a:rPr lang="en-US" smtClean="0"/>
              <a:t>15/4/2021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65822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8E690-29BB-4887-9268-A1B063D3683F}" type="datetimeFigureOut">
              <a:rPr lang="en-US" smtClean="0"/>
              <a:t>15/4/2021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342046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8E690-29BB-4887-9268-A1B063D3683F}" type="datetimeFigureOut">
              <a:rPr lang="en-US" smtClean="0"/>
              <a:t>15/4/2021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3484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8E690-29BB-4887-9268-A1B063D3683F}" type="datetimeFigureOut">
              <a:rPr lang="en-US" smtClean="0"/>
              <a:t>15/4/2021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68978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8E690-29BB-4887-9268-A1B063D3683F}" type="datetimeFigureOut">
              <a:rPr lang="en-US" smtClean="0"/>
              <a:t>15/4/2021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BB291-2DBB-4139-9358-0F6C02EA5409}" type="slidenum">
              <a:rPr lang="en-US" smtClean="0"/>
              <a:t>‹#›</a:t>
            </a:fld>
            <a:endParaRPr lang="en-US"/>
          </a:p>
        </p:txBody>
      </p:sp>
    </p:spTree>
    <p:extLst>
      <p:ext uri="{BB962C8B-B14F-4D97-AF65-F5344CB8AC3E}">
        <p14:creationId xmlns:p14="http://schemas.microsoft.com/office/powerpoint/2010/main" val="227222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27271411"/>
              </p:ext>
            </p:extLst>
          </p:nvPr>
        </p:nvGraphicFramePr>
        <p:xfrm>
          <a:off x="4138048" y="1655694"/>
          <a:ext cx="6626206" cy="4379304"/>
        </p:xfrm>
        <a:graphic>
          <a:graphicData uri="http://schemas.openxmlformats.org/drawingml/2006/table">
            <a:tbl>
              <a:tblPr firstRow="1" bandRow="1">
                <a:tableStyleId>{5C22544A-7EE6-4342-B048-85BDC9FD1C3A}</a:tableStyleId>
              </a:tblPr>
              <a:tblGrid>
                <a:gridCol w="4779558">
                  <a:extLst>
                    <a:ext uri="{9D8B030D-6E8A-4147-A177-3AD203B41FA5}">
                      <a16:colId xmlns="" xmlns:a16="http://schemas.microsoft.com/office/drawing/2014/main" val="20000"/>
                    </a:ext>
                  </a:extLst>
                </a:gridCol>
                <a:gridCol w="1846648">
                  <a:extLst>
                    <a:ext uri="{9D8B030D-6E8A-4147-A177-3AD203B41FA5}">
                      <a16:colId xmlns="" xmlns:a16="http://schemas.microsoft.com/office/drawing/2014/main" val="20001"/>
                    </a:ext>
                  </a:extLst>
                </a:gridCol>
              </a:tblGrid>
              <a:tr h="112460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bg1"/>
                          </a:solidFill>
                          <a:latin typeface="Sakkal Majalla" panose="02000000000000000000" pitchFamily="2" charset="-78"/>
                          <a:ea typeface="+mn-ea"/>
                          <a:cs typeface="Sakkal Majalla" panose="02000000000000000000" pitchFamily="2" charset="-78"/>
                        </a:rPr>
                        <a:t>نمو الجنين والولادة والهرم</a:t>
                      </a:r>
                      <a:endParaRPr lang="en-US" sz="3600" b="1" kern="1200" dirty="0" smtClean="0">
                        <a:solidFill>
                          <a:schemeClr val="bg1"/>
                        </a:solidFill>
                        <a:latin typeface="Sakkal Majalla" panose="02000000000000000000" pitchFamily="2" charset="-78"/>
                        <a:ea typeface="+mn-ea"/>
                        <a:cs typeface="Sakkal Majalla" panose="02000000000000000000" pitchFamily="2" charset="-78"/>
                      </a:endParaRPr>
                    </a:p>
                    <a:p>
                      <a:pPr marL="0" marR="0" indent="0" algn="ctr" defTabSz="685800" rtl="1"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entury Gothic" panose="020B0502020202020204" pitchFamily="34" charset="0"/>
                          <a:ea typeface="+mn-ea"/>
                          <a:cs typeface="Sakkal Majalla" panose="02000000000000000000" pitchFamily="2" charset="-78"/>
                        </a:rPr>
                        <a:t>Growth, Birth and Aging</a:t>
                      </a:r>
                      <a:endParaRPr lang="ar-BH" sz="2400" b="1" kern="1200" dirty="0" smtClean="0">
                        <a:solidFill>
                          <a:schemeClr val="bg1"/>
                        </a:solidFill>
                        <a:latin typeface="Century Gothic" panose="020B0502020202020204" pitchFamily="34" charset="0"/>
                        <a:ea typeface="+mn-ea"/>
                        <a:cs typeface="Sakkal Majalla" panose="02000000000000000000" pitchFamily="2" charset="-78"/>
                      </a:endParaRPr>
                    </a:p>
                  </a:txBody>
                  <a:tcPr anchor="ctr">
                    <a:solidFill>
                      <a:srgbClr val="C00000"/>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a:solidFill>
                            <a:schemeClr val="bg1"/>
                          </a:solidFill>
                          <a:latin typeface="Sakkal Majalla" panose="02000000000000000000" pitchFamily="2" charset="-78"/>
                          <a:ea typeface="+mn-ea"/>
                          <a:cs typeface="Sakkal Majalla" panose="02000000000000000000" pitchFamily="2" charset="-78"/>
                        </a:rPr>
                        <a:t>عنوان الدرس</a:t>
                      </a:r>
                      <a:endParaRPr lang="en-US" sz="3600" b="1" kern="1200" dirty="0">
                        <a:solidFill>
                          <a:schemeClr val="bg1"/>
                        </a:solidFill>
                        <a:latin typeface="Sakkal Majalla" panose="02000000000000000000" pitchFamily="2" charset="-78"/>
                        <a:ea typeface="+mn-ea"/>
                        <a:cs typeface="Sakkal Majalla" panose="02000000000000000000" pitchFamily="2" charset="-78"/>
                      </a:endParaRPr>
                    </a:p>
                  </a:txBody>
                  <a:tcPr anchor="ctr">
                    <a:solidFill>
                      <a:srgbClr val="C00000"/>
                    </a:solidFill>
                  </a:tcPr>
                </a:tc>
                <a:extLst>
                  <a:ext uri="{0D108BD9-81ED-4DB2-BD59-A6C34878D82A}">
                    <a16:rowId xmlns="" xmlns:a16="http://schemas.microsoft.com/office/drawing/2014/main" val="10000"/>
                  </a:ext>
                </a:extLst>
              </a:tr>
              <a:tr h="1124621">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a:solidFill>
                            <a:srgbClr val="002060"/>
                          </a:solidFill>
                          <a:latin typeface="Sakkal Majalla" panose="02000000000000000000" pitchFamily="2" charset="-78"/>
                          <a:ea typeface="+mn-ea"/>
                          <a:cs typeface="Sakkal Majalla" panose="02000000000000000000" pitchFamily="2" charset="-78"/>
                        </a:rPr>
                        <a:t>الأحياء1</a:t>
                      </a:r>
                      <a:r>
                        <a:rPr lang="ar-BH" sz="3600" b="1" kern="1200" baseline="0" dirty="0">
                          <a:solidFill>
                            <a:srgbClr val="002060"/>
                          </a:solidFill>
                          <a:latin typeface="Sakkal Majalla" panose="02000000000000000000" pitchFamily="2" charset="-78"/>
                          <a:ea typeface="+mn-ea"/>
                          <a:cs typeface="Sakkal Majalla" panose="02000000000000000000" pitchFamily="2" charset="-78"/>
                        </a:rPr>
                        <a:t> </a:t>
                      </a:r>
                      <a:endParaRPr lang="en-US" sz="3600" b="1" kern="1200" baseline="0" dirty="0">
                        <a:solidFill>
                          <a:srgbClr val="002060"/>
                        </a:solidFill>
                        <a:latin typeface="Sakkal Majalla" panose="02000000000000000000" pitchFamily="2" charset="-78"/>
                        <a:ea typeface="+mn-ea"/>
                        <a:cs typeface="Sakkal Majalla" panose="02000000000000000000" pitchFamily="2" charset="-78"/>
                      </a:endParaRPr>
                    </a:p>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baseline="0" dirty="0">
                          <a:solidFill>
                            <a:srgbClr val="002060"/>
                          </a:solidFill>
                          <a:latin typeface="Sakkal Majalla" panose="02000000000000000000" pitchFamily="2" charset="-78"/>
                          <a:ea typeface="+mn-ea"/>
                          <a:cs typeface="Sakkal Majalla" panose="02000000000000000000" pitchFamily="2" charset="-78"/>
                        </a:rPr>
                        <a:t>(</a:t>
                      </a:r>
                      <a:r>
                        <a:rPr lang="ar-BH" sz="3600" b="1" kern="1200" dirty="0">
                          <a:solidFill>
                            <a:srgbClr val="002060"/>
                          </a:solidFill>
                          <a:latin typeface="Sakkal Majalla" panose="02000000000000000000" pitchFamily="2" charset="-78"/>
                          <a:ea typeface="+mn-ea"/>
                          <a:cs typeface="Sakkal Majalla" panose="02000000000000000000" pitchFamily="2" charset="-78"/>
                        </a:rPr>
                        <a:t>حيا 102،</a:t>
                      </a:r>
                      <a:r>
                        <a:rPr lang="en-US" sz="3600" b="1" kern="1200" dirty="0">
                          <a:solidFill>
                            <a:srgbClr val="002060"/>
                          </a:solidFill>
                          <a:latin typeface="Sakkal Majalla" panose="02000000000000000000" pitchFamily="2" charset="-78"/>
                          <a:ea typeface="+mn-ea"/>
                          <a:cs typeface="Sakkal Majalla" panose="02000000000000000000" pitchFamily="2" charset="-78"/>
                        </a:rPr>
                        <a:t> </a:t>
                      </a:r>
                      <a:r>
                        <a:rPr lang="ar-BH" sz="3600" b="1" kern="1200" dirty="0">
                          <a:solidFill>
                            <a:srgbClr val="002060"/>
                          </a:solidFill>
                          <a:latin typeface="Sakkal Majalla" panose="02000000000000000000" pitchFamily="2" charset="-78"/>
                          <a:ea typeface="+mn-ea"/>
                          <a:cs typeface="Sakkal Majalla" panose="02000000000000000000" pitchFamily="2" charset="-78"/>
                        </a:rPr>
                        <a:t>حيا 801)</a:t>
                      </a:r>
                      <a:endParaRPr lang="en-US" sz="36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2">
                        <a:lumMod val="60000"/>
                        <a:lumOff val="4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a:solidFill>
                            <a:srgbClr val="002060"/>
                          </a:solidFill>
                          <a:latin typeface="Sakkal Majalla" panose="02000000000000000000" pitchFamily="2" charset="-78"/>
                          <a:ea typeface="+mn-ea"/>
                          <a:cs typeface="Sakkal Majalla" panose="02000000000000000000" pitchFamily="2" charset="-78"/>
                        </a:rPr>
                        <a:t>اسم المقرر</a:t>
                      </a:r>
                      <a:endParaRPr lang="en-US" sz="3600" b="1" kern="1200" dirty="0">
                        <a:solidFill>
                          <a:srgbClr val="002060"/>
                        </a:solidFill>
                        <a:latin typeface="Sakkal Majalla" panose="02000000000000000000" pitchFamily="2" charset="-78"/>
                        <a:ea typeface="+mn-ea"/>
                        <a:cs typeface="Sakkal Majalla" panose="02000000000000000000" pitchFamily="2" charset="-78"/>
                      </a:endParaRPr>
                    </a:p>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a:solidFill>
                            <a:srgbClr val="002060"/>
                          </a:solidFill>
                          <a:latin typeface="Sakkal Majalla" panose="02000000000000000000" pitchFamily="2" charset="-78"/>
                          <a:ea typeface="+mn-ea"/>
                          <a:cs typeface="Sakkal Majalla" panose="02000000000000000000" pitchFamily="2" charset="-78"/>
                        </a:rPr>
                        <a:t> ورمزه</a:t>
                      </a:r>
                      <a:endParaRPr lang="en-US" sz="3600" b="1" kern="1200" dirty="0">
                        <a:solidFill>
                          <a:srgbClr val="002060"/>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2">
                        <a:lumMod val="60000"/>
                        <a:lumOff val="40000"/>
                      </a:schemeClr>
                    </a:solidFill>
                  </a:tcPr>
                </a:tc>
                <a:extLst>
                  <a:ext uri="{0D108BD9-81ED-4DB2-BD59-A6C34878D82A}">
                    <a16:rowId xmlns="" xmlns:a16="http://schemas.microsoft.com/office/drawing/2014/main" val="10001"/>
                  </a:ext>
                </a:extLst>
              </a:tr>
              <a:tr h="81313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a:solidFill>
                            <a:schemeClr val="dk1"/>
                          </a:solidFill>
                          <a:latin typeface="Sakkal Majalla" panose="02000000000000000000" pitchFamily="2" charset="-78"/>
                          <a:ea typeface="+mn-ea"/>
                          <a:cs typeface="Sakkal Majalla" panose="02000000000000000000" pitchFamily="2" charset="-78"/>
                        </a:rPr>
                        <a:t>الأول</a:t>
                      </a:r>
                      <a:r>
                        <a:rPr lang="ar-BH" sz="3600" b="1" kern="1200" baseline="0" dirty="0">
                          <a:solidFill>
                            <a:schemeClr val="dk1"/>
                          </a:solidFill>
                          <a:latin typeface="Sakkal Majalla" panose="02000000000000000000" pitchFamily="2" charset="-78"/>
                          <a:ea typeface="+mn-ea"/>
                          <a:cs typeface="Sakkal Majalla" panose="02000000000000000000" pitchFamily="2" charset="-78"/>
                        </a:rPr>
                        <a:t> </a:t>
                      </a:r>
                      <a:r>
                        <a:rPr lang="ar-BH" sz="3600" b="1" kern="1200" dirty="0">
                          <a:solidFill>
                            <a:schemeClr val="dk1"/>
                          </a:solidFill>
                          <a:latin typeface="Sakkal Majalla" panose="02000000000000000000" pitchFamily="2" charset="-78"/>
                          <a:ea typeface="+mn-ea"/>
                          <a:cs typeface="Sakkal Majalla" panose="02000000000000000000" pitchFamily="2" charset="-78"/>
                        </a:rPr>
                        <a:t>الثانوي</a:t>
                      </a:r>
                      <a:endParaRPr lang="en-US" sz="3600" b="1" kern="1200" dirty="0">
                        <a:solidFill>
                          <a:schemeClr val="dk1"/>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a:solidFill>
                            <a:schemeClr val="dk1"/>
                          </a:solidFill>
                          <a:latin typeface="Sakkal Majalla" panose="02000000000000000000" pitchFamily="2" charset="-78"/>
                          <a:ea typeface="+mn-ea"/>
                          <a:cs typeface="Sakkal Majalla" panose="02000000000000000000" pitchFamily="2" charset="-78"/>
                        </a:rPr>
                        <a:t>الصف</a:t>
                      </a:r>
                      <a:endParaRPr lang="en-US" sz="3600" b="1" kern="1200" dirty="0">
                        <a:solidFill>
                          <a:schemeClr val="dk1"/>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6">
                        <a:lumMod val="20000"/>
                        <a:lumOff val="80000"/>
                      </a:schemeClr>
                    </a:solidFill>
                  </a:tcPr>
                </a:tc>
                <a:extLst>
                  <a:ext uri="{0D108BD9-81ED-4DB2-BD59-A6C34878D82A}">
                    <a16:rowId xmlns="" xmlns:a16="http://schemas.microsoft.com/office/drawing/2014/main" val="10002"/>
                  </a:ext>
                </a:extLst>
              </a:tr>
              <a:tr h="1124607">
                <a:tc>
                  <a:txBody>
                    <a:bodyPr/>
                    <a:lstStyle/>
                    <a:p>
                      <a:pPr algn="ctr" rtl="1"/>
                      <a:r>
                        <a:rPr lang="ar-BH" sz="3600" b="1" kern="1200" dirty="0">
                          <a:solidFill>
                            <a:srgbClr val="7030A0"/>
                          </a:solidFill>
                          <a:latin typeface="Sakkal Majalla" panose="02000000000000000000" pitchFamily="2" charset="-78"/>
                          <a:ea typeface="+mn-ea"/>
                          <a:cs typeface="Sakkal Majalla" panose="02000000000000000000" pitchFamily="2" charset="-78"/>
                        </a:rPr>
                        <a:t>الرابع</a:t>
                      </a:r>
                      <a:r>
                        <a:rPr lang="ar-BH" sz="3600" b="1" kern="1200" baseline="0" dirty="0">
                          <a:solidFill>
                            <a:srgbClr val="7030A0"/>
                          </a:solidFill>
                          <a:latin typeface="Sakkal Majalla" panose="02000000000000000000" pitchFamily="2" charset="-78"/>
                          <a:ea typeface="+mn-ea"/>
                          <a:cs typeface="Sakkal Majalla" panose="02000000000000000000" pitchFamily="2" charset="-78"/>
                        </a:rPr>
                        <a:t> </a:t>
                      </a:r>
                      <a:endParaRPr lang="en-US" sz="3600" b="1" kern="1200" dirty="0">
                        <a:solidFill>
                          <a:srgbClr val="7030A0"/>
                        </a:solidFill>
                        <a:latin typeface="Sakkal Majalla" panose="02000000000000000000" pitchFamily="2" charset="-78"/>
                        <a:ea typeface="+mn-ea"/>
                        <a:cs typeface="Sakkal Majalla" panose="02000000000000000000" pitchFamily="2" charset="-78"/>
                      </a:endParaRPr>
                    </a:p>
                    <a:p>
                      <a:pPr algn="ctr" rtl="1"/>
                      <a:r>
                        <a:rPr lang="ar-BH" sz="3600" b="1" kern="1200" baseline="0" dirty="0">
                          <a:solidFill>
                            <a:srgbClr val="7030A0"/>
                          </a:solidFill>
                          <a:latin typeface="Sakkal Majalla" panose="02000000000000000000" pitchFamily="2" charset="-78"/>
                          <a:ea typeface="+mn-ea"/>
                          <a:cs typeface="Sakkal Majalla" panose="02000000000000000000" pitchFamily="2" charset="-78"/>
                        </a:rPr>
                        <a:t> تكاثر الإنسان </a:t>
                      </a:r>
                      <a:r>
                        <a:rPr lang="ar-BH" sz="3600" b="1" kern="1200" baseline="0" dirty="0" smtClean="0">
                          <a:solidFill>
                            <a:srgbClr val="7030A0"/>
                          </a:solidFill>
                          <a:latin typeface="Sakkal Majalla" panose="02000000000000000000" pitchFamily="2" charset="-78"/>
                          <a:ea typeface="+mn-ea"/>
                          <a:cs typeface="Sakkal Majalla" panose="02000000000000000000" pitchFamily="2" charset="-78"/>
                        </a:rPr>
                        <a:t>ونموّه</a:t>
                      </a:r>
                      <a:endParaRPr lang="en-US" sz="3600" b="1" kern="1200" dirty="0">
                        <a:solidFill>
                          <a:srgbClr val="7030A0"/>
                        </a:solidFill>
                        <a:latin typeface="Sakkal Majalla" panose="02000000000000000000" pitchFamily="2" charset="-78"/>
                        <a:ea typeface="+mn-ea"/>
                        <a:cs typeface="Sakkal Majalla" panose="02000000000000000000" pitchFamily="2" charset="-78"/>
                      </a:endParaRPr>
                    </a:p>
                  </a:txBody>
                  <a:tcPr anchor="ctr">
                    <a:solidFill>
                      <a:schemeClr val="accent1">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a:solidFill>
                            <a:srgbClr val="7030A0"/>
                          </a:solidFill>
                          <a:latin typeface="Sakkal Majalla" panose="02000000000000000000" pitchFamily="2" charset="-78"/>
                          <a:ea typeface="+mn-ea"/>
                          <a:cs typeface="Sakkal Majalla" panose="02000000000000000000" pitchFamily="2" charset="-78"/>
                        </a:rPr>
                        <a:t>الفصل</a:t>
                      </a:r>
                      <a:endParaRPr lang="en-US" sz="3600" b="1" kern="1200" dirty="0">
                        <a:solidFill>
                          <a:srgbClr val="7030A0"/>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1">
                        <a:lumMod val="20000"/>
                        <a:lumOff val="80000"/>
                      </a:schemeClr>
                    </a:solidFill>
                  </a:tcPr>
                </a:tc>
                <a:extLst>
                  <a:ext uri="{0D108BD9-81ED-4DB2-BD59-A6C34878D82A}">
                    <a16:rowId xmlns="" xmlns:a16="http://schemas.microsoft.com/office/drawing/2014/main" val="10003"/>
                  </a:ext>
                </a:extLst>
              </a:tr>
            </a:tbl>
          </a:graphicData>
        </a:graphic>
      </p:graphicFrame>
      <p:pic>
        <p:nvPicPr>
          <p:cNvPr id="2" name="Picture 1"/>
          <p:cNvPicPr>
            <a:picLocks noChangeAspect="1"/>
          </p:cNvPicPr>
          <p:nvPr/>
        </p:nvPicPr>
        <p:blipFill>
          <a:blip r:embed="rId4"/>
          <a:stretch>
            <a:fillRect/>
          </a:stretch>
        </p:blipFill>
        <p:spPr>
          <a:xfrm>
            <a:off x="929925" y="1885438"/>
            <a:ext cx="2898155" cy="3802440"/>
          </a:xfrm>
          <a:prstGeom prst="rect">
            <a:avLst/>
          </a:prstGeom>
          <a:ln w="28575">
            <a:solidFill>
              <a:srgbClr val="0070C0"/>
            </a:solidFill>
          </a:ln>
        </p:spPr>
      </p:pic>
    </p:spTree>
    <p:extLst>
      <p:ext uri="{BB962C8B-B14F-4D97-AF65-F5344CB8AC3E}">
        <p14:creationId xmlns:p14="http://schemas.microsoft.com/office/powerpoint/2010/main" val="234834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9819860" y="1632899"/>
            <a:ext cx="1830177" cy="843148"/>
          </a:xfrm>
          <a:prstGeom prst="ellipse">
            <a:avLst/>
          </a:prstGeom>
          <a:solidFill>
            <a:srgbClr val="A9D7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الإجابة</a:t>
            </a:r>
            <a:endParaRPr lang="en-US"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Rounded Rectangle 18"/>
          <p:cNvSpPr/>
          <p:nvPr/>
        </p:nvSpPr>
        <p:spPr>
          <a:xfrm>
            <a:off x="609600" y="884408"/>
            <a:ext cx="10987258" cy="572330"/>
          </a:xfrm>
          <a:prstGeom prst="roundRect">
            <a:avLst/>
          </a:prstGeom>
          <a:solidFill>
            <a:srgbClr val="EFF5FB"/>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400" b="1" dirty="0">
                <a:solidFill>
                  <a:srgbClr val="C00000"/>
                </a:solidFill>
                <a:latin typeface="Sakkal Majalla" panose="02000000000000000000" pitchFamily="2" charset="-78"/>
                <a:cs typeface="Sakkal Majalla" panose="02000000000000000000" pitchFamily="2" charset="-78"/>
              </a:rPr>
              <a:t>4. </a:t>
            </a:r>
            <a:r>
              <a:rPr lang="ar-BH" sz="2400" b="1" dirty="0" smtClean="0">
                <a:solidFill>
                  <a:srgbClr val="C00000"/>
                </a:solidFill>
                <a:latin typeface="Sakkal Majalla" panose="02000000000000000000" pitchFamily="2" charset="-78"/>
                <a:cs typeface="Sakkal Majalla" panose="02000000000000000000" pitchFamily="2" charset="-78"/>
              </a:rPr>
              <a:t>ما أهمية </a:t>
            </a:r>
            <a:r>
              <a:rPr lang="ar-BH" sz="2400" b="1" dirty="0">
                <a:solidFill>
                  <a:srgbClr val="C00000"/>
                </a:solidFill>
                <a:latin typeface="Sakkal Majalla" panose="02000000000000000000" pitchFamily="2" charset="-78"/>
                <a:cs typeface="Sakkal Majalla" panose="02000000000000000000" pitchFamily="2" charset="-78"/>
              </a:rPr>
              <a:t>عملية </a:t>
            </a:r>
            <a:r>
              <a:rPr lang="ar-BH" sz="2400" b="1" dirty="0" smtClean="0">
                <a:solidFill>
                  <a:srgbClr val="C00000"/>
                </a:solidFill>
                <a:latin typeface="Sakkal Majalla" panose="02000000000000000000" pitchFamily="2" charset="-78"/>
                <a:cs typeface="Sakkal Majalla" panose="02000000000000000000" pitchFamily="2" charset="-78"/>
              </a:rPr>
              <a:t>الإخصاب؟</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2"/>
            <a:ext cx="12192000" cy="79310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400" b="1" dirty="0">
                <a:solidFill>
                  <a:srgbClr val="FFC000"/>
                </a:solidFill>
                <a:latin typeface="Sakkal Majalla" panose="02000000000000000000" pitchFamily="2" charset="-78"/>
                <a:cs typeface="Sakkal Majalla" panose="02000000000000000000" pitchFamily="2" charset="-78"/>
              </a:rPr>
              <a:t>النشـــــــــــــــــــــــــــــــــــــــــــاط</a:t>
            </a:r>
            <a:r>
              <a:rPr lang="ar-BH" sz="4000" b="1" dirty="0">
                <a:solidFill>
                  <a:srgbClr val="FFC000"/>
                </a:solidFill>
                <a:latin typeface="Sakkal Majalla" panose="02000000000000000000" pitchFamily="2" charset="-78"/>
                <a:cs typeface="Sakkal Majalla" panose="02000000000000000000" pitchFamily="2" charset="-78"/>
              </a:rPr>
              <a:t> </a:t>
            </a:r>
            <a:r>
              <a:rPr lang="ar-BH" sz="4000" b="1" dirty="0">
                <a:solidFill>
                  <a:schemeClr val="bg1"/>
                </a:solidFill>
                <a:latin typeface="Sakkal Majalla" panose="02000000000000000000" pitchFamily="2" charset="-78"/>
                <a:cs typeface="Sakkal Majalla" panose="02000000000000000000" pitchFamily="2" charset="-78"/>
              </a:rPr>
              <a:t>(2)</a:t>
            </a:r>
          </a:p>
        </p:txBody>
      </p:sp>
      <p:sp>
        <p:nvSpPr>
          <p:cNvPr id="18" name="Rounded Rectangle 17"/>
          <p:cNvSpPr/>
          <p:nvPr/>
        </p:nvSpPr>
        <p:spPr>
          <a:xfrm>
            <a:off x="596348" y="2691580"/>
            <a:ext cx="10990524" cy="545951"/>
          </a:xfrm>
          <a:prstGeom prst="roundRect">
            <a:avLst/>
          </a:prstGeom>
          <a:solidFill>
            <a:srgbClr val="EFF5FB"/>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400" b="1" dirty="0">
                <a:solidFill>
                  <a:srgbClr val="C00000"/>
                </a:solidFill>
                <a:latin typeface="Sakkal Majalla" panose="02000000000000000000" pitchFamily="2" charset="-78"/>
                <a:cs typeface="Sakkal Majalla" panose="02000000000000000000" pitchFamily="2" charset="-78"/>
              </a:rPr>
              <a:t>5. </a:t>
            </a:r>
            <a:r>
              <a:rPr lang="ar-BH" sz="2400" b="1" dirty="0">
                <a:solidFill>
                  <a:srgbClr val="7030A0"/>
                </a:solidFill>
                <a:latin typeface="Sakkal Majalla" panose="02000000000000000000" pitchFamily="2" charset="-78"/>
                <a:cs typeface="Sakkal Majalla" panose="02000000000000000000" pitchFamily="2" charset="-78"/>
              </a:rPr>
              <a:t>فسر: </a:t>
            </a:r>
            <a:r>
              <a:rPr lang="ar-BH" sz="2400" b="1" dirty="0">
                <a:solidFill>
                  <a:srgbClr val="C00000"/>
                </a:solidFill>
                <a:latin typeface="Sakkal Majalla" panose="02000000000000000000" pitchFamily="2" charset="-78"/>
                <a:cs typeface="Sakkal Majalla" panose="02000000000000000000" pitchFamily="2" charset="-78"/>
              </a:rPr>
              <a:t>لماذا لا يستطيع حيوان منوي أن يخترق الغشاء البلازمي للبويضة </a:t>
            </a:r>
            <a:r>
              <a:rPr lang="ar-BH" sz="2400" b="1" dirty="0" smtClean="0">
                <a:solidFill>
                  <a:srgbClr val="C00000"/>
                </a:solidFill>
                <a:latin typeface="Sakkal Majalla" panose="02000000000000000000" pitchFamily="2" charset="-78"/>
                <a:cs typeface="Sakkal Majalla" panose="02000000000000000000" pitchFamily="2" charset="-78"/>
              </a:rPr>
              <a:t>وحده</a:t>
            </a:r>
            <a:r>
              <a:rPr lang="ar-BH" sz="2400" b="1" dirty="0">
                <a:solidFill>
                  <a:srgbClr val="C00000"/>
                </a:solidFill>
                <a:latin typeface="Sakkal Majalla" panose="02000000000000000000" pitchFamily="2" charset="-78"/>
                <a:cs typeface="Sakkal Majalla" panose="02000000000000000000" pitchFamily="2" charset="-78"/>
              </a:rPr>
              <a:t>.</a:t>
            </a:r>
          </a:p>
        </p:txBody>
      </p:sp>
      <p:sp>
        <p:nvSpPr>
          <p:cNvPr id="16" name="Oval 15"/>
          <p:cNvSpPr/>
          <p:nvPr/>
        </p:nvSpPr>
        <p:spPr>
          <a:xfrm>
            <a:off x="9806609" y="3509202"/>
            <a:ext cx="1847816" cy="831273"/>
          </a:xfrm>
          <a:prstGeom prst="ellipse">
            <a:avLst/>
          </a:prstGeom>
          <a:solidFill>
            <a:srgbClr val="A9D7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الإجابة</a:t>
            </a:r>
            <a:endParaRPr lang="en-US"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7" name="Rounded Rectangle 16"/>
          <p:cNvSpPr/>
          <p:nvPr/>
        </p:nvSpPr>
        <p:spPr>
          <a:xfrm>
            <a:off x="534885" y="3322821"/>
            <a:ext cx="9563855" cy="1123712"/>
          </a:xfrm>
          <a:prstGeom prst="roundRect">
            <a:avLst/>
          </a:prstGeom>
          <a:solidFill>
            <a:srgbClr val="EAF2FA"/>
          </a:solidFill>
          <a:ln w="12700">
            <a:solidFill>
              <a:srgbClr val="002060"/>
            </a:solidFill>
          </a:ln>
        </p:spPr>
        <p:txBody>
          <a:bodyPr wrap="square">
            <a:spAutoFit/>
          </a:bodyPr>
          <a:lstStyle/>
          <a:p>
            <a:pPr algn="r" rtl="1"/>
            <a:r>
              <a:rPr lang="ar-BH" sz="2000" b="1" dirty="0">
                <a:solidFill>
                  <a:srgbClr val="002060"/>
                </a:solidFill>
                <a:latin typeface="Sakkal Majalla" panose="02000000000000000000" pitchFamily="2" charset="-78"/>
                <a:cs typeface="Sakkal Majalla" panose="02000000000000000000" pitchFamily="2" charset="-78"/>
              </a:rPr>
              <a:t>لأن عملية الإخصاب تحتاج إفراز كمية مناسبة من </a:t>
            </a:r>
            <a:r>
              <a:rPr lang="ar-BH" sz="2000" b="1" dirty="0" smtClean="0">
                <a:solidFill>
                  <a:srgbClr val="002060"/>
                </a:solidFill>
                <a:latin typeface="Sakkal Majalla" panose="02000000000000000000" pitchFamily="2" charset="-78"/>
                <a:cs typeface="Sakkal Majalla" panose="02000000000000000000" pitchFamily="2" charset="-78"/>
              </a:rPr>
              <a:t>الإنزيمات الهاضمة </a:t>
            </a:r>
            <a:r>
              <a:rPr lang="ar-BH" sz="2000" b="1" dirty="0">
                <a:solidFill>
                  <a:srgbClr val="002060"/>
                </a:solidFill>
                <a:latin typeface="Sakkal Majalla" panose="02000000000000000000" pitchFamily="2" charset="-78"/>
                <a:cs typeface="Sakkal Majalla" panose="02000000000000000000" pitchFamily="2" charset="-78"/>
              </a:rPr>
              <a:t>لتُضعف غشاء البويضة ليسهل اختراق الحيوان المنوي </a:t>
            </a:r>
            <a:r>
              <a:rPr lang="ar-BH" sz="2000" b="1" dirty="0" smtClean="0">
                <a:solidFill>
                  <a:srgbClr val="002060"/>
                </a:solidFill>
                <a:latin typeface="Sakkal Majalla" panose="02000000000000000000" pitchFamily="2" charset="-78"/>
                <a:cs typeface="Sakkal Majalla" panose="02000000000000000000" pitchFamily="2" charset="-78"/>
              </a:rPr>
              <a:t>لها، ويتم ذلك </a:t>
            </a:r>
            <a:r>
              <a:rPr lang="ar-BH" sz="2000" b="1" dirty="0">
                <a:solidFill>
                  <a:srgbClr val="002060"/>
                </a:solidFill>
                <a:latin typeface="Sakkal Majalla" panose="02000000000000000000" pitchFamily="2" charset="-78"/>
                <a:cs typeface="Sakkal Majalla" panose="02000000000000000000" pitchFamily="2" charset="-78"/>
              </a:rPr>
              <a:t>بواسطة </a:t>
            </a:r>
            <a:r>
              <a:rPr lang="ar-BH" sz="2000" b="1" dirty="0" smtClean="0">
                <a:solidFill>
                  <a:srgbClr val="002060"/>
                </a:solidFill>
                <a:latin typeface="Sakkal Majalla" panose="02000000000000000000" pitchFamily="2" charset="-78"/>
                <a:cs typeface="Sakkal Majalla" panose="02000000000000000000" pitchFamily="2" charset="-78"/>
              </a:rPr>
              <a:t>الجسم القمعي (الأكروسوم</a:t>
            </a:r>
            <a:r>
              <a:rPr lang="ar-BH" sz="2000" b="1" dirty="0">
                <a:solidFill>
                  <a:srgbClr val="002060"/>
                </a:solidFill>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للعديد </a:t>
            </a:r>
            <a:r>
              <a:rPr lang="ar-BH" sz="2000" b="1" dirty="0">
                <a:solidFill>
                  <a:srgbClr val="002060"/>
                </a:solidFill>
                <a:latin typeface="Sakkal Majalla" panose="02000000000000000000" pitchFamily="2" charset="-78"/>
                <a:cs typeface="Sakkal Majalla" panose="02000000000000000000" pitchFamily="2" charset="-78"/>
              </a:rPr>
              <a:t>من الحيوانات المنوية، بينما ينجح حيوان منوي </a:t>
            </a:r>
            <a:r>
              <a:rPr lang="ar-BH" sz="2000" b="1" dirty="0" smtClean="0">
                <a:solidFill>
                  <a:srgbClr val="002060"/>
                </a:solidFill>
                <a:latin typeface="Sakkal Majalla" panose="02000000000000000000" pitchFamily="2" charset="-78"/>
                <a:cs typeface="Sakkal Majalla" panose="02000000000000000000" pitchFamily="2" charset="-78"/>
              </a:rPr>
              <a:t>واحد فقط في </a:t>
            </a:r>
            <a:r>
              <a:rPr lang="ar-BH" sz="2000" b="1" dirty="0">
                <a:solidFill>
                  <a:srgbClr val="002060"/>
                </a:solidFill>
                <a:latin typeface="Sakkal Majalla" panose="02000000000000000000" pitchFamily="2" charset="-78"/>
                <a:cs typeface="Sakkal Majalla" panose="02000000000000000000" pitchFamily="2" charset="-78"/>
              </a:rPr>
              <a:t>اختراقها </a:t>
            </a:r>
            <a:r>
              <a:rPr lang="ar-BH" sz="2000" b="1" dirty="0" smtClean="0">
                <a:solidFill>
                  <a:srgbClr val="002060"/>
                </a:solidFill>
                <a:latin typeface="Sakkal Majalla" panose="02000000000000000000" pitchFamily="2" charset="-78"/>
                <a:cs typeface="Sakkal Majalla" panose="02000000000000000000" pitchFamily="2" charset="-78"/>
              </a:rPr>
              <a:t>وإخصابها.</a:t>
            </a:r>
            <a:endParaRPr lang="en-US" sz="2000" b="1" dirty="0">
              <a:solidFill>
                <a:srgbClr val="002060"/>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572130" y="4668779"/>
            <a:ext cx="10990524" cy="545951"/>
          </a:xfrm>
          <a:prstGeom prst="roundRect">
            <a:avLst/>
          </a:prstGeom>
          <a:solidFill>
            <a:srgbClr val="EFF5FB"/>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r" rtl="1" fontAlgn="base">
              <a:spcBef>
                <a:spcPct val="0"/>
              </a:spcBef>
              <a:spcAft>
                <a:spcPct val="0"/>
              </a:spcAft>
            </a:pPr>
            <a:r>
              <a:rPr lang="ar-BH" sz="2400" b="1" dirty="0">
                <a:solidFill>
                  <a:srgbClr val="C00000"/>
                </a:solidFill>
                <a:latin typeface="Sakkal Majalla" panose="02000000000000000000" pitchFamily="2" charset="-78"/>
                <a:cs typeface="Sakkal Majalla" panose="02000000000000000000" pitchFamily="2" charset="-78"/>
              </a:rPr>
              <a:t>6. </a:t>
            </a:r>
            <a:r>
              <a:rPr lang="ar-BH" sz="2800" b="1" dirty="0">
                <a:solidFill>
                  <a:srgbClr val="7030A0"/>
                </a:solidFill>
                <a:latin typeface="Sakkal Majalla" panose="02000000000000000000" pitchFamily="2" charset="-78"/>
                <a:cs typeface="Sakkal Majalla" panose="02000000000000000000" pitchFamily="2" charset="-78"/>
              </a:rPr>
              <a:t>فسر</a:t>
            </a:r>
            <a:r>
              <a:rPr lang="ar-BH" sz="2400" b="1" dirty="0">
                <a:solidFill>
                  <a:srgbClr val="7030A0"/>
                </a:solidFill>
                <a:latin typeface="Sakkal Majalla" panose="02000000000000000000" pitchFamily="2" charset="-78"/>
                <a:cs typeface="Sakkal Majalla" panose="02000000000000000000" pitchFamily="2" charset="-78"/>
              </a:rPr>
              <a:t>: </a:t>
            </a:r>
            <a:r>
              <a:rPr lang="ar-BH" sz="2400" b="1" dirty="0">
                <a:solidFill>
                  <a:srgbClr val="C00000"/>
                </a:solidFill>
                <a:latin typeface="Sakkal Majalla" panose="02000000000000000000" pitchFamily="2" charset="-78"/>
                <a:cs typeface="Sakkal Majalla" panose="02000000000000000000" pitchFamily="2" charset="-78"/>
              </a:rPr>
              <a:t>ما الفترة الزمنية التي يُمكن أن يحدث فيها </a:t>
            </a:r>
            <a:r>
              <a:rPr lang="ar-BH" sz="2400" b="1" dirty="0" smtClean="0">
                <a:solidFill>
                  <a:srgbClr val="C00000"/>
                </a:solidFill>
                <a:latin typeface="Sakkal Majalla" panose="02000000000000000000" pitchFamily="2" charset="-78"/>
                <a:cs typeface="Sakkal Majalla" panose="02000000000000000000" pitchFamily="2" charset="-78"/>
              </a:rPr>
              <a:t>الإخصاب؟</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5" name="Oval 14"/>
          <p:cNvSpPr/>
          <p:nvPr/>
        </p:nvSpPr>
        <p:spPr>
          <a:xfrm>
            <a:off x="9813237" y="5375375"/>
            <a:ext cx="1847816" cy="831273"/>
          </a:xfrm>
          <a:prstGeom prst="ellipse">
            <a:avLst/>
          </a:prstGeom>
          <a:solidFill>
            <a:srgbClr val="A9D7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الإجابة</a:t>
            </a:r>
            <a:endParaRPr lang="en-US"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Rounded Rectangle 21"/>
          <p:cNvSpPr/>
          <p:nvPr/>
        </p:nvSpPr>
        <p:spPr>
          <a:xfrm>
            <a:off x="530943" y="5340865"/>
            <a:ext cx="9534084" cy="943658"/>
          </a:xfrm>
          <a:prstGeom prst="roundRect">
            <a:avLst/>
          </a:prstGeom>
          <a:solidFill>
            <a:srgbClr val="FCEBE0"/>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400" b="1" dirty="0">
                <a:solidFill>
                  <a:srgbClr val="002060"/>
                </a:solidFill>
                <a:latin typeface="Sakkal Majalla" panose="02000000000000000000" pitchFamily="2" charset="-78"/>
                <a:cs typeface="Sakkal Majalla" panose="02000000000000000000" pitchFamily="2" charset="-78"/>
              </a:rPr>
              <a:t>فترة حدوث </a:t>
            </a:r>
            <a:r>
              <a:rPr lang="ar-BH" sz="2400" b="1" dirty="0" smtClean="0">
                <a:solidFill>
                  <a:srgbClr val="002060"/>
                </a:solidFill>
                <a:latin typeface="Sakkal Majalla" panose="02000000000000000000" pitchFamily="2" charset="-78"/>
                <a:cs typeface="Sakkal Majalla" panose="02000000000000000000" pitchFamily="2" charset="-78"/>
              </a:rPr>
              <a:t>الإخصاب فترة قصيرة، </a:t>
            </a:r>
            <a:r>
              <a:rPr lang="ar-BH" sz="2400" b="1" dirty="0">
                <a:solidFill>
                  <a:srgbClr val="002060"/>
                </a:solidFill>
                <a:latin typeface="Sakkal Majalla" panose="02000000000000000000" pitchFamily="2" charset="-78"/>
                <a:cs typeface="Sakkal Majalla" panose="02000000000000000000" pitchFamily="2" charset="-78"/>
              </a:rPr>
              <a:t>تبدأ </a:t>
            </a:r>
            <a:r>
              <a:rPr lang="ar-BH" sz="2400" b="1" dirty="0" smtClean="0">
                <a:solidFill>
                  <a:srgbClr val="002060"/>
                </a:solidFill>
                <a:latin typeface="Sakkal Majalla" panose="02000000000000000000" pitchFamily="2" charset="-78"/>
                <a:cs typeface="Sakkal Majalla" panose="02000000000000000000" pitchFamily="2" charset="-78"/>
              </a:rPr>
              <a:t>من </a:t>
            </a:r>
            <a:r>
              <a:rPr lang="ar-BH" sz="2400" b="1" dirty="0">
                <a:solidFill>
                  <a:srgbClr val="002060"/>
                </a:solidFill>
                <a:latin typeface="Sakkal Majalla" panose="02000000000000000000" pitchFamily="2" charset="-78"/>
                <a:cs typeface="Sakkal Majalla" panose="02000000000000000000" pitchFamily="2" charset="-78"/>
              </a:rPr>
              <a:t>قبل الإباضة بأيام قليلة إلى ما بعدها بيوم واحد فقط</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25" name="Rounded Rectangle 24"/>
          <p:cNvSpPr/>
          <p:nvPr/>
        </p:nvSpPr>
        <p:spPr>
          <a:xfrm>
            <a:off x="604256" y="1625166"/>
            <a:ext cx="9488556" cy="919401"/>
          </a:xfrm>
          <a:prstGeom prst="roundRect">
            <a:avLst/>
          </a:prstGeom>
          <a:solidFill>
            <a:srgbClr val="ECF5E7"/>
          </a:solidFill>
          <a:ln w="12700">
            <a:solidFill>
              <a:srgbClr val="002060"/>
            </a:solidFill>
          </a:ln>
        </p:spPr>
        <p:txBody>
          <a:bodyPr wrap="square">
            <a:spAutoFit/>
          </a:bodyPr>
          <a:lstStyle/>
          <a:p>
            <a:pPr algn="r" rtl="1"/>
            <a:r>
              <a:rPr lang="ar-BH" sz="2400" b="1" dirty="0">
                <a:solidFill>
                  <a:srgbClr val="7030A0"/>
                </a:solidFill>
                <a:latin typeface="Sakkal Majalla" panose="02000000000000000000" pitchFamily="2" charset="-78"/>
                <a:cs typeface="Sakkal Majalla" panose="02000000000000000000" pitchFamily="2" charset="-78"/>
              </a:rPr>
              <a:t>حدوث الإخصاب يضمن استعادة حالة ثنائي العدد الكروموسومي، وتتكون اللاقحة (</a:t>
            </a:r>
            <a:r>
              <a:rPr lang="en-US" sz="2400" b="1" dirty="0">
                <a:solidFill>
                  <a:srgbClr val="7030A0"/>
                </a:solidFill>
                <a:latin typeface="Sakkal Majalla" panose="02000000000000000000" pitchFamily="2" charset="-78"/>
                <a:cs typeface="Sakkal Majalla" panose="02000000000000000000" pitchFamily="2" charset="-78"/>
              </a:rPr>
              <a:t>Zygote</a:t>
            </a:r>
            <a:r>
              <a:rPr lang="ar-BH" sz="2400" b="1" dirty="0">
                <a:solidFill>
                  <a:srgbClr val="7030A0"/>
                </a:solidFill>
                <a:latin typeface="Sakkal Majalla" panose="02000000000000000000" pitchFamily="2" charset="-78"/>
                <a:cs typeface="Sakkal Majalla" panose="02000000000000000000" pitchFamily="2" charset="-78"/>
              </a:rPr>
              <a:t>) ويبدأ تكون فرد جديد</a:t>
            </a:r>
            <a:r>
              <a:rPr lang="ar-BH" sz="2400" b="1" dirty="0" smtClean="0">
                <a:solidFill>
                  <a:srgbClr val="7030A0"/>
                </a:solidFill>
                <a:latin typeface="Sakkal Majalla" panose="02000000000000000000" pitchFamily="2" charset="-78"/>
                <a:cs typeface="Sakkal Majalla" panose="02000000000000000000" pitchFamily="2" charset="-78"/>
              </a:rPr>
              <a:t>.</a:t>
            </a:r>
            <a:endParaRPr lang="en-US" sz="2200" b="1" dirty="0">
              <a:solidFill>
                <a:srgbClr val="002060"/>
              </a:solidFill>
              <a:latin typeface="Sakkal Majalla" panose="02000000000000000000" pitchFamily="2" charset="-78"/>
              <a:cs typeface="Sakkal Majalla" panose="02000000000000000000" pitchFamily="2" charset="-78"/>
            </a:endParaRPr>
          </a:p>
        </p:txBody>
      </p:sp>
      <p:sp>
        <p:nvSpPr>
          <p:cNvPr id="20"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807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anim calcmode="lin" valueType="num">
                                      <p:cBhvr>
                                        <p:cTn id="20" dur="2000" fill="hold"/>
                                        <p:tgtEl>
                                          <p:spTgt spid="25"/>
                                        </p:tgtEl>
                                        <p:attrNameLst>
                                          <p:attrName>ppt_w</p:attrName>
                                        </p:attrNameLst>
                                      </p:cBhvr>
                                      <p:tavLst>
                                        <p:tav tm="0" fmla="#ppt_w*sin(2.5*pi*$)">
                                          <p:val>
                                            <p:fltVal val="0"/>
                                          </p:val>
                                        </p:tav>
                                        <p:tav tm="100000">
                                          <p:val>
                                            <p:fltVal val="1"/>
                                          </p:val>
                                        </p:tav>
                                      </p:tavLst>
                                    </p:anim>
                                    <p:anim calcmode="lin" valueType="num">
                                      <p:cBhvr>
                                        <p:cTn id="2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 calcmode="lin" valueType="num">
                                      <p:cBhvr>
                                        <p:cTn id="26"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1)">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anim calcmode="lin" valueType="num">
                                      <p:cBhvr>
                                        <p:cTn id="47" dur="2000" fill="hold"/>
                                        <p:tgtEl>
                                          <p:spTgt spid="17"/>
                                        </p:tgtEl>
                                        <p:attrNameLst>
                                          <p:attrName>ppt_w</p:attrName>
                                        </p:attrNameLst>
                                      </p:cBhvr>
                                      <p:tavLst>
                                        <p:tav tm="0" fmla="#ppt_w*sin(2.5*pi*$)">
                                          <p:val>
                                            <p:fltVal val="0"/>
                                          </p:val>
                                        </p:tav>
                                        <p:tav tm="100000">
                                          <p:val>
                                            <p:fltVal val="1"/>
                                          </p:val>
                                        </p:tav>
                                      </p:tavLst>
                                    </p:anim>
                                    <p:anim calcmode="lin" valueType="num">
                                      <p:cBhvr>
                                        <p:cTn id="48"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p:cTn id="53"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1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heel(1)">
                                      <p:cBhvr>
                                        <p:cTn id="61" dur="2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000"/>
                                        <p:tgtEl>
                                          <p:spTgt spid="22"/>
                                        </p:tgtEl>
                                      </p:cBhvr>
                                    </p:animEffect>
                                    <p:anim calcmode="lin" valueType="num">
                                      <p:cBhvr>
                                        <p:cTn id="74" dur="2000" fill="hold"/>
                                        <p:tgtEl>
                                          <p:spTgt spid="22"/>
                                        </p:tgtEl>
                                        <p:attrNameLst>
                                          <p:attrName>ppt_w</p:attrName>
                                        </p:attrNameLst>
                                      </p:cBhvr>
                                      <p:tavLst>
                                        <p:tav tm="0" fmla="#ppt_w*sin(2.5*pi*$)">
                                          <p:val>
                                            <p:fltVal val="0"/>
                                          </p:val>
                                        </p:tav>
                                        <p:tav tm="100000">
                                          <p:val>
                                            <p:fltVal val="1"/>
                                          </p:val>
                                        </p:tav>
                                      </p:tavLst>
                                    </p:anim>
                                    <p:anim calcmode="lin" valueType="num">
                                      <p:cBhvr>
                                        <p:cTn id="7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2">
                                            <p:txEl>
                                              <p:pRg st="0" end="0"/>
                                            </p:txEl>
                                          </p:spTgt>
                                        </p:tgtEl>
                                        <p:attrNameLst>
                                          <p:attrName>style.visibility</p:attrName>
                                        </p:attrNameLst>
                                      </p:cBhvr>
                                      <p:to>
                                        <p:strVal val="visible"/>
                                      </p:to>
                                    </p:set>
                                    <p:animEffect transition="in" filter="fade">
                                      <p:cBhvr>
                                        <p:cTn id="80" dur="1000"/>
                                        <p:tgtEl>
                                          <p:spTgt spid="22">
                                            <p:txEl>
                                              <p:pRg st="0" end="0"/>
                                            </p:txEl>
                                          </p:spTgt>
                                        </p:tgtEl>
                                      </p:cBhvr>
                                    </p:animEffect>
                                    <p:anim calcmode="lin" valueType="num">
                                      <p:cBhvr>
                                        <p:cTn id="81"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18" grpId="0" animBg="1"/>
      <p:bldP spid="16" grpId="0" animBg="1"/>
      <p:bldP spid="17" grpId="0" animBg="1"/>
      <p:bldP spid="14" grpId="0" animBg="1"/>
      <p:bldP spid="15" grpId="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الأولى لنمو الجنين</a:t>
            </a:r>
            <a:endParaRPr lang="ar-BH" b="1" dirty="0">
              <a:solidFill>
                <a:schemeClr val="bg1"/>
              </a:solidFill>
              <a:latin typeface="Sakkal Majalla" panose="02000000000000000000" pitchFamily="2" charset="-78"/>
              <a:cs typeface="Sakkal Majalla" panose="02000000000000000000" pitchFamily="2" charset="-78"/>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6240162" y="771025"/>
            <a:ext cx="3991234" cy="533340"/>
          </a:xfrm>
          <a:prstGeom prst="rect">
            <a:avLst/>
          </a:prstGeom>
          <a:solidFill>
            <a:srgbClr val="860000"/>
          </a:solidFill>
          <a:ln>
            <a:solidFill>
              <a:srgbClr val="FFC000"/>
            </a:solidFill>
          </a:ln>
        </p:spPr>
        <p:txBody>
          <a:bodyPr vert="horz" lIns="68580" tIns="34290" rIns="68580" bIns="34290" rtlCol="0" anchor="ctr">
            <a:noAutofit/>
          </a:bodyPr>
          <a:lstStyle>
            <a:defPPr>
              <a:defRPr lang="en-US"/>
            </a:defPPr>
            <a:lvl1pPr algn="ctr" rtl="1">
              <a:defRPr sz="3200" b="1">
                <a:solidFill>
                  <a:schemeClr val="bg1"/>
                </a:solidFill>
                <a:latin typeface="Sakkal Majalla" panose="02000000000000000000" pitchFamily="2" charset="-78"/>
                <a:cs typeface="Sakkal Majalla" panose="02000000000000000000" pitchFamily="2" charset="-78"/>
              </a:defRPr>
            </a:lvl1pPr>
          </a:lstStyle>
          <a:p>
            <a:r>
              <a:rPr lang="ar-BH" dirty="0"/>
              <a:t>المشيمة </a:t>
            </a:r>
            <a:r>
              <a:rPr lang="en-US" dirty="0"/>
              <a:t>placenta</a:t>
            </a:r>
            <a:r>
              <a:rPr lang="ar-BH" dirty="0"/>
              <a:t> </a:t>
            </a:r>
            <a:r>
              <a:rPr lang="en-US" dirty="0"/>
              <a:t>The</a:t>
            </a:r>
          </a:p>
        </p:txBody>
      </p:sp>
      <p:sp>
        <p:nvSpPr>
          <p:cNvPr id="11" name="Rounded Rectangle 10"/>
          <p:cNvSpPr/>
          <p:nvPr/>
        </p:nvSpPr>
        <p:spPr>
          <a:xfrm>
            <a:off x="4646142" y="2152076"/>
            <a:ext cx="7142204" cy="683436"/>
          </a:xfrm>
          <a:prstGeom prst="roundRect">
            <a:avLst/>
          </a:prstGeom>
          <a:solidFill>
            <a:srgbClr val="F4FAF0"/>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q"/>
            </a:pPr>
            <a:r>
              <a:rPr lang="ar-BH" sz="2200" b="1" dirty="0" smtClean="0">
                <a:solidFill>
                  <a:srgbClr val="002060"/>
                </a:solidFill>
                <a:latin typeface="Sakkal Majalla" panose="02000000000000000000" pitchFamily="2" charset="-78"/>
                <a:cs typeface="Sakkal Majalla" panose="02000000000000000000" pitchFamily="2" charset="-78"/>
              </a:rPr>
              <a:t>تبدأ </a:t>
            </a:r>
            <a:r>
              <a:rPr lang="ar-BH" sz="2200" b="1" dirty="0">
                <a:solidFill>
                  <a:srgbClr val="002060"/>
                </a:solidFill>
                <a:latin typeface="Sakkal Majalla" panose="02000000000000000000" pitchFamily="2" charset="-78"/>
                <a:cs typeface="Sakkal Majalla" panose="02000000000000000000" pitchFamily="2" charset="-78"/>
              </a:rPr>
              <a:t>المشيمة في التكوّن لتوفر الغذاء والأكسجين للجنين، ولتتخلص من الفضلات، ويكتمل نموها في الأسبوع العاشر</a:t>
            </a:r>
            <a:r>
              <a:rPr lang="ar-BH" sz="2200" b="1" dirty="0" smtClean="0">
                <a:solidFill>
                  <a:srgbClr val="002060"/>
                </a:solidFill>
                <a:latin typeface="Sakkal Majalla" panose="02000000000000000000" pitchFamily="2" charset="-78"/>
                <a:cs typeface="Sakkal Majalla" panose="02000000000000000000" pitchFamily="2" charset="-78"/>
              </a:rPr>
              <a:t>.</a:t>
            </a:r>
            <a:endParaRPr lang="ar-BH" sz="2200" b="1" dirty="0">
              <a:solidFill>
                <a:srgbClr val="002060"/>
              </a:solidFill>
              <a:latin typeface="Sakkal Majalla" panose="02000000000000000000" pitchFamily="2" charset="-78"/>
              <a:cs typeface="Sakkal Majalla" panose="02000000000000000000" pitchFamily="2" charset="-78"/>
            </a:endParaRPr>
          </a:p>
        </p:txBody>
      </p:sp>
      <p:sp>
        <p:nvSpPr>
          <p:cNvPr id="12" name="Rounded Rectangle 11"/>
          <p:cNvSpPr/>
          <p:nvPr/>
        </p:nvSpPr>
        <p:spPr>
          <a:xfrm>
            <a:off x="4658497" y="1386588"/>
            <a:ext cx="7129849" cy="697706"/>
          </a:xfrm>
          <a:prstGeom prst="roundRect">
            <a:avLst/>
          </a:prstGeom>
          <a:solidFill>
            <a:srgbClr val="FEF0FB"/>
          </a:solidFill>
          <a:ln w="19050">
            <a:solidFill>
              <a:schemeClr val="accent4">
                <a:lumMod val="75000"/>
              </a:schemeClr>
            </a:solidFill>
          </a:ln>
        </p:spPr>
        <p:txBody>
          <a:bodyPr vert="horz" lIns="68580" tIns="34290" rIns="68580" bIns="34290" rtlCol="0" anchor="ctr">
            <a:noAutofit/>
          </a:bodyPr>
          <a:lstStyle/>
          <a:p>
            <a:pPr marL="342900" indent="-342900" algn="r" defTabSz="685800" rtl="1">
              <a:lnSpc>
                <a:spcPct val="90000"/>
              </a:lnSpc>
              <a:spcBef>
                <a:spcPts val="750"/>
              </a:spcBef>
              <a:buFont typeface="Wingdings" panose="05000000000000000000" pitchFamily="2" charset="2"/>
              <a:buChar char="q"/>
            </a:pPr>
            <a:r>
              <a:rPr lang="ar-BH" sz="2200" b="1" dirty="0" smtClean="0">
                <a:solidFill>
                  <a:srgbClr val="0070C0"/>
                </a:solidFill>
                <a:latin typeface="Sakkal Majalla" panose="02000000000000000000" pitchFamily="2" charset="-78"/>
                <a:cs typeface="Sakkal Majalla" panose="02000000000000000000" pitchFamily="2" charset="-78"/>
              </a:rPr>
              <a:t>بعد </a:t>
            </a:r>
            <a:r>
              <a:rPr lang="ar-BH" sz="2200" b="1" dirty="0">
                <a:solidFill>
                  <a:srgbClr val="0070C0"/>
                </a:solidFill>
                <a:latin typeface="Sakkal Majalla" panose="02000000000000000000" pitchFamily="2" charset="-78"/>
                <a:cs typeface="Sakkal Majalla" panose="02000000000000000000" pitchFamily="2" charset="-78"/>
              </a:rPr>
              <a:t>أسبوعين من الإخصاب تتكون امتدادات صغيرة من الغشاء الكوريوني تُسمى الخملات </a:t>
            </a:r>
            <a:r>
              <a:rPr lang="ar-BH" sz="2200" b="1" dirty="0" smtClean="0">
                <a:solidFill>
                  <a:srgbClr val="0070C0"/>
                </a:solidFill>
                <a:latin typeface="Sakkal Majalla" panose="02000000000000000000" pitchFamily="2" charset="-78"/>
                <a:cs typeface="Sakkal Majalla" panose="02000000000000000000" pitchFamily="2" charset="-78"/>
              </a:rPr>
              <a:t>الكوريونية</a:t>
            </a:r>
            <a:r>
              <a:rPr lang="ar-BH" sz="2200" b="1" dirty="0">
                <a:solidFill>
                  <a:srgbClr val="0070C0"/>
                </a:solidFill>
                <a:latin typeface="Sakkal Majalla" panose="02000000000000000000" pitchFamily="2" charset="-78"/>
                <a:cs typeface="Sakkal Majalla" panose="02000000000000000000" pitchFamily="2" charset="-78"/>
              </a:rPr>
              <a:t> ، وتبدأ في النمو في جدار </a:t>
            </a:r>
            <a:r>
              <a:rPr lang="ar-BH" sz="2200" b="1" dirty="0" smtClean="0">
                <a:solidFill>
                  <a:srgbClr val="0070C0"/>
                </a:solidFill>
                <a:latin typeface="Sakkal Majalla" panose="02000000000000000000" pitchFamily="2" charset="-78"/>
                <a:cs typeface="Sakkal Majalla" panose="02000000000000000000" pitchFamily="2" charset="-78"/>
              </a:rPr>
              <a:t>الرحم</a:t>
            </a:r>
            <a:r>
              <a:rPr lang="ar-BH" sz="2200" b="1" dirty="0">
                <a:solidFill>
                  <a:srgbClr val="0070C0"/>
                </a:solidFill>
                <a:latin typeface="Sakkal Majalla" panose="02000000000000000000" pitchFamily="2" charset="-78"/>
                <a:cs typeface="Sakkal Majalla" panose="02000000000000000000" pitchFamily="2" charset="-78"/>
              </a:rPr>
              <a:t>.</a:t>
            </a:r>
            <a:endParaRPr lang="en-GB" sz="2200" b="1" dirty="0">
              <a:solidFill>
                <a:srgbClr val="0070C0"/>
              </a:solidFill>
              <a:latin typeface="Sakkal Majalla" panose="02000000000000000000" pitchFamily="2" charset="-78"/>
              <a:cs typeface="Sakkal Majalla" panose="02000000000000000000" pitchFamily="2" charset="-78"/>
            </a:endParaRPr>
          </a:p>
        </p:txBody>
      </p:sp>
      <p:sp>
        <p:nvSpPr>
          <p:cNvPr id="13" name="Rounded Rectangle 12"/>
          <p:cNvSpPr/>
          <p:nvPr/>
        </p:nvSpPr>
        <p:spPr>
          <a:xfrm>
            <a:off x="391157" y="4169474"/>
            <a:ext cx="11323048" cy="412770"/>
          </a:xfrm>
          <a:prstGeom prst="roundRect">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600" b="1" dirty="0" smtClean="0">
                <a:solidFill>
                  <a:srgbClr val="C00000"/>
                </a:solidFill>
                <a:latin typeface="Sakkal Majalla" panose="02000000000000000000" pitchFamily="2" charset="-78"/>
                <a:cs typeface="Sakkal Majalla" panose="02000000000000000000" pitchFamily="2" charset="-78"/>
              </a:rPr>
              <a:t>1. </a:t>
            </a:r>
            <a:r>
              <a:rPr lang="ar-BH" sz="2400" b="1" dirty="0">
                <a:solidFill>
                  <a:srgbClr val="002060"/>
                </a:solidFill>
                <a:latin typeface="Sakkal Majalla" panose="02000000000000000000" pitchFamily="2" charset="-78"/>
                <a:cs typeface="Sakkal Majalla" panose="02000000000000000000" pitchFamily="2" charset="-78"/>
              </a:rPr>
              <a:t>تنظم </a:t>
            </a:r>
            <a:r>
              <a:rPr lang="ar-BH" sz="2400" b="1" dirty="0" smtClean="0">
                <a:solidFill>
                  <a:srgbClr val="002060"/>
                </a:solidFill>
                <a:latin typeface="Sakkal Majalla" panose="02000000000000000000" pitchFamily="2" charset="-78"/>
                <a:cs typeface="Sakkal Majalla" panose="02000000000000000000" pitchFamily="2" charset="-78"/>
              </a:rPr>
              <a:t>انتقال </a:t>
            </a:r>
            <a:r>
              <a:rPr lang="ar-BH" sz="2400" b="1" dirty="0">
                <a:solidFill>
                  <a:srgbClr val="002060"/>
                </a:solidFill>
                <a:latin typeface="Sakkal Majalla" panose="02000000000000000000" pitchFamily="2" charset="-78"/>
                <a:cs typeface="Sakkal Majalla" panose="02000000000000000000" pitchFamily="2" charset="-78"/>
              </a:rPr>
              <a:t>المواد من الجنين إلى الأم ومن الأم إلى الجنين، فالأكسجين والمواد الغذائية تنتقل من الأم إلى الجنين. </a:t>
            </a:r>
          </a:p>
        </p:txBody>
      </p:sp>
      <p:sp>
        <p:nvSpPr>
          <p:cNvPr id="14" name="Rounded Rectangle 13"/>
          <p:cNvSpPr/>
          <p:nvPr/>
        </p:nvSpPr>
        <p:spPr>
          <a:xfrm>
            <a:off x="4636758" y="2893737"/>
            <a:ext cx="7139231" cy="719162"/>
          </a:xfrm>
          <a:prstGeom prst="roundRect">
            <a:avLst/>
          </a:prstGeom>
          <a:solidFill>
            <a:srgbClr val="ED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q"/>
            </a:pPr>
            <a:r>
              <a:rPr lang="ar-BH" sz="2200" b="1" dirty="0" smtClean="0">
                <a:solidFill>
                  <a:srgbClr val="7030A0"/>
                </a:solidFill>
                <a:latin typeface="Sakkal Majalla" panose="02000000000000000000" pitchFamily="2" charset="-78"/>
                <a:cs typeface="Sakkal Majalla" panose="02000000000000000000" pitchFamily="2" charset="-78"/>
              </a:rPr>
              <a:t>وللمشيمة </a:t>
            </a:r>
            <a:r>
              <a:rPr lang="ar-BH" sz="2200" b="1" dirty="0">
                <a:solidFill>
                  <a:srgbClr val="7030A0"/>
                </a:solidFill>
                <a:latin typeface="Sakkal Majalla" panose="02000000000000000000" pitchFamily="2" charset="-78"/>
                <a:cs typeface="Sakkal Majalla" panose="02000000000000000000" pitchFamily="2" charset="-78"/>
              </a:rPr>
              <a:t>جزءان: جزء من الجنين، والآخر من الأم. وعندما يكتمل نموها يكون </a:t>
            </a:r>
            <a:r>
              <a:rPr lang="ar-BH" sz="2200" b="1" dirty="0" smtClean="0">
                <a:solidFill>
                  <a:srgbClr val="7030A0"/>
                </a:solidFill>
                <a:latin typeface="Sakkal Majalla" panose="02000000000000000000" pitchFamily="2" charset="-78"/>
                <a:cs typeface="Sakkal Majalla" panose="02000000000000000000" pitchFamily="2" charset="-78"/>
              </a:rPr>
              <a:t>قطرها</a:t>
            </a:r>
            <a:r>
              <a:rPr lang="en-US" sz="2200" b="1" dirty="0">
                <a:solidFill>
                  <a:srgbClr val="7030A0"/>
                </a:solidFill>
                <a:latin typeface="Sakkal Majalla" panose="02000000000000000000" pitchFamily="2" charset="-78"/>
                <a:cs typeface="Sakkal Majalla" panose="02000000000000000000" pitchFamily="2" charset="-78"/>
              </a:rPr>
              <a:t> cm </a:t>
            </a:r>
            <a:r>
              <a:rPr lang="ar-BH" sz="2200" b="1" dirty="0" smtClean="0">
                <a:solidFill>
                  <a:srgbClr val="7030A0"/>
                </a:solidFill>
                <a:latin typeface="Sakkal Majalla" panose="02000000000000000000" pitchFamily="2" charset="-78"/>
                <a:cs typeface="Sakkal Majalla" panose="02000000000000000000" pitchFamily="2" charset="-78"/>
              </a:rPr>
              <a:t>20- 15</a:t>
            </a:r>
            <a:r>
              <a:rPr lang="en-US" sz="2200" b="1" dirty="0" smtClean="0">
                <a:solidFill>
                  <a:srgbClr val="7030A0"/>
                </a:solidFill>
                <a:latin typeface="Sakkal Majalla" panose="02000000000000000000" pitchFamily="2" charset="-78"/>
                <a:cs typeface="Sakkal Majalla" panose="02000000000000000000" pitchFamily="2" charset="-78"/>
              </a:rPr>
              <a:t>، </a:t>
            </a:r>
            <a:r>
              <a:rPr lang="ar-BH" sz="2200" b="1" dirty="0" smtClean="0">
                <a:solidFill>
                  <a:srgbClr val="7030A0"/>
                </a:solidFill>
                <a:latin typeface="Sakkal Majalla" panose="02000000000000000000" pitchFamily="2" charset="-78"/>
                <a:cs typeface="Sakkal Majalla" panose="02000000000000000000" pitchFamily="2" charset="-78"/>
              </a:rPr>
              <a:t>وسمكها</a:t>
            </a:r>
            <a:r>
              <a:rPr lang="en-US" sz="2200" b="1" dirty="0">
                <a:solidFill>
                  <a:srgbClr val="7030A0"/>
                </a:solidFill>
                <a:latin typeface="Sakkal Majalla" panose="02000000000000000000" pitchFamily="2" charset="-78"/>
                <a:cs typeface="Sakkal Majalla" panose="02000000000000000000" pitchFamily="2" charset="-78"/>
              </a:rPr>
              <a:t> cm </a:t>
            </a:r>
            <a:r>
              <a:rPr lang="ar-BH" sz="2200" b="1" dirty="0" smtClean="0">
                <a:solidFill>
                  <a:srgbClr val="7030A0"/>
                </a:solidFill>
                <a:latin typeface="Sakkal Majalla" panose="02000000000000000000" pitchFamily="2" charset="-78"/>
                <a:cs typeface="Sakkal Majalla" panose="02000000000000000000" pitchFamily="2" charset="-78"/>
              </a:rPr>
              <a:t>2.5</a:t>
            </a:r>
            <a:r>
              <a:rPr lang="en-US" sz="2200" b="1" dirty="0" smtClean="0">
                <a:solidFill>
                  <a:srgbClr val="7030A0"/>
                </a:solidFill>
                <a:latin typeface="Sakkal Majalla" panose="02000000000000000000" pitchFamily="2" charset="-78"/>
                <a:cs typeface="Sakkal Majalla" panose="02000000000000000000" pitchFamily="2" charset="-78"/>
              </a:rPr>
              <a:t>،</a:t>
            </a:r>
            <a:r>
              <a:rPr lang="ar-BH" sz="2200" b="1" dirty="0" smtClean="0">
                <a:solidFill>
                  <a:srgbClr val="7030A0"/>
                </a:solidFill>
                <a:latin typeface="Sakkal Majalla" panose="02000000000000000000" pitchFamily="2" charset="-78"/>
                <a:cs typeface="Sakkal Majalla" panose="02000000000000000000" pitchFamily="2" charset="-78"/>
              </a:rPr>
              <a:t> وكتلتها </a:t>
            </a:r>
            <a:r>
              <a:rPr lang="en-US" sz="2200" b="1" dirty="0" smtClean="0">
                <a:solidFill>
                  <a:srgbClr val="7030A0"/>
                </a:solidFill>
                <a:latin typeface="Sakkal Majalla" panose="02000000000000000000" pitchFamily="2" charset="-78"/>
                <a:cs typeface="Sakkal Majalla" panose="02000000000000000000" pitchFamily="2" charset="-78"/>
              </a:rPr>
              <a:t>kg</a:t>
            </a:r>
            <a:r>
              <a:rPr lang="ar-BH" sz="2200" b="1" dirty="0" smtClean="0">
                <a:solidFill>
                  <a:srgbClr val="7030A0"/>
                </a:solidFill>
                <a:latin typeface="Sakkal Majalla" panose="02000000000000000000" pitchFamily="2" charset="-78"/>
                <a:cs typeface="Sakkal Majalla" panose="02000000000000000000" pitchFamily="2" charset="-78"/>
              </a:rPr>
              <a:t> 0.45</a:t>
            </a:r>
            <a:endParaRPr lang="ar-BH" sz="2200" b="1" dirty="0">
              <a:solidFill>
                <a:srgbClr val="7030A0"/>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21237"/>
            <a:ext cx="4090086" cy="3253221"/>
          </a:xfrm>
          <a:prstGeom prst="rect">
            <a:avLst/>
          </a:prstGeom>
          <a:ln w="28575">
            <a:solidFill>
              <a:srgbClr val="0070C0"/>
            </a:solidFill>
          </a:ln>
        </p:spPr>
      </p:pic>
      <p:sp>
        <p:nvSpPr>
          <p:cNvPr id="18" name="Rounded Rectangle 17"/>
          <p:cNvSpPr/>
          <p:nvPr/>
        </p:nvSpPr>
        <p:spPr>
          <a:xfrm>
            <a:off x="378942" y="4653449"/>
            <a:ext cx="11335262" cy="4181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smtClean="0">
                <a:solidFill>
                  <a:srgbClr val="C00000"/>
                </a:solidFill>
                <a:latin typeface="Sakkal Majalla" panose="02000000000000000000" pitchFamily="2" charset="-78"/>
                <a:cs typeface="Sakkal Majalla" panose="02000000000000000000" pitchFamily="2" charset="-78"/>
              </a:rPr>
              <a:t>2. </a:t>
            </a:r>
            <a:r>
              <a:rPr lang="ar-BH" sz="2400" b="1" dirty="0">
                <a:solidFill>
                  <a:srgbClr val="002060"/>
                </a:solidFill>
                <a:latin typeface="Sakkal Majalla" panose="02000000000000000000" pitchFamily="2" charset="-78"/>
                <a:cs typeface="Sakkal Majalla" panose="02000000000000000000" pitchFamily="2" charset="-78"/>
              </a:rPr>
              <a:t>تنتقل</a:t>
            </a:r>
            <a:r>
              <a:rPr lang="ar-BH" sz="2400" b="1" dirty="0" smtClean="0">
                <a:solidFill>
                  <a:srgbClr val="002060"/>
                </a:solidFill>
                <a:latin typeface="Sakkal Majalla" panose="02000000000000000000" pitchFamily="2" charset="-78"/>
                <a:cs typeface="Sakkal Majalla" panose="02000000000000000000" pitchFamily="2" charset="-78"/>
              </a:rPr>
              <a:t> خلالها مواد </a:t>
            </a:r>
            <a:r>
              <a:rPr lang="ar-BH" sz="2400" b="1" dirty="0">
                <a:solidFill>
                  <a:srgbClr val="002060"/>
                </a:solidFill>
                <a:latin typeface="Sakkal Majalla" panose="02000000000000000000" pitchFamily="2" charset="-78"/>
                <a:cs typeface="Sakkal Majalla" panose="02000000000000000000" pitchFamily="2" charset="-78"/>
              </a:rPr>
              <a:t>أخرى </a:t>
            </a:r>
            <a:r>
              <a:rPr lang="ar-BH" sz="2400" b="1" dirty="0" smtClean="0">
                <a:solidFill>
                  <a:srgbClr val="002060"/>
                </a:solidFill>
                <a:latin typeface="Sakkal Majalla" panose="02000000000000000000" pitchFamily="2" charset="-78"/>
                <a:cs typeface="Sakkal Majalla" panose="02000000000000000000" pitchFamily="2" charset="-78"/>
              </a:rPr>
              <a:t>إلى </a:t>
            </a:r>
            <a:r>
              <a:rPr lang="ar-BH" sz="2400" b="1" dirty="0">
                <a:solidFill>
                  <a:srgbClr val="002060"/>
                </a:solidFill>
                <a:latin typeface="Sakkal Majalla" panose="02000000000000000000" pitchFamily="2" charset="-78"/>
                <a:cs typeface="Sakkal Majalla" panose="02000000000000000000" pitchFamily="2" charset="-78"/>
              </a:rPr>
              <a:t>الجنين، مثل: الأدوية والعقاقير وبعض الفيروسات كفيروس نقص المناعة المكتسبة.</a:t>
            </a:r>
          </a:p>
        </p:txBody>
      </p:sp>
      <p:sp>
        <p:nvSpPr>
          <p:cNvPr id="17" name="Text Placeholder 7"/>
          <p:cNvSpPr txBox="1">
            <a:spLocks/>
          </p:cNvSpPr>
          <p:nvPr/>
        </p:nvSpPr>
        <p:spPr>
          <a:xfrm>
            <a:off x="9131643" y="3654632"/>
            <a:ext cx="2599040" cy="460530"/>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sz="2800" dirty="0" smtClean="0">
                <a:solidFill>
                  <a:srgbClr val="FFFF00"/>
                </a:solidFill>
              </a:rPr>
              <a:t>أهمية المشيمة</a:t>
            </a:r>
            <a:endParaRPr lang="en-US" sz="2800" dirty="0">
              <a:solidFill>
                <a:srgbClr val="FFFF00"/>
              </a:solidFill>
            </a:endParaRPr>
          </a:p>
        </p:txBody>
      </p:sp>
      <p:sp>
        <p:nvSpPr>
          <p:cNvPr id="20" name="Rounded Rectangle 19"/>
          <p:cNvSpPr/>
          <p:nvPr/>
        </p:nvSpPr>
        <p:spPr>
          <a:xfrm>
            <a:off x="395415" y="5134029"/>
            <a:ext cx="11335262" cy="41814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smtClean="0">
                <a:solidFill>
                  <a:srgbClr val="C00000"/>
                </a:solidFill>
                <a:latin typeface="Sakkal Majalla" panose="02000000000000000000" pitchFamily="2" charset="-78"/>
                <a:cs typeface="Sakkal Majalla" panose="02000000000000000000" pitchFamily="2" charset="-78"/>
              </a:rPr>
              <a:t>3. </a:t>
            </a:r>
            <a:r>
              <a:rPr lang="ar-BH" sz="2400" b="1" dirty="0" smtClean="0">
                <a:solidFill>
                  <a:srgbClr val="002060"/>
                </a:solidFill>
                <a:latin typeface="Sakkal Majalla" panose="02000000000000000000" pitchFamily="2" charset="-78"/>
                <a:cs typeface="Sakkal Majalla" panose="02000000000000000000" pitchFamily="2" charset="-78"/>
              </a:rPr>
              <a:t>تَنقِل </a:t>
            </a:r>
            <a:r>
              <a:rPr lang="ar-BH" sz="2400" b="1" dirty="0">
                <a:solidFill>
                  <a:srgbClr val="002060"/>
                </a:solidFill>
                <a:latin typeface="Sakkal Majalla" panose="02000000000000000000" pitchFamily="2" charset="-78"/>
                <a:cs typeface="Sakkal Majalla" panose="02000000000000000000" pitchFamily="2" charset="-78"/>
              </a:rPr>
              <a:t>فضلات عمليات الأيض وثاني أكسيد الكربون من الجنين إلى الأم. </a:t>
            </a:r>
          </a:p>
        </p:txBody>
      </p:sp>
      <p:sp>
        <p:nvSpPr>
          <p:cNvPr id="21" name="Rounded Rectangle 20"/>
          <p:cNvSpPr/>
          <p:nvPr/>
        </p:nvSpPr>
        <p:spPr>
          <a:xfrm>
            <a:off x="387177" y="5620872"/>
            <a:ext cx="11335262" cy="739588"/>
          </a:xfrm>
          <a:prstGeom prst="roundRect">
            <a:avLst/>
          </a:prstGeom>
          <a:solidFill>
            <a:srgbClr val="ED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smtClean="0">
                <a:solidFill>
                  <a:srgbClr val="C00000"/>
                </a:solidFill>
                <a:latin typeface="Sakkal Majalla" panose="02000000000000000000" pitchFamily="2" charset="-78"/>
                <a:cs typeface="Sakkal Majalla" panose="02000000000000000000" pitchFamily="2" charset="-78"/>
              </a:rPr>
              <a:t>4.</a:t>
            </a:r>
            <a:r>
              <a:rPr lang="ar-BH" sz="2400" b="1" dirty="0" smtClean="0">
                <a:solidFill>
                  <a:srgbClr val="7030A0"/>
                </a:solidFill>
                <a:latin typeface="Sakkal Majalla" panose="02000000000000000000" pitchFamily="2" charset="-78"/>
                <a:cs typeface="Sakkal Majalla" panose="02000000000000000000" pitchFamily="2" charset="-78"/>
              </a:rPr>
              <a:t> </a:t>
            </a:r>
            <a:r>
              <a:rPr lang="ar-BH" sz="2400" b="1" dirty="0">
                <a:solidFill>
                  <a:srgbClr val="7030A0"/>
                </a:solidFill>
                <a:latin typeface="Sakkal Majalla" panose="02000000000000000000" pitchFamily="2" charset="-78"/>
                <a:cs typeface="Sakkal Majalla" panose="02000000000000000000" pitchFamily="2" charset="-78"/>
              </a:rPr>
              <a:t>ونظرًا إلى عدم وجود اتصال بين جهازي الدوران في كل من الأم والجنين فإن خلايا الدم لا تنتقل </a:t>
            </a:r>
            <a:r>
              <a:rPr lang="ar-BH" sz="2400" b="1" dirty="0" smtClean="0">
                <a:solidFill>
                  <a:srgbClr val="7030A0"/>
                </a:solidFill>
                <a:latin typeface="Sakkal Majalla" panose="02000000000000000000" pitchFamily="2" charset="-78"/>
                <a:cs typeface="Sakkal Majalla" panose="02000000000000000000" pitchFamily="2" charset="-78"/>
              </a:rPr>
              <a:t>بينهما، ولكن </a:t>
            </a:r>
            <a:r>
              <a:rPr lang="ar-BH" sz="2400" b="1" dirty="0">
                <a:solidFill>
                  <a:srgbClr val="7030A0"/>
                </a:solidFill>
                <a:latin typeface="Sakkal Majalla" panose="02000000000000000000" pitchFamily="2" charset="-78"/>
                <a:cs typeface="Sakkal Majalla" panose="02000000000000000000" pitchFamily="2" charset="-78"/>
              </a:rPr>
              <a:t>المضادات الحيوية </a:t>
            </a:r>
            <a:r>
              <a:rPr lang="ar-BH" sz="2200" b="1" dirty="0" smtClean="0">
                <a:solidFill>
                  <a:srgbClr val="7030A0"/>
                </a:solidFill>
                <a:latin typeface="Sakkal Majalla" panose="02000000000000000000" pitchFamily="2" charset="-78"/>
                <a:cs typeface="Sakkal Majalla" panose="02000000000000000000" pitchFamily="2" charset="-78"/>
              </a:rPr>
              <a:t>تستطيع </a:t>
            </a:r>
            <a:r>
              <a:rPr lang="ar-BH" sz="2200" b="1" dirty="0">
                <a:solidFill>
                  <a:srgbClr val="7030A0"/>
                </a:solidFill>
                <a:latin typeface="Sakkal Majalla" panose="02000000000000000000" pitchFamily="2" charset="-78"/>
                <a:cs typeface="Sakkal Majalla" panose="02000000000000000000" pitchFamily="2" charset="-78"/>
              </a:rPr>
              <a:t>أن تنتقل</a:t>
            </a:r>
            <a:r>
              <a:rPr lang="ar-BH" sz="2200" b="1" dirty="0" smtClean="0">
                <a:solidFill>
                  <a:srgbClr val="7030A0"/>
                </a:solidFill>
                <a:latin typeface="Sakkal Majalla" panose="02000000000000000000" pitchFamily="2" charset="-78"/>
                <a:cs typeface="Sakkal Majalla" panose="02000000000000000000" pitchFamily="2" charset="-78"/>
              </a:rPr>
              <a:t> بالانتشار </a:t>
            </a:r>
            <a:r>
              <a:rPr lang="ar-BH" sz="2200" b="1" dirty="0">
                <a:solidFill>
                  <a:srgbClr val="7030A0"/>
                </a:solidFill>
                <a:latin typeface="Sakkal Majalla" panose="02000000000000000000" pitchFamily="2" charset="-78"/>
                <a:cs typeface="Sakkal Majalla" panose="02000000000000000000" pitchFamily="2" charset="-78"/>
              </a:rPr>
              <a:t>إلى الجنين وتحميه إلى أن يتكوّن لديه جهاز المناعة الخاص </a:t>
            </a:r>
            <a:r>
              <a:rPr lang="ar-BH" sz="2200" b="1" dirty="0" smtClean="0">
                <a:solidFill>
                  <a:srgbClr val="7030A0"/>
                </a:solidFill>
                <a:latin typeface="Sakkal Majalla" panose="02000000000000000000" pitchFamily="2" charset="-78"/>
                <a:cs typeface="Sakkal Majalla" panose="02000000000000000000" pitchFamily="2" charset="-78"/>
              </a:rPr>
              <a:t>به. </a:t>
            </a:r>
            <a:endParaRPr lang="ar-BH" sz="22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129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1000"/>
                                        <p:tgtEl>
                                          <p:spTgt spid="11">
                                            <p:txEl>
                                              <p:pRg st="0" end="0"/>
                                            </p:txEl>
                                          </p:spTgt>
                                        </p:tgtEl>
                                      </p:cBhvr>
                                    </p:animEffect>
                                    <p:anim calcmode="lin" valueType="num">
                                      <p:cBhvr>
                                        <p:cTn id="4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80">
                                          <p:stCondLst>
                                            <p:cond delay="0"/>
                                          </p:stCondLst>
                                        </p:cTn>
                                        <p:tgtEl>
                                          <p:spTgt spid="17"/>
                                        </p:tgtEl>
                                      </p:cBhvr>
                                    </p:animEffect>
                                    <p:anim calcmode="lin" valueType="num">
                                      <p:cBhvr>
                                        <p:cTn id="5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1" dur="26">
                                          <p:stCondLst>
                                            <p:cond delay="650"/>
                                          </p:stCondLst>
                                        </p:cTn>
                                        <p:tgtEl>
                                          <p:spTgt spid="17"/>
                                        </p:tgtEl>
                                      </p:cBhvr>
                                      <p:to x="100000" y="60000"/>
                                    </p:animScale>
                                    <p:animScale>
                                      <p:cBhvr>
                                        <p:cTn id="62" dur="166" decel="50000">
                                          <p:stCondLst>
                                            <p:cond delay="676"/>
                                          </p:stCondLst>
                                        </p:cTn>
                                        <p:tgtEl>
                                          <p:spTgt spid="17"/>
                                        </p:tgtEl>
                                      </p:cBhvr>
                                      <p:to x="100000" y="100000"/>
                                    </p:animScale>
                                    <p:animScale>
                                      <p:cBhvr>
                                        <p:cTn id="63" dur="26">
                                          <p:stCondLst>
                                            <p:cond delay="1312"/>
                                          </p:stCondLst>
                                        </p:cTn>
                                        <p:tgtEl>
                                          <p:spTgt spid="17"/>
                                        </p:tgtEl>
                                      </p:cBhvr>
                                      <p:to x="100000" y="80000"/>
                                    </p:animScale>
                                    <p:animScale>
                                      <p:cBhvr>
                                        <p:cTn id="64" dur="166" decel="50000">
                                          <p:stCondLst>
                                            <p:cond delay="1338"/>
                                          </p:stCondLst>
                                        </p:cTn>
                                        <p:tgtEl>
                                          <p:spTgt spid="17"/>
                                        </p:tgtEl>
                                      </p:cBhvr>
                                      <p:to x="100000" y="100000"/>
                                    </p:animScale>
                                    <p:animScale>
                                      <p:cBhvr>
                                        <p:cTn id="65" dur="26">
                                          <p:stCondLst>
                                            <p:cond delay="1642"/>
                                          </p:stCondLst>
                                        </p:cTn>
                                        <p:tgtEl>
                                          <p:spTgt spid="17"/>
                                        </p:tgtEl>
                                      </p:cBhvr>
                                      <p:to x="100000" y="90000"/>
                                    </p:animScale>
                                    <p:animScale>
                                      <p:cBhvr>
                                        <p:cTn id="66" dur="166" decel="50000">
                                          <p:stCondLst>
                                            <p:cond delay="1668"/>
                                          </p:stCondLst>
                                        </p:cTn>
                                        <p:tgtEl>
                                          <p:spTgt spid="17"/>
                                        </p:tgtEl>
                                      </p:cBhvr>
                                      <p:to x="100000" y="100000"/>
                                    </p:animScale>
                                    <p:animScale>
                                      <p:cBhvr>
                                        <p:cTn id="67" dur="26">
                                          <p:stCondLst>
                                            <p:cond delay="1808"/>
                                          </p:stCondLst>
                                        </p:cTn>
                                        <p:tgtEl>
                                          <p:spTgt spid="17"/>
                                        </p:tgtEl>
                                      </p:cBhvr>
                                      <p:to x="100000" y="95000"/>
                                    </p:animScale>
                                    <p:animScale>
                                      <p:cBhvr>
                                        <p:cTn id="68" dur="166" decel="50000">
                                          <p:stCondLst>
                                            <p:cond delay="1834"/>
                                          </p:stCondLst>
                                        </p:cTn>
                                        <p:tgtEl>
                                          <p:spTgt spid="1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3">
                                            <p:txEl>
                                              <p:pRg st="0" end="0"/>
                                            </p:txEl>
                                          </p:spTgt>
                                        </p:tgtEl>
                                        <p:attrNameLst>
                                          <p:attrName>style.visibility</p:attrName>
                                        </p:attrNameLst>
                                      </p:cBhvr>
                                      <p:to>
                                        <p:strVal val="visible"/>
                                      </p:to>
                                    </p:set>
                                    <p:animEffect transition="in" filter="fade">
                                      <p:cBhvr>
                                        <p:cTn id="81" dur="1000"/>
                                        <p:tgtEl>
                                          <p:spTgt spid="13">
                                            <p:txEl>
                                              <p:pRg st="0" end="0"/>
                                            </p:txEl>
                                          </p:spTgt>
                                        </p:tgtEl>
                                      </p:cBhvr>
                                    </p:animEffect>
                                    <p:anim calcmode="lin" valueType="num">
                                      <p:cBhvr>
                                        <p:cTn id="8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1000" fill="hold"/>
                                        <p:tgtEl>
                                          <p:spTgt spid="18"/>
                                        </p:tgtEl>
                                        <p:attrNameLst>
                                          <p:attrName>ppt_w</p:attrName>
                                        </p:attrNameLst>
                                      </p:cBhvr>
                                      <p:tavLst>
                                        <p:tav tm="0">
                                          <p:val>
                                            <p:fltVal val="0"/>
                                          </p:val>
                                        </p:tav>
                                        <p:tav tm="100000">
                                          <p:val>
                                            <p:strVal val="#ppt_w"/>
                                          </p:val>
                                        </p:tav>
                                      </p:tavLst>
                                    </p:anim>
                                    <p:anim calcmode="lin" valueType="num">
                                      <p:cBhvr>
                                        <p:cTn id="89" dur="1000" fill="hold"/>
                                        <p:tgtEl>
                                          <p:spTgt spid="18"/>
                                        </p:tgtEl>
                                        <p:attrNameLst>
                                          <p:attrName>ppt_h</p:attrName>
                                        </p:attrNameLst>
                                      </p:cBhvr>
                                      <p:tavLst>
                                        <p:tav tm="0">
                                          <p:val>
                                            <p:fltVal val="0"/>
                                          </p:val>
                                        </p:tav>
                                        <p:tav tm="100000">
                                          <p:val>
                                            <p:strVal val="#ppt_h"/>
                                          </p:val>
                                        </p:tav>
                                      </p:tavLst>
                                    </p:anim>
                                    <p:anim calcmode="lin" valueType="num">
                                      <p:cBhvr>
                                        <p:cTn id="90" dur="1000" fill="hold"/>
                                        <p:tgtEl>
                                          <p:spTgt spid="18"/>
                                        </p:tgtEl>
                                        <p:attrNameLst>
                                          <p:attrName>style.rotation</p:attrName>
                                        </p:attrNameLst>
                                      </p:cBhvr>
                                      <p:tavLst>
                                        <p:tav tm="0">
                                          <p:val>
                                            <p:fltVal val="90"/>
                                          </p:val>
                                        </p:tav>
                                        <p:tav tm="100000">
                                          <p:val>
                                            <p:fltVal val="0"/>
                                          </p:val>
                                        </p:tav>
                                      </p:tavLst>
                                    </p:anim>
                                    <p:animEffect transition="in" filter="fade">
                                      <p:cBhvr>
                                        <p:cTn id="91" dur="10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8">
                                            <p:txEl>
                                              <p:pRg st="0" end="0"/>
                                            </p:txEl>
                                          </p:spTgt>
                                        </p:tgtEl>
                                        <p:attrNameLst>
                                          <p:attrName>style.visibility</p:attrName>
                                        </p:attrNameLst>
                                      </p:cBhvr>
                                      <p:to>
                                        <p:strVal val="visible"/>
                                      </p:to>
                                    </p:set>
                                    <p:animEffect transition="in" filter="fade">
                                      <p:cBhvr>
                                        <p:cTn id="96" dur="1000"/>
                                        <p:tgtEl>
                                          <p:spTgt spid="18">
                                            <p:txEl>
                                              <p:pRg st="0" end="0"/>
                                            </p:txEl>
                                          </p:spTgt>
                                        </p:tgtEl>
                                      </p:cBhvr>
                                    </p:animEffect>
                                    <p:anim calcmode="lin" valueType="num">
                                      <p:cBhvr>
                                        <p:cTn id="9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000" fill="hold"/>
                                        <p:tgtEl>
                                          <p:spTgt spid="20"/>
                                        </p:tgtEl>
                                        <p:attrNameLst>
                                          <p:attrName>ppt_w</p:attrName>
                                        </p:attrNameLst>
                                      </p:cBhvr>
                                      <p:tavLst>
                                        <p:tav tm="0">
                                          <p:val>
                                            <p:fltVal val="0"/>
                                          </p:val>
                                        </p:tav>
                                        <p:tav tm="100000">
                                          <p:val>
                                            <p:strVal val="#ppt_w"/>
                                          </p:val>
                                        </p:tav>
                                      </p:tavLst>
                                    </p:anim>
                                    <p:anim calcmode="lin" valueType="num">
                                      <p:cBhvr>
                                        <p:cTn id="104" dur="1000" fill="hold"/>
                                        <p:tgtEl>
                                          <p:spTgt spid="20"/>
                                        </p:tgtEl>
                                        <p:attrNameLst>
                                          <p:attrName>ppt_h</p:attrName>
                                        </p:attrNameLst>
                                      </p:cBhvr>
                                      <p:tavLst>
                                        <p:tav tm="0">
                                          <p:val>
                                            <p:fltVal val="0"/>
                                          </p:val>
                                        </p:tav>
                                        <p:tav tm="100000">
                                          <p:val>
                                            <p:strVal val="#ppt_h"/>
                                          </p:val>
                                        </p:tav>
                                      </p:tavLst>
                                    </p:anim>
                                    <p:anim calcmode="lin" valueType="num">
                                      <p:cBhvr>
                                        <p:cTn id="105" dur="1000" fill="hold"/>
                                        <p:tgtEl>
                                          <p:spTgt spid="20"/>
                                        </p:tgtEl>
                                        <p:attrNameLst>
                                          <p:attrName>style.rotation</p:attrName>
                                        </p:attrNameLst>
                                      </p:cBhvr>
                                      <p:tavLst>
                                        <p:tav tm="0">
                                          <p:val>
                                            <p:fltVal val="90"/>
                                          </p:val>
                                        </p:tav>
                                        <p:tav tm="100000">
                                          <p:val>
                                            <p:fltVal val="0"/>
                                          </p:val>
                                        </p:tav>
                                      </p:tavLst>
                                    </p:anim>
                                    <p:animEffect transition="in" filter="fade">
                                      <p:cBhvr>
                                        <p:cTn id="106" dur="10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20">
                                            <p:txEl>
                                              <p:pRg st="0" end="0"/>
                                            </p:txEl>
                                          </p:spTgt>
                                        </p:tgtEl>
                                        <p:attrNameLst>
                                          <p:attrName>style.visibility</p:attrName>
                                        </p:attrNameLst>
                                      </p:cBhvr>
                                      <p:to>
                                        <p:strVal val="visible"/>
                                      </p:to>
                                    </p:set>
                                    <p:animEffect transition="in" filter="fade">
                                      <p:cBhvr>
                                        <p:cTn id="111" dur="1000"/>
                                        <p:tgtEl>
                                          <p:spTgt spid="20">
                                            <p:txEl>
                                              <p:pRg st="0" end="0"/>
                                            </p:txEl>
                                          </p:spTgt>
                                        </p:tgtEl>
                                      </p:cBhvr>
                                    </p:animEffect>
                                    <p:anim calcmode="lin" valueType="num">
                                      <p:cBhvr>
                                        <p:cTn id="11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1000" fill="hold"/>
                                        <p:tgtEl>
                                          <p:spTgt spid="21"/>
                                        </p:tgtEl>
                                        <p:attrNameLst>
                                          <p:attrName>ppt_w</p:attrName>
                                        </p:attrNameLst>
                                      </p:cBhvr>
                                      <p:tavLst>
                                        <p:tav tm="0">
                                          <p:val>
                                            <p:fltVal val="0"/>
                                          </p:val>
                                        </p:tav>
                                        <p:tav tm="100000">
                                          <p:val>
                                            <p:strVal val="#ppt_w"/>
                                          </p:val>
                                        </p:tav>
                                      </p:tavLst>
                                    </p:anim>
                                    <p:anim calcmode="lin" valueType="num">
                                      <p:cBhvr>
                                        <p:cTn id="119" dur="1000" fill="hold"/>
                                        <p:tgtEl>
                                          <p:spTgt spid="21"/>
                                        </p:tgtEl>
                                        <p:attrNameLst>
                                          <p:attrName>ppt_h</p:attrName>
                                        </p:attrNameLst>
                                      </p:cBhvr>
                                      <p:tavLst>
                                        <p:tav tm="0">
                                          <p:val>
                                            <p:fltVal val="0"/>
                                          </p:val>
                                        </p:tav>
                                        <p:tav tm="100000">
                                          <p:val>
                                            <p:strVal val="#ppt_h"/>
                                          </p:val>
                                        </p:tav>
                                      </p:tavLst>
                                    </p:anim>
                                    <p:anim calcmode="lin" valueType="num">
                                      <p:cBhvr>
                                        <p:cTn id="120" dur="1000" fill="hold"/>
                                        <p:tgtEl>
                                          <p:spTgt spid="21"/>
                                        </p:tgtEl>
                                        <p:attrNameLst>
                                          <p:attrName>style.rotation</p:attrName>
                                        </p:attrNameLst>
                                      </p:cBhvr>
                                      <p:tavLst>
                                        <p:tav tm="0">
                                          <p:val>
                                            <p:fltVal val="90"/>
                                          </p:val>
                                        </p:tav>
                                        <p:tav tm="100000">
                                          <p:val>
                                            <p:fltVal val="0"/>
                                          </p:val>
                                        </p:tav>
                                      </p:tavLst>
                                    </p:anim>
                                    <p:animEffect transition="in" filter="fade">
                                      <p:cBhvr>
                                        <p:cTn id="121" dur="10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1">
                                            <p:txEl>
                                              <p:pRg st="0" end="0"/>
                                            </p:txEl>
                                          </p:spTgt>
                                        </p:tgtEl>
                                        <p:attrNameLst>
                                          <p:attrName>style.visibility</p:attrName>
                                        </p:attrNameLst>
                                      </p:cBhvr>
                                      <p:to>
                                        <p:strVal val="visible"/>
                                      </p:to>
                                    </p:set>
                                    <p:animEffect transition="in" filter="fade">
                                      <p:cBhvr>
                                        <p:cTn id="126" dur="1000"/>
                                        <p:tgtEl>
                                          <p:spTgt spid="21">
                                            <p:txEl>
                                              <p:pRg st="0" end="0"/>
                                            </p:txEl>
                                          </p:spTgt>
                                        </p:tgtEl>
                                      </p:cBhvr>
                                    </p:animEffect>
                                    <p:anim calcmode="lin" valueType="num">
                                      <p:cBhvr>
                                        <p:cTn id="12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28"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2" grpId="0" animBg="1"/>
      <p:bldP spid="13" grpId="0" animBg="1"/>
      <p:bldP spid="14" grpId="0" animBg="1"/>
      <p:bldP spid="18" grpId="0" animBg="1"/>
      <p:bldP spid="17"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الأولى لنمو الجنين</a:t>
            </a:r>
            <a:endParaRPr lang="ar-BH" b="1" dirty="0">
              <a:solidFill>
                <a:schemeClr val="bg1"/>
              </a:solidFill>
              <a:latin typeface="Sakkal Majalla" panose="02000000000000000000" pitchFamily="2" charset="-78"/>
              <a:cs typeface="Sakkal Majalla" panose="02000000000000000000" pitchFamily="2" charset="-78"/>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8825995" y="778901"/>
            <a:ext cx="2351659" cy="507294"/>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dirty="0" smtClean="0">
                <a:solidFill>
                  <a:srgbClr val="FFFF00"/>
                </a:solidFill>
              </a:rPr>
              <a:t>تصور المشيمة</a:t>
            </a:r>
            <a:endParaRPr lang="en-US" dirty="0">
              <a:solidFill>
                <a:srgbClr val="FFFF00"/>
              </a:solidFill>
            </a:endParaRPr>
          </a:p>
        </p:txBody>
      </p:sp>
      <p:sp>
        <p:nvSpPr>
          <p:cNvPr id="13" name="Rounded Rectangle 12"/>
          <p:cNvSpPr/>
          <p:nvPr/>
        </p:nvSpPr>
        <p:spPr>
          <a:xfrm>
            <a:off x="8175812" y="1355282"/>
            <a:ext cx="3663522" cy="1024847"/>
          </a:xfrm>
          <a:prstGeom prst="roundRect">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 typeface="Wingdings" panose="05000000000000000000" pitchFamily="2" charset="2"/>
              <a:buChar char="q"/>
            </a:pPr>
            <a:r>
              <a:rPr lang="ar-BH" sz="2000" b="1" dirty="0" smtClean="0">
                <a:solidFill>
                  <a:srgbClr val="0070C0"/>
                </a:solidFill>
                <a:latin typeface="Sakkal Majalla" panose="02000000000000000000" pitchFamily="2" charset="-78"/>
                <a:cs typeface="Sakkal Majalla" panose="02000000000000000000" pitchFamily="2" charset="-78"/>
              </a:rPr>
              <a:t> يتبادل </a:t>
            </a:r>
            <a:r>
              <a:rPr lang="ar-BH" sz="2000" b="1" dirty="0">
                <a:solidFill>
                  <a:srgbClr val="0070C0"/>
                </a:solidFill>
                <a:latin typeface="Sakkal Majalla" panose="02000000000000000000" pitchFamily="2" charset="-78"/>
                <a:cs typeface="Sakkal Majalla" panose="02000000000000000000" pitchFamily="2" charset="-78"/>
              </a:rPr>
              <a:t>الجنين المواد الغذائية </a:t>
            </a:r>
            <a:r>
              <a:rPr lang="ar-BH" sz="2000" b="1" dirty="0" smtClean="0">
                <a:solidFill>
                  <a:srgbClr val="0070C0"/>
                </a:solidFill>
                <a:latin typeface="Sakkal Majalla" panose="02000000000000000000" pitchFamily="2" charset="-78"/>
                <a:cs typeface="Sakkal Majalla" panose="02000000000000000000" pitchFamily="2" charset="-78"/>
              </a:rPr>
              <a:t>والأكسجين والفضلات </a:t>
            </a:r>
            <a:r>
              <a:rPr lang="ar-BH" sz="2000" b="1" dirty="0">
                <a:solidFill>
                  <a:srgbClr val="0070C0"/>
                </a:solidFill>
                <a:latin typeface="Sakkal Majalla" panose="02000000000000000000" pitchFamily="2" charset="-78"/>
                <a:cs typeface="Sakkal Majalla" panose="02000000000000000000" pitchFamily="2" charset="-78"/>
              </a:rPr>
              <a:t>مع أمه من خلال </a:t>
            </a:r>
            <a:r>
              <a:rPr lang="ar-BH" sz="2000" b="1" dirty="0" smtClean="0">
                <a:solidFill>
                  <a:srgbClr val="0070C0"/>
                </a:solidFill>
                <a:latin typeface="Sakkal Majalla" panose="02000000000000000000" pitchFamily="2" charset="-78"/>
                <a:cs typeface="Sakkal Majalla" panose="02000000000000000000" pitchFamily="2" charset="-78"/>
              </a:rPr>
              <a:t>المشيمة. </a:t>
            </a:r>
            <a:r>
              <a:rPr lang="ar-BH" sz="2000" b="1" dirty="0" smtClean="0">
                <a:solidFill>
                  <a:srgbClr val="7030A0"/>
                </a:solidFill>
                <a:latin typeface="Sakkal Majalla" panose="02000000000000000000" pitchFamily="2" charset="-78"/>
                <a:cs typeface="Sakkal Majalla" panose="02000000000000000000" pitchFamily="2" charset="-78"/>
              </a:rPr>
              <a:t>وتحتوي </a:t>
            </a:r>
            <a:r>
              <a:rPr lang="ar-BH" sz="2000" b="1" dirty="0">
                <a:solidFill>
                  <a:srgbClr val="7030A0"/>
                </a:solidFill>
                <a:latin typeface="Sakkal Majalla" panose="02000000000000000000" pitchFamily="2" charset="-78"/>
                <a:cs typeface="Sakkal Majalla" panose="02000000000000000000" pitchFamily="2" charset="-78"/>
              </a:rPr>
              <a:t>المشيمة على أنسجة من الأم ومن الجنين معًا.</a:t>
            </a:r>
          </a:p>
        </p:txBody>
      </p:sp>
      <p:sp>
        <p:nvSpPr>
          <p:cNvPr id="10" name="Text Placeholder 7"/>
          <p:cNvSpPr txBox="1">
            <a:spLocks/>
          </p:cNvSpPr>
          <p:nvPr/>
        </p:nvSpPr>
        <p:spPr>
          <a:xfrm>
            <a:off x="8417858" y="2432466"/>
            <a:ext cx="3186953" cy="537646"/>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sz="2600" dirty="0" smtClean="0">
                <a:solidFill>
                  <a:srgbClr val="FFFF00"/>
                </a:solidFill>
              </a:rPr>
              <a:t>التنظيم الهرموني خلال الحمل</a:t>
            </a:r>
            <a:endParaRPr lang="en-US" sz="2600" dirty="0">
              <a:solidFill>
                <a:srgbClr val="FFFF00"/>
              </a:solidFill>
            </a:endParaRPr>
          </a:p>
        </p:txBody>
      </p:sp>
      <p:sp>
        <p:nvSpPr>
          <p:cNvPr id="11" name="Rounded Rectangle 10"/>
          <p:cNvSpPr/>
          <p:nvPr/>
        </p:nvSpPr>
        <p:spPr>
          <a:xfrm>
            <a:off x="8202707" y="5096435"/>
            <a:ext cx="3605024" cy="1264023"/>
          </a:xfrm>
          <a:prstGeom prst="roundRect">
            <a:avLst/>
          </a:prstGeom>
          <a:solidFill>
            <a:srgbClr val="ED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 typeface="Wingdings" panose="05000000000000000000" pitchFamily="2" charset="2"/>
              <a:buChar char="q"/>
            </a:pPr>
            <a:r>
              <a:rPr lang="ar-BH" sz="2000" b="1" dirty="0">
                <a:solidFill>
                  <a:srgbClr val="002060"/>
                </a:solidFill>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بعد </a:t>
            </a:r>
            <a:r>
              <a:rPr lang="ar-BH" sz="2000" b="1" dirty="0">
                <a:solidFill>
                  <a:srgbClr val="002060"/>
                </a:solidFill>
                <a:latin typeface="Sakkal Majalla" panose="02000000000000000000" pitchFamily="2" charset="-78"/>
                <a:cs typeface="Sakkal Majalla" panose="02000000000000000000" pitchFamily="2" charset="-78"/>
              </a:rPr>
              <a:t>شهرين إلى ثلاثة من الحمل </a:t>
            </a:r>
            <a:r>
              <a:rPr lang="ar-BH" sz="2000" b="1" dirty="0" smtClean="0">
                <a:solidFill>
                  <a:srgbClr val="002060"/>
                </a:solidFill>
                <a:latin typeface="Sakkal Majalla" panose="02000000000000000000" pitchFamily="2" charset="-78"/>
                <a:cs typeface="Sakkal Majalla" panose="02000000000000000000" pitchFamily="2" charset="-78"/>
              </a:rPr>
              <a:t>تُفرز </a:t>
            </a:r>
            <a:r>
              <a:rPr lang="ar-BH" sz="2000" b="1" dirty="0">
                <a:solidFill>
                  <a:srgbClr val="002060"/>
                </a:solidFill>
                <a:latin typeface="Sakkal Majalla" panose="02000000000000000000" pitchFamily="2" charset="-78"/>
                <a:cs typeface="Sakkal Majalla" panose="02000000000000000000" pitchFamily="2" charset="-78"/>
              </a:rPr>
              <a:t>المشيمة كميات كافية من هرموني البروجسترون والإستروجين الضروريان لتوفير ظروف ملائمة طيلة مدة الحمل</a:t>
            </a:r>
            <a:r>
              <a:rPr lang="ar-BH" sz="2000" b="1" dirty="0" smtClean="0">
                <a:solidFill>
                  <a:srgbClr val="002060"/>
                </a:solidFill>
                <a:latin typeface="Sakkal Majalla" panose="02000000000000000000" pitchFamily="2" charset="-78"/>
                <a:cs typeface="Sakkal Majalla" panose="02000000000000000000" pitchFamily="2" charset="-78"/>
              </a:rPr>
              <a:t>.</a:t>
            </a:r>
          </a:p>
        </p:txBody>
      </p:sp>
      <p:sp>
        <p:nvSpPr>
          <p:cNvPr id="12" name="Rounded Rectangle 11"/>
          <p:cNvSpPr/>
          <p:nvPr/>
        </p:nvSpPr>
        <p:spPr>
          <a:xfrm>
            <a:off x="8175812" y="3039037"/>
            <a:ext cx="3684495" cy="2003610"/>
          </a:xfrm>
          <a:prstGeom prst="roundRect">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 typeface="Wingdings" panose="05000000000000000000" pitchFamily="2" charset="2"/>
              <a:buChar char="q"/>
            </a:pPr>
            <a:r>
              <a:rPr lang="ar-BH" sz="2000" b="1" dirty="0">
                <a:solidFill>
                  <a:srgbClr val="002060"/>
                </a:solidFill>
                <a:latin typeface="Sakkal Majalla" panose="02000000000000000000" pitchFamily="2" charset="-78"/>
                <a:cs typeface="Sakkal Majalla" panose="02000000000000000000" pitchFamily="2" charset="-78"/>
              </a:rPr>
              <a:t>أثناء تكون الجنين يفرز في الأسبوع الأول من نموه هرمونًا يدعى هرمون </a:t>
            </a:r>
            <a:r>
              <a:rPr lang="ar-BH" sz="2000" b="1" dirty="0" smtClean="0">
                <a:solidFill>
                  <a:srgbClr val="002060"/>
                </a:solidFill>
                <a:latin typeface="Sakkal Majalla" panose="02000000000000000000" pitchFamily="2" charset="-78"/>
                <a:cs typeface="Sakkal Majalla" panose="02000000000000000000" pitchFamily="2" charset="-78"/>
              </a:rPr>
              <a:t>الحمل(</a:t>
            </a:r>
            <a:r>
              <a:rPr lang="en-US" sz="2000" b="1" dirty="0">
                <a:solidFill>
                  <a:srgbClr val="C00000"/>
                </a:solidFill>
                <a:latin typeface="Sakkal Majalla" panose="02000000000000000000" pitchFamily="2" charset="-78"/>
                <a:cs typeface="Sakkal Majalla" panose="02000000000000000000" pitchFamily="2" charset="-78"/>
              </a:rPr>
              <a:t>hCG</a:t>
            </a:r>
            <a:r>
              <a:rPr lang="ar-BH" sz="2000" b="1" dirty="0" smtClean="0">
                <a:solidFill>
                  <a:srgbClr val="002060"/>
                </a:solidFill>
                <a:latin typeface="Sakkal Majalla" panose="02000000000000000000" pitchFamily="2" charset="-78"/>
                <a:cs typeface="Sakkal Majalla" panose="02000000000000000000" pitchFamily="2" charset="-78"/>
              </a:rPr>
              <a:t>)</a:t>
            </a:r>
            <a:r>
              <a:rPr lang="en-US" sz="2000" b="1" dirty="0" smtClean="0">
                <a:solidFill>
                  <a:srgbClr val="002060"/>
                </a:solidFill>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يحافظ </a:t>
            </a:r>
            <a:r>
              <a:rPr lang="ar-BH" sz="2000" b="1" dirty="0">
                <a:solidFill>
                  <a:srgbClr val="002060"/>
                </a:solidFill>
                <a:latin typeface="Sakkal Majalla" panose="02000000000000000000" pitchFamily="2" charset="-78"/>
                <a:cs typeface="Sakkal Majalla" panose="02000000000000000000" pitchFamily="2" charset="-78"/>
              </a:rPr>
              <a:t>على الجسم الأصفر ويمنع تحلله، ويبقى تركيز البروجسترون عاليًا، ويحافظ كذلك على تركيز الإستروجين ولكن بدرجة أقل؛ مما يمنع حدوث دورة جديدة. </a:t>
            </a:r>
            <a:endParaRPr lang="ar-BH" sz="2000" b="1" dirty="0">
              <a:solidFill>
                <a:srgbClr val="0070C0"/>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3"/>
          <a:stretch>
            <a:fillRect/>
          </a:stretch>
        </p:blipFill>
        <p:spPr>
          <a:xfrm>
            <a:off x="268224" y="809359"/>
            <a:ext cx="7846232" cy="5560034"/>
          </a:xfrm>
          <a:prstGeom prst="rect">
            <a:avLst/>
          </a:prstGeom>
        </p:spPr>
      </p:pic>
    </p:spTree>
    <p:extLst>
      <p:ext uri="{BB962C8B-B14F-4D97-AF65-F5344CB8AC3E}">
        <p14:creationId xmlns:p14="http://schemas.microsoft.com/office/powerpoint/2010/main" val="403489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1000"/>
                                        <p:tgtEl>
                                          <p:spTgt spid="13">
                                            <p:txEl>
                                              <p:pRg st="0" end="0"/>
                                            </p:txEl>
                                          </p:spTgt>
                                        </p:tgtEl>
                                      </p:cBhvr>
                                    </p:animEffect>
                                    <p:anim calcmode="lin" valueType="num">
                                      <p:cBhvr>
                                        <p:cTn id="3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Effect transition="in" filter="fade">
                                      <p:cBhvr>
                                        <p:cTn id="71" dur="1000"/>
                                        <p:tgtEl>
                                          <p:spTgt spid="12">
                                            <p:txEl>
                                              <p:pRg st="0" end="0"/>
                                            </p:txEl>
                                          </p:spTgt>
                                        </p:tgtEl>
                                      </p:cBhvr>
                                    </p:animEffect>
                                    <p:anim calcmode="lin" valueType="num">
                                      <p:cBhvr>
                                        <p:cTn id="7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1000" fill="hold"/>
                                        <p:tgtEl>
                                          <p:spTgt spid="11"/>
                                        </p:tgtEl>
                                        <p:attrNameLst>
                                          <p:attrName>ppt_w</p:attrName>
                                        </p:attrNameLst>
                                      </p:cBhvr>
                                      <p:tavLst>
                                        <p:tav tm="0">
                                          <p:val>
                                            <p:fltVal val="0"/>
                                          </p:val>
                                        </p:tav>
                                        <p:tav tm="100000">
                                          <p:val>
                                            <p:strVal val="#ppt_w"/>
                                          </p:val>
                                        </p:tav>
                                      </p:tavLst>
                                    </p:anim>
                                    <p:anim calcmode="lin" valueType="num">
                                      <p:cBhvr>
                                        <p:cTn id="79" dur="1000" fill="hold"/>
                                        <p:tgtEl>
                                          <p:spTgt spid="11"/>
                                        </p:tgtEl>
                                        <p:attrNameLst>
                                          <p:attrName>ppt_h</p:attrName>
                                        </p:attrNameLst>
                                      </p:cBhvr>
                                      <p:tavLst>
                                        <p:tav tm="0">
                                          <p:val>
                                            <p:fltVal val="0"/>
                                          </p:val>
                                        </p:tav>
                                        <p:tav tm="100000">
                                          <p:val>
                                            <p:strVal val="#ppt_h"/>
                                          </p:val>
                                        </p:tav>
                                      </p:tavLst>
                                    </p:anim>
                                    <p:anim calcmode="lin" valueType="num">
                                      <p:cBhvr>
                                        <p:cTn id="80" dur="1000" fill="hold"/>
                                        <p:tgtEl>
                                          <p:spTgt spid="11"/>
                                        </p:tgtEl>
                                        <p:attrNameLst>
                                          <p:attrName>style.rotation</p:attrName>
                                        </p:attrNameLst>
                                      </p:cBhvr>
                                      <p:tavLst>
                                        <p:tav tm="0">
                                          <p:val>
                                            <p:fltVal val="90"/>
                                          </p:val>
                                        </p:tav>
                                        <p:tav tm="100000">
                                          <p:val>
                                            <p:fltVal val="0"/>
                                          </p:val>
                                        </p:tav>
                                      </p:tavLst>
                                    </p:anim>
                                    <p:animEffect transition="in" filter="fade">
                                      <p:cBhvr>
                                        <p:cTn id="81" dur="10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1">
                                            <p:txEl>
                                              <p:pRg st="0" end="0"/>
                                            </p:txEl>
                                          </p:spTgt>
                                        </p:tgtEl>
                                        <p:attrNameLst>
                                          <p:attrName>style.visibility</p:attrName>
                                        </p:attrNameLst>
                                      </p:cBhvr>
                                      <p:to>
                                        <p:strVal val="visible"/>
                                      </p:to>
                                    </p:set>
                                    <p:animEffect transition="in" filter="fade">
                                      <p:cBhvr>
                                        <p:cTn id="86" dur="1000"/>
                                        <p:tgtEl>
                                          <p:spTgt spid="11">
                                            <p:txEl>
                                              <p:pRg st="0" end="0"/>
                                            </p:txEl>
                                          </p:spTgt>
                                        </p:tgtEl>
                                      </p:cBhvr>
                                    </p:animEffect>
                                    <p:anim calcmode="lin" valueType="num">
                                      <p:cBhvr>
                                        <p:cTn id="8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الثلاث لتكوين الجنين</a:t>
            </a:r>
            <a:endParaRPr lang="ar-BH" b="1" dirty="0">
              <a:solidFill>
                <a:schemeClr val="bg1"/>
              </a:solidFill>
              <a:latin typeface="Sakkal Majalla" panose="02000000000000000000" pitchFamily="2" charset="-78"/>
              <a:cs typeface="Sakkal Majalla" panose="02000000000000000000" pitchFamily="2" charset="-78"/>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7530353" y="2635624"/>
            <a:ext cx="3953435" cy="612561"/>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dirty="0"/>
              <a:t>مرحلة الأشهر الثلاثة </a:t>
            </a:r>
            <a:r>
              <a:rPr lang="ar-BH" dirty="0" smtClean="0"/>
              <a:t>الأولى</a:t>
            </a:r>
            <a:endParaRPr lang="en-US" dirty="0"/>
          </a:p>
        </p:txBody>
      </p:sp>
      <p:sp>
        <p:nvSpPr>
          <p:cNvPr id="11" name="Rounded Rectangle 10"/>
          <p:cNvSpPr/>
          <p:nvPr/>
        </p:nvSpPr>
        <p:spPr>
          <a:xfrm>
            <a:off x="408192" y="1319470"/>
            <a:ext cx="11342052" cy="428647"/>
          </a:xfrm>
          <a:prstGeom prst="roundRect">
            <a:avLst/>
          </a:prstGeom>
          <a:solidFill>
            <a:srgbClr val="EEF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q"/>
            </a:pPr>
            <a:r>
              <a:rPr lang="ar-BH" sz="2400" b="1" dirty="0" smtClean="0">
                <a:solidFill>
                  <a:srgbClr val="002060"/>
                </a:solidFill>
                <a:latin typeface="Sakkal Majalla" panose="02000000000000000000" pitchFamily="2" charset="-78"/>
                <a:cs typeface="Sakkal Majalla" panose="02000000000000000000" pitchFamily="2" charset="-78"/>
              </a:rPr>
              <a:t>يمكن </a:t>
            </a:r>
            <a:r>
              <a:rPr lang="ar-BH" sz="2400" b="1" dirty="0">
                <a:solidFill>
                  <a:srgbClr val="002060"/>
                </a:solidFill>
                <a:latin typeface="Sakkal Majalla" panose="02000000000000000000" pitchFamily="2" charset="-78"/>
                <a:cs typeface="Sakkal Majalla" panose="02000000000000000000" pitchFamily="2" charset="-78"/>
              </a:rPr>
              <a:t>تقسيم هذه المدة إلى ثلاث مراحل، كل منها ثلاثة أشهر تقريبًا.</a:t>
            </a:r>
          </a:p>
        </p:txBody>
      </p:sp>
      <p:sp>
        <p:nvSpPr>
          <p:cNvPr id="12" name="Rounded Rectangle 11"/>
          <p:cNvSpPr/>
          <p:nvPr/>
        </p:nvSpPr>
        <p:spPr>
          <a:xfrm>
            <a:off x="403752" y="803402"/>
            <a:ext cx="11335336" cy="433727"/>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defTabSz="685800" rtl="1">
              <a:lnSpc>
                <a:spcPct val="90000"/>
              </a:lnSpc>
              <a:spcBef>
                <a:spcPts val="750"/>
              </a:spcBef>
              <a:buFont typeface="Wingdings" panose="05000000000000000000" pitchFamily="2" charset="2"/>
              <a:buChar char="q"/>
            </a:pPr>
            <a:r>
              <a:rPr lang="ar-BH" sz="2400" b="1" dirty="0">
                <a:solidFill>
                  <a:srgbClr val="002060"/>
                </a:solidFill>
                <a:latin typeface="Sakkal Majalla" panose="02000000000000000000" pitchFamily="2" charset="-78"/>
                <a:cs typeface="Sakkal Majalla" panose="02000000000000000000" pitchFamily="2" charset="-78"/>
              </a:rPr>
              <a:t>تستغرق مدة الحمل عند الإنسان 266 يومًا تقريبًا منذ لحظة الإخصاب وحتى لحظة الولادة.</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13" name="Rounded Rectangle 12"/>
          <p:cNvSpPr/>
          <p:nvPr/>
        </p:nvSpPr>
        <p:spPr>
          <a:xfrm>
            <a:off x="7370687" y="3307977"/>
            <a:ext cx="4407271" cy="48409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200" b="1" dirty="0">
                <a:solidFill>
                  <a:srgbClr val="002060"/>
                </a:solidFill>
                <a:latin typeface="Sakkal Majalla" panose="02000000000000000000" pitchFamily="2" charset="-78"/>
                <a:cs typeface="Sakkal Majalla" panose="02000000000000000000" pitchFamily="2" charset="-78"/>
              </a:rPr>
              <a:t>يبدأ </a:t>
            </a:r>
            <a:r>
              <a:rPr lang="ar-BH" sz="2200" b="1" dirty="0" smtClean="0">
                <a:solidFill>
                  <a:srgbClr val="002060"/>
                </a:solidFill>
                <a:latin typeface="Sakkal Majalla" panose="02000000000000000000" pitchFamily="2" charset="-78"/>
                <a:cs typeface="Sakkal Majalla" panose="02000000000000000000" pitchFamily="2" charset="-78"/>
              </a:rPr>
              <a:t>تكوّن </a:t>
            </a:r>
            <a:r>
              <a:rPr lang="ar-BH" sz="2200" b="1" dirty="0">
                <a:solidFill>
                  <a:srgbClr val="002060"/>
                </a:solidFill>
                <a:latin typeface="Sakkal Majalla" panose="02000000000000000000" pitchFamily="2" charset="-78"/>
                <a:cs typeface="Sakkal Majalla" panose="02000000000000000000" pitchFamily="2" charset="-78"/>
              </a:rPr>
              <a:t>الأنسجة والأعضاء والأجهزة </a:t>
            </a:r>
            <a:r>
              <a:rPr lang="ar-BH" sz="2200" b="1" dirty="0" smtClean="0">
                <a:solidFill>
                  <a:srgbClr val="002060"/>
                </a:solidFill>
                <a:latin typeface="Sakkal Majalla" panose="02000000000000000000" pitchFamily="2" charset="-78"/>
                <a:cs typeface="Sakkal Majalla" panose="02000000000000000000" pitchFamily="2" charset="-78"/>
              </a:rPr>
              <a:t>جميعها.</a:t>
            </a:r>
            <a:endParaRPr lang="ar-BH" sz="2200" b="1" dirty="0">
              <a:solidFill>
                <a:srgbClr val="002060"/>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421488" y="1801906"/>
            <a:ext cx="11341394" cy="779929"/>
          </a:xfrm>
          <a:prstGeom prst="roundRect">
            <a:avLst/>
          </a:prstGeom>
          <a:solidFill>
            <a:srgbClr val="ED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indent="-346075" algn="r" rtl="1">
              <a:buFont typeface="Wingdings" panose="05000000000000000000" pitchFamily="2" charset="2"/>
              <a:buChar char="q"/>
            </a:pPr>
            <a:r>
              <a:rPr lang="ar-BH" sz="2400" b="1" dirty="0" smtClean="0">
                <a:solidFill>
                  <a:srgbClr val="002060"/>
                </a:solidFill>
                <a:latin typeface="Sakkal Majalla" panose="02000000000000000000" pitchFamily="2" charset="-78"/>
                <a:cs typeface="Sakkal Majalla" panose="02000000000000000000" pitchFamily="2" charset="-78"/>
              </a:rPr>
              <a:t>خلال </a:t>
            </a:r>
            <a:r>
              <a:rPr lang="ar-BH" sz="2400" b="1" dirty="0">
                <a:solidFill>
                  <a:srgbClr val="002060"/>
                </a:solidFill>
                <a:latin typeface="Sakkal Majalla" panose="02000000000000000000" pitchFamily="2" charset="-78"/>
                <a:cs typeface="Sakkal Majalla" panose="02000000000000000000" pitchFamily="2" charset="-78"/>
              </a:rPr>
              <a:t>مدة الحمل تنمو </a:t>
            </a:r>
            <a:r>
              <a:rPr lang="ar-BH" sz="2400" b="1" dirty="0" smtClean="0">
                <a:solidFill>
                  <a:srgbClr val="002060"/>
                </a:solidFill>
                <a:latin typeface="Sakkal Majalla" panose="02000000000000000000" pitchFamily="2" charset="-78"/>
                <a:cs typeface="Sakkal Majalla" panose="02000000000000000000" pitchFamily="2" charset="-78"/>
              </a:rPr>
              <a:t>اللاقحة (</a:t>
            </a:r>
            <a:r>
              <a:rPr lang="en-US" sz="2400" b="1" dirty="0" smtClean="0">
                <a:solidFill>
                  <a:srgbClr val="002060"/>
                </a:solidFill>
                <a:latin typeface="Sakkal Majalla" panose="02000000000000000000" pitchFamily="2" charset="-78"/>
                <a:cs typeface="Sakkal Majalla" panose="02000000000000000000" pitchFamily="2" charset="-78"/>
              </a:rPr>
              <a:t>Zygote</a:t>
            </a:r>
            <a:r>
              <a:rPr lang="ar-BH" sz="2400" b="1" dirty="0" smtClean="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المُكوَّنة من خلية واحدة لتصبح طفلًا يتكوّن جسمه من مليارات الخلايا</a:t>
            </a:r>
            <a:r>
              <a:rPr lang="ar-BH" sz="2400" b="1" dirty="0" smtClean="0">
                <a:solidFill>
                  <a:srgbClr val="002060"/>
                </a:solidFill>
                <a:latin typeface="Sakkal Majalla" panose="02000000000000000000" pitchFamily="2" charset="-78"/>
                <a:cs typeface="Sakkal Majalla" panose="02000000000000000000" pitchFamily="2" charset="-78"/>
              </a:rPr>
              <a:t>.</a:t>
            </a:r>
            <a:r>
              <a:rPr lang="ar-BH" sz="2400" b="1" dirty="0">
                <a:solidFill>
                  <a:srgbClr val="002060"/>
                </a:solidFill>
                <a:latin typeface="Sakkal Majalla" panose="02000000000000000000" pitchFamily="2" charset="-78"/>
                <a:cs typeface="Sakkal Majalla" panose="02000000000000000000" pitchFamily="2" charset="-78"/>
              </a:rPr>
              <a:t> وتنتظم هذه الخلايا في أنسجة وأعضاء لها وظائف متخصصة. </a:t>
            </a:r>
          </a:p>
        </p:txBody>
      </p:sp>
      <p:sp>
        <p:nvSpPr>
          <p:cNvPr id="18" name="Rounded Rectangle 17"/>
          <p:cNvSpPr/>
          <p:nvPr/>
        </p:nvSpPr>
        <p:spPr>
          <a:xfrm>
            <a:off x="7328647" y="3859305"/>
            <a:ext cx="4491317" cy="125057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200" b="1" dirty="0" smtClean="0">
                <a:solidFill>
                  <a:srgbClr val="002060"/>
                </a:solidFill>
                <a:latin typeface="Sakkal Majalla" panose="02000000000000000000" pitchFamily="2" charset="-78"/>
                <a:cs typeface="Sakkal Majalla" panose="02000000000000000000" pitchFamily="2" charset="-78"/>
              </a:rPr>
              <a:t>خلال </a:t>
            </a:r>
            <a:r>
              <a:rPr lang="ar-BH" sz="2200" b="1" dirty="0">
                <a:solidFill>
                  <a:srgbClr val="002060"/>
                </a:solidFill>
                <a:latin typeface="Sakkal Majalla" panose="02000000000000000000" pitchFamily="2" charset="-78"/>
                <a:cs typeface="Sakkal Majalla" panose="02000000000000000000" pitchFamily="2" charset="-78"/>
              </a:rPr>
              <a:t>هذه الفترة يكون الجنين عرضة للتأثر بمواد مثل العقاقير والمكونات الضارة </a:t>
            </a:r>
            <a:r>
              <a:rPr lang="ar-BH" sz="2200" b="1" dirty="0" smtClean="0">
                <a:solidFill>
                  <a:srgbClr val="002060"/>
                </a:solidFill>
                <a:latin typeface="Sakkal Majalla" panose="02000000000000000000" pitchFamily="2" charset="-78"/>
                <a:cs typeface="Sakkal Majalla" panose="02000000000000000000" pitchFamily="2" charset="-78"/>
              </a:rPr>
              <a:t>للدخان والسجائر، والمخدرات</a:t>
            </a:r>
            <a:r>
              <a:rPr lang="ar-BH" sz="2200" b="1" dirty="0">
                <a:solidFill>
                  <a:srgbClr val="002060"/>
                </a:solidFill>
                <a:latin typeface="Sakkal Majalla" panose="02000000000000000000" pitchFamily="2" charset="-78"/>
                <a:cs typeface="Sakkal Majalla" panose="02000000000000000000" pitchFamily="2" charset="-78"/>
              </a:rPr>
              <a:t>، ومظاهر التلوث </a:t>
            </a:r>
            <a:r>
              <a:rPr lang="ar-BH" sz="2200" b="1" dirty="0" smtClean="0">
                <a:solidFill>
                  <a:srgbClr val="002060"/>
                </a:solidFill>
                <a:latin typeface="Sakkal Majalla" panose="02000000000000000000" pitchFamily="2" charset="-78"/>
                <a:cs typeface="Sakkal Majalla" panose="02000000000000000000" pitchFamily="2" charset="-78"/>
              </a:rPr>
              <a:t>البيئي الأخرى.</a:t>
            </a:r>
            <a:endParaRPr lang="ar-BH" sz="2200" b="1" dirty="0">
              <a:solidFill>
                <a:srgbClr val="002060"/>
              </a:solidFill>
              <a:latin typeface="Sakkal Majalla" panose="02000000000000000000" pitchFamily="2" charset="-78"/>
              <a:cs typeface="Sakkal Majalla" panose="02000000000000000000" pitchFamily="2" charset="-78"/>
            </a:endParaRPr>
          </a:p>
        </p:txBody>
      </p:sp>
      <p:sp>
        <p:nvSpPr>
          <p:cNvPr id="31" name="Rounded Rectangle 30"/>
          <p:cNvSpPr/>
          <p:nvPr/>
        </p:nvSpPr>
        <p:spPr>
          <a:xfrm>
            <a:off x="7315200" y="5177116"/>
            <a:ext cx="4491317" cy="1143002"/>
          </a:xfrm>
          <a:prstGeom prst="roundRect">
            <a:avLst/>
          </a:prstGeom>
          <a:solidFill>
            <a:srgbClr val="EDFBFD"/>
          </a:solidFill>
          <a:ln>
            <a:solidFill>
              <a:schemeClr val="accent1"/>
            </a:solidFill>
          </a:ln>
        </p:spPr>
        <p:txBody>
          <a:bodyPr vert="horz" lIns="68580" tIns="34290" rIns="68580" bIns="34290" rtlCol="0" anchor="ctr">
            <a:noAutofit/>
          </a:bodyPr>
          <a:lstStyle/>
          <a:p>
            <a:pPr algn="r" rtl="1"/>
            <a:r>
              <a:rPr lang="ar-BH" sz="2200" b="1" dirty="0">
                <a:solidFill>
                  <a:srgbClr val="002060"/>
                </a:solidFill>
                <a:latin typeface="Sakkal Majalla" panose="02000000000000000000" pitchFamily="2" charset="-78"/>
                <a:cs typeface="Sakkal Majalla" panose="02000000000000000000" pitchFamily="2" charset="-78"/>
              </a:rPr>
              <a:t>إ</a:t>
            </a:r>
            <a:r>
              <a:rPr lang="ar-BH" sz="2200" b="1" dirty="0" smtClean="0">
                <a:solidFill>
                  <a:srgbClr val="002060"/>
                </a:solidFill>
                <a:latin typeface="Sakkal Majalla" panose="02000000000000000000" pitchFamily="2" charset="-78"/>
                <a:cs typeface="Sakkal Majalla" panose="02000000000000000000" pitchFamily="2" charset="-78"/>
              </a:rPr>
              <a:t>ن </a:t>
            </a:r>
            <a:r>
              <a:rPr lang="ar-BH" sz="2200" b="1" dirty="0">
                <a:solidFill>
                  <a:srgbClr val="002060"/>
                </a:solidFill>
                <a:latin typeface="Sakkal Majalla" panose="02000000000000000000" pitchFamily="2" charset="-78"/>
                <a:cs typeface="Sakkal Majalla" panose="02000000000000000000" pitchFamily="2" charset="-78"/>
              </a:rPr>
              <a:t>سوء تغذية الأم خلال أسابيع الحمل الأولى يؤثر بشكل كبير في صحة </a:t>
            </a:r>
            <a:r>
              <a:rPr lang="ar-BH" sz="2200" b="1" dirty="0" smtClean="0">
                <a:solidFill>
                  <a:srgbClr val="002060"/>
                </a:solidFill>
                <a:latin typeface="Sakkal Majalla" panose="02000000000000000000" pitchFamily="2" charset="-78"/>
                <a:cs typeface="Sakkal Majalla" panose="02000000000000000000" pitchFamily="2" charset="-78"/>
              </a:rPr>
              <a:t>جنينها. </a:t>
            </a:r>
            <a:r>
              <a:rPr lang="ar-BH" sz="2200" b="1" dirty="0" smtClean="0">
                <a:solidFill>
                  <a:srgbClr val="7030A0"/>
                </a:solidFill>
                <a:latin typeface="Sakkal Majalla" panose="02000000000000000000" pitchFamily="2" charset="-78"/>
                <a:cs typeface="Sakkal Majalla" panose="02000000000000000000" pitchFamily="2" charset="-78"/>
              </a:rPr>
              <a:t>ويبين الجدول بعض مسببات تشوهات الولادة التي </a:t>
            </a:r>
            <a:r>
              <a:rPr lang="ar-BH" sz="2200" b="1" dirty="0">
                <a:solidFill>
                  <a:srgbClr val="7030A0"/>
                </a:solidFill>
                <a:latin typeface="Sakkal Majalla" panose="02000000000000000000" pitchFamily="2" charset="-78"/>
                <a:cs typeface="Sakkal Majalla" panose="02000000000000000000" pitchFamily="2" charset="-78"/>
              </a:rPr>
              <a:t>يمكن تجنب حدوثها.</a:t>
            </a:r>
            <a:endParaRPr lang="en-GB" sz="2200" b="1" dirty="0">
              <a:solidFill>
                <a:srgbClr val="7030A0"/>
              </a:solidFill>
              <a:latin typeface="Sakkal Majalla" panose="02000000000000000000" pitchFamily="2" charset="-78"/>
              <a:cs typeface="Sakkal Majalla" panose="02000000000000000000" pitchFamily="2" charset="-78"/>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2699318"/>
            <a:ext cx="6828584" cy="3567011"/>
          </a:xfrm>
          <a:prstGeom prst="rect">
            <a:avLst/>
          </a:prstGeom>
          <a:ln w="38100">
            <a:solidFill>
              <a:schemeClr val="accent1"/>
            </a:solidFill>
          </a:ln>
        </p:spPr>
      </p:pic>
    </p:spTree>
    <p:extLst>
      <p:ext uri="{BB962C8B-B14F-4D97-AF65-F5344CB8AC3E}">
        <p14:creationId xmlns:p14="http://schemas.microsoft.com/office/powerpoint/2010/main" val="24636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1000"/>
                                        <p:tgtEl>
                                          <p:spTgt spid="11">
                                            <p:txEl>
                                              <p:pRg st="0" end="0"/>
                                            </p:txEl>
                                          </p:spTgt>
                                        </p:tgtEl>
                                      </p:cBhvr>
                                    </p:animEffect>
                                    <p:anim calcmode="lin" valueType="num">
                                      <p:cBhvr>
                                        <p:cTn id="2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80">
                                          <p:stCondLst>
                                            <p:cond delay="0"/>
                                          </p:stCondLst>
                                        </p:cTn>
                                        <p:tgtEl>
                                          <p:spTgt spid="19"/>
                                        </p:tgtEl>
                                      </p:cBhvr>
                                    </p:animEffect>
                                    <p:anim calcmode="lin" valueType="num">
                                      <p:cBhvr>
                                        <p:cTn id="3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8" dur="26">
                                          <p:stCondLst>
                                            <p:cond delay="650"/>
                                          </p:stCondLst>
                                        </p:cTn>
                                        <p:tgtEl>
                                          <p:spTgt spid="19"/>
                                        </p:tgtEl>
                                      </p:cBhvr>
                                      <p:to x="100000" y="60000"/>
                                    </p:animScale>
                                    <p:animScale>
                                      <p:cBhvr>
                                        <p:cTn id="39" dur="166" decel="50000">
                                          <p:stCondLst>
                                            <p:cond delay="676"/>
                                          </p:stCondLst>
                                        </p:cTn>
                                        <p:tgtEl>
                                          <p:spTgt spid="19"/>
                                        </p:tgtEl>
                                      </p:cBhvr>
                                      <p:to x="100000" y="100000"/>
                                    </p:animScale>
                                    <p:animScale>
                                      <p:cBhvr>
                                        <p:cTn id="40" dur="26">
                                          <p:stCondLst>
                                            <p:cond delay="1312"/>
                                          </p:stCondLst>
                                        </p:cTn>
                                        <p:tgtEl>
                                          <p:spTgt spid="19"/>
                                        </p:tgtEl>
                                      </p:cBhvr>
                                      <p:to x="100000" y="80000"/>
                                    </p:animScale>
                                    <p:animScale>
                                      <p:cBhvr>
                                        <p:cTn id="41" dur="166" decel="50000">
                                          <p:stCondLst>
                                            <p:cond delay="1338"/>
                                          </p:stCondLst>
                                        </p:cTn>
                                        <p:tgtEl>
                                          <p:spTgt spid="19"/>
                                        </p:tgtEl>
                                      </p:cBhvr>
                                      <p:to x="100000" y="100000"/>
                                    </p:animScale>
                                    <p:animScale>
                                      <p:cBhvr>
                                        <p:cTn id="42" dur="26">
                                          <p:stCondLst>
                                            <p:cond delay="1642"/>
                                          </p:stCondLst>
                                        </p:cTn>
                                        <p:tgtEl>
                                          <p:spTgt spid="19"/>
                                        </p:tgtEl>
                                      </p:cBhvr>
                                      <p:to x="100000" y="90000"/>
                                    </p:animScale>
                                    <p:animScale>
                                      <p:cBhvr>
                                        <p:cTn id="43" dur="166" decel="50000">
                                          <p:stCondLst>
                                            <p:cond delay="1668"/>
                                          </p:stCondLst>
                                        </p:cTn>
                                        <p:tgtEl>
                                          <p:spTgt spid="19"/>
                                        </p:tgtEl>
                                      </p:cBhvr>
                                      <p:to x="100000" y="100000"/>
                                    </p:animScale>
                                    <p:animScale>
                                      <p:cBhvr>
                                        <p:cTn id="44" dur="26">
                                          <p:stCondLst>
                                            <p:cond delay="1808"/>
                                          </p:stCondLst>
                                        </p:cTn>
                                        <p:tgtEl>
                                          <p:spTgt spid="19"/>
                                        </p:tgtEl>
                                      </p:cBhvr>
                                      <p:to x="100000" y="95000"/>
                                    </p:animScale>
                                    <p:animScale>
                                      <p:cBhvr>
                                        <p:cTn id="45" dur="166" decel="50000">
                                          <p:stCondLst>
                                            <p:cond delay="1834"/>
                                          </p:stCondLst>
                                        </p:cTn>
                                        <p:tgtEl>
                                          <p:spTgt spid="1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3">
                                            <p:txEl>
                                              <p:pRg st="0" end="0"/>
                                            </p:txEl>
                                          </p:spTgt>
                                        </p:tgtEl>
                                        <p:attrNameLst>
                                          <p:attrName>style.visibility</p:attrName>
                                        </p:attrNameLst>
                                      </p:cBhvr>
                                      <p:to>
                                        <p:strVal val="visible"/>
                                      </p:to>
                                    </p:set>
                                    <p:animEffect transition="in" filter="fade">
                                      <p:cBhvr>
                                        <p:cTn id="58" dur="1000"/>
                                        <p:tgtEl>
                                          <p:spTgt spid="13">
                                            <p:txEl>
                                              <p:pRg st="0" end="0"/>
                                            </p:txEl>
                                          </p:spTgt>
                                        </p:tgtEl>
                                      </p:cBhvr>
                                    </p:animEffect>
                                    <p:anim calcmode="lin" valueType="num">
                                      <p:cBhvr>
                                        <p:cTn id="5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animEffect transition="in" filter="fade">
                                      <p:cBhvr>
                                        <p:cTn id="73" dur="1000"/>
                                        <p:tgtEl>
                                          <p:spTgt spid="18">
                                            <p:txEl>
                                              <p:pRg st="0" end="0"/>
                                            </p:txEl>
                                          </p:spTgt>
                                        </p:tgtEl>
                                      </p:cBhvr>
                                    </p:animEffect>
                                    <p:anim calcmode="lin" valueType="num">
                                      <p:cBhvr>
                                        <p:cTn id="7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circle(in)">
                                      <p:cBhvr>
                                        <p:cTn id="80" dur="20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heel(1)">
                                      <p:cBhvr>
                                        <p:cTn id="8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2" grpId="0" animBg="1"/>
      <p:bldP spid="13" grpId="0" animBg="1"/>
      <p:bldP spid="14" grpId="0" animBg="1"/>
      <p:bldP spid="18"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الثلاث لتكوين الجنين</a:t>
            </a:r>
            <a:endParaRPr lang="ar-BH" b="1" dirty="0">
              <a:solidFill>
                <a:schemeClr val="bg1"/>
              </a:solidFill>
              <a:latin typeface="Sakkal Majalla" panose="02000000000000000000" pitchFamily="2" charset="-78"/>
              <a:cs typeface="Sakkal Majalla" panose="02000000000000000000" pitchFamily="2" charset="-78"/>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7328647" y="803471"/>
            <a:ext cx="4276166" cy="521793"/>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dirty="0"/>
              <a:t>مرحلة الأشهر الثلاثة </a:t>
            </a:r>
            <a:r>
              <a:rPr lang="ar-BH" dirty="0" smtClean="0"/>
              <a:t>الأولى</a:t>
            </a:r>
            <a:endParaRPr lang="en-US" dirty="0"/>
          </a:p>
        </p:txBody>
      </p:sp>
      <p:sp>
        <p:nvSpPr>
          <p:cNvPr id="16" name="Rounded Rectangle 15"/>
          <p:cNvSpPr/>
          <p:nvPr/>
        </p:nvSpPr>
        <p:spPr>
          <a:xfrm>
            <a:off x="363071" y="5822577"/>
            <a:ext cx="11349317" cy="5378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a:solidFill>
                  <a:srgbClr val="002060"/>
                </a:solidFill>
                <a:latin typeface="Sakkal Majalla" panose="02000000000000000000" pitchFamily="2" charset="-78"/>
                <a:cs typeface="Sakkal Majalla" panose="02000000000000000000" pitchFamily="2" charset="-78"/>
              </a:rPr>
              <a:t>تنمو </a:t>
            </a:r>
            <a:r>
              <a:rPr lang="ar-BH" sz="2400" b="1" dirty="0" smtClean="0">
                <a:solidFill>
                  <a:srgbClr val="002060"/>
                </a:solidFill>
                <a:latin typeface="Sakkal Majalla" panose="02000000000000000000" pitchFamily="2" charset="-78"/>
                <a:cs typeface="Sakkal Majalla" panose="02000000000000000000" pitchFamily="2" charset="-78"/>
              </a:rPr>
              <a:t>البويضة المخصّبة</a:t>
            </a:r>
            <a:r>
              <a:rPr lang="ar-BH" sz="2400" b="1" dirty="0">
                <a:solidFill>
                  <a:srgbClr val="002060"/>
                </a:solidFill>
                <a:latin typeface="Sakkal Majalla" panose="02000000000000000000" pitchFamily="2" charset="-78"/>
                <a:cs typeface="Sakkal Majalla" panose="02000000000000000000" pitchFamily="2" charset="-78"/>
              </a:rPr>
              <a:t>، فتصبح جنينًا. ومع </a:t>
            </a:r>
            <a:r>
              <a:rPr lang="ar-BH" sz="2400" b="1" dirty="0" smtClean="0">
                <a:solidFill>
                  <a:srgbClr val="002060"/>
                </a:solidFill>
                <a:latin typeface="Sakkal Majalla" panose="02000000000000000000" pitchFamily="2" charset="-78"/>
                <a:cs typeface="Sakkal Majalla" panose="02000000000000000000" pitchFamily="2" charset="-78"/>
              </a:rPr>
              <a:t>نهاية مرحلة </a:t>
            </a:r>
            <a:r>
              <a:rPr lang="ar-BH" sz="2400" b="1" dirty="0">
                <a:solidFill>
                  <a:srgbClr val="002060"/>
                </a:solidFill>
                <a:latin typeface="Sakkal Majalla" panose="02000000000000000000" pitchFamily="2" charset="-78"/>
                <a:cs typeface="Sakkal Majalla" panose="02000000000000000000" pitchFamily="2" charset="-78"/>
              </a:rPr>
              <a:t>الأشهر الثلاثة الأولى </a:t>
            </a:r>
            <a:r>
              <a:rPr lang="ar-BH" sz="2400" b="1" dirty="0" smtClean="0">
                <a:solidFill>
                  <a:srgbClr val="002060"/>
                </a:solidFill>
                <a:latin typeface="Sakkal Majalla" panose="02000000000000000000" pitchFamily="2" charset="-78"/>
                <a:cs typeface="Sakkal Majalla" panose="02000000000000000000" pitchFamily="2" charset="-78"/>
              </a:rPr>
              <a:t>يستطيع الجنين </a:t>
            </a:r>
            <a:r>
              <a:rPr lang="ar-BH" sz="2400" b="1" dirty="0">
                <a:solidFill>
                  <a:srgbClr val="002060"/>
                </a:solidFill>
                <a:latin typeface="Sakkal Majalla" panose="02000000000000000000" pitchFamily="2" charset="-78"/>
                <a:cs typeface="Sakkal Majalla" panose="02000000000000000000" pitchFamily="2" charset="-78"/>
              </a:rPr>
              <a:t>أن </a:t>
            </a:r>
            <a:r>
              <a:rPr lang="ar-BH" sz="2400" b="1" dirty="0" smtClean="0">
                <a:solidFill>
                  <a:srgbClr val="002060"/>
                </a:solidFill>
                <a:latin typeface="Sakkal Majalla" panose="02000000000000000000" pitchFamily="2" charset="-78"/>
                <a:cs typeface="Sakkal Majalla" panose="02000000000000000000" pitchFamily="2" charset="-78"/>
              </a:rPr>
              <a:t>يتحرك قليلًا.</a:t>
            </a:r>
            <a:endParaRPr lang="ar-BH" sz="2400" b="1" dirty="0">
              <a:solidFill>
                <a:srgbClr val="002060"/>
              </a:solidFill>
              <a:latin typeface="Sakkal Majalla" panose="02000000000000000000" pitchFamily="2" charset="-78"/>
              <a:cs typeface="Sakkal Majalla" panose="02000000000000000000" pitchFamily="2" charset="-78"/>
            </a:endParaRPr>
          </a:p>
        </p:txBody>
      </p:sp>
      <p:grpSp>
        <p:nvGrpSpPr>
          <p:cNvPr id="9" name="Group 8"/>
          <p:cNvGrpSpPr/>
          <p:nvPr/>
        </p:nvGrpSpPr>
        <p:grpSpPr>
          <a:xfrm>
            <a:off x="9574306" y="3035223"/>
            <a:ext cx="2151530" cy="2706995"/>
            <a:chOff x="5486400" y="2441907"/>
            <a:chExt cx="1184855" cy="1809573"/>
          </a:xfrm>
        </p:grpSpPr>
        <p:pic>
          <p:nvPicPr>
            <p:cNvPr id="4" name="Picture 3"/>
            <p:cNvPicPr>
              <a:picLocks noChangeAspect="1"/>
            </p:cNvPicPr>
            <p:nvPr/>
          </p:nvPicPr>
          <p:blipFill>
            <a:blip r:embed="rId3"/>
            <a:stretch>
              <a:fillRect/>
            </a:stretch>
          </p:blipFill>
          <p:spPr>
            <a:xfrm>
              <a:off x="5486400" y="2441907"/>
              <a:ext cx="1184855" cy="1532531"/>
            </a:xfrm>
            <a:prstGeom prst="rect">
              <a:avLst/>
            </a:prstGeom>
          </p:spPr>
        </p:pic>
        <p:sp>
          <p:nvSpPr>
            <p:cNvPr id="25" name="Rounded Rectangle 24"/>
            <p:cNvSpPr/>
            <p:nvPr/>
          </p:nvSpPr>
          <p:spPr>
            <a:xfrm>
              <a:off x="5604991" y="3988981"/>
              <a:ext cx="918692" cy="262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b="1" dirty="0" smtClean="0">
                  <a:solidFill>
                    <a:srgbClr val="7030A0"/>
                  </a:solidFill>
                  <a:latin typeface="Sakkal Majalla" panose="02000000000000000000" pitchFamily="2" charset="-78"/>
                  <a:cs typeface="Sakkal Majalla" panose="02000000000000000000" pitchFamily="2" charset="-78"/>
                </a:rPr>
                <a:t>4 أسابيع</a:t>
              </a:r>
              <a:endParaRPr lang="ar-BH" b="1" dirty="0">
                <a:solidFill>
                  <a:srgbClr val="7030A0"/>
                </a:solidFill>
                <a:latin typeface="Sakkal Majalla" panose="02000000000000000000" pitchFamily="2" charset="-78"/>
                <a:cs typeface="Sakkal Majalla" panose="02000000000000000000" pitchFamily="2" charset="-78"/>
              </a:endParaRPr>
            </a:p>
          </p:txBody>
        </p:sp>
      </p:grpSp>
      <p:grpSp>
        <p:nvGrpSpPr>
          <p:cNvPr id="10" name="Group 9"/>
          <p:cNvGrpSpPr/>
          <p:nvPr/>
        </p:nvGrpSpPr>
        <p:grpSpPr>
          <a:xfrm>
            <a:off x="7342092" y="3042725"/>
            <a:ext cx="2153598" cy="2673750"/>
            <a:chOff x="4183120" y="2445759"/>
            <a:chExt cx="1170878" cy="1806631"/>
          </a:xfrm>
        </p:grpSpPr>
        <p:pic>
          <p:nvPicPr>
            <p:cNvPr id="5" name="Picture 4"/>
            <p:cNvPicPr>
              <a:picLocks noChangeAspect="1"/>
            </p:cNvPicPr>
            <p:nvPr/>
          </p:nvPicPr>
          <p:blipFill>
            <a:blip r:embed="rId4"/>
            <a:stretch>
              <a:fillRect/>
            </a:stretch>
          </p:blipFill>
          <p:spPr>
            <a:xfrm>
              <a:off x="4183120" y="2445759"/>
              <a:ext cx="1170878" cy="1551148"/>
            </a:xfrm>
            <a:prstGeom prst="rect">
              <a:avLst/>
            </a:prstGeom>
          </p:spPr>
        </p:pic>
        <p:sp>
          <p:nvSpPr>
            <p:cNvPr id="26" name="Rounded Rectangle 25"/>
            <p:cNvSpPr/>
            <p:nvPr/>
          </p:nvSpPr>
          <p:spPr>
            <a:xfrm>
              <a:off x="4257340" y="3999713"/>
              <a:ext cx="1002406" cy="2526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b="1" dirty="0" smtClean="0">
                  <a:solidFill>
                    <a:srgbClr val="7030A0"/>
                  </a:solidFill>
                  <a:latin typeface="Sakkal Majalla" panose="02000000000000000000" pitchFamily="2" charset="-78"/>
                  <a:cs typeface="Sakkal Majalla" panose="02000000000000000000" pitchFamily="2" charset="-78"/>
                </a:rPr>
                <a:t>5- 6 أسابيع</a:t>
              </a:r>
              <a:endParaRPr lang="ar-BH" b="1" dirty="0">
                <a:solidFill>
                  <a:srgbClr val="7030A0"/>
                </a:solidFill>
                <a:latin typeface="Sakkal Majalla" panose="02000000000000000000" pitchFamily="2" charset="-78"/>
                <a:cs typeface="Sakkal Majalla" panose="02000000000000000000" pitchFamily="2" charset="-78"/>
              </a:endParaRPr>
            </a:p>
          </p:txBody>
        </p:sp>
      </p:grpSp>
      <p:grpSp>
        <p:nvGrpSpPr>
          <p:cNvPr id="33" name="Group 32"/>
          <p:cNvGrpSpPr/>
          <p:nvPr/>
        </p:nvGrpSpPr>
        <p:grpSpPr>
          <a:xfrm>
            <a:off x="5056093" y="3039034"/>
            <a:ext cx="2147362" cy="2716307"/>
            <a:chOff x="2931052" y="2437605"/>
            <a:chExt cx="1125792" cy="1812422"/>
          </a:xfrm>
        </p:grpSpPr>
        <p:pic>
          <p:nvPicPr>
            <p:cNvPr id="6" name="Picture 5"/>
            <p:cNvPicPr>
              <a:picLocks noChangeAspect="1"/>
            </p:cNvPicPr>
            <p:nvPr/>
          </p:nvPicPr>
          <p:blipFill>
            <a:blip r:embed="rId5"/>
            <a:stretch>
              <a:fillRect/>
            </a:stretch>
          </p:blipFill>
          <p:spPr>
            <a:xfrm>
              <a:off x="2931052" y="2437605"/>
              <a:ext cx="1125792" cy="1541963"/>
            </a:xfrm>
            <a:prstGeom prst="rect">
              <a:avLst/>
            </a:prstGeom>
          </p:spPr>
        </p:pic>
        <p:sp>
          <p:nvSpPr>
            <p:cNvPr id="27" name="Rounded Rectangle 26"/>
            <p:cNvSpPr/>
            <p:nvPr/>
          </p:nvSpPr>
          <p:spPr>
            <a:xfrm>
              <a:off x="2962143" y="3997567"/>
              <a:ext cx="1043188" cy="252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b="1" dirty="0" smtClean="0">
                  <a:solidFill>
                    <a:srgbClr val="7030A0"/>
                  </a:solidFill>
                  <a:latin typeface="Sakkal Majalla" panose="02000000000000000000" pitchFamily="2" charset="-78"/>
                  <a:cs typeface="Sakkal Majalla" panose="02000000000000000000" pitchFamily="2" charset="-78"/>
                </a:rPr>
                <a:t>7- 8 أسابيع</a:t>
              </a:r>
              <a:endParaRPr lang="ar-BH" b="1" dirty="0">
                <a:solidFill>
                  <a:srgbClr val="7030A0"/>
                </a:solidFill>
                <a:latin typeface="Sakkal Majalla" panose="02000000000000000000" pitchFamily="2" charset="-78"/>
                <a:cs typeface="Sakkal Majalla" panose="02000000000000000000" pitchFamily="2" charset="-78"/>
              </a:endParaRPr>
            </a:p>
          </p:txBody>
        </p:sp>
      </p:grpSp>
      <p:grpSp>
        <p:nvGrpSpPr>
          <p:cNvPr id="34" name="Group 33"/>
          <p:cNvGrpSpPr/>
          <p:nvPr/>
        </p:nvGrpSpPr>
        <p:grpSpPr>
          <a:xfrm>
            <a:off x="2810435" y="3039029"/>
            <a:ext cx="2110051" cy="2729309"/>
            <a:chOff x="1622736" y="2450871"/>
            <a:chExt cx="1146222" cy="1789367"/>
          </a:xfrm>
        </p:grpSpPr>
        <p:pic>
          <p:nvPicPr>
            <p:cNvPr id="7" name="Picture 6"/>
            <p:cNvPicPr>
              <a:picLocks noChangeAspect="1"/>
            </p:cNvPicPr>
            <p:nvPr/>
          </p:nvPicPr>
          <p:blipFill>
            <a:blip r:embed="rId6"/>
            <a:stretch>
              <a:fillRect/>
            </a:stretch>
          </p:blipFill>
          <p:spPr>
            <a:xfrm>
              <a:off x="1622736" y="2450871"/>
              <a:ext cx="1146222" cy="1515820"/>
            </a:xfrm>
            <a:prstGeom prst="rect">
              <a:avLst/>
            </a:prstGeom>
          </p:spPr>
        </p:pic>
        <p:sp>
          <p:nvSpPr>
            <p:cNvPr id="28" name="Rounded Rectangle 27"/>
            <p:cNvSpPr/>
            <p:nvPr/>
          </p:nvSpPr>
          <p:spPr>
            <a:xfrm>
              <a:off x="1648496" y="3995420"/>
              <a:ext cx="1023871" cy="244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b="1" dirty="0" smtClean="0">
                  <a:solidFill>
                    <a:srgbClr val="7030A0"/>
                  </a:solidFill>
                  <a:latin typeface="Sakkal Majalla" panose="02000000000000000000" pitchFamily="2" charset="-78"/>
                  <a:cs typeface="Sakkal Majalla" panose="02000000000000000000" pitchFamily="2" charset="-78"/>
                </a:rPr>
                <a:t>9- 10 </a:t>
              </a:r>
              <a:r>
                <a:rPr lang="ar-BH" b="1" dirty="0">
                  <a:solidFill>
                    <a:srgbClr val="7030A0"/>
                  </a:solidFill>
                  <a:latin typeface="Sakkal Majalla" panose="02000000000000000000" pitchFamily="2" charset="-78"/>
                  <a:cs typeface="Sakkal Majalla" panose="02000000000000000000" pitchFamily="2" charset="-78"/>
                </a:rPr>
                <a:t>أسابيع</a:t>
              </a:r>
            </a:p>
          </p:txBody>
        </p:sp>
      </p:grpSp>
      <p:grpSp>
        <p:nvGrpSpPr>
          <p:cNvPr id="35" name="Group 34"/>
          <p:cNvGrpSpPr/>
          <p:nvPr/>
        </p:nvGrpSpPr>
        <p:grpSpPr>
          <a:xfrm>
            <a:off x="423864" y="3034893"/>
            <a:ext cx="2225206" cy="2682600"/>
            <a:chOff x="316288" y="2444142"/>
            <a:chExt cx="1151103" cy="1793005"/>
          </a:xfrm>
        </p:grpSpPr>
        <p:pic>
          <p:nvPicPr>
            <p:cNvPr id="8" name="Picture 7"/>
            <p:cNvPicPr>
              <a:picLocks noChangeAspect="1"/>
            </p:cNvPicPr>
            <p:nvPr/>
          </p:nvPicPr>
          <p:blipFill>
            <a:blip r:embed="rId7"/>
            <a:stretch>
              <a:fillRect/>
            </a:stretch>
          </p:blipFill>
          <p:spPr>
            <a:xfrm>
              <a:off x="316288" y="2444142"/>
              <a:ext cx="1151103" cy="1522548"/>
            </a:xfrm>
            <a:prstGeom prst="rect">
              <a:avLst/>
            </a:prstGeom>
          </p:spPr>
        </p:pic>
        <p:sp>
          <p:nvSpPr>
            <p:cNvPr id="29" name="Rounded Rectangle 28"/>
            <p:cNvSpPr/>
            <p:nvPr/>
          </p:nvSpPr>
          <p:spPr>
            <a:xfrm>
              <a:off x="425005" y="3992449"/>
              <a:ext cx="918692" cy="244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b="1" dirty="0" smtClean="0">
                  <a:solidFill>
                    <a:srgbClr val="7030A0"/>
                  </a:solidFill>
                  <a:latin typeface="Sakkal Majalla" panose="02000000000000000000" pitchFamily="2" charset="-78"/>
                  <a:cs typeface="Sakkal Majalla" panose="02000000000000000000" pitchFamily="2" charset="-78"/>
                </a:rPr>
                <a:t>12 أسبوعًا</a:t>
              </a:r>
              <a:endParaRPr lang="ar-BH" b="1" dirty="0">
                <a:solidFill>
                  <a:srgbClr val="7030A0"/>
                </a:solidFill>
                <a:latin typeface="Sakkal Majalla" panose="02000000000000000000" pitchFamily="2" charset="-78"/>
                <a:cs typeface="Sakkal Majalla" panose="02000000000000000000" pitchFamily="2" charset="-78"/>
              </a:endParaRPr>
            </a:p>
          </p:txBody>
        </p:sp>
      </p:grpSp>
      <p:sp>
        <p:nvSpPr>
          <p:cNvPr id="30" name="Rounded Rectangle 29"/>
          <p:cNvSpPr/>
          <p:nvPr/>
        </p:nvSpPr>
        <p:spPr>
          <a:xfrm>
            <a:off x="389965" y="1412131"/>
            <a:ext cx="11342785" cy="578034"/>
          </a:xfrm>
          <a:prstGeom prst="roundRect">
            <a:avLst/>
          </a:prstGeom>
          <a:solidFill>
            <a:srgbClr val="EEF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q"/>
            </a:pPr>
            <a:r>
              <a:rPr lang="ar-BH" sz="2400" b="1" dirty="0" smtClean="0">
                <a:solidFill>
                  <a:srgbClr val="002060"/>
                </a:solidFill>
                <a:latin typeface="Sakkal Majalla" panose="02000000000000000000" pitchFamily="2" charset="-78"/>
                <a:cs typeface="Sakkal Majalla" panose="02000000000000000000" pitchFamily="2" charset="-78"/>
              </a:rPr>
              <a:t>في </a:t>
            </a:r>
            <a:r>
              <a:rPr lang="ar-BH" sz="2400" b="1" dirty="0">
                <a:solidFill>
                  <a:srgbClr val="002060"/>
                </a:solidFill>
                <a:latin typeface="Sakkal Majalla" panose="02000000000000000000" pitchFamily="2" charset="-78"/>
                <a:cs typeface="Sakkal Majalla" panose="02000000000000000000" pitchFamily="2" charset="-78"/>
              </a:rPr>
              <a:t>نهاية الأسبوع الثامن يبدأ تشكّل الأجهزة جميعها، ويسمى هذا الطور بالجنين </a:t>
            </a:r>
            <a:r>
              <a:rPr lang="en-US" sz="2400" b="1" dirty="0" smtClean="0">
                <a:solidFill>
                  <a:srgbClr val="002060"/>
                </a:solidFill>
                <a:latin typeface="Sakkal Majalla" panose="02000000000000000000" pitchFamily="2" charset="-78"/>
                <a:cs typeface="Sakkal Majalla" panose="02000000000000000000" pitchFamily="2" charset="-78"/>
              </a:rPr>
              <a:t>Fetus</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32" name="Rounded Rectangle 31"/>
          <p:cNvSpPr/>
          <p:nvPr/>
        </p:nvSpPr>
        <p:spPr>
          <a:xfrm>
            <a:off x="336177" y="2116112"/>
            <a:ext cx="11439246" cy="869135"/>
          </a:xfrm>
          <a:prstGeom prst="roundRect">
            <a:avLst/>
          </a:prstGeom>
          <a:solidFill>
            <a:srgbClr val="ED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q"/>
            </a:pPr>
            <a:r>
              <a:rPr lang="ar-BH" sz="2400" b="1" dirty="0">
                <a:solidFill>
                  <a:srgbClr val="002060"/>
                </a:solidFill>
                <a:latin typeface="Sakkal Majalla" panose="02000000000000000000" pitchFamily="2" charset="-78"/>
                <a:cs typeface="Sakkal Majalla" panose="02000000000000000000" pitchFamily="2" charset="-78"/>
              </a:rPr>
              <a:t>وفي نهاية </a:t>
            </a:r>
            <a:r>
              <a:rPr lang="ar-BH" sz="2400" b="1" dirty="0" smtClean="0">
                <a:solidFill>
                  <a:srgbClr val="002060"/>
                </a:solidFill>
                <a:latin typeface="Sakkal Majalla" panose="02000000000000000000" pitchFamily="2" charset="-78"/>
                <a:cs typeface="Sakkal Majalla" panose="02000000000000000000" pitchFamily="2" charset="-78"/>
              </a:rPr>
              <a:t>هذه </a:t>
            </a:r>
            <a:r>
              <a:rPr lang="ar-BH" sz="2400" b="1" dirty="0">
                <a:solidFill>
                  <a:srgbClr val="002060"/>
                </a:solidFill>
                <a:latin typeface="Sakkal Majalla" panose="02000000000000000000" pitchFamily="2" charset="-78"/>
                <a:cs typeface="Sakkal Majalla" panose="02000000000000000000" pitchFamily="2" charset="-78"/>
              </a:rPr>
              <a:t>المرحلة يستطيع الجنين أن يحرك ذراعه وأصابع يديه وأصابع قدميه، </a:t>
            </a:r>
            <a:r>
              <a:rPr lang="ar-BH" sz="2400" b="1" dirty="0" smtClean="0">
                <a:solidFill>
                  <a:srgbClr val="002060"/>
                </a:solidFill>
                <a:latin typeface="Sakkal Majalla" panose="02000000000000000000" pitchFamily="2" charset="-78"/>
                <a:cs typeface="Sakkal Majalla" panose="02000000000000000000" pitchFamily="2" charset="-78"/>
              </a:rPr>
              <a:t>ويُمكن </a:t>
            </a:r>
            <a:r>
              <a:rPr lang="ar-BH" sz="2400" b="1" dirty="0">
                <a:solidFill>
                  <a:srgbClr val="002060"/>
                </a:solidFill>
                <a:latin typeface="Sakkal Majalla" panose="02000000000000000000" pitchFamily="2" charset="-78"/>
                <a:cs typeface="Sakkal Majalla" panose="02000000000000000000" pitchFamily="2" charset="-78"/>
              </a:rPr>
              <a:t>مشاهدة بعض التعبيرات على الوجه، وظهور بصمات الأصابع.</a:t>
            </a:r>
          </a:p>
        </p:txBody>
      </p:sp>
    </p:spTree>
    <p:extLst>
      <p:ext uri="{BB962C8B-B14F-4D97-AF65-F5344CB8AC3E}">
        <p14:creationId xmlns:p14="http://schemas.microsoft.com/office/powerpoint/2010/main" val="34142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1000"/>
                                        <p:tgtEl>
                                          <p:spTgt spid="30">
                                            <p:txEl>
                                              <p:pRg st="0" end="0"/>
                                            </p:txEl>
                                          </p:spTgt>
                                        </p:tgtEl>
                                      </p:cBhvr>
                                    </p:animEffect>
                                    <p:anim calcmode="lin" valueType="num">
                                      <p:cBhvr>
                                        <p:cTn id="34"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heel(1)">
                                      <p:cBhvr>
                                        <p:cTn id="40" dur="20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16">
                                            <p:txEl>
                                              <p:pRg st="0" end="0"/>
                                            </p:txEl>
                                          </p:spTgt>
                                        </p:tgtEl>
                                        <p:attrNameLst>
                                          <p:attrName>style.visibility</p:attrName>
                                        </p:attrNameLst>
                                      </p:cBhvr>
                                      <p:to>
                                        <p:strVal val="visible"/>
                                      </p:to>
                                    </p:set>
                                    <p:animEffect transition="in" filter="fade">
                                      <p:cBhvr>
                                        <p:cTn id="99" dur="1000"/>
                                        <p:tgtEl>
                                          <p:spTgt spid="16">
                                            <p:txEl>
                                              <p:pRg st="0" end="0"/>
                                            </p:txEl>
                                          </p:spTgt>
                                        </p:tgtEl>
                                      </p:cBhvr>
                                    </p:animEffect>
                                    <p:anim calcmode="lin" valueType="num">
                                      <p:cBhvr>
                                        <p:cTn id="10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30"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الثلاث لتكوين الجنين</a:t>
            </a:r>
            <a:endParaRPr lang="ar-BH" b="1" dirty="0">
              <a:solidFill>
                <a:schemeClr val="bg1"/>
              </a:solidFill>
              <a:latin typeface="Sakkal Majalla" panose="02000000000000000000" pitchFamily="2" charset="-78"/>
              <a:cs typeface="Sakkal Majalla" panose="02000000000000000000" pitchFamily="2" charset="-78"/>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7358062" y="757240"/>
            <a:ext cx="4428337" cy="521793"/>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dirty="0"/>
              <a:t>مرحلة الأشهر الثلاثة </a:t>
            </a:r>
            <a:r>
              <a:rPr lang="ar-BH" dirty="0" smtClean="0"/>
              <a:t>الثانية</a:t>
            </a:r>
            <a:endParaRPr lang="en-US" dirty="0"/>
          </a:p>
        </p:txBody>
      </p:sp>
      <p:sp>
        <p:nvSpPr>
          <p:cNvPr id="13" name="Rounded Rectangle 12"/>
          <p:cNvSpPr/>
          <p:nvPr/>
        </p:nvSpPr>
        <p:spPr>
          <a:xfrm>
            <a:off x="457200" y="1340751"/>
            <a:ext cx="11272838" cy="530914"/>
          </a:xfrm>
          <a:prstGeom prst="roundRect">
            <a:avLst/>
          </a:prstGeom>
          <a:solidFill>
            <a:srgbClr val="DCF9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Ø"/>
            </a:pPr>
            <a:r>
              <a:rPr lang="ar-BH" sz="2600" b="1" dirty="0">
                <a:solidFill>
                  <a:srgbClr val="7030A0"/>
                </a:solidFill>
                <a:latin typeface="Sakkal Majalla" panose="02000000000000000000" pitchFamily="2" charset="-78"/>
                <a:cs typeface="Sakkal Majalla" panose="02000000000000000000" pitchFamily="2" charset="-78"/>
              </a:rPr>
              <a:t>تُسمى هذه المرحلة </a:t>
            </a:r>
            <a:r>
              <a:rPr lang="ar-BH" sz="2600" b="1" dirty="0" smtClean="0">
                <a:solidFill>
                  <a:srgbClr val="7030A0"/>
                </a:solidFill>
                <a:latin typeface="Sakkal Majalla" panose="02000000000000000000" pitchFamily="2" charset="-78"/>
                <a:cs typeface="Sakkal Majalla" panose="02000000000000000000" pitchFamily="2" charset="-78"/>
              </a:rPr>
              <a:t>مرحلة النمو</a:t>
            </a:r>
            <a:r>
              <a:rPr lang="ar-BH" sz="2600" b="1" dirty="0">
                <a:solidFill>
                  <a:srgbClr val="7030A0"/>
                </a:solidFill>
                <a:latin typeface="Sakkal Majalla" panose="02000000000000000000" pitchFamily="2" charset="-78"/>
                <a:cs typeface="Sakkal Majalla" panose="02000000000000000000" pitchFamily="2" charset="-78"/>
              </a:rPr>
              <a:t>.</a:t>
            </a:r>
            <a:endParaRPr lang="en-GB" sz="2600" b="1" dirty="0">
              <a:solidFill>
                <a:srgbClr val="7030A0"/>
              </a:solidFill>
              <a:latin typeface="Sakkal Majalla" panose="02000000000000000000" pitchFamily="2" charset="-78"/>
              <a:cs typeface="Sakkal Majalla" panose="02000000000000000000" pitchFamily="2" charset="-78"/>
            </a:endParaRPr>
          </a:p>
        </p:txBody>
      </p:sp>
      <p:sp>
        <p:nvSpPr>
          <p:cNvPr id="31" name="Rounded Rectangle 30"/>
          <p:cNvSpPr/>
          <p:nvPr/>
        </p:nvSpPr>
        <p:spPr>
          <a:xfrm>
            <a:off x="443551" y="1958965"/>
            <a:ext cx="8343277" cy="484205"/>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a:solidFill>
                  <a:srgbClr val="0070C0"/>
                </a:solidFill>
                <a:latin typeface="Sakkal Majalla" panose="02000000000000000000" pitchFamily="2" charset="-78"/>
                <a:cs typeface="Sakkal Majalla" panose="02000000000000000000" pitchFamily="2" charset="-78"/>
              </a:rPr>
              <a:t>حيث يمكن سماع نبض القلب في الأسبوع العشرين تقريبًا باستخدام السماعة </a:t>
            </a:r>
            <a:r>
              <a:rPr lang="ar-BH" sz="2400" b="1" dirty="0" smtClean="0">
                <a:solidFill>
                  <a:srgbClr val="0070C0"/>
                </a:solidFill>
                <a:latin typeface="Sakkal Majalla" panose="02000000000000000000" pitchFamily="2" charset="-78"/>
                <a:cs typeface="Sakkal Majalla" panose="02000000000000000000" pitchFamily="2" charset="-78"/>
              </a:rPr>
              <a:t>الطبية.</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40" name="Rounded Rectangle 39"/>
          <p:cNvSpPr/>
          <p:nvPr/>
        </p:nvSpPr>
        <p:spPr>
          <a:xfrm>
            <a:off x="428629" y="2530455"/>
            <a:ext cx="8358198" cy="455632"/>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smtClean="0">
                <a:solidFill>
                  <a:srgbClr val="0070C0"/>
                </a:solidFill>
                <a:latin typeface="Sakkal Majalla" panose="02000000000000000000" pitchFamily="2" charset="-78"/>
                <a:cs typeface="Sakkal Majalla" panose="02000000000000000000" pitchFamily="2" charset="-78"/>
              </a:rPr>
              <a:t>يصبح </a:t>
            </a:r>
            <a:r>
              <a:rPr lang="ar-BH" sz="2400" b="1" dirty="0">
                <a:solidFill>
                  <a:srgbClr val="0070C0"/>
                </a:solidFill>
                <a:latin typeface="Sakkal Majalla" panose="02000000000000000000" pitchFamily="2" charset="-78"/>
                <a:cs typeface="Sakkal Majalla" panose="02000000000000000000" pitchFamily="2" charset="-78"/>
              </a:rPr>
              <a:t>الجنين قادرًا على مصّ </a:t>
            </a:r>
            <a:r>
              <a:rPr lang="ar-BH" sz="2400" b="1" dirty="0" smtClean="0">
                <a:solidFill>
                  <a:srgbClr val="0070C0"/>
                </a:solidFill>
                <a:latin typeface="Sakkal Majalla" panose="02000000000000000000" pitchFamily="2" charset="-78"/>
                <a:cs typeface="Sakkal Majalla" panose="02000000000000000000" pitchFamily="2" charset="-78"/>
              </a:rPr>
              <a:t>إصبعه، </a:t>
            </a:r>
            <a:r>
              <a:rPr lang="ar-BH" sz="2400" b="1" dirty="0">
                <a:solidFill>
                  <a:srgbClr val="0070C0"/>
                </a:solidFill>
                <a:latin typeface="Sakkal Majalla" panose="02000000000000000000" pitchFamily="2" charset="-78"/>
                <a:cs typeface="Sakkal Majalla" panose="02000000000000000000" pitchFamily="2" charset="-78"/>
              </a:rPr>
              <a:t>ويبدأ شعره في </a:t>
            </a:r>
            <a:r>
              <a:rPr lang="ar-BH" sz="2400" b="1" dirty="0" smtClean="0">
                <a:solidFill>
                  <a:srgbClr val="0070C0"/>
                </a:solidFill>
                <a:latin typeface="Sakkal Majalla" panose="02000000000000000000" pitchFamily="2" charset="-78"/>
                <a:cs typeface="Sakkal Majalla" panose="02000000000000000000" pitchFamily="2" charset="-78"/>
              </a:rPr>
              <a:t>التكوّن</a:t>
            </a:r>
            <a:r>
              <a:rPr lang="ar-BH" sz="2400" b="1" dirty="0">
                <a:solidFill>
                  <a:srgbClr val="0070C0"/>
                </a:solidFill>
                <a:latin typeface="Sakkal Majalla" panose="02000000000000000000" pitchFamily="2" charset="-78"/>
                <a:cs typeface="Sakkal Majalla" panose="02000000000000000000" pitchFamily="2" charset="-78"/>
              </a:rPr>
              <a:t>.</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41" name="Rounded Rectangle 40"/>
          <p:cNvSpPr/>
          <p:nvPr/>
        </p:nvSpPr>
        <p:spPr>
          <a:xfrm>
            <a:off x="423861" y="3082916"/>
            <a:ext cx="8358198" cy="446094"/>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a:solidFill>
                  <a:srgbClr val="0070C0"/>
                </a:solidFill>
                <a:latin typeface="Sakkal Majalla" panose="02000000000000000000" pitchFamily="2" charset="-78"/>
                <a:cs typeface="Sakkal Majalla" panose="02000000000000000000" pitchFamily="2" charset="-78"/>
              </a:rPr>
              <a:t>تشعر الأم بحركاته، ويمكن أن يفتح عينيه.</a:t>
            </a:r>
            <a:endParaRPr lang="en-GB" sz="2400" b="1" dirty="0">
              <a:solidFill>
                <a:srgbClr val="0070C0"/>
              </a:solidFill>
              <a:latin typeface="Sakkal Majalla" panose="02000000000000000000" pitchFamily="2" charset="-78"/>
              <a:cs typeface="Sakkal Majalla" panose="02000000000000000000" pitchFamily="2" charset="-78"/>
            </a:endParaRPr>
          </a:p>
        </p:txBody>
      </p:sp>
      <p:sp>
        <p:nvSpPr>
          <p:cNvPr id="30" name="Rounded Rectangle 29"/>
          <p:cNvSpPr/>
          <p:nvPr/>
        </p:nvSpPr>
        <p:spPr>
          <a:xfrm>
            <a:off x="428624" y="3614738"/>
            <a:ext cx="11201401" cy="1042987"/>
          </a:xfrm>
          <a:prstGeom prst="roundRect">
            <a:avLst/>
          </a:prstGeom>
          <a:solidFill>
            <a:srgbClr val="DCF9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Ø"/>
            </a:pPr>
            <a:r>
              <a:rPr lang="ar-BH" sz="2600" b="1" dirty="0">
                <a:solidFill>
                  <a:srgbClr val="7030A0"/>
                </a:solidFill>
                <a:latin typeface="Sakkal Majalla" panose="02000000000000000000" pitchFamily="2" charset="-78"/>
                <a:cs typeface="Sakkal Majalla" panose="02000000000000000000" pitchFamily="2" charset="-78"/>
              </a:rPr>
              <a:t>في نهاية هذه المرحلة يمكن أن يعيش الجنين خارج رحم الأم بالتدخل الطبي، ولكن فرص الحياة تكون ضئيلة. وإذا ولد الجنين في نهاية هذه المرحلة فسيكون عرضة للموت غالبًا.</a:t>
            </a:r>
          </a:p>
        </p:txBody>
      </p:sp>
      <p:sp>
        <p:nvSpPr>
          <p:cNvPr id="49" name="Rounded Rectangle 48"/>
          <p:cNvSpPr/>
          <p:nvPr/>
        </p:nvSpPr>
        <p:spPr>
          <a:xfrm>
            <a:off x="424502" y="4740283"/>
            <a:ext cx="8343277" cy="484205"/>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smtClean="0">
                <a:solidFill>
                  <a:srgbClr val="0070C0"/>
                </a:solidFill>
                <a:latin typeface="Sakkal Majalla" panose="02000000000000000000" pitchFamily="2" charset="-78"/>
                <a:cs typeface="Sakkal Majalla" panose="02000000000000000000" pitchFamily="2" charset="-78"/>
              </a:rPr>
              <a:t>لأنه لا </a:t>
            </a:r>
            <a:r>
              <a:rPr lang="ar-BH" sz="2400" b="1" dirty="0">
                <a:solidFill>
                  <a:srgbClr val="0070C0"/>
                </a:solidFill>
                <a:latin typeface="Sakkal Majalla" panose="02000000000000000000" pitchFamily="2" charset="-78"/>
                <a:cs typeface="Sakkal Majalla" panose="02000000000000000000" pitchFamily="2" charset="-78"/>
              </a:rPr>
              <a:t>يستطيع الحفاظ على درجة حرارة </a:t>
            </a:r>
            <a:r>
              <a:rPr lang="ar-BH" sz="2400" b="1" dirty="0" smtClean="0">
                <a:solidFill>
                  <a:srgbClr val="0070C0"/>
                </a:solidFill>
                <a:latin typeface="Sakkal Majalla" panose="02000000000000000000" pitchFamily="2" charset="-78"/>
                <a:cs typeface="Sakkal Majalla" panose="02000000000000000000" pitchFamily="2" charset="-78"/>
              </a:rPr>
              <a:t>جسمه.</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50" name="Rounded Rectangle 49"/>
          <p:cNvSpPr/>
          <p:nvPr/>
        </p:nvSpPr>
        <p:spPr>
          <a:xfrm>
            <a:off x="409580" y="5311770"/>
            <a:ext cx="8358198" cy="455632"/>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smtClean="0">
                <a:solidFill>
                  <a:srgbClr val="0070C0"/>
                </a:solidFill>
                <a:latin typeface="Sakkal Majalla" panose="02000000000000000000" pitchFamily="2" charset="-78"/>
                <a:cs typeface="Sakkal Majalla" panose="02000000000000000000" pitchFamily="2" charset="-78"/>
              </a:rPr>
              <a:t>أن </a:t>
            </a:r>
            <a:r>
              <a:rPr lang="ar-BH" sz="2400" b="1" dirty="0">
                <a:solidFill>
                  <a:srgbClr val="0070C0"/>
                </a:solidFill>
                <a:latin typeface="Sakkal Majalla" panose="02000000000000000000" pitchFamily="2" charset="-78"/>
                <a:cs typeface="Sakkal Majalla" panose="02000000000000000000" pitchFamily="2" charset="-78"/>
              </a:rPr>
              <a:t>نمو الرئتين لم </a:t>
            </a:r>
            <a:r>
              <a:rPr lang="ar-BH" sz="2400" b="1" dirty="0" smtClean="0">
                <a:solidFill>
                  <a:srgbClr val="0070C0"/>
                </a:solidFill>
                <a:latin typeface="Sakkal Majalla" panose="02000000000000000000" pitchFamily="2" charset="-78"/>
                <a:cs typeface="Sakkal Majalla" panose="02000000000000000000" pitchFamily="2" charset="-78"/>
              </a:rPr>
              <a:t>يكتمل.</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51" name="Rounded Rectangle 50"/>
          <p:cNvSpPr/>
          <p:nvPr/>
        </p:nvSpPr>
        <p:spPr>
          <a:xfrm>
            <a:off x="404812" y="5878528"/>
            <a:ext cx="8358198" cy="446094"/>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smtClean="0">
                <a:solidFill>
                  <a:srgbClr val="0070C0"/>
                </a:solidFill>
                <a:latin typeface="Sakkal Majalla" panose="02000000000000000000" pitchFamily="2" charset="-78"/>
                <a:cs typeface="Sakkal Majalla" panose="02000000000000000000" pitchFamily="2" charset="-78"/>
              </a:rPr>
              <a:t>كما أن فرص </a:t>
            </a:r>
            <a:r>
              <a:rPr lang="ar-BH" sz="2400" b="1" dirty="0">
                <a:solidFill>
                  <a:srgbClr val="0070C0"/>
                </a:solidFill>
                <a:latin typeface="Sakkal Majalla" panose="02000000000000000000" pitchFamily="2" charset="-78"/>
                <a:cs typeface="Sakkal Majalla" panose="02000000000000000000" pitchFamily="2" charset="-78"/>
              </a:rPr>
              <a:t>تعرضه للإصابة بالأمراض </a:t>
            </a:r>
            <a:r>
              <a:rPr lang="ar-BH" sz="2400" b="1" dirty="0" smtClean="0">
                <a:solidFill>
                  <a:srgbClr val="0070C0"/>
                </a:solidFill>
                <a:latin typeface="Sakkal Majalla" panose="02000000000000000000" pitchFamily="2" charset="-78"/>
                <a:cs typeface="Sakkal Majalla" panose="02000000000000000000" pitchFamily="2" charset="-78"/>
              </a:rPr>
              <a:t>عالية؛ </a:t>
            </a:r>
            <a:r>
              <a:rPr lang="ar-BH" sz="2400" b="1" dirty="0">
                <a:solidFill>
                  <a:srgbClr val="0070C0"/>
                </a:solidFill>
                <a:latin typeface="Sakkal Majalla" panose="02000000000000000000" pitchFamily="2" charset="-78"/>
                <a:cs typeface="Sakkal Majalla" panose="02000000000000000000" pitchFamily="2" charset="-78"/>
              </a:rPr>
              <a:t>بسبب عدم اكتمال جهازه </a:t>
            </a:r>
            <a:r>
              <a:rPr lang="ar-BH" sz="2400" b="1" dirty="0" smtClean="0">
                <a:solidFill>
                  <a:srgbClr val="0070C0"/>
                </a:solidFill>
                <a:latin typeface="Sakkal Majalla" panose="02000000000000000000" pitchFamily="2" charset="-78"/>
                <a:cs typeface="Sakkal Majalla" panose="02000000000000000000" pitchFamily="2" charset="-78"/>
              </a:rPr>
              <a:t>المناعي.</a:t>
            </a:r>
            <a:endParaRPr lang="en-GB" sz="2400" b="1" dirty="0">
              <a:solidFill>
                <a:srgbClr val="0070C0"/>
              </a:solidFill>
              <a:latin typeface="Sakkal Majalla" panose="02000000000000000000" pitchFamily="2" charset="-78"/>
              <a:cs typeface="Sakkal Majalla" panose="02000000000000000000" pitchFamily="2" charset="-78"/>
            </a:endParaRPr>
          </a:p>
        </p:txBody>
      </p:sp>
      <p:sp>
        <p:nvSpPr>
          <p:cNvPr id="14" name="Oval 13"/>
          <p:cNvSpPr/>
          <p:nvPr/>
        </p:nvSpPr>
        <p:spPr>
          <a:xfrm>
            <a:off x="6189154" y="1405170"/>
            <a:ext cx="1830177" cy="413327"/>
          </a:xfrm>
          <a:prstGeom prst="ellipse">
            <a:avLst/>
          </a:prstGeom>
          <a:solidFill>
            <a:srgbClr val="FEF0F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smtClean="0">
                <a:solidFill>
                  <a:srgbClr val="7030A0"/>
                </a:solidFill>
                <a:latin typeface="Sakkal Majalla" panose="02000000000000000000" pitchFamily="2" charset="-78"/>
                <a:ea typeface="Calibri" panose="020F0502020204030204" pitchFamily="34" charset="0"/>
                <a:cs typeface="Sakkal Majalla" panose="02000000000000000000" pitchFamily="2" charset="-78"/>
              </a:rPr>
              <a:t>لماذا؟</a:t>
            </a:r>
            <a:endParaRPr lang="en-US" sz="28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5" name="Oval 14"/>
          <p:cNvSpPr/>
          <p:nvPr/>
        </p:nvSpPr>
        <p:spPr>
          <a:xfrm>
            <a:off x="2803875" y="4159628"/>
            <a:ext cx="1830177" cy="413327"/>
          </a:xfrm>
          <a:prstGeom prst="ellipse">
            <a:avLst/>
          </a:prstGeom>
          <a:solidFill>
            <a:srgbClr val="FEF0F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smtClean="0">
                <a:solidFill>
                  <a:srgbClr val="7030A0"/>
                </a:solidFill>
                <a:latin typeface="Sakkal Majalla" panose="02000000000000000000" pitchFamily="2" charset="-78"/>
                <a:ea typeface="Calibri" panose="020F0502020204030204" pitchFamily="34" charset="0"/>
                <a:cs typeface="Sakkal Majalla" panose="02000000000000000000" pitchFamily="2" charset="-78"/>
              </a:rPr>
              <a:t>لماذا؟</a:t>
            </a:r>
            <a:endParaRPr lang="en-US" sz="28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3229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1000"/>
                                        <p:tgtEl>
                                          <p:spTgt spid="13">
                                            <p:txEl>
                                              <p:pRg st="0" end="0"/>
                                            </p:txEl>
                                          </p:spTgt>
                                        </p:tgtEl>
                                      </p:cBhvr>
                                    </p:animEffect>
                                    <p:anim calcmode="lin" valueType="num">
                                      <p:cBhvr>
                                        <p:cTn id="3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heel(1)">
                                      <p:cBhvr>
                                        <p:cTn id="47" dur="20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heel(1)">
                                      <p:cBhvr>
                                        <p:cTn id="52" dur="20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heel(1)">
                                      <p:cBhvr>
                                        <p:cTn id="57" dur="20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fltVal val="0"/>
                                          </p:val>
                                        </p:tav>
                                        <p:tav tm="100000">
                                          <p:val>
                                            <p:strVal val="#ppt_w"/>
                                          </p:val>
                                        </p:tav>
                                      </p:tavLst>
                                    </p:anim>
                                    <p:anim calcmode="lin" valueType="num">
                                      <p:cBhvr>
                                        <p:cTn id="63" dur="1000" fill="hold"/>
                                        <p:tgtEl>
                                          <p:spTgt spid="30"/>
                                        </p:tgtEl>
                                        <p:attrNameLst>
                                          <p:attrName>ppt_h</p:attrName>
                                        </p:attrNameLst>
                                      </p:cBhvr>
                                      <p:tavLst>
                                        <p:tav tm="0">
                                          <p:val>
                                            <p:fltVal val="0"/>
                                          </p:val>
                                        </p:tav>
                                        <p:tav tm="100000">
                                          <p:val>
                                            <p:strVal val="#ppt_h"/>
                                          </p:val>
                                        </p:tav>
                                      </p:tavLst>
                                    </p:anim>
                                    <p:anim calcmode="lin" valueType="num">
                                      <p:cBhvr>
                                        <p:cTn id="64" dur="1000" fill="hold"/>
                                        <p:tgtEl>
                                          <p:spTgt spid="30"/>
                                        </p:tgtEl>
                                        <p:attrNameLst>
                                          <p:attrName>style.rotation</p:attrName>
                                        </p:attrNameLst>
                                      </p:cBhvr>
                                      <p:tavLst>
                                        <p:tav tm="0">
                                          <p:val>
                                            <p:fltVal val="90"/>
                                          </p:val>
                                        </p:tav>
                                        <p:tav tm="100000">
                                          <p:val>
                                            <p:fltVal val="0"/>
                                          </p:val>
                                        </p:tav>
                                      </p:tavLst>
                                    </p:anim>
                                    <p:animEffect transition="in" filter="fade">
                                      <p:cBhvr>
                                        <p:cTn id="65" dur="10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0">
                                            <p:txEl>
                                              <p:pRg st="0" end="0"/>
                                            </p:txEl>
                                          </p:spTgt>
                                        </p:tgtEl>
                                        <p:attrNameLst>
                                          <p:attrName>style.visibility</p:attrName>
                                        </p:attrNameLst>
                                      </p:cBhvr>
                                      <p:to>
                                        <p:strVal val="visible"/>
                                      </p:to>
                                    </p:set>
                                    <p:animEffect transition="in" filter="fade">
                                      <p:cBhvr>
                                        <p:cTn id="70" dur="1000"/>
                                        <p:tgtEl>
                                          <p:spTgt spid="30">
                                            <p:txEl>
                                              <p:pRg st="0" end="0"/>
                                            </p:txEl>
                                          </p:spTgt>
                                        </p:tgtEl>
                                      </p:cBhvr>
                                    </p:animEffect>
                                    <p:anim calcmode="lin" valueType="num">
                                      <p:cBhvr>
                                        <p:cTn id="71"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heel(1)">
                                      <p:cBhvr>
                                        <p:cTn id="84" dur="20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heel(1)">
                                      <p:cBhvr>
                                        <p:cTn id="89" dur="20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grpId="0"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heel(1)">
                                      <p:cBhvr>
                                        <p:cTn id="94"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31" grpId="0" animBg="1"/>
      <p:bldP spid="40" grpId="0" animBg="1"/>
      <p:bldP spid="41" grpId="0" animBg="1"/>
      <p:bldP spid="30" grpId="0" animBg="1"/>
      <p:bldP spid="49" grpId="0" animBg="1"/>
      <p:bldP spid="50" grpId="0" animBg="1"/>
      <p:bldP spid="5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الثلاث لتكوين الجنين</a:t>
            </a:r>
            <a:endParaRPr lang="ar-BH" b="1" dirty="0">
              <a:solidFill>
                <a:schemeClr val="bg1"/>
              </a:solidFill>
              <a:latin typeface="Sakkal Majalla" panose="02000000000000000000" pitchFamily="2" charset="-78"/>
              <a:cs typeface="Sakkal Majalla" panose="02000000000000000000" pitchFamily="2" charset="-78"/>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7358062" y="757240"/>
            <a:ext cx="4428337" cy="521793"/>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dirty="0"/>
              <a:t>مرحلة الأشهر الثلاثة الأخيرة </a:t>
            </a:r>
            <a:endParaRPr lang="en-US" dirty="0"/>
          </a:p>
        </p:txBody>
      </p:sp>
      <p:sp>
        <p:nvSpPr>
          <p:cNvPr id="13" name="Rounded Rectangle 12"/>
          <p:cNvSpPr/>
          <p:nvPr/>
        </p:nvSpPr>
        <p:spPr>
          <a:xfrm>
            <a:off x="430306" y="1340751"/>
            <a:ext cx="11299732" cy="516624"/>
          </a:xfrm>
          <a:prstGeom prst="roundRect">
            <a:avLst/>
          </a:prstGeom>
          <a:solidFill>
            <a:srgbClr val="F5F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q"/>
            </a:pPr>
            <a:r>
              <a:rPr lang="ar-BH" sz="2400" b="1" dirty="0">
                <a:solidFill>
                  <a:srgbClr val="7030A0"/>
                </a:solidFill>
                <a:latin typeface="Sakkal Majalla" panose="02000000000000000000" pitchFamily="2" charset="-78"/>
                <a:cs typeface="Sakkal Majalla" panose="02000000000000000000" pitchFamily="2" charset="-78"/>
              </a:rPr>
              <a:t>ينمو الجنين خلال هذه المرحلة بشكل سريع، وتتراكم الدهون تحت جلده</a:t>
            </a:r>
            <a:r>
              <a:rPr lang="ar-BH" sz="2400" b="1" dirty="0" smtClean="0">
                <a:solidFill>
                  <a:srgbClr val="7030A0"/>
                </a:solidFill>
                <a:latin typeface="Sakkal Majalla" panose="02000000000000000000" pitchFamily="2" charset="-78"/>
                <a:cs typeface="Sakkal Majalla" panose="02000000000000000000" pitchFamily="2" charset="-78"/>
              </a:rPr>
              <a:t>.</a:t>
            </a:r>
            <a:endParaRPr lang="en-GB" sz="2400" b="1" dirty="0">
              <a:solidFill>
                <a:srgbClr val="7030A0"/>
              </a:solidFill>
              <a:latin typeface="Sakkal Majalla" panose="02000000000000000000" pitchFamily="2" charset="-78"/>
              <a:cs typeface="Sakkal Majalla" panose="02000000000000000000" pitchFamily="2" charset="-78"/>
            </a:endParaRPr>
          </a:p>
        </p:txBody>
      </p:sp>
      <p:sp>
        <p:nvSpPr>
          <p:cNvPr id="31" name="Rounded Rectangle 30"/>
          <p:cNvSpPr/>
          <p:nvPr/>
        </p:nvSpPr>
        <p:spPr>
          <a:xfrm>
            <a:off x="414975" y="1958965"/>
            <a:ext cx="11314517" cy="484205"/>
          </a:xfrm>
          <a:prstGeom prst="roundRect">
            <a:avLst/>
          </a:prstGeom>
          <a:solidFill>
            <a:srgbClr val="EDFBFD"/>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smtClean="0">
                <a:solidFill>
                  <a:srgbClr val="002060"/>
                </a:solidFill>
                <a:latin typeface="Sakkal Majalla" panose="02000000000000000000" pitchFamily="2" charset="-78"/>
                <a:cs typeface="Sakkal Majalla" panose="02000000000000000000" pitchFamily="2" charset="-78"/>
              </a:rPr>
              <a:t>ولذا، فعلى </a:t>
            </a:r>
            <a:r>
              <a:rPr lang="ar-BH" sz="2400" b="1" dirty="0">
                <a:solidFill>
                  <a:srgbClr val="002060"/>
                </a:solidFill>
                <a:latin typeface="Sakkal Majalla" panose="02000000000000000000" pitchFamily="2" charset="-78"/>
                <a:cs typeface="Sakkal Majalla" panose="02000000000000000000" pitchFamily="2" charset="-78"/>
              </a:rPr>
              <a:t>الأم أن تحرص على تناول كميات كافية من البروتينات خلال هذه الفترة، التي يتسارع فيها نمو الجنين</a:t>
            </a:r>
            <a:r>
              <a:rPr lang="ar-BH" sz="2400" b="1" dirty="0" smtClean="0">
                <a:solidFill>
                  <a:srgbClr val="002060"/>
                </a:solidFill>
                <a:latin typeface="Sakkal Majalla" panose="02000000000000000000" pitchFamily="2" charset="-78"/>
                <a:cs typeface="Sakkal Majalla" panose="02000000000000000000" pitchFamily="2" charset="-78"/>
              </a:rPr>
              <a:t>.</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40" name="Rounded Rectangle 39"/>
          <p:cNvSpPr/>
          <p:nvPr/>
        </p:nvSpPr>
        <p:spPr>
          <a:xfrm>
            <a:off x="400053" y="2530455"/>
            <a:ext cx="11334752" cy="455632"/>
          </a:xfrm>
          <a:prstGeom prst="roundRect">
            <a:avLst/>
          </a:prstGeom>
          <a:solidFill>
            <a:srgbClr val="FEF0FB"/>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smtClean="0">
                <a:solidFill>
                  <a:srgbClr val="0070C0"/>
                </a:solidFill>
                <a:latin typeface="Sakkal Majalla" panose="02000000000000000000" pitchFamily="2" charset="-78"/>
                <a:cs typeface="Sakkal Majalla" panose="02000000000000000000" pitchFamily="2" charset="-78"/>
              </a:rPr>
              <a:t>تتكوّن </a:t>
            </a:r>
            <a:r>
              <a:rPr lang="ar-BH" sz="2400" b="1" dirty="0">
                <a:solidFill>
                  <a:srgbClr val="0070C0"/>
                </a:solidFill>
                <a:latin typeface="Sakkal Majalla" panose="02000000000000000000" pitchFamily="2" charset="-78"/>
                <a:cs typeface="Sakkal Majalla" panose="02000000000000000000" pitchFamily="2" charset="-78"/>
              </a:rPr>
              <a:t>خلال هذه المرحلة </a:t>
            </a:r>
            <a:r>
              <a:rPr lang="ar-BH" sz="2400" b="1" dirty="0" smtClean="0">
                <a:solidFill>
                  <a:srgbClr val="0070C0"/>
                </a:solidFill>
                <a:latin typeface="Sakkal Majalla" panose="02000000000000000000" pitchFamily="2" charset="-78"/>
                <a:cs typeface="Sakkal Majalla" panose="02000000000000000000" pitchFamily="2" charset="-78"/>
              </a:rPr>
              <a:t>خلايا </a:t>
            </a:r>
            <a:r>
              <a:rPr lang="ar-BH" sz="2400" b="1" dirty="0">
                <a:solidFill>
                  <a:srgbClr val="0070C0"/>
                </a:solidFill>
                <a:latin typeface="Sakkal Majalla" panose="02000000000000000000" pitchFamily="2" charset="-78"/>
                <a:cs typeface="Sakkal Majalla" panose="02000000000000000000" pitchFamily="2" charset="-78"/>
              </a:rPr>
              <a:t>عصبية جديدة في الدماغ، بمعدل 250.000 خلية في </a:t>
            </a:r>
            <a:r>
              <a:rPr lang="ar-BH" sz="2400" b="1" dirty="0" smtClean="0">
                <a:solidFill>
                  <a:srgbClr val="0070C0"/>
                </a:solidFill>
                <a:latin typeface="Sakkal Majalla" panose="02000000000000000000" pitchFamily="2" charset="-78"/>
                <a:cs typeface="Sakkal Majalla" panose="02000000000000000000" pitchFamily="2" charset="-78"/>
              </a:rPr>
              <a:t>الدقيقة.</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41" name="Rounded Rectangle 40"/>
          <p:cNvSpPr/>
          <p:nvPr/>
        </p:nvSpPr>
        <p:spPr>
          <a:xfrm>
            <a:off x="409573" y="3082916"/>
            <a:ext cx="11334752" cy="446094"/>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smtClean="0">
                <a:solidFill>
                  <a:srgbClr val="0070C0"/>
                </a:solidFill>
                <a:latin typeface="Sakkal Majalla" panose="02000000000000000000" pitchFamily="2" charset="-78"/>
                <a:cs typeface="Sakkal Majalla" panose="02000000000000000000" pitchFamily="2" charset="-78"/>
              </a:rPr>
              <a:t>قد </a:t>
            </a:r>
            <a:r>
              <a:rPr lang="ar-BH" sz="2400" b="1" dirty="0">
                <a:solidFill>
                  <a:srgbClr val="0070C0"/>
                </a:solidFill>
                <a:latin typeface="Sakkal Majalla" panose="02000000000000000000" pitchFamily="2" charset="-78"/>
                <a:cs typeface="Sakkal Majalla" panose="02000000000000000000" pitchFamily="2" charset="-78"/>
              </a:rPr>
              <a:t>يبدي الجنين في هذه الفترة بعض الاستجابة للأصوات، مثل صوت الأم أو صوت </a:t>
            </a:r>
            <a:r>
              <a:rPr lang="ar-BH" sz="2400" b="1" dirty="0" smtClean="0">
                <a:solidFill>
                  <a:srgbClr val="0070C0"/>
                </a:solidFill>
                <a:latin typeface="Sakkal Majalla" panose="02000000000000000000" pitchFamily="2" charset="-78"/>
                <a:cs typeface="Sakkal Majalla" panose="02000000000000000000" pitchFamily="2" charset="-78"/>
              </a:rPr>
              <a:t>الموسيقى.</a:t>
            </a:r>
            <a:endParaRPr lang="en-GB" sz="2400" b="1" dirty="0">
              <a:solidFill>
                <a:srgbClr val="0070C0"/>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3"/>
          <a:stretch>
            <a:fillRect/>
          </a:stretch>
        </p:blipFill>
        <p:spPr>
          <a:xfrm>
            <a:off x="545734" y="3701555"/>
            <a:ext cx="4640863" cy="2531867"/>
          </a:xfrm>
          <a:prstGeom prst="rect">
            <a:avLst/>
          </a:prstGeom>
          <a:ln w="28575">
            <a:solidFill>
              <a:schemeClr val="accent1"/>
            </a:solidFill>
          </a:ln>
        </p:spPr>
      </p:pic>
      <p:sp>
        <p:nvSpPr>
          <p:cNvPr id="10" name="Text Placeholder 7"/>
          <p:cNvSpPr txBox="1">
            <a:spLocks/>
          </p:cNvSpPr>
          <p:nvPr/>
        </p:nvSpPr>
        <p:spPr>
          <a:xfrm>
            <a:off x="5529833" y="3627621"/>
            <a:ext cx="6184115" cy="779488"/>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sz="2400" dirty="0" smtClean="0"/>
              <a:t>استعمل الشكل للإجابة على السؤال التالي:</a:t>
            </a:r>
          </a:p>
          <a:p>
            <a:pPr rtl="1"/>
            <a:r>
              <a:rPr lang="ar-BH" sz="2400" dirty="0" smtClean="0"/>
              <a:t>لماذا </a:t>
            </a:r>
            <a:r>
              <a:rPr lang="ar-BH" sz="2400" dirty="0"/>
              <a:t>يكون كيس المح عند الإنسان أصغر </a:t>
            </a:r>
            <a:r>
              <a:rPr lang="ar-BH" sz="2400" dirty="0" smtClean="0"/>
              <a:t>منه</a:t>
            </a:r>
            <a:r>
              <a:rPr lang="ar-BH" sz="2400" dirty="0"/>
              <a:t> </a:t>
            </a:r>
            <a:r>
              <a:rPr lang="ar-BH" sz="2400" dirty="0" smtClean="0"/>
              <a:t>عند الدجاج؟</a:t>
            </a:r>
            <a:endParaRPr lang="en-US" sz="2400" dirty="0"/>
          </a:p>
        </p:txBody>
      </p:sp>
      <p:sp>
        <p:nvSpPr>
          <p:cNvPr id="11" name="Rounded Rectangle 10"/>
          <p:cNvSpPr/>
          <p:nvPr/>
        </p:nvSpPr>
        <p:spPr>
          <a:xfrm>
            <a:off x="5569863" y="4476190"/>
            <a:ext cx="6087724" cy="419608"/>
          </a:xfrm>
          <a:prstGeom prst="roundRect">
            <a:avLst/>
          </a:prstGeom>
          <a:solidFill>
            <a:srgbClr val="F5F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400" b="1" dirty="0" smtClean="0">
                <a:solidFill>
                  <a:srgbClr val="C00000"/>
                </a:solidFill>
                <a:latin typeface="Sakkal Majalla" panose="02000000000000000000" pitchFamily="2" charset="-78"/>
                <a:cs typeface="Sakkal Majalla" panose="02000000000000000000" pitchFamily="2" charset="-78"/>
              </a:rPr>
              <a:t>A</a:t>
            </a:r>
            <a:r>
              <a:rPr lang="ar-BH" sz="2400" b="1" dirty="0" smtClean="0">
                <a:solidFill>
                  <a:srgbClr val="C0000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لأن </a:t>
            </a:r>
            <a:r>
              <a:rPr lang="ar-BH" sz="2400" b="1" dirty="0">
                <a:solidFill>
                  <a:srgbClr val="002060"/>
                </a:solidFill>
                <a:latin typeface="Sakkal Majalla" panose="02000000000000000000" pitchFamily="2" charset="-78"/>
                <a:cs typeface="Sakkal Majalla" panose="02000000000000000000" pitchFamily="2" charset="-78"/>
              </a:rPr>
              <a:t>كيس المح عند الإنسان يتحول </a:t>
            </a:r>
            <a:r>
              <a:rPr lang="ar-BH" sz="2400" b="1" dirty="0" smtClean="0">
                <a:solidFill>
                  <a:srgbClr val="002060"/>
                </a:solidFill>
                <a:latin typeface="Sakkal Majalla" panose="02000000000000000000" pitchFamily="2" charset="-78"/>
                <a:cs typeface="Sakkal Majalla" panose="02000000000000000000" pitchFamily="2" charset="-78"/>
              </a:rPr>
              <a:t>إلى </a:t>
            </a:r>
            <a:r>
              <a:rPr lang="ar-BH" sz="2400" b="1" dirty="0">
                <a:solidFill>
                  <a:srgbClr val="002060"/>
                </a:solidFill>
                <a:latin typeface="Sakkal Majalla" panose="02000000000000000000" pitchFamily="2" charset="-78"/>
                <a:cs typeface="Sakkal Majalla" panose="02000000000000000000" pitchFamily="2" charset="-78"/>
              </a:rPr>
              <a:t>عضلات. </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12" name="Rounded Rectangle 11"/>
          <p:cNvSpPr/>
          <p:nvPr/>
        </p:nvSpPr>
        <p:spPr>
          <a:xfrm>
            <a:off x="5561351" y="5004464"/>
            <a:ext cx="6095690" cy="393277"/>
          </a:xfrm>
          <a:prstGeom prst="roundRect">
            <a:avLst/>
          </a:prstGeom>
          <a:solidFill>
            <a:srgbClr val="EDFBFD"/>
          </a:solidFill>
          <a:ln>
            <a:solidFill>
              <a:schemeClr val="accent1"/>
            </a:solidFill>
          </a:ln>
        </p:spPr>
        <p:txBody>
          <a:bodyPr vert="horz" lIns="68580" tIns="34290" rIns="68580" bIns="34290" rtlCol="0" anchor="ctr">
            <a:noAutofit/>
          </a:bodyPr>
          <a:lstStyle/>
          <a:p>
            <a:pPr algn="r" rtl="1"/>
            <a:r>
              <a:rPr lang="en-US" sz="2400" b="1" dirty="0" smtClean="0">
                <a:solidFill>
                  <a:srgbClr val="C00000"/>
                </a:solidFill>
                <a:latin typeface="Sakkal Majalla" panose="02000000000000000000" pitchFamily="2" charset="-78"/>
                <a:cs typeface="Sakkal Majalla" panose="02000000000000000000" pitchFamily="2" charset="-78"/>
              </a:rPr>
              <a:t>B</a:t>
            </a:r>
            <a:r>
              <a:rPr lang="ar-BH" sz="2400" b="1" dirty="0" smtClean="0">
                <a:solidFill>
                  <a:srgbClr val="C0000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لأن </a:t>
            </a:r>
            <a:r>
              <a:rPr lang="ar-BH" sz="2400" b="1" dirty="0">
                <a:solidFill>
                  <a:srgbClr val="002060"/>
                </a:solidFill>
                <a:latin typeface="Sakkal Majalla" panose="02000000000000000000" pitchFamily="2" charset="-78"/>
                <a:cs typeface="Sakkal Majalla" panose="02000000000000000000" pitchFamily="2" charset="-78"/>
              </a:rPr>
              <a:t>كيس المح عند الدجاج يحافظ </a:t>
            </a:r>
            <a:r>
              <a:rPr lang="ar-BH" sz="2400" b="1" dirty="0" smtClean="0">
                <a:solidFill>
                  <a:srgbClr val="002060"/>
                </a:solidFill>
                <a:latin typeface="Sakkal Majalla" panose="02000000000000000000" pitchFamily="2" charset="-78"/>
                <a:cs typeface="Sakkal Majalla" panose="02000000000000000000" pitchFamily="2" charset="-78"/>
              </a:rPr>
              <a:t>على </a:t>
            </a:r>
            <a:r>
              <a:rPr lang="ar-BH" sz="2400" b="1" dirty="0">
                <a:solidFill>
                  <a:srgbClr val="002060"/>
                </a:solidFill>
                <a:latin typeface="Sakkal Majalla" panose="02000000000000000000" pitchFamily="2" charset="-78"/>
                <a:cs typeface="Sakkal Majalla" panose="02000000000000000000" pitchFamily="2" charset="-78"/>
              </a:rPr>
              <a:t>الجنين</a:t>
            </a:r>
            <a:r>
              <a:rPr lang="ar-BH" sz="2400" b="1" dirty="0" smtClean="0">
                <a:solidFill>
                  <a:srgbClr val="002060"/>
                </a:solidFill>
                <a:latin typeface="Sakkal Majalla" panose="02000000000000000000" pitchFamily="2" charset="-78"/>
                <a:cs typeface="Sakkal Majalla" panose="02000000000000000000" pitchFamily="2" charset="-78"/>
              </a:rPr>
              <a:t>.</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5555763" y="5501004"/>
            <a:ext cx="6106591" cy="370070"/>
          </a:xfrm>
          <a:prstGeom prst="roundRect">
            <a:avLst/>
          </a:prstGeom>
          <a:solidFill>
            <a:srgbClr val="FEF0FB"/>
          </a:solidFill>
          <a:ln>
            <a:solidFill>
              <a:schemeClr val="accent1"/>
            </a:solidFill>
          </a:ln>
        </p:spPr>
        <p:txBody>
          <a:bodyPr vert="horz" lIns="68580" tIns="34290" rIns="68580" bIns="34290" rtlCol="0" anchor="ctr">
            <a:noAutofit/>
          </a:bodyPr>
          <a:lstStyle/>
          <a:p>
            <a:pPr algn="r" rtl="1"/>
            <a:r>
              <a:rPr lang="en-US" sz="2400" b="1" dirty="0" smtClean="0">
                <a:solidFill>
                  <a:srgbClr val="C00000"/>
                </a:solidFill>
                <a:latin typeface="Sakkal Majalla" panose="02000000000000000000" pitchFamily="2" charset="-78"/>
                <a:cs typeface="Sakkal Majalla" panose="02000000000000000000" pitchFamily="2" charset="-78"/>
              </a:rPr>
              <a:t>C</a:t>
            </a:r>
            <a:r>
              <a:rPr lang="ar-BH" sz="2400" b="1" dirty="0" smtClean="0">
                <a:solidFill>
                  <a:srgbClr val="C0000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لأن </a:t>
            </a:r>
            <a:r>
              <a:rPr lang="ar-BH" sz="2400" b="1" dirty="0">
                <a:solidFill>
                  <a:srgbClr val="002060"/>
                </a:solidFill>
                <a:latin typeface="Sakkal Majalla" panose="02000000000000000000" pitchFamily="2" charset="-78"/>
                <a:cs typeface="Sakkal Majalla" panose="02000000000000000000" pitchFamily="2" charset="-78"/>
              </a:rPr>
              <a:t>جنين الإنسان يحصل على </a:t>
            </a:r>
            <a:r>
              <a:rPr lang="ar-BH" sz="2400" b="1" dirty="0" smtClean="0">
                <a:solidFill>
                  <a:srgbClr val="002060"/>
                </a:solidFill>
                <a:latin typeface="Sakkal Majalla" panose="02000000000000000000" pitchFamily="2" charset="-78"/>
                <a:cs typeface="Sakkal Majalla" panose="02000000000000000000" pitchFamily="2" charset="-78"/>
              </a:rPr>
              <a:t>غذائه من المشيمة.</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15" name="Rounded Rectangle 14"/>
          <p:cNvSpPr/>
          <p:nvPr/>
        </p:nvSpPr>
        <p:spPr>
          <a:xfrm>
            <a:off x="5550293" y="5963525"/>
            <a:ext cx="6106591" cy="362323"/>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algn="r" rtl="1"/>
            <a:r>
              <a:rPr lang="en-US" sz="2400" b="1" dirty="0" smtClean="0">
                <a:solidFill>
                  <a:srgbClr val="C00000"/>
                </a:solidFill>
                <a:latin typeface="Sakkal Majalla" panose="02000000000000000000" pitchFamily="2" charset="-78"/>
                <a:cs typeface="Sakkal Majalla" panose="02000000000000000000" pitchFamily="2" charset="-78"/>
              </a:rPr>
              <a:t>D</a:t>
            </a:r>
            <a:r>
              <a:rPr lang="ar-BH" sz="2400" b="1" dirty="0" smtClean="0">
                <a:solidFill>
                  <a:srgbClr val="C0000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لأن </a:t>
            </a:r>
            <a:r>
              <a:rPr lang="ar-BH" sz="2400" b="1" dirty="0">
                <a:solidFill>
                  <a:srgbClr val="002060"/>
                </a:solidFill>
                <a:latin typeface="Sakkal Majalla" panose="02000000000000000000" pitchFamily="2" charset="-78"/>
                <a:cs typeface="Sakkal Majalla" panose="02000000000000000000" pitchFamily="2" charset="-78"/>
              </a:rPr>
              <a:t>كيس المح في الإنسان لا </a:t>
            </a:r>
            <a:r>
              <a:rPr lang="ar-BH" sz="2400" b="1" dirty="0" smtClean="0">
                <a:solidFill>
                  <a:srgbClr val="002060"/>
                </a:solidFill>
                <a:latin typeface="Sakkal Majalla" panose="02000000000000000000" pitchFamily="2" charset="-78"/>
                <a:cs typeface="Sakkal Majalla" panose="02000000000000000000" pitchFamily="2" charset="-78"/>
              </a:rPr>
              <a:t>وظيفة </a:t>
            </a:r>
            <a:r>
              <a:rPr lang="ar-BH" sz="2400" b="1" dirty="0">
                <a:solidFill>
                  <a:srgbClr val="002060"/>
                </a:solidFill>
                <a:latin typeface="Sakkal Majalla" panose="02000000000000000000" pitchFamily="2" charset="-78"/>
                <a:cs typeface="Sakkal Majalla" panose="02000000000000000000" pitchFamily="2" charset="-78"/>
              </a:rPr>
              <a:t>له. </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16" name="Oval 15"/>
          <p:cNvSpPr/>
          <p:nvPr/>
        </p:nvSpPr>
        <p:spPr>
          <a:xfrm>
            <a:off x="11338045" y="5516381"/>
            <a:ext cx="384264" cy="35976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61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1000"/>
                                        <p:tgtEl>
                                          <p:spTgt spid="13">
                                            <p:txEl>
                                              <p:pRg st="0" end="0"/>
                                            </p:txEl>
                                          </p:spTgt>
                                        </p:tgtEl>
                                      </p:cBhvr>
                                    </p:animEffect>
                                    <p:anim calcmode="lin" valueType="num">
                                      <p:cBhvr>
                                        <p:cTn id="3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heel(1)">
                                      <p:cBhvr>
                                        <p:cTn id="40" dur="2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heel(1)">
                                      <p:cBhvr>
                                        <p:cTn id="45" dur="20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heel(1)">
                                      <p:cBhvr>
                                        <p:cTn id="50" dur="20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1000" fill="hold"/>
                                        <p:tgtEl>
                                          <p:spTgt spid="3"/>
                                        </p:tgtEl>
                                        <p:attrNameLst>
                                          <p:attrName>ppt_w</p:attrName>
                                        </p:attrNameLst>
                                      </p:cBhvr>
                                      <p:tavLst>
                                        <p:tav tm="0">
                                          <p:val>
                                            <p:fltVal val="0"/>
                                          </p:val>
                                        </p:tav>
                                        <p:tav tm="100000">
                                          <p:val>
                                            <p:strVal val="#ppt_w"/>
                                          </p:val>
                                        </p:tav>
                                      </p:tavLst>
                                    </p:anim>
                                    <p:anim calcmode="lin" valueType="num">
                                      <p:cBhvr>
                                        <p:cTn id="74" dur="1000" fill="hold"/>
                                        <p:tgtEl>
                                          <p:spTgt spid="3"/>
                                        </p:tgtEl>
                                        <p:attrNameLst>
                                          <p:attrName>ppt_h</p:attrName>
                                        </p:attrNameLst>
                                      </p:cBhvr>
                                      <p:tavLst>
                                        <p:tav tm="0">
                                          <p:val>
                                            <p:fltVal val="0"/>
                                          </p:val>
                                        </p:tav>
                                        <p:tav tm="100000">
                                          <p:val>
                                            <p:strVal val="#ppt_h"/>
                                          </p:val>
                                        </p:tav>
                                      </p:tavLst>
                                    </p:anim>
                                    <p:anim calcmode="lin" valueType="num">
                                      <p:cBhvr>
                                        <p:cTn id="75" dur="1000" fill="hold"/>
                                        <p:tgtEl>
                                          <p:spTgt spid="3"/>
                                        </p:tgtEl>
                                        <p:attrNameLst>
                                          <p:attrName>style.rotation</p:attrName>
                                        </p:attrNameLst>
                                      </p:cBhvr>
                                      <p:tavLst>
                                        <p:tav tm="0">
                                          <p:val>
                                            <p:fltVal val="90"/>
                                          </p:val>
                                        </p:tav>
                                        <p:tav tm="100000">
                                          <p:val>
                                            <p:fltVal val="0"/>
                                          </p:val>
                                        </p:tav>
                                      </p:tavLst>
                                    </p:anim>
                                    <p:animEffect transition="in" filter="fade">
                                      <p:cBhvr>
                                        <p:cTn id="76" dur="10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1000" fill="hold"/>
                                        <p:tgtEl>
                                          <p:spTgt spid="11"/>
                                        </p:tgtEl>
                                        <p:attrNameLst>
                                          <p:attrName>ppt_w</p:attrName>
                                        </p:attrNameLst>
                                      </p:cBhvr>
                                      <p:tavLst>
                                        <p:tav tm="0">
                                          <p:val>
                                            <p:fltVal val="0"/>
                                          </p:val>
                                        </p:tav>
                                        <p:tav tm="100000">
                                          <p:val>
                                            <p:strVal val="#ppt_w"/>
                                          </p:val>
                                        </p:tav>
                                      </p:tavLst>
                                    </p:anim>
                                    <p:anim calcmode="lin" valueType="num">
                                      <p:cBhvr>
                                        <p:cTn id="82" dur="1000" fill="hold"/>
                                        <p:tgtEl>
                                          <p:spTgt spid="11"/>
                                        </p:tgtEl>
                                        <p:attrNameLst>
                                          <p:attrName>ppt_h</p:attrName>
                                        </p:attrNameLst>
                                      </p:cBhvr>
                                      <p:tavLst>
                                        <p:tav tm="0">
                                          <p:val>
                                            <p:fltVal val="0"/>
                                          </p:val>
                                        </p:tav>
                                        <p:tav tm="100000">
                                          <p:val>
                                            <p:strVal val="#ppt_h"/>
                                          </p:val>
                                        </p:tav>
                                      </p:tavLst>
                                    </p:anim>
                                    <p:anim calcmode="lin" valueType="num">
                                      <p:cBhvr>
                                        <p:cTn id="83" dur="1000" fill="hold"/>
                                        <p:tgtEl>
                                          <p:spTgt spid="11"/>
                                        </p:tgtEl>
                                        <p:attrNameLst>
                                          <p:attrName>style.rotation</p:attrName>
                                        </p:attrNameLst>
                                      </p:cBhvr>
                                      <p:tavLst>
                                        <p:tav tm="0">
                                          <p:val>
                                            <p:fltVal val="90"/>
                                          </p:val>
                                        </p:tav>
                                        <p:tav tm="100000">
                                          <p:val>
                                            <p:fltVal val="0"/>
                                          </p:val>
                                        </p:tav>
                                      </p:tavLst>
                                    </p:anim>
                                    <p:animEffect transition="in" filter="fade">
                                      <p:cBhvr>
                                        <p:cTn id="84" dur="10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1">
                                            <p:txEl>
                                              <p:pRg st="0" end="0"/>
                                            </p:txEl>
                                          </p:spTgt>
                                        </p:tgtEl>
                                        <p:attrNameLst>
                                          <p:attrName>style.visibility</p:attrName>
                                        </p:attrNameLst>
                                      </p:cBhvr>
                                      <p:to>
                                        <p:strVal val="visible"/>
                                      </p:to>
                                    </p:set>
                                    <p:animEffect transition="in" filter="fade">
                                      <p:cBhvr>
                                        <p:cTn id="89" dur="1000"/>
                                        <p:tgtEl>
                                          <p:spTgt spid="11">
                                            <p:txEl>
                                              <p:pRg st="0" end="0"/>
                                            </p:txEl>
                                          </p:spTgt>
                                        </p:tgtEl>
                                      </p:cBhvr>
                                    </p:animEffect>
                                    <p:anim calcmode="lin" valueType="num">
                                      <p:cBhvr>
                                        <p:cTn id="9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wheel(1)">
                                      <p:cBhvr>
                                        <p:cTn id="96" dur="20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heel(1)">
                                      <p:cBhvr>
                                        <p:cTn id="101" dur="20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heel(1)">
                                      <p:cBhvr>
                                        <p:cTn id="106" dur="2000"/>
                                        <p:tgtEl>
                                          <p:spTgt spid="15"/>
                                        </p:tgtEl>
                                      </p:cBhvr>
                                    </p:animEffect>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wipe(down)">
                                      <p:cBhvr>
                                        <p:cTn id="111" dur="580">
                                          <p:stCondLst>
                                            <p:cond delay="0"/>
                                          </p:stCondLst>
                                        </p:cTn>
                                        <p:tgtEl>
                                          <p:spTgt spid="16"/>
                                        </p:tgtEl>
                                      </p:cBhvr>
                                    </p:animEffect>
                                    <p:anim calcmode="lin" valueType="num">
                                      <p:cBhvr>
                                        <p:cTn id="11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7" dur="26">
                                          <p:stCondLst>
                                            <p:cond delay="650"/>
                                          </p:stCondLst>
                                        </p:cTn>
                                        <p:tgtEl>
                                          <p:spTgt spid="16"/>
                                        </p:tgtEl>
                                      </p:cBhvr>
                                      <p:to x="100000" y="60000"/>
                                    </p:animScale>
                                    <p:animScale>
                                      <p:cBhvr>
                                        <p:cTn id="118" dur="166" decel="50000">
                                          <p:stCondLst>
                                            <p:cond delay="676"/>
                                          </p:stCondLst>
                                        </p:cTn>
                                        <p:tgtEl>
                                          <p:spTgt spid="16"/>
                                        </p:tgtEl>
                                      </p:cBhvr>
                                      <p:to x="100000" y="100000"/>
                                    </p:animScale>
                                    <p:animScale>
                                      <p:cBhvr>
                                        <p:cTn id="119" dur="26">
                                          <p:stCondLst>
                                            <p:cond delay="1312"/>
                                          </p:stCondLst>
                                        </p:cTn>
                                        <p:tgtEl>
                                          <p:spTgt spid="16"/>
                                        </p:tgtEl>
                                      </p:cBhvr>
                                      <p:to x="100000" y="80000"/>
                                    </p:animScale>
                                    <p:animScale>
                                      <p:cBhvr>
                                        <p:cTn id="120" dur="166" decel="50000">
                                          <p:stCondLst>
                                            <p:cond delay="1338"/>
                                          </p:stCondLst>
                                        </p:cTn>
                                        <p:tgtEl>
                                          <p:spTgt spid="16"/>
                                        </p:tgtEl>
                                      </p:cBhvr>
                                      <p:to x="100000" y="100000"/>
                                    </p:animScale>
                                    <p:animScale>
                                      <p:cBhvr>
                                        <p:cTn id="121" dur="26">
                                          <p:stCondLst>
                                            <p:cond delay="1642"/>
                                          </p:stCondLst>
                                        </p:cTn>
                                        <p:tgtEl>
                                          <p:spTgt spid="16"/>
                                        </p:tgtEl>
                                      </p:cBhvr>
                                      <p:to x="100000" y="90000"/>
                                    </p:animScale>
                                    <p:animScale>
                                      <p:cBhvr>
                                        <p:cTn id="122" dur="166" decel="50000">
                                          <p:stCondLst>
                                            <p:cond delay="1668"/>
                                          </p:stCondLst>
                                        </p:cTn>
                                        <p:tgtEl>
                                          <p:spTgt spid="16"/>
                                        </p:tgtEl>
                                      </p:cBhvr>
                                      <p:to x="100000" y="100000"/>
                                    </p:animScale>
                                    <p:animScale>
                                      <p:cBhvr>
                                        <p:cTn id="123" dur="26">
                                          <p:stCondLst>
                                            <p:cond delay="1808"/>
                                          </p:stCondLst>
                                        </p:cTn>
                                        <p:tgtEl>
                                          <p:spTgt spid="16"/>
                                        </p:tgtEl>
                                      </p:cBhvr>
                                      <p:to x="100000" y="95000"/>
                                    </p:animScale>
                                    <p:animScale>
                                      <p:cBhvr>
                                        <p:cTn id="12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31" grpId="0" animBg="1"/>
      <p:bldP spid="40" grpId="0" animBg="1"/>
      <p:bldP spid="41" grpId="0" animBg="1"/>
      <p:bldP spid="10" grpId="0" animBg="1"/>
      <p:bldP spid="11" grpId="0" animBg="1"/>
      <p:bldP spid="12"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471172" y="1560270"/>
            <a:ext cx="4570723" cy="430887"/>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200" b="1" dirty="0">
                <a:latin typeface="Sakkal Majalla" panose="02000000000000000000" pitchFamily="2" charset="-78"/>
                <a:cs typeface="Sakkal Majalla" panose="02000000000000000000" pitchFamily="2" charset="-78"/>
              </a:rPr>
              <a:t>b</a:t>
            </a:r>
            <a:r>
              <a:rPr lang="ar-BH" sz="2200" b="1" dirty="0">
                <a:latin typeface="Sakkal Majalla" panose="02000000000000000000" pitchFamily="2" charset="-78"/>
                <a:cs typeface="Sakkal Majalla" panose="02000000000000000000" pitchFamily="2" charset="-78"/>
              </a:rPr>
              <a:t>. في الأشهر الثلاثة </a:t>
            </a:r>
            <a:r>
              <a:rPr lang="ar-BH" sz="2200" b="1" dirty="0" smtClean="0">
                <a:latin typeface="Sakkal Majalla" panose="02000000000000000000" pitchFamily="2" charset="-78"/>
                <a:cs typeface="Sakkal Majalla" panose="02000000000000000000" pitchFamily="2" charset="-78"/>
              </a:rPr>
              <a:t>الثانية</a:t>
            </a:r>
            <a:r>
              <a:rPr lang="ar-BH" sz="2200" b="1" dirty="0" smtClean="0">
                <a:solidFill>
                  <a:srgbClr val="002060"/>
                </a:solidFill>
                <a:latin typeface="Sakkal Majalla" panose="02000000000000000000" pitchFamily="2" charset="-78"/>
                <a:cs typeface="Sakkal Majalla" panose="02000000000000000000" pitchFamily="2" charset="-78"/>
              </a:rPr>
              <a:t>.</a:t>
            </a:r>
            <a:endParaRPr lang="ar-BH" sz="2200" b="1" dirty="0">
              <a:solidFill>
                <a:srgbClr val="7030A0"/>
              </a:solidFill>
              <a:latin typeface="Sakkal Majalla" panose="02000000000000000000" pitchFamily="2" charset="-78"/>
              <a:cs typeface="Sakkal Majalla" panose="02000000000000000000" pitchFamily="2" charset="-78"/>
            </a:endParaRPr>
          </a:p>
        </p:txBody>
      </p:sp>
      <p:sp>
        <p:nvSpPr>
          <p:cNvPr id="68" name="Rectangle 6"/>
          <p:cNvSpPr>
            <a:spLocks noChangeArrowheads="1"/>
          </p:cNvSpPr>
          <p:nvPr/>
        </p:nvSpPr>
        <p:spPr bwMode="auto">
          <a:xfrm>
            <a:off x="471292" y="5200134"/>
            <a:ext cx="4579348" cy="430887"/>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200" b="1" dirty="0">
                <a:latin typeface="Sakkal Majalla" panose="02000000000000000000" pitchFamily="2" charset="-78"/>
                <a:cs typeface="Sakkal Majalla" panose="02000000000000000000" pitchFamily="2" charset="-78"/>
              </a:rPr>
              <a:t>b</a:t>
            </a:r>
            <a:r>
              <a:rPr lang="ar-BH" sz="2200" b="1" dirty="0">
                <a:latin typeface="Sakkal Majalla" panose="02000000000000000000" pitchFamily="2" charset="-78"/>
                <a:cs typeface="Sakkal Majalla" panose="02000000000000000000" pitchFamily="2" charset="-78"/>
              </a:rPr>
              <a:t>. اللاقحة -  </a:t>
            </a:r>
            <a:r>
              <a:rPr lang="ar-BH" sz="2200" b="1" dirty="0" smtClean="0">
                <a:latin typeface="Sakkal Majalla" panose="02000000000000000000" pitchFamily="2" charset="-78"/>
                <a:cs typeface="Sakkal Majalla" panose="02000000000000000000" pitchFamily="2" charset="-78"/>
              </a:rPr>
              <a:t>الكبسولة</a:t>
            </a:r>
            <a:r>
              <a:rPr lang="ar-BH" sz="2200" b="1" dirty="0">
                <a:latin typeface="Sakkal Majalla" panose="02000000000000000000" pitchFamily="2" charset="-78"/>
                <a:cs typeface="Sakkal Majalla" panose="02000000000000000000" pitchFamily="2" charset="-78"/>
              </a:rPr>
              <a:t> البلاستولية</a:t>
            </a:r>
            <a:r>
              <a:rPr lang="ar-BH" sz="2200" b="1" dirty="0" smtClean="0">
                <a:latin typeface="Sakkal Majalla" panose="02000000000000000000" pitchFamily="2" charset="-78"/>
                <a:cs typeface="Sakkal Majalla" panose="02000000000000000000" pitchFamily="2" charset="-78"/>
              </a:rPr>
              <a:t> </a:t>
            </a:r>
            <a:r>
              <a:rPr lang="ar-BH" sz="2200" b="1" dirty="0">
                <a:latin typeface="Sakkal Majalla" panose="02000000000000000000" pitchFamily="2" charset="-78"/>
                <a:cs typeface="Sakkal Majalla" panose="02000000000000000000" pitchFamily="2" charset="-78"/>
              </a:rPr>
              <a:t>- التوتة</a:t>
            </a:r>
            <a:r>
              <a:rPr lang="ar-BH" sz="2200" b="1" dirty="0" smtClean="0">
                <a:solidFill>
                  <a:srgbClr val="002060"/>
                </a:solidFill>
                <a:latin typeface="Sakkal Majalla" panose="02000000000000000000" pitchFamily="2" charset="-78"/>
                <a:cs typeface="Sakkal Majalla" panose="02000000000000000000" pitchFamily="2" charset="-78"/>
              </a:rPr>
              <a:t>.</a:t>
            </a:r>
          </a:p>
        </p:txBody>
      </p:sp>
      <p:sp>
        <p:nvSpPr>
          <p:cNvPr id="14" name="Text Box 13"/>
          <p:cNvSpPr txBox="1">
            <a:spLocks noChangeArrowheads="1"/>
          </p:cNvSpPr>
          <p:nvPr/>
        </p:nvSpPr>
        <p:spPr bwMode="auto">
          <a:xfrm>
            <a:off x="7121353" y="2104535"/>
            <a:ext cx="4488715" cy="430887"/>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200" b="1" dirty="0">
                <a:latin typeface="Sakkal Majalla" panose="02000000000000000000" pitchFamily="2" charset="-78"/>
                <a:cs typeface="Sakkal Majalla" panose="02000000000000000000" pitchFamily="2" charset="-78"/>
              </a:rPr>
              <a:t>c</a:t>
            </a:r>
            <a:r>
              <a:rPr lang="ar-BH" sz="2200" b="1" dirty="0">
                <a:latin typeface="Sakkal Majalla" panose="02000000000000000000" pitchFamily="2" charset="-78"/>
                <a:cs typeface="Sakkal Majalla" panose="02000000000000000000" pitchFamily="2" charset="-78"/>
              </a:rPr>
              <a:t>. في الأشهر الثلاثة </a:t>
            </a:r>
            <a:r>
              <a:rPr lang="ar-BH" sz="2200" b="1" dirty="0" smtClean="0">
                <a:latin typeface="Sakkal Majalla" panose="02000000000000000000" pitchFamily="2" charset="-78"/>
                <a:cs typeface="Sakkal Majalla" panose="02000000000000000000" pitchFamily="2" charset="-78"/>
              </a:rPr>
              <a:t>الأخيرة.</a:t>
            </a:r>
            <a:endParaRPr lang="ar-BH" sz="2200" b="1" dirty="0">
              <a:latin typeface="Sakkal Majalla" panose="02000000000000000000" pitchFamily="2" charset="-78"/>
              <a:cs typeface="Sakkal Majalla" panose="02000000000000000000" pitchFamily="2" charset="-78"/>
            </a:endParaRPr>
          </a:p>
        </p:txBody>
      </p:sp>
      <p:sp>
        <p:nvSpPr>
          <p:cNvPr id="10" name="Rectangle 6"/>
          <p:cNvSpPr>
            <a:spLocks noChangeArrowheads="1"/>
          </p:cNvSpPr>
          <p:nvPr/>
        </p:nvSpPr>
        <p:spPr bwMode="auto">
          <a:xfrm>
            <a:off x="7136699" y="1561115"/>
            <a:ext cx="4474879" cy="430887"/>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200" b="1" dirty="0">
                <a:latin typeface="Sakkal Majalla" panose="02000000000000000000" pitchFamily="2" charset="-78"/>
                <a:cs typeface="Sakkal Majalla" panose="02000000000000000000" pitchFamily="2" charset="-78"/>
              </a:rPr>
              <a:t>a</a:t>
            </a:r>
            <a:r>
              <a:rPr lang="ar-BH" sz="2200" b="1" dirty="0" smtClean="0">
                <a:latin typeface="Sakkal Majalla" panose="02000000000000000000" pitchFamily="2" charset="-78"/>
                <a:cs typeface="Sakkal Majalla" panose="02000000000000000000" pitchFamily="2" charset="-78"/>
              </a:rPr>
              <a:t>. في الأشهر الثلاثة </a:t>
            </a:r>
            <a:r>
              <a:rPr lang="ar-BH" sz="2200" b="1" dirty="0">
                <a:latin typeface="Sakkal Majalla" panose="02000000000000000000" pitchFamily="2" charset="-78"/>
                <a:cs typeface="Sakkal Majalla" panose="02000000000000000000" pitchFamily="2" charset="-78"/>
              </a:rPr>
              <a:t>الأولى</a:t>
            </a:r>
            <a:r>
              <a:rPr lang="ar-BH" sz="2200" b="1" dirty="0" smtClean="0">
                <a:latin typeface="Sakkal Majalla" panose="02000000000000000000" pitchFamily="2" charset="-78"/>
                <a:cs typeface="Sakkal Majalla" panose="02000000000000000000" pitchFamily="2" charset="-78"/>
              </a:rPr>
              <a:t>.</a:t>
            </a:r>
            <a:endParaRPr lang="ar-BH" sz="2200" b="1" dirty="0">
              <a:solidFill>
                <a:srgbClr val="7030A0"/>
              </a:solidFill>
              <a:latin typeface="Sakkal Majalla" panose="02000000000000000000" pitchFamily="2" charset="-78"/>
              <a:cs typeface="Sakkal Majalla" panose="02000000000000000000" pitchFamily="2" charset="-78"/>
            </a:endParaRPr>
          </a:p>
        </p:txBody>
      </p:sp>
      <p:sp>
        <p:nvSpPr>
          <p:cNvPr id="8" name="Content Placeholder 7"/>
          <p:cNvSpPr>
            <a:spLocks noGrp="1"/>
          </p:cNvSpPr>
          <p:nvPr>
            <p:ph idx="1"/>
          </p:nvPr>
        </p:nvSpPr>
        <p:spPr>
          <a:xfrm>
            <a:off x="471172" y="1080659"/>
            <a:ext cx="11157813" cy="427512"/>
          </a:xfrm>
          <a:solidFill>
            <a:schemeClr val="accent6">
              <a:lumMod val="20000"/>
              <a:lumOff val="80000"/>
            </a:schemeClr>
          </a:solidFill>
          <a:ln>
            <a:solidFill>
              <a:schemeClr val="accent1">
                <a:lumMod val="50000"/>
              </a:schemeClr>
            </a:solidFill>
          </a:ln>
        </p:spPr>
        <p:txBody>
          <a:bodyPr vert="horz" lIns="68580" tIns="34290" rIns="68580" bIns="34290" rtlCol="0" anchor="ctr">
            <a:noAutofit/>
          </a:bodyPr>
          <a:lstStyle/>
          <a:p>
            <a:pPr marL="0" indent="0" algn="r" rtl="1">
              <a:buNone/>
            </a:pPr>
            <a:r>
              <a:rPr lang="ar-BH" sz="2400" b="1" dirty="0" smtClean="0">
                <a:solidFill>
                  <a:srgbClr val="C00000"/>
                </a:solidFill>
                <a:latin typeface="Sakkal Majalla" panose="02000000000000000000" pitchFamily="2" charset="-78"/>
                <a:cs typeface="Sakkal Majalla" panose="02000000000000000000" pitchFamily="2" charset="-78"/>
              </a:rPr>
              <a:t>1. </a:t>
            </a:r>
            <a:r>
              <a:rPr lang="ar-BH" sz="2400" b="1" dirty="0">
                <a:solidFill>
                  <a:srgbClr val="C00000"/>
                </a:solidFill>
                <a:latin typeface="Sakkal Majalla" panose="02000000000000000000" pitchFamily="2" charset="-78"/>
                <a:cs typeface="Sakkal Majalla" panose="02000000000000000000" pitchFamily="2" charset="-78"/>
              </a:rPr>
              <a:t>متى </a:t>
            </a:r>
            <a:r>
              <a:rPr lang="ar-BH" sz="2400" b="1" dirty="0" smtClean="0">
                <a:solidFill>
                  <a:srgbClr val="C00000"/>
                </a:solidFill>
                <a:latin typeface="Sakkal Majalla" panose="02000000000000000000" pitchFamily="2" charset="-78"/>
                <a:cs typeface="Sakkal Majalla" panose="02000000000000000000" pitchFamily="2" charset="-78"/>
              </a:rPr>
              <a:t>يبدأ شعور </a:t>
            </a:r>
            <a:r>
              <a:rPr lang="ar-BH" sz="2400" b="1" dirty="0">
                <a:solidFill>
                  <a:srgbClr val="C00000"/>
                </a:solidFill>
                <a:latin typeface="Sakkal Majalla" panose="02000000000000000000" pitchFamily="2" charset="-78"/>
                <a:cs typeface="Sakkal Majalla" panose="02000000000000000000" pitchFamily="2" charset="-78"/>
              </a:rPr>
              <a:t>الأم الحامل بحركة </a:t>
            </a:r>
            <a:r>
              <a:rPr lang="ar-BH" sz="2400" b="1" dirty="0" smtClean="0">
                <a:solidFill>
                  <a:srgbClr val="C00000"/>
                </a:solidFill>
                <a:latin typeface="Sakkal Majalla" panose="02000000000000000000" pitchFamily="2" charset="-78"/>
                <a:cs typeface="Sakkal Majalla" panose="02000000000000000000" pitchFamily="2" charset="-78"/>
              </a:rPr>
              <a:t>الجنين؟</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4" name="Oval 3"/>
          <p:cNvSpPr/>
          <p:nvPr/>
        </p:nvSpPr>
        <p:spPr>
          <a:xfrm>
            <a:off x="4776017" y="1634553"/>
            <a:ext cx="305227" cy="3305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3"/>
          <p:cNvSpPr txBox="1">
            <a:spLocks noChangeArrowheads="1"/>
          </p:cNvSpPr>
          <p:nvPr/>
        </p:nvSpPr>
        <p:spPr bwMode="auto">
          <a:xfrm>
            <a:off x="471172" y="2113716"/>
            <a:ext cx="4568865" cy="430887"/>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200" b="1" dirty="0">
                <a:latin typeface="Sakkal Majalla" panose="02000000000000000000" pitchFamily="2" charset="-78"/>
                <a:cs typeface="Sakkal Majalla" panose="02000000000000000000" pitchFamily="2" charset="-78"/>
              </a:rPr>
              <a:t>d</a:t>
            </a:r>
            <a:r>
              <a:rPr lang="ar-BH" sz="2200" b="1" dirty="0">
                <a:latin typeface="Sakkal Majalla" panose="02000000000000000000" pitchFamily="2" charset="-78"/>
                <a:cs typeface="Sakkal Majalla" panose="02000000000000000000" pitchFamily="2" charset="-78"/>
              </a:rPr>
              <a:t>. في </a:t>
            </a:r>
            <a:r>
              <a:rPr lang="ar-BH" sz="2200" b="1" dirty="0" smtClean="0">
                <a:latin typeface="Sakkal Majalla" panose="02000000000000000000" pitchFamily="2" charset="-78"/>
                <a:cs typeface="Sakkal Majalla" panose="02000000000000000000" pitchFamily="2" charset="-78"/>
              </a:rPr>
              <a:t>ال</a:t>
            </a:r>
            <a:r>
              <a:rPr lang="ar-BH" sz="2200" b="1" dirty="0">
                <a:latin typeface="Sakkal Majalla" panose="02000000000000000000" pitchFamily="2" charset="-78"/>
                <a:cs typeface="Sakkal Majalla" panose="02000000000000000000" pitchFamily="2" charset="-78"/>
              </a:rPr>
              <a:t>شهر </a:t>
            </a:r>
            <a:r>
              <a:rPr lang="ar-BH" sz="2200" b="1" dirty="0" smtClean="0">
                <a:latin typeface="Sakkal Majalla" panose="02000000000000000000" pitchFamily="2" charset="-78"/>
                <a:cs typeface="Sakkal Majalla" panose="02000000000000000000" pitchFamily="2" charset="-78"/>
              </a:rPr>
              <a:t>الأخير فقط. </a:t>
            </a:r>
            <a:endParaRPr lang="ar-BH" sz="2200" b="1" dirty="0">
              <a:latin typeface="Sakkal Majalla" panose="02000000000000000000" pitchFamily="2" charset="-78"/>
              <a:cs typeface="Sakkal Majalla" panose="02000000000000000000" pitchFamily="2" charset="-78"/>
            </a:endParaRPr>
          </a:p>
        </p:txBody>
      </p:sp>
      <p:sp>
        <p:nvSpPr>
          <p:cNvPr id="17" name="Text Box 4"/>
          <p:cNvSpPr txBox="1">
            <a:spLocks noChangeArrowheads="1"/>
          </p:cNvSpPr>
          <p:nvPr/>
        </p:nvSpPr>
        <p:spPr bwMode="auto">
          <a:xfrm>
            <a:off x="483047" y="2762081"/>
            <a:ext cx="11135225" cy="433965"/>
          </a:xfrm>
          <a:prstGeom prst="rect">
            <a:avLst/>
          </a:prstGeom>
          <a:solidFill>
            <a:schemeClr val="accent4">
              <a:lumMod val="20000"/>
              <a:lumOff val="80000"/>
            </a:schemeClr>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dirty="0" smtClean="0"/>
              <a:t>2. كم يبلغ عمر الجنين في الشكل التالي؟</a:t>
            </a:r>
            <a:endParaRPr lang="ar-BH" dirty="0"/>
          </a:p>
        </p:txBody>
      </p:sp>
      <p:sp>
        <p:nvSpPr>
          <p:cNvPr id="18" name="Rectangle 6"/>
          <p:cNvSpPr>
            <a:spLocks noChangeArrowheads="1"/>
          </p:cNvSpPr>
          <p:nvPr/>
        </p:nvSpPr>
        <p:spPr bwMode="auto">
          <a:xfrm>
            <a:off x="7239364" y="3294171"/>
            <a:ext cx="4343830" cy="430887"/>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200" b="1" dirty="0">
                <a:latin typeface="Sakkal Majalla" panose="02000000000000000000" pitchFamily="2" charset="-78"/>
                <a:cs typeface="Sakkal Majalla" panose="02000000000000000000" pitchFamily="2" charset="-78"/>
              </a:rPr>
              <a:t>a</a:t>
            </a:r>
            <a:r>
              <a:rPr lang="ar-BH" sz="2200" b="1" dirty="0">
                <a:latin typeface="Sakkal Majalla" panose="02000000000000000000" pitchFamily="2" charset="-78"/>
                <a:cs typeface="Sakkal Majalla" panose="02000000000000000000" pitchFamily="2" charset="-78"/>
              </a:rPr>
              <a:t>. </a:t>
            </a:r>
            <a:r>
              <a:rPr lang="ar-BH" sz="2200" b="1" dirty="0" smtClean="0">
                <a:solidFill>
                  <a:srgbClr val="002060"/>
                </a:solidFill>
                <a:latin typeface="Sakkal Majalla" panose="02000000000000000000" pitchFamily="2" charset="-78"/>
                <a:cs typeface="Sakkal Majalla" panose="02000000000000000000" pitchFamily="2" charset="-78"/>
              </a:rPr>
              <a:t>خمسة أشهر.</a:t>
            </a:r>
            <a:endParaRPr lang="ar-BH" sz="2200" b="1" dirty="0">
              <a:solidFill>
                <a:srgbClr val="002060"/>
              </a:solidFill>
              <a:latin typeface="Sakkal Majalla" panose="02000000000000000000" pitchFamily="2" charset="-78"/>
              <a:cs typeface="Sakkal Majalla" panose="02000000000000000000" pitchFamily="2" charset="-78"/>
            </a:endParaRPr>
          </a:p>
        </p:txBody>
      </p:sp>
      <p:sp>
        <p:nvSpPr>
          <p:cNvPr id="19" name="Text Box 13"/>
          <p:cNvSpPr txBox="1">
            <a:spLocks noChangeArrowheads="1"/>
          </p:cNvSpPr>
          <p:nvPr/>
        </p:nvSpPr>
        <p:spPr bwMode="auto">
          <a:xfrm>
            <a:off x="7245973" y="4120444"/>
            <a:ext cx="4343830" cy="430887"/>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200" b="1" dirty="0">
                <a:latin typeface="Sakkal Majalla" panose="02000000000000000000" pitchFamily="2" charset="-78"/>
                <a:cs typeface="Sakkal Majalla" panose="02000000000000000000" pitchFamily="2" charset="-78"/>
              </a:rPr>
              <a:t>c</a:t>
            </a:r>
            <a:r>
              <a:rPr lang="ar-BH" sz="2200" b="1" dirty="0">
                <a:latin typeface="Sakkal Majalla" panose="02000000000000000000" pitchFamily="2" charset="-78"/>
                <a:cs typeface="Sakkal Majalla" panose="02000000000000000000" pitchFamily="2" charset="-78"/>
              </a:rPr>
              <a:t>. </a:t>
            </a:r>
            <a:r>
              <a:rPr lang="ar-BH" sz="2200" b="1" dirty="0" smtClean="0">
                <a:latin typeface="Sakkal Majalla" panose="02000000000000000000" pitchFamily="2" charset="-78"/>
                <a:cs typeface="Sakkal Majalla" panose="02000000000000000000" pitchFamily="2" charset="-78"/>
              </a:rPr>
              <a:t>تسعة إلى عشرة أسابيع.</a:t>
            </a:r>
            <a:endParaRPr lang="ar-BH" sz="2200" b="1" dirty="0">
              <a:latin typeface="Sakkal Majalla" panose="02000000000000000000" pitchFamily="2" charset="-78"/>
              <a:cs typeface="Sakkal Majalla" panose="02000000000000000000" pitchFamily="2" charset="-78"/>
            </a:endParaRPr>
          </a:p>
        </p:txBody>
      </p:sp>
      <p:sp>
        <p:nvSpPr>
          <p:cNvPr id="21" name="Rectangle 6"/>
          <p:cNvSpPr>
            <a:spLocks noChangeArrowheads="1"/>
          </p:cNvSpPr>
          <p:nvPr/>
        </p:nvSpPr>
        <p:spPr bwMode="auto">
          <a:xfrm>
            <a:off x="483818" y="3303352"/>
            <a:ext cx="4579348" cy="430887"/>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200" b="1" dirty="0">
                <a:latin typeface="Sakkal Majalla" panose="02000000000000000000" pitchFamily="2" charset="-78"/>
                <a:cs typeface="Sakkal Majalla" panose="02000000000000000000" pitchFamily="2" charset="-78"/>
              </a:rPr>
              <a:t>b</a:t>
            </a:r>
            <a:r>
              <a:rPr lang="ar-BH" sz="2200" b="1" dirty="0">
                <a:latin typeface="Sakkal Majalla" panose="02000000000000000000" pitchFamily="2" charset="-78"/>
                <a:cs typeface="Sakkal Majalla" panose="02000000000000000000" pitchFamily="2" charset="-78"/>
              </a:rPr>
              <a:t>. </a:t>
            </a:r>
            <a:r>
              <a:rPr lang="ar-BH" sz="2200" b="1" dirty="0" smtClean="0">
                <a:solidFill>
                  <a:srgbClr val="002060"/>
                </a:solidFill>
                <a:latin typeface="Sakkal Majalla" panose="02000000000000000000" pitchFamily="2" charset="-78"/>
                <a:cs typeface="Sakkal Majalla" panose="02000000000000000000" pitchFamily="2" charset="-78"/>
              </a:rPr>
              <a:t>سبعة أشهر</a:t>
            </a:r>
            <a:r>
              <a:rPr lang="ar-BH" sz="2200" b="1" dirty="0">
                <a:solidFill>
                  <a:srgbClr val="002060"/>
                </a:solidFill>
                <a:latin typeface="Sakkal Majalla" panose="02000000000000000000" pitchFamily="2" charset="-78"/>
                <a:cs typeface="Sakkal Majalla" panose="02000000000000000000" pitchFamily="2" charset="-78"/>
              </a:rPr>
              <a:t>.</a:t>
            </a:r>
            <a:endParaRPr lang="ar-BH" sz="2200" b="1" dirty="0">
              <a:solidFill>
                <a:srgbClr val="7030A0"/>
              </a:solidFill>
              <a:latin typeface="Sakkal Majalla" panose="02000000000000000000" pitchFamily="2" charset="-78"/>
              <a:cs typeface="Sakkal Majalla" panose="02000000000000000000" pitchFamily="2" charset="-78"/>
            </a:endParaRPr>
          </a:p>
        </p:txBody>
      </p:sp>
      <p:sp>
        <p:nvSpPr>
          <p:cNvPr id="22" name="Text Box 13"/>
          <p:cNvSpPr txBox="1">
            <a:spLocks noChangeArrowheads="1"/>
          </p:cNvSpPr>
          <p:nvPr/>
        </p:nvSpPr>
        <p:spPr bwMode="auto">
          <a:xfrm>
            <a:off x="463824" y="4116178"/>
            <a:ext cx="4579348" cy="430887"/>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200" b="1" dirty="0">
                <a:solidFill>
                  <a:srgbClr val="002060"/>
                </a:solidFill>
                <a:latin typeface="Sakkal Majalla" panose="02000000000000000000" pitchFamily="2" charset="-78"/>
                <a:cs typeface="Sakkal Majalla" panose="02000000000000000000" pitchFamily="2" charset="-78"/>
              </a:rPr>
              <a:t>d</a:t>
            </a:r>
            <a:r>
              <a:rPr lang="ar-BH" sz="2200" b="1" dirty="0">
                <a:solidFill>
                  <a:srgbClr val="002060"/>
                </a:solidFill>
                <a:latin typeface="Sakkal Majalla" panose="02000000000000000000" pitchFamily="2" charset="-78"/>
                <a:cs typeface="Sakkal Majalla" panose="02000000000000000000" pitchFamily="2" charset="-78"/>
              </a:rPr>
              <a:t>. </a:t>
            </a:r>
            <a:r>
              <a:rPr lang="ar-BH" sz="2200" b="1" dirty="0" smtClean="0">
                <a:latin typeface="Sakkal Majalla" panose="02000000000000000000" pitchFamily="2" charset="-78"/>
                <a:cs typeface="Sakkal Majalla" panose="02000000000000000000" pitchFamily="2" charset="-78"/>
              </a:rPr>
              <a:t>عشرة إلى اثنى عشر أسبوعًا. </a:t>
            </a:r>
            <a:endParaRPr lang="ar-BH" sz="2200" b="1" dirty="0">
              <a:latin typeface="Sakkal Majalla" panose="02000000000000000000" pitchFamily="2" charset="-78"/>
              <a:cs typeface="Sakkal Majalla" panose="02000000000000000000" pitchFamily="2" charset="-78"/>
            </a:endParaRPr>
          </a:p>
        </p:txBody>
      </p:sp>
      <p:sp>
        <p:nvSpPr>
          <p:cNvPr id="23" name="Oval 22"/>
          <p:cNvSpPr/>
          <p:nvPr/>
        </p:nvSpPr>
        <p:spPr>
          <a:xfrm>
            <a:off x="11305942" y="4157562"/>
            <a:ext cx="332637" cy="3644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4"/>
          <p:cNvSpPr txBox="1">
            <a:spLocks noChangeArrowheads="1"/>
          </p:cNvSpPr>
          <p:nvPr/>
        </p:nvSpPr>
        <p:spPr bwMode="auto">
          <a:xfrm>
            <a:off x="476465" y="4715640"/>
            <a:ext cx="11104403" cy="433965"/>
          </a:xfrm>
          <a:prstGeom prst="rect">
            <a:avLst/>
          </a:prstGeom>
          <a:solidFill>
            <a:srgbClr val="F4EED8"/>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dirty="0"/>
              <a:t>3. ما </a:t>
            </a:r>
            <a:r>
              <a:rPr lang="ar-BH" dirty="0"/>
              <a:t>التسلسل الصحيح لنمو الجنين</a:t>
            </a:r>
            <a:r>
              <a:rPr lang="ar-BH" altLang="en-US" dirty="0"/>
              <a:t>؟ </a:t>
            </a:r>
            <a:endParaRPr lang="ar-BH" dirty="0"/>
          </a:p>
        </p:txBody>
      </p:sp>
      <p:sp>
        <p:nvSpPr>
          <p:cNvPr id="66" name="Rectangle 6"/>
          <p:cNvSpPr>
            <a:spLocks noChangeArrowheads="1"/>
          </p:cNvSpPr>
          <p:nvPr/>
        </p:nvSpPr>
        <p:spPr bwMode="auto">
          <a:xfrm>
            <a:off x="7133229" y="5203653"/>
            <a:ext cx="4449965" cy="430887"/>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200" b="1" dirty="0">
                <a:latin typeface="Sakkal Majalla" panose="02000000000000000000" pitchFamily="2" charset="-78"/>
                <a:cs typeface="Sakkal Majalla" panose="02000000000000000000" pitchFamily="2" charset="-78"/>
              </a:rPr>
              <a:t>a</a:t>
            </a:r>
            <a:r>
              <a:rPr lang="ar-BH" sz="2200" b="1" dirty="0">
                <a:latin typeface="Sakkal Majalla" panose="02000000000000000000" pitchFamily="2" charset="-78"/>
                <a:cs typeface="Sakkal Majalla" panose="02000000000000000000" pitchFamily="2" charset="-78"/>
              </a:rPr>
              <a:t>. التوتة </a:t>
            </a:r>
            <a:r>
              <a:rPr lang="ar-BH" sz="2200" b="1" dirty="0" smtClean="0">
                <a:latin typeface="Sakkal Majalla" panose="02000000000000000000" pitchFamily="2" charset="-78"/>
                <a:cs typeface="Sakkal Majalla" panose="02000000000000000000" pitchFamily="2" charset="-78"/>
              </a:rPr>
              <a:t>-  الكبسولة</a:t>
            </a:r>
            <a:r>
              <a:rPr lang="ar-BH" sz="2200" b="1" dirty="0">
                <a:latin typeface="Sakkal Majalla" panose="02000000000000000000" pitchFamily="2" charset="-78"/>
                <a:cs typeface="Sakkal Majalla" panose="02000000000000000000" pitchFamily="2" charset="-78"/>
              </a:rPr>
              <a:t> البلاستولية</a:t>
            </a:r>
            <a:r>
              <a:rPr lang="ar-BH" sz="2200" b="1" dirty="0" smtClean="0">
                <a:latin typeface="Sakkal Majalla" panose="02000000000000000000" pitchFamily="2" charset="-78"/>
                <a:cs typeface="Sakkal Majalla" panose="02000000000000000000" pitchFamily="2" charset="-78"/>
              </a:rPr>
              <a:t> - اللاقحة</a:t>
            </a:r>
            <a:r>
              <a:rPr lang="ar-BH" sz="2200" b="1" dirty="0" smtClean="0">
                <a:solidFill>
                  <a:srgbClr val="002060"/>
                </a:solidFill>
                <a:latin typeface="Sakkal Majalla" panose="02000000000000000000" pitchFamily="2" charset="-78"/>
                <a:cs typeface="Sakkal Majalla" panose="02000000000000000000" pitchFamily="2" charset="-78"/>
              </a:rPr>
              <a:t>.</a:t>
            </a:r>
            <a:endParaRPr lang="ar-BH" sz="2200" b="1" dirty="0">
              <a:solidFill>
                <a:srgbClr val="002060"/>
              </a:solidFill>
              <a:latin typeface="Sakkal Majalla" panose="02000000000000000000" pitchFamily="2" charset="-78"/>
              <a:cs typeface="Sakkal Majalla" panose="02000000000000000000" pitchFamily="2" charset="-78"/>
            </a:endParaRPr>
          </a:p>
        </p:txBody>
      </p:sp>
      <p:sp>
        <p:nvSpPr>
          <p:cNvPr id="67" name="Text Box 13"/>
          <p:cNvSpPr txBox="1">
            <a:spLocks noChangeArrowheads="1"/>
          </p:cNvSpPr>
          <p:nvPr/>
        </p:nvSpPr>
        <p:spPr bwMode="auto">
          <a:xfrm>
            <a:off x="7097603" y="5750527"/>
            <a:ext cx="4492200" cy="430887"/>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200" b="1" dirty="0">
                <a:latin typeface="Sakkal Majalla" panose="02000000000000000000" pitchFamily="2" charset="-78"/>
                <a:cs typeface="Sakkal Majalla" panose="02000000000000000000" pitchFamily="2" charset="-78"/>
              </a:rPr>
              <a:t>c</a:t>
            </a:r>
            <a:r>
              <a:rPr lang="ar-BH" sz="2200" b="1" dirty="0">
                <a:latin typeface="Sakkal Majalla" panose="02000000000000000000" pitchFamily="2" charset="-78"/>
                <a:cs typeface="Sakkal Majalla" panose="02000000000000000000" pitchFamily="2" charset="-78"/>
              </a:rPr>
              <a:t>. الكبسولة البلاستولية </a:t>
            </a:r>
            <a:r>
              <a:rPr lang="ar-BH" sz="2200" b="1" dirty="0" smtClean="0">
                <a:latin typeface="Sakkal Majalla" panose="02000000000000000000" pitchFamily="2" charset="-78"/>
                <a:cs typeface="Sakkal Majalla" panose="02000000000000000000" pitchFamily="2" charset="-78"/>
              </a:rPr>
              <a:t>- اللاقحة - التوتة</a:t>
            </a:r>
            <a:r>
              <a:rPr lang="ar-BH" sz="2200" b="1" dirty="0" smtClean="0">
                <a:solidFill>
                  <a:srgbClr val="002060"/>
                </a:solidFill>
                <a:latin typeface="Sakkal Majalla" panose="02000000000000000000" pitchFamily="2" charset="-78"/>
                <a:cs typeface="Sakkal Majalla" panose="02000000000000000000" pitchFamily="2" charset="-78"/>
              </a:rPr>
              <a:t>.</a:t>
            </a:r>
            <a:endParaRPr lang="ar-BH" sz="2200" b="1" dirty="0">
              <a:solidFill>
                <a:srgbClr val="002060"/>
              </a:solidFill>
              <a:latin typeface="Sakkal Majalla" panose="02000000000000000000" pitchFamily="2" charset="-78"/>
              <a:cs typeface="Sakkal Majalla" panose="02000000000000000000" pitchFamily="2" charset="-78"/>
            </a:endParaRPr>
          </a:p>
        </p:txBody>
      </p:sp>
      <p:sp>
        <p:nvSpPr>
          <p:cNvPr id="69" name="Text Box 13"/>
          <p:cNvSpPr txBox="1">
            <a:spLocks noChangeArrowheads="1"/>
          </p:cNvSpPr>
          <p:nvPr/>
        </p:nvSpPr>
        <p:spPr bwMode="auto">
          <a:xfrm>
            <a:off x="463824" y="5759708"/>
            <a:ext cx="4573313" cy="430887"/>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200" b="1" dirty="0">
                <a:solidFill>
                  <a:srgbClr val="002060"/>
                </a:solidFill>
                <a:latin typeface="Sakkal Majalla" panose="02000000000000000000" pitchFamily="2" charset="-78"/>
                <a:cs typeface="Sakkal Majalla" panose="02000000000000000000" pitchFamily="2" charset="-78"/>
              </a:rPr>
              <a:t>d</a:t>
            </a:r>
            <a:r>
              <a:rPr lang="ar-BH" sz="2200" b="1" dirty="0">
                <a:solidFill>
                  <a:srgbClr val="002060"/>
                </a:solidFill>
                <a:latin typeface="Sakkal Majalla" panose="02000000000000000000" pitchFamily="2" charset="-78"/>
                <a:cs typeface="Sakkal Majalla" panose="02000000000000000000" pitchFamily="2" charset="-78"/>
              </a:rPr>
              <a:t>. </a:t>
            </a:r>
            <a:r>
              <a:rPr lang="ar-BH" sz="2200" b="1" dirty="0">
                <a:latin typeface="Sakkal Majalla" panose="02000000000000000000" pitchFamily="2" charset="-78"/>
                <a:cs typeface="Sakkal Majalla" panose="02000000000000000000" pitchFamily="2" charset="-78"/>
              </a:rPr>
              <a:t>اللاقحة </a:t>
            </a:r>
            <a:r>
              <a:rPr lang="ar-BH" sz="2200" b="1" dirty="0" smtClean="0">
                <a:latin typeface="Sakkal Majalla" panose="02000000000000000000" pitchFamily="2" charset="-78"/>
                <a:cs typeface="Sakkal Majalla" panose="02000000000000000000" pitchFamily="2" charset="-78"/>
              </a:rPr>
              <a:t>– التوتة – الكبسولة البلاستولية. </a:t>
            </a:r>
            <a:endParaRPr lang="ar-BH" sz="2200" b="1" dirty="0">
              <a:latin typeface="Sakkal Majalla" panose="02000000000000000000" pitchFamily="2" charset="-78"/>
              <a:cs typeface="Sakkal Majalla" panose="02000000000000000000" pitchFamily="2" charset="-78"/>
            </a:endParaRPr>
          </a:p>
        </p:txBody>
      </p:sp>
      <p:sp>
        <p:nvSpPr>
          <p:cNvPr id="64" name="Oval 63"/>
          <p:cNvSpPr/>
          <p:nvPr/>
        </p:nvSpPr>
        <p:spPr>
          <a:xfrm>
            <a:off x="4722747" y="5807835"/>
            <a:ext cx="328865" cy="3522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2"/>
            <a:ext cx="12192000" cy="79310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400" b="1" dirty="0">
                <a:solidFill>
                  <a:srgbClr val="FFC000"/>
                </a:solidFill>
                <a:latin typeface="Sakkal Majalla" panose="02000000000000000000" pitchFamily="2" charset="-78"/>
                <a:cs typeface="Sakkal Majalla" panose="02000000000000000000" pitchFamily="2" charset="-78"/>
              </a:rPr>
              <a:t>النشـــــــــــــــــــــــــــــــــــــــــــاط</a:t>
            </a:r>
            <a:r>
              <a:rPr lang="ar-BH" sz="4000" b="1" dirty="0">
                <a:solidFill>
                  <a:srgbClr val="FFC000"/>
                </a:solidFill>
                <a:latin typeface="Sakkal Majalla" panose="02000000000000000000" pitchFamily="2" charset="-78"/>
                <a:cs typeface="Sakkal Majalla" panose="02000000000000000000" pitchFamily="2" charset="-78"/>
              </a:rPr>
              <a:t> </a:t>
            </a:r>
            <a:r>
              <a:rPr lang="ar-BH" sz="4000" b="1" dirty="0">
                <a:solidFill>
                  <a:schemeClr val="bg1"/>
                </a:solidFill>
                <a:latin typeface="Sakkal Majalla" panose="02000000000000000000" pitchFamily="2" charset="-78"/>
                <a:cs typeface="Sakkal Majalla" panose="02000000000000000000" pitchFamily="2" charset="-78"/>
              </a:rPr>
              <a:t>(3)</a:t>
            </a:r>
          </a:p>
        </p:txBody>
      </p:sp>
      <p:sp>
        <p:nvSpPr>
          <p:cNvPr id="24"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pic>
        <p:nvPicPr>
          <p:cNvPr id="25" name="Picture 24"/>
          <p:cNvPicPr>
            <a:picLocks noChangeAspect="1"/>
          </p:cNvPicPr>
          <p:nvPr/>
        </p:nvPicPr>
        <p:blipFill>
          <a:blip r:embed="rId2"/>
          <a:stretch>
            <a:fillRect/>
          </a:stretch>
        </p:blipFill>
        <p:spPr>
          <a:xfrm>
            <a:off x="5257801" y="3281076"/>
            <a:ext cx="1734670" cy="1358159"/>
          </a:xfrm>
          <a:prstGeom prst="rect">
            <a:avLst/>
          </a:prstGeom>
        </p:spPr>
      </p:pic>
    </p:spTree>
    <p:extLst>
      <p:ext uri="{BB962C8B-B14F-4D97-AF65-F5344CB8AC3E}">
        <p14:creationId xmlns:p14="http://schemas.microsoft.com/office/powerpoint/2010/main" val="246874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heel(1)">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heel(1)">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strVal val="#ppt_w*0.05"/>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anim calcmode="lin" valueType="num">
                                      <p:cBhvr>
                                        <p:cTn id="19" dur="500" fill="hold"/>
                                        <p:tgtEl>
                                          <p:spTgt spid="10"/>
                                        </p:tgtEl>
                                        <p:attrNameLst>
                                          <p:attrName>ppt_x</p:attrName>
                                        </p:attrNameLst>
                                      </p:cBhvr>
                                      <p:tavLst>
                                        <p:tav tm="0">
                                          <p:val>
                                            <p:strVal val="#ppt_x-.2"/>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strVal val="#ppt_w*0.05"/>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anim calcmode="lin" valueType="num">
                                      <p:cBhvr>
                                        <p:cTn id="28" dur="500" fill="hold"/>
                                        <p:tgtEl>
                                          <p:spTgt spid="15"/>
                                        </p:tgtEl>
                                        <p:attrNameLst>
                                          <p:attrName>ppt_x</p:attrName>
                                        </p:attrNameLst>
                                      </p:cBhvr>
                                      <p:tavLst>
                                        <p:tav tm="0">
                                          <p:val>
                                            <p:strVal val="#ppt_x-.2"/>
                                          </p:val>
                                        </p:tav>
                                        <p:tav tm="100000">
                                          <p:val>
                                            <p:strVal val="#ppt_x"/>
                                          </p:val>
                                        </p:tav>
                                      </p:tavLst>
                                    </p:anim>
                                    <p:anim calcmode="lin" valueType="num">
                                      <p:cBhvr>
                                        <p:cTn id="29" dur="500" fill="hold"/>
                                        <p:tgtEl>
                                          <p:spTgt spid="15"/>
                                        </p:tgtEl>
                                        <p:attrNameLst>
                                          <p:attrName>ppt_y</p:attrName>
                                        </p:attrNameLst>
                                      </p:cBhvr>
                                      <p:tavLst>
                                        <p:tav tm="0">
                                          <p:val>
                                            <p:strVal val="#ppt_y"/>
                                          </p:val>
                                        </p:tav>
                                        <p:tav tm="100000">
                                          <p:val>
                                            <p:strVal val="#ppt_y"/>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800" decel="100000"/>
                                        <p:tgtEl>
                                          <p:spTgt spid="14"/>
                                        </p:tgtEl>
                                      </p:cBhvr>
                                    </p:animEffect>
                                    <p:anim calcmode="lin" valueType="num">
                                      <p:cBhvr>
                                        <p:cTn id="36" dur="800" decel="100000" fill="hold"/>
                                        <p:tgtEl>
                                          <p:spTgt spid="14"/>
                                        </p:tgtEl>
                                        <p:attrNameLst>
                                          <p:attrName>style.rotation</p:attrName>
                                        </p:attrNameLst>
                                      </p:cBhvr>
                                      <p:tavLst>
                                        <p:tav tm="0">
                                          <p:val>
                                            <p:fltVal val="-90"/>
                                          </p:val>
                                        </p:tav>
                                        <p:tav tm="100000">
                                          <p:val>
                                            <p:fltVal val="0"/>
                                          </p:val>
                                        </p:tav>
                                      </p:tavLst>
                                    </p:anim>
                                    <p:anim calcmode="lin" valueType="num">
                                      <p:cBhvr>
                                        <p:cTn id="37" dur="800" decel="100000" fill="hold"/>
                                        <p:tgtEl>
                                          <p:spTgt spid="14"/>
                                        </p:tgtEl>
                                        <p:attrNameLst>
                                          <p:attrName>ppt_x</p:attrName>
                                        </p:attrNameLst>
                                      </p:cBhvr>
                                      <p:tavLst>
                                        <p:tav tm="0">
                                          <p:val>
                                            <p:strVal val="#ppt_x+0.4"/>
                                          </p:val>
                                        </p:tav>
                                        <p:tav tm="100000">
                                          <p:val>
                                            <p:strVal val="#ppt_x-0.05"/>
                                          </p:val>
                                        </p:tav>
                                      </p:tavLst>
                                    </p:anim>
                                    <p:anim calcmode="lin" valueType="num">
                                      <p:cBhvr>
                                        <p:cTn id="38" dur="800" decel="100000" fill="hold"/>
                                        <p:tgtEl>
                                          <p:spTgt spid="14"/>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800" decel="100000"/>
                                        <p:tgtEl>
                                          <p:spTgt spid="16"/>
                                        </p:tgtEl>
                                      </p:cBhvr>
                                    </p:animEffect>
                                    <p:anim calcmode="lin" valueType="num">
                                      <p:cBhvr>
                                        <p:cTn id="46" dur="800" decel="100000" fill="hold"/>
                                        <p:tgtEl>
                                          <p:spTgt spid="16"/>
                                        </p:tgtEl>
                                        <p:attrNameLst>
                                          <p:attrName>style.rotation</p:attrName>
                                        </p:attrNameLst>
                                      </p:cBhvr>
                                      <p:tavLst>
                                        <p:tav tm="0">
                                          <p:val>
                                            <p:fltVal val="-90"/>
                                          </p:val>
                                        </p:tav>
                                        <p:tav tm="100000">
                                          <p:val>
                                            <p:fltVal val="0"/>
                                          </p:val>
                                        </p:tav>
                                      </p:tavLst>
                                    </p:anim>
                                    <p:anim calcmode="lin" valueType="num">
                                      <p:cBhvr>
                                        <p:cTn id="47" dur="800" decel="100000" fill="hold"/>
                                        <p:tgtEl>
                                          <p:spTgt spid="16"/>
                                        </p:tgtEl>
                                        <p:attrNameLst>
                                          <p:attrName>ppt_x</p:attrName>
                                        </p:attrNameLst>
                                      </p:cBhvr>
                                      <p:tavLst>
                                        <p:tav tm="0">
                                          <p:val>
                                            <p:strVal val="#ppt_x+0.4"/>
                                          </p:val>
                                        </p:tav>
                                        <p:tav tm="100000">
                                          <p:val>
                                            <p:strVal val="#ppt_x-0.05"/>
                                          </p:val>
                                        </p:tav>
                                      </p:tavLst>
                                    </p:anim>
                                    <p:anim calcmode="lin" valueType="num">
                                      <p:cBhvr>
                                        <p:cTn id="48" dur="800" decel="100000" fill="hold"/>
                                        <p:tgtEl>
                                          <p:spTgt spid="16"/>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80">
                                          <p:stCondLst>
                                            <p:cond delay="0"/>
                                          </p:stCondLst>
                                        </p:cTn>
                                        <p:tgtEl>
                                          <p:spTgt spid="4"/>
                                        </p:tgtEl>
                                      </p:cBhvr>
                                    </p:animEffect>
                                    <p:anim calcmode="lin" valueType="num">
                                      <p:cBhvr>
                                        <p:cTn id="5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gtEl>
                                      </p:cBhvr>
                                      <p:to x="100000" y="60000"/>
                                    </p:animScale>
                                    <p:animScale>
                                      <p:cBhvr>
                                        <p:cTn id="62" dur="166" decel="50000">
                                          <p:stCondLst>
                                            <p:cond delay="676"/>
                                          </p:stCondLst>
                                        </p:cTn>
                                        <p:tgtEl>
                                          <p:spTgt spid="4"/>
                                        </p:tgtEl>
                                      </p:cBhvr>
                                      <p:to x="100000" y="100000"/>
                                    </p:animScale>
                                    <p:animScale>
                                      <p:cBhvr>
                                        <p:cTn id="63" dur="26">
                                          <p:stCondLst>
                                            <p:cond delay="1312"/>
                                          </p:stCondLst>
                                        </p:cTn>
                                        <p:tgtEl>
                                          <p:spTgt spid="4"/>
                                        </p:tgtEl>
                                      </p:cBhvr>
                                      <p:to x="100000" y="80000"/>
                                    </p:animScale>
                                    <p:animScale>
                                      <p:cBhvr>
                                        <p:cTn id="64" dur="166" decel="50000">
                                          <p:stCondLst>
                                            <p:cond delay="1338"/>
                                          </p:stCondLst>
                                        </p:cTn>
                                        <p:tgtEl>
                                          <p:spTgt spid="4"/>
                                        </p:tgtEl>
                                      </p:cBhvr>
                                      <p:to x="100000" y="100000"/>
                                    </p:animScale>
                                    <p:animScale>
                                      <p:cBhvr>
                                        <p:cTn id="65" dur="26">
                                          <p:stCondLst>
                                            <p:cond delay="1642"/>
                                          </p:stCondLst>
                                        </p:cTn>
                                        <p:tgtEl>
                                          <p:spTgt spid="4"/>
                                        </p:tgtEl>
                                      </p:cBhvr>
                                      <p:to x="100000" y="90000"/>
                                    </p:animScale>
                                    <p:animScale>
                                      <p:cBhvr>
                                        <p:cTn id="66" dur="166" decel="50000">
                                          <p:stCondLst>
                                            <p:cond delay="1668"/>
                                          </p:stCondLst>
                                        </p:cTn>
                                        <p:tgtEl>
                                          <p:spTgt spid="4"/>
                                        </p:tgtEl>
                                      </p:cBhvr>
                                      <p:to x="100000" y="100000"/>
                                    </p:animScale>
                                    <p:animScale>
                                      <p:cBhvr>
                                        <p:cTn id="67" dur="26">
                                          <p:stCondLst>
                                            <p:cond delay="1808"/>
                                          </p:stCondLst>
                                        </p:cTn>
                                        <p:tgtEl>
                                          <p:spTgt spid="4"/>
                                        </p:tgtEl>
                                      </p:cBhvr>
                                      <p:to x="100000" y="95000"/>
                                    </p:animScale>
                                    <p:animScale>
                                      <p:cBhvr>
                                        <p:cTn id="68" dur="166" decel="50000">
                                          <p:stCondLst>
                                            <p:cond delay="1834"/>
                                          </p:stCondLst>
                                        </p:cTn>
                                        <p:tgtEl>
                                          <p:spTgt spid="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80">
                                          <p:stCondLst>
                                            <p:cond delay="0"/>
                                          </p:stCondLst>
                                        </p:cTn>
                                        <p:tgtEl>
                                          <p:spTgt spid="17"/>
                                        </p:tgtEl>
                                      </p:cBhvr>
                                    </p:animEffect>
                                    <p:anim calcmode="lin" valueType="num">
                                      <p:cBhvr>
                                        <p:cTn id="7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9" dur="26">
                                          <p:stCondLst>
                                            <p:cond delay="650"/>
                                          </p:stCondLst>
                                        </p:cTn>
                                        <p:tgtEl>
                                          <p:spTgt spid="17"/>
                                        </p:tgtEl>
                                      </p:cBhvr>
                                      <p:to x="100000" y="60000"/>
                                    </p:animScale>
                                    <p:animScale>
                                      <p:cBhvr>
                                        <p:cTn id="80" dur="166" decel="50000">
                                          <p:stCondLst>
                                            <p:cond delay="676"/>
                                          </p:stCondLst>
                                        </p:cTn>
                                        <p:tgtEl>
                                          <p:spTgt spid="17"/>
                                        </p:tgtEl>
                                      </p:cBhvr>
                                      <p:to x="100000" y="100000"/>
                                    </p:animScale>
                                    <p:animScale>
                                      <p:cBhvr>
                                        <p:cTn id="81" dur="26">
                                          <p:stCondLst>
                                            <p:cond delay="1312"/>
                                          </p:stCondLst>
                                        </p:cTn>
                                        <p:tgtEl>
                                          <p:spTgt spid="17"/>
                                        </p:tgtEl>
                                      </p:cBhvr>
                                      <p:to x="100000" y="80000"/>
                                    </p:animScale>
                                    <p:animScale>
                                      <p:cBhvr>
                                        <p:cTn id="82" dur="166" decel="50000">
                                          <p:stCondLst>
                                            <p:cond delay="1338"/>
                                          </p:stCondLst>
                                        </p:cTn>
                                        <p:tgtEl>
                                          <p:spTgt spid="17"/>
                                        </p:tgtEl>
                                      </p:cBhvr>
                                      <p:to x="100000" y="100000"/>
                                    </p:animScale>
                                    <p:animScale>
                                      <p:cBhvr>
                                        <p:cTn id="83" dur="26">
                                          <p:stCondLst>
                                            <p:cond delay="1642"/>
                                          </p:stCondLst>
                                        </p:cTn>
                                        <p:tgtEl>
                                          <p:spTgt spid="17"/>
                                        </p:tgtEl>
                                      </p:cBhvr>
                                      <p:to x="100000" y="90000"/>
                                    </p:animScale>
                                    <p:animScale>
                                      <p:cBhvr>
                                        <p:cTn id="84" dur="166" decel="50000">
                                          <p:stCondLst>
                                            <p:cond delay="1668"/>
                                          </p:stCondLst>
                                        </p:cTn>
                                        <p:tgtEl>
                                          <p:spTgt spid="17"/>
                                        </p:tgtEl>
                                      </p:cBhvr>
                                      <p:to x="100000" y="100000"/>
                                    </p:animScale>
                                    <p:animScale>
                                      <p:cBhvr>
                                        <p:cTn id="85" dur="26">
                                          <p:stCondLst>
                                            <p:cond delay="1808"/>
                                          </p:stCondLst>
                                        </p:cTn>
                                        <p:tgtEl>
                                          <p:spTgt spid="17"/>
                                        </p:tgtEl>
                                      </p:cBhvr>
                                      <p:to x="100000" y="95000"/>
                                    </p:animScale>
                                    <p:animScale>
                                      <p:cBhvr>
                                        <p:cTn id="86" dur="166" decel="50000">
                                          <p:stCondLst>
                                            <p:cond delay="1834"/>
                                          </p:stCondLst>
                                        </p:cTn>
                                        <p:tgtEl>
                                          <p:spTgt spid="17"/>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4" presetClass="entr" presetSubtype="0" accel="10000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strVal val="#ppt_w*0.05"/>
                                          </p:val>
                                        </p:tav>
                                        <p:tav tm="100000">
                                          <p:val>
                                            <p:strVal val="#ppt_w"/>
                                          </p:val>
                                        </p:tav>
                                      </p:tavLst>
                                    </p:anim>
                                    <p:anim calcmode="lin" valueType="num">
                                      <p:cBhvr>
                                        <p:cTn id="99" dur="500" fill="hold"/>
                                        <p:tgtEl>
                                          <p:spTgt spid="18"/>
                                        </p:tgtEl>
                                        <p:attrNameLst>
                                          <p:attrName>ppt_h</p:attrName>
                                        </p:attrNameLst>
                                      </p:cBhvr>
                                      <p:tavLst>
                                        <p:tav tm="0">
                                          <p:val>
                                            <p:strVal val="#ppt_h"/>
                                          </p:val>
                                        </p:tav>
                                        <p:tav tm="100000">
                                          <p:val>
                                            <p:strVal val="#ppt_h"/>
                                          </p:val>
                                        </p:tav>
                                      </p:tavLst>
                                    </p:anim>
                                    <p:anim calcmode="lin" valueType="num">
                                      <p:cBhvr>
                                        <p:cTn id="100" dur="500" fill="hold"/>
                                        <p:tgtEl>
                                          <p:spTgt spid="18"/>
                                        </p:tgtEl>
                                        <p:attrNameLst>
                                          <p:attrName>ppt_x</p:attrName>
                                        </p:attrNameLst>
                                      </p:cBhvr>
                                      <p:tavLst>
                                        <p:tav tm="0">
                                          <p:val>
                                            <p:strVal val="#ppt_x-.2"/>
                                          </p:val>
                                        </p:tav>
                                        <p:tav tm="100000">
                                          <p:val>
                                            <p:strVal val="#ppt_x"/>
                                          </p:val>
                                        </p:tav>
                                      </p:tavLst>
                                    </p:anim>
                                    <p:anim calcmode="lin" valueType="num">
                                      <p:cBhvr>
                                        <p:cTn id="101" dur="500" fill="hold"/>
                                        <p:tgtEl>
                                          <p:spTgt spid="18"/>
                                        </p:tgtEl>
                                        <p:attrNameLst>
                                          <p:attrName>ppt_y</p:attrName>
                                        </p:attrNameLst>
                                      </p:cBhvr>
                                      <p:tavLst>
                                        <p:tav tm="0">
                                          <p:val>
                                            <p:strVal val="#ppt_y"/>
                                          </p:val>
                                        </p:tav>
                                        <p:tav tm="100000">
                                          <p:val>
                                            <p:strVal val="#ppt_y"/>
                                          </p:val>
                                        </p:tav>
                                      </p:tavLst>
                                    </p:anim>
                                    <p:animEffect transition="in" filter="fade">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54" presetClass="entr" presetSubtype="0" accel="10000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500" fill="hold"/>
                                        <p:tgtEl>
                                          <p:spTgt spid="21"/>
                                        </p:tgtEl>
                                        <p:attrNameLst>
                                          <p:attrName>ppt_w</p:attrName>
                                        </p:attrNameLst>
                                      </p:cBhvr>
                                      <p:tavLst>
                                        <p:tav tm="0">
                                          <p:val>
                                            <p:strVal val="#ppt_w*0.05"/>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anim calcmode="lin" valueType="num">
                                      <p:cBhvr>
                                        <p:cTn id="109" dur="500" fill="hold"/>
                                        <p:tgtEl>
                                          <p:spTgt spid="21"/>
                                        </p:tgtEl>
                                        <p:attrNameLst>
                                          <p:attrName>ppt_x</p:attrName>
                                        </p:attrNameLst>
                                      </p:cBhvr>
                                      <p:tavLst>
                                        <p:tav tm="0">
                                          <p:val>
                                            <p:strVal val="#ppt_x-.2"/>
                                          </p:val>
                                        </p:tav>
                                        <p:tav tm="100000">
                                          <p:val>
                                            <p:strVal val="#ppt_x"/>
                                          </p:val>
                                        </p:tav>
                                      </p:tavLst>
                                    </p:anim>
                                    <p:anim calcmode="lin" valueType="num">
                                      <p:cBhvr>
                                        <p:cTn id="110" dur="500" fill="hold"/>
                                        <p:tgtEl>
                                          <p:spTgt spid="21"/>
                                        </p:tgtEl>
                                        <p:attrNameLst>
                                          <p:attrName>ppt_y</p:attrName>
                                        </p:attrNameLst>
                                      </p:cBhvr>
                                      <p:tavLst>
                                        <p:tav tm="0">
                                          <p:val>
                                            <p:strVal val="#ppt_y"/>
                                          </p:val>
                                        </p:tav>
                                        <p:tav tm="100000">
                                          <p:val>
                                            <p:strVal val="#ppt_y"/>
                                          </p:val>
                                        </p:tav>
                                      </p:tavLst>
                                    </p:anim>
                                    <p:animEffect transition="in" filter="fade">
                                      <p:cBhvr>
                                        <p:cTn id="111" dur="5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30"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800" decel="100000"/>
                                        <p:tgtEl>
                                          <p:spTgt spid="19"/>
                                        </p:tgtEl>
                                      </p:cBhvr>
                                    </p:animEffect>
                                    <p:anim calcmode="lin" valueType="num">
                                      <p:cBhvr>
                                        <p:cTn id="117" dur="800" decel="100000" fill="hold"/>
                                        <p:tgtEl>
                                          <p:spTgt spid="19"/>
                                        </p:tgtEl>
                                        <p:attrNameLst>
                                          <p:attrName>style.rotation</p:attrName>
                                        </p:attrNameLst>
                                      </p:cBhvr>
                                      <p:tavLst>
                                        <p:tav tm="0">
                                          <p:val>
                                            <p:fltVal val="-90"/>
                                          </p:val>
                                        </p:tav>
                                        <p:tav tm="100000">
                                          <p:val>
                                            <p:fltVal val="0"/>
                                          </p:val>
                                        </p:tav>
                                      </p:tavLst>
                                    </p:anim>
                                    <p:anim calcmode="lin" valueType="num">
                                      <p:cBhvr>
                                        <p:cTn id="118" dur="800" decel="100000" fill="hold"/>
                                        <p:tgtEl>
                                          <p:spTgt spid="19"/>
                                        </p:tgtEl>
                                        <p:attrNameLst>
                                          <p:attrName>ppt_x</p:attrName>
                                        </p:attrNameLst>
                                      </p:cBhvr>
                                      <p:tavLst>
                                        <p:tav tm="0">
                                          <p:val>
                                            <p:strVal val="#ppt_x+0.4"/>
                                          </p:val>
                                        </p:tav>
                                        <p:tav tm="100000">
                                          <p:val>
                                            <p:strVal val="#ppt_x-0.05"/>
                                          </p:val>
                                        </p:tav>
                                      </p:tavLst>
                                    </p:anim>
                                    <p:anim calcmode="lin" valueType="num">
                                      <p:cBhvr>
                                        <p:cTn id="119" dur="800" decel="100000" fill="hold"/>
                                        <p:tgtEl>
                                          <p:spTgt spid="19"/>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30" presetClass="entr" presetSubtype="0"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800" decel="100000"/>
                                        <p:tgtEl>
                                          <p:spTgt spid="22"/>
                                        </p:tgtEl>
                                      </p:cBhvr>
                                    </p:animEffect>
                                    <p:anim calcmode="lin" valueType="num">
                                      <p:cBhvr>
                                        <p:cTn id="127" dur="800" decel="100000" fill="hold"/>
                                        <p:tgtEl>
                                          <p:spTgt spid="22"/>
                                        </p:tgtEl>
                                        <p:attrNameLst>
                                          <p:attrName>style.rotation</p:attrName>
                                        </p:attrNameLst>
                                      </p:cBhvr>
                                      <p:tavLst>
                                        <p:tav tm="0">
                                          <p:val>
                                            <p:fltVal val="-90"/>
                                          </p:val>
                                        </p:tav>
                                        <p:tav tm="100000">
                                          <p:val>
                                            <p:fltVal val="0"/>
                                          </p:val>
                                        </p:tav>
                                      </p:tavLst>
                                    </p:anim>
                                    <p:anim calcmode="lin" valueType="num">
                                      <p:cBhvr>
                                        <p:cTn id="128" dur="800" decel="100000" fill="hold"/>
                                        <p:tgtEl>
                                          <p:spTgt spid="22"/>
                                        </p:tgtEl>
                                        <p:attrNameLst>
                                          <p:attrName>ppt_x</p:attrName>
                                        </p:attrNameLst>
                                      </p:cBhvr>
                                      <p:tavLst>
                                        <p:tav tm="0">
                                          <p:val>
                                            <p:strVal val="#ppt_x+0.4"/>
                                          </p:val>
                                        </p:tav>
                                        <p:tav tm="100000">
                                          <p:val>
                                            <p:strVal val="#ppt_x-0.05"/>
                                          </p:val>
                                        </p:tav>
                                      </p:tavLst>
                                    </p:anim>
                                    <p:anim calcmode="lin" valueType="num">
                                      <p:cBhvr>
                                        <p:cTn id="129" dur="800" decel="100000" fill="hold"/>
                                        <p:tgtEl>
                                          <p:spTgt spid="22"/>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wipe(down)">
                                      <p:cBhvr>
                                        <p:cTn id="136" dur="580">
                                          <p:stCondLst>
                                            <p:cond delay="0"/>
                                          </p:stCondLst>
                                        </p:cTn>
                                        <p:tgtEl>
                                          <p:spTgt spid="23"/>
                                        </p:tgtEl>
                                      </p:cBhvr>
                                    </p:animEffect>
                                    <p:anim calcmode="lin" valueType="num">
                                      <p:cBhvr>
                                        <p:cTn id="13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2" dur="26">
                                          <p:stCondLst>
                                            <p:cond delay="650"/>
                                          </p:stCondLst>
                                        </p:cTn>
                                        <p:tgtEl>
                                          <p:spTgt spid="23"/>
                                        </p:tgtEl>
                                      </p:cBhvr>
                                      <p:to x="100000" y="60000"/>
                                    </p:animScale>
                                    <p:animScale>
                                      <p:cBhvr>
                                        <p:cTn id="143" dur="166" decel="50000">
                                          <p:stCondLst>
                                            <p:cond delay="676"/>
                                          </p:stCondLst>
                                        </p:cTn>
                                        <p:tgtEl>
                                          <p:spTgt spid="23"/>
                                        </p:tgtEl>
                                      </p:cBhvr>
                                      <p:to x="100000" y="100000"/>
                                    </p:animScale>
                                    <p:animScale>
                                      <p:cBhvr>
                                        <p:cTn id="144" dur="26">
                                          <p:stCondLst>
                                            <p:cond delay="1312"/>
                                          </p:stCondLst>
                                        </p:cTn>
                                        <p:tgtEl>
                                          <p:spTgt spid="23"/>
                                        </p:tgtEl>
                                      </p:cBhvr>
                                      <p:to x="100000" y="80000"/>
                                    </p:animScale>
                                    <p:animScale>
                                      <p:cBhvr>
                                        <p:cTn id="145" dur="166" decel="50000">
                                          <p:stCondLst>
                                            <p:cond delay="1338"/>
                                          </p:stCondLst>
                                        </p:cTn>
                                        <p:tgtEl>
                                          <p:spTgt spid="23"/>
                                        </p:tgtEl>
                                      </p:cBhvr>
                                      <p:to x="100000" y="100000"/>
                                    </p:animScale>
                                    <p:animScale>
                                      <p:cBhvr>
                                        <p:cTn id="146" dur="26">
                                          <p:stCondLst>
                                            <p:cond delay="1642"/>
                                          </p:stCondLst>
                                        </p:cTn>
                                        <p:tgtEl>
                                          <p:spTgt spid="23"/>
                                        </p:tgtEl>
                                      </p:cBhvr>
                                      <p:to x="100000" y="90000"/>
                                    </p:animScale>
                                    <p:animScale>
                                      <p:cBhvr>
                                        <p:cTn id="147" dur="166" decel="50000">
                                          <p:stCondLst>
                                            <p:cond delay="1668"/>
                                          </p:stCondLst>
                                        </p:cTn>
                                        <p:tgtEl>
                                          <p:spTgt spid="23"/>
                                        </p:tgtEl>
                                      </p:cBhvr>
                                      <p:to x="100000" y="100000"/>
                                    </p:animScale>
                                    <p:animScale>
                                      <p:cBhvr>
                                        <p:cTn id="148" dur="26">
                                          <p:stCondLst>
                                            <p:cond delay="1808"/>
                                          </p:stCondLst>
                                        </p:cTn>
                                        <p:tgtEl>
                                          <p:spTgt spid="23"/>
                                        </p:tgtEl>
                                      </p:cBhvr>
                                      <p:to x="100000" y="95000"/>
                                    </p:animScale>
                                    <p:animScale>
                                      <p:cBhvr>
                                        <p:cTn id="149" dur="166" decel="50000">
                                          <p:stCondLst>
                                            <p:cond delay="1834"/>
                                          </p:stCondLst>
                                        </p:cTn>
                                        <p:tgtEl>
                                          <p:spTgt spid="23"/>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grpId="0" nodeType="click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wipe(down)">
                                      <p:cBhvr>
                                        <p:cTn id="154" dur="580">
                                          <p:stCondLst>
                                            <p:cond delay="0"/>
                                          </p:stCondLst>
                                        </p:cTn>
                                        <p:tgtEl>
                                          <p:spTgt spid="27"/>
                                        </p:tgtEl>
                                      </p:cBhvr>
                                    </p:animEffect>
                                    <p:anim calcmode="lin" valueType="num">
                                      <p:cBhvr>
                                        <p:cTn id="15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0" dur="26">
                                          <p:stCondLst>
                                            <p:cond delay="650"/>
                                          </p:stCondLst>
                                        </p:cTn>
                                        <p:tgtEl>
                                          <p:spTgt spid="27"/>
                                        </p:tgtEl>
                                      </p:cBhvr>
                                      <p:to x="100000" y="60000"/>
                                    </p:animScale>
                                    <p:animScale>
                                      <p:cBhvr>
                                        <p:cTn id="161" dur="166" decel="50000">
                                          <p:stCondLst>
                                            <p:cond delay="676"/>
                                          </p:stCondLst>
                                        </p:cTn>
                                        <p:tgtEl>
                                          <p:spTgt spid="27"/>
                                        </p:tgtEl>
                                      </p:cBhvr>
                                      <p:to x="100000" y="100000"/>
                                    </p:animScale>
                                    <p:animScale>
                                      <p:cBhvr>
                                        <p:cTn id="162" dur="26">
                                          <p:stCondLst>
                                            <p:cond delay="1312"/>
                                          </p:stCondLst>
                                        </p:cTn>
                                        <p:tgtEl>
                                          <p:spTgt spid="27"/>
                                        </p:tgtEl>
                                      </p:cBhvr>
                                      <p:to x="100000" y="80000"/>
                                    </p:animScale>
                                    <p:animScale>
                                      <p:cBhvr>
                                        <p:cTn id="163" dur="166" decel="50000">
                                          <p:stCondLst>
                                            <p:cond delay="1338"/>
                                          </p:stCondLst>
                                        </p:cTn>
                                        <p:tgtEl>
                                          <p:spTgt spid="27"/>
                                        </p:tgtEl>
                                      </p:cBhvr>
                                      <p:to x="100000" y="100000"/>
                                    </p:animScale>
                                    <p:animScale>
                                      <p:cBhvr>
                                        <p:cTn id="164" dur="26">
                                          <p:stCondLst>
                                            <p:cond delay="1642"/>
                                          </p:stCondLst>
                                        </p:cTn>
                                        <p:tgtEl>
                                          <p:spTgt spid="27"/>
                                        </p:tgtEl>
                                      </p:cBhvr>
                                      <p:to x="100000" y="90000"/>
                                    </p:animScale>
                                    <p:animScale>
                                      <p:cBhvr>
                                        <p:cTn id="165" dur="166" decel="50000">
                                          <p:stCondLst>
                                            <p:cond delay="1668"/>
                                          </p:stCondLst>
                                        </p:cTn>
                                        <p:tgtEl>
                                          <p:spTgt spid="27"/>
                                        </p:tgtEl>
                                      </p:cBhvr>
                                      <p:to x="100000" y="100000"/>
                                    </p:animScale>
                                    <p:animScale>
                                      <p:cBhvr>
                                        <p:cTn id="166" dur="26">
                                          <p:stCondLst>
                                            <p:cond delay="1808"/>
                                          </p:stCondLst>
                                        </p:cTn>
                                        <p:tgtEl>
                                          <p:spTgt spid="27"/>
                                        </p:tgtEl>
                                      </p:cBhvr>
                                      <p:to x="100000" y="95000"/>
                                    </p:animScale>
                                    <p:animScale>
                                      <p:cBhvr>
                                        <p:cTn id="167" dur="166" decel="50000">
                                          <p:stCondLst>
                                            <p:cond delay="1834"/>
                                          </p:stCondLst>
                                        </p:cTn>
                                        <p:tgtEl>
                                          <p:spTgt spid="27"/>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54" presetClass="entr" presetSubtype="0" accel="100000" fill="hold" nodeType="clickEffect">
                                  <p:stCondLst>
                                    <p:cond delay="0"/>
                                  </p:stCondLst>
                                  <p:childTnLst>
                                    <p:set>
                                      <p:cBhvr>
                                        <p:cTn id="171" dur="1" fill="hold">
                                          <p:stCondLst>
                                            <p:cond delay="0"/>
                                          </p:stCondLst>
                                        </p:cTn>
                                        <p:tgtEl>
                                          <p:spTgt spid="66"/>
                                        </p:tgtEl>
                                        <p:attrNameLst>
                                          <p:attrName>style.visibility</p:attrName>
                                        </p:attrNameLst>
                                      </p:cBhvr>
                                      <p:to>
                                        <p:strVal val="visible"/>
                                      </p:to>
                                    </p:set>
                                    <p:anim calcmode="lin" valueType="num">
                                      <p:cBhvr>
                                        <p:cTn id="172" dur="500" fill="hold"/>
                                        <p:tgtEl>
                                          <p:spTgt spid="66"/>
                                        </p:tgtEl>
                                        <p:attrNameLst>
                                          <p:attrName>ppt_w</p:attrName>
                                        </p:attrNameLst>
                                      </p:cBhvr>
                                      <p:tavLst>
                                        <p:tav tm="0">
                                          <p:val>
                                            <p:strVal val="#ppt_w*0.05"/>
                                          </p:val>
                                        </p:tav>
                                        <p:tav tm="100000">
                                          <p:val>
                                            <p:strVal val="#ppt_w"/>
                                          </p:val>
                                        </p:tav>
                                      </p:tavLst>
                                    </p:anim>
                                    <p:anim calcmode="lin" valueType="num">
                                      <p:cBhvr>
                                        <p:cTn id="173" dur="500" fill="hold"/>
                                        <p:tgtEl>
                                          <p:spTgt spid="66"/>
                                        </p:tgtEl>
                                        <p:attrNameLst>
                                          <p:attrName>ppt_h</p:attrName>
                                        </p:attrNameLst>
                                      </p:cBhvr>
                                      <p:tavLst>
                                        <p:tav tm="0">
                                          <p:val>
                                            <p:strVal val="#ppt_h"/>
                                          </p:val>
                                        </p:tav>
                                        <p:tav tm="100000">
                                          <p:val>
                                            <p:strVal val="#ppt_h"/>
                                          </p:val>
                                        </p:tav>
                                      </p:tavLst>
                                    </p:anim>
                                    <p:anim calcmode="lin" valueType="num">
                                      <p:cBhvr>
                                        <p:cTn id="174" dur="500" fill="hold"/>
                                        <p:tgtEl>
                                          <p:spTgt spid="66"/>
                                        </p:tgtEl>
                                        <p:attrNameLst>
                                          <p:attrName>ppt_x</p:attrName>
                                        </p:attrNameLst>
                                      </p:cBhvr>
                                      <p:tavLst>
                                        <p:tav tm="0">
                                          <p:val>
                                            <p:strVal val="#ppt_x-.2"/>
                                          </p:val>
                                        </p:tav>
                                        <p:tav tm="100000">
                                          <p:val>
                                            <p:strVal val="#ppt_x"/>
                                          </p:val>
                                        </p:tav>
                                      </p:tavLst>
                                    </p:anim>
                                    <p:anim calcmode="lin" valueType="num">
                                      <p:cBhvr>
                                        <p:cTn id="175" dur="500" fill="hold"/>
                                        <p:tgtEl>
                                          <p:spTgt spid="66"/>
                                        </p:tgtEl>
                                        <p:attrNameLst>
                                          <p:attrName>ppt_y</p:attrName>
                                        </p:attrNameLst>
                                      </p:cBhvr>
                                      <p:tavLst>
                                        <p:tav tm="0">
                                          <p:val>
                                            <p:strVal val="#ppt_y"/>
                                          </p:val>
                                        </p:tav>
                                        <p:tav tm="100000">
                                          <p:val>
                                            <p:strVal val="#ppt_y"/>
                                          </p:val>
                                        </p:tav>
                                      </p:tavLst>
                                    </p:anim>
                                    <p:animEffect transition="in" filter="fade">
                                      <p:cBhvr>
                                        <p:cTn id="176" dur="500"/>
                                        <p:tgtEl>
                                          <p:spTgt spid="66"/>
                                        </p:tgtEl>
                                      </p:cBhvr>
                                    </p:animEffect>
                                  </p:childTnLst>
                                </p:cTn>
                              </p:par>
                            </p:childTnLst>
                          </p:cTn>
                        </p:par>
                      </p:childTnLst>
                    </p:cTn>
                  </p:par>
                  <p:par>
                    <p:cTn id="177" fill="hold">
                      <p:stCondLst>
                        <p:cond delay="indefinite"/>
                      </p:stCondLst>
                      <p:childTnLst>
                        <p:par>
                          <p:cTn id="178" fill="hold">
                            <p:stCondLst>
                              <p:cond delay="0"/>
                            </p:stCondLst>
                            <p:childTnLst>
                              <p:par>
                                <p:cTn id="179" presetID="54" presetClass="entr" presetSubtype="0" accel="100000" fill="hold" nodeType="clickEffect">
                                  <p:stCondLst>
                                    <p:cond delay="0"/>
                                  </p:stCondLst>
                                  <p:childTnLst>
                                    <p:set>
                                      <p:cBhvr>
                                        <p:cTn id="180" dur="1" fill="hold">
                                          <p:stCondLst>
                                            <p:cond delay="0"/>
                                          </p:stCondLst>
                                        </p:cTn>
                                        <p:tgtEl>
                                          <p:spTgt spid="68"/>
                                        </p:tgtEl>
                                        <p:attrNameLst>
                                          <p:attrName>style.visibility</p:attrName>
                                        </p:attrNameLst>
                                      </p:cBhvr>
                                      <p:to>
                                        <p:strVal val="visible"/>
                                      </p:to>
                                    </p:set>
                                    <p:anim calcmode="lin" valueType="num">
                                      <p:cBhvr>
                                        <p:cTn id="181" dur="500" fill="hold"/>
                                        <p:tgtEl>
                                          <p:spTgt spid="68"/>
                                        </p:tgtEl>
                                        <p:attrNameLst>
                                          <p:attrName>ppt_w</p:attrName>
                                        </p:attrNameLst>
                                      </p:cBhvr>
                                      <p:tavLst>
                                        <p:tav tm="0">
                                          <p:val>
                                            <p:strVal val="#ppt_w*0.05"/>
                                          </p:val>
                                        </p:tav>
                                        <p:tav tm="100000">
                                          <p:val>
                                            <p:strVal val="#ppt_w"/>
                                          </p:val>
                                        </p:tav>
                                      </p:tavLst>
                                    </p:anim>
                                    <p:anim calcmode="lin" valueType="num">
                                      <p:cBhvr>
                                        <p:cTn id="182" dur="500" fill="hold"/>
                                        <p:tgtEl>
                                          <p:spTgt spid="68"/>
                                        </p:tgtEl>
                                        <p:attrNameLst>
                                          <p:attrName>ppt_h</p:attrName>
                                        </p:attrNameLst>
                                      </p:cBhvr>
                                      <p:tavLst>
                                        <p:tav tm="0">
                                          <p:val>
                                            <p:strVal val="#ppt_h"/>
                                          </p:val>
                                        </p:tav>
                                        <p:tav tm="100000">
                                          <p:val>
                                            <p:strVal val="#ppt_h"/>
                                          </p:val>
                                        </p:tav>
                                      </p:tavLst>
                                    </p:anim>
                                    <p:anim calcmode="lin" valueType="num">
                                      <p:cBhvr>
                                        <p:cTn id="183" dur="500" fill="hold"/>
                                        <p:tgtEl>
                                          <p:spTgt spid="68"/>
                                        </p:tgtEl>
                                        <p:attrNameLst>
                                          <p:attrName>ppt_x</p:attrName>
                                        </p:attrNameLst>
                                      </p:cBhvr>
                                      <p:tavLst>
                                        <p:tav tm="0">
                                          <p:val>
                                            <p:strVal val="#ppt_x-.2"/>
                                          </p:val>
                                        </p:tav>
                                        <p:tav tm="100000">
                                          <p:val>
                                            <p:strVal val="#ppt_x"/>
                                          </p:val>
                                        </p:tav>
                                      </p:tavLst>
                                    </p:anim>
                                    <p:anim calcmode="lin" valueType="num">
                                      <p:cBhvr>
                                        <p:cTn id="184" dur="500" fill="hold"/>
                                        <p:tgtEl>
                                          <p:spTgt spid="68"/>
                                        </p:tgtEl>
                                        <p:attrNameLst>
                                          <p:attrName>ppt_y</p:attrName>
                                        </p:attrNameLst>
                                      </p:cBhvr>
                                      <p:tavLst>
                                        <p:tav tm="0">
                                          <p:val>
                                            <p:strVal val="#ppt_y"/>
                                          </p:val>
                                        </p:tav>
                                        <p:tav tm="100000">
                                          <p:val>
                                            <p:strVal val="#ppt_y"/>
                                          </p:val>
                                        </p:tav>
                                      </p:tavLst>
                                    </p:anim>
                                    <p:animEffect transition="in" filter="fade">
                                      <p:cBhvr>
                                        <p:cTn id="185" dur="500"/>
                                        <p:tgtEl>
                                          <p:spTgt spid="68"/>
                                        </p:tgtEl>
                                      </p:cBhvr>
                                    </p:animEffect>
                                  </p:childTnLst>
                                </p:cTn>
                              </p:par>
                            </p:childTnLst>
                          </p:cTn>
                        </p:par>
                      </p:childTnLst>
                    </p:cTn>
                  </p:par>
                  <p:par>
                    <p:cTn id="186" fill="hold">
                      <p:stCondLst>
                        <p:cond delay="indefinite"/>
                      </p:stCondLst>
                      <p:childTnLst>
                        <p:par>
                          <p:cTn id="187" fill="hold">
                            <p:stCondLst>
                              <p:cond delay="0"/>
                            </p:stCondLst>
                            <p:childTnLst>
                              <p:par>
                                <p:cTn id="188" presetID="30" presetClass="entr" presetSubtype="0" fill="hold" grpId="0" nodeType="click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800" decel="100000"/>
                                        <p:tgtEl>
                                          <p:spTgt spid="67"/>
                                        </p:tgtEl>
                                      </p:cBhvr>
                                    </p:animEffect>
                                    <p:anim calcmode="lin" valueType="num">
                                      <p:cBhvr>
                                        <p:cTn id="191" dur="800" decel="100000" fill="hold"/>
                                        <p:tgtEl>
                                          <p:spTgt spid="67"/>
                                        </p:tgtEl>
                                        <p:attrNameLst>
                                          <p:attrName>style.rotation</p:attrName>
                                        </p:attrNameLst>
                                      </p:cBhvr>
                                      <p:tavLst>
                                        <p:tav tm="0">
                                          <p:val>
                                            <p:fltVal val="-90"/>
                                          </p:val>
                                        </p:tav>
                                        <p:tav tm="100000">
                                          <p:val>
                                            <p:fltVal val="0"/>
                                          </p:val>
                                        </p:tav>
                                      </p:tavLst>
                                    </p:anim>
                                    <p:anim calcmode="lin" valueType="num">
                                      <p:cBhvr>
                                        <p:cTn id="192" dur="800" decel="100000" fill="hold"/>
                                        <p:tgtEl>
                                          <p:spTgt spid="67"/>
                                        </p:tgtEl>
                                        <p:attrNameLst>
                                          <p:attrName>ppt_x</p:attrName>
                                        </p:attrNameLst>
                                      </p:cBhvr>
                                      <p:tavLst>
                                        <p:tav tm="0">
                                          <p:val>
                                            <p:strVal val="#ppt_x+0.4"/>
                                          </p:val>
                                        </p:tav>
                                        <p:tav tm="100000">
                                          <p:val>
                                            <p:strVal val="#ppt_x-0.05"/>
                                          </p:val>
                                        </p:tav>
                                      </p:tavLst>
                                    </p:anim>
                                    <p:anim calcmode="lin" valueType="num">
                                      <p:cBhvr>
                                        <p:cTn id="193" dur="800" decel="100000" fill="hold"/>
                                        <p:tgtEl>
                                          <p:spTgt spid="67"/>
                                        </p:tgtEl>
                                        <p:attrNameLst>
                                          <p:attrName>ppt_y</p:attrName>
                                        </p:attrNameLst>
                                      </p:cBhvr>
                                      <p:tavLst>
                                        <p:tav tm="0">
                                          <p:val>
                                            <p:strVal val="#ppt_y-0.4"/>
                                          </p:val>
                                        </p:tav>
                                        <p:tav tm="100000">
                                          <p:val>
                                            <p:strVal val="#ppt_y+0.1"/>
                                          </p:val>
                                        </p:tav>
                                      </p:tavLst>
                                    </p:anim>
                                    <p:anim calcmode="lin" valueType="num">
                                      <p:cBhvr>
                                        <p:cTn id="194"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195"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30" presetClass="entr" presetSubtype="0" fill="hold" grpId="0" nodeType="clickEffect">
                                  <p:stCondLst>
                                    <p:cond delay="0"/>
                                  </p:stCondLst>
                                  <p:childTnLst>
                                    <p:set>
                                      <p:cBhvr>
                                        <p:cTn id="199" dur="1" fill="hold">
                                          <p:stCondLst>
                                            <p:cond delay="0"/>
                                          </p:stCondLst>
                                        </p:cTn>
                                        <p:tgtEl>
                                          <p:spTgt spid="69"/>
                                        </p:tgtEl>
                                        <p:attrNameLst>
                                          <p:attrName>style.visibility</p:attrName>
                                        </p:attrNameLst>
                                      </p:cBhvr>
                                      <p:to>
                                        <p:strVal val="visible"/>
                                      </p:to>
                                    </p:set>
                                    <p:animEffect transition="in" filter="fade">
                                      <p:cBhvr>
                                        <p:cTn id="200" dur="800" decel="100000"/>
                                        <p:tgtEl>
                                          <p:spTgt spid="69"/>
                                        </p:tgtEl>
                                      </p:cBhvr>
                                    </p:animEffect>
                                    <p:anim calcmode="lin" valueType="num">
                                      <p:cBhvr>
                                        <p:cTn id="201" dur="800" decel="100000" fill="hold"/>
                                        <p:tgtEl>
                                          <p:spTgt spid="69"/>
                                        </p:tgtEl>
                                        <p:attrNameLst>
                                          <p:attrName>style.rotation</p:attrName>
                                        </p:attrNameLst>
                                      </p:cBhvr>
                                      <p:tavLst>
                                        <p:tav tm="0">
                                          <p:val>
                                            <p:fltVal val="-90"/>
                                          </p:val>
                                        </p:tav>
                                        <p:tav tm="100000">
                                          <p:val>
                                            <p:fltVal val="0"/>
                                          </p:val>
                                        </p:tav>
                                      </p:tavLst>
                                    </p:anim>
                                    <p:anim calcmode="lin" valueType="num">
                                      <p:cBhvr>
                                        <p:cTn id="202" dur="800" decel="100000" fill="hold"/>
                                        <p:tgtEl>
                                          <p:spTgt spid="69"/>
                                        </p:tgtEl>
                                        <p:attrNameLst>
                                          <p:attrName>ppt_x</p:attrName>
                                        </p:attrNameLst>
                                      </p:cBhvr>
                                      <p:tavLst>
                                        <p:tav tm="0">
                                          <p:val>
                                            <p:strVal val="#ppt_x+0.4"/>
                                          </p:val>
                                        </p:tav>
                                        <p:tav tm="100000">
                                          <p:val>
                                            <p:strVal val="#ppt_x-0.05"/>
                                          </p:val>
                                        </p:tav>
                                      </p:tavLst>
                                    </p:anim>
                                    <p:anim calcmode="lin" valueType="num">
                                      <p:cBhvr>
                                        <p:cTn id="203" dur="800" decel="100000" fill="hold"/>
                                        <p:tgtEl>
                                          <p:spTgt spid="69"/>
                                        </p:tgtEl>
                                        <p:attrNameLst>
                                          <p:attrName>ppt_y</p:attrName>
                                        </p:attrNameLst>
                                      </p:cBhvr>
                                      <p:tavLst>
                                        <p:tav tm="0">
                                          <p:val>
                                            <p:strVal val="#ppt_y-0.4"/>
                                          </p:val>
                                        </p:tav>
                                        <p:tav tm="100000">
                                          <p:val>
                                            <p:strVal val="#ppt_y+0.1"/>
                                          </p:val>
                                        </p:tav>
                                      </p:tavLst>
                                    </p:anim>
                                    <p:anim calcmode="lin" valueType="num">
                                      <p:cBhvr>
                                        <p:cTn id="204" dur="200" accel="100000" fill="hold">
                                          <p:stCondLst>
                                            <p:cond delay="800"/>
                                          </p:stCondLst>
                                        </p:cTn>
                                        <p:tgtEl>
                                          <p:spTgt spid="69"/>
                                        </p:tgtEl>
                                        <p:attrNameLst>
                                          <p:attrName>ppt_x</p:attrName>
                                        </p:attrNameLst>
                                      </p:cBhvr>
                                      <p:tavLst>
                                        <p:tav tm="0">
                                          <p:val>
                                            <p:strVal val="#ppt_x-0.05"/>
                                          </p:val>
                                        </p:tav>
                                        <p:tav tm="100000">
                                          <p:val>
                                            <p:strVal val="#ppt_x"/>
                                          </p:val>
                                        </p:tav>
                                      </p:tavLst>
                                    </p:anim>
                                    <p:anim calcmode="lin" valueType="num">
                                      <p:cBhvr>
                                        <p:cTn id="205" dur="200" accel="100000" fill="hold">
                                          <p:stCondLst>
                                            <p:cond delay="800"/>
                                          </p:stCondLst>
                                        </p:cTn>
                                        <p:tgtEl>
                                          <p:spTgt spid="69"/>
                                        </p:tgtEl>
                                        <p:attrNameLst>
                                          <p:attrName>ppt_y</p:attrName>
                                        </p:attrNameLst>
                                      </p:cBhvr>
                                      <p:tavLst>
                                        <p:tav tm="0">
                                          <p:val>
                                            <p:strVal val="#ppt_y+0.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6" presetClass="entr" presetSubtype="0" fill="hold" grpId="0" nodeType="clickEffect">
                                  <p:stCondLst>
                                    <p:cond delay="0"/>
                                  </p:stCondLst>
                                  <p:childTnLst>
                                    <p:set>
                                      <p:cBhvr>
                                        <p:cTn id="209" dur="1" fill="hold">
                                          <p:stCondLst>
                                            <p:cond delay="0"/>
                                          </p:stCondLst>
                                        </p:cTn>
                                        <p:tgtEl>
                                          <p:spTgt spid="64"/>
                                        </p:tgtEl>
                                        <p:attrNameLst>
                                          <p:attrName>style.visibility</p:attrName>
                                        </p:attrNameLst>
                                      </p:cBhvr>
                                      <p:to>
                                        <p:strVal val="visible"/>
                                      </p:to>
                                    </p:set>
                                    <p:animEffect transition="in" filter="wipe(down)">
                                      <p:cBhvr>
                                        <p:cTn id="210" dur="580">
                                          <p:stCondLst>
                                            <p:cond delay="0"/>
                                          </p:stCondLst>
                                        </p:cTn>
                                        <p:tgtEl>
                                          <p:spTgt spid="64"/>
                                        </p:tgtEl>
                                      </p:cBhvr>
                                    </p:animEffect>
                                    <p:anim calcmode="lin" valueType="num">
                                      <p:cBhvr>
                                        <p:cTn id="211"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216" dur="26">
                                          <p:stCondLst>
                                            <p:cond delay="650"/>
                                          </p:stCondLst>
                                        </p:cTn>
                                        <p:tgtEl>
                                          <p:spTgt spid="64"/>
                                        </p:tgtEl>
                                      </p:cBhvr>
                                      <p:to x="100000" y="60000"/>
                                    </p:animScale>
                                    <p:animScale>
                                      <p:cBhvr>
                                        <p:cTn id="217" dur="166" decel="50000">
                                          <p:stCondLst>
                                            <p:cond delay="676"/>
                                          </p:stCondLst>
                                        </p:cTn>
                                        <p:tgtEl>
                                          <p:spTgt spid="64"/>
                                        </p:tgtEl>
                                      </p:cBhvr>
                                      <p:to x="100000" y="100000"/>
                                    </p:animScale>
                                    <p:animScale>
                                      <p:cBhvr>
                                        <p:cTn id="218" dur="26">
                                          <p:stCondLst>
                                            <p:cond delay="1312"/>
                                          </p:stCondLst>
                                        </p:cTn>
                                        <p:tgtEl>
                                          <p:spTgt spid="64"/>
                                        </p:tgtEl>
                                      </p:cBhvr>
                                      <p:to x="100000" y="80000"/>
                                    </p:animScale>
                                    <p:animScale>
                                      <p:cBhvr>
                                        <p:cTn id="219" dur="166" decel="50000">
                                          <p:stCondLst>
                                            <p:cond delay="1338"/>
                                          </p:stCondLst>
                                        </p:cTn>
                                        <p:tgtEl>
                                          <p:spTgt spid="64"/>
                                        </p:tgtEl>
                                      </p:cBhvr>
                                      <p:to x="100000" y="100000"/>
                                    </p:animScale>
                                    <p:animScale>
                                      <p:cBhvr>
                                        <p:cTn id="220" dur="26">
                                          <p:stCondLst>
                                            <p:cond delay="1642"/>
                                          </p:stCondLst>
                                        </p:cTn>
                                        <p:tgtEl>
                                          <p:spTgt spid="64"/>
                                        </p:tgtEl>
                                      </p:cBhvr>
                                      <p:to x="100000" y="90000"/>
                                    </p:animScale>
                                    <p:animScale>
                                      <p:cBhvr>
                                        <p:cTn id="221" dur="166" decel="50000">
                                          <p:stCondLst>
                                            <p:cond delay="1668"/>
                                          </p:stCondLst>
                                        </p:cTn>
                                        <p:tgtEl>
                                          <p:spTgt spid="64"/>
                                        </p:tgtEl>
                                      </p:cBhvr>
                                      <p:to x="100000" y="100000"/>
                                    </p:animScale>
                                    <p:animScale>
                                      <p:cBhvr>
                                        <p:cTn id="222" dur="26">
                                          <p:stCondLst>
                                            <p:cond delay="1808"/>
                                          </p:stCondLst>
                                        </p:cTn>
                                        <p:tgtEl>
                                          <p:spTgt spid="64"/>
                                        </p:tgtEl>
                                      </p:cBhvr>
                                      <p:to x="100000" y="95000"/>
                                    </p:animScale>
                                    <p:animScale>
                                      <p:cBhvr>
                                        <p:cTn id="223"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build="p" animBg="1"/>
      <p:bldP spid="4" grpId="0" animBg="1"/>
      <p:bldP spid="16" grpId="0" animBg="1"/>
      <p:bldP spid="17" grpId="0" animBg="1"/>
      <p:bldP spid="19" grpId="0" animBg="1"/>
      <p:bldP spid="22" grpId="0" animBg="1"/>
      <p:bldP spid="23" grpId="0" animBg="1"/>
      <p:bldP spid="27" grpId="0" animBg="1"/>
      <p:bldP spid="67" grpId="0" animBg="1"/>
      <p:bldP spid="69"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9819860" y="1751649"/>
            <a:ext cx="1830177" cy="843148"/>
          </a:xfrm>
          <a:prstGeom prst="ellipse">
            <a:avLst/>
          </a:prstGeom>
          <a:solidFill>
            <a:srgbClr val="A9D7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الإجابة</a:t>
            </a:r>
            <a:endParaRPr lang="en-US"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Rounded Rectangle 18"/>
          <p:cNvSpPr/>
          <p:nvPr/>
        </p:nvSpPr>
        <p:spPr>
          <a:xfrm>
            <a:off x="609600" y="1003158"/>
            <a:ext cx="10987258" cy="572330"/>
          </a:xfrm>
          <a:prstGeom prst="roundRect">
            <a:avLst/>
          </a:prstGeom>
          <a:solidFill>
            <a:srgbClr val="EFF5FB"/>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400" b="1" dirty="0">
                <a:solidFill>
                  <a:srgbClr val="C00000"/>
                </a:solidFill>
                <a:latin typeface="Sakkal Majalla" panose="02000000000000000000" pitchFamily="2" charset="-78"/>
                <a:cs typeface="Sakkal Majalla" panose="02000000000000000000" pitchFamily="2" charset="-78"/>
              </a:rPr>
              <a:t>4. </a:t>
            </a:r>
            <a:r>
              <a:rPr lang="ar-BH" sz="2400" b="1" dirty="0" smtClean="0">
                <a:solidFill>
                  <a:srgbClr val="C00000"/>
                </a:solidFill>
                <a:latin typeface="Sakkal Majalla" panose="02000000000000000000" pitchFamily="2" charset="-78"/>
                <a:cs typeface="Sakkal Majalla" panose="02000000000000000000" pitchFamily="2" charset="-78"/>
              </a:rPr>
              <a:t>لماذا يكون </a:t>
            </a:r>
            <a:r>
              <a:rPr lang="ar-BH" sz="2400" b="1" dirty="0">
                <a:solidFill>
                  <a:srgbClr val="C00000"/>
                </a:solidFill>
                <a:latin typeface="Sakkal Majalla" panose="02000000000000000000" pitchFamily="2" charset="-78"/>
                <a:cs typeface="Sakkal Majalla" panose="02000000000000000000" pitchFamily="2" charset="-78"/>
              </a:rPr>
              <a:t>الجنين أكثر عرضة للخطر إذا تعاطت الأم العقاقير أو الكحول خلال الأشهر الثلاثة الأولى للحمل؟</a:t>
            </a:r>
          </a:p>
        </p:txBody>
      </p:sp>
      <p:sp>
        <p:nvSpPr>
          <p:cNvPr id="9" name="Rectangle 8"/>
          <p:cNvSpPr/>
          <p:nvPr/>
        </p:nvSpPr>
        <p:spPr>
          <a:xfrm>
            <a:off x="0" y="2"/>
            <a:ext cx="12192000" cy="79310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400" b="1" dirty="0">
                <a:solidFill>
                  <a:srgbClr val="FFC000"/>
                </a:solidFill>
                <a:latin typeface="Sakkal Majalla" panose="02000000000000000000" pitchFamily="2" charset="-78"/>
                <a:cs typeface="Sakkal Majalla" panose="02000000000000000000" pitchFamily="2" charset="-78"/>
              </a:rPr>
              <a:t>النشـــــــــــــــــــــــــــــــــــــــــــاط</a:t>
            </a:r>
            <a:r>
              <a:rPr lang="ar-BH" sz="4000" b="1" dirty="0">
                <a:solidFill>
                  <a:srgbClr val="FFC000"/>
                </a:solidFill>
                <a:latin typeface="Sakkal Majalla" panose="02000000000000000000" pitchFamily="2" charset="-78"/>
                <a:cs typeface="Sakkal Majalla" panose="02000000000000000000" pitchFamily="2" charset="-78"/>
              </a:rPr>
              <a:t> </a:t>
            </a:r>
            <a:r>
              <a:rPr lang="ar-BH" sz="4000" b="1" dirty="0">
                <a:solidFill>
                  <a:schemeClr val="bg1"/>
                </a:solidFill>
                <a:latin typeface="Sakkal Majalla" panose="02000000000000000000" pitchFamily="2" charset="-78"/>
                <a:cs typeface="Sakkal Majalla" panose="02000000000000000000" pitchFamily="2" charset="-78"/>
              </a:rPr>
              <a:t>(5)</a:t>
            </a:r>
          </a:p>
        </p:txBody>
      </p:sp>
      <p:sp>
        <p:nvSpPr>
          <p:cNvPr id="18" name="Rounded Rectangle 17"/>
          <p:cNvSpPr/>
          <p:nvPr/>
        </p:nvSpPr>
        <p:spPr>
          <a:xfrm>
            <a:off x="596348" y="2917211"/>
            <a:ext cx="10990524" cy="545951"/>
          </a:xfrm>
          <a:prstGeom prst="roundRect">
            <a:avLst/>
          </a:prstGeom>
          <a:solidFill>
            <a:srgbClr val="EFF5FB"/>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400" b="1" dirty="0">
                <a:solidFill>
                  <a:srgbClr val="C00000"/>
                </a:solidFill>
                <a:latin typeface="Sakkal Majalla" panose="02000000000000000000" pitchFamily="2" charset="-78"/>
                <a:cs typeface="Sakkal Majalla" panose="02000000000000000000" pitchFamily="2" charset="-78"/>
              </a:rPr>
              <a:t>5. </a:t>
            </a:r>
            <a:r>
              <a:rPr lang="ar-BH" sz="2400" b="1" dirty="0">
                <a:solidFill>
                  <a:srgbClr val="7030A0"/>
                </a:solidFill>
                <a:latin typeface="Sakkal Majalla" panose="02000000000000000000" pitchFamily="2" charset="-78"/>
                <a:cs typeface="Sakkal Majalla" panose="02000000000000000000" pitchFamily="2" charset="-78"/>
              </a:rPr>
              <a:t>توقع: </a:t>
            </a:r>
            <a:r>
              <a:rPr lang="ar-BH" sz="2400" b="1" dirty="0">
                <a:solidFill>
                  <a:srgbClr val="C00000"/>
                </a:solidFill>
                <a:latin typeface="Sakkal Majalla" panose="02000000000000000000" pitchFamily="2" charset="-78"/>
                <a:cs typeface="Sakkal Majalla" panose="02000000000000000000" pitchFamily="2" charset="-78"/>
              </a:rPr>
              <a:t>ماذا يحدث إذا </a:t>
            </a:r>
            <a:r>
              <a:rPr lang="ar-BH" sz="2400" b="1" dirty="0" smtClean="0">
                <a:solidFill>
                  <a:srgbClr val="C00000"/>
                </a:solidFill>
                <a:latin typeface="Sakkal Majalla" panose="02000000000000000000" pitchFamily="2" charset="-78"/>
                <a:cs typeface="Sakkal Majalla" panose="02000000000000000000" pitchFamily="2" charset="-78"/>
              </a:rPr>
              <a:t>انقسمت الكتلة الخلوية الداخلية للبلاستولة إلى جزأين؟</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16" name="Oval 15"/>
          <p:cNvSpPr/>
          <p:nvPr/>
        </p:nvSpPr>
        <p:spPr>
          <a:xfrm>
            <a:off x="9806609" y="3509202"/>
            <a:ext cx="1847816" cy="831273"/>
          </a:xfrm>
          <a:prstGeom prst="ellipse">
            <a:avLst/>
          </a:prstGeom>
          <a:solidFill>
            <a:srgbClr val="A9D7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الإجابة</a:t>
            </a:r>
            <a:endParaRPr lang="en-US"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7" name="Rounded Rectangle 16"/>
          <p:cNvSpPr/>
          <p:nvPr/>
        </p:nvSpPr>
        <p:spPr>
          <a:xfrm>
            <a:off x="582387" y="3679080"/>
            <a:ext cx="9488556" cy="510778"/>
          </a:xfrm>
          <a:prstGeom prst="roundRect">
            <a:avLst/>
          </a:prstGeom>
          <a:solidFill>
            <a:srgbClr val="ECF5E7"/>
          </a:solidFill>
          <a:ln w="12700">
            <a:solidFill>
              <a:srgbClr val="002060"/>
            </a:solidFill>
          </a:ln>
        </p:spPr>
        <p:txBody>
          <a:bodyPr wrap="square">
            <a:spAutoFit/>
          </a:bodyPr>
          <a:lstStyle/>
          <a:p>
            <a:pPr algn="r" rtl="1"/>
            <a:r>
              <a:rPr lang="ar-BH" sz="2400" b="1" dirty="0" smtClean="0">
                <a:solidFill>
                  <a:srgbClr val="002060"/>
                </a:solidFill>
                <a:latin typeface="Sakkal Majalla" panose="02000000000000000000" pitchFamily="2" charset="-78"/>
                <a:cs typeface="Sakkal Majalla" panose="02000000000000000000" pitchFamily="2" charset="-78"/>
              </a:rPr>
              <a:t>تنمو كل كتلة خلوية منهما إلى جنين مستقل عادة، لتكون توأمين.</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645458" y="4668779"/>
            <a:ext cx="10917195" cy="545951"/>
          </a:xfrm>
          <a:prstGeom prst="roundRect">
            <a:avLst/>
          </a:prstGeom>
          <a:solidFill>
            <a:srgbClr val="EFF5FB"/>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r" rtl="1" fontAlgn="base">
              <a:spcBef>
                <a:spcPct val="0"/>
              </a:spcBef>
              <a:spcAft>
                <a:spcPct val="0"/>
              </a:spcAft>
            </a:pPr>
            <a:r>
              <a:rPr lang="ar-BH" sz="2400" b="1" dirty="0">
                <a:solidFill>
                  <a:srgbClr val="C00000"/>
                </a:solidFill>
                <a:latin typeface="Sakkal Majalla" panose="02000000000000000000" pitchFamily="2" charset="-78"/>
                <a:cs typeface="Sakkal Majalla" panose="02000000000000000000" pitchFamily="2" charset="-78"/>
              </a:rPr>
              <a:t>6. </a:t>
            </a:r>
            <a:r>
              <a:rPr lang="ar-BH" sz="2800" b="1" dirty="0" smtClean="0">
                <a:solidFill>
                  <a:srgbClr val="7030A0"/>
                </a:solidFill>
                <a:latin typeface="Sakkal Majalla" panose="02000000000000000000" pitchFamily="2" charset="-78"/>
                <a:cs typeface="Sakkal Majalla" panose="02000000000000000000" pitchFamily="2" charset="-78"/>
              </a:rPr>
              <a:t>فسر</a:t>
            </a:r>
            <a:r>
              <a:rPr lang="ar-BH" sz="2400" b="1" dirty="0" smtClean="0">
                <a:solidFill>
                  <a:srgbClr val="7030A0"/>
                </a:solidFill>
                <a:latin typeface="Sakkal Majalla" panose="02000000000000000000" pitchFamily="2" charset="-78"/>
                <a:cs typeface="Sakkal Majalla" panose="02000000000000000000" pitchFamily="2" charset="-78"/>
              </a:rPr>
              <a:t>: </a:t>
            </a:r>
            <a:r>
              <a:rPr lang="ar-BH" sz="2400" b="1" dirty="0" smtClean="0">
                <a:solidFill>
                  <a:srgbClr val="C00000"/>
                </a:solidFill>
                <a:latin typeface="Sakkal Majalla" panose="02000000000000000000" pitchFamily="2" charset="-78"/>
                <a:cs typeface="Sakkal Majalla" panose="02000000000000000000" pitchFamily="2" charset="-78"/>
              </a:rPr>
              <a:t>من </a:t>
            </a:r>
            <a:r>
              <a:rPr lang="ar-BH" sz="2400" b="1" dirty="0">
                <a:solidFill>
                  <a:srgbClr val="C00000"/>
                </a:solidFill>
                <a:latin typeface="Sakkal Majalla" panose="02000000000000000000" pitchFamily="2" charset="-78"/>
                <a:cs typeface="Sakkal Majalla" panose="02000000000000000000" pitchFamily="2" charset="-78"/>
              </a:rPr>
              <a:t>بين حوالي 300 مليون حيوان منوي، تنجح عدة مئات منها فقط في الوصول إلى البويضة</a:t>
            </a:r>
            <a:r>
              <a:rPr lang="ar-BH" sz="2400" b="1" dirty="0" smtClean="0">
                <a:solidFill>
                  <a:srgbClr val="C00000"/>
                </a:solidFill>
                <a:latin typeface="Sakkal Majalla" panose="02000000000000000000" pitchFamily="2" charset="-78"/>
                <a:cs typeface="Sakkal Majalla" panose="02000000000000000000" pitchFamily="2" charset="-78"/>
              </a:rPr>
              <a:t>.</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15" name="Oval 14"/>
          <p:cNvSpPr/>
          <p:nvPr/>
        </p:nvSpPr>
        <p:spPr>
          <a:xfrm>
            <a:off x="9813237" y="5375375"/>
            <a:ext cx="1847816" cy="831273"/>
          </a:xfrm>
          <a:prstGeom prst="ellipse">
            <a:avLst/>
          </a:prstGeom>
          <a:solidFill>
            <a:srgbClr val="A9D7D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الإجابة</a:t>
            </a:r>
            <a:endParaRPr lang="en-US" sz="4000" b="1" dirty="0">
              <a:solidFill>
                <a:srgbClr val="7030A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Rounded Rectangle 21"/>
          <p:cNvSpPr/>
          <p:nvPr/>
        </p:nvSpPr>
        <p:spPr>
          <a:xfrm>
            <a:off x="645459" y="5340865"/>
            <a:ext cx="9419568" cy="943658"/>
          </a:xfrm>
          <a:prstGeom prst="roundRect">
            <a:avLst/>
          </a:prstGeom>
          <a:solidFill>
            <a:srgbClr val="ECF5E7"/>
          </a:solidFill>
          <a:ln w="12700">
            <a:solidFill>
              <a:srgbClr val="002060"/>
            </a:solidFill>
          </a:ln>
        </p:spPr>
        <p:txBody>
          <a:bodyPr wrap="square">
            <a:spAutoFit/>
          </a:bodyPr>
          <a:lstStyle/>
          <a:p>
            <a:pPr algn="r" rtl="1"/>
            <a:r>
              <a:rPr lang="ar-BH" sz="2400" b="1" dirty="0" smtClean="0">
                <a:solidFill>
                  <a:srgbClr val="002060"/>
                </a:solidFill>
                <a:latin typeface="Sakkal Majalla" panose="02000000000000000000" pitchFamily="2" charset="-78"/>
                <a:cs typeface="Sakkal Majalla" panose="02000000000000000000" pitchFamily="2" charset="-78"/>
              </a:rPr>
              <a:t>لأن العديد </a:t>
            </a:r>
            <a:r>
              <a:rPr lang="ar-BH" sz="2400" b="1" dirty="0">
                <a:solidFill>
                  <a:srgbClr val="002060"/>
                </a:solidFill>
                <a:latin typeface="Sakkal Majalla" panose="02000000000000000000" pitchFamily="2" charset="-78"/>
                <a:cs typeface="Sakkal Majalla" panose="02000000000000000000" pitchFamily="2" charset="-78"/>
              </a:rPr>
              <a:t>منها لا يكمل رحلته في المهبل، وبعضها تهاجمه خلايا الدم البيضاء، وبعضها الآخر يموت في </a:t>
            </a:r>
            <a:r>
              <a:rPr lang="ar-BH" sz="2400" b="1" dirty="0" smtClean="0">
                <a:solidFill>
                  <a:srgbClr val="002060"/>
                </a:solidFill>
                <a:latin typeface="Sakkal Majalla" panose="02000000000000000000" pitchFamily="2" charset="-78"/>
                <a:cs typeface="Sakkal Majalla" panose="02000000000000000000" pitchFamily="2" charset="-78"/>
              </a:rPr>
              <a:t>طريقه إلى البويضة.</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25" name="Rounded Rectangle 24"/>
          <p:cNvSpPr/>
          <p:nvPr/>
        </p:nvSpPr>
        <p:spPr>
          <a:xfrm>
            <a:off x="604256" y="1732041"/>
            <a:ext cx="9488556" cy="919401"/>
          </a:xfrm>
          <a:prstGeom prst="roundRect">
            <a:avLst/>
          </a:prstGeom>
          <a:solidFill>
            <a:srgbClr val="ECF5E7"/>
          </a:solidFill>
          <a:ln w="12700">
            <a:solidFill>
              <a:srgbClr val="002060"/>
            </a:solidFill>
          </a:ln>
        </p:spPr>
        <p:txBody>
          <a:bodyPr wrap="square">
            <a:spAutoFit/>
          </a:bodyPr>
          <a:lstStyle/>
          <a:p>
            <a:pPr algn="r" rtl="1"/>
            <a:r>
              <a:rPr lang="ar-BH" sz="2400" b="1" dirty="0" smtClean="0">
                <a:solidFill>
                  <a:srgbClr val="002060"/>
                </a:solidFill>
                <a:latin typeface="Sakkal Majalla" panose="02000000000000000000" pitchFamily="2" charset="-78"/>
                <a:cs typeface="Sakkal Majalla" panose="02000000000000000000" pitchFamily="2" charset="-78"/>
              </a:rPr>
              <a:t>لأن </a:t>
            </a:r>
            <a:r>
              <a:rPr lang="ar-BH" sz="2400" b="1" dirty="0">
                <a:solidFill>
                  <a:srgbClr val="002060"/>
                </a:solidFill>
                <a:latin typeface="Sakkal Majalla" panose="02000000000000000000" pitchFamily="2" charset="-78"/>
                <a:cs typeface="Sakkal Majalla" panose="02000000000000000000" pitchFamily="2" charset="-78"/>
              </a:rPr>
              <a:t>مرحلة الشهور الثلاثة </a:t>
            </a:r>
            <a:r>
              <a:rPr lang="ar-BH" sz="2400" b="1" dirty="0" smtClean="0">
                <a:solidFill>
                  <a:srgbClr val="002060"/>
                </a:solidFill>
                <a:latin typeface="Sakkal Majalla" panose="02000000000000000000" pitchFamily="2" charset="-78"/>
                <a:cs typeface="Sakkal Majalla" panose="02000000000000000000" pitchFamily="2" charset="-78"/>
              </a:rPr>
              <a:t>الأولى </a:t>
            </a:r>
            <a:r>
              <a:rPr lang="ar-BH" sz="2400" b="1" dirty="0">
                <a:solidFill>
                  <a:srgbClr val="002060"/>
                </a:solidFill>
                <a:latin typeface="Sakkal Majalla" panose="02000000000000000000" pitchFamily="2" charset="-78"/>
                <a:cs typeface="Sakkal Majalla" panose="02000000000000000000" pitchFamily="2" charset="-78"/>
              </a:rPr>
              <a:t>يتم فيها تكون أجهزة الجسم وبدء وظائفها، وحدوث تلف أو ضرر في المراحل الأولى من تكوّنها، يسّبب تأثيرًا كبيرًا في المراحل اللاحقة. </a:t>
            </a:r>
          </a:p>
        </p:txBody>
      </p:sp>
      <p:sp>
        <p:nvSpPr>
          <p:cNvPr id="21"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367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anim calcmode="lin" valueType="num">
                                      <p:cBhvr>
                                        <p:cTn id="20" dur="2000" fill="hold"/>
                                        <p:tgtEl>
                                          <p:spTgt spid="25"/>
                                        </p:tgtEl>
                                        <p:attrNameLst>
                                          <p:attrName>ppt_w</p:attrName>
                                        </p:attrNameLst>
                                      </p:cBhvr>
                                      <p:tavLst>
                                        <p:tav tm="0" fmla="#ppt_w*sin(2.5*pi*$)">
                                          <p:val>
                                            <p:fltVal val="0"/>
                                          </p:val>
                                        </p:tav>
                                        <p:tav tm="100000">
                                          <p:val>
                                            <p:fltVal val="1"/>
                                          </p:val>
                                        </p:tav>
                                      </p:tavLst>
                                    </p:anim>
                                    <p:anim calcmode="lin" valueType="num">
                                      <p:cBhvr>
                                        <p:cTn id="2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 calcmode="lin" valueType="num">
                                      <p:cBhvr>
                                        <p:cTn id="26"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1)">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anim calcmode="lin" valueType="num">
                                      <p:cBhvr>
                                        <p:cTn id="47" dur="2000" fill="hold"/>
                                        <p:tgtEl>
                                          <p:spTgt spid="17"/>
                                        </p:tgtEl>
                                        <p:attrNameLst>
                                          <p:attrName>ppt_w</p:attrName>
                                        </p:attrNameLst>
                                      </p:cBhvr>
                                      <p:tavLst>
                                        <p:tav tm="0" fmla="#ppt_w*sin(2.5*pi*$)">
                                          <p:val>
                                            <p:fltVal val="0"/>
                                          </p:val>
                                        </p:tav>
                                        <p:tav tm="100000">
                                          <p:val>
                                            <p:fltVal val="1"/>
                                          </p:val>
                                        </p:tav>
                                      </p:tavLst>
                                    </p:anim>
                                    <p:anim calcmode="lin" valueType="num">
                                      <p:cBhvr>
                                        <p:cTn id="48"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p:cTn id="53"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1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heel(1)">
                                      <p:cBhvr>
                                        <p:cTn id="61" dur="2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000"/>
                                        <p:tgtEl>
                                          <p:spTgt spid="22"/>
                                        </p:tgtEl>
                                      </p:cBhvr>
                                    </p:animEffect>
                                    <p:anim calcmode="lin" valueType="num">
                                      <p:cBhvr>
                                        <p:cTn id="74" dur="2000" fill="hold"/>
                                        <p:tgtEl>
                                          <p:spTgt spid="22"/>
                                        </p:tgtEl>
                                        <p:attrNameLst>
                                          <p:attrName>ppt_w</p:attrName>
                                        </p:attrNameLst>
                                      </p:cBhvr>
                                      <p:tavLst>
                                        <p:tav tm="0" fmla="#ppt_w*sin(2.5*pi*$)">
                                          <p:val>
                                            <p:fltVal val="0"/>
                                          </p:val>
                                        </p:tav>
                                        <p:tav tm="100000">
                                          <p:val>
                                            <p:fltVal val="1"/>
                                          </p:val>
                                        </p:tav>
                                      </p:tavLst>
                                    </p:anim>
                                    <p:anim calcmode="lin" valueType="num">
                                      <p:cBhvr>
                                        <p:cTn id="7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2">
                                            <p:txEl>
                                              <p:pRg st="0" end="0"/>
                                            </p:txEl>
                                          </p:spTgt>
                                        </p:tgtEl>
                                        <p:attrNameLst>
                                          <p:attrName>style.visibility</p:attrName>
                                        </p:attrNameLst>
                                      </p:cBhvr>
                                      <p:to>
                                        <p:strVal val="visible"/>
                                      </p:to>
                                    </p:set>
                                    <p:animEffect transition="in" filter="fade">
                                      <p:cBhvr>
                                        <p:cTn id="80" dur="1000"/>
                                        <p:tgtEl>
                                          <p:spTgt spid="22">
                                            <p:txEl>
                                              <p:pRg st="0" end="0"/>
                                            </p:txEl>
                                          </p:spTgt>
                                        </p:tgtEl>
                                      </p:cBhvr>
                                    </p:animEffect>
                                    <p:anim calcmode="lin" valueType="num">
                                      <p:cBhvr>
                                        <p:cTn id="81"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18" grpId="0" animBg="1"/>
      <p:bldP spid="16" grpId="0" animBg="1"/>
      <p:bldP spid="17" grpId="0" animBg="1"/>
      <p:bldP spid="14" grpId="0" animBg="1"/>
      <p:bldP spid="15" grpId="0" animBg="1"/>
      <p:bldP spid="22"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0"/>
            <a:ext cx="12191999" cy="79295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000" b="1" dirty="0">
                <a:solidFill>
                  <a:srgbClr val="FFFF00"/>
                </a:solidFill>
                <a:latin typeface="Sakkal Majalla" panose="02000000000000000000" pitchFamily="2" charset="-78"/>
                <a:cs typeface="Sakkal Majalla" panose="02000000000000000000" pitchFamily="2" charset="-78"/>
              </a:rPr>
              <a:t>النَشَاطُ التَقْيِيمِيُ 1</a:t>
            </a:r>
          </a:p>
        </p:txBody>
      </p:sp>
      <p:sp>
        <p:nvSpPr>
          <p:cNvPr id="42" name="Rounded Rectangle 41"/>
          <p:cNvSpPr/>
          <p:nvPr/>
        </p:nvSpPr>
        <p:spPr>
          <a:xfrm>
            <a:off x="6757059" y="846306"/>
            <a:ext cx="5046025" cy="400603"/>
          </a:xfrm>
          <a:prstGeom prst="roundRect">
            <a:avLst/>
          </a:prstGeom>
          <a:solidFill>
            <a:srgbClr val="A72F49"/>
          </a:solidFill>
          <a:ln>
            <a:solidFill>
              <a:srgbClr val="671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a:solidFill>
                  <a:schemeClr val="bg1"/>
                </a:solidFill>
                <a:latin typeface="Sakkal Majalla" panose="02000000000000000000" pitchFamily="2" charset="-78"/>
                <a:cs typeface="Sakkal Majalla" panose="02000000000000000000" pitchFamily="2" charset="-78"/>
              </a:rPr>
              <a:t>استعمل الشكل المجاور للإجابة عن </a:t>
            </a:r>
            <a:r>
              <a:rPr lang="ar-BH" sz="2400" b="1" dirty="0" smtClean="0">
                <a:solidFill>
                  <a:schemeClr val="bg1"/>
                </a:solidFill>
                <a:latin typeface="Sakkal Majalla" panose="02000000000000000000" pitchFamily="2" charset="-78"/>
                <a:cs typeface="Sakkal Majalla" panose="02000000000000000000" pitchFamily="2" charset="-78"/>
              </a:rPr>
              <a:t>الأسئلة 1 إلى 5.</a:t>
            </a:r>
            <a:endParaRPr lang="ar-BH" sz="2400" b="1" dirty="0">
              <a:solidFill>
                <a:schemeClr val="bg1"/>
              </a:solidFill>
              <a:latin typeface="Sakkal Majalla" panose="02000000000000000000" pitchFamily="2" charset="-78"/>
              <a:cs typeface="Sakkal Majalla" panose="02000000000000000000" pitchFamily="2" charset="-78"/>
            </a:endParaRPr>
          </a:p>
        </p:txBody>
      </p:sp>
      <p:sp>
        <p:nvSpPr>
          <p:cNvPr id="43" name="Rounded Rectangle 42"/>
          <p:cNvSpPr/>
          <p:nvPr/>
        </p:nvSpPr>
        <p:spPr>
          <a:xfrm>
            <a:off x="6733310" y="1318999"/>
            <a:ext cx="5075250" cy="367297"/>
          </a:xfrm>
          <a:prstGeom prst="roundRect">
            <a:avLst/>
          </a:prstGeom>
          <a:solidFill>
            <a:srgbClr val="FFF7DD"/>
          </a:solidFill>
        </p:spPr>
        <p:style>
          <a:lnRef idx="2">
            <a:schemeClr val="accent2"/>
          </a:lnRef>
          <a:fillRef idx="1">
            <a:schemeClr val="lt1"/>
          </a:fillRef>
          <a:effectRef idx="0">
            <a:schemeClr val="accent2"/>
          </a:effectRef>
          <a:fontRef idx="minor">
            <a:schemeClr val="dk1"/>
          </a:fontRef>
        </p:style>
        <p:txBody>
          <a:bodyPr rtlCol="0" anchor="ctr"/>
          <a:lstStyle/>
          <a:p>
            <a:pPr algn="r" rtl="1"/>
            <a:r>
              <a:rPr lang="ar-BH" altLang="en-US" sz="2400" b="1" dirty="0">
                <a:solidFill>
                  <a:srgbClr val="C00000"/>
                </a:solidFill>
                <a:latin typeface="Sakkal Majalla" panose="02000000000000000000" pitchFamily="2" charset="-78"/>
                <a:cs typeface="Sakkal Majalla" panose="02000000000000000000" pitchFamily="2" charset="-78"/>
              </a:rPr>
              <a:t>1. </a:t>
            </a:r>
            <a:r>
              <a:rPr lang="ar-BH" sz="2400" b="1" dirty="0">
                <a:solidFill>
                  <a:srgbClr val="C00000"/>
                </a:solidFill>
                <a:latin typeface="Sakkal Majalla" panose="02000000000000000000" pitchFamily="2" charset="-78"/>
                <a:cs typeface="Sakkal Majalla" panose="02000000000000000000" pitchFamily="2" charset="-78"/>
              </a:rPr>
              <a:t>ما اسم العملية </a:t>
            </a:r>
            <a:r>
              <a:rPr lang="ar-BH" sz="2400" b="1" dirty="0" smtClean="0">
                <a:solidFill>
                  <a:srgbClr val="C00000"/>
                </a:solidFill>
                <a:latin typeface="Sakkal Majalla" panose="02000000000000000000" pitchFamily="2" charset="-78"/>
                <a:cs typeface="Sakkal Majalla" panose="02000000000000000000" pitchFamily="2" charset="-78"/>
              </a:rPr>
              <a:t>المشار لها بالرقم (3)؟</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7"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56" name="Rounded Rectangle 55"/>
          <p:cNvSpPr/>
          <p:nvPr/>
        </p:nvSpPr>
        <p:spPr>
          <a:xfrm>
            <a:off x="6715894" y="2243231"/>
            <a:ext cx="5076303" cy="3773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smtClean="0">
                <a:solidFill>
                  <a:srgbClr val="9900CC"/>
                </a:solidFill>
                <a:latin typeface="Sakkal Majalla" panose="02000000000000000000" pitchFamily="2" charset="-78"/>
                <a:cs typeface="Sakkal Majalla" panose="02000000000000000000" pitchFamily="2" charset="-78"/>
              </a:rPr>
              <a:t>3. أين </a:t>
            </a:r>
            <a:r>
              <a:rPr lang="ar-BH" sz="2400" b="1" dirty="0">
                <a:solidFill>
                  <a:srgbClr val="9900CC"/>
                </a:solidFill>
                <a:latin typeface="Sakkal Majalla" panose="02000000000000000000" pitchFamily="2" charset="-78"/>
                <a:cs typeface="Sakkal Majalla" panose="02000000000000000000" pitchFamily="2" charset="-78"/>
              </a:rPr>
              <a:t>توجد البويضة في أثناء طور الحويصلة؟</a:t>
            </a:r>
            <a:endParaRPr lang="en-US" sz="2400" b="1" dirty="0">
              <a:solidFill>
                <a:srgbClr val="9900CC"/>
              </a:solidFill>
              <a:latin typeface="Sakkal Majalla" panose="02000000000000000000" pitchFamily="2" charset="-78"/>
              <a:cs typeface="Sakkal Majalla" panose="02000000000000000000" pitchFamily="2" charset="-78"/>
            </a:endParaRPr>
          </a:p>
        </p:txBody>
      </p:sp>
      <p:sp>
        <p:nvSpPr>
          <p:cNvPr id="57" name="Rounded Rectangle 56"/>
          <p:cNvSpPr/>
          <p:nvPr/>
        </p:nvSpPr>
        <p:spPr>
          <a:xfrm>
            <a:off x="6716371" y="2717074"/>
            <a:ext cx="5076303" cy="3757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smtClean="0">
                <a:solidFill>
                  <a:srgbClr val="002060"/>
                </a:solidFill>
                <a:latin typeface="Sakkal Majalla" panose="02000000000000000000" pitchFamily="2" charset="-78"/>
                <a:cs typeface="Sakkal Majalla" panose="02000000000000000000" pitchFamily="2" charset="-78"/>
              </a:rPr>
              <a:t>4. أين </a:t>
            </a:r>
            <a:r>
              <a:rPr lang="ar-BH" sz="2400" b="1" dirty="0">
                <a:solidFill>
                  <a:srgbClr val="002060"/>
                </a:solidFill>
                <a:latin typeface="Sakkal Majalla" panose="02000000000000000000" pitchFamily="2" charset="-78"/>
                <a:cs typeface="Sakkal Majalla" panose="02000000000000000000" pitchFamily="2" charset="-78"/>
              </a:rPr>
              <a:t>يستقر الجنين طول فترة الحمل حتى ولادته؟</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58" name="Oval 57"/>
          <p:cNvSpPr/>
          <p:nvPr/>
        </p:nvSpPr>
        <p:spPr>
          <a:xfrm>
            <a:off x="3825252" y="2699062"/>
            <a:ext cx="2921827" cy="420059"/>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1" anchor="ctr"/>
          <a:lstStyle/>
          <a:p>
            <a:pPr algn="r" rtl="1"/>
            <a:r>
              <a:rPr lang="ar-BH" sz="2200" b="1" dirty="0" smtClean="0">
                <a:solidFill>
                  <a:srgbClr val="002060"/>
                </a:solidFill>
                <a:latin typeface="Sakkal Majalla" panose="02000000000000000000" pitchFamily="2" charset="-78"/>
                <a:cs typeface="Sakkal Majalla" panose="02000000000000000000" pitchFamily="2" charset="-78"/>
              </a:rPr>
              <a:t>داخل </a:t>
            </a:r>
            <a:r>
              <a:rPr lang="ar-BH" sz="2200" b="1" dirty="0">
                <a:solidFill>
                  <a:srgbClr val="002060"/>
                </a:solidFill>
                <a:latin typeface="Sakkal Majalla" panose="02000000000000000000" pitchFamily="2" charset="-78"/>
                <a:cs typeface="Sakkal Majalla" panose="02000000000000000000" pitchFamily="2" charset="-78"/>
              </a:rPr>
              <a:t>الرحم-الرقم 1</a:t>
            </a:r>
          </a:p>
        </p:txBody>
      </p:sp>
      <p:sp>
        <p:nvSpPr>
          <p:cNvPr id="59" name="Rounded Rectangle 58"/>
          <p:cNvSpPr/>
          <p:nvPr/>
        </p:nvSpPr>
        <p:spPr>
          <a:xfrm>
            <a:off x="6710363" y="3182587"/>
            <a:ext cx="5076303" cy="40620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smtClean="0">
                <a:solidFill>
                  <a:schemeClr val="bg1"/>
                </a:solidFill>
                <a:latin typeface="Sakkal Majalla" panose="02000000000000000000" pitchFamily="2" charset="-78"/>
                <a:cs typeface="Sakkal Majalla" panose="02000000000000000000" pitchFamily="2" charset="-78"/>
              </a:rPr>
              <a:t>5. كم </a:t>
            </a:r>
            <a:r>
              <a:rPr lang="ar-BH" sz="2400" b="1" dirty="0">
                <a:solidFill>
                  <a:schemeClr val="bg1"/>
                </a:solidFill>
                <a:latin typeface="Sakkal Majalla" panose="02000000000000000000" pitchFamily="2" charset="-78"/>
                <a:cs typeface="Sakkal Majalla" panose="02000000000000000000" pitchFamily="2" charset="-78"/>
              </a:rPr>
              <a:t>عدد الكروموسومات في التركيب رقم </a:t>
            </a:r>
            <a:r>
              <a:rPr lang="ar-BH" sz="2400" b="1" dirty="0" smtClean="0">
                <a:solidFill>
                  <a:schemeClr val="bg1"/>
                </a:solidFill>
                <a:latin typeface="Sakkal Majalla" panose="02000000000000000000" pitchFamily="2" charset="-78"/>
                <a:cs typeface="Sakkal Majalla" panose="02000000000000000000" pitchFamily="2" charset="-78"/>
              </a:rPr>
              <a:t>(5) </a:t>
            </a:r>
            <a:r>
              <a:rPr lang="ar-BH" sz="2400" b="1" dirty="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60" name="Oval 59"/>
          <p:cNvSpPr/>
          <p:nvPr/>
        </p:nvSpPr>
        <p:spPr>
          <a:xfrm>
            <a:off x="3811805" y="2218257"/>
            <a:ext cx="2921827" cy="420059"/>
          </a:xfrm>
          <a:prstGeom prst="ellipse">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1" anchor="ctr"/>
          <a:lstStyle/>
          <a:p>
            <a:pPr algn="r" rtl="1"/>
            <a:r>
              <a:rPr lang="ar-BH" sz="2200" b="1" dirty="0" smtClean="0">
                <a:solidFill>
                  <a:srgbClr val="9900CC"/>
                </a:solidFill>
                <a:latin typeface="Sakkal Majalla" panose="02000000000000000000" pitchFamily="2" charset="-78"/>
                <a:cs typeface="Sakkal Majalla" panose="02000000000000000000" pitchFamily="2" charset="-78"/>
              </a:rPr>
              <a:t>داخل </a:t>
            </a:r>
            <a:r>
              <a:rPr lang="ar-BH" sz="2200" b="1" dirty="0">
                <a:solidFill>
                  <a:srgbClr val="9900CC"/>
                </a:solidFill>
                <a:latin typeface="Sakkal Majalla" panose="02000000000000000000" pitchFamily="2" charset="-78"/>
                <a:cs typeface="Sakkal Majalla" panose="02000000000000000000" pitchFamily="2" charset="-78"/>
              </a:rPr>
              <a:t>المبيض-الرقم 4</a:t>
            </a:r>
          </a:p>
        </p:txBody>
      </p:sp>
      <p:sp>
        <p:nvSpPr>
          <p:cNvPr id="61" name="Oval 60"/>
          <p:cNvSpPr/>
          <p:nvPr/>
        </p:nvSpPr>
        <p:spPr>
          <a:xfrm>
            <a:off x="3835731" y="1285024"/>
            <a:ext cx="2938720" cy="420059"/>
          </a:xfrm>
          <a:prstGeom prst="ellipse">
            <a:avLst/>
          </a:prstGeom>
          <a:solidFill>
            <a:srgbClr val="EDFBFD"/>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BH" sz="2200" b="1" dirty="0">
                <a:latin typeface="Sakkal Majalla" panose="02000000000000000000" pitchFamily="2" charset="-78"/>
                <a:cs typeface="Sakkal Majalla" panose="02000000000000000000" pitchFamily="2" charset="-78"/>
              </a:rPr>
              <a:t>عملية التبويض</a:t>
            </a:r>
            <a:endParaRPr lang="ar-BH" sz="2200" b="1" dirty="0">
              <a:solidFill>
                <a:srgbClr val="7030A0"/>
              </a:solidFill>
              <a:latin typeface="Sakkal Majalla" panose="02000000000000000000" pitchFamily="2" charset="-78"/>
              <a:cs typeface="Sakkal Majalla" panose="02000000000000000000" pitchFamily="2" charset="-78"/>
            </a:endParaRPr>
          </a:p>
        </p:txBody>
      </p:sp>
      <p:sp>
        <p:nvSpPr>
          <p:cNvPr id="63" name="Oval 62"/>
          <p:cNvSpPr/>
          <p:nvPr/>
        </p:nvSpPr>
        <p:spPr>
          <a:xfrm>
            <a:off x="3816765" y="3185542"/>
            <a:ext cx="2921827" cy="420059"/>
          </a:xfrm>
          <a:prstGeom prst="ellipse">
            <a:avLst/>
          </a:prstGeom>
          <a:solidFill>
            <a:schemeClr val="accent1">
              <a:lumMod val="50000"/>
            </a:schemeClr>
          </a:solidFill>
        </p:spPr>
        <p:style>
          <a:lnRef idx="2">
            <a:schemeClr val="accent6"/>
          </a:lnRef>
          <a:fillRef idx="1">
            <a:schemeClr val="lt1"/>
          </a:fillRef>
          <a:effectRef idx="0">
            <a:schemeClr val="accent6"/>
          </a:effectRef>
          <a:fontRef idx="minor">
            <a:schemeClr val="dk1"/>
          </a:fontRef>
        </p:style>
        <p:txBody>
          <a:bodyPr rtlCol="1" anchor="ctr"/>
          <a:lstStyle/>
          <a:p>
            <a:pPr algn="r" rtl="1"/>
            <a:r>
              <a:rPr lang="ar-BH" sz="2200" b="1" dirty="0">
                <a:solidFill>
                  <a:schemeClr val="bg1"/>
                </a:solidFill>
                <a:latin typeface="Sakkal Majalla" panose="02000000000000000000" pitchFamily="2" charset="-78"/>
                <a:cs typeface="Sakkal Majalla" panose="02000000000000000000" pitchFamily="2" charset="-78"/>
              </a:rPr>
              <a:t> </a:t>
            </a:r>
            <a:r>
              <a:rPr lang="en-US" sz="2200" b="1" dirty="0">
                <a:solidFill>
                  <a:schemeClr val="bg1"/>
                </a:solidFill>
                <a:latin typeface="Sakkal Majalla" panose="02000000000000000000" pitchFamily="2" charset="-78"/>
                <a:cs typeface="Sakkal Majalla" panose="02000000000000000000" pitchFamily="2" charset="-78"/>
              </a:rPr>
              <a:t>46 </a:t>
            </a:r>
            <a:r>
              <a:rPr lang="ar-BH" sz="2200" b="1" dirty="0">
                <a:solidFill>
                  <a:schemeClr val="bg1"/>
                </a:solidFill>
                <a:latin typeface="Sakkal Majalla" panose="02000000000000000000" pitchFamily="2" charset="-78"/>
                <a:cs typeface="Sakkal Majalla" panose="02000000000000000000" pitchFamily="2" charset="-78"/>
              </a:rPr>
              <a:t> كروموسوم (</a:t>
            </a:r>
            <a:r>
              <a:rPr lang="en-US" sz="2200" b="1" dirty="0">
                <a:solidFill>
                  <a:schemeClr val="bg1"/>
                </a:solidFill>
                <a:latin typeface="Sakkal Majalla" panose="02000000000000000000" pitchFamily="2" charset="-78"/>
                <a:cs typeface="Sakkal Majalla" panose="02000000000000000000" pitchFamily="2" charset="-78"/>
              </a:rPr>
              <a:t>2n</a:t>
            </a:r>
            <a:r>
              <a:rPr lang="ar-BH" sz="2200" b="1" dirty="0">
                <a:solidFill>
                  <a:schemeClr val="bg1"/>
                </a:solidFill>
                <a:latin typeface="Sakkal Majalla" panose="02000000000000000000" pitchFamily="2" charset="-78"/>
                <a:cs typeface="Sakkal Majalla" panose="02000000000000000000" pitchFamily="2" charset="-78"/>
              </a:rPr>
              <a:t>)</a:t>
            </a:r>
          </a:p>
        </p:txBody>
      </p:sp>
      <p:sp>
        <p:nvSpPr>
          <p:cNvPr id="64" name="Rounded Rectangle 63"/>
          <p:cNvSpPr/>
          <p:nvPr/>
        </p:nvSpPr>
        <p:spPr>
          <a:xfrm>
            <a:off x="6719327" y="1785889"/>
            <a:ext cx="5076303" cy="375420"/>
          </a:xfrm>
          <a:prstGeom prst="roundRect">
            <a:avLst/>
          </a:prstGeom>
          <a:solidFill>
            <a:srgbClr val="F5FEE2"/>
          </a:solidFill>
        </p:spPr>
        <p:style>
          <a:lnRef idx="2">
            <a:schemeClr val="accent6"/>
          </a:lnRef>
          <a:fillRef idx="1">
            <a:schemeClr val="lt1"/>
          </a:fillRef>
          <a:effectRef idx="0">
            <a:schemeClr val="accent6"/>
          </a:effectRef>
          <a:fontRef idx="minor">
            <a:schemeClr val="dk1"/>
          </a:fontRef>
        </p:style>
        <p:txBody>
          <a:bodyPr rtlCol="1" anchor="ctr"/>
          <a:lstStyle/>
          <a:p>
            <a:pPr algn="r"/>
            <a:r>
              <a:rPr lang="ar-BH" altLang="en-US" sz="2400" b="1" dirty="0">
                <a:solidFill>
                  <a:srgbClr val="7030A0"/>
                </a:solidFill>
                <a:latin typeface="Sakkal Majalla" panose="02000000000000000000" pitchFamily="2" charset="-78"/>
                <a:cs typeface="Sakkal Majalla" panose="02000000000000000000" pitchFamily="2" charset="-78"/>
              </a:rPr>
              <a:t>2. </a:t>
            </a:r>
            <a:r>
              <a:rPr lang="ar-BH" sz="2400" b="1" dirty="0">
                <a:solidFill>
                  <a:srgbClr val="7030A0"/>
                </a:solidFill>
                <a:latin typeface="Sakkal Majalla" panose="02000000000000000000" pitchFamily="2" charset="-78"/>
                <a:cs typeface="Sakkal Majalla" panose="02000000000000000000" pitchFamily="2" charset="-78"/>
              </a:rPr>
              <a:t>أي الأرقام يشير إلى مكان حدوث عملية الإخصاب؟</a:t>
            </a:r>
            <a:r>
              <a:rPr lang="ar-BH" altLang="en-US" sz="2400" b="1" dirty="0">
                <a:solidFill>
                  <a:srgbClr val="7030A0"/>
                </a:solidFill>
                <a:latin typeface="Sakkal Majalla" panose="02000000000000000000" pitchFamily="2" charset="-78"/>
                <a:cs typeface="Sakkal Majalla" panose="02000000000000000000" pitchFamily="2" charset="-78"/>
              </a:rPr>
              <a:t> </a:t>
            </a:r>
            <a:endParaRPr lang="ar-SA" altLang="en-US" sz="2400" b="1" dirty="0">
              <a:solidFill>
                <a:srgbClr val="7030A0"/>
              </a:solidFill>
              <a:latin typeface="Sakkal Majalla" panose="02000000000000000000" pitchFamily="2" charset="-78"/>
              <a:cs typeface="Sakkal Majalla" panose="02000000000000000000" pitchFamily="2" charset="-78"/>
            </a:endParaRPr>
          </a:p>
        </p:txBody>
      </p:sp>
      <p:sp>
        <p:nvSpPr>
          <p:cNvPr id="65" name="Oval 64"/>
          <p:cNvSpPr/>
          <p:nvPr/>
        </p:nvSpPr>
        <p:spPr>
          <a:xfrm>
            <a:off x="3834694" y="1769423"/>
            <a:ext cx="2921827" cy="403761"/>
          </a:xfrm>
          <a:prstGeom prst="ellipse">
            <a:avLst/>
          </a:prstGeom>
          <a:solidFill>
            <a:srgbClr val="F5FEE2"/>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BH" sz="2200" b="1" dirty="0">
                <a:solidFill>
                  <a:srgbClr val="7030A0"/>
                </a:solidFill>
                <a:latin typeface="Sakkal Majalla" panose="02000000000000000000" pitchFamily="2" charset="-78"/>
                <a:cs typeface="Sakkal Majalla" panose="02000000000000000000" pitchFamily="2" charset="-78"/>
              </a:rPr>
              <a:t>الرقم 2</a:t>
            </a:r>
          </a:p>
        </p:txBody>
      </p:sp>
      <p:graphicFrame>
        <p:nvGraphicFramePr>
          <p:cNvPr id="66" name="Group 91"/>
          <p:cNvGraphicFramePr>
            <a:graphicFrameLocks/>
          </p:cNvGraphicFramePr>
          <p:nvPr>
            <p:extLst>
              <p:ext uri="{D42A27DB-BD31-4B8C-83A1-F6EECF244321}">
                <p14:modId xmlns:p14="http://schemas.microsoft.com/office/powerpoint/2010/main" val="1547660786"/>
              </p:ext>
            </p:extLst>
          </p:nvPr>
        </p:nvGraphicFramePr>
        <p:xfrm>
          <a:off x="462503" y="4292051"/>
          <a:ext cx="11217499" cy="2000782"/>
        </p:xfrm>
        <a:graphic>
          <a:graphicData uri="http://schemas.openxmlformats.org/drawingml/2006/table">
            <a:tbl>
              <a:tblPr rtl="1"/>
              <a:tblGrid>
                <a:gridCol w="2240167">
                  <a:extLst>
                    <a:ext uri="{9D8B030D-6E8A-4147-A177-3AD203B41FA5}">
                      <a16:colId xmlns="" xmlns:a16="http://schemas.microsoft.com/office/drawing/2014/main" val="20000"/>
                    </a:ext>
                  </a:extLst>
                </a:gridCol>
                <a:gridCol w="4419716">
                  <a:extLst>
                    <a:ext uri="{9D8B030D-6E8A-4147-A177-3AD203B41FA5}">
                      <a16:colId xmlns="" xmlns:a16="http://schemas.microsoft.com/office/drawing/2014/main" val="20001"/>
                    </a:ext>
                  </a:extLst>
                </a:gridCol>
                <a:gridCol w="4557616">
                  <a:extLst>
                    <a:ext uri="{9D8B030D-6E8A-4147-A177-3AD203B41FA5}">
                      <a16:colId xmlns="" xmlns:a16="http://schemas.microsoft.com/office/drawing/2014/main" val="20002"/>
                    </a:ext>
                  </a:extLst>
                </a:gridCol>
              </a:tblGrid>
              <a:tr h="41801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BH" sz="2200" b="1" i="0" u="none" strike="noStrike" cap="none" normalizeH="0" baseline="0" dirty="0">
                          <a:ln>
                            <a:noFill/>
                          </a:ln>
                          <a:solidFill>
                            <a:srgbClr val="C00000"/>
                          </a:solidFill>
                          <a:effectLst/>
                          <a:latin typeface="Sakkal Majalla" panose="02000000000000000000" pitchFamily="2" charset="-78"/>
                          <a:cs typeface="Sakkal Majalla" panose="02000000000000000000" pitchFamily="2" charset="-78"/>
                        </a:rPr>
                        <a:t>المقارنة</a:t>
                      </a:r>
                      <a:endParaRPr kumimoji="0" lang="en-US" sz="2200" b="1" i="0" u="none" strike="noStrike" cap="none" normalizeH="0" baseline="0" dirty="0">
                        <a:ln>
                          <a:noFill/>
                        </a:ln>
                        <a:solidFill>
                          <a:srgbClr val="C00000"/>
                        </a:solidFill>
                        <a:effectLst/>
                        <a:latin typeface="Sakkal Majalla" panose="02000000000000000000" pitchFamily="2" charset="-78"/>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ctr" rtl="1"/>
                      <a:r>
                        <a:rPr lang="ar-BH" sz="2200" b="1" dirty="0" smtClean="0">
                          <a:solidFill>
                            <a:srgbClr val="C00000"/>
                          </a:solidFill>
                          <a:latin typeface="Sakkal Majalla" panose="02000000000000000000" pitchFamily="2" charset="-78"/>
                          <a:cs typeface="Sakkal Majalla" panose="02000000000000000000" pitchFamily="2" charset="-78"/>
                        </a:rPr>
                        <a:t>الخلية أحادية المجموعة الكروموسومية(</a:t>
                      </a:r>
                      <a:r>
                        <a:rPr lang="en-US" sz="2200" b="1" dirty="0" smtClean="0">
                          <a:solidFill>
                            <a:srgbClr val="C00000"/>
                          </a:solidFill>
                          <a:latin typeface="Sakkal Majalla" panose="02000000000000000000" pitchFamily="2" charset="-78"/>
                          <a:cs typeface="Sakkal Majalla" panose="02000000000000000000" pitchFamily="2" charset="-78"/>
                        </a:rPr>
                        <a:t>1n</a:t>
                      </a:r>
                      <a:r>
                        <a:rPr lang="ar-BH" sz="2200" b="1" dirty="0" smtClean="0">
                          <a:solidFill>
                            <a:srgbClr val="C00000"/>
                          </a:solidFill>
                          <a:latin typeface="Sakkal Majalla" panose="02000000000000000000" pitchFamily="2" charset="-78"/>
                          <a:cs typeface="Sakkal Majalla" panose="02000000000000000000" pitchFamily="2" charset="-78"/>
                        </a:rPr>
                        <a:t>)</a:t>
                      </a:r>
                      <a:endParaRPr lang="ar-BH" sz="2200" b="1" dirty="0">
                        <a:solidFill>
                          <a:srgbClr val="C00000"/>
                        </a:solidFill>
                        <a:latin typeface="Sakkal Majalla" panose="02000000000000000000" pitchFamily="2" charset="-78"/>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ctr" rtl="1"/>
                      <a:r>
                        <a:rPr lang="ar-BH" sz="2200" b="1" dirty="0" smtClean="0">
                          <a:solidFill>
                            <a:srgbClr val="C00000"/>
                          </a:solidFill>
                          <a:latin typeface="Sakkal Majalla" panose="02000000000000000000" pitchFamily="2" charset="-78"/>
                          <a:cs typeface="Sakkal Majalla" panose="02000000000000000000" pitchFamily="2" charset="-78"/>
                        </a:rPr>
                        <a:t>الخلية ثنائية المجموعة الكروموسومية</a:t>
                      </a:r>
                      <a:r>
                        <a:rPr lang="en-US" sz="2200" b="1" dirty="0" smtClean="0">
                          <a:solidFill>
                            <a:srgbClr val="C00000"/>
                          </a:solidFill>
                          <a:latin typeface="Sakkal Majalla" panose="02000000000000000000" pitchFamily="2" charset="-78"/>
                          <a:cs typeface="Sakkal Majalla" panose="02000000000000000000" pitchFamily="2" charset="-78"/>
                        </a:rPr>
                        <a:t>2n) </a:t>
                      </a:r>
                      <a:r>
                        <a:rPr lang="ar-BH" sz="2200" b="1" dirty="0" smtClean="0">
                          <a:solidFill>
                            <a:srgbClr val="C00000"/>
                          </a:solidFill>
                          <a:latin typeface="Sakkal Majalla" panose="02000000000000000000" pitchFamily="2" charset="-78"/>
                          <a:cs typeface="Sakkal Majalla" panose="02000000000000000000" pitchFamily="2" charset="-78"/>
                        </a:rPr>
                        <a:t>)</a:t>
                      </a:r>
                      <a:endParaRPr lang="ar-BH" sz="2200" b="1" dirty="0">
                        <a:solidFill>
                          <a:srgbClr val="C00000"/>
                        </a:solidFill>
                        <a:latin typeface="Sakkal Majalla" panose="02000000000000000000" pitchFamily="2" charset="-78"/>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 xmlns:a16="http://schemas.microsoft.com/office/drawing/2014/main" val="10000"/>
                  </a:ext>
                </a:extLst>
              </a:tr>
              <a:tr h="537760">
                <a:tc>
                  <a:txBody>
                    <a:bodyPr/>
                    <a:lstStyle/>
                    <a:p>
                      <a:pPr algn="ctr" rtl="1">
                        <a:lnSpc>
                          <a:spcPct val="115000"/>
                        </a:lnSpc>
                        <a:spcAft>
                          <a:spcPts val="0"/>
                        </a:spcAft>
                      </a:pPr>
                      <a:r>
                        <a:rPr lang="ar-BH" sz="2200" b="1" dirty="0" smtClean="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rPr>
                        <a:t>عدد الكروموسومات</a:t>
                      </a:r>
                      <a:endParaRPr lang="en-US" sz="2200" b="1"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en-US" sz="2800" b="1" kern="1200" dirty="0">
                        <a:solidFill>
                          <a:srgbClr val="002060"/>
                        </a:solidFill>
                        <a:effectLst/>
                        <a:latin typeface="Sakkal Majalla" panose="02000000000000000000" pitchFamily="2" charset="-78"/>
                        <a:ea typeface="+mn-ea"/>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en-US" sz="2800" b="1" kern="1200" dirty="0">
                        <a:solidFill>
                          <a:srgbClr val="002060"/>
                        </a:solidFill>
                        <a:effectLst/>
                        <a:latin typeface="Sakkal Majalla" panose="02000000000000000000" pitchFamily="2" charset="-78"/>
                        <a:ea typeface="+mn-ea"/>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1"/>
                  </a:ext>
                </a:extLst>
              </a:tr>
              <a:tr h="468336">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BH" sz="2200" b="1" dirty="0" smtClean="0">
                          <a:solidFill>
                            <a:srgbClr val="C00000"/>
                          </a:solidFill>
                          <a:effectLst/>
                          <a:latin typeface="Sakkal Majalla" panose="02000000000000000000" pitchFamily="2" charset="-78"/>
                          <a:cs typeface="Sakkal Majalla" panose="02000000000000000000" pitchFamily="2" charset="-78"/>
                        </a:rPr>
                        <a:t>مثال عليها</a:t>
                      </a:r>
                      <a:endParaRPr lang="en-US" sz="2200" b="1" strike="sngStrike"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en-US" sz="2800" b="1" kern="1200" dirty="0">
                        <a:solidFill>
                          <a:srgbClr val="C00000"/>
                        </a:solidFill>
                        <a:effectLst/>
                        <a:latin typeface="Sakkal Majalla" panose="02000000000000000000" pitchFamily="2" charset="-78"/>
                        <a:ea typeface="+mn-ea"/>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en-US" sz="2800" b="1" kern="1200" dirty="0">
                        <a:solidFill>
                          <a:srgbClr val="C00000"/>
                        </a:solidFill>
                        <a:effectLst/>
                        <a:latin typeface="Sakkal Majalla" panose="02000000000000000000" pitchFamily="2" charset="-78"/>
                        <a:ea typeface="+mn-ea"/>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05820">
                <a:tc>
                  <a:txBody>
                    <a:bodyPr/>
                    <a:lstStyle/>
                    <a:p>
                      <a:pPr algn="ctr" rtl="1">
                        <a:lnSpc>
                          <a:spcPct val="115000"/>
                        </a:lnSpc>
                        <a:spcAft>
                          <a:spcPts val="0"/>
                        </a:spcAft>
                      </a:pPr>
                      <a:r>
                        <a:rPr lang="ar-BH" sz="2200" b="1" dirty="0" smtClean="0">
                          <a:solidFill>
                            <a:srgbClr val="C00000"/>
                          </a:solidFill>
                          <a:effectLst/>
                          <a:latin typeface="Sakkal Majalla" panose="02000000000000000000" pitchFamily="2" charset="-78"/>
                          <a:cs typeface="Sakkal Majalla" panose="02000000000000000000" pitchFamily="2" charset="-78"/>
                        </a:rPr>
                        <a:t>مدة حياتها بالجسم</a:t>
                      </a:r>
                      <a:endParaRPr lang="en-US" sz="2200" b="1" dirty="0">
                        <a:solidFill>
                          <a:srgbClr val="C0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DFBFD"/>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en-US" sz="2800" b="1" kern="1200" dirty="0">
                        <a:solidFill>
                          <a:srgbClr val="C00000"/>
                        </a:solidFill>
                        <a:effectLst/>
                        <a:latin typeface="Sakkal Majalla" panose="02000000000000000000" pitchFamily="2" charset="-78"/>
                        <a:ea typeface="+mn-ea"/>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DFBFD"/>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en-US" sz="2800" b="1" kern="1200" dirty="0">
                        <a:solidFill>
                          <a:srgbClr val="C00000"/>
                        </a:solidFill>
                        <a:effectLst/>
                        <a:latin typeface="Sakkal Majalla" panose="02000000000000000000" pitchFamily="2" charset="-78"/>
                        <a:ea typeface="+mn-ea"/>
                        <a:cs typeface="Sakkal Majalla" panose="02000000000000000000" pitchFamily="2" charset="-78"/>
                      </a:endParaRPr>
                    </a:p>
                  </a:txBody>
                  <a:tcPr marT="45717" marB="4571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DFBFD"/>
                    </a:solidFill>
                  </a:tcPr>
                </a:tc>
                <a:extLst>
                  <a:ext uri="{0D108BD9-81ED-4DB2-BD59-A6C34878D82A}">
                    <a16:rowId xmlns="" xmlns:a16="http://schemas.microsoft.com/office/drawing/2014/main" val="10002"/>
                  </a:ext>
                </a:extLst>
              </a:tr>
            </a:tbl>
          </a:graphicData>
        </a:graphic>
      </p:graphicFrame>
      <p:sp>
        <p:nvSpPr>
          <p:cNvPr id="67" name="TextBox 66"/>
          <p:cNvSpPr txBox="1"/>
          <p:nvPr/>
        </p:nvSpPr>
        <p:spPr>
          <a:xfrm>
            <a:off x="5483500" y="4795317"/>
            <a:ext cx="3472240"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كل خلية تحتوي على 23 كروموسوم</a:t>
            </a:r>
            <a:endParaRPr lang="ar-BH" altLang="en-US" sz="2200" b="1" dirty="0">
              <a:solidFill>
                <a:srgbClr val="002060"/>
              </a:solidFill>
              <a:latin typeface="Sakkal Majalla" panose="02000000000000000000" pitchFamily="2" charset="-78"/>
              <a:cs typeface="Sakkal Majalla" panose="02000000000000000000" pitchFamily="2" charset="-78"/>
            </a:endParaRPr>
          </a:p>
        </p:txBody>
      </p:sp>
      <p:sp>
        <p:nvSpPr>
          <p:cNvPr id="68" name="TextBox 67"/>
          <p:cNvSpPr txBox="1"/>
          <p:nvPr/>
        </p:nvSpPr>
        <p:spPr>
          <a:xfrm>
            <a:off x="806755" y="4823230"/>
            <a:ext cx="3845229"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كل خلية تحتوي على 46 كروموسوم.</a:t>
            </a:r>
          </a:p>
        </p:txBody>
      </p:sp>
      <p:sp>
        <p:nvSpPr>
          <p:cNvPr id="69" name="TextBox 68"/>
          <p:cNvSpPr txBox="1"/>
          <p:nvPr/>
        </p:nvSpPr>
        <p:spPr>
          <a:xfrm>
            <a:off x="5230908" y="5840236"/>
            <a:ext cx="4087906"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لا تظل حية داخل جسم الإنسان فترة طويلة.</a:t>
            </a:r>
          </a:p>
        </p:txBody>
      </p:sp>
      <p:sp>
        <p:nvSpPr>
          <p:cNvPr id="70" name="TextBox 69"/>
          <p:cNvSpPr txBox="1"/>
          <p:nvPr/>
        </p:nvSpPr>
        <p:spPr>
          <a:xfrm>
            <a:off x="603686" y="5888511"/>
            <a:ext cx="4376057"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تظل حية </a:t>
            </a:r>
            <a:r>
              <a:rPr lang="ar-BH" sz="2000" b="1" dirty="0" smtClean="0">
                <a:latin typeface="Sakkal Majalla" panose="02000000000000000000" pitchFamily="2" charset="-78"/>
                <a:cs typeface="Sakkal Majalla" panose="02000000000000000000" pitchFamily="2" charset="-78"/>
              </a:rPr>
              <a:t>لفترة تختلف بحسب </a:t>
            </a:r>
            <a:r>
              <a:rPr lang="ar-BH" sz="2000" b="1" dirty="0">
                <a:latin typeface="Sakkal Majalla" panose="02000000000000000000" pitchFamily="2" charset="-78"/>
                <a:cs typeface="Sakkal Majalla" panose="02000000000000000000" pitchFamily="2" charset="-78"/>
              </a:rPr>
              <a:t>نوعها ومكانها في الجسم.</a:t>
            </a:r>
          </a:p>
        </p:txBody>
      </p:sp>
      <p:sp>
        <p:nvSpPr>
          <p:cNvPr id="71" name="TextBox 70"/>
          <p:cNvSpPr txBox="1"/>
          <p:nvPr/>
        </p:nvSpPr>
        <p:spPr>
          <a:xfrm>
            <a:off x="5658312" y="5337657"/>
            <a:ext cx="3200400"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الحيوان المنوي - البويضة</a:t>
            </a:r>
            <a:endParaRPr lang="ar-BH" altLang="en-US" sz="2200" b="1" dirty="0">
              <a:solidFill>
                <a:srgbClr val="002060"/>
              </a:solidFill>
              <a:latin typeface="Sakkal Majalla" panose="02000000000000000000" pitchFamily="2" charset="-78"/>
              <a:cs typeface="Sakkal Majalla" panose="02000000000000000000" pitchFamily="2" charset="-78"/>
            </a:endParaRPr>
          </a:p>
        </p:txBody>
      </p:sp>
      <p:sp>
        <p:nvSpPr>
          <p:cNvPr id="72" name="TextBox 71"/>
          <p:cNvSpPr txBox="1"/>
          <p:nvPr/>
        </p:nvSpPr>
        <p:spPr>
          <a:xfrm>
            <a:off x="1076324" y="5350274"/>
            <a:ext cx="3350030" cy="400110"/>
          </a:xfrm>
          <a:prstGeom prst="rect">
            <a:avLst/>
          </a:prstGeom>
          <a:noFill/>
        </p:spPr>
        <p:txBody>
          <a:bodyPr wrap="square" rtlCol="0">
            <a:spAutoFit/>
          </a:bodyPr>
          <a:lstStyle/>
          <a:p>
            <a:pPr algn="ctr" defTabSz="685800" rtl="1">
              <a:defRPr/>
            </a:pPr>
            <a:r>
              <a:rPr lang="ar-BH" sz="2000" b="1" dirty="0">
                <a:latin typeface="Sakkal Majalla" panose="02000000000000000000" pitchFamily="2" charset="-78"/>
                <a:cs typeface="Sakkal Majalla" panose="02000000000000000000" pitchFamily="2" charset="-78"/>
              </a:rPr>
              <a:t>الخلية </a:t>
            </a:r>
            <a:r>
              <a:rPr lang="ar-BH" sz="2000" b="1" dirty="0" smtClean="0">
                <a:latin typeface="Sakkal Majalla" panose="02000000000000000000" pitchFamily="2" charset="-78"/>
                <a:cs typeface="Sakkal Majalla" panose="02000000000000000000" pitchFamily="2" charset="-78"/>
              </a:rPr>
              <a:t>العضلية – الخلية العصبية</a:t>
            </a:r>
            <a:endParaRPr lang="ar-BH" altLang="en-US" sz="2200" b="1" dirty="0">
              <a:solidFill>
                <a:srgbClr val="002060"/>
              </a:solidFill>
              <a:latin typeface="Sakkal Majalla" panose="02000000000000000000" pitchFamily="2" charset="-78"/>
              <a:cs typeface="Sakkal Majalla" panose="02000000000000000000" pitchFamily="2" charset="-78"/>
            </a:endParaRPr>
          </a:p>
        </p:txBody>
      </p:sp>
      <p:sp>
        <p:nvSpPr>
          <p:cNvPr id="73" name="Rounded Rectangle 72"/>
          <p:cNvSpPr/>
          <p:nvPr/>
        </p:nvSpPr>
        <p:spPr>
          <a:xfrm>
            <a:off x="469496" y="3845859"/>
            <a:ext cx="11202048" cy="378257"/>
          </a:xfrm>
          <a:prstGeom prst="roundRect">
            <a:avLst/>
          </a:prstGeom>
          <a:solidFill>
            <a:srgbClr val="A72F49"/>
          </a:solidFill>
          <a:ln>
            <a:solidFill>
              <a:srgbClr val="671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altLang="en-US" sz="2200" b="1" dirty="0" smtClean="0">
                <a:solidFill>
                  <a:schemeClr val="bg1"/>
                </a:solidFill>
                <a:latin typeface="Sakkal Majalla" panose="02000000000000000000" pitchFamily="2" charset="-78"/>
                <a:cs typeface="Sakkal Majalla" panose="02000000000000000000" pitchFamily="2" charset="-78"/>
              </a:rPr>
              <a:t>6. </a:t>
            </a:r>
            <a:r>
              <a:rPr lang="ar-BH" altLang="en-US" sz="2200" b="1" dirty="0">
                <a:solidFill>
                  <a:schemeClr val="bg1"/>
                </a:solidFill>
                <a:latin typeface="Sakkal Majalla" panose="02000000000000000000" pitchFamily="2" charset="-78"/>
                <a:cs typeface="Sakkal Majalla" panose="02000000000000000000" pitchFamily="2" charset="-78"/>
              </a:rPr>
              <a:t>قارن بين </a:t>
            </a:r>
            <a:r>
              <a:rPr lang="ar-BH" sz="2200" b="1" dirty="0">
                <a:solidFill>
                  <a:schemeClr val="bg1"/>
                </a:solidFill>
                <a:latin typeface="Sakkal Majalla" panose="02000000000000000000" pitchFamily="2" charset="-78"/>
                <a:cs typeface="Sakkal Majalla" panose="02000000000000000000" pitchFamily="2" charset="-78"/>
              </a:rPr>
              <a:t>الخلية </a:t>
            </a:r>
            <a:r>
              <a:rPr lang="ar-BH" sz="2200" b="1" dirty="0" smtClean="0">
                <a:solidFill>
                  <a:schemeClr val="bg1"/>
                </a:solidFill>
                <a:latin typeface="Sakkal Majalla" panose="02000000000000000000" pitchFamily="2" charset="-78"/>
                <a:cs typeface="Sakkal Majalla" panose="02000000000000000000" pitchFamily="2" charset="-78"/>
              </a:rPr>
              <a:t>أحادية المجموعة الكروموسومية والخلية ثنائية </a:t>
            </a:r>
            <a:r>
              <a:rPr lang="ar-BH" sz="2200" b="1" dirty="0">
                <a:solidFill>
                  <a:schemeClr val="bg1"/>
                </a:solidFill>
                <a:latin typeface="Sakkal Majalla" panose="02000000000000000000" pitchFamily="2" charset="-78"/>
                <a:cs typeface="Sakkal Majalla" panose="02000000000000000000" pitchFamily="2" charset="-78"/>
              </a:rPr>
              <a:t>المجموعة الكروموسومية </a:t>
            </a:r>
            <a:r>
              <a:rPr lang="ar-BH" sz="2200" b="1" dirty="0" smtClean="0">
                <a:solidFill>
                  <a:schemeClr val="bg1"/>
                </a:solidFill>
                <a:latin typeface="Sakkal Majalla" panose="02000000000000000000" pitchFamily="2" charset="-78"/>
                <a:cs typeface="Sakkal Majalla" panose="02000000000000000000" pitchFamily="2" charset="-78"/>
              </a:rPr>
              <a:t>في الإنسان </a:t>
            </a:r>
            <a:r>
              <a:rPr lang="ar-BH" altLang="en-US" sz="2200" b="1" dirty="0" smtClean="0">
                <a:solidFill>
                  <a:schemeClr val="bg1"/>
                </a:solidFill>
                <a:latin typeface="Sakkal Majalla" panose="02000000000000000000" pitchFamily="2" charset="-78"/>
                <a:cs typeface="Sakkal Majalla" panose="02000000000000000000" pitchFamily="2" charset="-78"/>
              </a:rPr>
              <a:t>كما </a:t>
            </a:r>
            <a:r>
              <a:rPr lang="ar-BH" altLang="en-US" sz="2200" b="1" dirty="0">
                <a:solidFill>
                  <a:schemeClr val="bg1"/>
                </a:solidFill>
                <a:latin typeface="Sakkal Majalla" panose="02000000000000000000" pitchFamily="2" charset="-78"/>
                <a:cs typeface="Sakkal Majalla" panose="02000000000000000000" pitchFamily="2" charset="-78"/>
              </a:rPr>
              <a:t>بالجدول التالي. </a:t>
            </a:r>
            <a:endParaRPr lang="ar-SA" altLang="en-US" sz="2200" b="1" dirty="0">
              <a:solidFill>
                <a:schemeClr val="bg1"/>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2"/>
          <a:stretch>
            <a:fillRect/>
          </a:stretch>
        </p:blipFill>
        <p:spPr>
          <a:xfrm>
            <a:off x="441816" y="883795"/>
            <a:ext cx="3310415" cy="2871465"/>
          </a:xfrm>
          <a:prstGeom prst="rect">
            <a:avLst/>
          </a:prstGeom>
        </p:spPr>
      </p:pic>
    </p:spTree>
    <p:extLst>
      <p:ext uri="{BB962C8B-B14F-4D97-AF65-F5344CB8AC3E}">
        <p14:creationId xmlns:p14="http://schemas.microsoft.com/office/powerpoint/2010/main" val="10336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1)">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heel(1)">
                                      <p:cBhvr>
                                        <p:cTn id="17" dur="2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1000" fill="hold"/>
                                        <p:tgtEl>
                                          <p:spTgt spid="61"/>
                                        </p:tgtEl>
                                        <p:attrNameLst>
                                          <p:attrName>ppt_w</p:attrName>
                                        </p:attrNameLst>
                                      </p:cBhvr>
                                      <p:tavLst>
                                        <p:tav tm="0">
                                          <p:val>
                                            <p:fltVal val="0"/>
                                          </p:val>
                                        </p:tav>
                                        <p:tav tm="100000">
                                          <p:val>
                                            <p:strVal val="#ppt_w"/>
                                          </p:val>
                                        </p:tav>
                                      </p:tavLst>
                                    </p:anim>
                                    <p:anim calcmode="lin" valueType="num">
                                      <p:cBhvr>
                                        <p:cTn id="23" dur="1000" fill="hold"/>
                                        <p:tgtEl>
                                          <p:spTgt spid="61"/>
                                        </p:tgtEl>
                                        <p:attrNameLst>
                                          <p:attrName>ppt_h</p:attrName>
                                        </p:attrNameLst>
                                      </p:cBhvr>
                                      <p:tavLst>
                                        <p:tav tm="0">
                                          <p:val>
                                            <p:fltVal val="0"/>
                                          </p:val>
                                        </p:tav>
                                        <p:tav tm="100000">
                                          <p:val>
                                            <p:strVal val="#ppt_h"/>
                                          </p:val>
                                        </p:tav>
                                      </p:tavLst>
                                    </p:anim>
                                    <p:anim calcmode="lin" valueType="num">
                                      <p:cBhvr>
                                        <p:cTn id="24" dur="1000" fill="hold"/>
                                        <p:tgtEl>
                                          <p:spTgt spid="61"/>
                                        </p:tgtEl>
                                        <p:attrNameLst>
                                          <p:attrName>style.rotation</p:attrName>
                                        </p:attrNameLst>
                                      </p:cBhvr>
                                      <p:tavLst>
                                        <p:tav tm="0">
                                          <p:val>
                                            <p:fltVal val="90"/>
                                          </p:val>
                                        </p:tav>
                                        <p:tav tm="100000">
                                          <p:val>
                                            <p:fltVal val="0"/>
                                          </p:val>
                                        </p:tav>
                                      </p:tavLst>
                                    </p:anim>
                                    <p:animEffect transition="in" filter="fade">
                                      <p:cBhvr>
                                        <p:cTn id="25" dur="10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1000" fill="hold"/>
                                        <p:tgtEl>
                                          <p:spTgt spid="64"/>
                                        </p:tgtEl>
                                        <p:attrNameLst>
                                          <p:attrName>ppt_w</p:attrName>
                                        </p:attrNameLst>
                                      </p:cBhvr>
                                      <p:tavLst>
                                        <p:tav tm="0">
                                          <p:val>
                                            <p:fltVal val="0"/>
                                          </p:val>
                                        </p:tav>
                                        <p:tav tm="100000">
                                          <p:val>
                                            <p:strVal val="#ppt_w"/>
                                          </p:val>
                                        </p:tav>
                                      </p:tavLst>
                                    </p:anim>
                                    <p:anim calcmode="lin" valueType="num">
                                      <p:cBhvr>
                                        <p:cTn id="31" dur="1000" fill="hold"/>
                                        <p:tgtEl>
                                          <p:spTgt spid="64"/>
                                        </p:tgtEl>
                                        <p:attrNameLst>
                                          <p:attrName>ppt_h</p:attrName>
                                        </p:attrNameLst>
                                      </p:cBhvr>
                                      <p:tavLst>
                                        <p:tav tm="0">
                                          <p:val>
                                            <p:fltVal val="0"/>
                                          </p:val>
                                        </p:tav>
                                        <p:tav tm="100000">
                                          <p:val>
                                            <p:strVal val="#ppt_h"/>
                                          </p:val>
                                        </p:tav>
                                      </p:tavLst>
                                    </p:anim>
                                    <p:anim calcmode="lin" valueType="num">
                                      <p:cBhvr>
                                        <p:cTn id="32" dur="1000" fill="hold"/>
                                        <p:tgtEl>
                                          <p:spTgt spid="64"/>
                                        </p:tgtEl>
                                        <p:attrNameLst>
                                          <p:attrName>style.rotation</p:attrName>
                                        </p:attrNameLst>
                                      </p:cBhvr>
                                      <p:tavLst>
                                        <p:tav tm="0">
                                          <p:val>
                                            <p:fltVal val="90"/>
                                          </p:val>
                                        </p:tav>
                                        <p:tav tm="100000">
                                          <p:val>
                                            <p:fltVal val="0"/>
                                          </p:val>
                                        </p:tav>
                                      </p:tavLst>
                                    </p:anim>
                                    <p:animEffect transition="in" filter="fade">
                                      <p:cBhvr>
                                        <p:cTn id="33" dur="1000"/>
                                        <p:tgtEl>
                                          <p:spTgt spid="6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1000" fill="hold"/>
                                        <p:tgtEl>
                                          <p:spTgt spid="65"/>
                                        </p:tgtEl>
                                        <p:attrNameLst>
                                          <p:attrName>ppt_w</p:attrName>
                                        </p:attrNameLst>
                                      </p:cBhvr>
                                      <p:tavLst>
                                        <p:tav tm="0">
                                          <p:val>
                                            <p:fltVal val="0"/>
                                          </p:val>
                                        </p:tav>
                                        <p:tav tm="100000">
                                          <p:val>
                                            <p:strVal val="#ppt_w"/>
                                          </p:val>
                                        </p:tav>
                                      </p:tavLst>
                                    </p:anim>
                                    <p:anim calcmode="lin" valueType="num">
                                      <p:cBhvr>
                                        <p:cTn id="39" dur="1000" fill="hold"/>
                                        <p:tgtEl>
                                          <p:spTgt spid="65"/>
                                        </p:tgtEl>
                                        <p:attrNameLst>
                                          <p:attrName>ppt_h</p:attrName>
                                        </p:attrNameLst>
                                      </p:cBhvr>
                                      <p:tavLst>
                                        <p:tav tm="0">
                                          <p:val>
                                            <p:fltVal val="0"/>
                                          </p:val>
                                        </p:tav>
                                        <p:tav tm="100000">
                                          <p:val>
                                            <p:strVal val="#ppt_h"/>
                                          </p:val>
                                        </p:tav>
                                      </p:tavLst>
                                    </p:anim>
                                    <p:anim calcmode="lin" valueType="num">
                                      <p:cBhvr>
                                        <p:cTn id="40" dur="1000" fill="hold"/>
                                        <p:tgtEl>
                                          <p:spTgt spid="65"/>
                                        </p:tgtEl>
                                        <p:attrNameLst>
                                          <p:attrName>style.rotation</p:attrName>
                                        </p:attrNameLst>
                                      </p:cBhvr>
                                      <p:tavLst>
                                        <p:tav tm="0">
                                          <p:val>
                                            <p:fltVal val="90"/>
                                          </p:val>
                                        </p:tav>
                                        <p:tav tm="100000">
                                          <p:val>
                                            <p:fltVal val="0"/>
                                          </p:val>
                                        </p:tav>
                                      </p:tavLst>
                                    </p:anim>
                                    <p:animEffect transition="in" filter="fade">
                                      <p:cBhvr>
                                        <p:cTn id="41" dur="10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1000" fill="hold"/>
                                        <p:tgtEl>
                                          <p:spTgt spid="56"/>
                                        </p:tgtEl>
                                        <p:attrNameLst>
                                          <p:attrName>ppt_w</p:attrName>
                                        </p:attrNameLst>
                                      </p:cBhvr>
                                      <p:tavLst>
                                        <p:tav tm="0">
                                          <p:val>
                                            <p:fltVal val="0"/>
                                          </p:val>
                                        </p:tav>
                                        <p:tav tm="100000">
                                          <p:val>
                                            <p:strVal val="#ppt_w"/>
                                          </p:val>
                                        </p:tav>
                                      </p:tavLst>
                                    </p:anim>
                                    <p:anim calcmode="lin" valueType="num">
                                      <p:cBhvr>
                                        <p:cTn id="47" dur="1000" fill="hold"/>
                                        <p:tgtEl>
                                          <p:spTgt spid="56"/>
                                        </p:tgtEl>
                                        <p:attrNameLst>
                                          <p:attrName>ppt_h</p:attrName>
                                        </p:attrNameLst>
                                      </p:cBhvr>
                                      <p:tavLst>
                                        <p:tav tm="0">
                                          <p:val>
                                            <p:fltVal val="0"/>
                                          </p:val>
                                        </p:tav>
                                        <p:tav tm="100000">
                                          <p:val>
                                            <p:strVal val="#ppt_h"/>
                                          </p:val>
                                        </p:tav>
                                      </p:tavLst>
                                    </p:anim>
                                    <p:anim calcmode="lin" valueType="num">
                                      <p:cBhvr>
                                        <p:cTn id="48" dur="1000" fill="hold"/>
                                        <p:tgtEl>
                                          <p:spTgt spid="56"/>
                                        </p:tgtEl>
                                        <p:attrNameLst>
                                          <p:attrName>style.rotation</p:attrName>
                                        </p:attrNameLst>
                                      </p:cBhvr>
                                      <p:tavLst>
                                        <p:tav tm="0">
                                          <p:val>
                                            <p:fltVal val="90"/>
                                          </p:val>
                                        </p:tav>
                                        <p:tav tm="100000">
                                          <p:val>
                                            <p:fltVal val="0"/>
                                          </p:val>
                                        </p:tav>
                                      </p:tavLst>
                                    </p:anim>
                                    <p:animEffect transition="in" filter="fade">
                                      <p:cBhvr>
                                        <p:cTn id="49" dur="10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80">
                                          <p:stCondLst>
                                            <p:cond delay="0"/>
                                          </p:stCondLst>
                                        </p:cTn>
                                        <p:tgtEl>
                                          <p:spTgt spid="60"/>
                                        </p:tgtEl>
                                      </p:cBhvr>
                                    </p:animEffect>
                                    <p:anim calcmode="lin" valueType="num">
                                      <p:cBhvr>
                                        <p:cTn id="5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60" dur="26">
                                          <p:stCondLst>
                                            <p:cond delay="650"/>
                                          </p:stCondLst>
                                        </p:cTn>
                                        <p:tgtEl>
                                          <p:spTgt spid="60"/>
                                        </p:tgtEl>
                                      </p:cBhvr>
                                      <p:to x="100000" y="60000"/>
                                    </p:animScale>
                                    <p:animScale>
                                      <p:cBhvr>
                                        <p:cTn id="61" dur="166" decel="50000">
                                          <p:stCondLst>
                                            <p:cond delay="676"/>
                                          </p:stCondLst>
                                        </p:cTn>
                                        <p:tgtEl>
                                          <p:spTgt spid="60"/>
                                        </p:tgtEl>
                                      </p:cBhvr>
                                      <p:to x="100000" y="100000"/>
                                    </p:animScale>
                                    <p:animScale>
                                      <p:cBhvr>
                                        <p:cTn id="62" dur="26">
                                          <p:stCondLst>
                                            <p:cond delay="1312"/>
                                          </p:stCondLst>
                                        </p:cTn>
                                        <p:tgtEl>
                                          <p:spTgt spid="60"/>
                                        </p:tgtEl>
                                      </p:cBhvr>
                                      <p:to x="100000" y="80000"/>
                                    </p:animScale>
                                    <p:animScale>
                                      <p:cBhvr>
                                        <p:cTn id="63" dur="166" decel="50000">
                                          <p:stCondLst>
                                            <p:cond delay="1338"/>
                                          </p:stCondLst>
                                        </p:cTn>
                                        <p:tgtEl>
                                          <p:spTgt spid="60"/>
                                        </p:tgtEl>
                                      </p:cBhvr>
                                      <p:to x="100000" y="100000"/>
                                    </p:animScale>
                                    <p:animScale>
                                      <p:cBhvr>
                                        <p:cTn id="64" dur="26">
                                          <p:stCondLst>
                                            <p:cond delay="1642"/>
                                          </p:stCondLst>
                                        </p:cTn>
                                        <p:tgtEl>
                                          <p:spTgt spid="60"/>
                                        </p:tgtEl>
                                      </p:cBhvr>
                                      <p:to x="100000" y="90000"/>
                                    </p:animScale>
                                    <p:animScale>
                                      <p:cBhvr>
                                        <p:cTn id="65" dur="166" decel="50000">
                                          <p:stCondLst>
                                            <p:cond delay="1668"/>
                                          </p:stCondLst>
                                        </p:cTn>
                                        <p:tgtEl>
                                          <p:spTgt spid="60"/>
                                        </p:tgtEl>
                                      </p:cBhvr>
                                      <p:to x="100000" y="100000"/>
                                    </p:animScale>
                                    <p:animScale>
                                      <p:cBhvr>
                                        <p:cTn id="66" dur="26">
                                          <p:stCondLst>
                                            <p:cond delay="1808"/>
                                          </p:stCondLst>
                                        </p:cTn>
                                        <p:tgtEl>
                                          <p:spTgt spid="60"/>
                                        </p:tgtEl>
                                      </p:cBhvr>
                                      <p:to x="100000" y="95000"/>
                                    </p:animScale>
                                    <p:animScale>
                                      <p:cBhvr>
                                        <p:cTn id="67" dur="166" decel="50000">
                                          <p:stCondLst>
                                            <p:cond delay="1834"/>
                                          </p:stCondLst>
                                        </p:cTn>
                                        <p:tgtEl>
                                          <p:spTgt spid="60"/>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1000" fill="hold"/>
                                        <p:tgtEl>
                                          <p:spTgt spid="57"/>
                                        </p:tgtEl>
                                        <p:attrNameLst>
                                          <p:attrName>ppt_w</p:attrName>
                                        </p:attrNameLst>
                                      </p:cBhvr>
                                      <p:tavLst>
                                        <p:tav tm="0">
                                          <p:val>
                                            <p:fltVal val="0"/>
                                          </p:val>
                                        </p:tav>
                                        <p:tav tm="100000">
                                          <p:val>
                                            <p:strVal val="#ppt_w"/>
                                          </p:val>
                                        </p:tav>
                                      </p:tavLst>
                                    </p:anim>
                                    <p:anim calcmode="lin" valueType="num">
                                      <p:cBhvr>
                                        <p:cTn id="73" dur="1000" fill="hold"/>
                                        <p:tgtEl>
                                          <p:spTgt spid="57"/>
                                        </p:tgtEl>
                                        <p:attrNameLst>
                                          <p:attrName>ppt_h</p:attrName>
                                        </p:attrNameLst>
                                      </p:cBhvr>
                                      <p:tavLst>
                                        <p:tav tm="0">
                                          <p:val>
                                            <p:fltVal val="0"/>
                                          </p:val>
                                        </p:tav>
                                        <p:tav tm="100000">
                                          <p:val>
                                            <p:strVal val="#ppt_h"/>
                                          </p:val>
                                        </p:tav>
                                      </p:tavLst>
                                    </p:anim>
                                    <p:anim calcmode="lin" valueType="num">
                                      <p:cBhvr>
                                        <p:cTn id="74" dur="1000" fill="hold"/>
                                        <p:tgtEl>
                                          <p:spTgt spid="57"/>
                                        </p:tgtEl>
                                        <p:attrNameLst>
                                          <p:attrName>style.rotation</p:attrName>
                                        </p:attrNameLst>
                                      </p:cBhvr>
                                      <p:tavLst>
                                        <p:tav tm="0">
                                          <p:val>
                                            <p:fltVal val="90"/>
                                          </p:val>
                                        </p:tav>
                                        <p:tav tm="100000">
                                          <p:val>
                                            <p:fltVal val="0"/>
                                          </p:val>
                                        </p:tav>
                                      </p:tavLst>
                                    </p:anim>
                                    <p:animEffect transition="in" filter="fade">
                                      <p:cBhvr>
                                        <p:cTn id="75" dur="10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1000" fill="hold"/>
                                        <p:tgtEl>
                                          <p:spTgt spid="58"/>
                                        </p:tgtEl>
                                        <p:attrNameLst>
                                          <p:attrName>ppt_w</p:attrName>
                                        </p:attrNameLst>
                                      </p:cBhvr>
                                      <p:tavLst>
                                        <p:tav tm="0">
                                          <p:val>
                                            <p:fltVal val="0"/>
                                          </p:val>
                                        </p:tav>
                                        <p:tav tm="100000">
                                          <p:val>
                                            <p:strVal val="#ppt_w"/>
                                          </p:val>
                                        </p:tav>
                                      </p:tavLst>
                                    </p:anim>
                                    <p:anim calcmode="lin" valueType="num">
                                      <p:cBhvr>
                                        <p:cTn id="81" dur="1000" fill="hold"/>
                                        <p:tgtEl>
                                          <p:spTgt spid="58"/>
                                        </p:tgtEl>
                                        <p:attrNameLst>
                                          <p:attrName>ppt_h</p:attrName>
                                        </p:attrNameLst>
                                      </p:cBhvr>
                                      <p:tavLst>
                                        <p:tav tm="0">
                                          <p:val>
                                            <p:fltVal val="0"/>
                                          </p:val>
                                        </p:tav>
                                        <p:tav tm="100000">
                                          <p:val>
                                            <p:strVal val="#ppt_h"/>
                                          </p:val>
                                        </p:tav>
                                      </p:tavLst>
                                    </p:anim>
                                    <p:anim calcmode="lin" valueType="num">
                                      <p:cBhvr>
                                        <p:cTn id="82" dur="1000" fill="hold"/>
                                        <p:tgtEl>
                                          <p:spTgt spid="58"/>
                                        </p:tgtEl>
                                        <p:attrNameLst>
                                          <p:attrName>style.rotation</p:attrName>
                                        </p:attrNameLst>
                                      </p:cBhvr>
                                      <p:tavLst>
                                        <p:tav tm="0">
                                          <p:val>
                                            <p:fltVal val="90"/>
                                          </p:val>
                                        </p:tav>
                                        <p:tav tm="100000">
                                          <p:val>
                                            <p:fltVal val="0"/>
                                          </p:val>
                                        </p:tav>
                                      </p:tavLst>
                                    </p:anim>
                                    <p:animEffect transition="in" filter="fade">
                                      <p:cBhvr>
                                        <p:cTn id="83" dur="1000"/>
                                        <p:tgtEl>
                                          <p:spTgt spid="58"/>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1000" fill="hold"/>
                                        <p:tgtEl>
                                          <p:spTgt spid="59"/>
                                        </p:tgtEl>
                                        <p:attrNameLst>
                                          <p:attrName>ppt_w</p:attrName>
                                        </p:attrNameLst>
                                      </p:cBhvr>
                                      <p:tavLst>
                                        <p:tav tm="0">
                                          <p:val>
                                            <p:fltVal val="0"/>
                                          </p:val>
                                        </p:tav>
                                        <p:tav tm="100000">
                                          <p:val>
                                            <p:strVal val="#ppt_w"/>
                                          </p:val>
                                        </p:tav>
                                      </p:tavLst>
                                    </p:anim>
                                    <p:anim calcmode="lin" valueType="num">
                                      <p:cBhvr>
                                        <p:cTn id="89" dur="1000" fill="hold"/>
                                        <p:tgtEl>
                                          <p:spTgt spid="59"/>
                                        </p:tgtEl>
                                        <p:attrNameLst>
                                          <p:attrName>ppt_h</p:attrName>
                                        </p:attrNameLst>
                                      </p:cBhvr>
                                      <p:tavLst>
                                        <p:tav tm="0">
                                          <p:val>
                                            <p:fltVal val="0"/>
                                          </p:val>
                                        </p:tav>
                                        <p:tav tm="100000">
                                          <p:val>
                                            <p:strVal val="#ppt_h"/>
                                          </p:val>
                                        </p:tav>
                                      </p:tavLst>
                                    </p:anim>
                                    <p:anim calcmode="lin" valueType="num">
                                      <p:cBhvr>
                                        <p:cTn id="90" dur="1000" fill="hold"/>
                                        <p:tgtEl>
                                          <p:spTgt spid="59"/>
                                        </p:tgtEl>
                                        <p:attrNameLst>
                                          <p:attrName>style.rotation</p:attrName>
                                        </p:attrNameLst>
                                      </p:cBhvr>
                                      <p:tavLst>
                                        <p:tav tm="0">
                                          <p:val>
                                            <p:fltVal val="90"/>
                                          </p:val>
                                        </p:tav>
                                        <p:tav tm="100000">
                                          <p:val>
                                            <p:fltVal val="0"/>
                                          </p:val>
                                        </p:tav>
                                      </p:tavLst>
                                    </p:anim>
                                    <p:animEffect transition="in" filter="fade">
                                      <p:cBhvr>
                                        <p:cTn id="91" dur="1000"/>
                                        <p:tgtEl>
                                          <p:spTgt spid="59"/>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p:cTn id="96" dur="1000" fill="hold"/>
                                        <p:tgtEl>
                                          <p:spTgt spid="63"/>
                                        </p:tgtEl>
                                        <p:attrNameLst>
                                          <p:attrName>ppt_w</p:attrName>
                                        </p:attrNameLst>
                                      </p:cBhvr>
                                      <p:tavLst>
                                        <p:tav tm="0">
                                          <p:val>
                                            <p:fltVal val="0"/>
                                          </p:val>
                                        </p:tav>
                                        <p:tav tm="100000">
                                          <p:val>
                                            <p:strVal val="#ppt_w"/>
                                          </p:val>
                                        </p:tav>
                                      </p:tavLst>
                                    </p:anim>
                                    <p:anim calcmode="lin" valueType="num">
                                      <p:cBhvr>
                                        <p:cTn id="97" dur="1000" fill="hold"/>
                                        <p:tgtEl>
                                          <p:spTgt spid="63"/>
                                        </p:tgtEl>
                                        <p:attrNameLst>
                                          <p:attrName>ppt_h</p:attrName>
                                        </p:attrNameLst>
                                      </p:cBhvr>
                                      <p:tavLst>
                                        <p:tav tm="0">
                                          <p:val>
                                            <p:fltVal val="0"/>
                                          </p:val>
                                        </p:tav>
                                        <p:tav tm="100000">
                                          <p:val>
                                            <p:strVal val="#ppt_h"/>
                                          </p:val>
                                        </p:tav>
                                      </p:tavLst>
                                    </p:anim>
                                    <p:anim calcmode="lin" valueType="num">
                                      <p:cBhvr>
                                        <p:cTn id="98" dur="1000" fill="hold"/>
                                        <p:tgtEl>
                                          <p:spTgt spid="63"/>
                                        </p:tgtEl>
                                        <p:attrNameLst>
                                          <p:attrName>style.rotation</p:attrName>
                                        </p:attrNameLst>
                                      </p:cBhvr>
                                      <p:tavLst>
                                        <p:tav tm="0">
                                          <p:val>
                                            <p:fltVal val="90"/>
                                          </p:val>
                                        </p:tav>
                                        <p:tav tm="100000">
                                          <p:val>
                                            <p:fltVal val="0"/>
                                          </p:val>
                                        </p:tav>
                                      </p:tavLst>
                                    </p:anim>
                                    <p:animEffect transition="in" filter="fade">
                                      <p:cBhvr>
                                        <p:cTn id="99" dur="1000"/>
                                        <p:tgtEl>
                                          <p:spTgt spid="63"/>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grpId="0" nodeType="click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wheel(1)">
                                      <p:cBhvr>
                                        <p:cTn id="104" dur="2000"/>
                                        <p:tgtEl>
                                          <p:spTgt spid="73"/>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nodeType="click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p:cTn id="109" dur="1000" fill="hold"/>
                                        <p:tgtEl>
                                          <p:spTgt spid="66"/>
                                        </p:tgtEl>
                                        <p:attrNameLst>
                                          <p:attrName>ppt_w</p:attrName>
                                        </p:attrNameLst>
                                      </p:cBhvr>
                                      <p:tavLst>
                                        <p:tav tm="0">
                                          <p:val>
                                            <p:fltVal val="0"/>
                                          </p:val>
                                        </p:tav>
                                        <p:tav tm="100000">
                                          <p:val>
                                            <p:strVal val="#ppt_w"/>
                                          </p:val>
                                        </p:tav>
                                      </p:tavLst>
                                    </p:anim>
                                    <p:anim calcmode="lin" valueType="num">
                                      <p:cBhvr>
                                        <p:cTn id="110" dur="1000" fill="hold"/>
                                        <p:tgtEl>
                                          <p:spTgt spid="66"/>
                                        </p:tgtEl>
                                        <p:attrNameLst>
                                          <p:attrName>ppt_h</p:attrName>
                                        </p:attrNameLst>
                                      </p:cBhvr>
                                      <p:tavLst>
                                        <p:tav tm="0">
                                          <p:val>
                                            <p:fltVal val="0"/>
                                          </p:val>
                                        </p:tav>
                                        <p:tav tm="100000">
                                          <p:val>
                                            <p:strVal val="#ppt_h"/>
                                          </p:val>
                                        </p:tav>
                                      </p:tavLst>
                                    </p:anim>
                                    <p:anim calcmode="lin" valueType="num">
                                      <p:cBhvr>
                                        <p:cTn id="111" dur="1000" fill="hold"/>
                                        <p:tgtEl>
                                          <p:spTgt spid="66"/>
                                        </p:tgtEl>
                                        <p:attrNameLst>
                                          <p:attrName>style.rotation</p:attrName>
                                        </p:attrNameLst>
                                      </p:cBhvr>
                                      <p:tavLst>
                                        <p:tav tm="0">
                                          <p:val>
                                            <p:fltVal val="90"/>
                                          </p:val>
                                        </p:tav>
                                        <p:tav tm="100000">
                                          <p:val>
                                            <p:fltVal val="0"/>
                                          </p:val>
                                        </p:tav>
                                      </p:tavLst>
                                    </p:anim>
                                    <p:animEffect transition="in" filter="fade">
                                      <p:cBhvr>
                                        <p:cTn id="112" dur="100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67"/>
                                        </p:tgtEl>
                                        <p:attrNameLst>
                                          <p:attrName>style.visibility</p:attrName>
                                        </p:attrNameLst>
                                      </p:cBhvr>
                                      <p:to>
                                        <p:strVal val="visible"/>
                                      </p:to>
                                    </p:set>
                                    <p:anim calcmode="lin" valueType="num">
                                      <p:cBhvr additive="base">
                                        <p:cTn id="117" dur="500" fill="hold"/>
                                        <p:tgtEl>
                                          <p:spTgt spid="67"/>
                                        </p:tgtEl>
                                        <p:attrNameLst>
                                          <p:attrName>ppt_x</p:attrName>
                                        </p:attrNameLst>
                                      </p:cBhvr>
                                      <p:tavLst>
                                        <p:tav tm="0">
                                          <p:val>
                                            <p:strVal val="#ppt_x"/>
                                          </p:val>
                                        </p:tav>
                                        <p:tav tm="100000">
                                          <p:val>
                                            <p:strVal val="#ppt_x"/>
                                          </p:val>
                                        </p:tav>
                                      </p:tavLst>
                                    </p:anim>
                                    <p:anim calcmode="lin" valueType="num">
                                      <p:cBhvr additive="base">
                                        <p:cTn id="11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8"/>
                                        </p:tgtEl>
                                        <p:attrNameLst>
                                          <p:attrName>style.visibility</p:attrName>
                                        </p:attrNameLst>
                                      </p:cBhvr>
                                      <p:to>
                                        <p:strVal val="visible"/>
                                      </p:to>
                                    </p:set>
                                    <p:anim calcmode="lin" valueType="num">
                                      <p:cBhvr additive="base">
                                        <p:cTn id="123" dur="500" fill="hold"/>
                                        <p:tgtEl>
                                          <p:spTgt spid="68"/>
                                        </p:tgtEl>
                                        <p:attrNameLst>
                                          <p:attrName>ppt_x</p:attrName>
                                        </p:attrNameLst>
                                      </p:cBhvr>
                                      <p:tavLst>
                                        <p:tav tm="0">
                                          <p:val>
                                            <p:strVal val="#ppt_x"/>
                                          </p:val>
                                        </p:tav>
                                        <p:tav tm="100000">
                                          <p:val>
                                            <p:strVal val="#ppt_x"/>
                                          </p:val>
                                        </p:tav>
                                      </p:tavLst>
                                    </p:anim>
                                    <p:anim calcmode="lin" valueType="num">
                                      <p:cBhvr additive="base">
                                        <p:cTn id="12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grpId="0" nodeType="click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1000" fill="hold"/>
                                        <p:tgtEl>
                                          <p:spTgt spid="71"/>
                                        </p:tgtEl>
                                        <p:attrNameLst>
                                          <p:attrName>ppt_w</p:attrName>
                                        </p:attrNameLst>
                                      </p:cBhvr>
                                      <p:tavLst>
                                        <p:tav tm="0">
                                          <p:val>
                                            <p:fltVal val="0"/>
                                          </p:val>
                                        </p:tav>
                                        <p:tav tm="100000">
                                          <p:val>
                                            <p:strVal val="#ppt_w"/>
                                          </p:val>
                                        </p:tav>
                                      </p:tavLst>
                                    </p:anim>
                                    <p:anim calcmode="lin" valueType="num">
                                      <p:cBhvr>
                                        <p:cTn id="130" dur="1000" fill="hold"/>
                                        <p:tgtEl>
                                          <p:spTgt spid="71"/>
                                        </p:tgtEl>
                                        <p:attrNameLst>
                                          <p:attrName>ppt_h</p:attrName>
                                        </p:attrNameLst>
                                      </p:cBhvr>
                                      <p:tavLst>
                                        <p:tav tm="0">
                                          <p:val>
                                            <p:fltVal val="0"/>
                                          </p:val>
                                        </p:tav>
                                        <p:tav tm="100000">
                                          <p:val>
                                            <p:strVal val="#ppt_h"/>
                                          </p:val>
                                        </p:tav>
                                      </p:tavLst>
                                    </p:anim>
                                    <p:anim calcmode="lin" valueType="num">
                                      <p:cBhvr>
                                        <p:cTn id="131" dur="1000" fill="hold"/>
                                        <p:tgtEl>
                                          <p:spTgt spid="71"/>
                                        </p:tgtEl>
                                        <p:attrNameLst>
                                          <p:attrName>style.rotation</p:attrName>
                                        </p:attrNameLst>
                                      </p:cBhvr>
                                      <p:tavLst>
                                        <p:tav tm="0">
                                          <p:val>
                                            <p:fltVal val="90"/>
                                          </p:val>
                                        </p:tav>
                                        <p:tav tm="100000">
                                          <p:val>
                                            <p:fltVal val="0"/>
                                          </p:val>
                                        </p:tav>
                                      </p:tavLst>
                                    </p:anim>
                                    <p:animEffect transition="in" filter="fade">
                                      <p:cBhvr>
                                        <p:cTn id="132" dur="1000"/>
                                        <p:tgtEl>
                                          <p:spTgt spid="71"/>
                                        </p:tgtEl>
                                      </p:cBhvr>
                                    </p:animEffect>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grpId="0" nodeType="clickEffect">
                                  <p:stCondLst>
                                    <p:cond delay="0"/>
                                  </p:stCondLst>
                                  <p:childTnLst>
                                    <p:set>
                                      <p:cBhvr>
                                        <p:cTn id="136" dur="1" fill="hold">
                                          <p:stCondLst>
                                            <p:cond delay="0"/>
                                          </p:stCondLst>
                                        </p:cTn>
                                        <p:tgtEl>
                                          <p:spTgt spid="72"/>
                                        </p:tgtEl>
                                        <p:attrNameLst>
                                          <p:attrName>style.visibility</p:attrName>
                                        </p:attrNameLst>
                                      </p:cBhvr>
                                      <p:to>
                                        <p:strVal val="visible"/>
                                      </p:to>
                                    </p:set>
                                    <p:anim calcmode="lin" valueType="num">
                                      <p:cBhvr>
                                        <p:cTn id="137" dur="1000" fill="hold"/>
                                        <p:tgtEl>
                                          <p:spTgt spid="72"/>
                                        </p:tgtEl>
                                        <p:attrNameLst>
                                          <p:attrName>ppt_w</p:attrName>
                                        </p:attrNameLst>
                                      </p:cBhvr>
                                      <p:tavLst>
                                        <p:tav tm="0">
                                          <p:val>
                                            <p:fltVal val="0"/>
                                          </p:val>
                                        </p:tav>
                                        <p:tav tm="100000">
                                          <p:val>
                                            <p:strVal val="#ppt_w"/>
                                          </p:val>
                                        </p:tav>
                                      </p:tavLst>
                                    </p:anim>
                                    <p:anim calcmode="lin" valueType="num">
                                      <p:cBhvr>
                                        <p:cTn id="138" dur="1000" fill="hold"/>
                                        <p:tgtEl>
                                          <p:spTgt spid="72"/>
                                        </p:tgtEl>
                                        <p:attrNameLst>
                                          <p:attrName>ppt_h</p:attrName>
                                        </p:attrNameLst>
                                      </p:cBhvr>
                                      <p:tavLst>
                                        <p:tav tm="0">
                                          <p:val>
                                            <p:fltVal val="0"/>
                                          </p:val>
                                        </p:tav>
                                        <p:tav tm="100000">
                                          <p:val>
                                            <p:strVal val="#ppt_h"/>
                                          </p:val>
                                        </p:tav>
                                      </p:tavLst>
                                    </p:anim>
                                    <p:anim calcmode="lin" valueType="num">
                                      <p:cBhvr>
                                        <p:cTn id="139" dur="1000" fill="hold"/>
                                        <p:tgtEl>
                                          <p:spTgt spid="72"/>
                                        </p:tgtEl>
                                        <p:attrNameLst>
                                          <p:attrName>style.rotation</p:attrName>
                                        </p:attrNameLst>
                                      </p:cBhvr>
                                      <p:tavLst>
                                        <p:tav tm="0">
                                          <p:val>
                                            <p:fltVal val="90"/>
                                          </p:val>
                                        </p:tav>
                                        <p:tav tm="100000">
                                          <p:val>
                                            <p:fltVal val="0"/>
                                          </p:val>
                                        </p:tav>
                                      </p:tavLst>
                                    </p:anim>
                                    <p:animEffect transition="in" filter="fade">
                                      <p:cBhvr>
                                        <p:cTn id="140" dur="1000"/>
                                        <p:tgtEl>
                                          <p:spTgt spid="72"/>
                                        </p:tgtEl>
                                      </p:cBhvr>
                                    </p:animEffect>
                                  </p:childTnLst>
                                </p:cTn>
                              </p:par>
                            </p:childTnLst>
                          </p:cTn>
                        </p:par>
                      </p:childTnLst>
                    </p:cTn>
                  </p:par>
                  <p:par>
                    <p:cTn id="141" fill="hold">
                      <p:stCondLst>
                        <p:cond delay="indefinite"/>
                      </p:stCondLst>
                      <p:childTnLst>
                        <p:par>
                          <p:cTn id="142" fill="hold">
                            <p:stCondLst>
                              <p:cond delay="0"/>
                            </p:stCondLst>
                            <p:childTnLst>
                              <p:par>
                                <p:cTn id="143" presetID="31" presetClass="entr" presetSubtype="0" fill="hold" grpId="0" nodeType="clickEffect">
                                  <p:stCondLst>
                                    <p:cond delay="0"/>
                                  </p:stCondLst>
                                  <p:childTnLst>
                                    <p:set>
                                      <p:cBhvr>
                                        <p:cTn id="144" dur="1" fill="hold">
                                          <p:stCondLst>
                                            <p:cond delay="0"/>
                                          </p:stCondLst>
                                        </p:cTn>
                                        <p:tgtEl>
                                          <p:spTgt spid="69"/>
                                        </p:tgtEl>
                                        <p:attrNameLst>
                                          <p:attrName>style.visibility</p:attrName>
                                        </p:attrNameLst>
                                      </p:cBhvr>
                                      <p:to>
                                        <p:strVal val="visible"/>
                                      </p:to>
                                    </p:set>
                                    <p:anim calcmode="lin" valueType="num">
                                      <p:cBhvr>
                                        <p:cTn id="145" dur="1000" fill="hold"/>
                                        <p:tgtEl>
                                          <p:spTgt spid="69"/>
                                        </p:tgtEl>
                                        <p:attrNameLst>
                                          <p:attrName>ppt_w</p:attrName>
                                        </p:attrNameLst>
                                      </p:cBhvr>
                                      <p:tavLst>
                                        <p:tav tm="0">
                                          <p:val>
                                            <p:fltVal val="0"/>
                                          </p:val>
                                        </p:tav>
                                        <p:tav tm="100000">
                                          <p:val>
                                            <p:strVal val="#ppt_w"/>
                                          </p:val>
                                        </p:tav>
                                      </p:tavLst>
                                    </p:anim>
                                    <p:anim calcmode="lin" valueType="num">
                                      <p:cBhvr>
                                        <p:cTn id="146" dur="1000" fill="hold"/>
                                        <p:tgtEl>
                                          <p:spTgt spid="69"/>
                                        </p:tgtEl>
                                        <p:attrNameLst>
                                          <p:attrName>ppt_h</p:attrName>
                                        </p:attrNameLst>
                                      </p:cBhvr>
                                      <p:tavLst>
                                        <p:tav tm="0">
                                          <p:val>
                                            <p:fltVal val="0"/>
                                          </p:val>
                                        </p:tav>
                                        <p:tav tm="100000">
                                          <p:val>
                                            <p:strVal val="#ppt_h"/>
                                          </p:val>
                                        </p:tav>
                                      </p:tavLst>
                                    </p:anim>
                                    <p:anim calcmode="lin" valueType="num">
                                      <p:cBhvr>
                                        <p:cTn id="147" dur="1000" fill="hold"/>
                                        <p:tgtEl>
                                          <p:spTgt spid="69"/>
                                        </p:tgtEl>
                                        <p:attrNameLst>
                                          <p:attrName>style.rotation</p:attrName>
                                        </p:attrNameLst>
                                      </p:cBhvr>
                                      <p:tavLst>
                                        <p:tav tm="0">
                                          <p:val>
                                            <p:fltVal val="90"/>
                                          </p:val>
                                        </p:tav>
                                        <p:tav tm="100000">
                                          <p:val>
                                            <p:fltVal val="0"/>
                                          </p:val>
                                        </p:tav>
                                      </p:tavLst>
                                    </p:anim>
                                    <p:animEffect transition="in" filter="fade">
                                      <p:cBhvr>
                                        <p:cTn id="148" dur="1000"/>
                                        <p:tgtEl>
                                          <p:spTgt spid="69"/>
                                        </p:tgtEl>
                                      </p:cBhvr>
                                    </p:animEffect>
                                  </p:childTnLst>
                                </p:cTn>
                              </p:par>
                            </p:childTnLst>
                          </p:cTn>
                        </p:par>
                      </p:childTnLst>
                    </p:cTn>
                  </p:par>
                  <p:par>
                    <p:cTn id="149" fill="hold">
                      <p:stCondLst>
                        <p:cond delay="indefinite"/>
                      </p:stCondLst>
                      <p:childTnLst>
                        <p:par>
                          <p:cTn id="150" fill="hold">
                            <p:stCondLst>
                              <p:cond delay="0"/>
                            </p:stCondLst>
                            <p:childTnLst>
                              <p:par>
                                <p:cTn id="151" presetID="31" presetClass="entr" presetSubtype="0" fill="hold" grpId="0" nodeType="clickEffect">
                                  <p:stCondLst>
                                    <p:cond delay="0"/>
                                  </p:stCondLst>
                                  <p:childTnLst>
                                    <p:set>
                                      <p:cBhvr>
                                        <p:cTn id="152" dur="1" fill="hold">
                                          <p:stCondLst>
                                            <p:cond delay="0"/>
                                          </p:stCondLst>
                                        </p:cTn>
                                        <p:tgtEl>
                                          <p:spTgt spid="70"/>
                                        </p:tgtEl>
                                        <p:attrNameLst>
                                          <p:attrName>style.visibility</p:attrName>
                                        </p:attrNameLst>
                                      </p:cBhvr>
                                      <p:to>
                                        <p:strVal val="visible"/>
                                      </p:to>
                                    </p:set>
                                    <p:anim calcmode="lin" valueType="num">
                                      <p:cBhvr>
                                        <p:cTn id="153" dur="1000" fill="hold"/>
                                        <p:tgtEl>
                                          <p:spTgt spid="70"/>
                                        </p:tgtEl>
                                        <p:attrNameLst>
                                          <p:attrName>ppt_w</p:attrName>
                                        </p:attrNameLst>
                                      </p:cBhvr>
                                      <p:tavLst>
                                        <p:tav tm="0">
                                          <p:val>
                                            <p:fltVal val="0"/>
                                          </p:val>
                                        </p:tav>
                                        <p:tav tm="100000">
                                          <p:val>
                                            <p:strVal val="#ppt_w"/>
                                          </p:val>
                                        </p:tav>
                                      </p:tavLst>
                                    </p:anim>
                                    <p:anim calcmode="lin" valueType="num">
                                      <p:cBhvr>
                                        <p:cTn id="154" dur="1000" fill="hold"/>
                                        <p:tgtEl>
                                          <p:spTgt spid="70"/>
                                        </p:tgtEl>
                                        <p:attrNameLst>
                                          <p:attrName>ppt_h</p:attrName>
                                        </p:attrNameLst>
                                      </p:cBhvr>
                                      <p:tavLst>
                                        <p:tav tm="0">
                                          <p:val>
                                            <p:fltVal val="0"/>
                                          </p:val>
                                        </p:tav>
                                        <p:tav tm="100000">
                                          <p:val>
                                            <p:strVal val="#ppt_h"/>
                                          </p:val>
                                        </p:tav>
                                      </p:tavLst>
                                    </p:anim>
                                    <p:anim calcmode="lin" valueType="num">
                                      <p:cBhvr>
                                        <p:cTn id="155" dur="1000" fill="hold"/>
                                        <p:tgtEl>
                                          <p:spTgt spid="70"/>
                                        </p:tgtEl>
                                        <p:attrNameLst>
                                          <p:attrName>style.rotation</p:attrName>
                                        </p:attrNameLst>
                                      </p:cBhvr>
                                      <p:tavLst>
                                        <p:tav tm="0">
                                          <p:val>
                                            <p:fltVal val="90"/>
                                          </p:val>
                                        </p:tav>
                                        <p:tav tm="100000">
                                          <p:val>
                                            <p:fltVal val="0"/>
                                          </p:val>
                                        </p:tav>
                                      </p:tavLst>
                                    </p:anim>
                                    <p:animEffect transition="in" filter="fade">
                                      <p:cBhvr>
                                        <p:cTn id="156"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56" grpId="0" animBg="1"/>
      <p:bldP spid="57" grpId="0" animBg="1"/>
      <p:bldP spid="58" grpId="0" animBg="1"/>
      <p:bldP spid="59" grpId="0" animBg="1"/>
      <p:bldP spid="60" grpId="0" animBg="1"/>
      <p:bldP spid="61" grpId="0" animBg="1"/>
      <p:bldP spid="63" grpId="0" animBg="1"/>
      <p:bldP spid="64" grpId="0" animBg="1"/>
      <p:bldP spid="65" grpId="0" animBg="1"/>
      <p:bldP spid="67" grpId="0"/>
      <p:bldP spid="68" grpId="0"/>
      <p:bldP spid="69" grpId="0"/>
      <p:bldP spid="70" grpId="0"/>
      <p:bldP spid="71" grpId="0"/>
      <p:bldP spid="72" grpId="0"/>
      <p:bldP spid="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2438401" y="566675"/>
            <a:ext cx="7327900" cy="792226"/>
          </a:xfrm>
          <a:prstGeom prst="rect">
            <a:avLst/>
          </a:prstGeom>
          <a:solidFill>
            <a:schemeClr val="accent5">
              <a:lumMod val="75000"/>
            </a:schemeClr>
          </a:solidFill>
          <a:ln w="38100">
            <a:solidFill>
              <a:srgbClr val="FFC000"/>
            </a:solidFill>
          </a:ln>
        </p:spPr>
        <p:txBody>
          <a:bodyPr anchor="ctr"/>
          <a:lstStyle>
            <a:defPPr>
              <a:defRPr lang="en-US"/>
            </a:defPPr>
            <a:lvl1pPr algn="ctr" defTabSz="685800" rtl="1">
              <a:lnSpc>
                <a:spcPct val="100000"/>
              </a:lnSpc>
              <a:spcBef>
                <a:spcPct val="0"/>
              </a:spcBef>
              <a:buNone/>
              <a:defRPr sz="4800" b="1">
                <a:solidFill>
                  <a:schemeClr val="bg1"/>
                </a:solidFill>
                <a:latin typeface="Sakkal Majalla" panose="02000000000000000000" pitchFamily="2" charset="-78"/>
                <a:ea typeface="+mj-ea"/>
                <a:cs typeface="Sakkal Majalla" panose="02000000000000000000" pitchFamily="2" charset="-78"/>
              </a:defRPr>
            </a:lvl1pPr>
          </a:lstStyle>
          <a:p>
            <a:r>
              <a:rPr lang="ar-BH" dirty="0"/>
              <a:t>أهداف الدرس</a:t>
            </a:r>
            <a:endParaRPr lang="en-US" dirty="0"/>
          </a:p>
        </p:txBody>
      </p:sp>
      <p:sp>
        <p:nvSpPr>
          <p:cNvPr id="11" name="Content Placeholder 2"/>
          <p:cNvSpPr txBox="1">
            <a:spLocks/>
          </p:cNvSpPr>
          <p:nvPr/>
        </p:nvSpPr>
        <p:spPr>
          <a:xfrm>
            <a:off x="621377" y="2094386"/>
            <a:ext cx="10926356" cy="931200"/>
          </a:xfrm>
          <a:prstGeom prst="rect">
            <a:avLst/>
          </a:prstGeom>
          <a:solidFill>
            <a:srgbClr val="FFF9E7"/>
          </a:solidFill>
          <a:ln>
            <a:solidFill>
              <a:schemeClr val="accent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buFont typeface="Wingdings" panose="05000000000000000000" pitchFamily="2" charset="2"/>
              <a:buChar char="q"/>
            </a:pPr>
            <a:r>
              <a:rPr lang="ar-BH" sz="3600" b="1" dirty="0" smtClean="0">
                <a:solidFill>
                  <a:srgbClr val="002060"/>
                </a:solidFill>
                <a:latin typeface="Sakkal Majalla" panose="02000000000000000000" pitchFamily="2" charset="-78"/>
                <a:cs typeface="Sakkal Majalla" panose="02000000000000000000" pitchFamily="2" charset="-78"/>
              </a:rPr>
              <a:t>تعرُّف عملية الإخصاب، وأهميتها.</a:t>
            </a:r>
            <a:endParaRPr lang="ar-BH" sz="3600" b="1" dirty="0">
              <a:solidFill>
                <a:srgbClr val="00206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619995" y="4921620"/>
            <a:ext cx="10933100" cy="1029857"/>
          </a:xfrm>
          <a:prstGeom prst="rect">
            <a:avLst/>
          </a:prstGeom>
          <a:solidFill>
            <a:schemeClr val="accent2">
              <a:lumMod val="20000"/>
              <a:lumOff val="80000"/>
            </a:schemeClr>
          </a:solidFill>
          <a:ln>
            <a:solidFill>
              <a:schemeClr val="accent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r" rtl="1">
              <a:buFont typeface="Wingdings" panose="05000000000000000000" pitchFamily="2" charset="2"/>
              <a:buChar char="q"/>
            </a:pPr>
            <a:r>
              <a:rPr lang="ar-BH" sz="3600" b="1" dirty="0" smtClean="0">
                <a:solidFill>
                  <a:srgbClr val="7030A0"/>
                </a:solidFill>
                <a:latin typeface="Sakkal Majalla" panose="02000000000000000000" pitchFamily="2" charset="-78"/>
                <a:cs typeface="Sakkal Majalla" panose="02000000000000000000" pitchFamily="2" charset="-78"/>
              </a:rPr>
              <a:t>شرح </a:t>
            </a:r>
            <a:r>
              <a:rPr lang="ar-BH" sz="3600" b="1" dirty="0">
                <a:solidFill>
                  <a:srgbClr val="7030A0"/>
                </a:solidFill>
                <a:latin typeface="Sakkal Majalla" panose="02000000000000000000" pitchFamily="2" charset="-78"/>
                <a:cs typeface="Sakkal Majalla" panose="02000000000000000000" pitchFamily="2" charset="-78"/>
              </a:rPr>
              <a:t>التغيرات التي تحدث </a:t>
            </a:r>
            <a:r>
              <a:rPr lang="ar-BH" sz="3600" b="1" dirty="0" smtClean="0">
                <a:solidFill>
                  <a:srgbClr val="7030A0"/>
                </a:solidFill>
                <a:latin typeface="Sakkal Majalla" panose="02000000000000000000" pitchFamily="2" charset="-78"/>
                <a:cs typeface="Sakkal Majalla" panose="02000000000000000000" pitchFamily="2" charset="-78"/>
              </a:rPr>
              <a:t>في المراحل الثلاث لتكوّن الجنين. </a:t>
            </a:r>
            <a:endParaRPr lang="ar-BH" sz="3600" b="1" dirty="0">
              <a:solidFill>
                <a:srgbClr val="7030A0"/>
              </a:solidFill>
              <a:latin typeface="Sakkal Majalla" panose="02000000000000000000" pitchFamily="2" charset="-78"/>
              <a:cs typeface="Sakkal Majalla" panose="02000000000000000000" pitchFamily="2" charset="-78"/>
            </a:endParaRPr>
          </a:p>
        </p:txBody>
      </p:sp>
      <p:sp>
        <p:nvSpPr>
          <p:cNvPr id="15" name="Content Placeholder 2"/>
          <p:cNvSpPr txBox="1">
            <a:spLocks/>
          </p:cNvSpPr>
          <p:nvPr/>
        </p:nvSpPr>
        <p:spPr>
          <a:xfrm>
            <a:off x="626293" y="3482785"/>
            <a:ext cx="10926356" cy="995082"/>
          </a:xfrm>
          <a:prstGeom prst="rect">
            <a:avLst/>
          </a:prstGeom>
          <a:solidFill>
            <a:srgbClr val="EEF7E9"/>
          </a:solidFill>
          <a:ln>
            <a:solidFill>
              <a:schemeClr val="accent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buFont typeface="Wingdings" panose="05000000000000000000" pitchFamily="2" charset="2"/>
              <a:buChar char="q"/>
            </a:pPr>
            <a:r>
              <a:rPr lang="ar-BH" sz="3600" b="1" dirty="0" smtClean="0">
                <a:solidFill>
                  <a:srgbClr val="0070C0"/>
                </a:solidFill>
                <a:latin typeface="Sakkal Majalla" panose="02000000000000000000" pitchFamily="2" charset="-78"/>
                <a:cs typeface="Sakkal Majalla" panose="02000000000000000000" pitchFamily="2" charset="-78"/>
              </a:rPr>
              <a:t>توضيح التغيرات التي تحدث للبويضة المخصبة، وتكو</a:t>
            </a:r>
            <a:r>
              <a:rPr lang="ar-BH" sz="3600" b="1" dirty="0">
                <a:solidFill>
                  <a:srgbClr val="0070C0"/>
                </a:solidFill>
                <a:latin typeface="Sakkal Majalla" panose="02000000000000000000" pitchFamily="2" charset="-78"/>
                <a:cs typeface="Sakkal Majalla" panose="02000000000000000000" pitchFamily="2" charset="-78"/>
              </a:rPr>
              <a:t>ّ</a:t>
            </a:r>
            <a:r>
              <a:rPr lang="ar-BH" sz="3600" b="1" dirty="0" smtClean="0">
                <a:solidFill>
                  <a:srgbClr val="0070C0"/>
                </a:solidFill>
                <a:latin typeface="Sakkal Majalla" panose="02000000000000000000" pitchFamily="2" charset="-78"/>
                <a:cs typeface="Sakkal Majalla" panose="02000000000000000000" pitchFamily="2" charset="-78"/>
              </a:rPr>
              <a:t>ن الأغشية الجنينية.</a:t>
            </a:r>
            <a:endParaRPr lang="ar-BH" sz="3600" b="1" dirty="0">
              <a:solidFill>
                <a:srgbClr val="0070C0"/>
              </a:solidFill>
              <a:latin typeface="Sakkal Majalla" panose="02000000000000000000" pitchFamily="2" charset="-78"/>
              <a:cs typeface="Sakkal Majalla" panose="02000000000000000000" pitchFamily="2" charset="-78"/>
            </a:endParaRPr>
          </a:p>
        </p:txBody>
      </p:sp>
      <p:sp>
        <p:nvSpPr>
          <p:cNvPr id="16"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2139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
            <a:ext cx="12192000" cy="8016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6" rtl="1" fontAlgn="base">
              <a:spcBef>
                <a:spcPct val="0"/>
              </a:spcBef>
              <a:spcAft>
                <a:spcPct val="0"/>
              </a:spcAft>
            </a:pPr>
            <a:r>
              <a:rPr lang="ar-BH" sz="4000" b="1" dirty="0">
                <a:solidFill>
                  <a:srgbClr val="FFFF00"/>
                </a:solidFill>
                <a:latin typeface="Sakkal Majalla" panose="02000000000000000000" pitchFamily="2" charset="-78"/>
                <a:cs typeface="Sakkal Majalla" panose="02000000000000000000" pitchFamily="2" charset="-78"/>
              </a:rPr>
              <a:t>النَشَاطُ التَقْيِيمِيُ 2</a:t>
            </a:r>
          </a:p>
        </p:txBody>
      </p:sp>
      <p:sp>
        <p:nvSpPr>
          <p:cNvPr id="35" name="Rounded Rectangle 34"/>
          <p:cNvSpPr/>
          <p:nvPr/>
        </p:nvSpPr>
        <p:spPr>
          <a:xfrm>
            <a:off x="506227" y="4003990"/>
            <a:ext cx="11258368" cy="49741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200" b="1" dirty="0" smtClean="0">
                <a:solidFill>
                  <a:srgbClr val="002060"/>
                </a:solidFill>
                <a:latin typeface="Sakkal Majalla" panose="02000000000000000000" pitchFamily="2" charset="-78"/>
                <a:cs typeface="Sakkal Majalla" panose="02000000000000000000" pitchFamily="2" charset="-78"/>
              </a:rPr>
              <a:t>طبقة </a:t>
            </a:r>
            <a:r>
              <a:rPr lang="ar-BH" sz="2200" b="1" dirty="0">
                <a:solidFill>
                  <a:srgbClr val="002060"/>
                </a:solidFill>
                <a:latin typeface="Sakkal Majalla" panose="02000000000000000000" pitchFamily="2" charset="-78"/>
                <a:cs typeface="Sakkal Majalla" panose="02000000000000000000" pitchFamily="2" charset="-78"/>
              </a:rPr>
              <a:t>رقيقة تشكّل كيسًا يحيط بالجنين، ويوجد داخله سائل يحمي الجنين ويحفظه.</a:t>
            </a:r>
          </a:p>
        </p:txBody>
      </p:sp>
      <p:sp>
        <p:nvSpPr>
          <p:cNvPr id="36" name="Rounded Rectangle 35"/>
          <p:cNvSpPr/>
          <p:nvPr/>
        </p:nvSpPr>
        <p:spPr>
          <a:xfrm>
            <a:off x="1535289" y="883248"/>
            <a:ext cx="9143999" cy="541867"/>
          </a:xfrm>
          <a:prstGeom prst="roundRect">
            <a:avLst/>
          </a:prstGeom>
          <a:solidFill>
            <a:srgbClr val="F9F6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smtClean="0">
                <a:solidFill>
                  <a:srgbClr val="C00000"/>
                </a:solidFill>
                <a:latin typeface="Sakkal Majalla" panose="02000000000000000000" pitchFamily="2" charset="-78"/>
                <a:cs typeface="Sakkal Majalla" panose="02000000000000000000" pitchFamily="2" charset="-78"/>
              </a:rPr>
              <a:t>7. </a:t>
            </a:r>
            <a:r>
              <a:rPr lang="ar-BH" sz="2800" b="1" dirty="0">
                <a:solidFill>
                  <a:srgbClr val="C00000"/>
                </a:solidFill>
                <a:latin typeface="Sakkal Majalla" panose="02000000000000000000" pitchFamily="2" charset="-78"/>
                <a:cs typeface="Sakkal Majalla" panose="02000000000000000000" pitchFamily="2" charset="-78"/>
              </a:rPr>
              <a:t>اختر الرقم المناسب مما يلي وضعه أمام كل عبارة من العبارات الآتية:</a:t>
            </a:r>
          </a:p>
        </p:txBody>
      </p:sp>
      <p:sp>
        <p:nvSpPr>
          <p:cNvPr id="37" name="Rounded Rectangle 36"/>
          <p:cNvSpPr/>
          <p:nvPr/>
        </p:nvSpPr>
        <p:spPr>
          <a:xfrm>
            <a:off x="524655" y="2777736"/>
            <a:ext cx="11242623" cy="478778"/>
          </a:xfrm>
          <a:prstGeom prst="roundRect">
            <a:avLst/>
          </a:prstGeom>
          <a:solidFill>
            <a:srgbClr val="FEF6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altLang="en-US" sz="2200" b="1" dirty="0">
                <a:solidFill>
                  <a:srgbClr val="7030A0"/>
                </a:solidFill>
                <a:latin typeface="Sakkal Majalla" panose="02000000000000000000" pitchFamily="2" charset="-78"/>
                <a:cs typeface="Sakkal Majalla" panose="02000000000000000000" pitchFamily="2" charset="-78"/>
              </a:rPr>
              <a:t>عملية اندماج نواة</a:t>
            </a:r>
            <a:r>
              <a:rPr lang="ar-SA" altLang="en-US" sz="2200" b="1" dirty="0">
                <a:solidFill>
                  <a:srgbClr val="7030A0"/>
                </a:solidFill>
                <a:latin typeface="Sakkal Majalla" panose="02000000000000000000" pitchFamily="2" charset="-78"/>
                <a:cs typeface="Sakkal Majalla" panose="02000000000000000000" pitchFamily="2" charset="-78"/>
              </a:rPr>
              <a:t> الحيوان المنوي</a:t>
            </a:r>
            <a:r>
              <a:rPr lang="ar-BH" altLang="en-US" sz="2200" b="1" dirty="0">
                <a:solidFill>
                  <a:srgbClr val="7030A0"/>
                </a:solidFill>
                <a:latin typeface="Sakkal Majalla" panose="02000000000000000000" pitchFamily="2" charset="-78"/>
                <a:cs typeface="Sakkal Majalla" panose="02000000000000000000" pitchFamily="2" charset="-78"/>
              </a:rPr>
              <a:t> </a:t>
            </a:r>
            <a:r>
              <a:rPr lang="ar-SA" altLang="en-US" sz="2200" b="1" dirty="0">
                <a:solidFill>
                  <a:srgbClr val="7030A0"/>
                </a:solidFill>
                <a:latin typeface="Sakkal Majalla" panose="02000000000000000000" pitchFamily="2" charset="-78"/>
                <a:cs typeface="Sakkal Majalla" panose="02000000000000000000" pitchFamily="2" charset="-78"/>
              </a:rPr>
              <a:t>مع </a:t>
            </a:r>
            <a:r>
              <a:rPr lang="ar-BH" altLang="en-US" sz="2200" b="1" dirty="0">
                <a:solidFill>
                  <a:srgbClr val="7030A0"/>
                </a:solidFill>
                <a:latin typeface="Sakkal Majalla" panose="02000000000000000000" pitchFamily="2" charset="-78"/>
                <a:cs typeface="Sakkal Majalla" panose="02000000000000000000" pitchFamily="2" charset="-78"/>
              </a:rPr>
              <a:t>نواة </a:t>
            </a:r>
            <a:r>
              <a:rPr lang="ar-SA" altLang="en-US" sz="2200" b="1" dirty="0">
                <a:solidFill>
                  <a:srgbClr val="7030A0"/>
                </a:solidFill>
                <a:latin typeface="Sakkal Majalla" panose="02000000000000000000" pitchFamily="2" charset="-78"/>
                <a:cs typeface="Sakkal Majalla" panose="02000000000000000000" pitchFamily="2" charset="-78"/>
              </a:rPr>
              <a:t>البويضة</a:t>
            </a:r>
            <a:r>
              <a:rPr lang="ar-BH" sz="2200" b="1" dirty="0" smtClean="0">
                <a:solidFill>
                  <a:srgbClr val="002060"/>
                </a:solidFill>
                <a:latin typeface="Sakkal Majalla" panose="02000000000000000000" pitchFamily="2" charset="-78"/>
                <a:cs typeface="Sakkal Majalla" panose="02000000000000000000" pitchFamily="2" charset="-78"/>
              </a:rPr>
              <a:t>.</a:t>
            </a:r>
            <a:endParaRPr lang="ar-SA" sz="2200" b="1" dirty="0">
              <a:solidFill>
                <a:srgbClr val="002060"/>
              </a:solidFill>
              <a:latin typeface="Sakkal Majalla" panose="02000000000000000000" pitchFamily="2" charset="-78"/>
              <a:cs typeface="Sakkal Majalla" panose="02000000000000000000" pitchFamily="2" charset="-78"/>
            </a:endParaRPr>
          </a:p>
        </p:txBody>
      </p:sp>
      <p:sp>
        <p:nvSpPr>
          <p:cNvPr id="38" name="Oval 37"/>
          <p:cNvSpPr/>
          <p:nvPr/>
        </p:nvSpPr>
        <p:spPr>
          <a:xfrm>
            <a:off x="390597" y="4015592"/>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1</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39" name="Rounded Rectangle 38"/>
          <p:cNvSpPr/>
          <p:nvPr/>
        </p:nvSpPr>
        <p:spPr>
          <a:xfrm>
            <a:off x="520954" y="5247465"/>
            <a:ext cx="11242623" cy="47877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200" b="1" dirty="0">
                <a:solidFill>
                  <a:srgbClr val="002060"/>
                </a:solidFill>
                <a:latin typeface="Sakkal Majalla" panose="02000000000000000000" pitchFamily="2" charset="-78"/>
                <a:cs typeface="Sakkal Majalla" panose="02000000000000000000" pitchFamily="2" charset="-78"/>
              </a:rPr>
              <a:t>كتلة كروية صغيرة من الخلايا الجنينية تترك قناة المبيض في اليوم الثالث من الإخصاب وتدخل </a:t>
            </a:r>
            <a:r>
              <a:rPr lang="ar-BH" sz="2200" b="1" dirty="0" smtClean="0">
                <a:solidFill>
                  <a:srgbClr val="002060"/>
                </a:solidFill>
                <a:latin typeface="Sakkal Majalla" panose="02000000000000000000" pitchFamily="2" charset="-78"/>
                <a:cs typeface="Sakkal Majalla" panose="02000000000000000000" pitchFamily="2" charset="-78"/>
              </a:rPr>
              <a:t>الرحم.</a:t>
            </a:r>
            <a:r>
              <a:rPr lang="en-US" sz="2200" b="1" dirty="0" smtClean="0">
                <a:solidFill>
                  <a:srgbClr val="002060"/>
                </a:solidFill>
                <a:latin typeface="Sakkal Majalla" panose="02000000000000000000" pitchFamily="2" charset="-78"/>
                <a:cs typeface="Sakkal Majalla" panose="02000000000000000000" pitchFamily="2" charset="-78"/>
              </a:rPr>
              <a:t> </a:t>
            </a:r>
            <a:endParaRPr lang="ar-BH" sz="2200" b="1" dirty="0">
              <a:solidFill>
                <a:srgbClr val="002060"/>
              </a:solidFill>
              <a:latin typeface="Sakkal Majalla" panose="02000000000000000000" pitchFamily="2" charset="-78"/>
              <a:cs typeface="Sakkal Majalla" panose="02000000000000000000" pitchFamily="2" charset="-78"/>
            </a:endParaRPr>
          </a:p>
        </p:txBody>
      </p:sp>
      <p:sp>
        <p:nvSpPr>
          <p:cNvPr id="40" name="Rounded Rectangle 39"/>
          <p:cNvSpPr/>
          <p:nvPr/>
        </p:nvSpPr>
        <p:spPr>
          <a:xfrm>
            <a:off x="520954" y="4645718"/>
            <a:ext cx="11242623" cy="4787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200" b="1" dirty="0" smtClean="0">
                <a:solidFill>
                  <a:srgbClr val="002060"/>
                </a:solidFill>
                <a:latin typeface="Sakkal Majalla" panose="02000000000000000000" pitchFamily="2" charset="-78"/>
                <a:cs typeface="Sakkal Majalla" panose="02000000000000000000" pitchFamily="2" charset="-78"/>
              </a:rPr>
              <a:t>لا </a:t>
            </a:r>
            <a:r>
              <a:rPr lang="ar-BH" sz="2200" b="1" dirty="0">
                <a:solidFill>
                  <a:srgbClr val="002060"/>
                </a:solidFill>
                <a:latin typeface="Sakkal Majalla" panose="02000000000000000000" pitchFamily="2" charset="-78"/>
                <a:cs typeface="Sakkal Majalla" panose="02000000000000000000" pitchFamily="2" charset="-78"/>
              </a:rPr>
              <a:t>يحتوي على مح (صفار)، ولكنه أول موقع يعمل لتكوين خلايا الدم الحمراء للجنين.</a:t>
            </a:r>
          </a:p>
        </p:txBody>
      </p:sp>
      <p:sp>
        <p:nvSpPr>
          <p:cNvPr id="41" name="Rounded Rectangle 40"/>
          <p:cNvSpPr/>
          <p:nvPr/>
        </p:nvSpPr>
        <p:spPr>
          <a:xfrm>
            <a:off x="509666" y="3390933"/>
            <a:ext cx="11242623" cy="478778"/>
          </a:xfrm>
          <a:prstGeom prst="roundRect">
            <a:avLst/>
          </a:prstGeom>
          <a:solidFill>
            <a:srgbClr val="FAD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200" b="1" dirty="0">
                <a:solidFill>
                  <a:srgbClr val="002060"/>
                </a:solidFill>
                <a:latin typeface="Sakkal Majalla" panose="02000000000000000000" pitchFamily="2" charset="-78"/>
                <a:cs typeface="Sakkal Majalla" panose="02000000000000000000" pitchFamily="2" charset="-78"/>
              </a:rPr>
              <a:t>يوجد خارج الغشاء الأمنيوني، ويسهم مع الممبار في تكوين المشيمة.</a:t>
            </a:r>
          </a:p>
        </p:txBody>
      </p:sp>
      <p:sp>
        <p:nvSpPr>
          <p:cNvPr id="42" name="Oval 41"/>
          <p:cNvSpPr/>
          <p:nvPr/>
        </p:nvSpPr>
        <p:spPr>
          <a:xfrm>
            <a:off x="371565" y="3409010"/>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8</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43" name="Oval 42"/>
          <p:cNvSpPr/>
          <p:nvPr/>
        </p:nvSpPr>
        <p:spPr>
          <a:xfrm>
            <a:off x="377149" y="2775848"/>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3</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44" name="Oval 43"/>
          <p:cNvSpPr/>
          <p:nvPr/>
        </p:nvSpPr>
        <p:spPr>
          <a:xfrm>
            <a:off x="368186" y="4668310"/>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7</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45" name="Oval 44"/>
          <p:cNvSpPr/>
          <p:nvPr/>
        </p:nvSpPr>
        <p:spPr>
          <a:xfrm>
            <a:off x="388368" y="5253026"/>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2</a:t>
            </a:r>
            <a:endParaRPr lang="en-US" sz="2400" b="1" dirty="0">
              <a:solidFill>
                <a:srgbClr val="C00000"/>
              </a:solidFill>
              <a:latin typeface="Sakkal Majalla" panose="02000000000000000000" pitchFamily="2" charset="-78"/>
              <a:cs typeface="Sakkal Majalla" panose="02000000000000000000"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469412495"/>
              </p:ext>
            </p:extLst>
          </p:nvPr>
        </p:nvGraphicFramePr>
        <p:xfrm>
          <a:off x="614599" y="1548867"/>
          <a:ext cx="11122699" cy="1099330"/>
        </p:xfrm>
        <a:graphic>
          <a:graphicData uri="http://schemas.openxmlformats.org/drawingml/2006/table">
            <a:tbl>
              <a:tblPr firstRow="1" bandRow="1">
                <a:tableStyleId>{5C22544A-7EE6-4342-B048-85BDC9FD1C3A}</a:tableStyleId>
              </a:tblPr>
              <a:tblGrid>
                <a:gridCol w="2788168">
                  <a:extLst>
                    <a:ext uri="{9D8B030D-6E8A-4147-A177-3AD203B41FA5}">
                      <a16:colId xmlns="" xmlns:a16="http://schemas.microsoft.com/office/drawing/2014/main" val="20000"/>
                    </a:ext>
                  </a:extLst>
                </a:gridCol>
                <a:gridCol w="2608289">
                  <a:extLst>
                    <a:ext uri="{9D8B030D-6E8A-4147-A177-3AD203B41FA5}">
                      <a16:colId xmlns="" xmlns:a16="http://schemas.microsoft.com/office/drawing/2014/main" val="20001"/>
                    </a:ext>
                  </a:extLst>
                </a:gridCol>
                <a:gridCol w="2596916">
                  <a:extLst>
                    <a:ext uri="{9D8B030D-6E8A-4147-A177-3AD203B41FA5}">
                      <a16:colId xmlns="" xmlns:a16="http://schemas.microsoft.com/office/drawing/2014/main" val="20002"/>
                    </a:ext>
                  </a:extLst>
                </a:gridCol>
                <a:gridCol w="3129326">
                  <a:extLst>
                    <a:ext uri="{9D8B030D-6E8A-4147-A177-3AD203B41FA5}">
                      <a16:colId xmlns="" xmlns:a16="http://schemas.microsoft.com/office/drawing/2014/main" val="20003"/>
                    </a:ext>
                  </a:extLst>
                </a:gridCol>
              </a:tblGrid>
              <a:tr h="552575">
                <a:tc>
                  <a:txBody>
                    <a:bodyPr/>
                    <a:lstStyle/>
                    <a:p>
                      <a:pPr algn="r" rtl="1"/>
                      <a:r>
                        <a:rPr lang="ar-BH" sz="2800" b="1" strike="noStrike" kern="1200" dirty="0">
                          <a:solidFill>
                            <a:schemeClr val="bg1"/>
                          </a:solidFill>
                          <a:latin typeface="Sakkal Majalla" panose="02000000000000000000" pitchFamily="2" charset="-78"/>
                          <a:ea typeface="+mn-ea"/>
                          <a:cs typeface="Sakkal Majalla" panose="02000000000000000000" pitchFamily="2" charset="-78"/>
                        </a:rPr>
                        <a:t>4. </a:t>
                      </a:r>
                      <a:r>
                        <a:rPr lang="ar-BH" sz="2800" b="1" strike="noStrike" kern="1200" dirty="0" smtClean="0">
                          <a:solidFill>
                            <a:schemeClr val="bg1"/>
                          </a:solidFill>
                          <a:latin typeface="Sakkal Majalla" panose="02000000000000000000" pitchFamily="2" charset="-78"/>
                          <a:ea typeface="+mn-ea"/>
                          <a:cs typeface="Sakkal Majalla" panose="02000000000000000000" pitchFamily="2" charset="-78"/>
                        </a:rPr>
                        <a:t>الممبار</a:t>
                      </a:r>
                      <a:endParaRPr lang="en-US" sz="2800" b="1" strike="noStrike"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rtl="1"/>
                      <a:r>
                        <a:rPr lang="ar-BH" sz="2800" b="1" strike="noStrike" kern="1200" dirty="0">
                          <a:solidFill>
                            <a:schemeClr val="bg1"/>
                          </a:solidFill>
                          <a:latin typeface="Sakkal Majalla" panose="02000000000000000000" pitchFamily="2" charset="-78"/>
                          <a:ea typeface="+mn-ea"/>
                          <a:cs typeface="Sakkal Majalla" panose="02000000000000000000" pitchFamily="2" charset="-78"/>
                        </a:rPr>
                        <a:t>3. </a:t>
                      </a:r>
                      <a:r>
                        <a:rPr lang="ar-BH" sz="2800" b="1" dirty="0" smtClean="0">
                          <a:solidFill>
                            <a:schemeClr val="bg1"/>
                          </a:solidFill>
                          <a:latin typeface="Sakkal Majalla" panose="02000000000000000000" pitchFamily="2" charset="-78"/>
                          <a:cs typeface="Sakkal Majalla" panose="02000000000000000000" pitchFamily="2" charset="-78"/>
                        </a:rPr>
                        <a:t>الإخصاب</a:t>
                      </a:r>
                      <a:endParaRPr lang="en-US" sz="2800" b="1" strike="noStrike"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rtl="1"/>
                      <a:r>
                        <a:rPr lang="ar-BH" sz="2800" b="1" strike="noStrike" kern="1200" dirty="0">
                          <a:solidFill>
                            <a:schemeClr val="bg1"/>
                          </a:solidFill>
                          <a:latin typeface="Sakkal Majalla" panose="02000000000000000000" pitchFamily="2" charset="-78"/>
                          <a:ea typeface="+mn-ea"/>
                          <a:cs typeface="Sakkal Majalla" panose="02000000000000000000" pitchFamily="2" charset="-78"/>
                        </a:rPr>
                        <a:t>2. </a:t>
                      </a:r>
                      <a:r>
                        <a:rPr lang="ar-BH" sz="2800" b="1" dirty="0" smtClean="0">
                          <a:solidFill>
                            <a:schemeClr val="bg1"/>
                          </a:solidFill>
                          <a:latin typeface="Sakkal Majalla" panose="02000000000000000000" pitchFamily="2" charset="-78"/>
                          <a:cs typeface="Sakkal Majalla" panose="02000000000000000000" pitchFamily="2" charset="-78"/>
                        </a:rPr>
                        <a:t>التوتة</a:t>
                      </a:r>
                      <a:endParaRPr lang="en-US" sz="2800" b="1" strike="noStrike"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rtl="1"/>
                      <a:r>
                        <a:rPr lang="ar-BH" sz="2800" b="1" strike="noStrike" kern="1200" dirty="0">
                          <a:solidFill>
                            <a:schemeClr val="bg1"/>
                          </a:solidFill>
                          <a:latin typeface="Sakkal Majalla" panose="02000000000000000000" pitchFamily="2" charset="-78"/>
                          <a:ea typeface="+mn-ea"/>
                          <a:cs typeface="Sakkal Majalla" panose="02000000000000000000" pitchFamily="2" charset="-78"/>
                        </a:rPr>
                        <a:t>1. </a:t>
                      </a:r>
                      <a:r>
                        <a:rPr lang="ar-BH" sz="2800" b="1" dirty="0" smtClean="0">
                          <a:solidFill>
                            <a:schemeClr val="bg1"/>
                          </a:solidFill>
                          <a:latin typeface="Sakkal Majalla" panose="02000000000000000000" pitchFamily="2" charset="-78"/>
                          <a:cs typeface="Sakkal Majalla" panose="02000000000000000000" pitchFamily="2" charset="-78"/>
                        </a:rPr>
                        <a:t>الغشاء الأمنيوني </a:t>
                      </a:r>
                      <a:endParaRPr lang="en-US" sz="2800" b="1" strike="noStrike"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0"/>
                  </a:ext>
                </a:extLst>
              </a:tr>
              <a:tr h="546755">
                <a:tc>
                  <a:txBody>
                    <a:bodyPr/>
                    <a:lstStyle/>
                    <a:p>
                      <a:pPr algn="r" rtl="1"/>
                      <a:r>
                        <a:rPr lang="ar-BH" sz="2800" b="1" strike="noStrike" dirty="0">
                          <a:solidFill>
                            <a:srgbClr val="002060"/>
                          </a:solidFill>
                          <a:latin typeface="Sakkal Majalla" panose="02000000000000000000" pitchFamily="2" charset="-78"/>
                          <a:cs typeface="Sakkal Majalla" panose="02000000000000000000" pitchFamily="2" charset="-78"/>
                        </a:rPr>
                        <a:t>8. </a:t>
                      </a:r>
                      <a:r>
                        <a:rPr lang="ar-BH" sz="2800" b="1" dirty="0" smtClean="0">
                          <a:solidFill>
                            <a:srgbClr val="002060"/>
                          </a:solidFill>
                          <a:latin typeface="Sakkal Majalla" panose="02000000000000000000" pitchFamily="2" charset="-78"/>
                          <a:cs typeface="Sakkal Majalla" panose="02000000000000000000" pitchFamily="2" charset="-78"/>
                        </a:rPr>
                        <a:t>الغشاء الكوريوني</a:t>
                      </a:r>
                      <a:endParaRPr lang="en-US" sz="2800" b="1" strike="noStrike" dirty="0">
                        <a:solidFill>
                          <a:srgbClr val="002060"/>
                        </a:solidFill>
                        <a:latin typeface="Sakkal Majalla" panose="02000000000000000000" pitchFamily="2" charset="-78"/>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rtl="1"/>
                      <a:r>
                        <a:rPr lang="ar-BH" sz="2800" b="1" strike="noStrike" kern="1200" dirty="0">
                          <a:solidFill>
                            <a:srgbClr val="002060"/>
                          </a:solidFill>
                          <a:latin typeface="Sakkal Majalla" panose="02000000000000000000" pitchFamily="2" charset="-78"/>
                          <a:ea typeface="+mn-ea"/>
                          <a:cs typeface="Sakkal Majalla" panose="02000000000000000000" pitchFamily="2" charset="-78"/>
                        </a:rPr>
                        <a:t>7.</a:t>
                      </a:r>
                      <a:r>
                        <a:rPr lang="ar-BH" sz="2800" b="1" strike="noStrike" kern="1200" baseline="0" dirty="0">
                          <a:solidFill>
                            <a:srgbClr val="002060"/>
                          </a:solidFill>
                          <a:latin typeface="Sakkal Majalla" panose="02000000000000000000" pitchFamily="2" charset="-78"/>
                          <a:ea typeface="+mn-ea"/>
                          <a:cs typeface="Sakkal Majalla" panose="02000000000000000000" pitchFamily="2" charset="-78"/>
                        </a:rPr>
                        <a:t> </a:t>
                      </a:r>
                      <a:r>
                        <a:rPr lang="ar-BH" sz="2800" b="1" dirty="0" smtClean="0">
                          <a:solidFill>
                            <a:srgbClr val="002060"/>
                          </a:solidFill>
                          <a:latin typeface="Sakkal Majalla" panose="02000000000000000000" pitchFamily="2" charset="-78"/>
                          <a:cs typeface="Sakkal Majalla" panose="02000000000000000000" pitchFamily="2" charset="-78"/>
                        </a:rPr>
                        <a:t>كيس المح </a:t>
                      </a:r>
                      <a:endParaRPr lang="en-US" sz="2800" b="1" strike="noStrike" dirty="0">
                        <a:solidFill>
                          <a:srgbClr val="002060"/>
                        </a:solidFill>
                        <a:latin typeface="Sakkal Majalla" panose="02000000000000000000" pitchFamily="2" charset="-78"/>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rtl="1"/>
                      <a:r>
                        <a:rPr lang="ar-BH" sz="2800" b="1" strike="noStrike" kern="1200" dirty="0">
                          <a:solidFill>
                            <a:srgbClr val="002060"/>
                          </a:solidFill>
                          <a:latin typeface="Sakkal Majalla" panose="02000000000000000000" pitchFamily="2" charset="-78"/>
                          <a:ea typeface="+mn-ea"/>
                          <a:cs typeface="Sakkal Majalla" panose="02000000000000000000" pitchFamily="2" charset="-78"/>
                        </a:rPr>
                        <a:t>6. </a:t>
                      </a:r>
                      <a:r>
                        <a:rPr lang="ar-BH" sz="2800" b="1" strike="noStrike" dirty="0" smtClean="0">
                          <a:solidFill>
                            <a:srgbClr val="002060"/>
                          </a:solidFill>
                          <a:latin typeface="Sakkal Majalla" panose="02000000000000000000" pitchFamily="2" charset="-78"/>
                          <a:cs typeface="Sakkal Majalla" panose="02000000000000000000" pitchFamily="2" charset="-78"/>
                        </a:rPr>
                        <a:t>اللاقحة</a:t>
                      </a:r>
                      <a:endParaRPr lang="en-US" sz="2800" b="1" strike="noStrike" kern="1200" dirty="0">
                        <a:solidFill>
                          <a:srgbClr val="00206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rtl="1"/>
                      <a:r>
                        <a:rPr lang="ar-BH" sz="2800" b="1" strike="noStrike" kern="1200" dirty="0">
                          <a:solidFill>
                            <a:srgbClr val="002060"/>
                          </a:solidFill>
                          <a:latin typeface="Sakkal Majalla" panose="02000000000000000000" pitchFamily="2" charset="-78"/>
                          <a:ea typeface="+mn-ea"/>
                          <a:cs typeface="Sakkal Majalla" panose="02000000000000000000" pitchFamily="2" charset="-78"/>
                        </a:rPr>
                        <a:t>5. </a:t>
                      </a:r>
                      <a:r>
                        <a:rPr lang="ar-BH" sz="2800" b="1" dirty="0" smtClean="0">
                          <a:solidFill>
                            <a:srgbClr val="002060"/>
                          </a:solidFill>
                          <a:latin typeface="Sakkal Majalla" panose="02000000000000000000" pitchFamily="2" charset="-78"/>
                          <a:cs typeface="Sakkal Majalla" panose="02000000000000000000" pitchFamily="2" charset="-78"/>
                        </a:rPr>
                        <a:t>الكبسولة البلاستولية</a:t>
                      </a:r>
                      <a:endParaRPr lang="ar-BH" sz="2800" b="1" dirty="0">
                        <a:solidFill>
                          <a:srgbClr val="002060"/>
                        </a:solidFill>
                        <a:latin typeface="Sakkal Majalla" panose="02000000000000000000" pitchFamily="2" charset="-78"/>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18" name="Rounded Rectangle 17"/>
          <p:cNvSpPr/>
          <p:nvPr/>
        </p:nvSpPr>
        <p:spPr>
          <a:xfrm>
            <a:off x="504021" y="5851421"/>
            <a:ext cx="11242623" cy="47442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200" b="1" dirty="0">
                <a:solidFill>
                  <a:srgbClr val="002060"/>
                </a:solidFill>
                <a:latin typeface="Sakkal Majalla" panose="02000000000000000000" pitchFamily="2" charset="-78"/>
                <a:cs typeface="Sakkal Majalla" panose="02000000000000000000" pitchFamily="2" charset="-78"/>
              </a:rPr>
              <a:t>كرة مجوفة من الخلايا الجنينية </a:t>
            </a:r>
            <a:r>
              <a:rPr lang="ar-BH" sz="2200" b="1" dirty="0" smtClean="0">
                <a:solidFill>
                  <a:srgbClr val="002060"/>
                </a:solidFill>
                <a:latin typeface="Sakkal Majalla" panose="02000000000000000000" pitchFamily="2" charset="-78"/>
                <a:cs typeface="Sakkal Majalla" panose="02000000000000000000" pitchFamily="2" charset="-78"/>
              </a:rPr>
              <a:t>تنمو </a:t>
            </a:r>
            <a:r>
              <a:rPr lang="ar-BH" sz="2200" b="1" dirty="0">
                <a:solidFill>
                  <a:srgbClr val="002060"/>
                </a:solidFill>
                <a:latin typeface="Sakkal Majalla" panose="02000000000000000000" pitchFamily="2" charset="-78"/>
                <a:cs typeface="Sakkal Majalla" panose="02000000000000000000" pitchFamily="2" charset="-78"/>
              </a:rPr>
              <a:t>في اليوم الخامس من الإخصاب وتنغرس في بطانة الرحم في اليوم </a:t>
            </a:r>
            <a:r>
              <a:rPr lang="ar-BH" sz="2200" b="1" dirty="0" smtClean="0">
                <a:solidFill>
                  <a:srgbClr val="002060"/>
                </a:solidFill>
                <a:latin typeface="Sakkal Majalla" panose="02000000000000000000" pitchFamily="2" charset="-78"/>
                <a:cs typeface="Sakkal Majalla" panose="02000000000000000000" pitchFamily="2" charset="-78"/>
              </a:rPr>
              <a:t>السادس.</a:t>
            </a:r>
            <a:endParaRPr lang="ar-SA" sz="2200" b="1" dirty="0">
              <a:solidFill>
                <a:srgbClr val="002060"/>
              </a:solidFill>
              <a:latin typeface="Sakkal Majalla" panose="02000000000000000000" pitchFamily="2" charset="-78"/>
              <a:cs typeface="Sakkal Majalla" panose="02000000000000000000" pitchFamily="2" charset="-78"/>
            </a:endParaRPr>
          </a:p>
        </p:txBody>
      </p:sp>
      <p:sp>
        <p:nvSpPr>
          <p:cNvPr id="19" name="Oval 18"/>
          <p:cNvSpPr/>
          <p:nvPr/>
        </p:nvSpPr>
        <p:spPr>
          <a:xfrm>
            <a:off x="394013" y="5845693"/>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5</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1"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027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fltVal val="0"/>
                                          </p:val>
                                        </p:tav>
                                        <p:tav tm="100000">
                                          <p:val>
                                            <p:strVal val="#ppt_w"/>
                                          </p:val>
                                        </p:tav>
                                      </p:tavLst>
                                    </p:anim>
                                    <p:anim calcmode="lin" valueType="num">
                                      <p:cBhvr>
                                        <p:cTn id="20" dur="1000" fill="hold"/>
                                        <p:tgtEl>
                                          <p:spTgt spid="37"/>
                                        </p:tgtEl>
                                        <p:attrNameLst>
                                          <p:attrName>ppt_h</p:attrName>
                                        </p:attrNameLst>
                                      </p:cBhvr>
                                      <p:tavLst>
                                        <p:tav tm="0">
                                          <p:val>
                                            <p:fltVal val="0"/>
                                          </p:val>
                                        </p:tav>
                                        <p:tav tm="100000">
                                          <p:val>
                                            <p:strVal val="#ppt_h"/>
                                          </p:val>
                                        </p:tav>
                                      </p:tavLst>
                                    </p:anim>
                                    <p:anim calcmode="lin" valueType="num">
                                      <p:cBhvr>
                                        <p:cTn id="21" dur="1000" fill="hold"/>
                                        <p:tgtEl>
                                          <p:spTgt spid="37"/>
                                        </p:tgtEl>
                                        <p:attrNameLst>
                                          <p:attrName>style.rotation</p:attrName>
                                        </p:attrNameLst>
                                      </p:cBhvr>
                                      <p:tavLst>
                                        <p:tav tm="0">
                                          <p:val>
                                            <p:fltVal val="90"/>
                                          </p:val>
                                        </p:tav>
                                        <p:tav tm="100000">
                                          <p:val>
                                            <p:fltVal val="0"/>
                                          </p:val>
                                        </p:tav>
                                      </p:tavLst>
                                    </p:anim>
                                    <p:animEffect transition="in" filter="fade">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fltVal val="0"/>
                                          </p:val>
                                        </p:tav>
                                        <p:tav tm="100000">
                                          <p:val>
                                            <p:strVal val="#ppt_w"/>
                                          </p:val>
                                        </p:tav>
                                      </p:tavLst>
                                    </p:anim>
                                    <p:anim calcmode="lin" valueType="num">
                                      <p:cBhvr>
                                        <p:cTn id="28" dur="1000" fill="hold"/>
                                        <p:tgtEl>
                                          <p:spTgt spid="41"/>
                                        </p:tgtEl>
                                        <p:attrNameLst>
                                          <p:attrName>ppt_h</p:attrName>
                                        </p:attrNameLst>
                                      </p:cBhvr>
                                      <p:tavLst>
                                        <p:tav tm="0">
                                          <p:val>
                                            <p:fltVal val="0"/>
                                          </p:val>
                                        </p:tav>
                                        <p:tav tm="100000">
                                          <p:val>
                                            <p:strVal val="#ppt_h"/>
                                          </p:val>
                                        </p:tav>
                                      </p:tavLst>
                                    </p:anim>
                                    <p:anim calcmode="lin" valueType="num">
                                      <p:cBhvr>
                                        <p:cTn id="29" dur="1000" fill="hold"/>
                                        <p:tgtEl>
                                          <p:spTgt spid="41"/>
                                        </p:tgtEl>
                                        <p:attrNameLst>
                                          <p:attrName>style.rotation</p:attrName>
                                        </p:attrNameLst>
                                      </p:cBhvr>
                                      <p:tavLst>
                                        <p:tav tm="0">
                                          <p:val>
                                            <p:fltVal val="90"/>
                                          </p:val>
                                        </p:tav>
                                        <p:tav tm="100000">
                                          <p:val>
                                            <p:fltVal val="0"/>
                                          </p:val>
                                        </p:tav>
                                      </p:tavLst>
                                    </p:anim>
                                    <p:animEffect transition="in" filter="fade">
                                      <p:cBhvr>
                                        <p:cTn id="30" dur="10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style.rotation</p:attrName>
                                        </p:attrNameLst>
                                      </p:cBhvr>
                                      <p:tavLst>
                                        <p:tav tm="0">
                                          <p:val>
                                            <p:fltVal val="90"/>
                                          </p:val>
                                        </p:tav>
                                        <p:tav tm="100000">
                                          <p:val>
                                            <p:fltVal val="0"/>
                                          </p:val>
                                        </p:tav>
                                      </p:tavLst>
                                    </p:anim>
                                    <p:animEffect transition="in" filter="fade">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fltVal val="0"/>
                                          </p:val>
                                        </p:tav>
                                        <p:tav tm="100000">
                                          <p:val>
                                            <p:strVal val="#ppt_w"/>
                                          </p:val>
                                        </p:tav>
                                      </p:tavLst>
                                    </p:anim>
                                    <p:anim calcmode="lin" valueType="num">
                                      <p:cBhvr>
                                        <p:cTn id="44" dur="1000" fill="hold"/>
                                        <p:tgtEl>
                                          <p:spTgt spid="40"/>
                                        </p:tgtEl>
                                        <p:attrNameLst>
                                          <p:attrName>ppt_h</p:attrName>
                                        </p:attrNameLst>
                                      </p:cBhvr>
                                      <p:tavLst>
                                        <p:tav tm="0">
                                          <p:val>
                                            <p:fltVal val="0"/>
                                          </p:val>
                                        </p:tav>
                                        <p:tav tm="100000">
                                          <p:val>
                                            <p:strVal val="#ppt_h"/>
                                          </p:val>
                                        </p:tav>
                                      </p:tavLst>
                                    </p:anim>
                                    <p:anim calcmode="lin" valueType="num">
                                      <p:cBhvr>
                                        <p:cTn id="45" dur="1000" fill="hold"/>
                                        <p:tgtEl>
                                          <p:spTgt spid="40"/>
                                        </p:tgtEl>
                                        <p:attrNameLst>
                                          <p:attrName>style.rotation</p:attrName>
                                        </p:attrNameLst>
                                      </p:cBhvr>
                                      <p:tavLst>
                                        <p:tav tm="0">
                                          <p:val>
                                            <p:fltVal val="90"/>
                                          </p:val>
                                        </p:tav>
                                        <p:tav tm="100000">
                                          <p:val>
                                            <p:fltVal val="0"/>
                                          </p:val>
                                        </p:tav>
                                      </p:tavLst>
                                    </p:anim>
                                    <p:animEffect transition="in" filter="fade">
                                      <p:cBhvr>
                                        <p:cTn id="46" dur="10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fltVal val="0"/>
                                          </p:val>
                                        </p:tav>
                                        <p:tav tm="100000">
                                          <p:val>
                                            <p:strVal val="#ppt_w"/>
                                          </p:val>
                                        </p:tav>
                                      </p:tavLst>
                                    </p:anim>
                                    <p:anim calcmode="lin" valueType="num">
                                      <p:cBhvr>
                                        <p:cTn id="52" dur="1000" fill="hold"/>
                                        <p:tgtEl>
                                          <p:spTgt spid="39"/>
                                        </p:tgtEl>
                                        <p:attrNameLst>
                                          <p:attrName>ppt_h</p:attrName>
                                        </p:attrNameLst>
                                      </p:cBhvr>
                                      <p:tavLst>
                                        <p:tav tm="0">
                                          <p:val>
                                            <p:fltVal val="0"/>
                                          </p:val>
                                        </p:tav>
                                        <p:tav tm="100000">
                                          <p:val>
                                            <p:strVal val="#ppt_h"/>
                                          </p:val>
                                        </p:tav>
                                      </p:tavLst>
                                    </p:anim>
                                    <p:anim calcmode="lin" valueType="num">
                                      <p:cBhvr>
                                        <p:cTn id="53" dur="1000" fill="hold"/>
                                        <p:tgtEl>
                                          <p:spTgt spid="39"/>
                                        </p:tgtEl>
                                        <p:attrNameLst>
                                          <p:attrName>style.rotation</p:attrName>
                                        </p:attrNameLst>
                                      </p:cBhvr>
                                      <p:tavLst>
                                        <p:tav tm="0">
                                          <p:val>
                                            <p:fltVal val="90"/>
                                          </p:val>
                                        </p:tav>
                                        <p:tav tm="100000">
                                          <p:val>
                                            <p:fltVal val="0"/>
                                          </p:val>
                                        </p:tav>
                                      </p:tavLst>
                                    </p:anim>
                                    <p:animEffect transition="in" filter="fade">
                                      <p:cBhvr>
                                        <p:cTn id="54" dur="10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ppt_x"/>
                                          </p:val>
                                        </p:tav>
                                        <p:tav tm="100000">
                                          <p:val>
                                            <p:strVal val="#ppt_x"/>
                                          </p:val>
                                        </p:tav>
                                      </p:tavLst>
                                    </p:anim>
                                    <p:anim calcmode="lin" valueType="num">
                                      <p:cBhvr additive="base">
                                        <p:cTn id="9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12158" y="987561"/>
            <a:ext cx="6064184" cy="432447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BH" sz="11500" b="1" dirty="0">
                <a:solidFill>
                  <a:srgbClr val="7030A0"/>
                </a:solidFill>
                <a:latin typeface="Sakkal Majalla" panose="02000000000000000000" pitchFamily="2" charset="-78"/>
                <a:cs typeface="Sakkal Majalla" panose="02000000000000000000" pitchFamily="2" charset="-78"/>
              </a:rPr>
              <a:t>انْتَهى الدّرْسُ</a:t>
            </a:r>
            <a:endParaRPr lang="en-US" sz="11500" b="1" dirty="0">
              <a:solidFill>
                <a:srgbClr val="7030A0"/>
              </a:solidFill>
              <a:latin typeface="Sakkal Majalla" panose="02000000000000000000" pitchFamily="2" charset="-78"/>
              <a:cs typeface="Sakkal Majalla" panose="02000000000000000000" pitchFamily="2" charset="-78"/>
            </a:endParaRPr>
          </a:p>
        </p:txBody>
      </p:sp>
      <p:sp>
        <p:nvSpPr>
          <p:cNvPr id="4"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76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a:solidFill>
                  <a:schemeClr val="bg1"/>
                </a:solidFill>
                <a:latin typeface="Sakkal Majalla" panose="02000000000000000000" pitchFamily="2" charset="-78"/>
                <a:cs typeface="Sakkal Majalla" panose="02000000000000000000" pitchFamily="2" charset="-78"/>
              </a:rPr>
              <a:t>عملية الإخصاب</a:t>
            </a:r>
          </a:p>
        </p:txBody>
      </p:sp>
      <p:sp>
        <p:nvSpPr>
          <p:cNvPr id="6" name="Content Placeholder 4"/>
          <p:cNvSpPr txBox="1">
            <a:spLocks/>
          </p:cNvSpPr>
          <p:nvPr/>
        </p:nvSpPr>
        <p:spPr>
          <a:xfrm>
            <a:off x="4819974" y="2185298"/>
            <a:ext cx="5083443" cy="774873"/>
          </a:xfrm>
          <a:prstGeom prst="rect">
            <a:avLst/>
          </a:prstGeom>
          <a:solidFill>
            <a:schemeClr val="accent1">
              <a:lumMod val="20000"/>
              <a:lumOff val="80000"/>
            </a:schemeClr>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ar-BH" altLang="en-US" dirty="0" smtClean="0">
                <a:solidFill>
                  <a:srgbClr val="7030A0"/>
                </a:solidFill>
              </a:rPr>
              <a:t>عملية اندماج نواة</a:t>
            </a:r>
            <a:r>
              <a:rPr lang="ar-SA" altLang="en-US" dirty="0" smtClean="0">
                <a:solidFill>
                  <a:srgbClr val="7030A0"/>
                </a:solidFill>
              </a:rPr>
              <a:t> </a:t>
            </a:r>
            <a:r>
              <a:rPr lang="ar-SA" altLang="en-US" dirty="0">
                <a:solidFill>
                  <a:srgbClr val="7030A0"/>
                </a:solidFill>
              </a:rPr>
              <a:t>الحيوان المنوي</a:t>
            </a:r>
            <a:r>
              <a:rPr lang="ar-BH" altLang="en-US" dirty="0">
                <a:solidFill>
                  <a:srgbClr val="7030A0"/>
                </a:solidFill>
              </a:rPr>
              <a:t> </a:t>
            </a:r>
            <a:r>
              <a:rPr lang="ar-SA" altLang="en-US" dirty="0">
                <a:solidFill>
                  <a:srgbClr val="7030A0"/>
                </a:solidFill>
              </a:rPr>
              <a:t>مع </a:t>
            </a:r>
            <a:r>
              <a:rPr lang="ar-BH" altLang="en-US" dirty="0" smtClean="0">
                <a:solidFill>
                  <a:srgbClr val="7030A0"/>
                </a:solidFill>
              </a:rPr>
              <a:t>نواة </a:t>
            </a:r>
            <a:r>
              <a:rPr lang="ar-SA" altLang="en-US" dirty="0" smtClean="0">
                <a:solidFill>
                  <a:srgbClr val="7030A0"/>
                </a:solidFill>
              </a:rPr>
              <a:t>البويضة</a:t>
            </a:r>
            <a:r>
              <a:rPr lang="ar-BH" altLang="en-US" dirty="0">
                <a:solidFill>
                  <a:srgbClr val="7030A0"/>
                </a:solidFill>
              </a:rPr>
              <a:t>. </a:t>
            </a:r>
          </a:p>
        </p:txBody>
      </p:sp>
      <p:sp>
        <p:nvSpPr>
          <p:cNvPr id="8" name="Content Placeholder 4"/>
          <p:cNvSpPr txBox="1">
            <a:spLocks/>
          </p:cNvSpPr>
          <p:nvPr/>
        </p:nvSpPr>
        <p:spPr>
          <a:xfrm>
            <a:off x="449451" y="836908"/>
            <a:ext cx="11282766" cy="1069383"/>
          </a:xfrm>
          <a:prstGeom prst="rect">
            <a:avLst/>
          </a:prstGeom>
          <a:solidFill>
            <a:srgbClr val="F2F7FC"/>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800" b="1">
                <a:solidFill>
                  <a:srgbClr val="002060"/>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ar-BH" sz="2400" dirty="0"/>
              <a:t>من آيات الله سبحانه وتعالى في خلقه أن جعل الإنسان ينمو </a:t>
            </a:r>
            <a:r>
              <a:rPr lang="ar-BH" sz="2400" dirty="0" smtClean="0"/>
              <a:t>من خلية </a:t>
            </a:r>
            <a:r>
              <a:rPr lang="ar-BH" sz="2400" dirty="0"/>
              <a:t>مخصّبة تتحول إلى مليارات من الخلايا المتخصصة في مختلف الوظائف. </a:t>
            </a:r>
            <a:r>
              <a:rPr lang="ar-BH" sz="2400" dirty="0" smtClean="0"/>
              <a:t>وتستمر تغيّرات </a:t>
            </a:r>
            <a:r>
              <a:rPr lang="ar-BH" sz="2400" dirty="0"/>
              <a:t>النمو عند الإنسان </a:t>
            </a:r>
            <a:r>
              <a:rPr lang="ar-BH" sz="2400" dirty="0" smtClean="0"/>
              <a:t>خلال مراحل </a:t>
            </a:r>
            <a:r>
              <a:rPr lang="ar-BH" sz="2400" dirty="0"/>
              <a:t>حياته.</a:t>
            </a:r>
          </a:p>
        </p:txBody>
      </p:sp>
      <p:sp>
        <p:nvSpPr>
          <p:cNvPr id="3" name="Rectangle 2"/>
          <p:cNvSpPr/>
          <p:nvPr/>
        </p:nvSpPr>
        <p:spPr>
          <a:xfrm>
            <a:off x="4804475" y="3105894"/>
            <a:ext cx="6850252" cy="1171632"/>
          </a:xfrm>
          <a:prstGeom prst="rect">
            <a:avLst/>
          </a:prstGeom>
          <a:solidFill>
            <a:srgbClr val="FDE1C3"/>
          </a:solidFill>
          <a:ln>
            <a:solidFill>
              <a:schemeClr val="accent1"/>
            </a:solidFill>
          </a:ln>
        </p:spPr>
        <p:txBody>
          <a:bodyPr vert="horz" lIns="68580" tIns="34290" rIns="68580" bIns="34290" rtlCol="0" anchor="ctr">
            <a:noAutofit/>
          </a:bodyPr>
          <a:lstStyle/>
          <a:p>
            <a:pPr marL="342900" indent="-342900" algn="r" rtl="1">
              <a:buFont typeface="Wingdings" panose="05000000000000000000" pitchFamily="2" charset="2"/>
              <a:buChar char="q"/>
            </a:pPr>
            <a:r>
              <a:rPr lang="ar-BH" sz="2400" b="1" dirty="0">
                <a:latin typeface="Sakkal Majalla" panose="02000000000000000000" pitchFamily="2" charset="-78"/>
                <a:cs typeface="Sakkal Majalla" panose="02000000000000000000" pitchFamily="2" charset="-78"/>
              </a:rPr>
              <a:t>يبدأ تكون </a:t>
            </a:r>
            <a:r>
              <a:rPr lang="ar-BH" sz="2400" b="1" dirty="0" smtClean="0">
                <a:latin typeface="Sakkal Majalla" panose="02000000000000000000" pitchFamily="2" charset="-78"/>
                <a:cs typeface="Sakkal Majalla" panose="02000000000000000000" pitchFamily="2" charset="-78"/>
              </a:rPr>
              <a:t>جسم الإنسان ونموّه </a:t>
            </a:r>
            <a:r>
              <a:rPr lang="ar-BH" sz="2400" b="1" dirty="0">
                <a:latin typeface="Sakkal Majalla" panose="02000000000000000000" pitchFamily="2" charset="-78"/>
                <a:cs typeface="Sakkal Majalla" panose="02000000000000000000" pitchFamily="2" charset="-78"/>
              </a:rPr>
              <a:t>بإخصاب حيوان منوي لبويضة ناضجة، </a:t>
            </a:r>
            <a:r>
              <a:rPr lang="ar-BH" sz="2400" b="1" dirty="0">
                <a:solidFill>
                  <a:prstClr val="black"/>
                </a:solidFill>
                <a:latin typeface="Sakkal Majalla" panose="02000000000000000000" pitchFamily="2" charset="-78"/>
                <a:cs typeface="Sakkal Majalla" panose="02000000000000000000" pitchFamily="2" charset="-78"/>
              </a:rPr>
              <a:t>ثم </a:t>
            </a:r>
            <a:r>
              <a:rPr lang="ar-BH" sz="2400" b="1" dirty="0" smtClean="0">
                <a:solidFill>
                  <a:prstClr val="black"/>
                </a:solidFill>
                <a:latin typeface="Sakkal Majalla" panose="02000000000000000000" pitchFamily="2" charset="-78"/>
                <a:cs typeface="Sakkal Majalla" panose="02000000000000000000" pitchFamily="2" charset="-78"/>
              </a:rPr>
              <a:t>تكوّن </a:t>
            </a:r>
            <a:r>
              <a:rPr lang="ar-BH" sz="2400" b="1" dirty="0">
                <a:solidFill>
                  <a:prstClr val="black"/>
                </a:solidFill>
                <a:latin typeface="Sakkal Majalla" panose="02000000000000000000" pitchFamily="2" charset="-78"/>
                <a:cs typeface="Sakkal Majalla" panose="02000000000000000000" pitchFamily="2" charset="-78"/>
              </a:rPr>
              <a:t>الجنين </a:t>
            </a:r>
            <a:r>
              <a:rPr lang="ar-BH" sz="2400" b="1" dirty="0" smtClean="0">
                <a:solidFill>
                  <a:prstClr val="black"/>
                </a:solidFill>
                <a:latin typeface="Sakkal Majalla" panose="02000000000000000000" pitchFamily="2" charset="-78"/>
                <a:cs typeface="Sakkal Majalla" panose="02000000000000000000" pitchFamily="2" charset="-78"/>
              </a:rPr>
              <a:t>ونموّ </a:t>
            </a:r>
            <a:r>
              <a:rPr lang="ar-BH" sz="2400" b="1" dirty="0">
                <a:solidFill>
                  <a:prstClr val="black"/>
                </a:solidFill>
                <a:latin typeface="Sakkal Majalla" panose="02000000000000000000" pitchFamily="2" charset="-78"/>
                <a:cs typeface="Sakkal Majalla" panose="02000000000000000000" pitchFamily="2" charset="-78"/>
              </a:rPr>
              <a:t>في الرحم، ثم </a:t>
            </a:r>
            <a:r>
              <a:rPr lang="ar-BH" sz="2400" b="1" dirty="0" smtClean="0">
                <a:solidFill>
                  <a:prstClr val="black"/>
                </a:solidFill>
                <a:latin typeface="Sakkal Majalla" panose="02000000000000000000" pitchFamily="2" charset="-78"/>
                <a:cs typeface="Sakkal Majalla" panose="02000000000000000000" pitchFamily="2" charset="-78"/>
              </a:rPr>
              <a:t>ولادته</a:t>
            </a:r>
            <a:r>
              <a:rPr lang="ar-BH" sz="2400" b="1" dirty="0" smtClean="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ومنذ الولادة إلى آخر </a:t>
            </a:r>
            <a:r>
              <a:rPr lang="ar-BH" sz="2400" b="1" dirty="0" smtClean="0">
                <a:latin typeface="Sakkal Majalla" panose="02000000000000000000" pitchFamily="2" charset="-78"/>
                <a:cs typeface="Sakkal Majalla" panose="02000000000000000000" pitchFamily="2" charset="-78"/>
              </a:rPr>
              <a:t>العمر </a:t>
            </a:r>
            <a:r>
              <a:rPr lang="ar-BH" sz="2400" b="1" dirty="0">
                <a:latin typeface="Sakkal Majalla" panose="02000000000000000000" pitchFamily="2" charset="-78"/>
                <a:cs typeface="Sakkal Majalla" panose="02000000000000000000" pitchFamily="2" charset="-78"/>
              </a:rPr>
              <a:t>يتغير </a:t>
            </a:r>
            <a:r>
              <a:rPr lang="ar-BH" sz="2400" b="1" dirty="0" smtClean="0">
                <a:latin typeface="Sakkal Majalla" panose="02000000000000000000" pitchFamily="2" charset="-78"/>
                <a:cs typeface="Sakkal Majalla" panose="02000000000000000000" pitchFamily="2" charset="-78"/>
              </a:rPr>
              <a:t>تركيب العظام والعضلات </a:t>
            </a:r>
            <a:r>
              <a:rPr lang="ar-BH" sz="2400" b="1" dirty="0">
                <a:latin typeface="Sakkal Majalla" panose="02000000000000000000" pitchFamily="2" charset="-78"/>
                <a:cs typeface="Sakkal Majalla" panose="02000000000000000000" pitchFamily="2" charset="-78"/>
              </a:rPr>
              <a:t>وبقية الأجزاء في جسم الإنسان.</a:t>
            </a:r>
            <a:endParaRPr lang="ar-BH" sz="2400" b="1" dirty="0">
              <a:solidFill>
                <a:prstClr val="black"/>
              </a:solidFill>
              <a:latin typeface="Sakkal Majalla" panose="02000000000000000000" pitchFamily="2" charset="-78"/>
              <a:cs typeface="Sakkal Majalla" panose="02000000000000000000" pitchFamily="2" charset="-78"/>
            </a:endParaRPr>
          </a:p>
        </p:txBody>
      </p:sp>
      <p:sp>
        <p:nvSpPr>
          <p:cNvPr id="21" name="Rectangle 20"/>
          <p:cNvSpPr/>
          <p:nvPr/>
        </p:nvSpPr>
        <p:spPr>
          <a:xfrm>
            <a:off x="4800600" y="4432516"/>
            <a:ext cx="6838627" cy="868944"/>
          </a:xfrm>
          <a:prstGeom prst="rect">
            <a:avLst/>
          </a:prstGeom>
          <a:solidFill>
            <a:srgbClr val="FFF9E7"/>
          </a:solidFill>
          <a:ln>
            <a:solidFill>
              <a:schemeClr val="accent1"/>
            </a:solidFill>
          </a:ln>
        </p:spPr>
        <p:txBody>
          <a:bodyPr vert="horz" lIns="68580" tIns="34290" rIns="68580" bIns="34290" rtlCol="0" anchor="ctr">
            <a:noAutofit/>
          </a:bodyPr>
          <a:lstStyle/>
          <a:p>
            <a:pPr marL="342900" indent="-342900" algn="r" defTabSz="685800" rtl="1">
              <a:lnSpc>
                <a:spcPct val="90000"/>
              </a:lnSpc>
              <a:spcBef>
                <a:spcPts val="750"/>
              </a:spcBef>
              <a:buFont typeface="Wingdings" panose="05000000000000000000" pitchFamily="2" charset="2"/>
              <a:buChar char="q"/>
            </a:pPr>
            <a:r>
              <a:rPr lang="ar-BH" sz="2400" b="1" dirty="0" smtClean="0">
                <a:solidFill>
                  <a:srgbClr val="002060"/>
                </a:solidFill>
                <a:latin typeface="Sakkal Majalla" panose="02000000000000000000" pitchFamily="2" charset="-78"/>
                <a:cs typeface="Sakkal Majalla" panose="02000000000000000000" pitchFamily="2" charset="-78"/>
              </a:rPr>
              <a:t>يكون </a:t>
            </a:r>
            <a:r>
              <a:rPr lang="ar-BH" sz="2400" b="1" dirty="0">
                <a:solidFill>
                  <a:srgbClr val="002060"/>
                </a:solidFill>
                <a:latin typeface="Sakkal Majalla" panose="02000000000000000000" pitchFamily="2" charset="-78"/>
                <a:cs typeface="Sakkal Majalla" panose="02000000000000000000" pitchFamily="2" charset="-78"/>
              </a:rPr>
              <a:t>كل من الحيوان المنوي والبويضة في الإنسان أحاديَّ العدد الكروموسومي، وعادة ما يحتوي كل منهما على 23 كروموسومًا.</a:t>
            </a:r>
          </a:p>
        </p:txBody>
      </p:sp>
      <p:sp>
        <p:nvSpPr>
          <p:cNvPr id="25" name="Title 1"/>
          <p:cNvSpPr txBox="1">
            <a:spLocks/>
          </p:cNvSpPr>
          <p:nvPr/>
        </p:nvSpPr>
        <p:spPr>
          <a:xfrm>
            <a:off x="4800600" y="5415838"/>
            <a:ext cx="6823130" cy="898902"/>
          </a:xfrm>
          <a:prstGeom prst="rect">
            <a:avLst/>
          </a:prstGeom>
          <a:solidFill>
            <a:srgbClr val="FEF6F0"/>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400" b="1">
                <a:solidFill>
                  <a:prstClr val="black"/>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342900" indent="-342900">
              <a:buFont typeface="Wingdings" panose="05000000000000000000" pitchFamily="2" charset="2"/>
              <a:buChar char="q"/>
            </a:pPr>
            <a:r>
              <a:rPr lang="ar-BH" dirty="0" smtClean="0">
                <a:solidFill>
                  <a:srgbClr val="002060"/>
                </a:solidFill>
              </a:rPr>
              <a:t>وعند </a:t>
            </a:r>
            <a:r>
              <a:rPr lang="ar-BH" dirty="0">
                <a:solidFill>
                  <a:srgbClr val="002060"/>
                </a:solidFill>
              </a:rPr>
              <a:t>الإخصاب تستعيد حالة ثنائي العدد الكروموسومي ويصبح عدد الكروموسومات في اللاقحة (</a:t>
            </a:r>
            <a:r>
              <a:rPr lang="en-US" dirty="0">
                <a:solidFill>
                  <a:srgbClr val="002060"/>
                </a:solidFill>
              </a:rPr>
              <a:t>Zygote</a:t>
            </a:r>
            <a:r>
              <a:rPr lang="ar-BH" dirty="0">
                <a:solidFill>
                  <a:srgbClr val="002060"/>
                </a:solidFill>
              </a:rPr>
              <a:t>) المتكوِّنة 46 كروموسومًا. </a:t>
            </a:r>
            <a:endParaRPr lang="ar-BH" dirty="0">
              <a:solidFill>
                <a:srgbClr val="7030A0"/>
              </a:solidFill>
            </a:endParaRPr>
          </a:p>
        </p:txBody>
      </p:sp>
      <p:sp>
        <p:nvSpPr>
          <p:cNvPr id="22" name="Footer Placeholder 3"/>
          <p:cNvSpPr txBox="1">
            <a:spLocks/>
          </p:cNvSpPr>
          <p:nvPr/>
        </p:nvSpPr>
        <p:spPr>
          <a:xfrm>
            <a:off x="31336" y="6472051"/>
            <a:ext cx="3161315"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23" name="Oval 22"/>
          <p:cNvSpPr/>
          <p:nvPr/>
        </p:nvSpPr>
        <p:spPr>
          <a:xfrm>
            <a:off x="9903419" y="2081792"/>
            <a:ext cx="1731443" cy="94037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smtClean="0">
                <a:solidFill>
                  <a:srgbClr val="FFFF00"/>
                </a:solidFill>
                <a:latin typeface="Sakkal Majalla" panose="02000000000000000000" pitchFamily="2" charset="-78"/>
                <a:cs typeface="Sakkal Majalla" panose="02000000000000000000" pitchFamily="2" charset="-78"/>
              </a:rPr>
              <a:t>الإخصاب</a:t>
            </a:r>
            <a:endParaRPr lang="en-US" sz="2800" b="1" dirty="0">
              <a:solidFill>
                <a:srgbClr val="FFFF00"/>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3"/>
          <a:stretch>
            <a:fillRect/>
          </a:stretch>
        </p:blipFill>
        <p:spPr>
          <a:xfrm>
            <a:off x="431690" y="1989575"/>
            <a:ext cx="4273666" cy="4389500"/>
          </a:xfrm>
          <a:prstGeom prst="rect">
            <a:avLst/>
          </a:prstGeom>
        </p:spPr>
      </p:pic>
    </p:spTree>
    <p:extLst>
      <p:ext uri="{BB962C8B-B14F-4D97-AF65-F5344CB8AC3E}">
        <p14:creationId xmlns:p14="http://schemas.microsoft.com/office/powerpoint/2010/main" val="11271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arn(inVertical)">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barn(inVertical)">
                                      <p:cBhvr>
                                        <p:cTn id="25" dur="500"/>
                                        <p:tgtEl>
                                          <p:spTgt spid="6">
                                            <p:bg/>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arn(inVertic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uiExpand="1" build="p" animBg="1"/>
      <p:bldP spid="3" grpId="0" animBg="1"/>
      <p:bldP spid="21" grpId="0" animBg="1"/>
      <p:bldP spid="25"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مراحل عملية </a:t>
            </a:r>
            <a:r>
              <a:rPr lang="ar-BH" b="1" dirty="0">
                <a:solidFill>
                  <a:schemeClr val="bg1"/>
                </a:solidFill>
                <a:latin typeface="Sakkal Majalla" panose="02000000000000000000" pitchFamily="2" charset="-78"/>
                <a:cs typeface="Sakkal Majalla" panose="02000000000000000000" pitchFamily="2" charset="-78"/>
              </a:rPr>
              <a:t>الإخصاب</a:t>
            </a:r>
          </a:p>
        </p:txBody>
      </p:sp>
      <p:sp>
        <p:nvSpPr>
          <p:cNvPr id="6" name="Content Placeholder 4"/>
          <p:cNvSpPr txBox="1">
            <a:spLocks/>
          </p:cNvSpPr>
          <p:nvPr/>
        </p:nvSpPr>
        <p:spPr>
          <a:xfrm>
            <a:off x="4818764" y="3040190"/>
            <a:ext cx="6954138" cy="433298"/>
          </a:xfrm>
          <a:prstGeom prst="rect">
            <a:avLst/>
          </a:prstGeom>
          <a:solidFill>
            <a:schemeClr val="accent1">
              <a:lumMod val="20000"/>
              <a:lumOff val="80000"/>
            </a:schemeClr>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346075" indent="-346075">
              <a:buFont typeface="Wingdings" panose="05000000000000000000" pitchFamily="2" charset="2"/>
              <a:buChar char="Ø"/>
            </a:pPr>
            <a:r>
              <a:rPr lang="ar-BH" dirty="0">
                <a:solidFill>
                  <a:srgbClr val="002060"/>
                </a:solidFill>
              </a:rPr>
              <a:t>تدخل الحيوانات المنوية إلى المهبل في أثناء الاتصال </a:t>
            </a:r>
            <a:r>
              <a:rPr lang="ar-BH" dirty="0" smtClean="0">
                <a:solidFill>
                  <a:srgbClr val="002060"/>
                </a:solidFill>
              </a:rPr>
              <a:t>الجنسي.</a:t>
            </a:r>
            <a:endParaRPr lang="ar-BH" altLang="en-US" dirty="0">
              <a:solidFill>
                <a:srgbClr val="7030A0"/>
              </a:solidFill>
            </a:endParaRPr>
          </a:p>
        </p:txBody>
      </p:sp>
      <p:sp>
        <p:nvSpPr>
          <p:cNvPr id="8" name="Content Placeholder 4"/>
          <p:cNvSpPr txBox="1">
            <a:spLocks/>
          </p:cNvSpPr>
          <p:nvPr/>
        </p:nvSpPr>
        <p:spPr>
          <a:xfrm>
            <a:off x="4793847" y="1907321"/>
            <a:ext cx="7005234" cy="495946"/>
          </a:xfrm>
          <a:prstGeom prst="rect">
            <a:avLst/>
          </a:prstGeom>
          <a:solidFill>
            <a:srgbClr val="F2F7FC"/>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800" b="1">
                <a:solidFill>
                  <a:srgbClr val="002060"/>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342900" indent="-342900">
              <a:buFont typeface="Wingdings" panose="05000000000000000000" pitchFamily="2" charset="2"/>
              <a:buChar char="q"/>
            </a:pPr>
            <a:r>
              <a:rPr lang="ar-BH" sz="2400" dirty="0"/>
              <a:t>تتم عملية الإخصاب في أعلى قناة المبيض، </a:t>
            </a:r>
            <a:r>
              <a:rPr lang="ar-BH" sz="2400" dirty="0" smtClean="0"/>
              <a:t>كما يتضح من الشكل المجاور.</a:t>
            </a:r>
            <a:endParaRPr lang="ar-BH" sz="2400" dirty="0"/>
          </a:p>
        </p:txBody>
      </p:sp>
      <p:sp>
        <p:nvSpPr>
          <p:cNvPr id="3" name="Rectangle 2"/>
          <p:cNvSpPr/>
          <p:nvPr/>
        </p:nvSpPr>
        <p:spPr>
          <a:xfrm>
            <a:off x="4801333" y="3572816"/>
            <a:ext cx="6985855" cy="909218"/>
          </a:xfrm>
          <a:prstGeom prst="rect">
            <a:avLst/>
          </a:prstGeom>
          <a:solidFill>
            <a:srgbClr val="FDE1C3"/>
          </a:solidFill>
          <a:ln>
            <a:solidFill>
              <a:schemeClr val="accent1"/>
            </a:solidFill>
          </a:ln>
        </p:spPr>
        <p:txBody>
          <a:bodyPr vert="horz" lIns="68580" tIns="34290" rIns="68580" bIns="34290" rtlCol="0" anchor="ctr">
            <a:noAutofit/>
          </a:bodyPr>
          <a:lstStyle/>
          <a:p>
            <a:pPr marL="346075" indent="-346075" algn="r" rtl="1">
              <a:buFont typeface="Wingdings" panose="05000000000000000000" pitchFamily="2" charset="2"/>
              <a:buChar char="Ø"/>
            </a:pPr>
            <a:r>
              <a:rPr lang="ar-BH" sz="2400" b="1" dirty="0" smtClean="0">
                <a:solidFill>
                  <a:srgbClr val="002060"/>
                </a:solidFill>
                <a:latin typeface="Sakkal Majalla" panose="02000000000000000000" pitchFamily="2" charset="-78"/>
                <a:cs typeface="Sakkal Majalla" panose="02000000000000000000" pitchFamily="2" charset="-78"/>
              </a:rPr>
              <a:t>يستطيع </a:t>
            </a:r>
            <a:r>
              <a:rPr lang="ar-BH" sz="2400" b="1" dirty="0">
                <a:solidFill>
                  <a:srgbClr val="002060"/>
                </a:solidFill>
                <a:latin typeface="Sakkal Majalla" panose="02000000000000000000" pitchFamily="2" charset="-78"/>
                <a:cs typeface="Sakkal Majalla" panose="02000000000000000000" pitchFamily="2" charset="-78"/>
              </a:rPr>
              <a:t>الحيوان المنوي البقاء حيًّا في الجهاز التناسلي الأنثوي مدة 48 ساعة، </a:t>
            </a:r>
            <a:r>
              <a:rPr lang="ar-BH" sz="2400" b="1" dirty="0" smtClean="0">
                <a:solidFill>
                  <a:srgbClr val="002060"/>
                </a:solidFill>
                <a:latin typeface="Sakkal Majalla" panose="02000000000000000000" pitchFamily="2" charset="-78"/>
                <a:cs typeface="Sakkal Majalla" panose="02000000000000000000" pitchFamily="2" charset="-78"/>
              </a:rPr>
              <a:t>أما البيضة </a:t>
            </a:r>
            <a:r>
              <a:rPr lang="ar-BH" sz="2400" b="1" dirty="0">
                <a:solidFill>
                  <a:srgbClr val="002060"/>
                </a:solidFill>
                <a:latin typeface="Sakkal Majalla" panose="02000000000000000000" pitchFamily="2" charset="-78"/>
                <a:cs typeface="Sakkal Majalla" panose="02000000000000000000" pitchFamily="2" charset="-78"/>
              </a:rPr>
              <a:t>غير المخصّبة فلا تستطيع البقاء لأكثر من 24 ساعة. </a:t>
            </a:r>
            <a:endParaRPr lang="ar-BH" sz="2400" b="1" dirty="0">
              <a:solidFill>
                <a:prstClr val="black"/>
              </a:solidFill>
              <a:latin typeface="Sakkal Majalla" panose="02000000000000000000" pitchFamily="2" charset="-78"/>
              <a:cs typeface="Sakkal Majalla" panose="02000000000000000000" pitchFamily="2" charset="-78"/>
            </a:endParaRPr>
          </a:p>
        </p:txBody>
      </p:sp>
      <p:sp>
        <p:nvSpPr>
          <p:cNvPr id="21" name="Rectangle 20"/>
          <p:cNvSpPr/>
          <p:nvPr/>
        </p:nvSpPr>
        <p:spPr>
          <a:xfrm>
            <a:off x="4794421" y="4604368"/>
            <a:ext cx="6984291" cy="784346"/>
          </a:xfrm>
          <a:prstGeom prst="rect">
            <a:avLst/>
          </a:prstGeom>
          <a:solidFill>
            <a:srgbClr val="FFF9E7"/>
          </a:solidFill>
          <a:ln>
            <a:solidFill>
              <a:schemeClr val="accent1"/>
            </a:solidFill>
          </a:ln>
        </p:spPr>
        <p:txBody>
          <a:bodyPr vert="horz" lIns="68580" tIns="34290" rIns="68580" bIns="34290" rtlCol="0" anchor="ctr">
            <a:noAutofit/>
          </a:bodyPr>
          <a:lstStyle/>
          <a:p>
            <a:pPr marL="346075" indent="-346075" algn="r" defTabSz="685800" rtl="1">
              <a:lnSpc>
                <a:spcPct val="90000"/>
              </a:lnSpc>
              <a:spcBef>
                <a:spcPts val="750"/>
              </a:spcBef>
              <a:buFont typeface="Wingdings" panose="05000000000000000000" pitchFamily="2" charset="2"/>
              <a:buChar char="Ø"/>
            </a:pPr>
            <a:r>
              <a:rPr lang="ar-BH" sz="2400" b="1" dirty="0">
                <a:solidFill>
                  <a:srgbClr val="002060"/>
                </a:solidFill>
                <a:latin typeface="Sakkal Majalla" panose="02000000000000000000" pitchFamily="2" charset="-78"/>
                <a:cs typeface="Sakkal Majalla" panose="02000000000000000000" pitchFamily="2" charset="-78"/>
              </a:rPr>
              <a:t>لذا </a:t>
            </a:r>
            <a:r>
              <a:rPr lang="ar-BH" sz="2400" b="1" dirty="0" smtClean="0">
                <a:solidFill>
                  <a:srgbClr val="002060"/>
                </a:solidFill>
                <a:latin typeface="Sakkal Majalla" panose="02000000000000000000" pitchFamily="2" charset="-78"/>
                <a:cs typeface="Sakkal Majalla" panose="02000000000000000000" pitchFamily="2" charset="-78"/>
              </a:rPr>
              <a:t>يُمكن </a:t>
            </a:r>
            <a:r>
              <a:rPr lang="ar-BH" sz="2400" b="1" dirty="0">
                <a:solidFill>
                  <a:srgbClr val="002060"/>
                </a:solidFill>
                <a:latin typeface="Sakkal Majalla" panose="02000000000000000000" pitchFamily="2" charset="-78"/>
                <a:cs typeface="Sakkal Majalla" panose="02000000000000000000" pitchFamily="2" charset="-78"/>
              </a:rPr>
              <a:t>حدوث الإخصاب في الفترة الممتدة من قبل الإباضة بأيام قليلة إلى ما بعدها بيوم واحد </a:t>
            </a:r>
            <a:r>
              <a:rPr lang="ar-BH" sz="2400" b="1" dirty="0" smtClean="0">
                <a:solidFill>
                  <a:srgbClr val="002060"/>
                </a:solidFill>
                <a:latin typeface="Sakkal Majalla" panose="02000000000000000000" pitchFamily="2" charset="-78"/>
                <a:cs typeface="Sakkal Majalla" panose="02000000000000000000" pitchFamily="2" charset="-78"/>
              </a:rPr>
              <a:t>فقط.</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25" name="Title 1"/>
          <p:cNvSpPr txBox="1">
            <a:spLocks/>
          </p:cNvSpPr>
          <p:nvPr/>
        </p:nvSpPr>
        <p:spPr>
          <a:xfrm>
            <a:off x="4782064" y="5465049"/>
            <a:ext cx="6984293" cy="871273"/>
          </a:xfrm>
          <a:prstGeom prst="rect">
            <a:avLst/>
          </a:prstGeom>
          <a:solidFill>
            <a:srgbClr val="FEF6F0"/>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400" b="1">
                <a:solidFill>
                  <a:prstClr val="black"/>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346075" indent="-346075">
              <a:buFont typeface="Wingdings" panose="05000000000000000000" pitchFamily="2" charset="2"/>
              <a:buChar char="Ø"/>
            </a:pPr>
            <a:r>
              <a:rPr lang="ar-BH" dirty="0">
                <a:solidFill>
                  <a:srgbClr val="002060"/>
                </a:solidFill>
              </a:rPr>
              <a:t>وبشكل عام، هناك فترة قصيرة جدًّا لحدوث عملية الإخصاب، ولكن من المهم معرفة أن مدة دورة الحيض تختلف من </a:t>
            </a:r>
            <a:r>
              <a:rPr lang="ar-BH" dirty="0" smtClean="0">
                <a:solidFill>
                  <a:srgbClr val="002060"/>
                </a:solidFill>
              </a:rPr>
              <a:t>أنثى </a:t>
            </a:r>
            <a:r>
              <a:rPr lang="ar-BH" dirty="0">
                <a:solidFill>
                  <a:srgbClr val="002060"/>
                </a:solidFill>
              </a:rPr>
              <a:t>إلى </a:t>
            </a:r>
            <a:r>
              <a:rPr lang="ar-BH" dirty="0" smtClean="0">
                <a:solidFill>
                  <a:srgbClr val="002060"/>
                </a:solidFill>
              </a:rPr>
              <a:t>أخرى.</a:t>
            </a:r>
            <a:endParaRPr lang="ar-BH" dirty="0">
              <a:solidFill>
                <a:srgbClr val="7030A0"/>
              </a:solidFill>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8370279" y="1343008"/>
            <a:ext cx="3402485" cy="511921"/>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algn="r" rtl="1"/>
            <a:r>
              <a:rPr lang="ar-BH" dirty="0"/>
              <a:t>أين تتم عملية الإخصاب؟</a:t>
            </a:r>
            <a:endParaRPr lang="en-GB" dirty="0"/>
          </a:p>
        </p:txBody>
      </p:sp>
      <p:sp>
        <p:nvSpPr>
          <p:cNvPr id="38" name="Text Placeholder 7"/>
          <p:cNvSpPr txBox="1">
            <a:spLocks/>
          </p:cNvSpPr>
          <p:nvPr/>
        </p:nvSpPr>
        <p:spPr>
          <a:xfrm>
            <a:off x="8358457" y="2449566"/>
            <a:ext cx="3399901" cy="507949"/>
          </a:xfrm>
          <a:prstGeom prst="rect">
            <a:avLst/>
          </a:prstGeom>
          <a:solidFill>
            <a:srgbClr val="0070C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algn="r" rtl="1"/>
            <a:r>
              <a:rPr lang="ar-BH" dirty="0">
                <a:solidFill>
                  <a:srgbClr val="FFFF00"/>
                </a:solidFill>
              </a:rPr>
              <a:t>فترة حدوث الإخصاب:</a:t>
            </a:r>
            <a:endParaRPr lang="en-GB" dirty="0"/>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b="868"/>
          <a:stretch/>
        </p:blipFill>
        <p:spPr>
          <a:xfrm>
            <a:off x="324852" y="1495519"/>
            <a:ext cx="4383071" cy="4705256"/>
          </a:xfrm>
          <a:prstGeom prst="rect">
            <a:avLst/>
          </a:prstGeom>
          <a:ln w="28575">
            <a:solidFill>
              <a:srgbClr val="0070C0"/>
            </a:solidFill>
          </a:ln>
        </p:spPr>
      </p:pic>
      <p:sp>
        <p:nvSpPr>
          <p:cNvPr id="40" name="Text Placeholder 7"/>
          <p:cNvSpPr txBox="1">
            <a:spLocks/>
          </p:cNvSpPr>
          <p:nvPr/>
        </p:nvSpPr>
        <p:spPr>
          <a:xfrm>
            <a:off x="3357563" y="789515"/>
            <a:ext cx="5443537" cy="511921"/>
          </a:xfrm>
          <a:prstGeom prst="rect">
            <a:avLst/>
          </a:prstGeom>
          <a:solidFill>
            <a:srgbClr val="86000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dirty="0" smtClean="0"/>
              <a:t>الإخصاب </a:t>
            </a:r>
            <a:r>
              <a:rPr lang="en-US" dirty="0" smtClean="0"/>
              <a:t>Fertilization</a:t>
            </a:r>
            <a:endParaRPr lang="en-GB" dirty="0"/>
          </a:p>
        </p:txBody>
      </p:sp>
    </p:spTree>
    <p:extLst>
      <p:ext uri="{BB962C8B-B14F-4D97-AF65-F5344CB8AC3E}">
        <p14:creationId xmlns:p14="http://schemas.microsoft.com/office/powerpoint/2010/main" val="318217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heel(1)">
                                      <p:cBhvr>
                                        <p:cTn id="43" dur="20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bg/>
                                          </p:spTgt>
                                        </p:tgtEl>
                                        <p:attrNameLst>
                                          <p:attrName>style.visibility</p:attrName>
                                        </p:attrNameLst>
                                      </p:cBhvr>
                                      <p:to>
                                        <p:strVal val="visible"/>
                                      </p:to>
                                    </p:set>
                                    <p:animEffect transition="in" filter="barn(inVertical)">
                                      <p:cBhvr>
                                        <p:cTn id="48" dur="500"/>
                                        <p:tgtEl>
                                          <p:spTgt spid="8">
                                            <p:bg/>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barn(inVertical)">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80">
                                          <p:stCondLst>
                                            <p:cond delay="0"/>
                                          </p:stCondLst>
                                        </p:cTn>
                                        <p:tgtEl>
                                          <p:spTgt spid="38"/>
                                        </p:tgtEl>
                                      </p:cBhvr>
                                    </p:animEffect>
                                    <p:anim calcmode="lin" valueType="num">
                                      <p:cBhvr>
                                        <p:cTn id="5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4" dur="26">
                                          <p:stCondLst>
                                            <p:cond delay="650"/>
                                          </p:stCondLst>
                                        </p:cTn>
                                        <p:tgtEl>
                                          <p:spTgt spid="38"/>
                                        </p:tgtEl>
                                      </p:cBhvr>
                                      <p:to x="100000" y="60000"/>
                                    </p:animScale>
                                    <p:animScale>
                                      <p:cBhvr>
                                        <p:cTn id="65" dur="166" decel="50000">
                                          <p:stCondLst>
                                            <p:cond delay="676"/>
                                          </p:stCondLst>
                                        </p:cTn>
                                        <p:tgtEl>
                                          <p:spTgt spid="38"/>
                                        </p:tgtEl>
                                      </p:cBhvr>
                                      <p:to x="100000" y="100000"/>
                                    </p:animScale>
                                    <p:animScale>
                                      <p:cBhvr>
                                        <p:cTn id="66" dur="26">
                                          <p:stCondLst>
                                            <p:cond delay="1312"/>
                                          </p:stCondLst>
                                        </p:cTn>
                                        <p:tgtEl>
                                          <p:spTgt spid="38"/>
                                        </p:tgtEl>
                                      </p:cBhvr>
                                      <p:to x="100000" y="80000"/>
                                    </p:animScale>
                                    <p:animScale>
                                      <p:cBhvr>
                                        <p:cTn id="67" dur="166" decel="50000">
                                          <p:stCondLst>
                                            <p:cond delay="1338"/>
                                          </p:stCondLst>
                                        </p:cTn>
                                        <p:tgtEl>
                                          <p:spTgt spid="38"/>
                                        </p:tgtEl>
                                      </p:cBhvr>
                                      <p:to x="100000" y="100000"/>
                                    </p:animScale>
                                    <p:animScale>
                                      <p:cBhvr>
                                        <p:cTn id="68" dur="26">
                                          <p:stCondLst>
                                            <p:cond delay="1642"/>
                                          </p:stCondLst>
                                        </p:cTn>
                                        <p:tgtEl>
                                          <p:spTgt spid="38"/>
                                        </p:tgtEl>
                                      </p:cBhvr>
                                      <p:to x="100000" y="90000"/>
                                    </p:animScale>
                                    <p:animScale>
                                      <p:cBhvr>
                                        <p:cTn id="69" dur="166" decel="50000">
                                          <p:stCondLst>
                                            <p:cond delay="1668"/>
                                          </p:stCondLst>
                                        </p:cTn>
                                        <p:tgtEl>
                                          <p:spTgt spid="38"/>
                                        </p:tgtEl>
                                      </p:cBhvr>
                                      <p:to x="100000" y="100000"/>
                                    </p:animScale>
                                    <p:animScale>
                                      <p:cBhvr>
                                        <p:cTn id="70" dur="26">
                                          <p:stCondLst>
                                            <p:cond delay="1808"/>
                                          </p:stCondLst>
                                        </p:cTn>
                                        <p:tgtEl>
                                          <p:spTgt spid="38"/>
                                        </p:tgtEl>
                                      </p:cBhvr>
                                      <p:to x="100000" y="95000"/>
                                    </p:animScale>
                                    <p:animScale>
                                      <p:cBhvr>
                                        <p:cTn id="71" dur="166" decel="50000">
                                          <p:stCondLst>
                                            <p:cond delay="1834"/>
                                          </p:stCondLst>
                                        </p:cTn>
                                        <p:tgtEl>
                                          <p:spTgt spid="38"/>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6">
                                            <p:bg/>
                                          </p:spTgt>
                                        </p:tgtEl>
                                        <p:attrNameLst>
                                          <p:attrName>style.visibility</p:attrName>
                                        </p:attrNameLst>
                                      </p:cBhvr>
                                      <p:to>
                                        <p:strVal val="visible"/>
                                      </p:to>
                                    </p:set>
                                    <p:animEffect transition="in" filter="barn(inVertical)">
                                      <p:cBhvr>
                                        <p:cTn id="76" dur="500"/>
                                        <p:tgtEl>
                                          <p:spTgt spid="6">
                                            <p:bg/>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6">
                                            <p:txEl>
                                              <p:pRg st="0" end="0"/>
                                            </p:txEl>
                                          </p:spTgt>
                                        </p:tgtEl>
                                        <p:attrNameLst>
                                          <p:attrName>style.visibility</p:attrName>
                                        </p:attrNameLst>
                                      </p:cBhvr>
                                      <p:to>
                                        <p:strVal val="visible"/>
                                      </p:to>
                                    </p:set>
                                    <p:animEffect transition="in" filter="barn(inVertical)">
                                      <p:cBhvr>
                                        <p:cTn id="81" dur="500"/>
                                        <p:tgtEl>
                                          <p:spTgt spid="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heel(1)">
                                      <p:cBhvr>
                                        <p:cTn id="93" dur="20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fill="hold"/>
                                        <p:tgtEl>
                                          <p:spTgt spid="25"/>
                                        </p:tgtEl>
                                        <p:attrNameLst>
                                          <p:attrName>ppt_x</p:attrName>
                                        </p:attrNameLst>
                                      </p:cBhvr>
                                      <p:tavLst>
                                        <p:tav tm="0">
                                          <p:val>
                                            <p:strVal val="#ppt_x"/>
                                          </p:val>
                                        </p:tav>
                                        <p:tav tm="100000">
                                          <p:val>
                                            <p:strVal val="#ppt_x"/>
                                          </p:val>
                                        </p:tav>
                                      </p:tavLst>
                                    </p:anim>
                                    <p:anim calcmode="lin" valueType="num">
                                      <p:cBhvr additive="base">
                                        <p:cTn id="9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uiExpand="1" build="p" animBg="1"/>
      <p:bldP spid="3" grpId="0" animBg="1"/>
      <p:bldP spid="21" grpId="0" animBg="1"/>
      <p:bldP spid="25" grpId="0" animBg="1"/>
      <p:bldP spid="19" grpId="0" animBg="1"/>
      <p:bldP spid="38"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مراحل عملية </a:t>
            </a:r>
            <a:r>
              <a:rPr lang="ar-BH" b="1" dirty="0">
                <a:solidFill>
                  <a:schemeClr val="bg1"/>
                </a:solidFill>
                <a:latin typeface="Sakkal Majalla" panose="02000000000000000000" pitchFamily="2" charset="-78"/>
                <a:cs typeface="Sakkal Majalla" panose="02000000000000000000" pitchFamily="2" charset="-78"/>
              </a:rPr>
              <a:t>الإخصاب</a:t>
            </a:r>
          </a:p>
        </p:txBody>
      </p:sp>
      <p:sp>
        <p:nvSpPr>
          <p:cNvPr id="6" name="Content Placeholder 4"/>
          <p:cNvSpPr txBox="1">
            <a:spLocks/>
          </p:cNvSpPr>
          <p:nvPr/>
        </p:nvSpPr>
        <p:spPr>
          <a:xfrm>
            <a:off x="5227522" y="2596657"/>
            <a:ext cx="6582186" cy="788856"/>
          </a:xfrm>
          <a:prstGeom prst="rect">
            <a:avLst/>
          </a:prstGeom>
          <a:solidFill>
            <a:schemeClr val="accent1">
              <a:lumMod val="20000"/>
              <a:lumOff val="80000"/>
            </a:schemeClr>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341313" indent="-341313">
              <a:buFont typeface="Wingdings" panose="05000000000000000000" pitchFamily="2" charset="2"/>
              <a:buChar char="Ø"/>
            </a:pPr>
            <a:r>
              <a:rPr lang="ar-BH" dirty="0">
                <a:solidFill>
                  <a:srgbClr val="002060"/>
                </a:solidFill>
              </a:rPr>
              <a:t>وهناك حيوان منوي واحد يخصب البويضة من ضمن مئات من الحيوانات المنوية تحاول أن تقوم بعملية </a:t>
            </a:r>
            <a:r>
              <a:rPr lang="ar-BH" dirty="0" smtClean="0">
                <a:solidFill>
                  <a:srgbClr val="002060"/>
                </a:solidFill>
              </a:rPr>
              <a:t>الإخصاب.</a:t>
            </a:r>
            <a:endParaRPr lang="ar-BH" altLang="en-US" dirty="0">
              <a:solidFill>
                <a:srgbClr val="7030A0"/>
              </a:solidFill>
            </a:endParaRPr>
          </a:p>
        </p:txBody>
      </p:sp>
      <p:sp>
        <p:nvSpPr>
          <p:cNvPr id="8" name="Content Placeholder 4"/>
          <p:cNvSpPr txBox="1">
            <a:spLocks/>
          </p:cNvSpPr>
          <p:nvPr/>
        </p:nvSpPr>
        <p:spPr>
          <a:xfrm>
            <a:off x="5245317" y="1778656"/>
            <a:ext cx="6579890" cy="735101"/>
          </a:xfrm>
          <a:prstGeom prst="rect">
            <a:avLst/>
          </a:prstGeom>
          <a:solidFill>
            <a:srgbClr val="F2F7FC"/>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800" b="1">
                <a:solidFill>
                  <a:srgbClr val="002060"/>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342900" indent="-342900">
              <a:buFont typeface="Wingdings" panose="05000000000000000000" pitchFamily="2" charset="2"/>
              <a:buChar char="Ø"/>
            </a:pPr>
            <a:r>
              <a:rPr lang="ar-BH" sz="2400" dirty="0"/>
              <a:t>والعديد منها لا يكمل رحلته في المهبل، وبعضها تهاجمه خلايا الدم البيضاء، وبعضها الآخر يموت في </a:t>
            </a:r>
            <a:r>
              <a:rPr lang="ar-BH" sz="2400" dirty="0" smtClean="0"/>
              <a:t>طريقه إلى البويضة.</a:t>
            </a:r>
            <a:endParaRPr lang="ar-BH" sz="2400" dirty="0"/>
          </a:p>
        </p:txBody>
      </p:sp>
      <p:sp>
        <p:nvSpPr>
          <p:cNvPr id="3" name="Rectangle 2"/>
          <p:cNvSpPr/>
          <p:nvPr/>
        </p:nvSpPr>
        <p:spPr>
          <a:xfrm>
            <a:off x="9072282" y="3521676"/>
            <a:ext cx="2739859" cy="422792"/>
          </a:xfrm>
          <a:prstGeom prst="rect">
            <a:avLst/>
          </a:prstGeom>
          <a:solidFill>
            <a:srgbClr val="0070C0"/>
          </a:solidFill>
          <a:ln>
            <a:solidFill>
              <a:srgbClr val="FFC000"/>
            </a:solidFill>
          </a:ln>
        </p:spPr>
        <p:txBody>
          <a:bodyPr vert="horz" lIns="68580" tIns="34290" rIns="68580" bIns="34290" rtlCol="0" anchor="ctr">
            <a:noAutofit/>
          </a:bodyPr>
          <a:lstStyle/>
          <a:p>
            <a:pPr algn="ctr" rtl="1"/>
            <a:r>
              <a:rPr lang="ar-BH" sz="3200" b="1" dirty="0" smtClean="0">
                <a:solidFill>
                  <a:srgbClr val="FFFF00"/>
                </a:solidFill>
                <a:latin typeface="Sakkal Majalla" panose="02000000000000000000" pitchFamily="2" charset="-78"/>
                <a:cs typeface="Sakkal Majalla" panose="02000000000000000000" pitchFamily="2" charset="-78"/>
              </a:rPr>
              <a:t>الربط مع الكيمياء</a:t>
            </a:r>
            <a:endParaRPr lang="ar-BH" sz="3200" b="1" dirty="0">
              <a:solidFill>
                <a:srgbClr val="FFFF00"/>
              </a:solidFill>
              <a:latin typeface="Sakkal Majalla" panose="02000000000000000000" pitchFamily="2" charset="-78"/>
              <a:cs typeface="Sakkal Majalla" panose="02000000000000000000" pitchFamily="2" charset="-78"/>
            </a:endParaRPr>
          </a:p>
        </p:txBody>
      </p:sp>
      <p:sp>
        <p:nvSpPr>
          <p:cNvPr id="21" name="Rectangle 20"/>
          <p:cNvSpPr/>
          <p:nvPr/>
        </p:nvSpPr>
        <p:spPr>
          <a:xfrm>
            <a:off x="5189838" y="4001602"/>
            <a:ext cx="6649447" cy="397403"/>
          </a:xfrm>
          <a:prstGeom prst="rect">
            <a:avLst/>
          </a:prstGeom>
          <a:solidFill>
            <a:srgbClr val="FFF9E7"/>
          </a:solidFill>
          <a:ln>
            <a:solidFill>
              <a:schemeClr val="accent1"/>
            </a:solidFill>
          </a:ln>
        </p:spPr>
        <p:txBody>
          <a:bodyPr vert="horz" lIns="68580" tIns="34290" rIns="68580" bIns="34290" rtlCol="0" anchor="ctr">
            <a:noAutofit/>
          </a:bodyPr>
          <a:lstStyle/>
          <a:p>
            <a:pPr marL="341313" indent="-341313" algn="r" defTabSz="685800" rtl="1">
              <a:lnSpc>
                <a:spcPct val="90000"/>
              </a:lnSpc>
              <a:spcBef>
                <a:spcPts val="750"/>
              </a:spcBef>
              <a:buFont typeface="Wingdings" panose="05000000000000000000" pitchFamily="2" charset="2"/>
              <a:buChar char="Ø"/>
            </a:pPr>
            <a:r>
              <a:rPr lang="ar-BH" sz="2300" b="1" dirty="0">
                <a:solidFill>
                  <a:srgbClr val="002060"/>
                </a:solidFill>
                <a:latin typeface="Sakkal Majalla" panose="02000000000000000000" pitchFamily="2" charset="-78"/>
                <a:cs typeface="Sakkal Majalla" panose="02000000000000000000" pitchFamily="2" charset="-78"/>
              </a:rPr>
              <a:t>لا يستطيع حيوان منوي أن يخترق الغشاء البلازمي للبويضة وحده</a:t>
            </a:r>
            <a:r>
              <a:rPr lang="ar-BH" sz="2300" b="1" dirty="0" smtClean="0">
                <a:solidFill>
                  <a:srgbClr val="002060"/>
                </a:solidFill>
                <a:latin typeface="Sakkal Majalla" panose="02000000000000000000" pitchFamily="2" charset="-78"/>
                <a:cs typeface="Sakkal Majalla" panose="02000000000000000000" pitchFamily="2" charset="-78"/>
              </a:rPr>
              <a:t>.</a:t>
            </a:r>
            <a:endParaRPr lang="ar-BH" sz="2300" b="1" dirty="0">
              <a:solidFill>
                <a:srgbClr val="002060"/>
              </a:solidFill>
              <a:latin typeface="Sakkal Majalla" panose="02000000000000000000" pitchFamily="2" charset="-78"/>
              <a:cs typeface="Sakkal Majalla" panose="02000000000000000000" pitchFamily="2" charset="-78"/>
            </a:endParaRPr>
          </a:p>
        </p:txBody>
      </p:sp>
      <p:sp>
        <p:nvSpPr>
          <p:cNvPr id="25" name="Title 1"/>
          <p:cNvSpPr txBox="1">
            <a:spLocks/>
          </p:cNvSpPr>
          <p:nvPr/>
        </p:nvSpPr>
        <p:spPr>
          <a:xfrm>
            <a:off x="5189838" y="4509492"/>
            <a:ext cx="6642664" cy="989264"/>
          </a:xfrm>
          <a:prstGeom prst="rect">
            <a:avLst/>
          </a:prstGeom>
          <a:solidFill>
            <a:srgbClr val="FEF6F0"/>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400" b="1">
                <a:solidFill>
                  <a:prstClr val="black"/>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341313" indent="-341313">
              <a:buFont typeface="Wingdings" panose="05000000000000000000" pitchFamily="2" charset="2"/>
              <a:buChar char="Ø"/>
            </a:pPr>
            <a:r>
              <a:rPr lang="ar-BH" sz="2200" dirty="0">
                <a:solidFill>
                  <a:srgbClr val="002060"/>
                </a:solidFill>
              </a:rPr>
              <a:t>إن رأس الحيوان المنوي يحتوي على جسم قمعي (أكروسوم) يفرز إنزيمات </a:t>
            </a:r>
            <a:r>
              <a:rPr lang="ar-BH" sz="2200" dirty="0" smtClean="0">
                <a:solidFill>
                  <a:srgbClr val="002060"/>
                </a:solidFill>
              </a:rPr>
              <a:t>هاضمة، </a:t>
            </a:r>
            <a:r>
              <a:rPr lang="ar-BH" sz="2200" dirty="0">
                <a:solidFill>
                  <a:srgbClr val="002060"/>
                </a:solidFill>
              </a:rPr>
              <a:t>ويتمُّ إضعاف الغشاء البلازمي </a:t>
            </a:r>
            <a:r>
              <a:rPr lang="ar-BH" sz="2200" dirty="0" smtClean="0">
                <a:solidFill>
                  <a:srgbClr val="002060"/>
                </a:solidFill>
              </a:rPr>
              <a:t>للبويضة </a:t>
            </a:r>
            <a:r>
              <a:rPr lang="ar-BH" sz="2200" dirty="0">
                <a:solidFill>
                  <a:srgbClr val="002060"/>
                </a:solidFill>
              </a:rPr>
              <a:t>بواسطة العديد من الحيوانات المنوية، بينما ينجح حيوان منوي واحد في اختراقها </a:t>
            </a:r>
            <a:r>
              <a:rPr lang="ar-BH" sz="2200" dirty="0" smtClean="0">
                <a:solidFill>
                  <a:srgbClr val="002060"/>
                </a:solidFill>
              </a:rPr>
              <a:t>وإخصابها.</a:t>
            </a:r>
            <a:endParaRPr lang="ar-BH" sz="2200" dirty="0">
              <a:solidFill>
                <a:srgbClr val="002060"/>
              </a:solidFill>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5239264" y="900166"/>
            <a:ext cx="6592374" cy="781978"/>
          </a:xfrm>
          <a:prstGeom prst="rect">
            <a:avLst/>
          </a:prstGeom>
          <a:solidFill>
            <a:srgbClr val="FAFDF9"/>
          </a:solidFill>
          <a:ln w="19050">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marL="341313" indent="-341313" algn="r" rtl="1">
              <a:buFont typeface="Wingdings" panose="05000000000000000000" pitchFamily="2" charset="2"/>
              <a:buChar char="Ø"/>
            </a:pPr>
            <a:r>
              <a:rPr lang="ar-BH" sz="2400" dirty="0">
                <a:solidFill>
                  <a:srgbClr val="002060"/>
                </a:solidFill>
              </a:rPr>
              <a:t>ومن بين 300 مليون حيوان منوي يتم قذفها في المهبل، تنجح عدة مئات منها فقط في الوصول إلى </a:t>
            </a:r>
            <a:r>
              <a:rPr lang="ar-BH" sz="2400" dirty="0" smtClean="0">
                <a:solidFill>
                  <a:srgbClr val="002060"/>
                </a:solidFill>
              </a:rPr>
              <a:t>البويضة.</a:t>
            </a:r>
            <a:endParaRPr lang="en-GB" sz="2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17" y="842741"/>
            <a:ext cx="4578541" cy="3939323"/>
          </a:xfrm>
          <a:prstGeom prst="rect">
            <a:avLst/>
          </a:prstGeom>
          <a:ln w="19050">
            <a:solidFill>
              <a:srgbClr val="C00000"/>
            </a:solidFill>
          </a:ln>
        </p:spPr>
      </p:pic>
      <p:sp>
        <p:nvSpPr>
          <p:cNvPr id="4" name="Rounded Rectangle 3"/>
          <p:cNvSpPr/>
          <p:nvPr/>
        </p:nvSpPr>
        <p:spPr>
          <a:xfrm>
            <a:off x="345991" y="4893038"/>
            <a:ext cx="4571997" cy="1347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b="1" dirty="0">
                <a:solidFill>
                  <a:srgbClr val="002060"/>
                </a:solidFill>
                <a:latin typeface="Sakkal Majalla" panose="02000000000000000000" pitchFamily="2" charset="-78"/>
                <a:cs typeface="Sakkal Majalla" panose="02000000000000000000" pitchFamily="2" charset="-78"/>
              </a:rPr>
              <a:t>يتم إضعاف الطبقة المحيطة بالبويضة </a:t>
            </a:r>
            <a:r>
              <a:rPr lang="ar-BH" b="1" dirty="0" smtClean="0">
                <a:solidFill>
                  <a:srgbClr val="002060"/>
                </a:solidFill>
                <a:latin typeface="Sakkal Majalla" panose="02000000000000000000" pitchFamily="2" charset="-78"/>
                <a:cs typeface="Sakkal Majalla" panose="02000000000000000000" pitchFamily="2" charset="-78"/>
              </a:rPr>
              <a:t>بواسطة </a:t>
            </a:r>
            <a:r>
              <a:rPr lang="ar-BH" b="1" dirty="0">
                <a:solidFill>
                  <a:srgbClr val="002060"/>
                </a:solidFill>
                <a:latin typeface="Sakkal Majalla" panose="02000000000000000000" pitchFamily="2" charset="-78"/>
                <a:cs typeface="Sakkal Majalla" panose="02000000000000000000" pitchFamily="2" charset="-78"/>
              </a:rPr>
              <a:t>العديد من الحيوانات المنوية، بينما ينجح حيوان منوي واحد في اختراقها </a:t>
            </a:r>
            <a:r>
              <a:rPr lang="ar-BH" b="1" dirty="0" smtClean="0">
                <a:solidFill>
                  <a:srgbClr val="002060"/>
                </a:solidFill>
                <a:latin typeface="Sakkal Majalla" panose="02000000000000000000" pitchFamily="2" charset="-78"/>
                <a:cs typeface="Sakkal Majalla" panose="02000000000000000000" pitchFamily="2" charset="-78"/>
              </a:rPr>
              <a:t>وإخصابها </a:t>
            </a:r>
            <a:r>
              <a:rPr lang="ar-BH" b="1" dirty="0">
                <a:solidFill>
                  <a:srgbClr val="002060"/>
                </a:solidFill>
                <a:latin typeface="Sakkal Majalla" panose="02000000000000000000" pitchFamily="2" charset="-78"/>
                <a:cs typeface="Sakkal Majalla" panose="02000000000000000000" pitchFamily="2" charset="-78"/>
              </a:rPr>
              <a:t>كما في المراحل </a:t>
            </a:r>
            <a:r>
              <a:rPr lang="ar-BH" b="1" dirty="0" smtClean="0">
                <a:solidFill>
                  <a:srgbClr val="002060"/>
                </a:solidFill>
                <a:latin typeface="Sakkal Majalla" panose="02000000000000000000" pitchFamily="2" charset="-78"/>
                <a:cs typeface="Sakkal Majalla" panose="02000000000000000000" pitchFamily="2" charset="-78"/>
              </a:rPr>
              <a:t>(4 - 1)، </a:t>
            </a:r>
          </a:p>
          <a:p>
            <a:pPr algn="ctr" rtl="1"/>
            <a:r>
              <a:rPr lang="ar-BH" b="1" dirty="0" smtClean="0">
                <a:solidFill>
                  <a:srgbClr val="C00000"/>
                </a:solidFill>
                <a:latin typeface="Sakkal Majalla" panose="02000000000000000000" pitchFamily="2" charset="-78"/>
                <a:cs typeface="Sakkal Majalla" panose="02000000000000000000" pitchFamily="2" charset="-78"/>
              </a:rPr>
              <a:t>يتم </a:t>
            </a:r>
            <a:r>
              <a:rPr lang="ar-BH" b="1" dirty="0">
                <a:solidFill>
                  <a:srgbClr val="C00000"/>
                </a:solidFill>
                <a:latin typeface="Sakkal Majalla" panose="02000000000000000000" pitchFamily="2" charset="-78"/>
                <a:cs typeface="Sakkal Majalla" panose="02000000000000000000" pitchFamily="2" charset="-78"/>
              </a:rPr>
              <a:t>الإخصاب عندما تندمج نواة حيوان منوي مع نواة بويضة.</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5180420" y="5609969"/>
            <a:ext cx="6643267" cy="691977"/>
          </a:xfrm>
          <a:prstGeom prst="rect">
            <a:avLst/>
          </a:prstGeom>
          <a:solidFill>
            <a:srgbClr val="FFF9E7"/>
          </a:solidFill>
          <a:ln>
            <a:solidFill>
              <a:schemeClr val="accent1"/>
            </a:solidFill>
          </a:ln>
        </p:spPr>
        <p:txBody>
          <a:bodyPr vert="horz" lIns="68580" tIns="34290" rIns="68580" bIns="34290" rtlCol="0" anchor="ctr">
            <a:noAutofit/>
          </a:bodyPr>
          <a:lstStyle/>
          <a:p>
            <a:pPr marL="341313" indent="-341313" algn="r" defTabSz="685800" rtl="1">
              <a:lnSpc>
                <a:spcPct val="90000"/>
              </a:lnSpc>
              <a:spcBef>
                <a:spcPts val="750"/>
              </a:spcBef>
              <a:buFont typeface="Wingdings" panose="05000000000000000000" pitchFamily="2" charset="2"/>
              <a:buChar char="Ø"/>
            </a:pPr>
            <a:r>
              <a:rPr lang="ar-BH" sz="2300" b="1" dirty="0">
                <a:solidFill>
                  <a:srgbClr val="002060"/>
                </a:solidFill>
                <a:latin typeface="Sakkal Majalla" panose="02000000000000000000" pitchFamily="2" charset="-78"/>
                <a:cs typeface="Sakkal Majalla" panose="02000000000000000000" pitchFamily="2" charset="-78"/>
              </a:rPr>
              <a:t>وفي حال اختراقه لها </a:t>
            </a:r>
            <a:r>
              <a:rPr lang="ar-BH" sz="2300" b="1" dirty="0" smtClean="0">
                <a:solidFill>
                  <a:srgbClr val="002060"/>
                </a:solidFill>
                <a:latin typeface="Sakkal Majalla" panose="02000000000000000000" pitchFamily="2" charset="-78"/>
                <a:cs typeface="Sakkal Majalla" panose="02000000000000000000" pitchFamily="2" charset="-78"/>
              </a:rPr>
              <a:t>تكوِّن </a:t>
            </a:r>
            <a:r>
              <a:rPr lang="ar-BH" sz="2300" b="1" dirty="0">
                <a:solidFill>
                  <a:srgbClr val="002060"/>
                </a:solidFill>
                <a:latin typeface="Sakkal Majalla" panose="02000000000000000000" pitchFamily="2" charset="-78"/>
                <a:cs typeface="Sakkal Majalla" panose="02000000000000000000" pitchFamily="2" charset="-78"/>
              </a:rPr>
              <a:t>البويضة حاجزًا </a:t>
            </a:r>
            <a:r>
              <a:rPr lang="ar-BH" sz="2300" b="1" dirty="0" smtClean="0">
                <a:solidFill>
                  <a:srgbClr val="002060"/>
                </a:solidFill>
                <a:latin typeface="Sakkal Majalla" panose="02000000000000000000" pitchFamily="2" charset="-78"/>
                <a:cs typeface="Sakkal Majalla" panose="02000000000000000000" pitchFamily="2" charset="-78"/>
              </a:rPr>
              <a:t>منيعًا </a:t>
            </a:r>
            <a:r>
              <a:rPr lang="ar-BH" sz="2300" b="1" dirty="0">
                <a:solidFill>
                  <a:srgbClr val="002060"/>
                </a:solidFill>
                <a:latin typeface="Sakkal Majalla" panose="02000000000000000000" pitchFamily="2" charset="-78"/>
                <a:cs typeface="Sakkal Majalla" panose="02000000000000000000" pitchFamily="2" charset="-78"/>
              </a:rPr>
              <a:t>يمنع الحيوانات المنوية الأخرى من اختراقها.</a:t>
            </a:r>
          </a:p>
        </p:txBody>
      </p:sp>
    </p:spTree>
    <p:extLst>
      <p:ext uri="{BB962C8B-B14F-4D97-AF65-F5344CB8AC3E}">
        <p14:creationId xmlns:p14="http://schemas.microsoft.com/office/powerpoint/2010/main" val="212424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barn(inVertical)">
                                      <p:cBhvr>
                                        <p:cTn id="25" dur="500"/>
                                        <p:tgtEl>
                                          <p:spTgt spid="8">
                                            <p:bg/>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bg/>
                                          </p:spTgt>
                                        </p:tgtEl>
                                        <p:attrNameLst>
                                          <p:attrName>style.visibility</p:attrName>
                                        </p:attrNameLst>
                                      </p:cBhvr>
                                      <p:to>
                                        <p:strVal val="visible"/>
                                      </p:to>
                                    </p:set>
                                    <p:animEffect transition="in" filter="barn(inVertical)">
                                      <p:cBhvr>
                                        <p:cTn id="49" dur="500"/>
                                        <p:tgtEl>
                                          <p:spTgt spid="6">
                                            <p:bg/>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barn(inVertical)">
                                      <p:cBhvr>
                                        <p:cTn id="54" dur="500"/>
                                        <p:tgtEl>
                                          <p:spTgt spid="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heel(1)">
                                      <p:cBhvr>
                                        <p:cTn id="66" dur="2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 calcmode="lin" valueType="num">
                                      <p:cBhvr>
                                        <p:cTn id="79" dur="1000" fill="hold"/>
                                        <p:tgtEl>
                                          <p:spTgt spid="16"/>
                                        </p:tgtEl>
                                        <p:attrNameLst>
                                          <p:attrName>style.rotation</p:attrName>
                                        </p:attrNameLst>
                                      </p:cBhvr>
                                      <p:tavLst>
                                        <p:tav tm="0">
                                          <p:val>
                                            <p:fltVal val="90"/>
                                          </p:val>
                                        </p:tav>
                                        <p:tav tm="100000">
                                          <p:val>
                                            <p:fltVal val="0"/>
                                          </p:val>
                                        </p:tav>
                                      </p:tavLst>
                                    </p:anim>
                                    <p:animEffect transition="in" filter="fade">
                                      <p:cBhvr>
                                        <p:cTn id="8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3" grpId="0" animBg="1"/>
      <p:bldP spid="21" grpId="0" animBg="1"/>
      <p:bldP spid="25" grpId="0" animBg="1"/>
      <p:bldP spid="19" grpId="0" animBg="1"/>
      <p:bldP spid="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593124" y="830570"/>
            <a:ext cx="11009871" cy="51413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600" b="1" dirty="0" smtClean="0">
                <a:solidFill>
                  <a:srgbClr val="FFFF00"/>
                </a:solidFill>
                <a:latin typeface="Sakkal Majalla" panose="02000000000000000000" pitchFamily="2" charset="-78"/>
                <a:cs typeface="Sakkal Majalla" panose="02000000000000000000" pitchFamily="2" charset="-78"/>
              </a:rPr>
              <a:t>يصف </a:t>
            </a:r>
            <a:r>
              <a:rPr lang="ar-BH" sz="2600" b="1" dirty="0">
                <a:solidFill>
                  <a:srgbClr val="FFFF00"/>
                </a:solidFill>
                <a:latin typeface="Sakkal Majalla" panose="02000000000000000000" pitchFamily="2" charset="-78"/>
                <a:cs typeface="Sakkal Majalla" panose="02000000000000000000" pitchFamily="2" charset="-78"/>
              </a:rPr>
              <a:t>الخالق سبحانه وتعالى الرحلة الجنينية التي يمر بها خلق الإنسان، وفي إيجاز بليغ فيقول </a:t>
            </a:r>
            <a:r>
              <a:rPr lang="ar-BH" sz="2600" b="1" dirty="0" smtClean="0">
                <a:solidFill>
                  <a:srgbClr val="FFFF00"/>
                </a:solidFill>
                <a:latin typeface="Sakkal Majalla" panose="02000000000000000000" pitchFamily="2" charset="-78"/>
                <a:cs typeface="Sakkal Majalla" panose="02000000000000000000" pitchFamily="2" charset="-78"/>
              </a:rPr>
              <a:t>الله عز </a:t>
            </a:r>
            <a:r>
              <a:rPr lang="ar-BH" sz="2600" b="1" dirty="0">
                <a:solidFill>
                  <a:srgbClr val="FFFF00"/>
                </a:solidFill>
                <a:latin typeface="Sakkal Majalla" panose="02000000000000000000" pitchFamily="2" charset="-78"/>
                <a:cs typeface="Sakkal Majalla" panose="02000000000000000000" pitchFamily="2" charset="-78"/>
              </a:rPr>
              <a:t>وجل:</a:t>
            </a:r>
          </a:p>
        </p:txBody>
      </p:sp>
      <p:sp>
        <p:nvSpPr>
          <p:cNvPr id="23"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47" name="Rectangle 46"/>
          <p:cNvSpPr/>
          <p:nvPr/>
        </p:nvSpPr>
        <p:spPr>
          <a:xfrm>
            <a:off x="468589" y="1479337"/>
            <a:ext cx="1124190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BH" sz="2400" b="1" dirty="0" smtClean="0">
                <a:solidFill>
                  <a:srgbClr val="002060"/>
                </a:solidFill>
                <a:latin typeface="Sakkal Majalla" panose="02000000000000000000" pitchFamily="2" charset="-78"/>
                <a:cs typeface="Sakkal Majalla" panose="02000000000000000000" pitchFamily="2" charset="-78"/>
              </a:rPr>
              <a:t>بسم الله الرحمن الرحيم</a:t>
            </a:r>
          </a:p>
          <a:p>
            <a:pPr algn="ctr" rtl="1"/>
            <a:r>
              <a:rPr lang="ar-BH" sz="2400" b="1" dirty="0" smtClean="0">
                <a:solidFill>
                  <a:srgbClr val="002060"/>
                </a:solidFill>
                <a:latin typeface="Sakkal Majalla" panose="02000000000000000000" pitchFamily="2" charset="-78"/>
                <a:cs typeface="Sakkal Majalla" panose="02000000000000000000" pitchFamily="2" charset="-78"/>
              </a:rPr>
              <a:t>(ولَقَدْ </a:t>
            </a:r>
            <a:r>
              <a:rPr lang="ar-BH" sz="2400" b="1" dirty="0">
                <a:solidFill>
                  <a:srgbClr val="002060"/>
                </a:solidFill>
                <a:latin typeface="Sakkal Majalla" panose="02000000000000000000" pitchFamily="2" charset="-78"/>
                <a:cs typeface="Sakkal Majalla" panose="02000000000000000000" pitchFamily="2" charset="-78"/>
              </a:rPr>
              <a:t>خَلَقْنَا الْإِنْسَانَ مِنْ سُلَالَةٍ مِنْ طِينٍ (12) ثُمَّ جَعَلْنَاهُ نُطْفَةً فِي قَرَارٍ مَكِينٍ (13) ثُمَّ خَلَقْنَا النُّطْفَةَ عَلَقَةً فَخَلَقْنَا الْعَلَقَةَ مُضْغَةً فَخَلَقْنَا الْمُضْغَةَ عِظَامًا فَكَسَوْنَا الْعِظَامَ لَحْمًا ثُمَّ أَنْشَأْنَاهُ خَلْقًا آَخَرَ فَتَبَارَكَ اللَّهُ أَحْسَنُ الْخَالِقِينَ (14) </a:t>
            </a:r>
            <a:r>
              <a:rPr lang="ar-BH" sz="2400" b="1" dirty="0" smtClean="0">
                <a:solidFill>
                  <a:srgbClr val="002060"/>
                </a:solidFill>
                <a:latin typeface="Sakkal Majalla" panose="02000000000000000000" pitchFamily="2" charset="-78"/>
                <a:cs typeface="Sakkal Majalla" panose="02000000000000000000" pitchFamily="2" charset="-78"/>
              </a:rPr>
              <a:t>المؤمنون                </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6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الأولى لنمو الجنين</a:t>
            </a:r>
            <a:endParaRPr lang="ar-BH" b="1" dirty="0">
              <a:solidFill>
                <a:schemeClr val="bg1"/>
              </a:solidFill>
              <a:latin typeface="Sakkal Majalla" panose="02000000000000000000" pitchFamily="2" charset="-78"/>
              <a:cs typeface="Sakkal Majalla" panose="02000000000000000000" pitchFamily="2" charset="-78"/>
            </a:endParaRPr>
          </a:p>
        </p:txBody>
      </p:sp>
      <p:pic>
        <p:nvPicPr>
          <p:cNvPr id="40" name="Picture 39"/>
          <p:cNvPicPr>
            <a:picLocks noChangeAspect="1"/>
          </p:cNvPicPr>
          <p:nvPr/>
        </p:nvPicPr>
        <p:blipFill>
          <a:blip r:embed="rId2"/>
          <a:stretch>
            <a:fillRect/>
          </a:stretch>
        </p:blipFill>
        <p:spPr>
          <a:xfrm>
            <a:off x="463296" y="2767584"/>
            <a:ext cx="11277600" cy="3566469"/>
          </a:xfrm>
          <a:prstGeom prst="rect">
            <a:avLst/>
          </a:prstGeom>
        </p:spPr>
      </p:pic>
    </p:spTree>
    <p:extLst>
      <p:ext uri="{BB962C8B-B14F-4D97-AF65-F5344CB8AC3E}">
        <p14:creationId xmlns:p14="http://schemas.microsoft.com/office/powerpoint/2010/main" val="4660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80">
                                          <p:stCondLst>
                                            <p:cond delay="0"/>
                                          </p:stCondLst>
                                        </p:cTn>
                                        <p:tgtEl>
                                          <p:spTgt spid="47"/>
                                        </p:tgtEl>
                                      </p:cBhvr>
                                    </p:animEffect>
                                    <p:anim calcmode="lin" valueType="num">
                                      <p:cBhvr>
                                        <p:cTn id="13"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8" dur="26">
                                          <p:stCondLst>
                                            <p:cond delay="650"/>
                                          </p:stCondLst>
                                        </p:cTn>
                                        <p:tgtEl>
                                          <p:spTgt spid="47"/>
                                        </p:tgtEl>
                                      </p:cBhvr>
                                      <p:to x="100000" y="60000"/>
                                    </p:animScale>
                                    <p:animScale>
                                      <p:cBhvr>
                                        <p:cTn id="19" dur="166" decel="50000">
                                          <p:stCondLst>
                                            <p:cond delay="676"/>
                                          </p:stCondLst>
                                        </p:cTn>
                                        <p:tgtEl>
                                          <p:spTgt spid="47"/>
                                        </p:tgtEl>
                                      </p:cBhvr>
                                      <p:to x="100000" y="100000"/>
                                    </p:animScale>
                                    <p:animScale>
                                      <p:cBhvr>
                                        <p:cTn id="20" dur="26">
                                          <p:stCondLst>
                                            <p:cond delay="1312"/>
                                          </p:stCondLst>
                                        </p:cTn>
                                        <p:tgtEl>
                                          <p:spTgt spid="47"/>
                                        </p:tgtEl>
                                      </p:cBhvr>
                                      <p:to x="100000" y="80000"/>
                                    </p:animScale>
                                    <p:animScale>
                                      <p:cBhvr>
                                        <p:cTn id="21" dur="166" decel="50000">
                                          <p:stCondLst>
                                            <p:cond delay="1338"/>
                                          </p:stCondLst>
                                        </p:cTn>
                                        <p:tgtEl>
                                          <p:spTgt spid="47"/>
                                        </p:tgtEl>
                                      </p:cBhvr>
                                      <p:to x="100000" y="100000"/>
                                    </p:animScale>
                                    <p:animScale>
                                      <p:cBhvr>
                                        <p:cTn id="22" dur="26">
                                          <p:stCondLst>
                                            <p:cond delay="1642"/>
                                          </p:stCondLst>
                                        </p:cTn>
                                        <p:tgtEl>
                                          <p:spTgt spid="47"/>
                                        </p:tgtEl>
                                      </p:cBhvr>
                                      <p:to x="100000" y="90000"/>
                                    </p:animScale>
                                    <p:animScale>
                                      <p:cBhvr>
                                        <p:cTn id="23" dur="166" decel="50000">
                                          <p:stCondLst>
                                            <p:cond delay="1668"/>
                                          </p:stCondLst>
                                        </p:cTn>
                                        <p:tgtEl>
                                          <p:spTgt spid="47"/>
                                        </p:tgtEl>
                                      </p:cBhvr>
                                      <p:to x="100000" y="100000"/>
                                    </p:animScale>
                                    <p:animScale>
                                      <p:cBhvr>
                                        <p:cTn id="24" dur="26">
                                          <p:stCondLst>
                                            <p:cond delay="1808"/>
                                          </p:stCondLst>
                                        </p:cTn>
                                        <p:tgtEl>
                                          <p:spTgt spid="47"/>
                                        </p:tgtEl>
                                      </p:cBhvr>
                                      <p:to x="100000" y="95000"/>
                                    </p:animScale>
                                    <p:animScale>
                                      <p:cBhvr>
                                        <p:cTn id="25" dur="166" decel="50000">
                                          <p:stCondLst>
                                            <p:cond delay="1834"/>
                                          </p:stCondLst>
                                        </p:cTn>
                                        <p:tgtEl>
                                          <p:spTgt spid="4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heel(1)">
                                      <p:cBhvr>
                                        <p:cTn id="3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الأولى لنمو الجنين</a:t>
            </a:r>
            <a:endParaRPr lang="ar-BH" b="1" dirty="0">
              <a:solidFill>
                <a:schemeClr val="bg1"/>
              </a:solidFill>
              <a:latin typeface="Sakkal Majalla" panose="02000000000000000000" pitchFamily="2" charset="-78"/>
              <a:cs typeface="Sakkal Majalla" panose="02000000000000000000" pitchFamily="2" charset="-78"/>
            </a:endParaRPr>
          </a:p>
        </p:txBody>
      </p:sp>
      <p:sp>
        <p:nvSpPr>
          <p:cNvPr id="8" name="Content Placeholder 4"/>
          <p:cNvSpPr txBox="1">
            <a:spLocks/>
          </p:cNvSpPr>
          <p:nvPr/>
        </p:nvSpPr>
        <p:spPr>
          <a:xfrm>
            <a:off x="4898185" y="1410348"/>
            <a:ext cx="6134898" cy="353520"/>
          </a:xfrm>
          <a:prstGeom prst="rect">
            <a:avLst/>
          </a:prstGeom>
          <a:solidFill>
            <a:srgbClr val="FEF0FB"/>
          </a:solidFill>
          <a:ln>
            <a:solidFill>
              <a:schemeClr val="accent1"/>
            </a:solidFill>
          </a:ln>
        </p:spPr>
        <p:txBody>
          <a:bodyPr vert="horz" lIns="68580" tIns="34290" rIns="68580" bIns="34290" rtlCol="0" anchor="ctr">
            <a:noAutofit/>
          </a:bodyPr>
          <a:lstStyle>
            <a:defPPr>
              <a:defRPr lang="en-US"/>
            </a:defPPr>
            <a:lvl1pPr indent="0" algn="r" defTabSz="685800" rtl="1">
              <a:lnSpc>
                <a:spcPct val="90000"/>
              </a:lnSpc>
              <a:spcBef>
                <a:spcPts val="750"/>
              </a:spcBef>
              <a:buFont typeface="Arial" panose="020B0604020202020204" pitchFamily="34" charset="0"/>
              <a:buNone/>
              <a:defRPr sz="2800" b="1">
                <a:solidFill>
                  <a:srgbClr val="002060"/>
                </a:solidFill>
                <a:latin typeface="Sakkal Majalla" panose="02000000000000000000" pitchFamily="2" charset="-78"/>
                <a:cs typeface="Sakkal Majalla" panose="02000000000000000000" pitchFamily="2" charset="-78"/>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ar-BH" sz="2400" dirty="0" smtClean="0"/>
              <a:t>هناك عدة تغيرات </a:t>
            </a:r>
            <a:r>
              <a:rPr lang="ar-BH" sz="2400" dirty="0"/>
              <a:t>تحدث للبويضة المخصبة في الأسبوع الأول.</a:t>
            </a: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4777627" y="791379"/>
            <a:ext cx="6400800" cy="543396"/>
          </a:xfrm>
          <a:prstGeom prst="rect">
            <a:avLst/>
          </a:prstGeom>
          <a:solidFill>
            <a:srgbClr val="860000"/>
          </a:solidFill>
          <a:ln>
            <a:solidFill>
              <a:srgbClr val="FFC000"/>
            </a:solidFill>
          </a:ln>
        </p:spPr>
        <p:txBody>
          <a:bodyPr vert="horz" lIns="68580" tIns="34290" rIns="68580" bIns="34290" rtlCol="0" anchor="ctr">
            <a:noAutofit/>
          </a:bodyPr>
          <a:lstStyle>
            <a:defPPr>
              <a:defRPr lang="en-US"/>
            </a:defPPr>
            <a:lvl1pPr algn="ctr" rtl="1">
              <a:defRPr sz="3200" b="1">
                <a:solidFill>
                  <a:schemeClr val="bg1"/>
                </a:solidFill>
                <a:latin typeface="Sakkal Majalla" panose="02000000000000000000" pitchFamily="2" charset="-78"/>
                <a:cs typeface="Sakkal Majalla" panose="02000000000000000000" pitchFamily="2" charset="-78"/>
              </a:defRPr>
            </a:lvl1pPr>
          </a:lstStyle>
          <a:p>
            <a:r>
              <a:rPr lang="ar-BH" dirty="0"/>
              <a:t>المراحل الأولى لنمو الجنين </a:t>
            </a:r>
            <a:r>
              <a:rPr lang="en-US" dirty="0"/>
              <a:t>Early Development</a:t>
            </a:r>
          </a:p>
        </p:txBody>
      </p:sp>
      <p:sp>
        <p:nvSpPr>
          <p:cNvPr id="11" name="Rounded Rectangle 10"/>
          <p:cNvSpPr/>
          <p:nvPr/>
        </p:nvSpPr>
        <p:spPr>
          <a:xfrm>
            <a:off x="3991232" y="2619918"/>
            <a:ext cx="7834183" cy="446014"/>
          </a:xfrm>
          <a:prstGeom prst="roundRect">
            <a:avLst/>
          </a:prstGeom>
          <a:solidFill>
            <a:srgbClr val="EEF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smtClean="0">
                <a:solidFill>
                  <a:srgbClr val="C00000"/>
                </a:solidFill>
                <a:latin typeface="Sakkal Majalla" panose="02000000000000000000" pitchFamily="2" charset="-78"/>
                <a:cs typeface="Sakkal Majalla" panose="02000000000000000000" pitchFamily="2" charset="-78"/>
              </a:rPr>
              <a:t>2. </a:t>
            </a:r>
            <a:r>
              <a:rPr lang="ar-BH" sz="2200" b="1" dirty="0" smtClean="0">
                <a:solidFill>
                  <a:srgbClr val="002060"/>
                </a:solidFill>
                <a:latin typeface="Sakkal Majalla" panose="02000000000000000000" pitchFamily="2" charset="-78"/>
                <a:cs typeface="Sakkal Majalla" panose="02000000000000000000" pitchFamily="2" charset="-78"/>
              </a:rPr>
              <a:t>بعد </a:t>
            </a:r>
            <a:r>
              <a:rPr lang="ar-BH" sz="2200" b="1" dirty="0">
                <a:solidFill>
                  <a:srgbClr val="002060"/>
                </a:solidFill>
                <a:latin typeface="Sakkal Majalla" panose="02000000000000000000" pitchFamily="2" charset="-78"/>
                <a:cs typeface="Sakkal Majalla" panose="02000000000000000000" pitchFamily="2" charset="-78"/>
              </a:rPr>
              <a:t>30 ساعة من الإخصاب تدخل البويضة المخصّبة في سلسلة من الانقسامات المتساوية.</a:t>
            </a:r>
          </a:p>
        </p:txBody>
      </p:sp>
      <p:sp>
        <p:nvSpPr>
          <p:cNvPr id="12" name="Rounded Rectangle 11"/>
          <p:cNvSpPr/>
          <p:nvPr/>
        </p:nvSpPr>
        <p:spPr>
          <a:xfrm>
            <a:off x="4015946" y="1831183"/>
            <a:ext cx="7821827" cy="709949"/>
          </a:xfrm>
          <a:prstGeom prst="roundRect">
            <a:avLst/>
          </a:prstGeom>
          <a:solidFill>
            <a:srgbClr val="F2F7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smtClean="0">
                <a:solidFill>
                  <a:srgbClr val="C00000"/>
                </a:solidFill>
                <a:latin typeface="Sakkal Majalla" panose="02000000000000000000" pitchFamily="2" charset="-78"/>
                <a:cs typeface="Sakkal Majalla" panose="02000000000000000000" pitchFamily="2" charset="-78"/>
              </a:rPr>
              <a:t>1. </a:t>
            </a:r>
            <a:r>
              <a:rPr lang="ar-BH" sz="2300" b="1" dirty="0" smtClean="0">
                <a:solidFill>
                  <a:srgbClr val="002060"/>
                </a:solidFill>
                <a:latin typeface="Sakkal Majalla" panose="02000000000000000000" pitchFamily="2" charset="-78"/>
                <a:cs typeface="Sakkal Majalla" panose="02000000000000000000" pitchFamily="2" charset="-78"/>
              </a:rPr>
              <a:t>تتحرك </a:t>
            </a:r>
            <a:r>
              <a:rPr lang="ar-BH" sz="2300" b="1" dirty="0">
                <a:solidFill>
                  <a:srgbClr val="002060"/>
                </a:solidFill>
                <a:latin typeface="Sakkal Majalla" panose="02000000000000000000" pitchFamily="2" charset="-78"/>
                <a:cs typeface="Sakkal Majalla" panose="02000000000000000000" pitchFamily="2" charset="-78"/>
              </a:rPr>
              <a:t>البويضة المخصَّبة في قناة البيض بفعل </a:t>
            </a:r>
            <a:r>
              <a:rPr lang="ar-BH" sz="2300" b="1" dirty="0" smtClean="0">
                <a:solidFill>
                  <a:srgbClr val="002060"/>
                </a:solidFill>
                <a:latin typeface="Sakkal Majalla" panose="02000000000000000000" pitchFamily="2" charset="-78"/>
                <a:cs typeface="Sakkal Majalla" panose="02000000000000000000" pitchFamily="2" charset="-78"/>
              </a:rPr>
              <a:t>انقباضات العضلات </a:t>
            </a:r>
            <a:r>
              <a:rPr lang="ar-BH" sz="2300" b="1" dirty="0">
                <a:solidFill>
                  <a:srgbClr val="002060"/>
                </a:solidFill>
                <a:latin typeface="Sakkal Majalla" panose="02000000000000000000" pitchFamily="2" charset="-78"/>
                <a:cs typeface="Sakkal Majalla" panose="02000000000000000000" pitchFamily="2" charset="-78"/>
              </a:rPr>
              <a:t>الملساء لهذه القناة، وبفعل الأهداب التي تبطّنها.</a:t>
            </a:r>
            <a:endParaRPr lang="en-GB" sz="2300" b="1" dirty="0">
              <a:solidFill>
                <a:srgbClr val="002060"/>
              </a:solidFill>
              <a:latin typeface="Sakkal Majalla" panose="02000000000000000000" pitchFamily="2" charset="-78"/>
              <a:cs typeface="Sakkal Majalla" panose="02000000000000000000" pitchFamily="2" charset="-78"/>
            </a:endParaRPr>
          </a:p>
        </p:txBody>
      </p:sp>
      <p:sp>
        <p:nvSpPr>
          <p:cNvPr id="13" name="Rounded Rectangle 12"/>
          <p:cNvSpPr/>
          <p:nvPr/>
        </p:nvSpPr>
        <p:spPr>
          <a:xfrm>
            <a:off x="6006353" y="4127444"/>
            <a:ext cx="5848566" cy="1054156"/>
          </a:xfrm>
          <a:prstGeom prst="roundRect">
            <a:avLst/>
          </a:prstGeom>
          <a:solidFill>
            <a:srgbClr val="FDE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smtClean="0">
                <a:solidFill>
                  <a:srgbClr val="C00000"/>
                </a:solidFill>
                <a:latin typeface="Sakkal Majalla" panose="02000000000000000000" pitchFamily="2" charset="-78"/>
                <a:cs typeface="Sakkal Majalla" panose="02000000000000000000" pitchFamily="2" charset="-78"/>
              </a:rPr>
              <a:t>4. </a:t>
            </a:r>
            <a:r>
              <a:rPr lang="ar-BH" sz="2300" b="1" dirty="0" smtClean="0">
                <a:solidFill>
                  <a:srgbClr val="002060"/>
                </a:solidFill>
                <a:latin typeface="Sakkal Majalla" panose="02000000000000000000" pitchFamily="2" charset="-78"/>
                <a:cs typeface="Sakkal Majalla" panose="02000000000000000000" pitchFamily="2" charset="-78"/>
              </a:rPr>
              <a:t>تنمو </a:t>
            </a:r>
            <a:r>
              <a:rPr lang="ar-BH" sz="2300" b="1" dirty="0">
                <a:solidFill>
                  <a:srgbClr val="002060"/>
                </a:solidFill>
                <a:latin typeface="Sakkal Majalla" panose="02000000000000000000" pitchFamily="2" charset="-78"/>
                <a:cs typeface="Sakkal Majalla" panose="02000000000000000000" pitchFamily="2" charset="-78"/>
              </a:rPr>
              <a:t>في اليوم الخامس لتصبح كرة مجوفة تسمى </a:t>
            </a:r>
            <a:r>
              <a:rPr lang="ar-BH" sz="2300" b="1" dirty="0">
                <a:solidFill>
                  <a:srgbClr val="C00000"/>
                </a:solidFill>
                <a:latin typeface="Sakkal Majalla" panose="02000000000000000000" pitchFamily="2" charset="-78"/>
                <a:cs typeface="Sakkal Majalla" panose="02000000000000000000" pitchFamily="2" charset="-78"/>
              </a:rPr>
              <a:t>الكبسولة البلاستولية </a:t>
            </a:r>
            <a:r>
              <a:rPr lang="en-US" sz="2300" b="1" dirty="0">
                <a:solidFill>
                  <a:srgbClr val="C00000"/>
                </a:solidFill>
                <a:latin typeface="Sakkal Majalla" panose="02000000000000000000" pitchFamily="2" charset="-78"/>
                <a:cs typeface="Sakkal Majalla" panose="02000000000000000000" pitchFamily="2" charset="-78"/>
              </a:rPr>
              <a:t>blastocyst</a:t>
            </a:r>
            <a:r>
              <a:rPr lang="ar-BH" sz="2300" b="1" dirty="0">
                <a:solidFill>
                  <a:srgbClr val="C00000"/>
                </a:solidFill>
                <a:latin typeface="Sakkal Majalla" panose="02000000000000000000" pitchFamily="2" charset="-78"/>
                <a:cs typeface="Sakkal Majalla" panose="02000000000000000000" pitchFamily="2" charset="-78"/>
              </a:rPr>
              <a:t> </a:t>
            </a:r>
            <a:r>
              <a:rPr lang="ar-BH" sz="2300" b="1" dirty="0">
                <a:solidFill>
                  <a:srgbClr val="002060"/>
                </a:solidFill>
                <a:latin typeface="Sakkal Majalla" panose="02000000000000000000" pitchFamily="2" charset="-78"/>
                <a:cs typeface="Sakkal Majalla" panose="02000000000000000000" pitchFamily="2" charset="-78"/>
              </a:rPr>
              <a:t>التي تنغرس في بطانة الرحم في اليوم السادس، ويكتمل انغراسها في اليوم العاشر.</a:t>
            </a:r>
          </a:p>
        </p:txBody>
      </p:sp>
      <p:sp>
        <p:nvSpPr>
          <p:cNvPr id="14" name="Rounded Rectangle 13"/>
          <p:cNvSpPr/>
          <p:nvPr/>
        </p:nvSpPr>
        <p:spPr>
          <a:xfrm>
            <a:off x="4025609" y="3155048"/>
            <a:ext cx="7804598" cy="831824"/>
          </a:xfrm>
          <a:prstGeom prst="roundRect">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smtClean="0">
                <a:solidFill>
                  <a:srgbClr val="C00000"/>
                </a:solidFill>
                <a:latin typeface="Sakkal Majalla" panose="02000000000000000000" pitchFamily="2" charset="-78"/>
                <a:cs typeface="Sakkal Majalla" panose="02000000000000000000" pitchFamily="2" charset="-78"/>
              </a:rPr>
              <a:t>3. </a:t>
            </a:r>
            <a:r>
              <a:rPr lang="ar-BH" sz="2300" b="1" dirty="0" smtClean="0">
                <a:solidFill>
                  <a:srgbClr val="002060"/>
                </a:solidFill>
                <a:latin typeface="Sakkal Majalla" panose="02000000000000000000" pitchFamily="2" charset="-78"/>
                <a:cs typeface="Sakkal Majalla" panose="02000000000000000000" pitchFamily="2" charset="-78"/>
              </a:rPr>
              <a:t>في </a:t>
            </a:r>
            <a:r>
              <a:rPr lang="ar-BH" sz="2300" b="1" dirty="0">
                <a:solidFill>
                  <a:srgbClr val="002060"/>
                </a:solidFill>
                <a:latin typeface="Sakkal Majalla" panose="02000000000000000000" pitchFamily="2" charset="-78"/>
                <a:cs typeface="Sakkal Majalla" panose="02000000000000000000" pitchFamily="2" charset="-78"/>
              </a:rPr>
              <a:t>اليوم الثالث تصبح البويضة المخصبة كتلة كروية صغيرة من الخلايا الجنينية تترك قناة المبيض، وتدخل الرحم وعندها تُسمى </a:t>
            </a:r>
            <a:r>
              <a:rPr lang="ar-BH" sz="2300" b="1" dirty="0">
                <a:solidFill>
                  <a:srgbClr val="C00000"/>
                </a:solidFill>
                <a:latin typeface="Sakkal Majalla" panose="02000000000000000000" pitchFamily="2" charset="-78"/>
                <a:cs typeface="Sakkal Majalla" panose="02000000000000000000" pitchFamily="2" charset="-78"/>
              </a:rPr>
              <a:t>التوتة </a:t>
            </a:r>
            <a:r>
              <a:rPr lang="en-US" sz="2300" b="1" dirty="0" smtClean="0">
                <a:solidFill>
                  <a:srgbClr val="C00000"/>
                </a:solidFill>
                <a:latin typeface="Sakkal Majalla" panose="02000000000000000000" pitchFamily="2" charset="-78"/>
                <a:cs typeface="Sakkal Majalla" panose="02000000000000000000" pitchFamily="2" charset="-78"/>
              </a:rPr>
              <a:t>morula</a:t>
            </a:r>
            <a:r>
              <a:rPr lang="ar-BH" sz="2300" b="1" dirty="0" smtClean="0">
                <a:solidFill>
                  <a:srgbClr val="C00000"/>
                </a:solidFill>
                <a:latin typeface="Sakkal Majalla" panose="02000000000000000000" pitchFamily="2" charset="-78"/>
                <a:cs typeface="Sakkal Majalla" panose="02000000000000000000" pitchFamily="2" charset="-78"/>
              </a:rPr>
              <a:t> </a:t>
            </a:r>
            <a:endParaRPr lang="ar-BH" sz="2300" b="1" dirty="0">
              <a:solidFill>
                <a:srgbClr val="C00000"/>
              </a:solidFill>
              <a:latin typeface="Sakkal Majalla" panose="02000000000000000000" pitchFamily="2" charset="-78"/>
              <a:cs typeface="Sakkal Majalla" panose="02000000000000000000" pitchFamily="2" charset="-78"/>
            </a:endParaRPr>
          </a:p>
        </p:txBody>
      </p:sp>
      <p:grpSp>
        <p:nvGrpSpPr>
          <p:cNvPr id="10" name="Group 9"/>
          <p:cNvGrpSpPr/>
          <p:nvPr/>
        </p:nvGrpSpPr>
        <p:grpSpPr>
          <a:xfrm>
            <a:off x="321276" y="808746"/>
            <a:ext cx="3632886" cy="2995923"/>
            <a:chOff x="321276" y="808746"/>
            <a:chExt cx="3632886" cy="2995923"/>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76" y="808746"/>
              <a:ext cx="3632886" cy="2441081"/>
            </a:xfrm>
            <a:prstGeom prst="rect">
              <a:avLst/>
            </a:prstGeom>
            <a:ln w="28575">
              <a:solidFill>
                <a:srgbClr val="0070C0"/>
              </a:solidFill>
            </a:ln>
          </p:spPr>
        </p:pic>
        <p:sp>
          <p:nvSpPr>
            <p:cNvPr id="16" name="Rounded Rectangle 15"/>
            <p:cNvSpPr/>
            <p:nvPr/>
          </p:nvSpPr>
          <p:spPr>
            <a:xfrm>
              <a:off x="384976" y="3247450"/>
              <a:ext cx="3509073" cy="55721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1600" b="1" dirty="0" smtClean="0">
                  <a:solidFill>
                    <a:srgbClr val="7030A0"/>
                  </a:solidFill>
                  <a:latin typeface="Sakkal Majalla" panose="02000000000000000000" pitchFamily="2" charset="-78"/>
                  <a:cs typeface="Sakkal Majalla" panose="02000000000000000000" pitchFamily="2" charset="-78"/>
                </a:rPr>
                <a:t>في الأسبوع الأول </a:t>
              </a:r>
              <a:r>
                <a:rPr lang="ar-BH" sz="1600" b="1" dirty="0">
                  <a:solidFill>
                    <a:srgbClr val="7030A0"/>
                  </a:solidFill>
                  <a:latin typeface="Sakkal Majalla" panose="02000000000000000000" pitchFamily="2" charset="-78"/>
                  <a:cs typeface="Sakkal Majalla" panose="02000000000000000000" pitchFamily="2" charset="-78"/>
                </a:rPr>
                <a:t>تحدث العديد من تغيرات </a:t>
              </a:r>
              <a:r>
                <a:rPr lang="ar-BH" sz="1600" b="1" dirty="0" smtClean="0">
                  <a:solidFill>
                    <a:srgbClr val="7030A0"/>
                  </a:solidFill>
                  <a:latin typeface="Sakkal Majalla" panose="02000000000000000000" pitchFamily="2" charset="-78"/>
                  <a:cs typeface="Sakkal Majalla" panose="02000000000000000000" pitchFamily="2" charset="-78"/>
                </a:rPr>
                <a:t>النمو في </a:t>
              </a:r>
              <a:r>
                <a:rPr lang="ar-BH" sz="1600" b="1" dirty="0">
                  <a:solidFill>
                    <a:srgbClr val="7030A0"/>
                  </a:solidFill>
                  <a:latin typeface="Sakkal Majalla" panose="02000000000000000000" pitchFamily="2" charset="-78"/>
                  <a:cs typeface="Sakkal Majalla" panose="02000000000000000000" pitchFamily="2" charset="-78"/>
                </a:rPr>
                <a:t>أثناء حركة اللاقحة في </a:t>
              </a:r>
              <a:r>
                <a:rPr lang="ar-BH" sz="1600" b="1" dirty="0" smtClean="0">
                  <a:solidFill>
                    <a:srgbClr val="7030A0"/>
                  </a:solidFill>
                  <a:latin typeface="Sakkal Majalla" panose="02000000000000000000" pitchFamily="2" charset="-78"/>
                  <a:cs typeface="Sakkal Majalla" panose="02000000000000000000" pitchFamily="2" charset="-78"/>
                </a:rPr>
                <a:t>قناة البيض.</a:t>
              </a:r>
              <a:endParaRPr lang="ar-BH" sz="1600" b="1" dirty="0">
                <a:solidFill>
                  <a:srgbClr val="7030A0"/>
                </a:solidFill>
                <a:latin typeface="Sakkal Majalla" panose="02000000000000000000" pitchFamily="2" charset="-78"/>
                <a:cs typeface="Sakkal Majalla" panose="02000000000000000000" pitchFamily="2" charset="-78"/>
              </a:endParaRPr>
            </a:p>
          </p:txBody>
        </p:sp>
      </p:grpSp>
      <p:grpSp>
        <p:nvGrpSpPr>
          <p:cNvPr id="9" name="Group 8"/>
          <p:cNvGrpSpPr/>
          <p:nvPr/>
        </p:nvGrpSpPr>
        <p:grpSpPr>
          <a:xfrm>
            <a:off x="340659" y="4053015"/>
            <a:ext cx="2635623" cy="2311923"/>
            <a:chOff x="340659" y="3962401"/>
            <a:chExt cx="2635623" cy="2366680"/>
          </a:xfrm>
        </p:grpSpPr>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44705" b="7519"/>
            <a:stretch/>
          </p:blipFill>
          <p:spPr>
            <a:xfrm>
              <a:off x="351559" y="4107536"/>
              <a:ext cx="2624723" cy="2221545"/>
            </a:xfrm>
            <a:prstGeom prst="rect">
              <a:avLst/>
            </a:prstGeom>
            <a:solidFill>
              <a:schemeClr val="bg1"/>
            </a:solidFill>
            <a:ln w="28575">
              <a:solidFill>
                <a:srgbClr val="0070C0"/>
              </a:solidFill>
            </a:ln>
          </p:spPr>
        </p:pic>
        <p:sp>
          <p:nvSpPr>
            <p:cNvPr id="20" name="Rounded Rectangle 19"/>
            <p:cNvSpPr/>
            <p:nvPr/>
          </p:nvSpPr>
          <p:spPr>
            <a:xfrm>
              <a:off x="340659" y="3962401"/>
              <a:ext cx="2635623" cy="6096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1500" b="1" dirty="0">
                  <a:solidFill>
                    <a:srgbClr val="7030A0"/>
                  </a:solidFill>
                  <a:latin typeface="Sakkal Majalla" panose="02000000000000000000" pitchFamily="2" charset="-78"/>
                  <a:cs typeface="Sakkal Majalla" panose="02000000000000000000" pitchFamily="2" charset="-78"/>
                </a:rPr>
                <a:t>انقسام الكتلة الخلوية الداخلية</a:t>
              </a:r>
            </a:p>
            <a:p>
              <a:pPr algn="ctr" rtl="1"/>
              <a:r>
                <a:rPr lang="ar-BH" sz="1500" b="1" dirty="0" smtClean="0">
                  <a:solidFill>
                    <a:srgbClr val="7030A0"/>
                  </a:solidFill>
                  <a:latin typeface="Sakkal Majalla" panose="02000000000000000000" pitchFamily="2" charset="-78"/>
                  <a:cs typeface="Sakkal Majalla" panose="02000000000000000000" pitchFamily="2" charset="-78"/>
                </a:rPr>
                <a:t>للكبسولة </a:t>
              </a:r>
              <a:r>
                <a:rPr lang="ar-BH" sz="1500" b="1" dirty="0">
                  <a:solidFill>
                    <a:srgbClr val="7030A0"/>
                  </a:solidFill>
                  <a:latin typeface="Sakkal Majalla" panose="02000000000000000000" pitchFamily="2" charset="-78"/>
                  <a:cs typeface="Sakkal Majalla" panose="02000000000000000000" pitchFamily="2" charset="-78"/>
                </a:rPr>
                <a:t>البلاستولية لتكوين </a:t>
              </a:r>
              <a:r>
                <a:rPr lang="ar-BH" sz="1500" b="1" dirty="0" smtClean="0">
                  <a:solidFill>
                    <a:srgbClr val="7030A0"/>
                  </a:solidFill>
                  <a:latin typeface="Sakkal Majalla" panose="02000000000000000000" pitchFamily="2" charset="-78"/>
                  <a:cs typeface="Sakkal Majalla" panose="02000000000000000000" pitchFamily="2" charset="-78"/>
                </a:rPr>
                <a:t>توأمين</a:t>
              </a:r>
              <a:endParaRPr lang="ar-BH" sz="1500" b="1" dirty="0">
                <a:solidFill>
                  <a:srgbClr val="7030A0"/>
                </a:solidFill>
                <a:latin typeface="Sakkal Majalla" panose="02000000000000000000" pitchFamily="2" charset="-78"/>
                <a:cs typeface="Sakkal Majalla" panose="02000000000000000000" pitchFamily="2" charset="-78"/>
              </a:endParaRPr>
            </a:p>
          </p:txBody>
        </p:sp>
      </p:grpSp>
      <p:sp>
        <p:nvSpPr>
          <p:cNvPr id="23" name="Rounded Rectangle 22"/>
          <p:cNvSpPr/>
          <p:nvPr/>
        </p:nvSpPr>
        <p:spPr>
          <a:xfrm>
            <a:off x="5987210" y="5253763"/>
            <a:ext cx="5849537" cy="1109967"/>
          </a:xfrm>
          <a:prstGeom prst="roundRect">
            <a:avLst/>
          </a:prstGeom>
          <a:solidFill>
            <a:srgbClr val="FEF0FB"/>
          </a:solidFill>
          <a:ln>
            <a:solidFill>
              <a:schemeClr val="accent1"/>
            </a:solidFill>
          </a:ln>
        </p:spPr>
        <p:txBody>
          <a:bodyPr vert="horz" lIns="68580" tIns="34290" rIns="68580" bIns="34290" rtlCol="0" anchor="ctr">
            <a:noAutofit/>
          </a:bodyPr>
          <a:lstStyle/>
          <a:p>
            <a:pPr algn="r" rtl="1"/>
            <a:r>
              <a:rPr lang="ar-BH" sz="2400" b="1" dirty="0" smtClean="0">
                <a:solidFill>
                  <a:srgbClr val="C00000"/>
                </a:solidFill>
                <a:latin typeface="Sakkal Majalla" panose="02000000000000000000" pitchFamily="2" charset="-78"/>
                <a:cs typeface="Sakkal Majalla" panose="02000000000000000000" pitchFamily="2" charset="-78"/>
              </a:rPr>
              <a:t>5. </a:t>
            </a:r>
            <a:r>
              <a:rPr lang="ar-BH" sz="2300" b="1" dirty="0" smtClean="0">
                <a:solidFill>
                  <a:srgbClr val="002060"/>
                </a:solidFill>
                <a:latin typeface="Sakkal Majalla" panose="02000000000000000000" pitchFamily="2" charset="-78"/>
                <a:cs typeface="Sakkal Majalla" panose="02000000000000000000" pitchFamily="2" charset="-78"/>
              </a:rPr>
              <a:t>تتجمع </a:t>
            </a:r>
            <a:r>
              <a:rPr lang="ar-BH" sz="2300" b="1" dirty="0">
                <a:solidFill>
                  <a:srgbClr val="002060"/>
                </a:solidFill>
                <a:latin typeface="Sakkal Majalla" panose="02000000000000000000" pitchFamily="2" charset="-78"/>
                <a:cs typeface="Sakkal Majalla" panose="02000000000000000000" pitchFamily="2" charset="-78"/>
              </a:rPr>
              <a:t>الخلايا في أحد قطبي الكبسولة البلاستولية </a:t>
            </a:r>
            <a:r>
              <a:rPr lang="ar-BH" sz="2300" b="1" dirty="0" smtClean="0">
                <a:solidFill>
                  <a:srgbClr val="002060"/>
                </a:solidFill>
                <a:latin typeface="Sakkal Majalla" panose="02000000000000000000" pitchFamily="2" charset="-78"/>
                <a:cs typeface="Sakkal Majalla" panose="02000000000000000000" pitchFamily="2" charset="-78"/>
              </a:rPr>
              <a:t>لتُكوّن </a:t>
            </a:r>
            <a:r>
              <a:rPr lang="ar-BH" sz="2300" b="1" dirty="0">
                <a:solidFill>
                  <a:srgbClr val="002060"/>
                </a:solidFill>
                <a:latin typeface="Sakkal Majalla" panose="02000000000000000000" pitchFamily="2" charset="-78"/>
                <a:cs typeface="Sakkal Majalla" panose="02000000000000000000" pitchFamily="2" charset="-78"/>
              </a:rPr>
              <a:t>كتلة خلوية داخلية تُكوّن فيما بعد الجنين، وأحيانًا تنقسم الكتلة الخلوية الداخلية إلى جزأين لتكوّن </a:t>
            </a:r>
            <a:r>
              <a:rPr lang="ar-BH" sz="2300" b="1" dirty="0" smtClean="0">
                <a:solidFill>
                  <a:srgbClr val="002060"/>
                </a:solidFill>
                <a:latin typeface="Sakkal Majalla" panose="02000000000000000000" pitchFamily="2" charset="-78"/>
                <a:cs typeface="Sakkal Majalla" panose="02000000000000000000" pitchFamily="2" charset="-78"/>
              </a:rPr>
              <a:t>توأمين.</a:t>
            </a:r>
            <a:endParaRPr lang="ar-BH" sz="2300" b="1" dirty="0">
              <a:solidFill>
                <a:srgbClr val="002060"/>
              </a:solidFill>
              <a:latin typeface="Sakkal Majalla" panose="02000000000000000000" pitchFamily="2" charset="-78"/>
              <a:cs typeface="Sakkal Majalla" panose="02000000000000000000" pitchFamily="2" charset="-78"/>
            </a:endParaRPr>
          </a:p>
        </p:txBody>
      </p:sp>
      <p:grpSp>
        <p:nvGrpSpPr>
          <p:cNvPr id="4" name="Group 3"/>
          <p:cNvGrpSpPr/>
          <p:nvPr/>
        </p:nvGrpSpPr>
        <p:grpSpPr>
          <a:xfrm>
            <a:off x="3424521" y="4043083"/>
            <a:ext cx="2492185" cy="2321858"/>
            <a:chOff x="3424521" y="4096870"/>
            <a:chExt cx="2492185" cy="2321858"/>
          </a:xfrm>
        </p:grpSpPr>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8653" t="5497" r="10085" b="55636"/>
            <a:stretch/>
          </p:blipFill>
          <p:spPr>
            <a:xfrm>
              <a:off x="3442443" y="4589929"/>
              <a:ext cx="2456330" cy="1828799"/>
            </a:xfrm>
            <a:prstGeom prst="rect">
              <a:avLst/>
            </a:prstGeom>
            <a:ln w="28575">
              <a:solidFill>
                <a:srgbClr val="0070C0"/>
              </a:solidFill>
            </a:ln>
          </p:spPr>
        </p:pic>
        <p:sp>
          <p:nvSpPr>
            <p:cNvPr id="27" name="Rounded Rectangle 26"/>
            <p:cNvSpPr/>
            <p:nvPr/>
          </p:nvSpPr>
          <p:spPr>
            <a:xfrm>
              <a:off x="3424521" y="4096870"/>
              <a:ext cx="2492185" cy="537882"/>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b="1" dirty="0" smtClean="0">
                  <a:solidFill>
                    <a:srgbClr val="7030A0"/>
                  </a:solidFill>
                  <a:latin typeface="Sakkal Majalla" panose="02000000000000000000" pitchFamily="2" charset="-78"/>
                  <a:cs typeface="Sakkal Majalla" panose="02000000000000000000" pitchFamily="2" charset="-78"/>
                </a:rPr>
                <a:t>الكتلة </a:t>
              </a:r>
              <a:r>
                <a:rPr lang="ar-BH" b="1" dirty="0">
                  <a:solidFill>
                    <a:srgbClr val="7030A0"/>
                  </a:solidFill>
                  <a:latin typeface="Sakkal Majalla" panose="02000000000000000000" pitchFamily="2" charset="-78"/>
                  <a:cs typeface="Sakkal Majalla" panose="02000000000000000000" pitchFamily="2" charset="-78"/>
                </a:rPr>
                <a:t>الخلوية </a:t>
              </a:r>
              <a:r>
                <a:rPr lang="ar-BH" b="1" dirty="0" smtClean="0">
                  <a:solidFill>
                    <a:srgbClr val="7030A0"/>
                  </a:solidFill>
                  <a:latin typeface="Sakkal Majalla" panose="02000000000000000000" pitchFamily="2" charset="-78"/>
                  <a:cs typeface="Sakkal Majalla" panose="02000000000000000000" pitchFamily="2" charset="-78"/>
                </a:rPr>
                <a:t>الداخلية</a:t>
              </a:r>
              <a:endParaRPr lang="ar-BH" b="1" dirty="0">
                <a:solidFill>
                  <a:srgbClr val="7030A0"/>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4513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barn(inVertical)">
                                      <p:cBhvr>
                                        <p:cTn id="25" dur="500"/>
                                        <p:tgtEl>
                                          <p:spTgt spid="8">
                                            <p:bg/>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heel(1)">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fltVal val="0"/>
                                          </p:val>
                                        </p:tav>
                                        <p:tav tm="100000">
                                          <p:val>
                                            <p:strVal val="#ppt_w"/>
                                          </p:val>
                                        </p:tav>
                                      </p:tavLst>
                                    </p:anim>
                                    <p:anim calcmode="lin" valueType="num">
                                      <p:cBhvr>
                                        <p:cTn id="66" dur="1000" fill="hold"/>
                                        <p:tgtEl>
                                          <p:spTgt spid="13"/>
                                        </p:tgtEl>
                                        <p:attrNameLst>
                                          <p:attrName>ppt_h</p:attrName>
                                        </p:attrNameLst>
                                      </p:cBhvr>
                                      <p:tavLst>
                                        <p:tav tm="0">
                                          <p:val>
                                            <p:fltVal val="0"/>
                                          </p:val>
                                        </p:tav>
                                        <p:tav tm="100000">
                                          <p:val>
                                            <p:strVal val="#ppt_h"/>
                                          </p:val>
                                        </p:tav>
                                      </p:tavLst>
                                    </p:anim>
                                    <p:anim calcmode="lin" valueType="num">
                                      <p:cBhvr>
                                        <p:cTn id="67" dur="1000" fill="hold"/>
                                        <p:tgtEl>
                                          <p:spTgt spid="13"/>
                                        </p:tgtEl>
                                        <p:attrNameLst>
                                          <p:attrName>style.rotation</p:attrName>
                                        </p:attrNameLst>
                                      </p:cBhvr>
                                      <p:tavLst>
                                        <p:tav tm="0">
                                          <p:val>
                                            <p:fltVal val="90"/>
                                          </p:val>
                                        </p:tav>
                                        <p:tav tm="100000">
                                          <p:val>
                                            <p:fltVal val="0"/>
                                          </p:val>
                                        </p:tav>
                                      </p:tavLst>
                                    </p:anim>
                                    <p:animEffect transition="in" filter="fade">
                                      <p:cBhvr>
                                        <p:cTn id="68" dur="1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Effect transition="in" filter="fade">
                                      <p:cBhvr>
                                        <p:cTn id="73" dur="1000"/>
                                        <p:tgtEl>
                                          <p:spTgt spid="13">
                                            <p:txEl>
                                              <p:pRg st="0" end="0"/>
                                            </p:txEl>
                                          </p:spTgt>
                                        </p:tgtEl>
                                      </p:cBhvr>
                                    </p:animEffect>
                                    <p:anim calcmode="lin" valueType="num">
                                      <p:cBhvr>
                                        <p:cTn id="7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1000"/>
                                        <p:tgtEl>
                                          <p:spTgt spid="4"/>
                                        </p:tgtEl>
                                      </p:cBhvr>
                                    </p:animEffect>
                                    <p:anim calcmode="lin" valueType="num">
                                      <p:cBhvr>
                                        <p:cTn id="81" dur="1000" fill="hold"/>
                                        <p:tgtEl>
                                          <p:spTgt spid="4"/>
                                        </p:tgtEl>
                                        <p:attrNameLst>
                                          <p:attrName>ppt_x</p:attrName>
                                        </p:attrNameLst>
                                      </p:cBhvr>
                                      <p:tavLst>
                                        <p:tav tm="0">
                                          <p:val>
                                            <p:strVal val="#ppt_x"/>
                                          </p:val>
                                        </p:tav>
                                        <p:tav tm="100000">
                                          <p:val>
                                            <p:strVal val="#ppt_x"/>
                                          </p:val>
                                        </p:tav>
                                      </p:tavLst>
                                    </p:anim>
                                    <p:anim calcmode="lin" valueType="num">
                                      <p:cBhvr>
                                        <p:cTn id="8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circle(in)">
                                      <p:cBhvr>
                                        <p:cTn id="87" dur="20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heel(1)">
                                      <p:cBhvr>
                                        <p:cTn id="9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9" grpId="0" animBg="1"/>
      <p:bldP spid="11" grpId="0" animBg="1"/>
      <p:bldP spid="12" grpId="0" animBg="1"/>
      <p:bldP spid="13" grpId="0" animBg="1"/>
      <p:bldP spid="14"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096"/>
          </a:xfrm>
          <a:solidFill>
            <a:schemeClr val="accent1">
              <a:lumMod val="50000"/>
            </a:schemeClr>
          </a:solidFill>
          <a:ln>
            <a:solidFill>
              <a:srgbClr val="FFC000"/>
            </a:solidFill>
          </a:ln>
        </p:spPr>
        <p:txBody>
          <a:bodyPr vert="horz" lIns="68580" tIns="34290" rIns="68580" bIns="34290" rtlCol="0" anchor="ctr">
            <a:no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المراحل الأولى لنمو الجنين</a:t>
            </a:r>
            <a:endParaRPr lang="ar-BH" b="1" dirty="0">
              <a:solidFill>
                <a:schemeClr val="bg1"/>
              </a:solidFill>
              <a:latin typeface="Sakkal Majalla" panose="02000000000000000000" pitchFamily="2" charset="-78"/>
              <a:cs typeface="Sakkal Majalla" panose="02000000000000000000" pitchFamily="2" charset="-78"/>
            </a:endParaRPr>
          </a:p>
        </p:txBody>
      </p:sp>
      <p:sp>
        <p:nvSpPr>
          <p:cNvPr id="22"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9" name="Text Placeholder 7"/>
          <p:cNvSpPr txBox="1">
            <a:spLocks/>
          </p:cNvSpPr>
          <p:nvPr/>
        </p:nvSpPr>
        <p:spPr>
          <a:xfrm>
            <a:off x="5219769" y="797151"/>
            <a:ext cx="6102061" cy="501722"/>
          </a:xfrm>
          <a:prstGeom prst="rect">
            <a:avLst/>
          </a:prstGeom>
          <a:solidFill>
            <a:srgbClr val="860000"/>
          </a:solidFill>
          <a:ln>
            <a:solidFill>
              <a:srgbClr val="FFC000"/>
            </a:solidFill>
          </a:ln>
        </p:spPr>
        <p:txBody>
          <a:bodyPr vert="horz" lIns="68580" tIns="34290" rIns="68580" bIns="34290" rtlCol="0" anchor="ctr">
            <a:noAutofit/>
          </a:bodyPr>
          <a:lstStyle>
            <a:defPPr>
              <a:defRPr lang="en-US"/>
            </a:defPPr>
            <a:lvl1pPr algn="ctr">
              <a:defRPr sz="3200" b="1">
                <a:solidFill>
                  <a:schemeClr val="bg1"/>
                </a:solidFill>
                <a:latin typeface="Sakkal Majalla" panose="02000000000000000000" pitchFamily="2" charset="-78"/>
                <a:cs typeface="Sakkal Majalla" panose="02000000000000000000" pitchFamily="2" charset="-78"/>
              </a:defRPr>
            </a:lvl1pPr>
          </a:lstStyle>
          <a:p>
            <a:pPr rtl="1"/>
            <a:r>
              <a:rPr lang="ar-BH" dirty="0" smtClean="0"/>
              <a:t>الأغشية الجنينية </a:t>
            </a:r>
            <a:r>
              <a:rPr lang="en-US" b="0" dirty="0" smtClean="0"/>
              <a:t>Extraembryonic membranes</a:t>
            </a:r>
            <a:endParaRPr lang="en-US" dirty="0"/>
          </a:p>
        </p:txBody>
      </p:sp>
      <p:sp>
        <p:nvSpPr>
          <p:cNvPr id="11" name="Rounded Rectangle 10"/>
          <p:cNvSpPr/>
          <p:nvPr/>
        </p:nvSpPr>
        <p:spPr>
          <a:xfrm>
            <a:off x="4720281" y="2224266"/>
            <a:ext cx="7081194" cy="819363"/>
          </a:xfrm>
          <a:prstGeom prst="roundRect">
            <a:avLst/>
          </a:prstGeom>
          <a:solidFill>
            <a:srgbClr val="EEF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q"/>
            </a:pPr>
            <a:r>
              <a:rPr lang="ar-BH" sz="2200" b="1" dirty="0" smtClean="0">
                <a:solidFill>
                  <a:srgbClr val="7030A0"/>
                </a:solidFill>
                <a:latin typeface="Sakkal Majalla" panose="02000000000000000000" pitchFamily="2" charset="-78"/>
                <a:cs typeface="Sakkal Majalla" panose="02000000000000000000" pitchFamily="2" charset="-78"/>
              </a:rPr>
              <a:t>خلال </a:t>
            </a:r>
            <a:r>
              <a:rPr lang="ar-BH" sz="2200" b="1" dirty="0">
                <a:solidFill>
                  <a:srgbClr val="7030A0"/>
                </a:solidFill>
                <a:latin typeface="Sakkal Majalla" panose="02000000000000000000" pitchFamily="2" charset="-78"/>
                <a:cs typeface="Sakkal Majalla" panose="02000000000000000000" pitchFamily="2" charset="-78"/>
              </a:rPr>
              <a:t>مراحل النمو </a:t>
            </a:r>
            <a:r>
              <a:rPr lang="ar-BH" sz="2200" b="1" dirty="0" smtClean="0">
                <a:solidFill>
                  <a:srgbClr val="7030A0"/>
                </a:solidFill>
                <a:latin typeface="Sakkal Majalla" panose="02000000000000000000" pitchFamily="2" charset="-78"/>
                <a:cs typeface="Sakkal Majalla" panose="02000000000000000000" pitchFamily="2" charset="-78"/>
              </a:rPr>
              <a:t>الأولى تتكون </a:t>
            </a:r>
            <a:r>
              <a:rPr lang="ar-BH" sz="2200" b="1" dirty="0">
                <a:solidFill>
                  <a:srgbClr val="7030A0"/>
                </a:solidFill>
                <a:latin typeface="Sakkal Majalla" panose="02000000000000000000" pitchFamily="2" charset="-78"/>
                <a:cs typeface="Sakkal Majalla" panose="02000000000000000000" pitchFamily="2" charset="-78"/>
              </a:rPr>
              <a:t>أربعة أغشية وهي</a:t>
            </a:r>
            <a:r>
              <a:rPr lang="ar-BH" sz="2200" b="1" dirty="0" smtClean="0">
                <a:solidFill>
                  <a:srgbClr val="7030A0"/>
                </a:solidFill>
                <a:latin typeface="Sakkal Majalla" panose="02000000000000000000" pitchFamily="2" charset="-78"/>
                <a:cs typeface="Sakkal Majalla" panose="02000000000000000000" pitchFamily="2" charset="-78"/>
              </a:rPr>
              <a:t>: </a:t>
            </a:r>
            <a:r>
              <a:rPr lang="ar-BH" sz="2200" b="1" dirty="0">
                <a:solidFill>
                  <a:srgbClr val="002060"/>
                </a:solidFill>
                <a:latin typeface="Sakkal Majalla" panose="02000000000000000000" pitchFamily="2" charset="-78"/>
                <a:cs typeface="Sakkal Majalla" panose="02000000000000000000" pitchFamily="2" charset="-78"/>
              </a:rPr>
              <a:t>الغشاء الكوريوني </a:t>
            </a:r>
            <a:r>
              <a:rPr lang="en-US" sz="2200" b="1" dirty="0">
                <a:solidFill>
                  <a:srgbClr val="002060"/>
                </a:solidFill>
                <a:latin typeface="Sakkal Majalla" panose="02000000000000000000" pitchFamily="2" charset="-78"/>
                <a:cs typeface="Sakkal Majalla" panose="02000000000000000000" pitchFamily="2" charset="-78"/>
              </a:rPr>
              <a:t>Chorion ، </a:t>
            </a:r>
            <a:r>
              <a:rPr lang="ar-BH" sz="2200" b="1" dirty="0">
                <a:solidFill>
                  <a:srgbClr val="002060"/>
                </a:solidFill>
                <a:latin typeface="Sakkal Majalla" panose="02000000000000000000" pitchFamily="2" charset="-78"/>
                <a:cs typeface="Sakkal Majalla" panose="02000000000000000000" pitchFamily="2" charset="-78"/>
              </a:rPr>
              <a:t>الغشاء الأمنيوني (الرهلي) ،</a:t>
            </a:r>
            <a:r>
              <a:rPr lang="en-US" sz="2200" b="1" dirty="0">
                <a:solidFill>
                  <a:srgbClr val="002060"/>
                </a:solidFill>
                <a:latin typeface="Sakkal Majalla" panose="02000000000000000000" pitchFamily="2" charset="-78"/>
                <a:cs typeface="Sakkal Majalla" panose="02000000000000000000" pitchFamily="2" charset="-78"/>
              </a:rPr>
              <a:t>amnion</a:t>
            </a:r>
            <a:r>
              <a:rPr lang="ar-BH" sz="2200" b="1" dirty="0">
                <a:solidFill>
                  <a:srgbClr val="002060"/>
                </a:solidFill>
                <a:latin typeface="Sakkal Majalla" panose="02000000000000000000" pitchFamily="2" charset="-78"/>
                <a:cs typeface="Sakkal Majalla" panose="02000000000000000000" pitchFamily="2" charset="-78"/>
              </a:rPr>
              <a:t>  وكيس المح </a:t>
            </a:r>
            <a:r>
              <a:rPr lang="en-US" sz="2200" b="1" dirty="0">
                <a:solidFill>
                  <a:srgbClr val="002060"/>
                </a:solidFill>
                <a:latin typeface="Sakkal Majalla" panose="02000000000000000000" pitchFamily="2" charset="-78"/>
                <a:cs typeface="Sakkal Majalla" panose="02000000000000000000" pitchFamily="2" charset="-78"/>
              </a:rPr>
              <a:t>Yolk sac ،</a:t>
            </a:r>
            <a:r>
              <a:rPr lang="ar-BH" sz="2200" b="1" dirty="0">
                <a:solidFill>
                  <a:srgbClr val="002060"/>
                </a:solidFill>
                <a:latin typeface="Sakkal Majalla" panose="02000000000000000000" pitchFamily="2" charset="-78"/>
                <a:cs typeface="Sakkal Majalla" panose="02000000000000000000" pitchFamily="2" charset="-78"/>
              </a:rPr>
              <a:t> والممبار </a:t>
            </a:r>
            <a:r>
              <a:rPr lang="en-US" sz="2200" b="1" dirty="0">
                <a:solidFill>
                  <a:srgbClr val="002060"/>
                </a:solidFill>
                <a:latin typeface="Sakkal Majalla" panose="02000000000000000000" pitchFamily="2" charset="-78"/>
                <a:cs typeface="Sakkal Majalla" panose="02000000000000000000" pitchFamily="2" charset="-78"/>
              </a:rPr>
              <a:t>.</a:t>
            </a:r>
            <a:r>
              <a:rPr lang="en-US" sz="2200" b="1" dirty="0" smtClean="0">
                <a:solidFill>
                  <a:srgbClr val="002060"/>
                </a:solidFill>
                <a:latin typeface="Sakkal Majalla" panose="02000000000000000000" pitchFamily="2" charset="-78"/>
                <a:cs typeface="Sakkal Majalla" panose="02000000000000000000" pitchFamily="2" charset="-78"/>
              </a:rPr>
              <a:t>Allantois</a:t>
            </a:r>
            <a:endParaRPr lang="ar-BH" sz="2200" b="1" dirty="0">
              <a:solidFill>
                <a:srgbClr val="002060"/>
              </a:solidFill>
              <a:latin typeface="Sakkal Majalla" panose="02000000000000000000" pitchFamily="2" charset="-78"/>
              <a:cs typeface="Sakkal Majalla" panose="02000000000000000000" pitchFamily="2" charset="-78"/>
            </a:endParaRPr>
          </a:p>
        </p:txBody>
      </p:sp>
      <p:sp>
        <p:nvSpPr>
          <p:cNvPr id="12" name="Rounded Rectangle 11"/>
          <p:cNvSpPr/>
          <p:nvPr/>
        </p:nvSpPr>
        <p:spPr>
          <a:xfrm>
            <a:off x="4732639" y="1371601"/>
            <a:ext cx="7068836" cy="741404"/>
          </a:xfrm>
          <a:prstGeom prst="roundRect">
            <a:avLst/>
          </a:prstGeom>
          <a:solidFill>
            <a:schemeClr val="accent4">
              <a:lumMod val="40000"/>
              <a:lumOff val="60000"/>
            </a:schemeClr>
          </a:solidFill>
          <a:ln>
            <a:solidFill>
              <a:schemeClr val="accent1"/>
            </a:solidFill>
          </a:ln>
        </p:spPr>
        <p:txBody>
          <a:bodyPr vert="horz" lIns="68580" tIns="34290" rIns="68580" bIns="34290" rtlCol="0" anchor="ctr">
            <a:noAutofit/>
          </a:bodyPr>
          <a:lstStyle/>
          <a:p>
            <a:pPr marL="342900" indent="-342900" algn="r" defTabSz="685800" rtl="1">
              <a:lnSpc>
                <a:spcPct val="90000"/>
              </a:lnSpc>
              <a:spcBef>
                <a:spcPts val="750"/>
              </a:spcBef>
              <a:buFont typeface="Wingdings" panose="05000000000000000000" pitchFamily="2" charset="2"/>
              <a:buChar char="q"/>
            </a:pPr>
            <a:r>
              <a:rPr lang="ar-BH" sz="2400" b="1" dirty="0" smtClean="0">
                <a:solidFill>
                  <a:srgbClr val="002060"/>
                </a:solidFill>
                <a:latin typeface="Sakkal Majalla" panose="02000000000000000000" pitchFamily="2" charset="-78"/>
                <a:cs typeface="Sakkal Majalla" panose="02000000000000000000" pitchFamily="2" charset="-78"/>
              </a:rPr>
              <a:t>ينمو </a:t>
            </a:r>
            <a:r>
              <a:rPr lang="ar-BH" sz="2400" b="1" dirty="0">
                <a:solidFill>
                  <a:srgbClr val="002060"/>
                </a:solidFill>
                <a:latin typeface="Sakkal Majalla" panose="02000000000000000000" pitchFamily="2" charset="-78"/>
                <a:cs typeface="Sakkal Majalla" panose="02000000000000000000" pitchFamily="2" charset="-78"/>
              </a:rPr>
              <a:t>الجنين داخل رحم الأم، محاطًا بمجموعة من الأغشية التي لها وظائف </a:t>
            </a:r>
            <a:r>
              <a:rPr lang="ar-BH" sz="2400" b="1" dirty="0" smtClean="0">
                <a:solidFill>
                  <a:srgbClr val="002060"/>
                </a:solidFill>
                <a:latin typeface="Sakkal Majalla" panose="02000000000000000000" pitchFamily="2" charset="-78"/>
                <a:cs typeface="Sakkal Majalla" panose="02000000000000000000" pitchFamily="2" charset="-78"/>
              </a:rPr>
              <a:t>مختلفة</a:t>
            </a:r>
            <a:r>
              <a:rPr lang="ar-BH" sz="2400" b="1" dirty="0">
                <a:solidFill>
                  <a:srgbClr val="002060"/>
                </a:solidFill>
                <a:latin typeface="Sakkal Majalla" panose="02000000000000000000" pitchFamily="2" charset="-78"/>
                <a:cs typeface="Sakkal Majalla" panose="02000000000000000000" pitchFamily="2" charset="-78"/>
              </a:rPr>
              <a:t>.</a:t>
            </a:r>
            <a:endParaRPr lang="en-GB" sz="2400" b="1" dirty="0">
              <a:solidFill>
                <a:srgbClr val="002060"/>
              </a:solidFill>
              <a:latin typeface="Sakkal Majalla" panose="02000000000000000000" pitchFamily="2" charset="-78"/>
              <a:cs typeface="Sakkal Majalla" panose="02000000000000000000" pitchFamily="2" charset="-78"/>
            </a:endParaRPr>
          </a:p>
        </p:txBody>
      </p:sp>
      <p:sp>
        <p:nvSpPr>
          <p:cNvPr id="13" name="Rounded Rectangle 12"/>
          <p:cNvSpPr/>
          <p:nvPr/>
        </p:nvSpPr>
        <p:spPr>
          <a:xfrm>
            <a:off x="4683211" y="4478537"/>
            <a:ext cx="7179275" cy="932023"/>
          </a:xfrm>
          <a:prstGeom prst="roundRect">
            <a:avLst/>
          </a:prstGeom>
          <a:solidFill>
            <a:srgbClr val="DCF9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r" rtl="1">
              <a:buFont typeface="Wingdings" panose="05000000000000000000" pitchFamily="2" charset="2"/>
              <a:buChar char="Ø"/>
            </a:pPr>
            <a:r>
              <a:rPr lang="ar-BH" sz="2600" b="1" dirty="0" smtClean="0">
                <a:solidFill>
                  <a:srgbClr val="C00000"/>
                </a:solidFill>
                <a:latin typeface="Sakkal Majalla" panose="02000000000000000000" pitchFamily="2" charset="-78"/>
                <a:cs typeface="Sakkal Majalla" panose="02000000000000000000" pitchFamily="2" charset="-78"/>
              </a:rPr>
              <a:t>الغشاء الكوريوني </a:t>
            </a:r>
            <a:r>
              <a:rPr lang="en-US" sz="2600" b="1" dirty="0" smtClean="0">
                <a:solidFill>
                  <a:srgbClr val="C00000"/>
                </a:solidFill>
                <a:latin typeface="Times New Roman" panose="02020603050405020304" pitchFamily="18" charset="0"/>
                <a:cs typeface="Times New Roman" panose="02020603050405020304" pitchFamily="18" charset="0"/>
              </a:rPr>
              <a:t>Chorion</a:t>
            </a:r>
            <a:r>
              <a:rPr lang="ar-BH" sz="2600" b="1" dirty="0" smtClean="0">
                <a:solidFill>
                  <a:srgbClr val="C0000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يوجد خارج الغشاء الأمنيوني</a:t>
            </a:r>
            <a:r>
              <a:rPr lang="ar-BH" sz="2400" b="1" dirty="0">
                <a:solidFill>
                  <a:srgbClr val="002060"/>
                </a:solidFill>
                <a:latin typeface="Sakkal Majalla" panose="02000000000000000000" pitchFamily="2" charset="-78"/>
                <a:cs typeface="Sakkal Majalla" panose="02000000000000000000" pitchFamily="2" charset="-78"/>
              </a:rPr>
              <a:t>. ويسهم كل من الغشاء الكوريوني </a:t>
            </a:r>
            <a:r>
              <a:rPr lang="ar-BH" sz="2800" b="1" dirty="0">
                <a:solidFill>
                  <a:srgbClr val="C00000"/>
                </a:solidFill>
                <a:latin typeface="Sakkal Majalla" panose="02000000000000000000" pitchFamily="2" charset="-78"/>
                <a:cs typeface="Sakkal Majalla" panose="02000000000000000000" pitchFamily="2" charset="-78"/>
              </a:rPr>
              <a:t>والممبار </a:t>
            </a:r>
            <a:r>
              <a:rPr lang="en-US" sz="2400" b="1" dirty="0">
                <a:solidFill>
                  <a:srgbClr val="C00000"/>
                </a:solidFill>
                <a:latin typeface="Times New Roman" panose="02020603050405020304" pitchFamily="18" charset="0"/>
                <a:cs typeface="Times New Roman" panose="02020603050405020304" pitchFamily="18" charset="0"/>
              </a:rPr>
              <a:t>Allantois </a:t>
            </a:r>
            <a:r>
              <a:rPr lang="ar-BH" sz="2400" b="1" dirty="0" smtClean="0">
                <a:solidFill>
                  <a:srgbClr val="C00000"/>
                </a:solidFill>
                <a:latin typeface="Times New Roman" panose="02020603050405020304" pitchFamily="18" charset="0"/>
                <a:cs typeface="Times New Roman" panose="02020603050405020304" pitchFamily="18" charset="0"/>
              </a:rPr>
              <a:t> </a:t>
            </a:r>
            <a:r>
              <a:rPr lang="ar-BH" sz="2400" b="1" dirty="0" smtClean="0">
                <a:solidFill>
                  <a:srgbClr val="002060"/>
                </a:solidFill>
                <a:latin typeface="Sakkal Majalla" panose="02000000000000000000" pitchFamily="2" charset="-78"/>
                <a:cs typeface="Sakkal Majalla" panose="02000000000000000000" pitchFamily="2" charset="-78"/>
              </a:rPr>
              <a:t>في </a:t>
            </a:r>
            <a:r>
              <a:rPr lang="ar-BH" sz="2400" b="1" dirty="0">
                <a:solidFill>
                  <a:srgbClr val="002060"/>
                </a:solidFill>
                <a:latin typeface="Sakkal Majalla" panose="02000000000000000000" pitchFamily="2" charset="-78"/>
                <a:cs typeface="Sakkal Majalla" panose="02000000000000000000" pitchFamily="2" charset="-78"/>
              </a:rPr>
              <a:t>تكوين المشيمة.</a:t>
            </a:r>
          </a:p>
        </p:txBody>
      </p:sp>
      <p:sp>
        <p:nvSpPr>
          <p:cNvPr id="14" name="Rounded Rectangle 13"/>
          <p:cNvSpPr/>
          <p:nvPr/>
        </p:nvSpPr>
        <p:spPr>
          <a:xfrm>
            <a:off x="4695567" y="3152906"/>
            <a:ext cx="7140815" cy="1199321"/>
          </a:xfrm>
          <a:prstGeom prst="roundRect">
            <a:avLst/>
          </a:prstGeom>
          <a:solidFill>
            <a:srgbClr val="ED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r" rtl="1">
              <a:buFont typeface="Wingdings" panose="05000000000000000000" pitchFamily="2" charset="2"/>
              <a:buChar char="Ø"/>
            </a:pPr>
            <a:r>
              <a:rPr lang="ar-BH" sz="2600" b="1" dirty="0" smtClean="0">
                <a:solidFill>
                  <a:srgbClr val="C00000"/>
                </a:solidFill>
                <a:latin typeface="Sakkal Majalla" panose="02000000000000000000" pitchFamily="2" charset="-78"/>
                <a:cs typeface="Sakkal Majalla" panose="02000000000000000000" pitchFamily="2" charset="-78"/>
              </a:rPr>
              <a:t>الغشاء </a:t>
            </a:r>
            <a:r>
              <a:rPr lang="ar-BH" sz="2600" b="1" dirty="0">
                <a:solidFill>
                  <a:srgbClr val="C00000"/>
                </a:solidFill>
                <a:latin typeface="Sakkal Majalla" panose="02000000000000000000" pitchFamily="2" charset="-78"/>
                <a:cs typeface="Sakkal Majalla" panose="02000000000000000000" pitchFamily="2" charset="-78"/>
              </a:rPr>
              <a:t>الأمنيوني </a:t>
            </a:r>
            <a:r>
              <a:rPr lang="ar-BH" sz="2600" b="1" dirty="0" smtClean="0">
                <a:solidFill>
                  <a:srgbClr val="C00000"/>
                </a:solidFill>
                <a:latin typeface="Sakkal Majalla" panose="02000000000000000000" pitchFamily="2" charset="-78"/>
                <a:cs typeface="Sakkal Majalla" panose="02000000000000000000" pitchFamily="2" charset="-78"/>
              </a:rPr>
              <a:t>(الرهلي) </a:t>
            </a:r>
            <a:r>
              <a:rPr lang="en-US" sz="2600" b="1" dirty="0">
                <a:solidFill>
                  <a:srgbClr val="C00000"/>
                </a:solidFill>
                <a:latin typeface="Times New Roman" panose="02020603050405020304" pitchFamily="18" charset="0"/>
                <a:cs typeface="Times New Roman" panose="02020603050405020304" pitchFamily="18" charset="0"/>
              </a:rPr>
              <a:t>A</a:t>
            </a:r>
            <a:r>
              <a:rPr lang="en-US" sz="2600" b="1" dirty="0" smtClean="0">
                <a:solidFill>
                  <a:srgbClr val="C00000"/>
                </a:solidFill>
                <a:latin typeface="Times New Roman" panose="02020603050405020304" pitchFamily="18" charset="0"/>
                <a:cs typeface="Times New Roman" panose="02020603050405020304" pitchFamily="18" charset="0"/>
              </a:rPr>
              <a:t>mnion</a:t>
            </a:r>
            <a:r>
              <a:rPr lang="ar-BH" sz="2600" b="1" dirty="0" smtClean="0">
                <a:solidFill>
                  <a:srgbClr val="C00000"/>
                </a:solidFill>
                <a:cs typeface="+mj-cs"/>
              </a:rPr>
              <a:t>:</a:t>
            </a:r>
            <a:r>
              <a:rPr lang="ar-BH" sz="2600" dirty="0" smtClean="0">
                <a:solidFill>
                  <a:srgbClr val="C00000"/>
                </a:solidFill>
                <a:cs typeface="+mj-cs"/>
              </a:rPr>
              <a:t> </a:t>
            </a:r>
            <a:r>
              <a:rPr lang="ar-BH" sz="2400" b="1" dirty="0" smtClean="0">
                <a:solidFill>
                  <a:srgbClr val="002060"/>
                </a:solidFill>
                <a:latin typeface="Sakkal Majalla" panose="02000000000000000000" pitchFamily="2" charset="-78"/>
                <a:cs typeface="Sakkal Majalla" panose="02000000000000000000" pitchFamily="2" charset="-78"/>
              </a:rPr>
              <a:t>طبقة </a:t>
            </a:r>
            <a:r>
              <a:rPr lang="ar-BH" sz="2400" b="1" dirty="0">
                <a:solidFill>
                  <a:srgbClr val="002060"/>
                </a:solidFill>
                <a:latin typeface="Sakkal Majalla" panose="02000000000000000000" pitchFamily="2" charset="-78"/>
                <a:cs typeface="Sakkal Majalla" panose="02000000000000000000" pitchFamily="2" charset="-78"/>
              </a:rPr>
              <a:t>رقيقة تشكّل كيسًا يحيط بالجنين، ويوجد داخل هذا الكيس سائل يُسمى </a:t>
            </a:r>
            <a:r>
              <a:rPr lang="ar-BH" sz="2400" b="1" dirty="0">
                <a:solidFill>
                  <a:srgbClr val="C00000"/>
                </a:solidFill>
                <a:latin typeface="Sakkal Majalla" panose="02000000000000000000" pitchFamily="2" charset="-78"/>
                <a:cs typeface="Sakkal Majalla" panose="02000000000000000000" pitchFamily="2" charset="-78"/>
              </a:rPr>
              <a:t>السائل </a:t>
            </a:r>
            <a:r>
              <a:rPr lang="ar-BH" sz="2400" b="1" dirty="0" smtClean="0">
                <a:solidFill>
                  <a:srgbClr val="C00000"/>
                </a:solidFill>
                <a:latin typeface="Sakkal Majalla" panose="02000000000000000000" pitchFamily="2" charset="-78"/>
                <a:cs typeface="Sakkal Majalla" panose="02000000000000000000" pitchFamily="2" charset="-78"/>
              </a:rPr>
              <a:t>الرهلي</a:t>
            </a:r>
            <a:r>
              <a:rPr lang="en-US" sz="2400" b="1" dirty="0" smtClean="0">
                <a:solidFill>
                  <a:srgbClr val="C00000"/>
                </a:solidFill>
                <a:latin typeface="Sakkal Majalla" panose="02000000000000000000" pitchFamily="2" charset="-78"/>
                <a:cs typeface="Sakkal Majalla" panose="02000000000000000000" pitchFamily="2" charset="-78"/>
              </a:rPr>
              <a:t> amniotic </a:t>
            </a:r>
            <a:r>
              <a:rPr lang="en-US" sz="2400" b="1" dirty="0">
                <a:solidFill>
                  <a:srgbClr val="C00000"/>
                </a:solidFill>
                <a:latin typeface="Sakkal Majalla" panose="02000000000000000000" pitchFamily="2" charset="-78"/>
                <a:cs typeface="Sakkal Majalla" panose="02000000000000000000" pitchFamily="2" charset="-78"/>
              </a:rPr>
              <a:t>fluid </a:t>
            </a:r>
            <a:r>
              <a:rPr lang="ar-BH" sz="2400" b="1" dirty="0" smtClean="0">
                <a:solidFill>
                  <a:srgbClr val="C0000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الذي </a:t>
            </a:r>
            <a:r>
              <a:rPr lang="ar-BH" sz="2400" b="1" dirty="0">
                <a:solidFill>
                  <a:srgbClr val="002060"/>
                </a:solidFill>
                <a:latin typeface="Sakkal Majalla" panose="02000000000000000000" pitchFamily="2" charset="-78"/>
                <a:cs typeface="Sakkal Majalla" panose="02000000000000000000" pitchFamily="2" charset="-78"/>
              </a:rPr>
              <a:t>يحمي الجنين ويحفظه.</a:t>
            </a:r>
          </a:p>
        </p:txBody>
      </p:sp>
      <p:sp>
        <p:nvSpPr>
          <p:cNvPr id="16" name="Rounded Rectangle 15"/>
          <p:cNvSpPr/>
          <p:nvPr/>
        </p:nvSpPr>
        <p:spPr>
          <a:xfrm>
            <a:off x="358347" y="5461467"/>
            <a:ext cx="4151870" cy="865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b="1" dirty="0">
                <a:solidFill>
                  <a:srgbClr val="7030A0"/>
                </a:solidFill>
                <a:latin typeface="Sakkal Majalla" panose="02000000000000000000" pitchFamily="2" charset="-78"/>
                <a:cs typeface="Sakkal Majalla" panose="02000000000000000000" pitchFamily="2" charset="-78"/>
              </a:rPr>
              <a:t>هناك أربعة أغشية </a:t>
            </a:r>
            <a:r>
              <a:rPr lang="ar-BH" b="1" dirty="0" smtClean="0">
                <a:solidFill>
                  <a:srgbClr val="7030A0"/>
                </a:solidFill>
                <a:latin typeface="Sakkal Majalla" panose="02000000000000000000" pitchFamily="2" charset="-78"/>
                <a:cs typeface="Sakkal Majalla" panose="02000000000000000000" pitchFamily="2" charset="-78"/>
              </a:rPr>
              <a:t>جنينية هي الكوريوني، الأمنيوني (الرهلي)، كيس المح</a:t>
            </a:r>
            <a:r>
              <a:rPr lang="ar-BH" b="1" dirty="0">
                <a:solidFill>
                  <a:srgbClr val="7030A0"/>
                </a:solidFill>
                <a:latin typeface="Sakkal Majalla" panose="02000000000000000000" pitchFamily="2" charset="-78"/>
                <a:cs typeface="Sakkal Majalla" panose="02000000000000000000" pitchFamily="2" charset="-78"/>
              </a:rPr>
              <a:t>، الممبار وهي أغشية مهمة لنمو الجنين.</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77" y="892109"/>
            <a:ext cx="4287493" cy="4520150"/>
          </a:xfrm>
          <a:prstGeom prst="rect">
            <a:avLst/>
          </a:prstGeom>
          <a:ln w="28575">
            <a:solidFill>
              <a:srgbClr val="0070C0"/>
            </a:solidFill>
          </a:ln>
        </p:spPr>
      </p:pic>
      <p:sp>
        <p:nvSpPr>
          <p:cNvPr id="18" name="Rounded Rectangle 17"/>
          <p:cNvSpPr/>
          <p:nvPr/>
        </p:nvSpPr>
        <p:spPr>
          <a:xfrm>
            <a:off x="4670854" y="5526472"/>
            <a:ext cx="7179275" cy="787829"/>
          </a:xfrm>
          <a:prstGeom prst="roundRect">
            <a:avLst/>
          </a:prstGeom>
          <a:solidFill>
            <a:srgbClr val="B4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r" rtl="1">
              <a:buFont typeface="Wingdings" panose="05000000000000000000" pitchFamily="2" charset="2"/>
              <a:buChar char="Ø"/>
            </a:pPr>
            <a:r>
              <a:rPr lang="ar-BH" sz="2800" b="1" dirty="0" smtClean="0">
                <a:solidFill>
                  <a:srgbClr val="C00000"/>
                </a:solidFill>
                <a:latin typeface="Sakkal Majalla" panose="02000000000000000000" pitchFamily="2" charset="-78"/>
                <a:cs typeface="Sakkal Majalla" panose="02000000000000000000" pitchFamily="2" charset="-78"/>
              </a:rPr>
              <a:t>كيس المح</a:t>
            </a:r>
            <a:r>
              <a:rPr lang="en-US" sz="2400" b="1" dirty="0" smtClean="0">
                <a:solidFill>
                  <a:srgbClr val="C00000"/>
                </a:solidFill>
                <a:latin typeface="Times New Roman" panose="02020603050405020304" pitchFamily="18" charset="0"/>
                <a:cs typeface="Times New Roman" panose="02020603050405020304" pitchFamily="18" charset="0"/>
              </a:rPr>
              <a:t>Yolk </a:t>
            </a:r>
            <a:r>
              <a:rPr lang="en-US" sz="2400" b="1" dirty="0">
                <a:solidFill>
                  <a:srgbClr val="C00000"/>
                </a:solidFill>
                <a:latin typeface="Times New Roman" panose="02020603050405020304" pitchFamily="18" charset="0"/>
                <a:cs typeface="Times New Roman" panose="02020603050405020304" pitchFamily="18" charset="0"/>
              </a:rPr>
              <a:t>sac </a:t>
            </a:r>
            <a:r>
              <a:rPr lang="ar-BH" sz="2400" b="1" dirty="0" smtClean="0">
                <a:solidFill>
                  <a:srgbClr val="C00000"/>
                </a:solidFill>
                <a:latin typeface="Times New Roman" panose="02020603050405020304" pitchFamily="18" charset="0"/>
                <a:cs typeface="Times New Roman" panose="02020603050405020304" pitchFamily="18" charset="0"/>
              </a:rPr>
              <a:t>: </a:t>
            </a:r>
            <a:r>
              <a:rPr lang="ar-BH" sz="2400" b="1" dirty="0" smtClean="0">
                <a:solidFill>
                  <a:srgbClr val="002060"/>
                </a:solidFill>
                <a:latin typeface="Sakkal Majalla" panose="02000000000000000000" pitchFamily="2" charset="-78"/>
                <a:cs typeface="Sakkal Majalla" panose="02000000000000000000" pitchFamily="2" charset="-78"/>
              </a:rPr>
              <a:t>فإنه </a:t>
            </a:r>
            <a:r>
              <a:rPr lang="ar-BH" sz="2400" b="1" dirty="0">
                <a:solidFill>
                  <a:srgbClr val="002060"/>
                </a:solidFill>
                <a:latin typeface="Sakkal Majalla" panose="02000000000000000000" pitchFamily="2" charset="-78"/>
                <a:cs typeface="Sakkal Majalla" panose="02000000000000000000" pitchFamily="2" charset="-78"/>
              </a:rPr>
              <a:t>لا يحتوي على مح </a:t>
            </a:r>
            <a:r>
              <a:rPr lang="ar-BH" sz="2400" b="1" dirty="0" smtClean="0">
                <a:solidFill>
                  <a:srgbClr val="002060"/>
                </a:solidFill>
                <a:latin typeface="Sakkal Majalla" panose="02000000000000000000" pitchFamily="2" charset="-78"/>
                <a:cs typeface="Sakkal Majalla" panose="02000000000000000000" pitchFamily="2" charset="-78"/>
              </a:rPr>
              <a:t>(صفار)، </a:t>
            </a:r>
            <a:r>
              <a:rPr lang="ar-BH" sz="2400" b="1" dirty="0">
                <a:solidFill>
                  <a:srgbClr val="002060"/>
                </a:solidFill>
                <a:latin typeface="Sakkal Majalla" panose="02000000000000000000" pitchFamily="2" charset="-78"/>
                <a:cs typeface="Sakkal Majalla" panose="02000000000000000000" pitchFamily="2" charset="-78"/>
              </a:rPr>
              <a:t>ولكنه أول موقع يعمل لتكوين خلايا الدم الحمراء للجنين.</a:t>
            </a:r>
          </a:p>
        </p:txBody>
      </p:sp>
    </p:spTree>
    <p:extLst>
      <p:ext uri="{BB962C8B-B14F-4D97-AF65-F5344CB8AC3E}">
        <p14:creationId xmlns:p14="http://schemas.microsoft.com/office/powerpoint/2010/main" val="263129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fade">
                                      <p:cBhvr>
                                        <p:cTn id="43" dur="1000"/>
                                        <p:tgtEl>
                                          <p:spTgt spid="16">
                                            <p:txEl>
                                              <p:pRg st="0" end="0"/>
                                            </p:txEl>
                                          </p:spTgt>
                                        </p:tgtEl>
                                      </p:cBhvr>
                                    </p:animEffect>
                                    <p:anim calcmode="lin" valueType="num">
                                      <p:cBhvr>
                                        <p:cTn id="4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anim calcmode="lin" valueType="num">
                                      <p:cBhvr>
                                        <p:cTn id="52" dur="1000" fill="hold"/>
                                        <p:tgtEl>
                                          <p:spTgt spid="11"/>
                                        </p:tgtEl>
                                        <p:attrNameLst>
                                          <p:attrName>style.rotation</p:attrName>
                                        </p:attrNameLst>
                                      </p:cBhvr>
                                      <p:tavLst>
                                        <p:tav tm="0">
                                          <p:val>
                                            <p:fltVal val="90"/>
                                          </p:val>
                                        </p:tav>
                                        <p:tav tm="100000">
                                          <p:val>
                                            <p:fltVal val="0"/>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fade">
                                      <p:cBhvr>
                                        <p:cTn id="58" dur="1000"/>
                                        <p:tgtEl>
                                          <p:spTgt spid="11">
                                            <p:txEl>
                                              <p:pRg st="0" end="0"/>
                                            </p:txEl>
                                          </p:spTgt>
                                        </p:tgtEl>
                                      </p:cBhvr>
                                    </p:animEffect>
                                    <p:anim calcmode="lin" valueType="num">
                                      <p:cBhvr>
                                        <p:cTn id="5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1)">
                                      <p:cBhvr>
                                        <p:cTn id="65" dur="2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fltVal val="0"/>
                                          </p:val>
                                        </p:tav>
                                        <p:tav tm="100000">
                                          <p:val>
                                            <p:strVal val="#ppt_w"/>
                                          </p:val>
                                        </p:tav>
                                      </p:tavLst>
                                    </p:anim>
                                    <p:anim calcmode="lin" valueType="num">
                                      <p:cBhvr>
                                        <p:cTn id="71" dur="1000" fill="hold"/>
                                        <p:tgtEl>
                                          <p:spTgt spid="13"/>
                                        </p:tgtEl>
                                        <p:attrNameLst>
                                          <p:attrName>ppt_h</p:attrName>
                                        </p:attrNameLst>
                                      </p:cBhvr>
                                      <p:tavLst>
                                        <p:tav tm="0">
                                          <p:val>
                                            <p:fltVal val="0"/>
                                          </p:val>
                                        </p:tav>
                                        <p:tav tm="100000">
                                          <p:val>
                                            <p:strVal val="#ppt_h"/>
                                          </p:val>
                                        </p:tav>
                                      </p:tavLst>
                                    </p:anim>
                                    <p:anim calcmode="lin" valueType="num">
                                      <p:cBhvr>
                                        <p:cTn id="72" dur="1000" fill="hold"/>
                                        <p:tgtEl>
                                          <p:spTgt spid="13"/>
                                        </p:tgtEl>
                                        <p:attrNameLst>
                                          <p:attrName>style.rotation</p:attrName>
                                        </p:attrNameLst>
                                      </p:cBhvr>
                                      <p:tavLst>
                                        <p:tav tm="0">
                                          <p:val>
                                            <p:fltVal val="90"/>
                                          </p:val>
                                        </p:tav>
                                        <p:tav tm="100000">
                                          <p:val>
                                            <p:fltVal val="0"/>
                                          </p:val>
                                        </p:tav>
                                      </p:tavLst>
                                    </p:anim>
                                    <p:animEffect transition="in" filter="fade">
                                      <p:cBhvr>
                                        <p:cTn id="73" dur="1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3">
                                            <p:txEl>
                                              <p:pRg st="0" end="0"/>
                                            </p:txEl>
                                          </p:spTgt>
                                        </p:tgtEl>
                                        <p:attrNameLst>
                                          <p:attrName>style.visibility</p:attrName>
                                        </p:attrNameLst>
                                      </p:cBhvr>
                                      <p:to>
                                        <p:strVal val="visible"/>
                                      </p:to>
                                    </p:set>
                                    <p:animEffect transition="in" filter="fade">
                                      <p:cBhvr>
                                        <p:cTn id="78" dur="1000"/>
                                        <p:tgtEl>
                                          <p:spTgt spid="13">
                                            <p:txEl>
                                              <p:pRg st="0" end="0"/>
                                            </p:txEl>
                                          </p:spTgt>
                                        </p:tgtEl>
                                      </p:cBhvr>
                                    </p:animEffect>
                                    <p:anim calcmode="lin" valueType="num">
                                      <p:cBhvr>
                                        <p:cTn id="7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1000" fill="hold"/>
                                        <p:tgtEl>
                                          <p:spTgt spid="18"/>
                                        </p:tgtEl>
                                        <p:attrNameLst>
                                          <p:attrName>ppt_w</p:attrName>
                                        </p:attrNameLst>
                                      </p:cBhvr>
                                      <p:tavLst>
                                        <p:tav tm="0">
                                          <p:val>
                                            <p:fltVal val="0"/>
                                          </p:val>
                                        </p:tav>
                                        <p:tav tm="100000">
                                          <p:val>
                                            <p:strVal val="#ppt_w"/>
                                          </p:val>
                                        </p:tav>
                                      </p:tavLst>
                                    </p:anim>
                                    <p:anim calcmode="lin" valueType="num">
                                      <p:cBhvr>
                                        <p:cTn id="86" dur="1000" fill="hold"/>
                                        <p:tgtEl>
                                          <p:spTgt spid="18"/>
                                        </p:tgtEl>
                                        <p:attrNameLst>
                                          <p:attrName>ppt_h</p:attrName>
                                        </p:attrNameLst>
                                      </p:cBhvr>
                                      <p:tavLst>
                                        <p:tav tm="0">
                                          <p:val>
                                            <p:fltVal val="0"/>
                                          </p:val>
                                        </p:tav>
                                        <p:tav tm="100000">
                                          <p:val>
                                            <p:strVal val="#ppt_h"/>
                                          </p:val>
                                        </p:tav>
                                      </p:tavLst>
                                    </p:anim>
                                    <p:anim calcmode="lin" valueType="num">
                                      <p:cBhvr>
                                        <p:cTn id="87" dur="1000" fill="hold"/>
                                        <p:tgtEl>
                                          <p:spTgt spid="18"/>
                                        </p:tgtEl>
                                        <p:attrNameLst>
                                          <p:attrName>style.rotation</p:attrName>
                                        </p:attrNameLst>
                                      </p:cBhvr>
                                      <p:tavLst>
                                        <p:tav tm="0">
                                          <p:val>
                                            <p:fltVal val="90"/>
                                          </p:val>
                                        </p:tav>
                                        <p:tav tm="100000">
                                          <p:val>
                                            <p:fltVal val="0"/>
                                          </p:val>
                                        </p:tav>
                                      </p:tavLst>
                                    </p:anim>
                                    <p:animEffect transition="in" filter="fade">
                                      <p:cBhvr>
                                        <p:cTn id="88" dur="10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18">
                                            <p:txEl>
                                              <p:pRg st="0" end="0"/>
                                            </p:txEl>
                                          </p:spTgt>
                                        </p:tgtEl>
                                        <p:attrNameLst>
                                          <p:attrName>style.visibility</p:attrName>
                                        </p:attrNameLst>
                                      </p:cBhvr>
                                      <p:to>
                                        <p:strVal val="visible"/>
                                      </p:to>
                                    </p:set>
                                    <p:animEffect transition="in" filter="fade">
                                      <p:cBhvr>
                                        <p:cTn id="93" dur="1000"/>
                                        <p:tgtEl>
                                          <p:spTgt spid="18">
                                            <p:txEl>
                                              <p:pRg st="0" end="0"/>
                                            </p:txEl>
                                          </p:spTgt>
                                        </p:tgtEl>
                                      </p:cBhvr>
                                    </p:animEffect>
                                    <p:anim calcmode="lin" valueType="num">
                                      <p:cBhvr>
                                        <p:cTn id="9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2" grpId="0" animBg="1"/>
      <p:bldP spid="13" grpId="0" animBg="1"/>
      <p:bldP spid="14"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595253" y="4699727"/>
            <a:ext cx="11008611" cy="456745"/>
          </a:xfrm>
          <a:prstGeom prst="rect">
            <a:avLst/>
          </a:prstGeom>
          <a:solidFill>
            <a:srgbClr val="EEF7E9"/>
          </a:solidFill>
          <a:ln>
            <a:solidFill>
              <a:schemeClr val="accent1">
                <a:lumMod val="50000"/>
              </a:schemeClr>
            </a:solidFill>
          </a:ln>
        </p:spPr>
        <p:txBody>
          <a:bodyPr vert="horz" lIns="68580" tIns="34290" rIns="68580" bIns="34290" rtlCol="0" anchor="ctr">
            <a:noAutofit/>
          </a:bodyPr>
          <a:lstStyle>
            <a:defPPr>
              <a:defRPr lang="en-US"/>
            </a:defPPr>
            <a:lvl1pPr indent="0" algn="r" rtl="1">
              <a:lnSpc>
                <a:spcPct val="90000"/>
              </a:lnSpc>
              <a:spcBef>
                <a:spcPts val="1000"/>
              </a:spcBef>
              <a:buFont typeface="Arial" panose="020B0604020202020204" pitchFamily="34" charset="0"/>
              <a:buNone/>
              <a:defRPr sz="28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dirty="0"/>
              <a:t>3. </a:t>
            </a:r>
            <a:r>
              <a:rPr lang="ar-BH" sz="2400" dirty="0"/>
              <a:t>أي مما يلي هو </a:t>
            </a:r>
            <a:r>
              <a:rPr lang="ar-BH" sz="2400" dirty="0" smtClean="0"/>
              <a:t>الصحيح في أثناء عملية الإخصاب؟ </a:t>
            </a:r>
            <a:endParaRPr lang="ar-BH" dirty="0"/>
          </a:p>
        </p:txBody>
      </p:sp>
      <p:sp>
        <p:nvSpPr>
          <p:cNvPr id="20" name="Rectangle 6"/>
          <p:cNvSpPr>
            <a:spLocks noChangeArrowheads="1"/>
          </p:cNvSpPr>
          <p:nvPr/>
        </p:nvSpPr>
        <p:spPr bwMode="auto">
          <a:xfrm>
            <a:off x="7383677" y="5222636"/>
            <a:ext cx="4233689" cy="400110"/>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000" b="1" dirty="0">
                <a:latin typeface="Sakkal Majalla" panose="02000000000000000000" pitchFamily="2" charset="-78"/>
                <a:cs typeface="Sakkal Majalla" panose="02000000000000000000" pitchFamily="2" charset="-78"/>
              </a:rPr>
              <a:t>a</a:t>
            </a:r>
            <a:r>
              <a:rPr lang="ar-BH" sz="2000" b="1" dirty="0">
                <a:latin typeface="Sakkal Majalla" panose="02000000000000000000" pitchFamily="2" charset="-78"/>
                <a:cs typeface="Sakkal Majalla" panose="02000000000000000000" pitchFamily="2" charset="-78"/>
              </a:rPr>
              <a:t>. </a:t>
            </a:r>
            <a:r>
              <a:rPr lang="ar-BH" sz="2000" b="1" dirty="0">
                <a:solidFill>
                  <a:srgbClr val="002060"/>
                </a:solidFill>
                <a:latin typeface="Sakkal Majalla" panose="02000000000000000000" pitchFamily="2" charset="-78"/>
                <a:cs typeface="Sakkal Majalla" panose="02000000000000000000" pitchFamily="2" charset="-78"/>
              </a:rPr>
              <a:t>الحيوان المنوي </a:t>
            </a:r>
            <a:r>
              <a:rPr lang="ar-BH" sz="2000" b="1" dirty="0" smtClean="0">
                <a:solidFill>
                  <a:srgbClr val="002060"/>
                </a:solidFill>
                <a:latin typeface="Sakkal Majalla" panose="02000000000000000000" pitchFamily="2" charset="-78"/>
                <a:cs typeface="Sakkal Majalla" panose="02000000000000000000" pitchFamily="2" charset="-78"/>
              </a:rPr>
              <a:t>يبقى حيًّا لمدة 24ساعة</a:t>
            </a:r>
            <a:r>
              <a:rPr lang="ar-BH" sz="2000" b="1" dirty="0" smtClean="0">
                <a:latin typeface="Sakkal Majalla" panose="02000000000000000000" pitchFamily="2" charset="-78"/>
                <a:cs typeface="Sakkal Majalla" panose="02000000000000000000" pitchFamily="2" charset="-78"/>
              </a:rPr>
              <a:t>.</a:t>
            </a:r>
            <a:endParaRPr lang="ar-BH" sz="2000" b="1" dirty="0">
              <a:solidFill>
                <a:srgbClr val="7030A0"/>
              </a:solidFill>
              <a:latin typeface="Sakkal Majalla" panose="02000000000000000000" pitchFamily="2" charset="-78"/>
              <a:cs typeface="Sakkal Majalla" panose="02000000000000000000" pitchFamily="2" charset="-78"/>
            </a:endParaRPr>
          </a:p>
        </p:txBody>
      </p:sp>
      <p:sp>
        <p:nvSpPr>
          <p:cNvPr id="21" name="Text Box 13"/>
          <p:cNvSpPr txBox="1">
            <a:spLocks noChangeArrowheads="1"/>
          </p:cNvSpPr>
          <p:nvPr/>
        </p:nvSpPr>
        <p:spPr bwMode="auto">
          <a:xfrm>
            <a:off x="7369211" y="5771375"/>
            <a:ext cx="4233689" cy="400110"/>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000" b="1" dirty="0">
                <a:latin typeface="Sakkal Majalla" panose="02000000000000000000" pitchFamily="2" charset="-78"/>
                <a:cs typeface="Sakkal Majalla" panose="02000000000000000000" pitchFamily="2" charset="-78"/>
              </a:rPr>
              <a:t>c</a:t>
            </a:r>
            <a:r>
              <a:rPr lang="ar-BH" sz="2000" b="1" dirty="0">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البيضة غير المخصَّبة تبقى حيًّة </a:t>
            </a:r>
            <a:r>
              <a:rPr lang="ar-BH" sz="2000" b="1" dirty="0">
                <a:solidFill>
                  <a:srgbClr val="002060"/>
                </a:solidFill>
                <a:latin typeface="Sakkal Majalla" panose="02000000000000000000" pitchFamily="2" charset="-78"/>
                <a:cs typeface="Sakkal Majalla" panose="02000000000000000000" pitchFamily="2" charset="-78"/>
              </a:rPr>
              <a:t>لمدة 24ساعة</a:t>
            </a:r>
            <a:r>
              <a:rPr lang="ar-BH" sz="2000" b="1" dirty="0" smtClean="0">
                <a:latin typeface="Sakkal Majalla" panose="02000000000000000000" pitchFamily="2" charset="-78"/>
                <a:cs typeface="Sakkal Majalla" panose="02000000000000000000" pitchFamily="2" charset="-78"/>
              </a:rPr>
              <a:t>.</a:t>
            </a:r>
            <a:endParaRPr lang="ar-BH" sz="2000" b="1" dirty="0">
              <a:latin typeface="Sakkal Majalla" panose="02000000000000000000" pitchFamily="2" charset="-78"/>
              <a:cs typeface="Sakkal Majalla" panose="02000000000000000000" pitchFamily="2" charset="-78"/>
            </a:endParaRPr>
          </a:p>
        </p:txBody>
      </p:sp>
      <p:sp>
        <p:nvSpPr>
          <p:cNvPr id="22" name="Rectangle 6"/>
          <p:cNvSpPr>
            <a:spLocks noChangeArrowheads="1"/>
          </p:cNvSpPr>
          <p:nvPr/>
        </p:nvSpPr>
        <p:spPr bwMode="auto">
          <a:xfrm>
            <a:off x="607953" y="5231817"/>
            <a:ext cx="4235351" cy="400110"/>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000" b="1" dirty="0">
                <a:latin typeface="Sakkal Majalla" panose="02000000000000000000" pitchFamily="2" charset="-78"/>
                <a:cs typeface="Sakkal Majalla" panose="02000000000000000000" pitchFamily="2" charset="-78"/>
              </a:rPr>
              <a:t>b</a:t>
            </a:r>
            <a:r>
              <a:rPr lang="ar-BH" sz="2000" b="1" dirty="0">
                <a:latin typeface="Sakkal Majalla" panose="02000000000000000000" pitchFamily="2" charset="-78"/>
                <a:cs typeface="Sakkal Majalla" panose="02000000000000000000" pitchFamily="2" charset="-78"/>
              </a:rPr>
              <a:t>. </a:t>
            </a:r>
            <a:r>
              <a:rPr lang="ar-BH" sz="2000" b="1" dirty="0">
                <a:solidFill>
                  <a:srgbClr val="002060"/>
                </a:solidFill>
                <a:latin typeface="Sakkal Majalla" panose="02000000000000000000" pitchFamily="2" charset="-78"/>
                <a:cs typeface="Sakkal Majalla" panose="02000000000000000000" pitchFamily="2" charset="-78"/>
              </a:rPr>
              <a:t>الحيوان المنوي يبقى حيًّا لمدة </a:t>
            </a:r>
            <a:r>
              <a:rPr lang="ar-BH" sz="2000" b="1" dirty="0" smtClean="0">
                <a:solidFill>
                  <a:srgbClr val="002060"/>
                </a:solidFill>
                <a:latin typeface="Sakkal Majalla" panose="02000000000000000000" pitchFamily="2" charset="-78"/>
                <a:cs typeface="Sakkal Majalla" panose="02000000000000000000" pitchFamily="2" charset="-78"/>
              </a:rPr>
              <a:t>36 ساعة</a:t>
            </a:r>
            <a:r>
              <a:rPr lang="ar-BH" sz="2000" b="1" dirty="0" smtClean="0">
                <a:latin typeface="Sakkal Majalla" panose="02000000000000000000" pitchFamily="2" charset="-78"/>
                <a:cs typeface="Sakkal Majalla" panose="02000000000000000000" pitchFamily="2" charset="-78"/>
              </a:rPr>
              <a:t>.</a:t>
            </a:r>
            <a:endParaRPr lang="ar-BH" sz="2000" b="1" dirty="0">
              <a:solidFill>
                <a:srgbClr val="7030A0"/>
              </a:solidFill>
              <a:latin typeface="Sakkal Majalla" panose="02000000000000000000" pitchFamily="2" charset="-78"/>
              <a:cs typeface="Sakkal Majalla" panose="02000000000000000000" pitchFamily="2" charset="-78"/>
            </a:endParaRPr>
          </a:p>
        </p:txBody>
      </p:sp>
      <p:sp>
        <p:nvSpPr>
          <p:cNvPr id="23" name="Text Box 13"/>
          <p:cNvSpPr txBox="1">
            <a:spLocks noChangeArrowheads="1"/>
          </p:cNvSpPr>
          <p:nvPr/>
        </p:nvSpPr>
        <p:spPr bwMode="auto">
          <a:xfrm>
            <a:off x="600736" y="5780556"/>
            <a:ext cx="4243228" cy="400110"/>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000" b="1" dirty="0">
                <a:latin typeface="Sakkal Majalla" panose="02000000000000000000" pitchFamily="2" charset="-78"/>
                <a:cs typeface="Sakkal Majalla" panose="02000000000000000000" pitchFamily="2" charset="-78"/>
              </a:rPr>
              <a:t>d</a:t>
            </a:r>
            <a:r>
              <a:rPr lang="ar-BH" sz="2000" b="1" dirty="0">
                <a:latin typeface="Sakkal Majalla" panose="02000000000000000000" pitchFamily="2" charset="-78"/>
                <a:cs typeface="Sakkal Majalla" panose="02000000000000000000" pitchFamily="2" charset="-78"/>
              </a:rPr>
              <a:t>. </a:t>
            </a:r>
            <a:r>
              <a:rPr lang="ar-BH" sz="2000" b="1" dirty="0">
                <a:solidFill>
                  <a:srgbClr val="002060"/>
                </a:solidFill>
                <a:latin typeface="Sakkal Majalla" panose="02000000000000000000" pitchFamily="2" charset="-78"/>
                <a:cs typeface="Sakkal Majalla" panose="02000000000000000000" pitchFamily="2" charset="-78"/>
              </a:rPr>
              <a:t>البيضة غير </a:t>
            </a:r>
            <a:r>
              <a:rPr lang="ar-BH" sz="2000" b="1" dirty="0" smtClean="0">
                <a:solidFill>
                  <a:srgbClr val="002060"/>
                </a:solidFill>
                <a:latin typeface="Sakkal Majalla" panose="02000000000000000000" pitchFamily="2" charset="-78"/>
                <a:cs typeface="Sakkal Majalla" panose="02000000000000000000" pitchFamily="2" charset="-78"/>
              </a:rPr>
              <a:t>المخصَّبة </a:t>
            </a:r>
            <a:r>
              <a:rPr lang="ar-BH" sz="2000" b="1" dirty="0">
                <a:solidFill>
                  <a:srgbClr val="002060"/>
                </a:solidFill>
                <a:latin typeface="Sakkal Majalla" panose="02000000000000000000" pitchFamily="2" charset="-78"/>
                <a:cs typeface="Sakkal Majalla" panose="02000000000000000000" pitchFamily="2" charset="-78"/>
              </a:rPr>
              <a:t>تبقى حيًّة لمدة </a:t>
            </a:r>
            <a:r>
              <a:rPr lang="ar-BH" sz="2000" b="1" dirty="0" smtClean="0">
                <a:solidFill>
                  <a:srgbClr val="002060"/>
                </a:solidFill>
                <a:latin typeface="Sakkal Majalla" panose="02000000000000000000" pitchFamily="2" charset="-78"/>
                <a:cs typeface="Sakkal Majalla" panose="02000000000000000000" pitchFamily="2" charset="-78"/>
              </a:rPr>
              <a:t> 48 ساعة</a:t>
            </a:r>
            <a:r>
              <a:rPr lang="ar-BH" sz="2000" b="1" dirty="0" smtClean="0">
                <a:latin typeface="Sakkal Majalla" panose="02000000000000000000" pitchFamily="2" charset="-78"/>
                <a:cs typeface="Sakkal Majalla" panose="02000000000000000000" pitchFamily="2" charset="-78"/>
              </a:rPr>
              <a:t>.</a:t>
            </a:r>
            <a:endParaRPr lang="ar-BH" sz="2000" b="1" dirty="0">
              <a:latin typeface="Sakkal Majalla" panose="02000000000000000000" pitchFamily="2" charset="-78"/>
              <a:cs typeface="Sakkal Majalla" panose="02000000000000000000" pitchFamily="2" charset="-78"/>
            </a:endParaRPr>
          </a:p>
        </p:txBody>
      </p:sp>
      <p:sp>
        <p:nvSpPr>
          <p:cNvPr id="24" name="Oval 23"/>
          <p:cNvSpPr/>
          <p:nvPr/>
        </p:nvSpPr>
        <p:spPr>
          <a:xfrm>
            <a:off x="11308530" y="5812403"/>
            <a:ext cx="304800" cy="3684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0" name="Text Box 4"/>
          <p:cNvSpPr txBox="1">
            <a:spLocks noChangeArrowheads="1"/>
          </p:cNvSpPr>
          <p:nvPr/>
        </p:nvSpPr>
        <p:spPr bwMode="auto">
          <a:xfrm>
            <a:off x="582553" y="2724908"/>
            <a:ext cx="11026493" cy="433965"/>
          </a:xfrm>
          <a:prstGeom prst="rect">
            <a:avLst/>
          </a:prstGeom>
          <a:solidFill>
            <a:srgbClr val="D1E3F3"/>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dirty="0"/>
              <a:t>2. أي مما يلي لا يتفق مع الشكل التالي؟ </a:t>
            </a:r>
            <a:endParaRPr lang="ar-BH" dirty="0"/>
          </a:p>
        </p:txBody>
      </p:sp>
      <p:sp>
        <p:nvSpPr>
          <p:cNvPr id="31" name="Rectangle 6"/>
          <p:cNvSpPr>
            <a:spLocks noChangeArrowheads="1"/>
          </p:cNvSpPr>
          <p:nvPr/>
        </p:nvSpPr>
        <p:spPr bwMode="auto">
          <a:xfrm>
            <a:off x="7370619" y="3339384"/>
            <a:ext cx="4233238" cy="400110"/>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000" b="1" dirty="0">
                <a:solidFill>
                  <a:srgbClr val="002060"/>
                </a:solidFill>
                <a:latin typeface="Sakkal Majalla" panose="02000000000000000000" pitchFamily="2" charset="-78"/>
                <a:cs typeface="Sakkal Majalla" panose="02000000000000000000" pitchFamily="2" charset="-78"/>
              </a:rPr>
              <a:t>a</a:t>
            </a:r>
            <a:r>
              <a:rPr lang="ar-BH" sz="2000" b="1" dirty="0">
                <a:solidFill>
                  <a:srgbClr val="002060"/>
                </a:solidFill>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تعرف بالكبسولة البلاستولية.</a:t>
            </a:r>
            <a:endParaRPr lang="ar-BH" sz="2000" b="1" dirty="0">
              <a:solidFill>
                <a:srgbClr val="002060"/>
              </a:solidFill>
              <a:latin typeface="Sakkal Majalla" panose="02000000000000000000" pitchFamily="2" charset="-78"/>
              <a:cs typeface="Sakkal Majalla" panose="02000000000000000000" pitchFamily="2" charset="-78"/>
            </a:endParaRPr>
          </a:p>
        </p:txBody>
      </p:sp>
      <p:sp>
        <p:nvSpPr>
          <p:cNvPr id="32" name="Text Box 13"/>
          <p:cNvSpPr txBox="1">
            <a:spLocks noChangeArrowheads="1"/>
          </p:cNvSpPr>
          <p:nvPr/>
        </p:nvSpPr>
        <p:spPr bwMode="auto">
          <a:xfrm>
            <a:off x="7352002" y="3958699"/>
            <a:ext cx="4233238" cy="400110"/>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000" b="1" dirty="0">
                <a:solidFill>
                  <a:srgbClr val="002060"/>
                </a:solidFill>
                <a:latin typeface="Sakkal Majalla" panose="02000000000000000000" pitchFamily="2" charset="-78"/>
                <a:cs typeface="Sakkal Majalla" panose="02000000000000000000" pitchFamily="2" charset="-78"/>
              </a:rPr>
              <a:t>c</a:t>
            </a:r>
            <a:r>
              <a:rPr lang="ar-BH" sz="2000" b="1" dirty="0">
                <a:solidFill>
                  <a:srgbClr val="002060"/>
                </a:solidFill>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تنمو في </a:t>
            </a:r>
            <a:r>
              <a:rPr lang="ar-BH" sz="2000" b="1" dirty="0">
                <a:solidFill>
                  <a:srgbClr val="002060"/>
                </a:solidFill>
                <a:latin typeface="Sakkal Majalla" panose="02000000000000000000" pitchFamily="2" charset="-78"/>
                <a:cs typeface="Sakkal Majalla" panose="02000000000000000000" pitchFamily="2" charset="-78"/>
              </a:rPr>
              <a:t>اليوم </a:t>
            </a:r>
            <a:r>
              <a:rPr lang="ar-BH" sz="2000" b="1" dirty="0" smtClean="0">
                <a:solidFill>
                  <a:srgbClr val="002060"/>
                </a:solidFill>
                <a:latin typeface="Sakkal Majalla" panose="02000000000000000000" pitchFamily="2" charset="-78"/>
                <a:cs typeface="Sakkal Majalla" panose="02000000000000000000" pitchFamily="2" charset="-78"/>
              </a:rPr>
              <a:t>الأول للإخصاب</a:t>
            </a:r>
            <a:r>
              <a:rPr lang="ar-BH" sz="2000" b="1" dirty="0">
                <a:solidFill>
                  <a:srgbClr val="002060"/>
                </a:solidFill>
                <a:latin typeface="Sakkal Majalla" panose="02000000000000000000" pitchFamily="2" charset="-78"/>
                <a:cs typeface="Sakkal Majalla" panose="02000000000000000000" pitchFamily="2" charset="-78"/>
              </a:rPr>
              <a:t>.</a:t>
            </a:r>
          </a:p>
        </p:txBody>
      </p:sp>
      <p:sp>
        <p:nvSpPr>
          <p:cNvPr id="33" name="Rectangle 6"/>
          <p:cNvSpPr>
            <a:spLocks noChangeArrowheads="1"/>
          </p:cNvSpPr>
          <p:nvPr/>
        </p:nvSpPr>
        <p:spPr bwMode="auto">
          <a:xfrm>
            <a:off x="565841" y="3361265"/>
            <a:ext cx="4266003" cy="400110"/>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000" b="1" dirty="0">
                <a:latin typeface="Sakkal Majalla" panose="02000000000000000000" pitchFamily="2" charset="-78"/>
                <a:cs typeface="Sakkal Majalla" panose="02000000000000000000" pitchFamily="2" charset="-78"/>
              </a:rPr>
              <a:t>b</a:t>
            </a:r>
            <a:r>
              <a:rPr lang="ar-BH" sz="2000" b="1" dirty="0">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تنغرس في بطانة الرحم في اليوم السادس للإخصاب.</a:t>
            </a:r>
            <a:endParaRPr lang="ar-BH" sz="2000" b="1" dirty="0">
              <a:solidFill>
                <a:srgbClr val="7030A0"/>
              </a:solidFill>
              <a:latin typeface="Sakkal Majalla" panose="02000000000000000000" pitchFamily="2" charset="-78"/>
              <a:cs typeface="Sakkal Majalla" panose="02000000000000000000" pitchFamily="2" charset="-78"/>
            </a:endParaRPr>
          </a:p>
        </p:txBody>
      </p:sp>
      <p:sp>
        <p:nvSpPr>
          <p:cNvPr id="34" name="Text Box 13"/>
          <p:cNvSpPr txBox="1">
            <a:spLocks noChangeArrowheads="1"/>
          </p:cNvSpPr>
          <p:nvPr/>
        </p:nvSpPr>
        <p:spPr bwMode="auto">
          <a:xfrm>
            <a:off x="570725" y="3955180"/>
            <a:ext cx="4266003" cy="400110"/>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000" b="1" dirty="0">
                <a:solidFill>
                  <a:srgbClr val="002060"/>
                </a:solidFill>
                <a:latin typeface="Sakkal Majalla" panose="02000000000000000000" pitchFamily="2" charset="-78"/>
                <a:cs typeface="Sakkal Majalla" panose="02000000000000000000" pitchFamily="2" charset="-78"/>
              </a:rPr>
              <a:t>d</a:t>
            </a:r>
            <a:r>
              <a:rPr lang="ar-BH" sz="2000" b="1" dirty="0">
                <a:solidFill>
                  <a:srgbClr val="002060"/>
                </a:solidFill>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يكتمل انغراسها </a:t>
            </a:r>
            <a:r>
              <a:rPr lang="ar-BH" sz="2000" b="1" dirty="0">
                <a:solidFill>
                  <a:srgbClr val="002060"/>
                </a:solidFill>
                <a:latin typeface="Sakkal Majalla" panose="02000000000000000000" pitchFamily="2" charset="-78"/>
                <a:cs typeface="Sakkal Majalla" panose="02000000000000000000" pitchFamily="2" charset="-78"/>
              </a:rPr>
              <a:t>في اليوم </a:t>
            </a:r>
            <a:r>
              <a:rPr lang="ar-BH" sz="2000" b="1" dirty="0" smtClean="0">
                <a:solidFill>
                  <a:srgbClr val="002060"/>
                </a:solidFill>
                <a:latin typeface="Sakkal Majalla" panose="02000000000000000000" pitchFamily="2" charset="-78"/>
                <a:cs typeface="Sakkal Majalla" panose="02000000000000000000" pitchFamily="2" charset="-78"/>
              </a:rPr>
              <a:t>العاشر </a:t>
            </a:r>
            <a:r>
              <a:rPr lang="ar-BH" sz="2000" b="1" dirty="0">
                <a:solidFill>
                  <a:srgbClr val="002060"/>
                </a:solidFill>
                <a:latin typeface="Sakkal Majalla" panose="02000000000000000000" pitchFamily="2" charset="-78"/>
                <a:cs typeface="Sakkal Majalla" panose="02000000000000000000" pitchFamily="2" charset="-78"/>
              </a:rPr>
              <a:t>للإخصاب</a:t>
            </a:r>
            <a:r>
              <a:rPr lang="ar-BH" sz="2000" b="1" dirty="0" smtClean="0">
                <a:latin typeface="Sakkal Majalla" panose="02000000000000000000" pitchFamily="2" charset="-78"/>
                <a:cs typeface="Sakkal Majalla" panose="02000000000000000000" pitchFamily="2" charset="-78"/>
              </a:rPr>
              <a:t>. </a:t>
            </a:r>
            <a:endParaRPr lang="ar-BH" sz="2000" b="1" dirty="0">
              <a:latin typeface="Sakkal Majalla" panose="02000000000000000000" pitchFamily="2" charset="-78"/>
              <a:cs typeface="Sakkal Majalla" panose="02000000000000000000" pitchFamily="2" charset="-78"/>
            </a:endParaRPr>
          </a:p>
        </p:txBody>
      </p:sp>
      <p:sp>
        <p:nvSpPr>
          <p:cNvPr id="36" name="Oval 35"/>
          <p:cNvSpPr/>
          <p:nvPr/>
        </p:nvSpPr>
        <p:spPr>
          <a:xfrm>
            <a:off x="11333390" y="3970617"/>
            <a:ext cx="349321" cy="369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مستطيل 3"/>
          <p:cNvSpPr/>
          <p:nvPr/>
        </p:nvSpPr>
        <p:spPr>
          <a:xfrm>
            <a:off x="590954" y="1044305"/>
            <a:ext cx="10982500" cy="461665"/>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1. </a:t>
            </a:r>
            <a:r>
              <a:rPr lang="ar-BH" sz="2400" b="1" dirty="0" smtClean="0">
                <a:solidFill>
                  <a:srgbClr val="C00000"/>
                </a:solidFill>
                <a:latin typeface="Sakkal Majalla" panose="02000000000000000000" pitchFamily="2" charset="-78"/>
                <a:cs typeface="Sakkal Majalla" panose="02000000000000000000" pitchFamily="2" charset="-78"/>
              </a:rPr>
              <a:t>يحدث الإخصاب في الجهاز التناسلي الأنثوي في:</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28" name="Text Box 13"/>
          <p:cNvSpPr txBox="1">
            <a:spLocks noChangeArrowheads="1"/>
          </p:cNvSpPr>
          <p:nvPr/>
        </p:nvSpPr>
        <p:spPr bwMode="auto">
          <a:xfrm>
            <a:off x="7375614" y="2140630"/>
            <a:ext cx="4233238" cy="400110"/>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000" b="1" dirty="0">
                <a:latin typeface="Sakkal Majalla" panose="02000000000000000000" pitchFamily="2" charset="-78"/>
                <a:cs typeface="Sakkal Majalla" panose="02000000000000000000" pitchFamily="2" charset="-78"/>
              </a:rPr>
              <a:t>c</a:t>
            </a:r>
            <a:r>
              <a:rPr lang="ar-BH" sz="2000" b="1" dirty="0">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الجسم الأصفر.</a:t>
            </a:r>
            <a:endParaRPr lang="en-US" sz="2000" b="1" dirty="0">
              <a:solidFill>
                <a:srgbClr val="002060"/>
              </a:solidFill>
              <a:latin typeface="Sakkal Majalla" panose="02000000000000000000" pitchFamily="2" charset="-78"/>
              <a:cs typeface="Sakkal Majalla" panose="02000000000000000000" pitchFamily="2" charset="-78"/>
            </a:endParaRPr>
          </a:p>
        </p:txBody>
      </p:sp>
      <p:sp>
        <p:nvSpPr>
          <p:cNvPr id="29" name="Text Box 13"/>
          <p:cNvSpPr txBox="1">
            <a:spLocks noChangeArrowheads="1"/>
          </p:cNvSpPr>
          <p:nvPr/>
        </p:nvSpPr>
        <p:spPr bwMode="auto">
          <a:xfrm>
            <a:off x="581458" y="2137111"/>
            <a:ext cx="4266003" cy="400110"/>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000" b="1" dirty="0">
                <a:solidFill>
                  <a:srgbClr val="002060"/>
                </a:solidFill>
                <a:latin typeface="Sakkal Majalla" panose="02000000000000000000" pitchFamily="2" charset="-78"/>
                <a:cs typeface="Sakkal Majalla" panose="02000000000000000000" pitchFamily="2" charset="-78"/>
              </a:rPr>
              <a:t>d</a:t>
            </a:r>
            <a:r>
              <a:rPr lang="ar-BH" sz="2000" b="1" dirty="0">
                <a:solidFill>
                  <a:srgbClr val="002060"/>
                </a:solidFill>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قناة المبيض</a:t>
            </a:r>
            <a:r>
              <a:rPr lang="ar-BH" sz="2000" b="1" dirty="0" smtClean="0">
                <a:latin typeface="Sakkal Majalla" panose="02000000000000000000" pitchFamily="2" charset="-78"/>
                <a:cs typeface="Sakkal Majalla" panose="02000000000000000000" pitchFamily="2" charset="-78"/>
              </a:rPr>
              <a:t>. </a:t>
            </a:r>
            <a:endParaRPr lang="ar-BH" sz="2000" b="1" dirty="0">
              <a:latin typeface="Sakkal Majalla" panose="02000000000000000000" pitchFamily="2" charset="-78"/>
              <a:cs typeface="Sakkal Majalla" panose="02000000000000000000" pitchFamily="2" charset="-78"/>
            </a:endParaRPr>
          </a:p>
        </p:txBody>
      </p:sp>
      <p:sp>
        <p:nvSpPr>
          <p:cNvPr id="39" name="Rectangle 6"/>
          <p:cNvSpPr>
            <a:spLocks noChangeArrowheads="1"/>
          </p:cNvSpPr>
          <p:nvPr/>
        </p:nvSpPr>
        <p:spPr bwMode="auto">
          <a:xfrm>
            <a:off x="7368473" y="1572832"/>
            <a:ext cx="4233238" cy="400110"/>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000" b="1" dirty="0">
                <a:latin typeface="Sakkal Majalla" panose="02000000000000000000" pitchFamily="2" charset="-78"/>
                <a:cs typeface="Sakkal Majalla" panose="02000000000000000000" pitchFamily="2" charset="-78"/>
              </a:rPr>
              <a:t>a</a:t>
            </a:r>
            <a:r>
              <a:rPr lang="ar-BH" sz="2000" b="1" dirty="0">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الرحم.</a:t>
            </a:r>
            <a:endParaRPr lang="ar-BH" sz="2000" b="1" dirty="0">
              <a:solidFill>
                <a:srgbClr val="002060"/>
              </a:solidFill>
              <a:latin typeface="Sakkal Majalla" panose="02000000000000000000" pitchFamily="2" charset="-78"/>
              <a:cs typeface="Sakkal Majalla" panose="02000000000000000000" pitchFamily="2" charset="-78"/>
            </a:endParaRPr>
          </a:p>
        </p:txBody>
      </p:sp>
      <p:sp>
        <p:nvSpPr>
          <p:cNvPr id="40" name="Rectangle 6"/>
          <p:cNvSpPr>
            <a:spLocks noChangeArrowheads="1"/>
          </p:cNvSpPr>
          <p:nvPr/>
        </p:nvSpPr>
        <p:spPr bwMode="auto">
          <a:xfrm>
            <a:off x="563695" y="1581834"/>
            <a:ext cx="4266003" cy="400110"/>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000" b="1" dirty="0">
                <a:latin typeface="Sakkal Majalla" panose="02000000000000000000" pitchFamily="2" charset="-78"/>
                <a:cs typeface="Sakkal Majalla" panose="02000000000000000000" pitchFamily="2" charset="-78"/>
              </a:rPr>
              <a:t>b</a:t>
            </a:r>
            <a:r>
              <a:rPr lang="ar-BH" sz="2000" b="1" dirty="0">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المهبل.</a:t>
            </a:r>
            <a:endParaRPr lang="ar-BH" sz="2000" b="1" dirty="0">
              <a:solidFill>
                <a:srgbClr val="7030A0"/>
              </a:solidFill>
              <a:latin typeface="Sakkal Majalla" panose="02000000000000000000" pitchFamily="2" charset="-78"/>
              <a:cs typeface="Sakkal Majalla" panose="02000000000000000000" pitchFamily="2" charset="-78"/>
            </a:endParaRPr>
          </a:p>
        </p:txBody>
      </p:sp>
      <p:sp>
        <p:nvSpPr>
          <p:cNvPr id="42" name="Oval 41"/>
          <p:cNvSpPr/>
          <p:nvPr/>
        </p:nvSpPr>
        <p:spPr>
          <a:xfrm>
            <a:off x="4555959" y="2151520"/>
            <a:ext cx="304800" cy="3684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3" name="Rectangle 42"/>
          <p:cNvSpPr/>
          <p:nvPr/>
        </p:nvSpPr>
        <p:spPr>
          <a:xfrm>
            <a:off x="0" y="2"/>
            <a:ext cx="12192000" cy="79310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rtl="1" fontAlgn="base">
              <a:spcBef>
                <a:spcPct val="0"/>
              </a:spcBef>
              <a:spcAft>
                <a:spcPct val="0"/>
              </a:spcAft>
            </a:pPr>
            <a:r>
              <a:rPr lang="ar-BH" sz="4400" b="1" dirty="0">
                <a:solidFill>
                  <a:srgbClr val="FFC000"/>
                </a:solidFill>
                <a:latin typeface="Sakkal Majalla" panose="02000000000000000000" pitchFamily="2" charset="-78"/>
                <a:cs typeface="Sakkal Majalla" panose="02000000000000000000" pitchFamily="2" charset="-78"/>
              </a:rPr>
              <a:t>النشـــــــــــــــــــــــــــــــــــــــــــاط</a:t>
            </a:r>
            <a:r>
              <a:rPr lang="ar-BH" sz="4000" b="1" dirty="0">
                <a:solidFill>
                  <a:srgbClr val="FFC000"/>
                </a:solidFill>
                <a:latin typeface="Sakkal Majalla" panose="02000000000000000000" pitchFamily="2" charset="-78"/>
                <a:cs typeface="Sakkal Majalla" panose="02000000000000000000" pitchFamily="2" charset="-78"/>
              </a:rPr>
              <a:t> </a:t>
            </a:r>
            <a:r>
              <a:rPr lang="ar-BH" sz="4000" b="1" dirty="0">
                <a:solidFill>
                  <a:schemeClr val="bg1"/>
                </a:solidFill>
                <a:latin typeface="Sakkal Majalla" panose="02000000000000000000" pitchFamily="2" charset="-78"/>
                <a:cs typeface="Sakkal Majalla" panose="02000000000000000000" pitchFamily="2" charset="-78"/>
              </a:rPr>
              <a:t>(1)</a:t>
            </a:r>
          </a:p>
        </p:txBody>
      </p:sp>
      <p:sp>
        <p:nvSpPr>
          <p:cNvPr id="26" name="Footer Placeholder 3"/>
          <p:cNvSpPr txBox="1">
            <a:spLocks/>
          </p:cNvSpPr>
          <p:nvPr/>
        </p:nvSpPr>
        <p:spPr>
          <a:xfrm>
            <a:off x="15838" y="6472051"/>
            <a:ext cx="3316297" cy="3740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BH" sz="1400" b="1" dirty="0">
                <a:solidFill>
                  <a:srgbClr val="7030A0"/>
                </a:solidFill>
                <a:latin typeface="Sakkal Majalla" panose="02000000000000000000" pitchFamily="2" charset="-78"/>
                <a:cs typeface="Sakkal Majalla" panose="02000000000000000000" pitchFamily="2" charset="-78"/>
              </a:rPr>
              <a:t>الأحياء 1 (حيا 102،حيا 801) نمو الجنين والولادة والهرم</a:t>
            </a:r>
            <a:endParaRPr lang="en-US" sz="1400" b="1" dirty="0">
              <a:solidFill>
                <a:srgbClr val="7030A0"/>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2"/>
          <a:srcRect t="3337" b="53894"/>
          <a:stretch/>
        </p:blipFill>
        <p:spPr>
          <a:xfrm>
            <a:off x="5403273" y="3266942"/>
            <a:ext cx="1403377" cy="1264718"/>
          </a:xfrm>
          <a:prstGeom prst="rect">
            <a:avLst/>
          </a:prstGeom>
          <a:ln>
            <a:solidFill>
              <a:schemeClr val="accent1"/>
            </a:solidFill>
          </a:ln>
        </p:spPr>
      </p:pic>
    </p:spTree>
    <p:extLst>
      <p:ext uri="{BB962C8B-B14F-4D97-AF65-F5344CB8AC3E}">
        <p14:creationId xmlns:p14="http://schemas.microsoft.com/office/powerpoint/2010/main" val="11735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 calcmode="lin" valueType="num">
                                      <p:cBhvr additive="base">
                                        <p:cTn id="1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strVal val="#ppt_w*0.05"/>
                                          </p:val>
                                        </p:tav>
                                        <p:tav tm="100000">
                                          <p:val>
                                            <p:strVal val="#ppt_w"/>
                                          </p:val>
                                        </p:tav>
                                      </p:tavLst>
                                    </p:anim>
                                    <p:anim calcmode="lin" valueType="num">
                                      <p:cBhvr>
                                        <p:cTn id="19" dur="500" fill="hold"/>
                                        <p:tgtEl>
                                          <p:spTgt spid="39"/>
                                        </p:tgtEl>
                                        <p:attrNameLst>
                                          <p:attrName>ppt_h</p:attrName>
                                        </p:attrNameLst>
                                      </p:cBhvr>
                                      <p:tavLst>
                                        <p:tav tm="0">
                                          <p:val>
                                            <p:strVal val="#ppt_h"/>
                                          </p:val>
                                        </p:tav>
                                        <p:tav tm="100000">
                                          <p:val>
                                            <p:strVal val="#ppt_h"/>
                                          </p:val>
                                        </p:tav>
                                      </p:tavLst>
                                    </p:anim>
                                    <p:anim calcmode="lin" valueType="num">
                                      <p:cBhvr>
                                        <p:cTn id="20" dur="500" fill="hold"/>
                                        <p:tgtEl>
                                          <p:spTgt spid="39"/>
                                        </p:tgtEl>
                                        <p:attrNameLst>
                                          <p:attrName>ppt_x</p:attrName>
                                        </p:attrNameLst>
                                      </p:cBhvr>
                                      <p:tavLst>
                                        <p:tav tm="0">
                                          <p:val>
                                            <p:strVal val="#ppt_x-.2"/>
                                          </p:val>
                                        </p:tav>
                                        <p:tav tm="100000">
                                          <p:val>
                                            <p:strVal val="#ppt_x"/>
                                          </p:val>
                                        </p:tav>
                                      </p:tavLst>
                                    </p:anim>
                                    <p:anim calcmode="lin" valueType="num">
                                      <p:cBhvr>
                                        <p:cTn id="21" dur="500" fill="hold"/>
                                        <p:tgtEl>
                                          <p:spTgt spid="39"/>
                                        </p:tgtEl>
                                        <p:attrNameLst>
                                          <p:attrName>ppt_y</p:attrName>
                                        </p:attrNameLst>
                                      </p:cBhvr>
                                      <p:tavLst>
                                        <p:tav tm="0">
                                          <p:val>
                                            <p:strVal val="#ppt_y"/>
                                          </p:val>
                                        </p:tav>
                                        <p:tav tm="100000">
                                          <p:val>
                                            <p:strVal val="#ppt_y"/>
                                          </p:val>
                                        </p:tav>
                                      </p:tavLst>
                                    </p:anim>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strVal val="#ppt_w*0.05"/>
                                          </p:val>
                                        </p:tav>
                                        <p:tav tm="100000">
                                          <p:val>
                                            <p:strVal val="#ppt_w"/>
                                          </p:val>
                                        </p:tav>
                                      </p:tavLst>
                                    </p:anim>
                                    <p:anim calcmode="lin" valueType="num">
                                      <p:cBhvr>
                                        <p:cTn id="28" dur="500" fill="hold"/>
                                        <p:tgtEl>
                                          <p:spTgt spid="40"/>
                                        </p:tgtEl>
                                        <p:attrNameLst>
                                          <p:attrName>ppt_h</p:attrName>
                                        </p:attrNameLst>
                                      </p:cBhvr>
                                      <p:tavLst>
                                        <p:tav tm="0">
                                          <p:val>
                                            <p:strVal val="#ppt_h"/>
                                          </p:val>
                                        </p:tav>
                                        <p:tav tm="100000">
                                          <p:val>
                                            <p:strVal val="#ppt_h"/>
                                          </p:val>
                                        </p:tav>
                                      </p:tavLst>
                                    </p:anim>
                                    <p:anim calcmode="lin" valueType="num">
                                      <p:cBhvr>
                                        <p:cTn id="29" dur="500" fill="hold"/>
                                        <p:tgtEl>
                                          <p:spTgt spid="40"/>
                                        </p:tgtEl>
                                        <p:attrNameLst>
                                          <p:attrName>ppt_x</p:attrName>
                                        </p:attrNameLst>
                                      </p:cBhvr>
                                      <p:tavLst>
                                        <p:tav tm="0">
                                          <p:val>
                                            <p:strVal val="#ppt_x-.2"/>
                                          </p:val>
                                        </p:tav>
                                        <p:tav tm="100000">
                                          <p:val>
                                            <p:strVal val="#ppt_x"/>
                                          </p:val>
                                        </p:tav>
                                      </p:tavLst>
                                    </p:anim>
                                    <p:anim calcmode="lin" valueType="num">
                                      <p:cBhvr>
                                        <p:cTn id="30" dur="500" fill="hold"/>
                                        <p:tgtEl>
                                          <p:spTgt spid="40"/>
                                        </p:tgtEl>
                                        <p:attrNameLst>
                                          <p:attrName>ppt_y</p:attrName>
                                        </p:attrNameLst>
                                      </p:cBhvr>
                                      <p:tavLst>
                                        <p:tav tm="0">
                                          <p:val>
                                            <p:strVal val="#ppt_y"/>
                                          </p:val>
                                        </p:tav>
                                        <p:tav tm="100000">
                                          <p:val>
                                            <p:strVal val="#ppt_y"/>
                                          </p:val>
                                        </p:tav>
                                      </p:tavLst>
                                    </p:anim>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800" decel="100000"/>
                                        <p:tgtEl>
                                          <p:spTgt spid="28"/>
                                        </p:tgtEl>
                                      </p:cBhvr>
                                    </p:animEffect>
                                    <p:anim calcmode="lin" valueType="num">
                                      <p:cBhvr>
                                        <p:cTn id="37" dur="800" decel="100000" fill="hold"/>
                                        <p:tgtEl>
                                          <p:spTgt spid="28"/>
                                        </p:tgtEl>
                                        <p:attrNameLst>
                                          <p:attrName>style.rotation</p:attrName>
                                        </p:attrNameLst>
                                      </p:cBhvr>
                                      <p:tavLst>
                                        <p:tav tm="0">
                                          <p:val>
                                            <p:fltVal val="-90"/>
                                          </p:val>
                                        </p:tav>
                                        <p:tav tm="100000">
                                          <p:val>
                                            <p:fltVal val="0"/>
                                          </p:val>
                                        </p:tav>
                                      </p:tavLst>
                                    </p:anim>
                                    <p:anim calcmode="lin" valueType="num">
                                      <p:cBhvr>
                                        <p:cTn id="38" dur="800" decel="100000" fill="hold"/>
                                        <p:tgtEl>
                                          <p:spTgt spid="28"/>
                                        </p:tgtEl>
                                        <p:attrNameLst>
                                          <p:attrName>ppt_x</p:attrName>
                                        </p:attrNameLst>
                                      </p:cBhvr>
                                      <p:tavLst>
                                        <p:tav tm="0">
                                          <p:val>
                                            <p:strVal val="#ppt_x+0.4"/>
                                          </p:val>
                                        </p:tav>
                                        <p:tav tm="100000">
                                          <p:val>
                                            <p:strVal val="#ppt_x-0.05"/>
                                          </p:val>
                                        </p:tav>
                                      </p:tavLst>
                                    </p:anim>
                                    <p:anim calcmode="lin" valueType="num">
                                      <p:cBhvr>
                                        <p:cTn id="39" dur="800" decel="100000" fill="hold"/>
                                        <p:tgtEl>
                                          <p:spTgt spid="2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800" decel="100000"/>
                                        <p:tgtEl>
                                          <p:spTgt spid="29"/>
                                        </p:tgtEl>
                                      </p:cBhvr>
                                    </p:animEffect>
                                    <p:anim calcmode="lin" valueType="num">
                                      <p:cBhvr>
                                        <p:cTn id="47" dur="800" decel="100000" fill="hold"/>
                                        <p:tgtEl>
                                          <p:spTgt spid="29"/>
                                        </p:tgtEl>
                                        <p:attrNameLst>
                                          <p:attrName>style.rotation</p:attrName>
                                        </p:attrNameLst>
                                      </p:cBhvr>
                                      <p:tavLst>
                                        <p:tav tm="0">
                                          <p:val>
                                            <p:fltVal val="-90"/>
                                          </p:val>
                                        </p:tav>
                                        <p:tav tm="100000">
                                          <p:val>
                                            <p:fltVal val="0"/>
                                          </p:val>
                                        </p:tav>
                                      </p:tavLst>
                                    </p:anim>
                                    <p:anim calcmode="lin" valueType="num">
                                      <p:cBhvr>
                                        <p:cTn id="48" dur="800" decel="100000" fill="hold"/>
                                        <p:tgtEl>
                                          <p:spTgt spid="29"/>
                                        </p:tgtEl>
                                        <p:attrNameLst>
                                          <p:attrName>ppt_x</p:attrName>
                                        </p:attrNameLst>
                                      </p:cBhvr>
                                      <p:tavLst>
                                        <p:tav tm="0">
                                          <p:val>
                                            <p:strVal val="#ppt_x+0.4"/>
                                          </p:val>
                                        </p:tav>
                                        <p:tav tm="100000">
                                          <p:val>
                                            <p:strVal val="#ppt_x-0.05"/>
                                          </p:val>
                                        </p:tav>
                                      </p:tavLst>
                                    </p:anim>
                                    <p:anim calcmode="lin" valueType="num">
                                      <p:cBhvr>
                                        <p:cTn id="49" dur="800" decel="100000" fill="hold"/>
                                        <p:tgtEl>
                                          <p:spTgt spid="29"/>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80">
                                          <p:stCondLst>
                                            <p:cond delay="0"/>
                                          </p:stCondLst>
                                        </p:cTn>
                                        <p:tgtEl>
                                          <p:spTgt spid="42"/>
                                        </p:tgtEl>
                                      </p:cBhvr>
                                    </p:animEffect>
                                    <p:anim calcmode="lin" valueType="num">
                                      <p:cBhvr>
                                        <p:cTn id="57"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62" dur="26">
                                          <p:stCondLst>
                                            <p:cond delay="650"/>
                                          </p:stCondLst>
                                        </p:cTn>
                                        <p:tgtEl>
                                          <p:spTgt spid="42"/>
                                        </p:tgtEl>
                                      </p:cBhvr>
                                      <p:to x="100000" y="60000"/>
                                    </p:animScale>
                                    <p:animScale>
                                      <p:cBhvr>
                                        <p:cTn id="63" dur="166" decel="50000">
                                          <p:stCondLst>
                                            <p:cond delay="676"/>
                                          </p:stCondLst>
                                        </p:cTn>
                                        <p:tgtEl>
                                          <p:spTgt spid="42"/>
                                        </p:tgtEl>
                                      </p:cBhvr>
                                      <p:to x="100000" y="100000"/>
                                    </p:animScale>
                                    <p:animScale>
                                      <p:cBhvr>
                                        <p:cTn id="64" dur="26">
                                          <p:stCondLst>
                                            <p:cond delay="1312"/>
                                          </p:stCondLst>
                                        </p:cTn>
                                        <p:tgtEl>
                                          <p:spTgt spid="42"/>
                                        </p:tgtEl>
                                      </p:cBhvr>
                                      <p:to x="100000" y="80000"/>
                                    </p:animScale>
                                    <p:animScale>
                                      <p:cBhvr>
                                        <p:cTn id="65" dur="166" decel="50000">
                                          <p:stCondLst>
                                            <p:cond delay="1338"/>
                                          </p:stCondLst>
                                        </p:cTn>
                                        <p:tgtEl>
                                          <p:spTgt spid="42"/>
                                        </p:tgtEl>
                                      </p:cBhvr>
                                      <p:to x="100000" y="100000"/>
                                    </p:animScale>
                                    <p:animScale>
                                      <p:cBhvr>
                                        <p:cTn id="66" dur="26">
                                          <p:stCondLst>
                                            <p:cond delay="1642"/>
                                          </p:stCondLst>
                                        </p:cTn>
                                        <p:tgtEl>
                                          <p:spTgt spid="42"/>
                                        </p:tgtEl>
                                      </p:cBhvr>
                                      <p:to x="100000" y="90000"/>
                                    </p:animScale>
                                    <p:animScale>
                                      <p:cBhvr>
                                        <p:cTn id="67" dur="166" decel="50000">
                                          <p:stCondLst>
                                            <p:cond delay="1668"/>
                                          </p:stCondLst>
                                        </p:cTn>
                                        <p:tgtEl>
                                          <p:spTgt spid="42"/>
                                        </p:tgtEl>
                                      </p:cBhvr>
                                      <p:to x="100000" y="100000"/>
                                    </p:animScale>
                                    <p:animScale>
                                      <p:cBhvr>
                                        <p:cTn id="68" dur="26">
                                          <p:stCondLst>
                                            <p:cond delay="1808"/>
                                          </p:stCondLst>
                                        </p:cTn>
                                        <p:tgtEl>
                                          <p:spTgt spid="42"/>
                                        </p:tgtEl>
                                      </p:cBhvr>
                                      <p:to x="100000" y="95000"/>
                                    </p:animScale>
                                    <p:animScale>
                                      <p:cBhvr>
                                        <p:cTn id="69" dur="166" decel="50000">
                                          <p:stCondLst>
                                            <p:cond delay="1834"/>
                                          </p:stCondLst>
                                        </p:cTn>
                                        <p:tgtEl>
                                          <p:spTgt spid="4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80">
                                          <p:stCondLst>
                                            <p:cond delay="0"/>
                                          </p:stCondLst>
                                        </p:cTn>
                                        <p:tgtEl>
                                          <p:spTgt spid="30"/>
                                        </p:tgtEl>
                                      </p:cBhvr>
                                    </p:animEffect>
                                    <p:anim calcmode="lin" valueType="num">
                                      <p:cBhvr>
                                        <p:cTn id="7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0" dur="26">
                                          <p:stCondLst>
                                            <p:cond delay="650"/>
                                          </p:stCondLst>
                                        </p:cTn>
                                        <p:tgtEl>
                                          <p:spTgt spid="30"/>
                                        </p:tgtEl>
                                      </p:cBhvr>
                                      <p:to x="100000" y="60000"/>
                                    </p:animScale>
                                    <p:animScale>
                                      <p:cBhvr>
                                        <p:cTn id="81" dur="166" decel="50000">
                                          <p:stCondLst>
                                            <p:cond delay="676"/>
                                          </p:stCondLst>
                                        </p:cTn>
                                        <p:tgtEl>
                                          <p:spTgt spid="30"/>
                                        </p:tgtEl>
                                      </p:cBhvr>
                                      <p:to x="100000" y="100000"/>
                                    </p:animScale>
                                    <p:animScale>
                                      <p:cBhvr>
                                        <p:cTn id="82" dur="26">
                                          <p:stCondLst>
                                            <p:cond delay="1312"/>
                                          </p:stCondLst>
                                        </p:cTn>
                                        <p:tgtEl>
                                          <p:spTgt spid="30"/>
                                        </p:tgtEl>
                                      </p:cBhvr>
                                      <p:to x="100000" y="80000"/>
                                    </p:animScale>
                                    <p:animScale>
                                      <p:cBhvr>
                                        <p:cTn id="83" dur="166" decel="50000">
                                          <p:stCondLst>
                                            <p:cond delay="1338"/>
                                          </p:stCondLst>
                                        </p:cTn>
                                        <p:tgtEl>
                                          <p:spTgt spid="30"/>
                                        </p:tgtEl>
                                      </p:cBhvr>
                                      <p:to x="100000" y="100000"/>
                                    </p:animScale>
                                    <p:animScale>
                                      <p:cBhvr>
                                        <p:cTn id="84" dur="26">
                                          <p:stCondLst>
                                            <p:cond delay="1642"/>
                                          </p:stCondLst>
                                        </p:cTn>
                                        <p:tgtEl>
                                          <p:spTgt spid="30"/>
                                        </p:tgtEl>
                                      </p:cBhvr>
                                      <p:to x="100000" y="90000"/>
                                    </p:animScale>
                                    <p:animScale>
                                      <p:cBhvr>
                                        <p:cTn id="85" dur="166" decel="50000">
                                          <p:stCondLst>
                                            <p:cond delay="1668"/>
                                          </p:stCondLst>
                                        </p:cTn>
                                        <p:tgtEl>
                                          <p:spTgt spid="30"/>
                                        </p:tgtEl>
                                      </p:cBhvr>
                                      <p:to x="100000" y="100000"/>
                                    </p:animScale>
                                    <p:animScale>
                                      <p:cBhvr>
                                        <p:cTn id="86" dur="26">
                                          <p:stCondLst>
                                            <p:cond delay="1808"/>
                                          </p:stCondLst>
                                        </p:cTn>
                                        <p:tgtEl>
                                          <p:spTgt spid="30"/>
                                        </p:tgtEl>
                                      </p:cBhvr>
                                      <p:to x="100000" y="95000"/>
                                    </p:animScale>
                                    <p:animScale>
                                      <p:cBhvr>
                                        <p:cTn id="87" dur="166" decel="50000">
                                          <p:stCondLst>
                                            <p:cond delay="1834"/>
                                          </p:stCondLst>
                                        </p:cTn>
                                        <p:tgtEl>
                                          <p:spTgt spid="30"/>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1000"/>
                                        <p:tgtEl>
                                          <p:spTgt spid="4"/>
                                        </p:tgtEl>
                                      </p:cBhvr>
                                    </p:animEffect>
                                    <p:anim calcmode="lin" valueType="num">
                                      <p:cBhvr>
                                        <p:cTn id="93" dur="1000" fill="hold"/>
                                        <p:tgtEl>
                                          <p:spTgt spid="4"/>
                                        </p:tgtEl>
                                        <p:attrNameLst>
                                          <p:attrName>ppt_x</p:attrName>
                                        </p:attrNameLst>
                                      </p:cBhvr>
                                      <p:tavLst>
                                        <p:tav tm="0">
                                          <p:val>
                                            <p:strVal val="#ppt_x"/>
                                          </p:val>
                                        </p:tav>
                                        <p:tav tm="100000">
                                          <p:val>
                                            <p:strVal val="#ppt_x"/>
                                          </p:val>
                                        </p:tav>
                                      </p:tavLst>
                                    </p:anim>
                                    <p:anim calcmode="lin" valueType="num">
                                      <p:cBhvr>
                                        <p:cTn id="9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4" presetClass="entr" presetSubtype="0" accel="100000"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strVal val="#ppt_w*0.05"/>
                                          </p:val>
                                        </p:tav>
                                        <p:tav tm="100000">
                                          <p:val>
                                            <p:strVal val="#ppt_w"/>
                                          </p:val>
                                        </p:tav>
                                      </p:tavLst>
                                    </p:anim>
                                    <p:anim calcmode="lin" valueType="num">
                                      <p:cBhvr>
                                        <p:cTn id="100" dur="500" fill="hold"/>
                                        <p:tgtEl>
                                          <p:spTgt spid="31"/>
                                        </p:tgtEl>
                                        <p:attrNameLst>
                                          <p:attrName>ppt_h</p:attrName>
                                        </p:attrNameLst>
                                      </p:cBhvr>
                                      <p:tavLst>
                                        <p:tav tm="0">
                                          <p:val>
                                            <p:strVal val="#ppt_h"/>
                                          </p:val>
                                        </p:tav>
                                        <p:tav tm="100000">
                                          <p:val>
                                            <p:strVal val="#ppt_h"/>
                                          </p:val>
                                        </p:tav>
                                      </p:tavLst>
                                    </p:anim>
                                    <p:anim calcmode="lin" valueType="num">
                                      <p:cBhvr>
                                        <p:cTn id="101" dur="500" fill="hold"/>
                                        <p:tgtEl>
                                          <p:spTgt spid="31"/>
                                        </p:tgtEl>
                                        <p:attrNameLst>
                                          <p:attrName>ppt_x</p:attrName>
                                        </p:attrNameLst>
                                      </p:cBhvr>
                                      <p:tavLst>
                                        <p:tav tm="0">
                                          <p:val>
                                            <p:strVal val="#ppt_x-.2"/>
                                          </p:val>
                                        </p:tav>
                                        <p:tav tm="100000">
                                          <p:val>
                                            <p:strVal val="#ppt_x"/>
                                          </p:val>
                                        </p:tav>
                                      </p:tavLst>
                                    </p:anim>
                                    <p:anim calcmode="lin" valueType="num">
                                      <p:cBhvr>
                                        <p:cTn id="102" dur="500" fill="hold"/>
                                        <p:tgtEl>
                                          <p:spTgt spid="31"/>
                                        </p:tgtEl>
                                        <p:attrNameLst>
                                          <p:attrName>ppt_y</p:attrName>
                                        </p:attrNameLst>
                                      </p:cBhvr>
                                      <p:tavLst>
                                        <p:tav tm="0">
                                          <p:val>
                                            <p:strVal val="#ppt_y"/>
                                          </p:val>
                                        </p:tav>
                                        <p:tav tm="100000">
                                          <p:val>
                                            <p:strVal val="#ppt_y"/>
                                          </p:val>
                                        </p:tav>
                                      </p:tavLst>
                                    </p:anim>
                                    <p:animEffect transition="in" filter="fade">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54" presetClass="entr" presetSubtype="0" accel="100000" fill="hold"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strVal val="#ppt_w*0.05"/>
                                          </p:val>
                                        </p:tav>
                                        <p:tav tm="100000">
                                          <p:val>
                                            <p:strVal val="#ppt_w"/>
                                          </p:val>
                                        </p:tav>
                                      </p:tavLst>
                                    </p:anim>
                                    <p:anim calcmode="lin" valueType="num">
                                      <p:cBhvr>
                                        <p:cTn id="109" dur="500" fill="hold"/>
                                        <p:tgtEl>
                                          <p:spTgt spid="33"/>
                                        </p:tgtEl>
                                        <p:attrNameLst>
                                          <p:attrName>ppt_h</p:attrName>
                                        </p:attrNameLst>
                                      </p:cBhvr>
                                      <p:tavLst>
                                        <p:tav tm="0">
                                          <p:val>
                                            <p:strVal val="#ppt_h"/>
                                          </p:val>
                                        </p:tav>
                                        <p:tav tm="100000">
                                          <p:val>
                                            <p:strVal val="#ppt_h"/>
                                          </p:val>
                                        </p:tav>
                                      </p:tavLst>
                                    </p:anim>
                                    <p:anim calcmode="lin" valueType="num">
                                      <p:cBhvr>
                                        <p:cTn id="110" dur="500" fill="hold"/>
                                        <p:tgtEl>
                                          <p:spTgt spid="33"/>
                                        </p:tgtEl>
                                        <p:attrNameLst>
                                          <p:attrName>ppt_x</p:attrName>
                                        </p:attrNameLst>
                                      </p:cBhvr>
                                      <p:tavLst>
                                        <p:tav tm="0">
                                          <p:val>
                                            <p:strVal val="#ppt_x-.2"/>
                                          </p:val>
                                        </p:tav>
                                        <p:tav tm="100000">
                                          <p:val>
                                            <p:strVal val="#ppt_x"/>
                                          </p:val>
                                        </p:tav>
                                      </p:tavLst>
                                    </p:anim>
                                    <p:anim calcmode="lin" valueType="num">
                                      <p:cBhvr>
                                        <p:cTn id="111" dur="500" fill="hold"/>
                                        <p:tgtEl>
                                          <p:spTgt spid="33"/>
                                        </p:tgtEl>
                                        <p:attrNameLst>
                                          <p:attrName>ppt_y</p:attrName>
                                        </p:attrNameLst>
                                      </p:cBhvr>
                                      <p:tavLst>
                                        <p:tav tm="0">
                                          <p:val>
                                            <p:strVal val="#ppt_y"/>
                                          </p:val>
                                        </p:tav>
                                        <p:tav tm="100000">
                                          <p:val>
                                            <p:strVal val="#ppt_y"/>
                                          </p:val>
                                        </p:tav>
                                      </p:tavLst>
                                    </p:anim>
                                    <p:animEffect transition="in" filter="fade">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800" decel="100000"/>
                                        <p:tgtEl>
                                          <p:spTgt spid="32"/>
                                        </p:tgtEl>
                                      </p:cBhvr>
                                    </p:animEffect>
                                    <p:anim calcmode="lin" valueType="num">
                                      <p:cBhvr>
                                        <p:cTn id="118" dur="800" decel="100000" fill="hold"/>
                                        <p:tgtEl>
                                          <p:spTgt spid="32"/>
                                        </p:tgtEl>
                                        <p:attrNameLst>
                                          <p:attrName>style.rotation</p:attrName>
                                        </p:attrNameLst>
                                      </p:cBhvr>
                                      <p:tavLst>
                                        <p:tav tm="0">
                                          <p:val>
                                            <p:fltVal val="-90"/>
                                          </p:val>
                                        </p:tav>
                                        <p:tav tm="100000">
                                          <p:val>
                                            <p:fltVal val="0"/>
                                          </p:val>
                                        </p:tav>
                                      </p:tavLst>
                                    </p:anim>
                                    <p:anim calcmode="lin" valueType="num">
                                      <p:cBhvr>
                                        <p:cTn id="119" dur="800" decel="100000" fill="hold"/>
                                        <p:tgtEl>
                                          <p:spTgt spid="32"/>
                                        </p:tgtEl>
                                        <p:attrNameLst>
                                          <p:attrName>ppt_x</p:attrName>
                                        </p:attrNameLst>
                                      </p:cBhvr>
                                      <p:tavLst>
                                        <p:tav tm="0">
                                          <p:val>
                                            <p:strVal val="#ppt_x+0.4"/>
                                          </p:val>
                                        </p:tav>
                                        <p:tav tm="100000">
                                          <p:val>
                                            <p:strVal val="#ppt_x-0.05"/>
                                          </p:val>
                                        </p:tav>
                                      </p:tavLst>
                                    </p:anim>
                                    <p:anim calcmode="lin" valueType="num">
                                      <p:cBhvr>
                                        <p:cTn id="120" dur="800" decel="100000" fill="hold"/>
                                        <p:tgtEl>
                                          <p:spTgt spid="32"/>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0" presetClass="entr" presetSubtype="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800" decel="100000"/>
                                        <p:tgtEl>
                                          <p:spTgt spid="34"/>
                                        </p:tgtEl>
                                      </p:cBhvr>
                                    </p:animEffect>
                                    <p:anim calcmode="lin" valueType="num">
                                      <p:cBhvr>
                                        <p:cTn id="128" dur="800" decel="100000" fill="hold"/>
                                        <p:tgtEl>
                                          <p:spTgt spid="34"/>
                                        </p:tgtEl>
                                        <p:attrNameLst>
                                          <p:attrName>style.rotation</p:attrName>
                                        </p:attrNameLst>
                                      </p:cBhvr>
                                      <p:tavLst>
                                        <p:tav tm="0">
                                          <p:val>
                                            <p:fltVal val="-90"/>
                                          </p:val>
                                        </p:tav>
                                        <p:tav tm="100000">
                                          <p:val>
                                            <p:fltVal val="0"/>
                                          </p:val>
                                        </p:tav>
                                      </p:tavLst>
                                    </p:anim>
                                    <p:anim calcmode="lin" valueType="num">
                                      <p:cBhvr>
                                        <p:cTn id="129" dur="800" decel="100000" fill="hold"/>
                                        <p:tgtEl>
                                          <p:spTgt spid="34"/>
                                        </p:tgtEl>
                                        <p:attrNameLst>
                                          <p:attrName>ppt_x</p:attrName>
                                        </p:attrNameLst>
                                      </p:cBhvr>
                                      <p:tavLst>
                                        <p:tav tm="0">
                                          <p:val>
                                            <p:strVal val="#ppt_x+0.4"/>
                                          </p:val>
                                        </p:tav>
                                        <p:tav tm="100000">
                                          <p:val>
                                            <p:strVal val="#ppt_x-0.05"/>
                                          </p:val>
                                        </p:tav>
                                      </p:tavLst>
                                    </p:anim>
                                    <p:anim calcmode="lin" valueType="num">
                                      <p:cBhvr>
                                        <p:cTn id="130" dur="800" decel="100000" fill="hold"/>
                                        <p:tgtEl>
                                          <p:spTgt spid="34"/>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down)">
                                      <p:cBhvr>
                                        <p:cTn id="137" dur="580">
                                          <p:stCondLst>
                                            <p:cond delay="0"/>
                                          </p:stCondLst>
                                        </p:cTn>
                                        <p:tgtEl>
                                          <p:spTgt spid="36"/>
                                        </p:tgtEl>
                                      </p:cBhvr>
                                    </p:animEffect>
                                    <p:anim calcmode="lin" valueType="num">
                                      <p:cBhvr>
                                        <p:cTn id="13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43" dur="26">
                                          <p:stCondLst>
                                            <p:cond delay="650"/>
                                          </p:stCondLst>
                                        </p:cTn>
                                        <p:tgtEl>
                                          <p:spTgt spid="36"/>
                                        </p:tgtEl>
                                      </p:cBhvr>
                                      <p:to x="100000" y="60000"/>
                                    </p:animScale>
                                    <p:animScale>
                                      <p:cBhvr>
                                        <p:cTn id="144" dur="166" decel="50000">
                                          <p:stCondLst>
                                            <p:cond delay="676"/>
                                          </p:stCondLst>
                                        </p:cTn>
                                        <p:tgtEl>
                                          <p:spTgt spid="36"/>
                                        </p:tgtEl>
                                      </p:cBhvr>
                                      <p:to x="100000" y="100000"/>
                                    </p:animScale>
                                    <p:animScale>
                                      <p:cBhvr>
                                        <p:cTn id="145" dur="26">
                                          <p:stCondLst>
                                            <p:cond delay="1312"/>
                                          </p:stCondLst>
                                        </p:cTn>
                                        <p:tgtEl>
                                          <p:spTgt spid="36"/>
                                        </p:tgtEl>
                                      </p:cBhvr>
                                      <p:to x="100000" y="80000"/>
                                    </p:animScale>
                                    <p:animScale>
                                      <p:cBhvr>
                                        <p:cTn id="146" dur="166" decel="50000">
                                          <p:stCondLst>
                                            <p:cond delay="1338"/>
                                          </p:stCondLst>
                                        </p:cTn>
                                        <p:tgtEl>
                                          <p:spTgt spid="36"/>
                                        </p:tgtEl>
                                      </p:cBhvr>
                                      <p:to x="100000" y="100000"/>
                                    </p:animScale>
                                    <p:animScale>
                                      <p:cBhvr>
                                        <p:cTn id="147" dur="26">
                                          <p:stCondLst>
                                            <p:cond delay="1642"/>
                                          </p:stCondLst>
                                        </p:cTn>
                                        <p:tgtEl>
                                          <p:spTgt spid="36"/>
                                        </p:tgtEl>
                                      </p:cBhvr>
                                      <p:to x="100000" y="90000"/>
                                    </p:animScale>
                                    <p:animScale>
                                      <p:cBhvr>
                                        <p:cTn id="148" dur="166" decel="50000">
                                          <p:stCondLst>
                                            <p:cond delay="1668"/>
                                          </p:stCondLst>
                                        </p:cTn>
                                        <p:tgtEl>
                                          <p:spTgt spid="36"/>
                                        </p:tgtEl>
                                      </p:cBhvr>
                                      <p:to x="100000" y="100000"/>
                                    </p:animScale>
                                    <p:animScale>
                                      <p:cBhvr>
                                        <p:cTn id="149" dur="26">
                                          <p:stCondLst>
                                            <p:cond delay="1808"/>
                                          </p:stCondLst>
                                        </p:cTn>
                                        <p:tgtEl>
                                          <p:spTgt spid="36"/>
                                        </p:tgtEl>
                                      </p:cBhvr>
                                      <p:to x="100000" y="95000"/>
                                    </p:animScale>
                                    <p:animScale>
                                      <p:cBhvr>
                                        <p:cTn id="150" dur="166" decel="50000">
                                          <p:stCondLst>
                                            <p:cond delay="1834"/>
                                          </p:stCondLst>
                                        </p:cTn>
                                        <p:tgtEl>
                                          <p:spTgt spid="36"/>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19"/>
                                        </p:tgtEl>
                                        <p:attrNameLst>
                                          <p:attrName>style.visibility</p:attrName>
                                        </p:attrNameLst>
                                      </p:cBhvr>
                                      <p:to>
                                        <p:strVal val="visible"/>
                                      </p:to>
                                    </p:set>
                                    <p:animEffect transition="in" filter="wipe(down)">
                                      <p:cBhvr>
                                        <p:cTn id="155" dur="580">
                                          <p:stCondLst>
                                            <p:cond delay="0"/>
                                          </p:stCondLst>
                                        </p:cTn>
                                        <p:tgtEl>
                                          <p:spTgt spid="19"/>
                                        </p:tgtEl>
                                      </p:cBhvr>
                                    </p:animEffect>
                                    <p:anim calcmode="lin" valueType="num">
                                      <p:cBhvr>
                                        <p:cTn id="1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61" dur="26">
                                          <p:stCondLst>
                                            <p:cond delay="650"/>
                                          </p:stCondLst>
                                        </p:cTn>
                                        <p:tgtEl>
                                          <p:spTgt spid="19"/>
                                        </p:tgtEl>
                                      </p:cBhvr>
                                      <p:to x="100000" y="60000"/>
                                    </p:animScale>
                                    <p:animScale>
                                      <p:cBhvr>
                                        <p:cTn id="162" dur="166" decel="50000">
                                          <p:stCondLst>
                                            <p:cond delay="676"/>
                                          </p:stCondLst>
                                        </p:cTn>
                                        <p:tgtEl>
                                          <p:spTgt spid="19"/>
                                        </p:tgtEl>
                                      </p:cBhvr>
                                      <p:to x="100000" y="100000"/>
                                    </p:animScale>
                                    <p:animScale>
                                      <p:cBhvr>
                                        <p:cTn id="163" dur="26">
                                          <p:stCondLst>
                                            <p:cond delay="1312"/>
                                          </p:stCondLst>
                                        </p:cTn>
                                        <p:tgtEl>
                                          <p:spTgt spid="19"/>
                                        </p:tgtEl>
                                      </p:cBhvr>
                                      <p:to x="100000" y="80000"/>
                                    </p:animScale>
                                    <p:animScale>
                                      <p:cBhvr>
                                        <p:cTn id="164" dur="166" decel="50000">
                                          <p:stCondLst>
                                            <p:cond delay="1338"/>
                                          </p:stCondLst>
                                        </p:cTn>
                                        <p:tgtEl>
                                          <p:spTgt spid="19"/>
                                        </p:tgtEl>
                                      </p:cBhvr>
                                      <p:to x="100000" y="100000"/>
                                    </p:animScale>
                                    <p:animScale>
                                      <p:cBhvr>
                                        <p:cTn id="165" dur="26">
                                          <p:stCondLst>
                                            <p:cond delay="1642"/>
                                          </p:stCondLst>
                                        </p:cTn>
                                        <p:tgtEl>
                                          <p:spTgt spid="19"/>
                                        </p:tgtEl>
                                      </p:cBhvr>
                                      <p:to x="100000" y="90000"/>
                                    </p:animScale>
                                    <p:animScale>
                                      <p:cBhvr>
                                        <p:cTn id="166" dur="166" decel="50000">
                                          <p:stCondLst>
                                            <p:cond delay="1668"/>
                                          </p:stCondLst>
                                        </p:cTn>
                                        <p:tgtEl>
                                          <p:spTgt spid="19"/>
                                        </p:tgtEl>
                                      </p:cBhvr>
                                      <p:to x="100000" y="100000"/>
                                    </p:animScale>
                                    <p:animScale>
                                      <p:cBhvr>
                                        <p:cTn id="167" dur="26">
                                          <p:stCondLst>
                                            <p:cond delay="1808"/>
                                          </p:stCondLst>
                                        </p:cTn>
                                        <p:tgtEl>
                                          <p:spTgt spid="19"/>
                                        </p:tgtEl>
                                      </p:cBhvr>
                                      <p:to x="100000" y="95000"/>
                                    </p:animScale>
                                    <p:animScale>
                                      <p:cBhvr>
                                        <p:cTn id="168" dur="166" decel="50000">
                                          <p:stCondLst>
                                            <p:cond delay="1834"/>
                                          </p:stCondLst>
                                        </p:cTn>
                                        <p:tgtEl>
                                          <p:spTgt spid="19"/>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54" presetClass="entr" presetSubtype="0" accel="100000" fill="hold" nodeType="clickEffect">
                                  <p:stCondLst>
                                    <p:cond delay="0"/>
                                  </p:stCondLst>
                                  <p:childTnLst>
                                    <p:set>
                                      <p:cBhvr>
                                        <p:cTn id="172" dur="1" fill="hold">
                                          <p:stCondLst>
                                            <p:cond delay="0"/>
                                          </p:stCondLst>
                                        </p:cTn>
                                        <p:tgtEl>
                                          <p:spTgt spid="20"/>
                                        </p:tgtEl>
                                        <p:attrNameLst>
                                          <p:attrName>style.visibility</p:attrName>
                                        </p:attrNameLst>
                                      </p:cBhvr>
                                      <p:to>
                                        <p:strVal val="visible"/>
                                      </p:to>
                                    </p:set>
                                    <p:anim calcmode="lin" valueType="num">
                                      <p:cBhvr>
                                        <p:cTn id="173" dur="500" fill="hold"/>
                                        <p:tgtEl>
                                          <p:spTgt spid="20"/>
                                        </p:tgtEl>
                                        <p:attrNameLst>
                                          <p:attrName>ppt_w</p:attrName>
                                        </p:attrNameLst>
                                      </p:cBhvr>
                                      <p:tavLst>
                                        <p:tav tm="0">
                                          <p:val>
                                            <p:strVal val="#ppt_w*0.05"/>
                                          </p:val>
                                        </p:tav>
                                        <p:tav tm="100000">
                                          <p:val>
                                            <p:strVal val="#ppt_w"/>
                                          </p:val>
                                        </p:tav>
                                      </p:tavLst>
                                    </p:anim>
                                    <p:anim calcmode="lin" valueType="num">
                                      <p:cBhvr>
                                        <p:cTn id="174" dur="500" fill="hold"/>
                                        <p:tgtEl>
                                          <p:spTgt spid="20"/>
                                        </p:tgtEl>
                                        <p:attrNameLst>
                                          <p:attrName>ppt_h</p:attrName>
                                        </p:attrNameLst>
                                      </p:cBhvr>
                                      <p:tavLst>
                                        <p:tav tm="0">
                                          <p:val>
                                            <p:strVal val="#ppt_h"/>
                                          </p:val>
                                        </p:tav>
                                        <p:tav tm="100000">
                                          <p:val>
                                            <p:strVal val="#ppt_h"/>
                                          </p:val>
                                        </p:tav>
                                      </p:tavLst>
                                    </p:anim>
                                    <p:anim calcmode="lin" valueType="num">
                                      <p:cBhvr>
                                        <p:cTn id="175" dur="500" fill="hold"/>
                                        <p:tgtEl>
                                          <p:spTgt spid="20"/>
                                        </p:tgtEl>
                                        <p:attrNameLst>
                                          <p:attrName>ppt_x</p:attrName>
                                        </p:attrNameLst>
                                      </p:cBhvr>
                                      <p:tavLst>
                                        <p:tav tm="0">
                                          <p:val>
                                            <p:strVal val="#ppt_x-.2"/>
                                          </p:val>
                                        </p:tav>
                                        <p:tav tm="100000">
                                          <p:val>
                                            <p:strVal val="#ppt_x"/>
                                          </p:val>
                                        </p:tav>
                                      </p:tavLst>
                                    </p:anim>
                                    <p:anim calcmode="lin" valueType="num">
                                      <p:cBhvr>
                                        <p:cTn id="176" dur="500" fill="hold"/>
                                        <p:tgtEl>
                                          <p:spTgt spid="20"/>
                                        </p:tgtEl>
                                        <p:attrNameLst>
                                          <p:attrName>ppt_y</p:attrName>
                                        </p:attrNameLst>
                                      </p:cBhvr>
                                      <p:tavLst>
                                        <p:tav tm="0">
                                          <p:val>
                                            <p:strVal val="#ppt_y"/>
                                          </p:val>
                                        </p:tav>
                                        <p:tav tm="100000">
                                          <p:val>
                                            <p:strVal val="#ppt_y"/>
                                          </p:val>
                                        </p:tav>
                                      </p:tavLst>
                                    </p:anim>
                                    <p:animEffect transition="in" filter="fade">
                                      <p:cBhvr>
                                        <p:cTn id="177" dur="500"/>
                                        <p:tgtEl>
                                          <p:spTgt spid="20"/>
                                        </p:tgtEl>
                                      </p:cBhvr>
                                    </p:animEffect>
                                  </p:childTnLst>
                                </p:cTn>
                              </p:par>
                            </p:childTnLst>
                          </p:cTn>
                        </p:par>
                      </p:childTnLst>
                    </p:cTn>
                  </p:par>
                  <p:par>
                    <p:cTn id="178" fill="hold">
                      <p:stCondLst>
                        <p:cond delay="indefinite"/>
                      </p:stCondLst>
                      <p:childTnLst>
                        <p:par>
                          <p:cTn id="179" fill="hold">
                            <p:stCondLst>
                              <p:cond delay="0"/>
                            </p:stCondLst>
                            <p:childTnLst>
                              <p:par>
                                <p:cTn id="180" presetID="54" presetClass="entr" presetSubtype="0" accel="100000" fill="hold" nodeType="clickEffect">
                                  <p:stCondLst>
                                    <p:cond delay="0"/>
                                  </p:stCondLst>
                                  <p:childTnLst>
                                    <p:set>
                                      <p:cBhvr>
                                        <p:cTn id="181" dur="1" fill="hold">
                                          <p:stCondLst>
                                            <p:cond delay="0"/>
                                          </p:stCondLst>
                                        </p:cTn>
                                        <p:tgtEl>
                                          <p:spTgt spid="22"/>
                                        </p:tgtEl>
                                        <p:attrNameLst>
                                          <p:attrName>style.visibility</p:attrName>
                                        </p:attrNameLst>
                                      </p:cBhvr>
                                      <p:to>
                                        <p:strVal val="visible"/>
                                      </p:to>
                                    </p:set>
                                    <p:anim calcmode="lin" valueType="num">
                                      <p:cBhvr>
                                        <p:cTn id="182" dur="500" fill="hold"/>
                                        <p:tgtEl>
                                          <p:spTgt spid="22"/>
                                        </p:tgtEl>
                                        <p:attrNameLst>
                                          <p:attrName>ppt_w</p:attrName>
                                        </p:attrNameLst>
                                      </p:cBhvr>
                                      <p:tavLst>
                                        <p:tav tm="0">
                                          <p:val>
                                            <p:strVal val="#ppt_w*0.05"/>
                                          </p:val>
                                        </p:tav>
                                        <p:tav tm="100000">
                                          <p:val>
                                            <p:strVal val="#ppt_w"/>
                                          </p:val>
                                        </p:tav>
                                      </p:tavLst>
                                    </p:anim>
                                    <p:anim calcmode="lin" valueType="num">
                                      <p:cBhvr>
                                        <p:cTn id="183" dur="500" fill="hold"/>
                                        <p:tgtEl>
                                          <p:spTgt spid="22"/>
                                        </p:tgtEl>
                                        <p:attrNameLst>
                                          <p:attrName>ppt_h</p:attrName>
                                        </p:attrNameLst>
                                      </p:cBhvr>
                                      <p:tavLst>
                                        <p:tav tm="0">
                                          <p:val>
                                            <p:strVal val="#ppt_h"/>
                                          </p:val>
                                        </p:tav>
                                        <p:tav tm="100000">
                                          <p:val>
                                            <p:strVal val="#ppt_h"/>
                                          </p:val>
                                        </p:tav>
                                      </p:tavLst>
                                    </p:anim>
                                    <p:anim calcmode="lin" valueType="num">
                                      <p:cBhvr>
                                        <p:cTn id="184" dur="500" fill="hold"/>
                                        <p:tgtEl>
                                          <p:spTgt spid="22"/>
                                        </p:tgtEl>
                                        <p:attrNameLst>
                                          <p:attrName>ppt_x</p:attrName>
                                        </p:attrNameLst>
                                      </p:cBhvr>
                                      <p:tavLst>
                                        <p:tav tm="0">
                                          <p:val>
                                            <p:strVal val="#ppt_x-.2"/>
                                          </p:val>
                                        </p:tav>
                                        <p:tav tm="100000">
                                          <p:val>
                                            <p:strVal val="#ppt_x"/>
                                          </p:val>
                                        </p:tav>
                                      </p:tavLst>
                                    </p:anim>
                                    <p:anim calcmode="lin" valueType="num">
                                      <p:cBhvr>
                                        <p:cTn id="185" dur="500" fill="hold"/>
                                        <p:tgtEl>
                                          <p:spTgt spid="22"/>
                                        </p:tgtEl>
                                        <p:attrNameLst>
                                          <p:attrName>ppt_y</p:attrName>
                                        </p:attrNameLst>
                                      </p:cBhvr>
                                      <p:tavLst>
                                        <p:tav tm="0">
                                          <p:val>
                                            <p:strVal val="#ppt_y"/>
                                          </p:val>
                                        </p:tav>
                                        <p:tav tm="100000">
                                          <p:val>
                                            <p:strVal val="#ppt_y"/>
                                          </p:val>
                                        </p:tav>
                                      </p:tavLst>
                                    </p:anim>
                                    <p:animEffect transition="in" filter="fade">
                                      <p:cBhvr>
                                        <p:cTn id="186" dur="500"/>
                                        <p:tgtEl>
                                          <p:spTgt spid="22"/>
                                        </p:tgtEl>
                                      </p:cBhvr>
                                    </p:animEffect>
                                  </p:childTnLst>
                                </p:cTn>
                              </p:par>
                            </p:childTnLst>
                          </p:cTn>
                        </p:par>
                      </p:childTnLst>
                    </p:cTn>
                  </p:par>
                  <p:par>
                    <p:cTn id="187" fill="hold">
                      <p:stCondLst>
                        <p:cond delay="indefinite"/>
                      </p:stCondLst>
                      <p:childTnLst>
                        <p:par>
                          <p:cTn id="188" fill="hold">
                            <p:stCondLst>
                              <p:cond delay="0"/>
                            </p:stCondLst>
                            <p:childTnLst>
                              <p:par>
                                <p:cTn id="189" presetID="30" presetClass="entr" presetSubtype="0" fill="hold" grpId="0" nodeType="clickEffect">
                                  <p:stCondLst>
                                    <p:cond delay="0"/>
                                  </p:stCondLst>
                                  <p:childTnLst>
                                    <p:set>
                                      <p:cBhvr>
                                        <p:cTn id="190" dur="1" fill="hold">
                                          <p:stCondLst>
                                            <p:cond delay="0"/>
                                          </p:stCondLst>
                                        </p:cTn>
                                        <p:tgtEl>
                                          <p:spTgt spid="21"/>
                                        </p:tgtEl>
                                        <p:attrNameLst>
                                          <p:attrName>style.visibility</p:attrName>
                                        </p:attrNameLst>
                                      </p:cBhvr>
                                      <p:to>
                                        <p:strVal val="visible"/>
                                      </p:to>
                                    </p:set>
                                    <p:animEffect transition="in" filter="fade">
                                      <p:cBhvr>
                                        <p:cTn id="191" dur="800" decel="100000"/>
                                        <p:tgtEl>
                                          <p:spTgt spid="21"/>
                                        </p:tgtEl>
                                      </p:cBhvr>
                                    </p:animEffect>
                                    <p:anim calcmode="lin" valueType="num">
                                      <p:cBhvr>
                                        <p:cTn id="192" dur="800" decel="100000" fill="hold"/>
                                        <p:tgtEl>
                                          <p:spTgt spid="21"/>
                                        </p:tgtEl>
                                        <p:attrNameLst>
                                          <p:attrName>style.rotation</p:attrName>
                                        </p:attrNameLst>
                                      </p:cBhvr>
                                      <p:tavLst>
                                        <p:tav tm="0">
                                          <p:val>
                                            <p:fltVal val="-90"/>
                                          </p:val>
                                        </p:tav>
                                        <p:tav tm="100000">
                                          <p:val>
                                            <p:fltVal val="0"/>
                                          </p:val>
                                        </p:tav>
                                      </p:tavLst>
                                    </p:anim>
                                    <p:anim calcmode="lin" valueType="num">
                                      <p:cBhvr>
                                        <p:cTn id="193" dur="800" decel="100000" fill="hold"/>
                                        <p:tgtEl>
                                          <p:spTgt spid="21"/>
                                        </p:tgtEl>
                                        <p:attrNameLst>
                                          <p:attrName>ppt_x</p:attrName>
                                        </p:attrNameLst>
                                      </p:cBhvr>
                                      <p:tavLst>
                                        <p:tav tm="0">
                                          <p:val>
                                            <p:strVal val="#ppt_x+0.4"/>
                                          </p:val>
                                        </p:tav>
                                        <p:tav tm="100000">
                                          <p:val>
                                            <p:strVal val="#ppt_x-0.05"/>
                                          </p:val>
                                        </p:tav>
                                      </p:tavLst>
                                    </p:anim>
                                    <p:anim calcmode="lin" valueType="num">
                                      <p:cBhvr>
                                        <p:cTn id="194" dur="800" decel="100000" fill="hold"/>
                                        <p:tgtEl>
                                          <p:spTgt spid="21"/>
                                        </p:tgtEl>
                                        <p:attrNameLst>
                                          <p:attrName>ppt_y</p:attrName>
                                        </p:attrNameLst>
                                      </p:cBhvr>
                                      <p:tavLst>
                                        <p:tav tm="0">
                                          <p:val>
                                            <p:strVal val="#ppt_y-0.4"/>
                                          </p:val>
                                        </p:tav>
                                        <p:tav tm="100000">
                                          <p:val>
                                            <p:strVal val="#ppt_y+0.1"/>
                                          </p:val>
                                        </p:tav>
                                      </p:tavLst>
                                    </p:anim>
                                    <p:anim calcmode="lin" valueType="num">
                                      <p:cBhvr>
                                        <p:cTn id="195"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96"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30" presetClass="entr" presetSubtype="0" fill="hold" grpId="0" nodeType="clickEffect">
                                  <p:stCondLst>
                                    <p:cond delay="0"/>
                                  </p:stCondLst>
                                  <p:childTnLst>
                                    <p:set>
                                      <p:cBhvr>
                                        <p:cTn id="200" dur="1" fill="hold">
                                          <p:stCondLst>
                                            <p:cond delay="0"/>
                                          </p:stCondLst>
                                        </p:cTn>
                                        <p:tgtEl>
                                          <p:spTgt spid="23"/>
                                        </p:tgtEl>
                                        <p:attrNameLst>
                                          <p:attrName>style.visibility</p:attrName>
                                        </p:attrNameLst>
                                      </p:cBhvr>
                                      <p:to>
                                        <p:strVal val="visible"/>
                                      </p:to>
                                    </p:set>
                                    <p:animEffect transition="in" filter="fade">
                                      <p:cBhvr>
                                        <p:cTn id="201" dur="800" decel="100000"/>
                                        <p:tgtEl>
                                          <p:spTgt spid="23"/>
                                        </p:tgtEl>
                                      </p:cBhvr>
                                    </p:animEffect>
                                    <p:anim calcmode="lin" valueType="num">
                                      <p:cBhvr>
                                        <p:cTn id="202" dur="800" decel="100000" fill="hold"/>
                                        <p:tgtEl>
                                          <p:spTgt spid="23"/>
                                        </p:tgtEl>
                                        <p:attrNameLst>
                                          <p:attrName>style.rotation</p:attrName>
                                        </p:attrNameLst>
                                      </p:cBhvr>
                                      <p:tavLst>
                                        <p:tav tm="0">
                                          <p:val>
                                            <p:fltVal val="-90"/>
                                          </p:val>
                                        </p:tav>
                                        <p:tav tm="100000">
                                          <p:val>
                                            <p:fltVal val="0"/>
                                          </p:val>
                                        </p:tav>
                                      </p:tavLst>
                                    </p:anim>
                                    <p:anim calcmode="lin" valueType="num">
                                      <p:cBhvr>
                                        <p:cTn id="203" dur="800" decel="100000" fill="hold"/>
                                        <p:tgtEl>
                                          <p:spTgt spid="23"/>
                                        </p:tgtEl>
                                        <p:attrNameLst>
                                          <p:attrName>ppt_x</p:attrName>
                                        </p:attrNameLst>
                                      </p:cBhvr>
                                      <p:tavLst>
                                        <p:tav tm="0">
                                          <p:val>
                                            <p:strVal val="#ppt_x+0.4"/>
                                          </p:val>
                                        </p:tav>
                                        <p:tav tm="100000">
                                          <p:val>
                                            <p:strVal val="#ppt_x-0.05"/>
                                          </p:val>
                                        </p:tav>
                                      </p:tavLst>
                                    </p:anim>
                                    <p:anim calcmode="lin" valueType="num">
                                      <p:cBhvr>
                                        <p:cTn id="204" dur="800" decel="100000" fill="hold"/>
                                        <p:tgtEl>
                                          <p:spTgt spid="23"/>
                                        </p:tgtEl>
                                        <p:attrNameLst>
                                          <p:attrName>ppt_y</p:attrName>
                                        </p:attrNameLst>
                                      </p:cBhvr>
                                      <p:tavLst>
                                        <p:tav tm="0">
                                          <p:val>
                                            <p:strVal val="#ppt_y-0.4"/>
                                          </p:val>
                                        </p:tav>
                                        <p:tav tm="100000">
                                          <p:val>
                                            <p:strVal val="#ppt_y+0.1"/>
                                          </p:val>
                                        </p:tav>
                                      </p:tavLst>
                                    </p:anim>
                                    <p:anim calcmode="lin" valueType="num">
                                      <p:cBhvr>
                                        <p:cTn id="205"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06"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24"/>
                                        </p:tgtEl>
                                        <p:attrNameLst>
                                          <p:attrName>style.visibility</p:attrName>
                                        </p:attrNameLst>
                                      </p:cBhvr>
                                      <p:to>
                                        <p:strVal val="visible"/>
                                      </p:to>
                                    </p:set>
                                    <p:animEffect transition="in" filter="wipe(down)">
                                      <p:cBhvr>
                                        <p:cTn id="211" dur="580">
                                          <p:stCondLst>
                                            <p:cond delay="0"/>
                                          </p:stCondLst>
                                        </p:cTn>
                                        <p:tgtEl>
                                          <p:spTgt spid="24"/>
                                        </p:tgtEl>
                                      </p:cBhvr>
                                    </p:animEffect>
                                    <p:anim calcmode="lin" valueType="num">
                                      <p:cBhvr>
                                        <p:cTn id="21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7" dur="26">
                                          <p:stCondLst>
                                            <p:cond delay="650"/>
                                          </p:stCondLst>
                                        </p:cTn>
                                        <p:tgtEl>
                                          <p:spTgt spid="24"/>
                                        </p:tgtEl>
                                      </p:cBhvr>
                                      <p:to x="100000" y="60000"/>
                                    </p:animScale>
                                    <p:animScale>
                                      <p:cBhvr>
                                        <p:cTn id="218" dur="166" decel="50000">
                                          <p:stCondLst>
                                            <p:cond delay="676"/>
                                          </p:stCondLst>
                                        </p:cTn>
                                        <p:tgtEl>
                                          <p:spTgt spid="24"/>
                                        </p:tgtEl>
                                      </p:cBhvr>
                                      <p:to x="100000" y="100000"/>
                                    </p:animScale>
                                    <p:animScale>
                                      <p:cBhvr>
                                        <p:cTn id="219" dur="26">
                                          <p:stCondLst>
                                            <p:cond delay="1312"/>
                                          </p:stCondLst>
                                        </p:cTn>
                                        <p:tgtEl>
                                          <p:spTgt spid="24"/>
                                        </p:tgtEl>
                                      </p:cBhvr>
                                      <p:to x="100000" y="80000"/>
                                    </p:animScale>
                                    <p:animScale>
                                      <p:cBhvr>
                                        <p:cTn id="220" dur="166" decel="50000">
                                          <p:stCondLst>
                                            <p:cond delay="1338"/>
                                          </p:stCondLst>
                                        </p:cTn>
                                        <p:tgtEl>
                                          <p:spTgt spid="24"/>
                                        </p:tgtEl>
                                      </p:cBhvr>
                                      <p:to x="100000" y="100000"/>
                                    </p:animScale>
                                    <p:animScale>
                                      <p:cBhvr>
                                        <p:cTn id="221" dur="26">
                                          <p:stCondLst>
                                            <p:cond delay="1642"/>
                                          </p:stCondLst>
                                        </p:cTn>
                                        <p:tgtEl>
                                          <p:spTgt spid="24"/>
                                        </p:tgtEl>
                                      </p:cBhvr>
                                      <p:to x="100000" y="90000"/>
                                    </p:animScale>
                                    <p:animScale>
                                      <p:cBhvr>
                                        <p:cTn id="222" dur="166" decel="50000">
                                          <p:stCondLst>
                                            <p:cond delay="1668"/>
                                          </p:stCondLst>
                                        </p:cTn>
                                        <p:tgtEl>
                                          <p:spTgt spid="24"/>
                                        </p:tgtEl>
                                      </p:cBhvr>
                                      <p:to x="100000" y="100000"/>
                                    </p:animScale>
                                    <p:animScale>
                                      <p:cBhvr>
                                        <p:cTn id="223" dur="26">
                                          <p:stCondLst>
                                            <p:cond delay="1808"/>
                                          </p:stCondLst>
                                        </p:cTn>
                                        <p:tgtEl>
                                          <p:spTgt spid="24"/>
                                        </p:tgtEl>
                                      </p:cBhvr>
                                      <p:to x="100000" y="95000"/>
                                    </p:animScale>
                                    <p:animScale>
                                      <p:cBhvr>
                                        <p:cTn id="224"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4" grpId="0" animBg="1"/>
      <p:bldP spid="30" grpId="0" animBg="1"/>
      <p:bldP spid="32" grpId="0" animBg="1"/>
      <p:bldP spid="34" grpId="0" animBg="1"/>
      <p:bldP spid="36" grpId="0" animBg="1"/>
      <p:bldP spid="25" grpId="0" animBg="1"/>
      <p:bldP spid="28" grpId="0" animBg="1"/>
      <p:bldP spid="29" grpId="0" animBg="1"/>
      <p:bldP spid="42" grpId="0" animBg="1"/>
    </p:bldLst>
  </p:timing>
</p:sld>
</file>

<file path=ppt/theme/theme1.xml><?xml version="1.0" encoding="utf-8"?>
<a:theme xmlns:a="http://schemas.openxmlformats.org/drawingml/2006/main" name="MO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 id="{44433112-DBB3-4342-982C-136A43432DC9}" vid="{69FF5121-D53B-43BC-B60F-2410F4A2B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MOE</Template>
  <TotalTime>5419</TotalTime>
  <Words>2602</Words>
  <Application>Microsoft Office PowerPoint</Application>
  <PresentationFormat>Widescreen</PresentationFormat>
  <Paragraphs>257</Paragraphs>
  <Slides>21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Century Gothic</vt:lpstr>
      <vt:lpstr>Sakkal Majalla</vt:lpstr>
      <vt:lpstr>Times New Roman</vt:lpstr>
      <vt:lpstr>Wingdings</vt:lpstr>
      <vt:lpstr>MOE</vt:lpstr>
      <vt:lpstr>PowerPoint Presentation</vt:lpstr>
      <vt:lpstr>PowerPoint Presentation</vt:lpstr>
      <vt:lpstr>عملية الإخصاب</vt:lpstr>
      <vt:lpstr>مراحل عملية الإخصاب</vt:lpstr>
      <vt:lpstr>مراحل عملية الإخصاب</vt:lpstr>
      <vt:lpstr>المراحل الأولى لنمو الجنين</vt:lpstr>
      <vt:lpstr>المراحل الأولى لنمو الجنين</vt:lpstr>
      <vt:lpstr>المراحل الأولى لنمو الجنين</vt:lpstr>
      <vt:lpstr>PowerPoint Presentation</vt:lpstr>
      <vt:lpstr>PowerPoint Presentation</vt:lpstr>
      <vt:lpstr>المراحل الأولى لنمو الجنين</vt:lpstr>
      <vt:lpstr>المراحل الأولى لنمو الجنين</vt:lpstr>
      <vt:lpstr>المراحل الثلاث لتكوين الجنين</vt:lpstr>
      <vt:lpstr>المراحل الثلاث لتكوين الجنين</vt:lpstr>
      <vt:lpstr>المراحل الثلاث لتكوين الجنين</vt:lpstr>
      <vt:lpstr>المراحل الثلاث لتكوين الجنين</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378</cp:revision>
  <dcterms:created xsi:type="dcterms:W3CDTF">2021-01-20T12:02:14Z</dcterms:created>
  <dcterms:modified xsi:type="dcterms:W3CDTF">2021-04-15T01:10:22Z</dcterms:modified>
</cp:coreProperties>
</file>