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8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0i.is/RV3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171067ED-4276-485D-8ED9-731FFD86E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865286"/>
              </p:ext>
            </p:extLst>
          </p:nvPr>
        </p:nvGraphicFramePr>
        <p:xfrm>
          <a:off x="4544705" y="1665937"/>
          <a:ext cx="6970750" cy="305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16">
                  <a:extLst>
                    <a:ext uri="{9D8B030D-6E8A-4147-A177-3AD203B41FA5}">
                      <a16:colId xmlns:a16="http://schemas.microsoft.com/office/drawing/2014/main" val="147546282"/>
                    </a:ext>
                  </a:extLst>
                </a:gridCol>
                <a:gridCol w="2194034">
                  <a:extLst>
                    <a:ext uri="{9D8B030D-6E8A-4147-A177-3AD203B41FA5}">
                      <a16:colId xmlns:a16="http://schemas.microsoft.com/office/drawing/2014/main" val="1624011049"/>
                    </a:ext>
                  </a:extLst>
                </a:gridCol>
              </a:tblGrid>
              <a:tr h="696263"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BH" sz="2800" b="1" i="0" kern="1200" dirty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التسارع (</a:t>
                      </a:r>
                      <a:r>
                        <a:rPr lang="ar-BH" sz="2800" b="1" i="0" kern="120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العجلة)</a:t>
                      </a:r>
                      <a:endParaRPr lang="ar-BH" sz="2800" b="1" i="0" kern="1200" dirty="0">
                        <a:solidFill>
                          <a:srgbClr val="FFFF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عنوان </a:t>
                      </a:r>
                      <a:r>
                        <a:rPr lang="ar-JO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الدرس</a:t>
                      </a:r>
                      <a:endParaRPr lang="en-US" sz="3200" b="1" kern="1200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3893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الفيزياء</a:t>
                      </a:r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1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 (فيز</a:t>
                      </a:r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102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)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المقرر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29466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الثاني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المستوى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51187"/>
                  </a:ext>
                </a:extLst>
              </a:tr>
              <a:tr h="582649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الثاني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الفصل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 الدراسي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05841"/>
                  </a:ext>
                </a:extLst>
              </a:tr>
              <a:tr h="61426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3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رقم الفصل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562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53" y="2139086"/>
            <a:ext cx="4071691" cy="3826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5021" y="209548"/>
            <a:ext cx="47269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السالب والتسارع الموجب 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045958" y="2062635"/>
            <a:ext cx="585966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حركة جسم تزداد سرعته في الاتجاه السالب.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5958" y="4335763"/>
            <a:ext cx="59726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حركة جسم تتناقص سرعته في الاتجاه السالب.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2798" y="1326637"/>
            <a:ext cx="1514902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489" y="1141971"/>
            <a:ext cx="257712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16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الاتجاه الموجب نحو اليمين</a:t>
            </a:r>
            <a:endParaRPr lang="en-US" sz="16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5958" y="2747089"/>
            <a:ext cx="58596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متجهات السرعة والتسارع في الاتجاه نفسه.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5958" y="5030513"/>
            <a:ext cx="597264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لكل من متجهات السرعة والتسارع اتجاهات متعاكسة.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1923" y="3716918"/>
            <a:ext cx="2279714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الجسم يتباطأ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61923" y="1358265"/>
            <a:ext cx="2279714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الجسم يتسارع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1" y="1650653"/>
            <a:ext cx="5082353" cy="9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067" y="2649855"/>
            <a:ext cx="1524706" cy="10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0" y="4242919"/>
            <a:ext cx="5031530" cy="78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67" y="5220676"/>
            <a:ext cx="1524706" cy="114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4AE667FF-75F7-49EA-9E56-2ED098539A0C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42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920" y="2131283"/>
            <a:ext cx="4981336" cy="3919075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AF249-3E3F-4313-B30D-37C35B006D00}"/>
              </a:ext>
            </a:extLst>
          </p:cNvPr>
          <p:cNvSpPr txBox="1"/>
          <p:nvPr/>
        </p:nvSpPr>
        <p:spPr>
          <a:xfrm>
            <a:off x="177421" y="1192010"/>
            <a:ext cx="1189051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يبين الشكل منحنيات (السرعة المتجهة- الزمن) الممثلة لحركة خمسة عدائين، ضع رمز الخط الذي يمثل حركة الجسم في المكان المناسب له في الجدول.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98483" y="22852"/>
            <a:ext cx="367579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4591" y="3546406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9270" y="5783637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9270" y="5027026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4592" y="4245212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6977" y="2641145"/>
            <a:ext cx="5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9396" y="2062781"/>
            <a:ext cx="4678464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  <a:tabLst>
                <a:tab pos="4499610" algn="l"/>
              </a:tabLst>
            </a:pP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يتحرك الجسم</a:t>
            </a: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 بتسارع موجب منتظم، بحيث 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تن</a:t>
            </a: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خفض 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سرعته</a:t>
            </a: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 عندما تكون سالبة، 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وتزداد</a:t>
            </a: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 عندما تكون موجبة .</a:t>
            </a:r>
            <a:endParaRPr lang="en-US" sz="2000" b="1" dirty="0">
              <a:latin typeface="Sakkal Majalla" panose="02000000000000000000" pitchFamily="2" charset="-78"/>
              <a:ea typeface="Calibri"/>
              <a:cs typeface="Sultan normal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9396" y="3627768"/>
            <a:ext cx="4646547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tabLst>
                <a:tab pos="4499610" algn="l"/>
              </a:tabLst>
            </a:pP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يتحرك 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الجسم </a:t>
            </a: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بسرعة منتظمة باتجاه الشرق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US" sz="20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9396" y="4343207"/>
            <a:ext cx="4646547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tabLst>
                <a:tab pos="4499610" algn="l"/>
              </a:tabLst>
            </a:pP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يتحرك الجسم بسرعة موجبة وتسارع سالب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US" sz="20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9396" y="5105785"/>
            <a:ext cx="4646547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tabLst>
                <a:tab pos="4499610" algn="l"/>
              </a:tabLst>
            </a:pP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يتحرك الجسم بسرعة موجبة وتسارع موجب</a:t>
            </a:r>
            <a:r>
              <a:rPr lang="ar-BH" sz="2000" b="1" dirty="0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US" sz="20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7479" y="5823924"/>
            <a:ext cx="4646547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tabLst>
                <a:tab pos="4499610" algn="l"/>
              </a:tabLst>
            </a:pPr>
            <a:r>
              <a:rPr lang="ar-SA" sz="2000" b="1" dirty="0">
                <a:latin typeface="Sakkal Majalla" panose="02000000000000000000" pitchFamily="2" charset="-78"/>
                <a:cs typeface="Sultan normal" pitchFamily="2" charset="-78"/>
              </a:rPr>
              <a:t>يتحرك بسرعة منتظمة باتجاه الغرب </a:t>
            </a:r>
            <a:r>
              <a:rPr lang="ar-BH" sz="2000" b="1">
                <a:latin typeface="Sakkal Majalla" panose="02000000000000000000" pitchFamily="2" charset="-78"/>
                <a:cs typeface="Sultan normal" pitchFamily="2" charset="-78"/>
              </a:rPr>
              <a:t>.</a:t>
            </a:r>
            <a:endParaRPr lang="en-US" sz="20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764EE931-68A1-4441-B1CF-1B8F3718AA55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7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18" grpId="0"/>
      <p:bldP spid="19" grpId="0"/>
      <p:bldP spid="20" grpId="0"/>
      <p:bldP spid="21" grpId="0"/>
      <p:bldP spid="5" grpId="0" animBg="1"/>
      <p:bldP spid="9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50656" y="142272"/>
            <a:ext cx="377133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مسائل تدريبية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" y="1213369"/>
            <a:ext cx="1153713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الشكل يوضح منحنى (السرعة المتجهة – الزمن ) لقطار لعبة، أجب عن الأسئلة التالية: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7152" y="3050668"/>
            <a:ext cx="532490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2. خلال أي فترات زمنية كان تسارع القطار موجبًا؟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7152" y="4474840"/>
            <a:ext cx="532490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3. متى اكتسب القطار أكبر تسارع سالب؟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8" y="2044468"/>
            <a:ext cx="5370390" cy="406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334154" y="1890583"/>
            <a:ext cx="532490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1. متى كان القطار يتحرك بسرعة منتظمة؟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5254" y="2478918"/>
            <a:ext cx="14500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(5-15)s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5254" y="3655748"/>
            <a:ext cx="14500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(0-5)s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5254" y="5155432"/>
            <a:ext cx="15660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(15-20)s</a:t>
            </a: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B7F6A681-1A54-4A0F-ACAB-25CE4AD519A3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5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53793" y="200749"/>
            <a:ext cx="534041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منحنى السرعة المتجهة-الزمن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203960" y="1195040"/>
            <a:ext cx="103181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تحويل بيانات حركة سيارة تنطلق من السكون، وتتزايد سرعتها في أثناء سيرها بشكل مستقيم.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643" y="2095954"/>
            <a:ext cx="5626861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تمثيل بيانات حركة السيارة بالرسم البياني للسرعة المتجهة-الزمن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5" y="3043123"/>
            <a:ext cx="2998589" cy="275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9027" y="2535744"/>
            <a:ext cx="3105337" cy="4001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تمثيل بيانات حركة سيارة بجدول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1" y="2535744"/>
            <a:ext cx="4044799" cy="324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878046" y="5825082"/>
            <a:ext cx="66440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لاحظ من الرسم البياني أن سرعة السيارة تتزايد بمعدل منتظم.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37450" y="2965096"/>
            <a:ext cx="1655402" cy="1587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DD3DF15-804F-4A63-A572-465C9B725E4E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6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72368" y="173814"/>
            <a:ext cx="73641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حساب التسارع من منحنى السرعة المتجهة -الزمن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015" y="1238696"/>
            <a:ext cx="1183260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تسارع الجسم هو المعدل الزمني الذي تتغي</a:t>
            </a:r>
            <a:r>
              <a:rPr lang="ar-JO" sz="2000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ر فيه سرعة جسم، ويُمثل بميل الخط المستقيم في منحنى (السرعة المتجهة-الزمن).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1553" y="1802495"/>
                <a:ext cx="3851059" cy="714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 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den>
                    </m:f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53" y="1802495"/>
                <a:ext cx="3851059" cy="714683"/>
              </a:xfrm>
              <a:prstGeom prst="rect">
                <a:avLst/>
              </a:prstGeom>
              <a:blipFill rotWithShape="0">
                <a:blip r:embed="rId2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90105" y="4132754"/>
            <a:ext cx="69155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التغي</a:t>
            </a:r>
            <a:r>
              <a:rPr lang="ar-JO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ر في السرعة يساوي السرعة النهائية للجسم المتحرك  مطروحًا منها السرعة الابتدائية</a:t>
            </a:r>
            <a:endParaRPr lang="en-US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92047" y="4640071"/>
                <a:ext cx="1943524" cy="429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047" y="4640071"/>
                <a:ext cx="1943524" cy="429220"/>
              </a:xfrm>
              <a:prstGeom prst="rect">
                <a:avLst/>
              </a:prstGeom>
              <a:blipFill rotWithShape="0">
                <a:blip r:embed="rId3"/>
                <a:stretch>
                  <a:fillRect t="-5479" b="-1506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54421" y="5378355"/>
            <a:ext cx="61053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التغي</a:t>
            </a:r>
            <a:r>
              <a:rPr lang="ar-JO" dirty="0"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dirty="0">
                <a:latin typeface="Sakkal Majalla" panose="02000000000000000000" pitchFamily="2" charset="-78"/>
                <a:cs typeface="Sultan normal" pitchFamily="2" charset="-78"/>
              </a:rPr>
              <a:t>ر في الزمن يساوي الزمن النهائي مطروحًا منه الزمن الابتدائي</a:t>
            </a:r>
            <a:endParaRPr lang="en-US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5322" y="5881177"/>
                <a:ext cx="1943524" cy="429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22" y="5881177"/>
                <a:ext cx="1943524" cy="429220"/>
              </a:xfrm>
              <a:prstGeom prst="rect">
                <a:avLst/>
              </a:prstGeom>
              <a:blipFill rotWithShape="0">
                <a:blip r:embed="rId4"/>
                <a:stretch>
                  <a:fillRect t="-6944" b="-1666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24021" y="2824552"/>
                <a:ext cx="4669804" cy="375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dirty="0">
                    <a:latin typeface="Sakkal Majalla" panose="02000000000000000000" pitchFamily="2" charset="-78"/>
                    <a:cs typeface="Sultan normal" pitchFamily="2" charset="-78"/>
                  </a:rPr>
                  <a:t>a</a:t>
                </a:r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 تمثل تسارع الجسم ويُقاس بوحدة </a:t>
                </a:r>
                <a:r>
                  <a:rPr lang="en-US" dirty="0">
                    <a:latin typeface="Times New Roman" panose="02020603050405020304" pitchFamily="18" charset="0"/>
                    <a:cs typeface="Sultan normal" pitchFamily="2" charset="-78"/>
                  </a:rPr>
                  <a:t>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BH" dirty="0">
                    <a:latin typeface="Sakkal Majalla" panose="02000000000000000000" pitchFamily="2" charset="-78"/>
                    <a:cs typeface="Sultan normal" pitchFamily="2" charset="-78"/>
                  </a:rPr>
                  <a:t> في النظام الدولي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21" y="2824552"/>
                <a:ext cx="4669804" cy="375552"/>
              </a:xfrm>
              <a:prstGeom prst="rect">
                <a:avLst/>
              </a:prstGeom>
              <a:blipFill rotWithShape="0">
                <a:blip r:embed="rId5"/>
                <a:stretch>
                  <a:fillRect t="-16129" r="-130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5" y="2342295"/>
            <a:ext cx="4857750" cy="3886200"/>
          </a:xfrm>
          <a:prstGeom prst="rect">
            <a:avLst/>
          </a:prstGeom>
        </p:spPr>
      </p:pic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AF525977-758A-4465-A563-5BEDF1B6B7ED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73880" y="145206"/>
            <a:ext cx="306666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68489" y="1208465"/>
            <a:ext cx="1153713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في الشكل بيانات حركة سيارة تنطلق من السكون، وتتزايد سرعتها في أثناء سيرها على طريق مستقيم، أوجد تسارع السيارة في أثناء حركتها.</a:t>
            </a:r>
            <a:endParaRPr lang="en-US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2350097"/>
            <a:ext cx="4653887" cy="373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1555" y="2350097"/>
                <a:ext cx="3851059" cy="6258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555" y="2350097"/>
                <a:ext cx="3851059" cy="625812"/>
              </a:xfrm>
              <a:prstGeom prst="rect">
                <a:avLst/>
              </a:prstGeom>
              <a:blipFill rotWithShape="0"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04386" y="3385850"/>
                <a:ext cx="3851059" cy="6949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Sultan normal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Sultan normal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86" y="3385850"/>
                <a:ext cx="3851059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4386" y="4612424"/>
                <a:ext cx="3851059" cy="6240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86" y="4612424"/>
                <a:ext cx="3851059" cy="624082"/>
              </a:xfrm>
              <a:prstGeom prst="rect">
                <a:avLst/>
              </a:prstGeom>
              <a:blipFill rotWithShape="0"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28052" y="5891634"/>
            <a:ext cx="533511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وهذا يعني أنه في كل ثانية تزداد سرعة السيارة بمقدار </a:t>
            </a:r>
            <a:r>
              <a:rPr lang="en-US" sz="2000" dirty="0">
                <a:latin typeface="Sakkal Majalla" panose="02000000000000000000" pitchFamily="2" charset="-78"/>
                <a:cs typeface="Sultan normal" pitchFamily="2" charset="-78"/>
              </a:rPr>
              <a:t>5 m/s 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37406C7-5DFC-4954-9253-48603E467442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7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9461" y="2891675"/>
            <a:ext cx="1935000" cy="543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تسارع الكرة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9144" y="3603252"/>
            <a:ext cx="59511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2. ما مقدار تسارع الكرة في أثناء صعودها؟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23125" y="4295712"/>
                <a:ext cx="1987672" cy="5838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-0.5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25" y="4295712"/>
                <a:ext cx="1987672" cy="5838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52701" y="148852"/>
            <a:ext cx="437745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0" y="1380924"/>
            <a:ext cx="4694331" cy="35876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17949" y="1157829"/>
            <a:ext cx="668767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في الشكل بيانات حركة كرة قذفت إلى أعلى جبل، أجب عما يلي:</a:t>
            </a:r>
            <a:endParaRPr lang="en-US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743" y="5519972"/>
            <a:ext cx="11375881" cy="460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JO" sz="2000" dirty="0">
                <a:latin typeface="Sakkal Majalla" panose="02000000000000000000" pitchFamily="2" charset="-78"/>
                <a:cs typeface="Sultan normal" pitchFamily="2" charset="-78"/>
              </a:rPr>
              <a:t>تتحرك</a:t>
            </a:r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 الكرة صاعدة بسرعة ابتدائية وتتباطأ</a:t>
            </a:r>
            <a:r>
              <a:rPr lang="en-US" sz="2000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ثم تقف للحظة، ثم </a:t>
            </a:r>
            <a:r>
              <a:rPr lang="ar-JO" sz="2000" dirty="0">
                <a:latin typeface="Sakkal Majalla" panose="02000000000000000000" pitchFamily="2" charset="-78"/>
                <a:cs typeface="Sultan normal" pitchFamily="2" charset="-78"/>
              </a:rPr>
              <a:t>تتحرك</a:t>
            </a:r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 هابطة، فتزداد سرعتها تدريجيًا.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3786" y="2321430"/>
            <a:ext cx="598183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1. ماذا يمثل ميل منحنى (السرعة المتجهة –الزمن)؟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4501" y="4962589"/>
            <a:ext cx="59511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3. صف حركة الكرة.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0BC5E11-C630-4D8F-AA0F-041A87BDC042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6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2959" y="1199802"/>
            <a:ext cx="112002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الشكل يمثل العلاقة بين سرعة جسم متحرك وزمن التحرك، احسب تسارع الجسم خلال الفترات الزمنية التالية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:</a:t>
            </a:r>
            <a:endParaRPr lang="en-US" sz="2800" dirty="0">
              <a:solidFill>
                <a:srgbClr val="C0000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01981" y="3285553"/>
                <a:ext cx="3096344" cy="28786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  <a:cs typeface="Sultan normal" pitchFamily="2" charset="-78"/>
                  </a:rPr>
                  <a:t>    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 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ltan normal" pitchFamily="2" charset="-78"/>
                </a:endParaRPr>
              </a:p>
              <a:p>
                <a:pPr algn="l"/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ltan normal" pitchFamily="2" charset="-7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ar-BH" sz="2800" dirty="0">
                  <a:solidFill>
                    <a:schemeClr val="tx1"/>
                  </a:solidFill>
                  <a:cs typeface="Sultan normal" pitchFamily="2" charset="-78"/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  <a:cs typeface="Sultan normal" pitchFamily="2" charset="-78"/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cs typeface="Sultan normal" pitchFamily="2" charset="-78"/>
                  </a:rPr>
                  <a:t>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=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6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Sultan normal" pitchFamily="2" charset="-78"/>
                  </a:rPr>
                  <a:t>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Sultan normal" pitchFamily="2" charset="-78"/>
                  </a:rPr>
                  <a:t> </a:t>
                </a:r>
                <a:r>
                  <a:rPr lang="ar-BH" sz="2800" dirty="0">
                    <a:solidFill>
                      <a:schemeClr val="tx1"/>
                    </a:solidFill>
                    <a:cs typeface="Sultan normal" pitchFamily="2" charset="-78"/>
                  </a:rPr>
                  <a:t>   </a:t>
                </a:r>
                <a:r>
                  <a:rPr lang="en-US" sz="2800" dirty="0">
                    <a:solidFill>
                      <a:schemeClr val="tx1"/>
                    </a:solidFill>
                    <a:cs typeface="Sultan normal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981" y="3285553"/>
                <a:ext cx="3096344" cy="2878609"/>
              </a:xfrm>
              <a:prstGeom prst="rect">
                <a:avLst/>
              </a:prstGeom>
              <a:blipFill rotWithShape="0">
                <a:blip r:embed="rId3"/>
                <a:stretch>
                  <a:fillRect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20178" y="2463188"/>
            <a:ext cx="31432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cs typeface="Sultan normal" pitchFamily="2" charset="-78"/>
              </a:defRPr>
            </a:lvl1pPr>
          </a:lstStyle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BH" sz="2800" b="0" dirty="0"/>
              <a:t>من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s 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BH" sz="2800" b="0" dirty="0"/>
              <a:t>إلى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9884" y="2367554"/>
            <a:ext cx="4604879" cy="3911676"/>
            <a:chOff x="1266065" y="1851785"/>
            <a:chExt cx="4604879" cy="3911676"/>
          </a:xfrm>
        </p:grpSpPr>
        <p:pic>
          <p:nvPicPr>
            <p:cNvPr id="3" name="Picture 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6065" y="1851785"/>
              <a:ext cx="4604879" cy="3911676"/>
            </a:xfrm>
            <a:prstGeom prst="rect">
              <a:avLst/>
            </a:prstGeom>
            <a:ln w="28575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9CDFC8-6104-471A-A1DF-24F40F3029AF}"/>
                </a:ext>
              </a:extLst>
            </p:cNvPr>
            <p:cNvSpPr/>
            <p:nvPr/>
          </p:nvSpPr>
          <p:spPr>
            <a:xfrm>
              <a:off x="2174423" y="4559359"/>
              <a:ext cx="194554" cy="165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42E963-34A1-4EDF-8C1F-3A16242A7E66}"/>
                </a:ext>
              </a:extLst>
            </p:cNvPr>
            <p:cNvSpPr/>
            <p:nvPr/>
          </p:nvSpPr>
          <p:spPr>
            <a:xfrm>
              <a:off x="2697103" y="2428227"/>
              <a:ext cx="194554" cy="165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215655" y="180375"/>
            <a:ext cx="477821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88CCB76E-3FA5-4264-89D7-191DEFB0F0FC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7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62" y="2267486"/>
            <a:ext cx="4786346" cy="4000528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9372" y="3720548"/>
                <a:ext cx="4608512" cy="18159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cs typeface="+mj-cs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∆ 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𝑣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∆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𝑡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 </m:t>
                        </m:r>
                      </m:den>
                    </m:f>
                    <m:r>
                      <a:rPr lang="en-US" sz="3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30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−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30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10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−</m:t>
                        </m:r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</a:endParaRPr>
              </a:p>
              <a:p>
                <a:endParaRPr lang="en-US" sz="2800" dirty="0">
                  <a:solidFill>
                    <a:schemeClr val="tx1"/>
                  </a:solidFill>
                  <a:cs typeface="+mj-cs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        = 0</a:t>
                </a:r>
                <a:r>
                  <a:rPr lang="ar-BH" sz="2800" dirty="0">
                    <a:solidFill>
                      <a:schemeClr val="tx1"/>
                    </a:solidFill>
                    <a:cs typeface="+mj-cs"/>
                  </a:rPr>
                  <a:t>  </a:t>
                </a:r>
                <a:r>
                  <a:rPr lang="en-US" sz="3200" dirty="0">
                    <a:solidFill>
                      <a:schemeClr val="tx1"/>
                    </a:solidFill>
                    <a:cs typeface="+mj-cs"/>
                  </a:rPr>
                  <a:t>m/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 </m:t>
                        </m:r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𝑠</m:t>
                        </m:r>
                      </m:e>
                      <m:sup>
                        <m:r>
                          <a:rPr 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BH" sz="2800" dirty="0">
                    <a:solidFill>
                      <a:schemeClr val="tx1"/>
                    </a:solidFill>
                    <a:cs typeface="+mj-cs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72" y="3720548"/>
                <a:ext cx="4608512" cy="1815946"/>
              </a:xfrm>
              <a:prstGeom prst="rect">
                <a:avLst/>
              </a:prstGeom>
              <a:blipFill rotWithShape="0">
                <a:blip r:embed="rId3"/>
                <a:stretch>
                  <a:fillRect l="-4101" b="-10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111371" y="2705771"/>
            <a:ext cx="31432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cs typeface="Sultan normal" pitchFamily="2" charset="-78"/>
              </a:defRPr>
            </a:lvl1pPr>
          </a:lstStyle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BH" dirty="0"/>
              <a:t>من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 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BH" dirty="0"/>
              <a:t>إلى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" y="1260107"/>
            <a:ext cx="1187542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ultan normal" pitchFamily="2" charset="-78"/>
              </a:defRPr>
            </a:lvl1pPr>
          </a:lstStyle>
          <a:p>
            <a:r>
              <a:rPr lang="ar-BH" dirty="0"/>
              <a:t>الشكل يمثل العلاقة بين سرعة جسم متحرك وزمن التحرك، احسب تسارع الجسم خلال الفترات الزمنية التالية: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343143" y="107559"/>
            <a:ext cx="405753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25F3E5D-9182-43C7-8CF6-A65E8DBFA04C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07" y="2423159"/>
            <a:ext cx="4772313" cy="3871043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26722" y="3361673"/>
                <a:ext cx="2975793" cy="26296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∆ 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𝑣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∆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𝑡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 </m:t>
                        </m:r>
                      </m:den>
                    </m:f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algn="l"/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  <a:p>
                <a:pPr algn="l"/>
                <a:r>
                  <a:rPr lang="ar-JO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20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−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30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 −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cs typeface="+mj-cs"/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  <a:cs typeface="+mj-cs"/>
                </a:endParaRP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 </a:t>
                </a:r>
                <a:r>
                  <a:rPr lang="ar-JO" sz="2800" dirty="0">
                    <a:solidFill>
                      <a:schemeClr val="tx1"/>
                    </a:solidFill>
                    <a:cs typeface="+mj-cs"/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 -2 m/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 </m:t>
                        </m:r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𝑠</m:t>
                        </m:r>
                      </m:e>
                      <m:sup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2</m:t>
                        </m:r>
                      </m:sup>
                    </m:sSup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r>
                  <a:rPr lang="ar-BH" sz="2800" dirty="0">
                    <a:solidFill>
                      <a:schemeClr val="tx1"/>
                    </a:solidFill>
                    <a:cs typeface="+mj-cs"/>
                  </a:rPr>
                  <a:t>   </a:t>
                </a:r>
                <a:r>
                  <a:rPr lang="en-US" sz="2800" dirty="0">
                    <a:solidFill>
                      <a:schemeClr val="tx1"/>
                    </a:solidFill>
                    <a:cs typeface="+mj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22" y="3361673"/>
                <a:ext cx="2975793" cy="2629694"/>
              </a:xfrm>
              <a:prstGeom prst="rect">
                <a:avLst/>
              </a:prstGeom>
              <a:blipFill rotWithShape="0">
                <a:blip r:embed="rId3"/>
                <a:stretch>
                  <a:fillRect l="-4508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45611" y="2498805"/>
            <a:ext cx="375089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cs typeface="Sultan normal" pitchFamily="2" charset="-78"/>
              </a:defRPr>
            </a:lvl1pPr>
          </a:lstStyle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BH" dirty="0"/>
              <a:t> من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</a:t>
            </a:r>
            <a:r>
              <a:rPr lang="en-US" dirty="0"/>
              <a:t> </a:t>
            </a:r>
            <a:r>
              <a:rPr lang="ar-BH" dirty="0"/>
              <a:t>  إلى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" y="1299228"/>
            <a:ext cx="1168565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ultan normal" pitchFamily="2" charset="-78"/>
              </a:defRPr>
            </a:lvl1pPr>
          </a:lstStyle>
          <a:p>
            <a:r>
              <a:rPr lang="ar-BH" dirty="0"/>
              <a:t>الشكل يمثل العلاقة بين سرعة جسم متحرك وزمن التحرك، احسب تسارع الجسم خلال الفترات الزمنية التالية:</a:t>
            </a: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0880" y="77554"/>
            <a:ext cx="436233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36104C2-3A19-4B81-9693-A566FF76201D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9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652" y="2060297"/>
            <a:ext cx="1016417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يوضح المفاهيم المرتبطة بالتسارع(منحنى السرعة المتجهة-الزمن، التسارع، التسارع المنتظم، التسارع المتوسط، التسارع اللحظي) . 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يربط السرعة المتجهة والتسارع بحركة الجسم. 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يمثل بيانيًا العلاقة بين السرعة والزمن، ويقرأ الرسوم البيانية المتعلقة بهما بصورة صحيحة. </a:t>
            </a:r>
            <a:r>
              <a:rPr lang="ar-BH" sz="24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		</a:t>
            </a:r>
          </a:p>
        </p:txBody>
      </p:sp>
      <p:sp>
        <p:nvSpPr>
          <p:cNvPr id="4" name="Footer Placeholder 6"/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840" y="609600"/>
            <a:ext cx="397764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cs typeface="Sultan bold" pitchFamily="2" charset="-78"/>
              </a:rPr>
              <a:t>الكفايات التعليمية</a:t>
            </a:r>
            <a:endParaRPr lang="en-US" sz="3600" dirty="0">
              <a:solidFill>
                <a:schemeClr val="bg1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4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75" y="2423160"/>
            <a:ext cx="5154905" cy="3857113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63527" y="3233890"/>
            <a:ext cx="23042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cs typeface="Sultan normal" pitchFamily="2" charset="-78"/>
              </a:rPr>
              <a:t>صفر </a:t>
            </a:r>
            <a:endParaRPr lang="en-US" dirty="0">
              <a:cs typeface="Sultan normal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5589" y="2423160"/>
            <a:ext cx="31432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cs typeface="Sultan normal" pitchFamily="2" charset="-78"/>
              </a:defRPr>
            </a:lvl1pPr>
          </a:lstStyle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BH" dirty="0"/>
              <a:t>من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s </a:t>
            </a:r>
            <a:r>
              <a:rPr lang="ar-BH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BH" dirty="0"/>
              <a:t>إلى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" y="1275481"/>
            <a:ext cx="1191425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800">
                <a:latin typeface="Sakkal Majalla" panose="02000000000000000000" pitchFamily="2" charset="-78"/>
                <a:cs typeface="Sultan normal" pitchFamily="2" charset="-78"/>
              </a:defRPr>
            </a:lvl1pPr>
          </a:lstStyle>
          <a:p>
            <a:r>
              <a:rPr lang="ar-BH" dirty="0"/>
              <a:t>الشكل يمثل العلاقة بين سرعة جسم متحرك وزمن التحرك، احسب تسارع الجسم خلال الفترات الزمنية التالية: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68505" y="236407"/>
            <a:ext cx="460808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8CBB49A4-135C-49BB-8E74-81E83CB8B809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DF9FF-32B8-4154-84E7-73D3159A3B11}"/>
              </a:ext>
            </a:extLst>
          </p:cNvPr>
          <p:cNvSpPr/>
          <p:nvPr/>
        </p:nvSpPr>
        <p:spPr>
          <a:xfrm>
            <a:off x="179922" y="3244740"/>
            <a:ext cx="11750722" cy="1187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2-  التسارع المتوسط: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مقدار التغي</a:t>
            </a:r>
            <a:r>
              <a:rPr lang="ar-JO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ر في السرعة المتجهة للجسم خلال الفترة الزمنية المقيسة مقسومًا على هذه الفترة الزمنية.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52701" y="140665"/>
            <a:ext cx="502715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التسارع المتوسط والتسارع اللحظي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DF9FF-32B8-4154-84E7-73D3159A3B11}"/>
              </a:ext>
            </a:extLst>
          </p:cNvPr>
          <p:cNvSpPr/>
          <p:nvPr/>
        </p:nvSpPr>
        <p:spPr>
          <a:xfrm>
            <a:off x="179922" y="1494220"/>
            <a:ext cx="11750722" cy="10522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1- التسارع اللحظي: 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مقدار التغي</a:t>
            </a:r>
            <a:r>
              <a:rPr lang="ar-JO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ر في السرعة المتجهة للجسم في لحظة زمنية معينة، ويمكن إيجاد التسارع اللحظي لجسم برسم خط مماسي لمنحنى (السرعة المتجهة-الزمن) عند اللحظة الزمنية التي تود حساب التسارع عندها.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DF9FF-32B8-4154-84E7-73D3159A3B11}"/>
              </a:ext>
            </a:extLst>
          </p:cNvPr>
          <p:cNvSpPr/>
          <p:nvPr/>
        </p:nvSpPr>
        <p:spPr>
          <a:xfrm>
            <a:off x="179922" y="4980453"/>
            <a:ext cx="11750722" cy="860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3- التسارع المنتظم: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: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معدل تغي</a:t>
            </a:r>
            <a:r>
              <a:rPr lang="ar-JO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ّ</a:t>
            </a:r>
            <a:r>
              <a:rPr lang="ar-BH" sz="24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ر السرعة المتجهة للجسم بمعدل زمني منتظم.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60A3B9-49B6-4D52-B545-EEFE8A7B8F06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0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1211" y="176603"/>
            <a:ext cx="498898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تمارين حسابية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68489" y="918905"/>
            <a:ext cx="115371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تحرك جسم باتجاه جدار بسرعة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m/s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ثم تحرك بعيدًا عن الجدار بالاتجاه المعاكس بسرعة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m/s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واستغرق ذلك زمنًا مقداره </a:t>
            </a:r>
            <a:r>
              <a:rPr lang="en-US" sz="2400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، ما التسارع المتوسط للجسم بافتراض أن الاتجاه الموجب في اتجاه الجدار؟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37056" y="2177753"/>
                <a:ext cx="3851059" cy="8036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rtl="1">
                  <a:defRPr sz="2800" b="1">
                    <a:cs typeface="+mj-cs"/>
                  </a:defRPr>
                </a:lvl1pPr>
              </a:lstStyle>
              <a:p>
                <a:r>
                  <a:rPr lang="en-US" sz="3200" dirty="0">
                    <a:cs typeface="Sultan normal" pitchFamily="2" charset="-78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∆ 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  </m:t>
                        </m:r>
                      </m:den>
                    </m:f>
                  </m:oMath>
                </a14:m>
                <a:endParaRPr lang="en-GB" sz="3200" dirty="0"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56" y="2177753"/>
                <a:ext cx="3851059" cy="803682"/>
              </a:xfrm>
              <a:prstGeom prst="rect">
                <a:avLst/>
              </a:prstGeom>
              <a:blipFill rotWithShape="0">
                <a:blip r:embed="rId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7056" y="3297251"/>
                <a:ext cx="3851059" cy="7940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rtl="1">
                  <a:defRPr sz="2800" b="1">
                    <a:cs typeface="+mj-cs"/>
                  </a:defRPr>
                </a:lvl1pPr>
              </a:lstStyle>
              <a:p>
                <a:r>
                  <a:rPr lang="en-US" dirty="0">
                    <a:cs typeface="Sultan normal" pitchFamily="2" charset="-78"/>
                  </a:rPr>
                  <a:t>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cs typeface="Sultan normal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cs typeface="Sultan normal" pitchFamily="2" charset="-7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endParaRPr lang="en-GB" dirty="0"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56" y="3297251"/>
                <a:ext cx="3851059" cy="794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4661" y="4459540"/>
                <a:ext cx="3851059" cy="6247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rtl="1">
                  <a:defRPr sz="2800" b="1">
                    <a:cs typeface="+mj-cs"/>
                  </a:defRPr>
                </a:lvl1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61" y="4459540"/>
                <a:ext cx="3851059" cy="624786"/>
              </a:xfrm>
              <a:prstGeom prst="rect">
                <a:avLst/>
              </a:prstGeom>
              <a:blipFill rotWithShape="0">
                <a:blip r:embed="rId4"/>
                <a:stretch>
                  <a:fillRect t="-588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034739" y="5602074"/>
            <a:ext cx="43284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الاشارة السالبة تعني اتجاه التسارع بعيدًا عن الجدار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8833" y="2177753"/>
            <a:ext cx="4896868" cy="3474005"/>
            <a:chOff x="384816" y="2128069"/>
            <a:chExt cx="4853056" cy="27089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816" y="2128069"/>
              <a:ext cx="4853056" cy="270898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1433015" y="3001839"/>
              <a:ext cx="6823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086039" y="3100824"/>
              <a:ext cx="922689" cy="129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20141" y="2376372"/>
              <a:ext cx="682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v</a:t>
              </a:r>
              <a:r>
                <a:rPr lang="en-US" sz="2800" b="1" i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i</a:t>
              </a:r>
              <a:endParaRPr lang="en-US" b="1" i="1" baseline="-25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484" y="2376372"/>
              <a:ext cx="682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v</a:t>
              </a:r>
              <a:r>
                <a:rPr lang="en-US" sz="2800" b="1" i="1" baseline="-25000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f</a:t>
              </a:r>
              <a:endParaRPr lang="en-US" b="1" i="1" baseline="-25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D06F80D-4E7A-4BEB-AC0B-472AE11D15F1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3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7" grpId="0" animBg="1"/>
      <p:bldP spid="18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21" y="199332"/>
            <a:ext cx="4680045" cy="590931"/>
          </a:xfr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+mn-lt"/>
                <a:ea typeface="+mn-ea"/>
                <a:cs typeface="Sultan bold" pitchFamily="2" charset="-78"/>
              </a:rPr>
              <a:t>التقييم الذاتي</a:t>
            </a:r>
            <a:endParaRPr lang="en-US" sz="3600" dirty="0">
              <a:solidFill>
                <a:schemeClr val="bg1"/>
              </a:solidFill>
              <a:latin typeface="+mn-lt"/>
              <a:ea typeface="+mn-ea"/>
              <a:cs typeface="Sultan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566" y="2913017"/>
            <a:ext cx="4378234" cy="3263946"/>
          </a:xfrm>
        </p:spPr>
        <p:txBody>
          <a:bodyPr/>
          <a:lstStyle/>
          <a:p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https://0i.is/RV3c</a:t>
            </a:r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41969" y="1720832"/>
            <a:ext cx="4245428" cy="809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لإجراء عملية التقييم الذاتي اتبع الرابط التالي: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8016" y="1698726"/>
            <a:ext cx="4245428" cy="809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اتبع (</a:t>
            </a:r>
            <a:r>
              <a:rPr lang="en-US" sz="20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QR Code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) التالي: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1341" y="1720832"/>
            <a:ext cx="2131590" cy="809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أو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8" name="AutoShape 2" descr="الحركة المتسارع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4" descr="الحركة المتسارع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7" y="2782389"/>
            <a:ext cx="3135086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40668"/>
            <a:ext cx="11641540" cy="6340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49" y="2265253"/>
            <a:ext cx="7876985" cy="782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ar-JO" sz="4000" b="1" dirty="0">
                <a:solidFill>
                  <a:schemeClr val="bg1"/>
                </a:solidFill>
                <a:cs typeface="+mn-cs"/>
              </a:rPr>
              <a:t>ا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نتهى مع أطيب الأمنيات بالت</a:t>
            </a:r>
            <a:r>
              <a:rPr lang="ar-BH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ّ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+mn-cs"/>
              </a:rPr>
              <a:t>وفيق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 txBox="1">
            <a:spLocks/>
          </p:cNvSpPr>
          <p:nvPr/>
        </p:nvSpPr>
        <p:spPr>
          <a:xfrm>
            <a:off x="3191349" y="3541042"/>
            <a:ext cx="7876985" cy="782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chemeClr val="bg1"/>
                </a:solidFill>
                <a:cs typeface="+mn-cs"/>
              </a:rPr>
              <a:t>لمزيد من المعلومات </a:t>
            </a:r>
            <a:r>
              <a:rPr lang="ar-BH" sz="4000" b="1">
                <a:solidFill>
                  <a:schemeClr val="bg1"/>
                </a:solidFill>
                <a:cs typeface="+mn-cs"/>
              </a:rPr>
              <a:t>ارجع إلى كتاب الطالب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51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68505" y="125808"/>
            <a:ext cx="390194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(العجلة)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0" y="927359"/>
            <a:ext cx="6419850" cy="243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8297839" y="1534342"/>
            <a:ext cx="3316406" cy="2016577"/>
          </a:xfrm>
          <a:prstGeom prst="wedgeRectCallout">
            <a:avLst>
              <a:gd name="adj1" fmla="val -95730"/>
              <a:gd name="adj2" fmla="val -4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تُظهر الصورة الأولى حركة طالب بصورة منتظمة، حيث يسير في خط مستقيم وبسرعة منتظمة.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0" y="3753670"/>
            <a:ext cx="6400800" cy="242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ular Callout 18"/>
          <p:cNvSpPr/>
          <p:nvPr/>
        </p:nvSpPr>
        <p:spPr>
          <a:xfrm>
            <a:off x="8297839" y="3753670"/>
            <a:ext cx="3316406" cy="1993604"/>
          </a:xfrm>
          <a:prstGeom prst="wedgeRectCallout">
            <a:avLst>
              <a:gd name="adj1" fmla="val -95730"/>
              <a:gd name="adj2" fmla="val -4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تُظهر الصورة الثانية حركة الطالب بصورة  غير منتظمة حيث تتغير سرعة الجسم (تزايد أو تتناقص)، ويبقى مساره مستقيمًا. 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818D6AB-215A-401A-8985-95D973D46077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13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48945" y="89334"/>
            <a:ext cx="426287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altLang="en-US" dirty="0"/>
              <a:t>الحركة غير المنتظمة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39007" y="1182437"/>
            <a:ext cx="111988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لاحظ المسافة بين المواقع المتعاقبة للعدّاء في مخططات الحركة وتفسير نوع الحركةالتالية:</a:t>
            </a:r>
            <a:r>
              <a:rPr lang="en-US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endParaRPr lang="en-US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8665" y="1890022"/>
            <a:ext cx="4355273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الأجسام غير المتحركة في خلفية مخطط الحركة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" y="1758816"/>
            <a:ext cx="3283655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المسافات بين صور العداء في الرسم متساوية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5575" y="2840281"/>
            <a:ext cx="23275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العدَّاء يتحرك بسرعة ثابتة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6447" y="3969257"/>
            <a:ext cx="2743712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التغير في الموقع يكبر تدريجيًا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45" y="4187562"/>
            <a:ext cx="2816184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التغير في الموقع يقل تدريجيًا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0999" y="4985626"/>
            <a:ext cx="19792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العداء يتباطأ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6" y="2424386"/>
            <a:ext cx="3354353" cy="139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5" y="2500519"/>
            <a:ext cx="3303530" cy="143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5" y="4655306"/>
            <a:ext cx="3303530" cy="146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058" y="4430922"/>
            <a:ext cx="3303530" cy="14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0262783" y="4739677"/>
            <a:ext cx="14904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العدّاء يزيد من سرعته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62783" y="2963141"/>
            <a:ext cx="164284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latin typeface="Sakkal Majalla" panose="02000000000000000000" pitchFamily="2" charset="-78"/>
                <a:cs typeface="Sultan normal" pitchFamily="2" charset="-78"/>
              </a:rPr>
              <a:t>العداء ساكن</a:t>
            </a:r>
            <a:endParaRPr lang="en-US" sz="20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5F93912-65AE-4717-A929-E18467A9C232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51268" y="149876"/>
            <a:ext cx="482243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في مخططات الحركة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" y="1347470"/>
            <a:ext cx="115371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كيف يبدو مخطط الحركة باستخدام النموذج الجسيمي النقطي لجسم تتغير سرعته؟</a:t>
            </a:r>
            <a:endParaRPr lang="en-US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087" y="4668200"/>
            <a:ext cx="471367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الجسم يزيد من سرعته.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النقاط تتباعد.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متجه السرعة التالي يكون أطول من سابقه.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5756" y="4805336"/>
            <a:ext cx="47098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الجسم يُبطئ من سرعته.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النقاط تتقارب.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المتجه التالي أقصر سابقة.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7" y="2057143"/>
            <a:ext cx="4713677" cy="248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56" y="1998197"/>
            <a:ext cx="4744136" cy="251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095A490-5FAD-480D-9370-B22D394E058C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16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7077" y="3203041"/>
            <a:ext cx="26416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000" dirty="0">
                <a:ln>
                  <a:solidFill>
                    <a:schemeClr val="tx1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الجسم يقف ساكنًا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7697" y="3433873"/>
            <a:ext cx="405461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ar-BH" sz="2000" b="0" dirty="0">
                <a:latin typeface="Sakkal Majalla" panose="02000000000000000000" pitchFamily="2" charset="-78"/>
                <a:cs typeface="Sultan normal" pitchFamily="2" charset="-78"/>
              </a:rPr>
              <a:t>الجسم يتحرك بسرعة ثابتة منتظمة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3930" y="5492069"/>
            <a:ext cx="17859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ar-BH" sz="2000" b="0" dirty="0">
                <a:latin typeface="Sakkal Majalla" panose="02000000000000000000" pitchFamily="2" charset="-78"/>
                <a:cs typeface="Sultan normal" pitchFamily="2" charset="-78"/>
              </a:rPr>
              <a:t>الجسم يتسارع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2970" y="5492070"/>
            <a:ext cx="17859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ar-BH" sz="2000" b="0" dirty="0">
                <a:latin typeface="Sakkal Majalla" panose="02000000000000000000" pitchFamily="2" charset="-78"/>
                <a:cs typeface="Sultan normal" pitchFamily="2" charset="-78"/>
              </a:rPr>
              <a:t>الجسم يتباطأ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6679" y="1484204"/>
            <a:ext cx="9164782" cy="675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ultan normal" pitchFamily="2" charset="-78"/>
              </a:rPr>
              <a:t>عبر عن نموذج الجسيم النقطي للأجسام الآتية بجمل مناسبة: 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45" y="2719424"/>
            <a:ext cx="3810000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77" y="4916076"/>
            <a:ext cx="34194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022" y="4812511"/>
            <a:ext cx="357187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43" y="2630889"/>
            <a:ext cx="1000125" cy="23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153252" y="63615"/>
            <a:ext cx="4312693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تمارين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1921" y="4722797"/>
            <a:ext cx="8811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cs typeface="Sultan bold" pitchFamily="2" charset="-78"/>
              </a:rPr>
              <a:t>البداية</a:t>
            </a:r>
            <a:endParaRPr lang="en-US" b="1" dirty="0">
              <a:cs typeface="Sultan bold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576" y="4847168"/>
            <a:ext cx="8811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cs typeface="Sultan bold" pitchFamily="2" charset="-78"/>
              </a:rPr>
              <a:t>البداية</a:t>
            </a:r>
            <a:endParaRPr lang="en-US" b="1" dirty="0">
              <a:cs typeface="Sultan bold" pitchFamily="2" charset="-78"/>
            </a:endParaRP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BAF9E4D5-61D8-4E78-88C9-0146F2804287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46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  <p:bldP spid="18" grpId="0" animBg="1"/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91318"/>
            <a:ext cx="117044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600" b="1" dirty="0">
                <a:latin typeface="Sakkal Majalla" panose="02000000000000000000" pitchFamily="2" charset="-78"/>
                <a:cs typeface="Sultan normal" pitchFamily="2" charset="-78"/>
              </a:rPr>
              <a:t>لتحديد طول واتجاه متجه التسارع المتوسط نطرح متجهي سرعة متتاليين</a:t>
            </a:r>
            <a:r>
              <a:rPr lang="en-US" sz="2600" b="1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600" b="1" dirty="0">
                <a:latin typeface="Sakkal Majalla" panose="02000000000000000000" pitchFamily="2" charset="-78"/>
                <a:cs typeface="Sultan normal" pitchFamily="2" charset="-78"/>
              </a:rPr>
              <a:t>ثم نقسم على الفترة الزمنية </a:t>
            </a:r>
            <a:r>
              <a:rPr lang="en-US" sz="2600" b="1" dirty="0">
                <a:latin typeface="Sakkal Majalla" panose="02000000000000000000" pitchFamily="2" charset="-78"/>
                <a:cs typeface="Sultan normal" pitchFamily="2" charset="-78"/>
              </a:rPr>
              <a:t>∆t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35" y="2309574"/>
            <a:ext cx="6741794" cy="8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8505" y="130051"/>
            <a:ext cx="483273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في مخططات الحركة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270295" y="5297691"/>
            <a:ext cx="44341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المتجه الذي يظهر باللون البنفسجي هو التسارع المتوسط خلال تلك الفترة الزمنية. 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2358" y="3902479"/>
            <a:ext cx="37051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وبالقسمة على 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∆t</a:t>
            </a:r>
            <a:r>
              <a:rPr lang="en-US" sz="2400" b="1" i="1" dirty="0">
                <a:latin typeface="Sakkal Majalla" panose="02000000000000000000" pitchFamily="2" charset="-78"/>
                <a:cs typeface="Sultan normal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نحصل على: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7386" y="3376862"/>
                <a:ext cx="3734971" cy="332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86" y="3376862"/>
                <a:ext cx="3734971" cy="332399"/>
              </a:xfrm>
              <a:prstGeom prst="rect">
                <a:avLst/>
              </a:prstGeom>
              <a:blipFill rotWithShape="0">
                <a:blip r:embed="rId3"/>
                <a:stretch>
                  <a:fillRect t="-555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899" y="4273585"/>
                <a:ext cx="2293019" cy="5364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99" y="4273585"/>
                <a:ext cx="2293019" cy="5364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899" y="5049672"/>
            <a:ext cx="2075084" cy="1179317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96A3F614-6DAF-4153-8510-CD4130075FC2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94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68505" y="182562"/>
            <a:ext cx="499985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السالب والتسارع الموجب 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0817" y="2438312"/>
            <a:ext cx="117504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للجسم تسارع موجب عندما يكون اتجاه متجه التسارع في الاتجاه الموجب للحركة.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817" y="3248145"/>
            <a:ext cx="117504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للجسم تسارع سالب عندما يكون اتجاه متجه التسارع في الاتجاه السالب للحركة.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817" y="4219682"/>
            <a:ext cx="117504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يتسارع الجسم (تزداد سرعة الجسم) عندما يكون لكل من متجهات السرعة والتسارع الاتجاه نفسه.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817" y="5316129"/>
            <a:ext cx="117504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q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يتباطأ الجسم (تقل سرعة الجسم) عندما يكون متجه التسارع في الاتجاه المعاكس لمتجهات السرعة.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817" y="1595003"/>
            <a:ext cx="1175049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ملاحظات هامة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2BA0CDA1-E1F2-4D21-81DE-48884EED3C5F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06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59677" y="152952"/>
            <a:ext cx="467231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3600">
                <a:solidFill>
                  <a:schemeClr val="bg1"/>
                </a:solidFill>
                <a:cs typeface="Sultan bold" pitchFamily="2" charset="-78"/>
              </a:defRPr>
            </a:lvl1pPr>
          </a:lstStyle>
          <a:p>
            <a:r>
              <a:rPr lang="ar-BH" dirty="0"/>
              <a:t>التسارع السالب والتسارع الموجب 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895833" y="2133773"/>
            <a:ext cx="600979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حركة جسم تزداد سرعته في الاتجاه الموجب.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5833" y="4335763"/>
            <a:ext cx="61227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حركة جسم تتناقص سرعته في الاتجاه الموجب.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4" y="1570210"/>
            <a:ext cx="4929883" cy="83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8" y="4315866"/>
            <a:ext cx="4980706" cy="6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653" y="2489385"/>
            <a:ext cx="1540596" cy="119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851" y="5080000"/>
            <a:ext cx="1524706" cy="96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892798" y="1326637"/>
            <a:ext cx="1514902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489" y="1141971"/>
            <a:ext cx="257712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الاتجاه الموجب نحو اليمين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5834" y="2743005"/>
            <a:ext cx="60097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لكل من متجهات السرعة والتسارع الاتجاه نفسه.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5833" y="5054888"/>
            <a:ext cx="61227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لكل من متجهات السرعة والتسارع اتجاهات متعاكسة.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1487" y="3683479"/>
            <a:ext cx="2273117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الجسم يتباطأ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1487" y="1507775"/>
            <a:ext cx="2156567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chemeClr val="bg1"/>
                </a:solidFill>
                <a:latin typeface="Sakkal Majalla" panose="02000000000000000000" pitchFamily="2" charset="-78"/>
                <a:cs typeface="Sultan normal" pitchFamily="2" charset="-78"/>
              </a:rPr>
              <a:t>الجسم يتسارع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90C8A4FB-0305-4277-934A-398D90248E00}"/>
              </a:ext>
            </a:extLst>
          </p:cNvPr>
          <p:cNvSpPr txBox="1">
            <a:spLocks/>
          </p:cNvSpPr>
          <p:nvPr/>
        </p:nvSpPr>
        <p:spPr>
          <a:xfrm>
            <a:off x="121920" y="6492875"/>
            <a:ext cx="344658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التسارع (العجلة) </a:t>
            </a:r>
            <a:r>
              <a:rPr lang="en-US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الفيزياء1 (فيز102)</a:t>
            </a:r>
            <a:endParaRPr lang="en-US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34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112</TotalTime>
  <Words>1362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Sakkal Majalla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التقييم الذاتي</vt:lpstr>
      <vt:lpstr>انتهى مع أطيب الأمنيات بالتّوفيق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Dr. Sameer Abed Salem Alkhraisat</cp:lastModifiedBy>
  <cp:revision>20</cp:revision>
  <cp:lastPrinted>2021-01-17T11:49:49Z</cp:lastPrinted>
  <dcterms:created xsi:type="dcterms:W3CDTF">2020-03-04T10:47:58Z</dcterms:created>
  <dcterms:modified xsi:type="dcterms:W3CDTF">2021-02-02T06:19:13Z</dcterms:modified>
</cp:coreProperties>
</file>