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706C1-6B6F-4BEF-8C17-2DF90C12A160}" type="doc">
      <dgm:prSet loTypeId="urn:microsoft.com/office/officeart/2005/8/layout/radial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36621DB3-6CDF-4F4E-91E5-4C7BB435F89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>
            <a:lnSpc>
              <a:spcPct val="100000"/>
            </a:lnSpc>
          </a:pPr>
          <a:r>
            <a:rPr lang="ar-SA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الغطاء النباتي في المنطقة الاستوائية</a:t>
          </a:r>
        </a:p>
      </dgm:t>
    </dgm:pt>
    <dgm:pt modelId="{EF895ECC-6FA3-4BE8-A2FB-8F0A0164CA28}" type="parTrans" cxnId="{0E436150-27A5-4E99-9AA3-D6ACAD84AB06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AE0C5115-34C4-4ACC-8948-91197FCC72C8}" type="sibTrans" cxnId="{0E436150-27A5-4E99-9AA3-D6ACAD84AB06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7FE3D0E6-E11F-4556-A25A-D806CA1101C4}">
      <dgm:prSet phldrT="[Text]" custT="1"/>
      <dgm:spPr/>
      <dgm:t>
        <a:bodyPr/>
        <a:lstStyle/>
        <a:p>
          <a:pPr rtl="1">
            <a:lnSpc>
              <a:spcPct val="100000"/>
            </a:lnSpc>
          </a:pPr>
          <a:r>
            <a:rPr lang="ar-BH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أشجار مرتفعة </a:t>
          </a:r>
        </a:p>
        <a:p>
          <a:pPr rtl="1">
            <a:lnSpc>
              <a:spcPct val="100000"/>
            </a:lnSpc>
          </a:pPr>
          <a:r>
            <a:rPr lang="ar-BH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(</a:t>
          </a:r>
          <a:r>
            <a:rPr lang="ar-SA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40م</a:t>
          </a:r>
          <a:r>
            <a:rPr lang="ar-BH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) ومتنوعة.</a:t>
          </a:r>
          <a:endParaRPr lang="ar-SA" sz="20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C8C5E1-B202-4C33-9CE7-9B77954CCD2A}" type="parTrans" cxnId="{92A0B4B9-A886-4D45-9724-C724F32DF655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DECB5138-74D5-4301-B52F-44D372F3D8C7}" type="sibTrans" cxnId="{92A0B4B9-A886-4D45-9724-C724F32DF655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1A041272-44E9-4156-BD6C-EC3157139876}">
      <dgm:prSet phldrT="[Text]" custT="1"/>
      <dgm:spPr/>
      <dgm:t>
        <a:bodyPr/>
        <a:lstStyle/>
        <a:p>
          <a:pPr rtl="1">
            <a:lnSpc>
              <a:spcPct val="100000"/>
            </a:lnSpc>
          </a:pPr>
          <a:r>
            <a:rPr lang="ar-SA" sz="2000" b="1" baseline="0" dirty="0">
              <a:latin typeface="Sakkal Majalla" panose="02000000000000000000" pitchFamily="2" charset="-78"/>
              <a:cs typeface="Sakkal Majalla" panose="02000000000000000000" pitchFamily="2" charset="-78"/>
            </a:rPr>
            <a:t>غابات كثيفة دائمة الاخضرار.</a:t>
          </a:r>
        </a:p>
      </dgm:t>
    </dgm:pt>
    <dgm:pt modelId="{FD8563A4-0B77-41B9-A0CA-2D66DF818DD0}" type="parTrans" cxnId="{E49F504B-94EC-4434-B508-EB8D2BDC2C1E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B50C17EB-C72D-40B8-B5C2-0C726841B97D}" type="sibTrans" cxnId="{E49F504B-94EC-4434-B508-EB8D2BDC2C1E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98DF5ED2-3663-49E7-B066-F816E3C6FA28}">
      <dgm:prSet phldrT="[Text]" custT="1"/>
      <dgm:spPr/>
      <dgm:t>
        <a:bodyPr/>
        <a:lstStyle/>
        <a:p>
          <a:pPr rtl="1">
            <a:lnSpc>
              <a:spcPct val="100000"/>
            </a:lnSpc>
          </a:pPr>
          <a:r>
            <a:rPr lang="ar-SA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تسكن هذه الغابات قبائل بدا</a:t>
          </a:r>
          <a:r>
            <a:rPr lang="ar-BH" sz="2000" b="1" dirty="0" err="1">
              <a:latin typeface="Sakkal Majalla" panose="02000000000000000000" pitchFamily="2" charset="-78"/>
              <a:cs typeface="Sakkal Majalla" panose="02000000000000000000" pitchFamily="2" charset="-78"/>
            </a:rPr>
            <a:t>ئي</a:t>
          </a:r>
          <a:r>
            <a:rPr lang="ar-SA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ة كقبائل ال</a:t>
          </a:r>
          <a:r>
            <a:rPr lang="ar-BH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SA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قزام</a:t>
          </a:r>
          <a:r>
            <a:rPr lang="ar-BH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r>
            <a:rPr lang="ar-SA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</a:p>
      </dgm:t>
    </dgm:pt>
    <dgm:pt modelId="{5795689B-6180-45C4-ACE7-D47A77FFC1C6}" type="parTrans" cxnId="{B2F9DE1D-B615-4774-B48B-F66B9BBC9557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24A660CD-7A9B-4FA3-B8F1-54488887B114}" type="sibTrans" cxnId="{B2F9DE1D-B615-4774-B48B-F66B9BBC9557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B0D35B58-FA7A-4EF7-BE97-1ECC7022538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1">
            <a:lnSpc>
              <a:spcPct val="100000"/>
            </a:lnSpc>
          </a:pPr>
          <a:r>
            <a:rPr lang="ar-SA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تنمو معظم جذور الأشجار أفقيً</a:t>
          </a:r>
          <a:r>
            <a:rPr lang="ar-BH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 </a:t>
          </a:r>
          <a:r>
            <a:rPr lang="ar-SA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نظر</a:t>
          </a:r>
          <a:r>
            <a:rPr lang="ar-BH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ً</a:t>
          </a:r>
          <a:r>
            <a:rPr lang="ar-SA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 لتوافر الدبال في الطبقة </a:t>
          </a:r>
          <a:r>
            <a:rPr lang="ar-SA" sz="1800" b="1" dirty="0" err="1">
              <a:latin typeface="Sakkal Majalla" panose="02000000000000000000" pitchFamily="2" charset="-78"/>
              <a:cs typeface="Sakkal Majalla" panose="02000000000000000000" pitchFamily="2" charset="-78"/>
            </a:rPr>
            <a:t>العاليا</a:t>
          </a:r>
          <a:r>
            <a:rPr lang="ar-SA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 من التر</a:t>
          </a:r>
          <a:r>
            <a:rPr lang="ar-BH" sz="1800" b="1" dirty="0" err="1">
              <a:latin typeface="Sakkal Majalla" panose="02000000000000000000" pitchFamily="2" charset="-78"/>
              <a:cs typeface="Sakkal Majalla" panose="02000000000000000000" pitchFamily="2" charset="-78"/>
            </a:rPr>
            <a:t>بة</a:t>
          </a:r>
          <a:r>
            <a:rPr lang="ar-SA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 لذا فهي سريعة العطب. </a:t>
          </a:r>
        </a:p>
      </dgm:t>
    </dgm:pt>
    <dgm:pt modelId="{EC96C570-92EC-472B-83F1-7366ACD6CDE7}" type="parTrans" cxnId="{8E5EAE70-88F6-4BED-BAC8-42A745C73846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B1C6D85A-D34E-414E-B78E-A8E41351F23F}" type="sibTrans" cxnId="{8E5EAE70-88F6-4BED-BAC8-42A745C73846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99EE742D-1650-414C-B9F7-0A7A2B8D5C6E}">
      <dgm:prSet phldrT="[Text]" custRadScaleRad="95725" custRadScaleInc="-97085"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17B65E91-B690-4844-AFD0-FCB034CC97F9}" type="parTrans" cxnId="{B7EC49C9-9659-4D0F-B4E6-905DDF65FF5E}">
      <dgm:prSet custScaleX="165593"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6C8AB951-FAA7-4139-94DD-AEB0388FE202}" type="sibTrans" cxnId="{B7EC49C9-9659-4D0F-B4E6-905DDF65FF5E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E10D83D9-A334-440D-B38C-DB073EDBD735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تكثر فيها الزواحف والثعابين والحشرات والقرود والسن</a:t>
          </a:r>
          <a:r>
            <a:rPr lang="ar-BH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</a:t>
          </a:r>
          <a:r>
            <a:rPr lang="ar-SA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جب والطيور وغيرها</a:t>
          </a:r>
          <a:r>
            <a:rPr lang="ar-BH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r>
            <a:rPr lang="ar-SA" sz="2000" b="1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</a:p>
      </dgm:t>
    </dgm:pt>
    <dgm:pt modelId="{8809F5F3-7CA6-4DF5-9E1C-70EA78E8D456}" type="parTrans" cxnId="{F439A569-93C8-4377-B48D-20F8CCE154AB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AE7256E1-9B20-461C-ACD6-853E05D0B99F}" type="sibTrans" cxnId="{F439A569-93C8-4377-B48D-20F8CCE154AB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D8BB9BF7-1D26-44A2-9C41-503988525ACE}" type="pres">
      <dgm:prSet presAssocID="{101706C1-6B6F-4BEF-8C17-2DF90C12A16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23906E-0A69-4E9C-A04D-445FD4148484}" type="pres">
      <dgm:prSet presAssocID="{36621DB3-6CDF-4F4E-91E5-4C7BB435F893}" presName="centerShape" presStyleLbl="node0" presStyleIdx="0" presStyleCnt="1" custScaleX="116951" custScaleY="98838"/>
      <dgm:spPr/>
    </dgm:pt>
    <dgm:pt modelId="{96F36227-F70F-4C88-8660-7E1666E8165C}" type="pres">
      <dgm:prSet presAssocID="{D4C8C5E1-B202-4C33-9CE7-9B77954CCD2A}" presName="parTrans" presStyleLbl="sibTrans2D1" presStyleIdx="0" presStyleCnt="5" custAng="21448742" custScaleX="174356" custScaleY="81205" custLinFactNeighborX="1469" custLinFactNeighborY="34" custRadScaleRad="35775" custRadScaleInc="-2147483648"/>
      <dgm:spPr/>
    </dgm:pt>
    <dgm:pt modelId="{C48940F8-EE62-45D3-A625-F9EB5703D6B5}" type="pres">
      <dgm:prSet presAssocID="{D4C8C5E1-B202-4C33-9CE7-9B77954CCD2A}" presName="connectorText" presStyleLbl="sibTrans2D1" presStyleIdx="0" presStyleCnt="5"/>
      <dgm:spPr/>
    </dgm:pt>
    <dgm:pt modelId="{533741B6-306B-4219-A77F-B699EC853D4A}" type="pres">
      <dgm:prSet presAssocID="{7FE3D0E6-E11F-4556-A25A-D806CA1101C4}" presName="node" presStyleLbl="node1" presStyleIdx="0" presStyleCnt="5" custScaleX="123223" custScaleY="130733" custRadScaleRad="138718" custRadScaleInc="238358">
        <dgm:presLayoutVars>
          <dgm:bulletEnabled val="1"/>
        </dgm:presLayoutVars>
      </dgm:prSet>
      <dgm:spPr/>
    </dgm:pt>
    <dgm:pt modelId="{37068756-0069-4696-9E16-706306A3C9E9}" type="pres">
      <dgm:prSet presAssocID="{FD8563A4-0B77-41B9-A0CA-2D66DF818DD0}" presName="parTrans" presStyleLbl="sibTrans2D1" presStyleIdx="1" presStyleCnt="5" custScaleX="173839" custLinFactNeighborX="21073" custLinFactNeighborY="-5767"/>
      <dgm:spPr/>
    </dgm:pt>
    <dgm:pt modelId="{A8955E32-C6AE-4266-8550-563EEE4E8DDF}" type="pres">
      <dgm:prSet presAssocID="{FD8563A4-0B77-41B9-A0CA-2D66DF818DD0}" presName="connectorText" presStyleLbl="sibTrans2D1" presStyleIdx="1" presStyleCnt="5"/>
      <dgm:spPr/>
    </dgm:pt>
    <dgm:pt modelId="{8D97AD62-767B-4305-8996-0369036FAF0D}" type="pres">
      <dgm:prSet presAssocID="{1A041272-44E9-4156-BD6C-EC3157139876}" presName="node" presStyleLbl="node1" presStyleIdx="1" presStyleCnt="5" custScaleX="126450" custScaleY="104727" custRadScaleRad="98417" custRadScaleInc="-200407">
        <dgm:presLayoutVars>
          <dgm:bulletEnabled val="1"/>
        </dgm:presLayoutVars>
      </dgm:prSet>
      <dgm:spPr/>
    </dgm:pt>
    <dgm:pt modelId="{8FEEC26B-2F16-4E2E-BA5B-EC5726BA3E49}" type="pres">
      <dgm:prSet presAssocID="{5795689B-6180-45C4-ACE7-D47A77FFC1C6}" presName="parTrans" presStyleLbl="sibTrans2D1" presStyleIdx="2" presStyleCnt="5" custAng="918522" custScaleX="165593" custLinFactNeighborY="15862"/>
      <dgm:spPr/>
    </dgm:pt>
    <dgm:pt modelId="{F6665A3C-C565-4E16-9D51-D1552F9D39AA}" type="pres">
      <dgm:prSet presAssocID="{5795689B-6180-45C4-ACE7-D47A77FFC1C6}" presName="connectorText" presStyleLbl="sibTrans2D1" presStyleIdx="2" presStyleCnt="5"/>
      <dgm:spPr/>
    </dgm:pt>
    <dgm:pt modelId="{FCB058DB-AC01-43CF-81D0-8A631BB53568}" type="pres">
      <dgm:prSet presAssocID="{98DF5ED2-3663-49E7-B066-F816E3C6FA28}" presName="node" presStyleLbl="node1" presStyleIdx="2" presStyleCnt="5" custScaleX="135301" custScaleY="112502" custRadScaleRad="110795" custRadScaleInc="-25987">
        <dgm:presLayoutVars>
          <dgm:bulletEnabled val="1"/>
        </dgm:presLayoutVars>
      </dgm:prSet>
      <dgm:spPr/>
    </dgm:pt>
    <dgm:pt modelId="{4EF2BC96-CC15-488B-9FDF-98932EBAB0D9}" type="pres">
      <dgm:prSet presAssocID="{8809F5F3-7CA6-4DF5-9E1C-70EA78E8D456}" presName="parTrans" presStyleLbl="sibTrans2D1" presStyleIdx="3" presStyleCnt="5" custAng="20976221" custScaleX="172575" custLinFactNeighborX="-10286" custLinFactNeighborY="6537"/>
      <dgm:spPr/>
    </dgm:pt>
    <dgm:pt modelId="{D1E118FF-FD56-49C6-B736-177C3C569FCB}" type="pres">
      <dgm:prSet presAssocID="{8809F5F3-7CA6-4DF5-9E1C-70EA78E8D456}" presName="connectorText" presStyleLbl="sibTrans2D1" presStyleIdx="3" presStyleCnt="5"/>
      <dgm:spPr/>
    </dgm:pt>
    <dgm:pt modelId="{CD40BB42-735D-408B-8EBE-04B111304002}" type="pres">
      <dgm:prSet presAssocID="{E10D83D9-A334-440D-B38C-DB073EDBD735}" presName="node" presStyleLbl="node1" presStyleIdx="3" presStyleCnt="5" custScaleX="133157" custScaleY="116801" custRadScaleRad="103365" custRadScaleInc="10983">
        <dgm:presLayoutVars>
          <dgm:bulletEnabled val="1"/>
        </dgm:presLayoutVars>
      </dgm:prSet>
      <dgm:spPr/>
    </dgm:pt>
    <dgm:pt modelId="{F721E4E1-FD79-47E6-B8F2-72307464D31B}" type="pres">
      <dgm:prSet presAssocID="{EC96C570-92EC-472B-83F1-7366ACD6CDE7}" presName="parTrans" presStyleLbl="sibTrans2D1" presStyleIdx="4" presStyleCnt="5" custAng="21553254" custScaleX="181230" custScaleY="97452"/>
      <dgm:spPr/>
    </dgm:pt>
    <dgm:pt modelId="{4835C404-F76C-4DAA-94D3-8829E8205B4E}" type="pres">
      <dgm:prSet presAssocID="{EC96C570-92EC-472B-83F1-7366ACD6CDE7}" presName="connectorText" presStyleLbl="sibTrans2D1" presStyleIdx="4" presStyleCnt="5"/>
      <dgm:spPr/>
    </dgm:pt>
    <dgm:pt modelId="{33B0C861-9C5B-459E-BE38-32C6BCD318B2}" type="pres">
      <dgm:prSet presAssocID="{B0D35B58-FA7A-4EF7-BE97-1ECC7022538D}" presName="node" presStyleLbl="node1" presStyleIdx="4" presStyleCnt="5" custScaleX="146972" custScaleY="138248" custRadScaleRad="140757" custRadScaleInc="-32184">
        <dgm:presLayoutVars>
          <dgm:bulletEnabled val="1"/>
        </dgm:presLayoutVars>
      </dgm:prSet>
      <dgm:spPr/>
    </dgm:pt>
  </dgm:ptLst>
  <dgm:cxnLst>
    <dgm:cxn modelId="{EF929401-C5DB-49BD-80F7-8D07B427D6D8}" type="presOf" srcId="{5795689B-6180-45C4-ACE7-D47A77FFC1C6}" destId="{8FEEC26B-2F16-4E2E-BA5B-EC5726BA3E49}" srcOrd="0" destOrd="0" presId="urn:microsoft.com/office/officeart/2005/8/layout/radial5"/>
    <dgm:cxn modelId="{B2F9DE1D-B615-4774-B48B-F66B9BBC9557}" srcId="{36621DB3-6CDF-4F4E-91E5-4C7BB435F893}" destId="{98DF5ED2-3663-49E7-B066-F816E3C6FA28}" srcOrd="2" destOrd="0" parTransId="{5795689B-6180-45C4-ACE7-D47A77FFC1C6}" sibTransId="{24A660CD-7A9B-4FA3-B8F1-54488887B114}"/>
    <dgm:cxn modelId="{32229C3B-1030-45DD-BF00-18FA2F94B0C0}" type="presOf" srcId="{B0D35B58-FA7A-4EF7-BE97-1ECC7022538D}" destId="{33B0C861-9C5B-459E-BE38-32C6BCD318B2}" srcOrd="0" destOrd="0" presId="urn:microsoft.com/office/officeart/2005/8/layout/radial5"/>
    <dgm:cxn modelId="{B1466C60-54EB-4827-A16A-7E3E886574AD}" type="presOf" srcId="{1A041272-44E9-4156-BD6C-EC3157139876}" destId="{8D97AD62-767B-4305-8996-0369036FAF0D}" srcOrd="0" destOrd="0" presId="urn:microsoft.com/office/officeart/2005/8/layout/radial5"/>
    <dgm:cxn modelId="{F439A569-93C8-4377-B48D-20F8CCE154AB}" srcId="{36621DB3-6CDF-4F4E-91E5-4C7BB435F893}" destId="{E10D83D9-A334-440D-B38C-DB073EDBD735}" srcOrd="3" destOrd="0" parTransId="{8809F5F3-7CA6-4DF5-9E1C-70EA78E8D456}" sibTransId="{AE7256E1-9B20-461C-ACD6-853E05D0B99F}"/>
    <dgm:cxn modelId="{C5023A4B-7AB7-4A30-BBEF-D3506E875BB1}" type="presOf" srcId="{FD8563A4-0B77-41B9-A0CA-2D66DF818DD0}" destId="{A8955E32-C6AE-4266-8550-563EEE4E8DDF}" srcOrd="1" destOrd="0" presId="urn:microsoft.com/office/officeart/2005/8/layout/radial5"/>
    <dgm:cxn modelId="{E49F504B-94EC-4434-B508-EB8D2BDC2C1E}" srcId="{36621DB3-6CDF-4F4E-91E5-4C7BB435F893}" destId="{1A041272-44E9-4156-BD6C-EC3157139876}" srcOrd="1" destOrd="0" parTransId="{FD8563A4-0B77-41B9-A0CA-2D66DF818DD0}" sibTransId="{B50C17EB-C72D-40B8-B5C2-0C726841B97D}"/>
    <dgm:cxn modelId="{0E436150-27A5-4E99-9AA3-D6ACAD84AB06}" srcId="{101706C1-6B6F-4BEF-8C17-2DF90C12A160}" destId="{36621DB3-6CDF-4F4E-91E5-4C7BB435F893}" srcOrd="0" destOrd="0" parTransId="{EF895ECC-6FA3-4BE8-A2FB-8F0A0164CA28}" sibTransId="{AE0C5115-34C4-4ACC-8948-91197FCC72C8}"/>
    <dgm:cxn modelId="{8E5EAE70-88F6-4BED-BAC8-42A745C73846}" srcId="{36621DB3-6CDF-4F4E-91E5-4C7BB435F893}" destId="{B0D35B58-FA7A-4EF7-BE97-1ECC7022538D}" srcOrd="4" destOrd="0" parTransId="{EC96C570-92EC-472B-83F1-7366ACD6CDE7}" sibTransId="{B1C6D85A-D34E-414E-B78E-A8E41351F23F}"/>
    <dgm:cxn modelId="{01B3C270-88C1-4F7A-B6A9-4A311258779C}" type="presOf" srcId="{8809F5F3-7CA6-4DF5-9E1C-70EA78E8D456}" destId="{D1E118FF-FD56-49C6-B736-177C3C569FCB}" srcOrd="1" destOrd="0" presId="urn:microsoft.com/office/officeart/2005/8/layout/radial5"/>
    <dgm:cxn modelId="{F4B1EB70-5189-46D2-9EB6-0127C4CE473B}" type="presOf" srcId="{D4C8C5E1-B202-4C33-9CE7-9B77954CCD2A}" destId="{C48940F8-EE62-45D3-A625-F9EB5703D6B5}" srcOrd="1" destOrd="0" presId="urn:microsoft.com/office/officeart/2005/8/layout/radial5"/>
    <dgm:cxn modelId="{4187B656-799D-4F9F-87C1-74D118DCC1F7}" type="presOf" srcId="{98DF5ED2-3663-49E7-B066-F816E3C6FA28}" destId="{FCB058DB-AC01-43CF-81D0-8A631BB53568}" srcOrd="0" destOrd="0" presId="urn:microsoft.com/office/officeart/2005/8/layout/radial5"/>
    <dgm:cxn modelId="{EAE6D49C-2AB9-49F9-8C30-7DAA8FF0EB03}" type="presOf" srcId="{36621DB3-6CDF-4F4E-91E5-4C7BB435F893}" destId="{3623906E-0A69-4E9C-A04D-445FD4148484}" srcOrd="0" destOrd="0" presId="urn:microsoft.com/office/officeart/2005/8/layout/radial5"/>
    <dgm:cxn modelId="{F5A1E09E-D218-4679-B145-99D39584A693}" type="presOf" srcId="{101706C1-6B6F-4BEF-8C17-2DF90C12A160}" destId="{D8BB9BF7-1D26-44A2-9C41-503988525ACE}" srcOrd="0" destOrd="0" presId="urn:microsoft.com/office/officeart/2005/8/layout/radial5"/>
    <dgm:cxn modelId="{B30D6EB6-A62E-4490-BDB2-11DFFBA2027F}" type="presOf" srcId="{5795689B-6180-45C4-ACE7-D47A77FFC1C6}" destId="{F6665A3C-C565-4E16-9D51-D1552F9D39AA}" srcOrd="1" destOrd="0" presId="urn:microsoft.com/office/officeart/2005/8/layout/radial5"/>
    <dgm:cxn modelId="{A394C0B7-468C-40F9-9C46-2E31D32FDF7E}" type="presOf" srcId="{FD8563A4-0B77-41B9-A0CA-2D66DF818DD0}" destId="{37068756-0069-4696-9E16-706306A3C9E9}" srcOrd="0" destOrd="0" presId="urn:microsoft.com/office/officeart/2005/8/layout/radial5"/>
    <dgm:cxn modelId="{92A0B4B9-A886-4D45-9724-C724F32DF655}" srcId="{36621DB3-6CDF-4F4E-91E5-4C7BB435F893}" destId="{7FE3D0E6-E11F-4556-A25A-D806CA1101C4}" srcOrd="0" destOrd="0" parTransId="{D4C8C5E1-B202-4C33-9CE7-9B77954CCD2A}" sibTransId="{DECB5138-74D5-4301-B52F-44D372F3D8C7}"/>
    <dgm:cxn modelId="{B7EC49C9-9659-4D0F-B4E6-905DDF65FF5E}" srcId="{101706C1-6B6F-4BEF-8C17-2DF90C12A160}" destId="{99EE742D-1650-414C-B9F7-0A7A2B8D5C6E}" srcOrd="1" destOrd="0" parTransId="{17B65E91-B690-4844-AFD0-FCB034CC97F9}" sibTransId="{6C8AB951-FAA7-4139-94DD-AEB0388FE202}"/>
    <dgm:cxn modelId="{96B268CD-D475-452B-AC75-03FF3C6727A0}" type="presOf" srcId="{EC96C570-92EC-472B-83F1-7366ACD6CDE7}" destId="{F721E4E1-FD79-47E6-B8F2-72307464D31B}" srcOrd="0" destOrd="0" presId="urn:microsoft.com/office/officeart/2005/8/layout/radial5"/>
    <dgm:cxn modelId="{BDFACFD6-A617-4C7D-A815-1345250115A5}" type="presOf" srcId="{7FE3D0E6-E11F-4556-A25A-D806CA1101C4}" destId="{533741B6-306B-4219-A77F-B699EC853D4A}" srcOrd="0" destOrd="0" presId="urn:microsoft.com/office/officeart/2005/8/layout/radial5"/>
    <dgm:cxn modelId="{B9AA43D9-A459-4FCE-9CF5-F2DAABC44AC8}" type="presOf" srcId="{8809F5F3-7CA6-4DF5-9E1C-70EA78E8D456}" destId="{4EF2BC96-CC15-488B-9FDF-98932EBAB0D9}" srcOrd="0" destOrd="0" presId="urn:microsoft.com/office/officeart/2005/8/layout/radial5"/>
    <dgm:cxn modelId="{B4CACBE1-1EF7-4FCE-9508-E5B7AB6DB2A3}" type="presOf" srcId="{EC96C570-92EC-472B-83F1-7366ACD6CDE7}" destId="{4835C404-F76C-4DAA-94D3-8829E8205B4E}" srcOrd="1" destOrd="0" presId="urn:microsoft.com/office/officeart/2005/8/layout/radial5"/>
    <dgm:cxn modelId="{4F3185E7-DBE3-45CB-A1B9-EC220AE2635D}" type="presOf" srcId="{D4C8C5E1-B202-4C33-9CE7-9B77954CCD2A}" destId="{96F36227-F70F-4C88-8660-7E1666E8165C}" srcOrd="0" destOrd="0" presId="urn:microsoft.com/office/officeart/2005/8/layout/radial5"/>
    <dgm:cxn modelId="{9401ABFD-9E1C-4849-88FA-787A6FB2D207}" type="presOf" srcId="{E10D83D9-A334-440D-B38C-DB073EDBD735}" destId="{CD40BB42-735D-408B-8EBE-04B111304002}" srcOrd="0" destOrd="0" presId="urn:microsoft.com/office/officeart/2005/8/layout/radial5"/>
    <dgm:cxn modelId="{E9B17605-5DC0-417E-82BA-B6D4DA413495}" type="presParOf" srcId="{D8BB9BF7-1D26-44A2-9C41-503988525ACE}" destId="{3623906E-0A69-4E9C-A04D-445FD4148484}" srcOrd="0" destOrd="0" presId="urn:microsoft.com/office/officeart/2005/8/layout/radial5"/>
    <dgm:cxn modelId="{8EC79EC8-9F4F-459D-A419-7993D6B97D14}" type="presParOf" srcId="{D8BB9BF7-1D26-44A2-9C41-503988525ACE}" destId="{96F36227-F70F-4C88-8660-7E1666E8165C}" srcOrd="1" destOrd="0" presId="urn:microsoft.com/office/officeart/2005/8/layout/radial5"/>
    <dgm:cxn modelId="{244B4A51-585E-4238-A68F-0A969BAE7B7C}" type="presParOf" srcId="{96F36227-F70F-4C88-8660-7E1666E8165C}" destId="{C48940F8-EE62-45D3-A625-F9EB5703D6B5}" srcOrd="0" destOrd="0" presId="urn:microsoft.com/office/officeart/2005/8/layout/radial5"/>
    <dgm:cxn modelId="{F256C1B5-67E5-4762-95D4-D57B66FB50BD}" type="presParOf" srcId="{D8BB9BF7-1D26-44A2-9C41-503988525ACE}" destId="{533741B6-306B-4219-A77F-B699EC853D4A}" srcOrd="2" destOrd="0" presId="urn:microsoft.com/office/officeart/2005/8/layout/radial5"/>
    <dgm:cxn modelId="{CB0BC625-A7D0-406C-9929-B4C10A0F4447}" type="presParOf" srcId="{D8BB9BF7-1D26-44A2-9C41-503988525ACE}" destId="{37068756-0069-4696-9E16-706306A3C9E9}" srcOrd="3" destOrd="0" presId="urn:microsoft.com/office/officeart/2005/8/layout/radial5"/>
    <dgm:cxn modelId="{39B054A5-5B64-46B4-83C3-03B24D0BFDD4}" type="presParOf" srcId="{37068756-0069-4696-9E16-706306A3C9E9}" destId="{A8955E32-C6AE-4266-8550-563EEE4E8DDF}" srcOrd="0" destOrd="0" presId="urn:microsoft.com/office/officeart/2005/8/layout/radial5"/>
    <dgm:cxn modelId="{A2824C19-716D-443B-9CFD-0A49C73C17AD}" type="presParOf" srcId="{D8BB9BF7-1D26-44A2-9C41-503988525ACE}" destId="{8D97AD62-767B-4305-8996-0369036FAF0D}" srcOrd="4" destOrd="0" presId="urn:microsoft.com/office/officeart/2005/8/layout/radial5"/>
    <dgm:cxn modelId="{2DB39521-CB14-49F1-AD20-C913B38EB7F1}" type="presParOf" srcId="{D8BB9BF7-1D26-44A2-9C41-503988525ACE}" destId="{8FEEC26B-2F16-4E2E-BA5B-EC5726BA3E49}" srcOrd="5" destOrd="0" presId="urn:microsoft.com/office/officeart/2005/8/layout/radial5"/>
    <dgm:cxn modelId="{1167F3CF-E3B8-4DA4-AE30-CF0A805CAAD7}" type="presParOf" srcId="{8FEEC26B-2F16-4E2E-BA5B-EC5726BA3E49}" destId="{F6665A3C-C565-4E16-9D51-D1552F9D39AA}" srcOrd="0" destOrd="0" presId="urn:microsoft.com/office/officeart/2005/8/layout/radial5"/>
    <dgm:cxn modelId="{AB138FE7-EB2B-4BFF-9AB9-7F482E092016}" type="presParOf" srcId="{D8BB9BF7-1D26-44A2-9C41-503988525ACE}" destId="{FCB058DB-AC01-43CF-81D0-8A631BB53568}" srcOrd="6" destOrd="0" presId="urn:microsoft.com/office/officeart/2005/8/layout/radial5"/>
    <dgm:cxn modelId="{C421354A-521D-4120-BDC1-9BAA735DC6FF}" type="presParOf" srcId="{D8BB9BF7-1D26-44A2-9C41-503988525ACE}" destId="{4EF2BC96-CC15-488B-9FDF-98932EBAB0D9}" srcOrd="7" destOrd="0" presId="urn:microsoft.com/office/officeart/2005/8/layout/radial5"/>
    <dgm:cxn modelId="{30732115-25DE-4308-93E9-99B4A5E201F6}" type="presParOf" srcId="{4EF2BC96-CC15-488B-9FDF-98932EBAB0D9}" destId="{D1E118FF-FD56-49C6-B736-177C3C569FCB}" srcOrd="0" destOrd="0" presId="urn:microsoft.com/office/officeart/2005/8/layout/radial5"/>
    <dgm:cxn modelId="{4D059A38-EE2F-4DCD-8905-9FAD5A87ED61}" type="presParOf" srcId="{D8BB9BF7-1D26-44A2-9C41-503988525ACE}" destId="{CD40BB42-735D-408B-8EBE-04B111304002}" srcOrd="8" destOrd="0" presId="urn:microsoft.com/office/officeart/2005/8/layout/radial5"/>
    <dgm:cxn modelId="{1D5514E9-6B39-4737-BADD-D40BD2DA8599}" type="presParOf" srcId="{D8BB9BF7-1D26-44A2-9C41-503988525ACE}" destId="{F721E4E1-FD79-47E6-B8F2-72307464D31B}" srcOrd="9" destOrd="0" presId="urn:microsoft.com/office/officeart/2005/8/layout/radial5"/>
    <dgm:cxn modelId="{96BAB6E8-99A7-4C77-8E55-DC83BC4EAEE6}" type="presParOf" srcId="{F721E4E1-FD79-47E6-B8F2-72307464D31B}" destId="{4835C404-F76C-4DAA-94D3-8829E8205B4E}" srcOrd="0" destOrd="0" presId="urn:microsoft.com/office/officeart/2005/8/layout/radial5"/>
    <dgm:cxn modelId="{7E2167C6-6A47-4A02-8E61-C6A4CAFD97DF}" type="presParOf" srcId="{D8BB9BF7-1D26-44A2-9C41-503988525ACE}" destId="{33B0C861-9C5B-459E-BE38-32C6BCD318B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706C1-6B6F-4BEF-8C17-2DF90C12A160}" type="doc">
      <dgm:prSet loTypeId="urn:microsoft.com/office/officeart/2005/8/layout/radial1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36621DB3-6CDF-4F4E-91E5-4C7BB435F893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الغطاء النباتي في المنطقة المدارية</a:t>
          </a:r>
        </a:p>
      </dgm:t>
    </dgm:pt>
    <dgm:pt modelId="{EF895ECC-6FA3-4BE8-A2FB-8F0A0164CA28}" type="parTrans" cxnId="{0E436150-27A5-4E99-9AA3-D6ACAD84AB06}">
      <dgm:prSet/>
      <dgm:spPr/>
      <dgm:t>
        <a:bodyPr/>
        <a:lstStyle/>
        <a:p>
          <a:pPr rtl="1"/>
          <a:endParaRPr lang="ar-SA" sz="1600" b="1">
            <a:solidFill>
              <a:schemeClr val="tx1"/>
            </a:solidFill>
          </a:endParaRPr>
        </a:p>
      </dgm:t>
    </dgm:pt>
    <dgm:pt modelId="{AE0C5115-34C4-4ACC-8948-91197FCC72C8}" type="sibTrans" cxnId="{0E436150-27A5-4E99-9AA3-D6ACAD84AB06}">
      <dgm:prSet/>
      <dgm:spPr/>
      <dgm:t>
        <a:bodyPr/>
        <a:lstStyle/>
        <a:p>
          <a:pPr rtl="1"/>
          <a:endParaRPr lang="ar-SA" sz="1600" b="1">
            <a:solidFill>
              <a:schemeClr val="tx1"/>
            </a:solidFill>
          </a:endParaRPr>
        </a:p>
      </dgm:t>
    </dgm:pt>
    <dgm:pt modelId="{7FE3D0E6-E11F-4556-A25A-D806CA1101C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يعت</a:t>
          </a:r>
          <a:r>
            <a:rPr lang="ar-BH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مد</a:t>
          </a:r>
          <a:r>
            <a:rPr lang="ar-SA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 الإنسان على قطع الغابات والسافانا وحرقها لاستخدام أراضيها للزراعة واستخدام رمادها لتخصيب التربة</a:t>
          </a:r>
        </a:p>
      </dgm:t>
    </dgm:pt>
    <dgm:pt modelId="{D4C8C5E1-B202-4C33-9CE7-9B77954CCD2A}" type="parTrans" cxnId="{92A0B4B9-A886-4D45-9724-C724F32DF655}">
      <dgm:prSet custT="1"/>
      <dgm:spPr/>
      <dgm:t>
        <a:bodyPr/>
        <a:lstStyle/>
        <a:p>
          <a:pPr rtl="1"/>
          <a:endParaRPr lang="ar-SA" sz="400" b="1">
            <a:solidFill>
              <a:schemeClr val="tx1"/>
            </a:solidFill>
          </a:endParaRPr>
        </a:p>
      </dgm:t>
    </dgm:pt>
    <dgm:pt modelId="{DECB5138-74D5-4301-B52F-44D372F3D8C7}" type="sibTrans" cxnId="{92A0B4B9-A886-4D45-9724-C724F32DF655}">
      <dgm:prSet/>
      <dgm:spPr/>
      <dgm:t>
        <a:bodyPr/>
        <a:lstStyle/>
        <a:p>
          <a:pPr rtl="1"/>
          <a:endParaRPr lang="ar-SA" sz="1600" b="1">
            <a:solidFill>
              <a:schemeClr val="tx1"/>
            </a:solidFill>
          </a:endParaRPr>
        </a:p>
      </dgm:t>
    </dgm:pt>
    <dgm:pt modelId="{1A041272-44E9-4156-BD6C-EC3157139876}">
      <dgm:prSet phldrT="[Text]" custT="1"/>
      <dgm:spPr/>
      <dgm:t>
        <a:bodyPr/>
        <a:lstStyle/>
        <a:p>
          <a:pPr rtl="1"/>
          <a:r>
            <a:rPr lang="ar-SA" sz="1800" b="1" baseline="0" dirty="0">
              <a:latin typeface="Sakkal Majalla" panose="02000000000000000000" pitchFamily="2" charset="-78"/>
              <a:cs typeface="Sakkal Majalla" panose="02000000000000000000" pitchFamily="2" charset="-78"/>
            </a:rPr>
            <a:t>يتدرج الغطاء </a:t>
          </a:r>
          <a:r>
            <a:rPr lang="ar-SA" sz="1800" b="1" baseline="0" dirty="0" err="1">
              <a:latin typeface="Sakkal Majalla" panose="02000000000000000000" pitchFamily="2" charset="-78"/>
              <a:cs typeface="Sakkal Majalla" panose="02000000000000000000" pitchFamily="2" charset="-78"/>
            </a:rPr>
            <a:t>النبا</a:t>
          </a:r>
          <a:r>
            <a:rPr lang="ar-BH" sz="1800" b="1" baseline="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SA" sz="1800" b="1" baseline="0" dirty="0">
              <a:latin typeface="Sakkal Majalla" panose="02000000000000000000" pitchFamily="2" charset="-78"/>
              <a:cs typeface="Sakkal Majalla" panose="02000000000000000000" pitchFamily="2" charset="-78"/>
            </a:rPr>
            <a:t>ي من غابات إلى أشجار إلى حشائش عالية</a:t>
          </a:r>
        </a:p>
        <a:p>
          <a:pPr rtl="1"/>
          <a:r>
            <a:rPr lang="ar-BH" sz="1800" b="1" baseline="0" dirty="0">
              <a:latin typeface="Sakkal Majalla" panose="02000000000000000000" pitchFamily="2" charset="-78"/>
              <a:cs typeface="Sakkal Majalla" panose="02000000000000000000" pitchFamily="2" charset="-78"/>
            </a:rPr>
            <a:t>(</a:t>
          </a:r>
          <a:r>
            <a:rPr lang="ar-SA" sz="1800" b="1" baseline="0" dirty="0">
              <a:latin typeface="Sakkal Majalla" panose="02000000000000000000" pitchFamily="2" charset="-78"/>
              <a:cs typeface="Sakkal Majalla" panose="02000000000000000000" pitchFamily="2" charset="-78"/>
            </a:rPr>
            <a:t>السافانا </a:t>
          </a:r>
          <a:r>
            <a:rPr lang="ar-BH" sz="1800" b="1" baseline="0" dirty="0">
              <a:latin typeface="Sakkal Majalla" panose="02000000000000000000" pitchFamily="2" charset="-78"/>
              <a:cs typeface="Sakkal Majalla" panose="02000000000000000000" pitchFamily="2" charset="-78"/>
            </a:rPr>
            <a:t>)</a:t>
          </a:r>
          <a:endParaRPr lang="ar-SA" sz="1800" b="1" baseline="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D8563A4-0B77-41B9-A0CA-2D66DF818DD0}" type="parTrans" cxnId="{E49F504B-94EC-4434-B508-EB8D2BDC2C1E}">
      <dgm:prSet custT="1"/>
      <dgm:spPr/>
      <dgm:t>
        <a:bodyPr/>
        <a:lstStyle/>
        <a:p>
          <a:pPr rtl="1"/>
          <a:endParaRPr lang="ar-SA" sz="400" b="1">
            <a:solidFill>
              <a:schemeClr val="tx1"/>
            </a:solidFill>
          </a:endParaRPr>
        </a:p>
      </dgm:t>
    </dgm:pt>
    <dgm:pt modelId="{B50C17EB-C72D-40B8-B5C2-0C726841B97D}" type="sibTrans" cxnId="{E49F504B-94EC-4434-B508-EB8D2BDC2C1E}">
      <dgm:prSet/>
      <dgm:spPr/>
      <dgm:t>
        <a:bodyPr/>
        <a:lstStyle/>
        <a:p>
          <a:pPr rtl="1"/>
          <a:endParaRPr lang="ar-SA" sz="1600" b="1">
            <a:solidFill>
              <a:schemeClr val="tx1"/>
            </a:solidFill>
          </a:endParaRPr>
        </a:p>
      </dgm:t>
    </dgm:pt>
    <dgm:pt modelId="{98DF5ED2-3663-49E7-B066-F816E3C6FA28}">
      <dgm:prSet phldrT="[Text]" custT="1"/>
      <dgm:spPr/>
      <dgm:t>
        <a:bodyPr/>
        <a:lstStyle/>
        <a:p>
          <a:pPr rtl="1"/>
          <a:r>
            <a:rPr lang="ar-SA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تسكنها جماعات بشرية تعتمد على الزراعة البدائية المتنقلة. </a:t>
          </a:r>
        </a:p>
      </dgm:t>
    </dgm:pt>
    <dgm:pt modelId="{5795689B-6180-45C4-ACE7-D47A77FFC1C6}" type="parTrans" cxnId="{B2F9DE1D-B615-4774-B48B-F66B9BBC9557}">
      <dgm:prSet custT="1"/>
      <dgm:spPr/>
      <dgm:t>
        <a:bodyPr/>
        <a:lstStyle/>
        <a:p>
          <a:pPr rtl="1"/>
          <a:endParaRPr lang="ar-SA" sz="400" b="1">
            <a:solidFill>
              <a:schemeClr val="tx1"/>
            </a:solidFill>
          </a:endParaRPr>
        </a:p>
      </dgm:t>
    </dgm:pt>
    <dgm:pt modelId="{24A660CD-7A9B-4FA3-B8F1-54488887B114}" type="sibTrans" cxnId="{B2F9DE1D-B615-4774-B48B-F66B9BBC9557}">
      <dgm:prSet/>
      <dgm:spPr/>
      <dgm:t>
        <a:bodyPr/>
        <a:lstStyle/>
        <a:p>
          <a:pPr rtl="1"/>
          <a:endParaRPr lang="ar-SA" sz="1600" b="1">
            <a:solidFill>
              <a:schemeClr val="tx1"/>
            </a:solidFill>
          </a:endParaRPr>
        </a:p>
      </dgm:t>
    </dgm:pt>
    <dgm:pt modelId="{B0D35B58-FA7A-4EF7-BE97-1ECC7022538D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تكثر فيها الحيوانات الآكلة للأعشاب كالزرافات والغزلان..</a:t>
          </a:r>
        </a:p>
        <a:p>
          <a:pPr rtl="1"/>
          <a:r>
            <a:rPr lang="ar-SA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والحيوانات الآكلة للحوم كالأسود والنمور....</a:t>
          </a:r>
        </a:p>
      </dgm:t>
    </dgm:pt>
    <dgm:pt modelId="{EC96C570-92EC-472B-83F1-7366ACD6CDE7}" type="parTrans" cxnId="{8E5EAE70-88F6-4BED-BAC8-42A745C73846}">
      <dgm:prSet custT="1"/>
      <dgm:spPr/>
      <dgm:t>
        <a:bodyPr/>
        <a:lstStyle/>
        <a:p>
          <a:pPr rtl="1"/>
          <a:endParaRPr lang="ar-SA" sz="400" b="1">
            <a:solidFill>
              <a:schemeClr val="tx1"/>
            </a:solidFill>
          </a:endParaRPr>
        </a:p>
      </dgm:t>
    </dgm:pt>
    <dgm:pt modelId="{B1C6D85A-D34E-414E-B78E-A8E41351F23F}" type="sibTrans" cxnId="{8E5EAE70-88F6-4BED-BAC8-42A745C73846}">
      <dgm:prSet/>
      <dgm:spPr/>
      <dgm:t>
        <a:bodyPr/>
        <a:lstStyle/>
        <a:p>
          <a:pPr rtl="1"/>
          <a:endParaRPr lang="ar-SA" sz="1600" b="1">
            <a:solidFill>
              <a:schemeClr val="tx1"/>
            </a:solidFill>
          </a:endParaRPr>
        </a:p>
      </dgm:t>
    </dgm:pt>
    <dgm:pt modelId="{99EE742D-1650-414C-B9F7-0A7A2B8D5C6E}">
      <dgm:prSet phldrT="[Text]" custRadScaleRad="95725" custRadScaleInc="-97085"/>
      <dgm:spPr/>
      <dgm:t>
        <a:bodyPr/>
        <a:lstStyle/>
        <a:p>
          <a:pPr rtl="1"/>
          <a:endParaRPr lang="ar-SA" sz="1600" b="1">
            <a:solidFill>
              <a:schemeClr val="tx1"/>
            </a:solidFill>
          </a:endParaRPr>
        </a:p>
      </dgm:t>
    </dgm:pt>
    <dgm:pt modelId="{17B65E91-B690-4844-AFD0-FCB034CC97F9}" type="parTrans" cxnId="{B7EC49C9-9659-4D0F-B4E6-905DDF65FF5E}">
      <dgm:prSet custScaleX="165593"/>
      <dgm:spPr/>
      <dgm:t>
        <a:bodyPr/>
        <a:lstStyle/>
        <a:p>
          <a:pPr rtl="1"/>
          <a:endParaRPr lang="ar-SA" sz="1600" b="1">
            <a:solidFill>
              <a:schemeClr val="tx1"/>
            </a:solidFill>
          </a:endParaRPr>
        </a:p>
      </dgm:t>
    </dgm:pt>
    <dgm:pt modelId="{6C8AB951-FAA7-4139-94DD-AEB0388FE202}" type="sibTrans" cxnId="{B7EC49C9-9659-4D0F-B4E6-905DDF65FF5E}">
      <dgm:prSet/>
      <dgm:spPr/>
      <dgm:t>
        <a:bodyPr/>
        <a:lstStyle/>
        <a:p>
          <a:pPr rtl="1"/>
          <a:endParaRPr lang="ar-SA" sz="1600" b="1">
            <a:solidFill>
              <a:schemeClr val="tx1"/>
            </a:solidFill>
          </a:endParaRPr>
        </a:p>
      </dgm:t>
    </dgm:pt>
    <dgm:pt modelId="{E10D83D9-A334-440D-B38C-DB073EDBD73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تتعرض الأرض لعوامل التعرية </a:t>
          </a:r>
          <a:r>
            <a:rPr lang="ar-BH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لتصبح فقيرة و</a:t>
          </a:r>
          <a:r>
            <a:rPr lang="ar-SA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غير صالحة </a:t>
          </a:r>
          <a:r>
            <a:rPr lang="ar-SA" sz="1800" b="1" dirty="0" err="1">
              <a:latin typeface="Sakkal Majalla" panose="02000000000000000000" pitchFamily="2" charset="-78"/>
              <a:cs typeface="Sakkal Majalla" panose="02000000000000000000" pitchFamily="2" charset="-78"/>
            </a:rPr>
            <a:t>للزاعة</a:t>
          </a:r>
          <a:r>
            <a:rPr lang="ar-SA" sz="1800" b="1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</a:p>
      </dgm:t>
    </dgm:pt>
    <dgm:pt modelId="{8809F5F3-7CA6-4DF5-9E1C-70EA78E8D456}" type="parTrans" cxnId="{F439A569-93C8-4377-B48D-20F8CCE154AB}">
      <dgm:prSet custT="1"/>
      <dgm:spPr/>
      <dgm:t>
        <a:bodyPr/>
        <a:lstStyle/>
        <a:p>
          <a:pPr rtl="1"/>
          <a:endParaRPr lang="ar-SA" sz="400" b="1">
            <a:solidFill>
              <a:schemeClr val="tx1"/>
            </a:solidFill>
          </a:endParaRPr>
        </a:p>
      </dgm:t>
    </dgm:pt>
    <dgm:pt modelId="{AE7256E1-9B20-461C-ACD6-853E05D0B99F}" type="sibTrans" cxnId="{F439A569-93C8-4377-B48D-20F8CCE154AB}">
      <dgm:prSet/>
      <dgm:spPr/>
      <dgm:t>
        <a:bodyPr/>
        <a:lstStyle/>
        <a:p>
          <a:pPr rtl="1"/>
          <a:endParaRPr lang="ar-SA" sz="1600" b="1">
            <a:solidFill>
              <a:schemeClr val="tx1"/>
            </a:solidFill>
          </a:endParaRPr>
        </a:p>
      </dgm:t>
    </dgm:pt>
    <dgm:pt modelId="{1B49ADF7-63BD-47F1-88C4-DC30647E85C8}" type="pres">
      <dgm:prSet presAssocID="{101706C1-6B6F-4BEF-8C17-2DF90C12A1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D88D30-DAFB-45F2-9495-67C2D45F10D2}" type="pres">
      <dgm:prSet presAssocID="{36621DB3-6CDF-4F4E-91E5-4C7BB435F893}" presName="centerShape" presStyleLbl="node0" presStyleIdx="0" presStyleCnt="1"/>
      <dgm:spPr/>
    </dgm:pt>
    <dgm:pt modelId="{7F5E1303-8180-434F-A8DA-36254BE6DF91}" type="pres">
      <dgm:prSet presAssocID="{D4C8C5E1-B202-4C33-9CE7-9B77954CCD2A}" presName="Name9" presStyleLbl="parChTrans1D2" presStyleIdx="0" presStyleCnt="5"/>
      <dgm:spPr/>
    </dgm:pt>
    <dgm:pt modelId="{EAD818AE-ED37-484B-A85B-8EA0A061D198}" type="pres">
      <dgm:prSet presAssocID="{D4C8C5E1-B202-4C33-9CE7-9B77954CCD2A}" presName="connTx" presStyleLbl="parChTrans1D2" presStyleIdx="0" presStyleCnt="5"/>
      <dgm:spPr/>
    </dgm:pt>
    <dgm:pt modelId="{6E86E339-0807-45FD-A8E5-F6C3F1FD0E3E}" type="pres">
      <dgm:prSet presAssocID="{7FE3D0E6-E11F-4556-A25A-D806CA1101C4}" presName="node" presStyleLbl="node1" presStyleIdx="0" presStyleCnt="5" custScaleX="147697" custScaleY="114142">
        <dgm:presLayoutVars>
          <dgm:bulletEnabled val="1"/>
        </dgm:presLayoutVars>
      </dgm:prSet>
      <dgm:spPr/>
    </dgm:pt>
    <dgm:pt modelId="{85575468-CE4F-4C8D-B3C9-BFE29B4C5942}" type="pres">
      <dgm:prSet presAssocID="{FD8563A4-0B77-41B9-A0CA-2D66DF818DD0}" presName="Name9" presStyleLbl="parChTrans1D2" presStyleIdx="1" presStyleCnt="5"/>
      <dgm:spPr/>
    </dgm:pt>
    <dgm:pt modelId="{068EA1F5-21D0-44CE-9EB6-0273B5D376F1}" type="pres">
      <dgm:prSet presAssocID="{FD8563A4-0B77-41B9-A0CA-2D66DF818DD0}" presName="connTx" presStyleLbl="parChTrans1D2" presStyleIdx="1" presStyleCnt="5"/>
      <dgm:spPr/>
    </dgm:pt>
    <dgm:pt modelId="{FE06B132-36CF-46AF-8734-7D3A71AB5A16}" type="pres">
      <dgm:prSet presAssocID="{1A041272-44E9-4156-BD6C-EC3157139876}" presName="node" presStyleLbl="node1" presStyleIdx="1" presStyleCnt="5" custScaleX="156522" custScaleY="124591" custRadScaleRad="112042" custRadScaleInc="8159">
        <dgm:presLayoutVars>
          <dgm:bulletEnabled val="1"/>
        </dgm:presLayoutVars>
      </dgm:prSet>
      <dgm:spPr/>
    </dgm:pt>
    <dgm:pt modelId="{5D6E332C-5B16-47B0-89C8-F5289EE9124E}" type="pres">
      <dgm:prSet presAssocID="{5795689B-6180-45C4-ACE7-D47A77FFC1C6}" presName="Name9" presStyleLbl="parChTrans1D2" presStyleIdx="2" presStyleCnt="5"/>
      <dgm:spPr/>
    </dgm:pt>
    <dgm:pt modelId="{59CEC56C-1989-4D1A-AAD9-08646A9CE3E3}" type="pres">
      <dgm:prSet presAssocID="{5795689B-6180-45C4-ACE7-D47A77FFC1C6}" presName="connTx" presStyleLbl="parChTrans1D2" presStyleIdx="2" presStyleCnt="5"/>
      <dgm:spPr/>
    </dgm:pt>
    <dgm:pt modelId="{47ECFEE1-E287-45EF-9289-EF0F4D246046}" type="pres">
      <dgm:prSet presAssocID="{98DF5ED2-3663-49E7-B066-F816E3C6FA28}" presName="node" presStyleLbl="node1" presStyleIdx="2" presStyleCnt="5" custScaleX="142681" custScaleY="120890" custRadScaleRad="105492" custRadScaleInc="-10900">
        <dgm:presLayoutVars>
          <dgm:bulletEnabled val="1"/>
        </dgm:presLayoutVars>
      </dgm:prSet>
      <dgm:spPr/>
    </dgm:pt>
    <dgm:pt modelId="{08923796-C744-4287-9C12-53E7CFEF127F}" type="pres">
      <dgm:prSet presAssocID="{8809F5F3-7CA6-4DF5-9E1C-70EA78E8D456}" presName="Name9" presStyleLbl="parChTrans1D2" presStyleIdx="3" presStyleCnt="5"/>
      <dgm:spPr/>
    </dgm:pt>
    <dgm:pt modelId="{CA534223-674D-4D70-B84D-960F56E116C3}" type="pres">
      <dgm:prSet presAssocID="{8809F5F3-7CA6-4DF5-9E1C-70EA78E8D456}" presName="connTx" presStyleLbl="parChTrans1D2" presStyleIdx="3" presStyleCnt="5"/>
      <dgm:spPr/>
    </dgm:pt>
    <dgm:pt modelId="{4C905CF1-427E-4A86-8700-7D01C650341A}" type="pres">
      <dgm:prSet presAssocID="{E10D83D9-A334-440D-B38C-DB073EDBD735}" presName="node" presStyleLbl="node1" presStyleIdx="3" presStyleCnt="5" custScaleX="147644" custScaleY="117021" custRadScaleRad="106330" custRadScaleInc="11011">
        <dgm:presLayoutVars>
          <dgm:bulletEnabled val="1"/>
        </dgm:presLayoutVars>
      </dgm:prSet>
      <dgm:spPr/>
    </dgm:pt>
    <dgm:pt modelId="{47A5F615-BB13-443A-B066-B41444B4138F}" type="pres">
      <dgm:prSet presAssocID="{EC96C570-92EC-472B-83F1-7366ACD6CDE7}" presName="Name9" presStyleLbl="parChTrans1D2" presStyleIdx="4" presStyleCnt="5"/>
      <dgm:spPr/>
    </dgm:pt>
    <dgm:pt modelId="{9FED0BFD-A2DE-4A8D-BB17-14988D239C0D}" type="pres">
      <dgm:prSet presAssocID="{EC96C570-92EC-472B-83F1-7366ACD6CDE7}" presName="connTx" presStyleLbl="parChTrans1D2" presStyleIdx="4" presStyleCnt="5"/>
      <dgm:spPr/>
    </dgm:pt>
    <dgm:pt modelId="{8ACC89AC-32CE-4CD0-87FA-80E152F4AF7B}" type="pres">
      <dgm:prSet presAssocID="{B0D35B58-FA7A-4EF7-BE97-1ECC7022538D}" presName="node" presStyleLbl="node1" presStyleIdx="4" presStyleCnt="5" custScaleX="138407" custScaleY="116074" custRadScaleRad="112059" custRadScaleInc="-2008">
        <dgm:presLayoutVars>
          <dgm:bulletEnabled val="1"/>
        </dgm:presLayoutVars>
      </dgm:prSet>
      <dgm:spPr/>
    </dgm:pt>
  </dgm:ptLst>
  <dgm:cxnLst>
    <dgm:cxn modelId="{4E6DC301-43CE-48C3-8398-5AD2E552AE84}" type="presOf" srcId="{1A041272-44E9-4156-BD6C-EC3157139876}" destId="{FE06B132-36CF-46AF-8734-7D3A71AB5A16}" srcOrd="0" destOrd="0" presId="urn:microsoft.com/office/officeart/2005/8/layout/radial1"/>
    <dgm:cxn modelId="{23EB4D04-02DF-4F8F-A31F-EE62F971D41C}" type="presOf" srcId="{FD8563A4-0B77-41B9-A0CA-2D66DF818DD0}" destId="{068EA1F5-21D0-44CE-9EB6-0273B5D376F1}" srcOrd="1" destOrd="0" presId="urn:microsoft.com/office/officeart/2005/8/layout/radial1"/>
    <dgm:cxn modelId="{1D309204-EBC6-40F2-9D2A-C1DCD6B25D91}" type="presOf" srcId="{EC96C570-92EC-472B-83F1-7366ACD6CDE7}" destId="{47A5F615-BB13-443A-B066-B41444B4138F}" srcOrd="0" destOrd="0" presId="urn:microsoft.com/office/officeart/2005/8/layout/radial1"/>
    <dgm:cxn modelId="{AD24C213-3594-45A1-8324-D2F93CA3861E}" type="presOf" srcId="{36621DB3-6CDF-4F4E-91E5-4C7BB435F893}" destId="{10D88D30-DAFB-45F2-9495-67C2D45F10D2}" srcOrd="0" destOrd="0" presId="urn:microsoft.com/office/officeart/2005/8/layout/radial1"/>
    <dgm:cxn modelId="{61B0891D-5FE9-4C10-8B40-30F37035EF08}" type="presOf" srcId="{B0D35B58-FA7A-4EF7-BE97-1ECC7022538D}" destId="{8ACC89AC-32CE-4CD0-87FA-80E152F4AF7B}" srcOrd="0" destOrd="0" presId="urn:microsoft.com/office/officeart/2005/8/layout/radial1"/>
    <dgm:cxn modelId="{B2F9DE1D-B615-4774-B48B-F66B9BBC9557}" srcId="{36621DB3-6CDF-4F4E-91E5-4C7BB435F893}" destId="{98DF5ED2-3663-49E7-B066-F816E3C6FA28}" srcOrd="2" destOrd="0" parTransId="{5795689B-6180-45C4-ACE7-D47A77FFC1C6}" sibTransId="{24A660CD-7A9B-4FA3-B8F1-54488887B114}"/>
    <dgm:cxn modelId="{1EF5CF26-CB5A-4DC8-82DB-59357CDAF89E}" type="presOf" srcId="{D4C8C5E1-B202-4C33-9CE7-9B77954CCD2A}" destId="{7F5E1303-8180-434F-A8DA-36254BE6DF91}" srcOrd="0" destOrd="0" presId="urn:microsoft.com/office/officeart/2005/8/layout/radial1"/>
    <dgm:cxn modelId="{D1128937-0823-4E8E-A89E-2E92AB7532DE}" type="presOf" srcId="{8809F5F3-7CA6-4DF5-9E1C-70EA78E8D456}" destId="{CA534223-674D-4D70-B84D-960F56E116C3}" srcOrd="1" destOrd="0" presId="urn:microsoft.com/office/officeart/2005/8/layout/radial1"/>
    <dgm:cxn modelId="{C8781D3B-6150-4099-B611-41A674D60F85}" type="presOf" srcId="{101706C1-6B6F-4BEF-8C17-2DF90C12A160}" destId="{1B49ADF7-63BD-47F1-88C4-DC30647E85C8}" srcOrd="0" destOrd="0" presId="urn:microsoft.com/office/officeart/2005/8/layout/radial1"/>
    <dgm:cxn modelId="{4FDC355E-1B17-401B-ACCF-A1B71537C822}" type="presOf" srcId="{98DF5ED2-3663-49E7-B066-F816E3C6FA28}" destId="{47ECFEE1-E287-45EF-9289-EF0F4D246046}" srcOrd="0" destOrd="0" presId="urn:microsoft.com/office/officeart/2005/8/layout/radial1"/>
    <dgm:cxn modelId="{366D5961-A9BD-4B0A-893E-FE404E03EDA3}" type="presOf" srcId="{7FE3D0E6-E11F-4556-A25A-D806CA1101C4}" destId="{6E86E339-0807-45FD-A8E5-F6C3F1FD0E3E}" srcOrd="0" destOrd="0" presId="urn:microsoft.com/office/officeart/2005/8/layout/radial1"/>
    <dgm:cxn modelId="{F439A569-93C8-4377-B48D-20F8CCE154AB}" srcId="{36621DB3-6CDF-4F4E-91E5-4C7BB435F893}" destId="{E10D83D9-A334-440D-B38C-DB073EDBD735}" srcOrd="3" destOrd="0" parTransId="{8809F5F3-7CA6-4DF5-9E1C-70EA78E8D456}" sibTransId="{AE7256E1-9B20-461C-ACD6-853E05D0B99F}"/>
    <dgm:cxn modelId="{E49F504B-94EC-4434-B508-EB8D2BDC2C1E}" srcId="{36621DB3-6CDF-4F4E-91E5-4C7BB435F893}" destId="{1A041272-44E9-4156-BD6C-EC3157139876}" srcOrd="1" destOrd="0" parTransId="{FD8563A4-0B77-41B9-A0CA-2D66DF818DD0}" sibTransId="{B50C17EB-C72D-40B8-B5C2-0C726841B97D}"/>
    <dgm:cxn modelId="{0E436150-27A5-4E99-9AA3-D6ACAD84AB06}" srcId="{101706C1-6B6F-4BEF-8C17-2DF90C12A160}" destId="{36621DB3-6CDF-4F4E-91E5-4C7BB435F893}" srcOrd="0" destOrd="0" parTransId="{EF895ECC-6FA3-4BE8-A2FB-8F0A0164CA28}" sibTransId="{AE0C5115-34C4-4ACC-8948-91197FCC72C8}"/>
    <dgm:cxn modelId="{8E5EAE70-88F6-4BED-BAC8-42A745C73846}" srcId="{36621DB3-6CDF-4F4E-91E5-4C7BB435F893}" destId="{B0D35B58-FA7A-4EF7-BE97-1ECC7022538D}" srcOrd="4" destOrd="0" parTransId="{EC96C570-92EC-472B-83F1-7366ACD6CDE7}" sibTransId="{B1C6D85A-D34E-414E-B78E-A8E41351F23F}"/>
    <dgm:cxn modelId="{4B275574-D429-4296-8F1B-795774C5EB6F}" type="presOf" srcId="{5795689B-6180-45C4-ACE7-D47A77FFC1C6}" destId="{5D6E332C-5B16-47B0-89C8-F5289EE9124E}" srcOrd="0" destOrd="0" presId="urn:microsoft.com/office/officeart/2005/8/layout/radial1"/>
    <dgm:cxn modelId="{1910BF57-5623-43BD-9DE4-9430DD6F4B3E}" type="presOf" srcId="{EC96C570-92EC-472B-83F1-7366ACD6CDE7}" destId="{9FED0BFD-A2DE-4A8D-BB17-14988D239C0D}" srcOrd="1" destOrd="0" presId="urn:microsoft.com/office/officeart/2005/8/layout/radial1"/>
    <dgm:cxn modelId="{FC88759A-ACD2-4B38-A6DF-BCCEB1AADC3C}" type="presOf" srcId="{5795689B-6180-45C4-ACE7-D47A77FFC1C6}" destId="{59CEC56C-1989-4D1A-AAD9-08646A9CE3E3}" srcOrd="1" destOrd="0" presId="urn:microsoft.com/office/officeart/2005/8/layout/radial1"/>
    <dgm:cxn modelId="{D13C9CB1-A195-4E25-9CE7-D2573AA31F59}" type="presOf" srcId="{E10D83D9-A334-440D-B38C-DB073EDBD735}" destId="{4C905CF1-427E-4A86-8700-7D01C650341A}" srcOrd="0" destOrd="0" presId="urn:microsoft.com/office/officeart/2005/8/layout/radial1"/>
    <dgm:cxn modelId="{92A0B4B9-A886-4D45-9724-C724F32DF655}" srcId="{36621DB3-6CDF-4F4E-91E5-4C7BB435F893}" destId="{7FE3D0E6-E11F-4556-A25A-D806CA1101C4}" srcOrd="0" destOrd="0" parTransId="{D4C8C5E1-B202-4C33-9CE7-9B77954CCD2A}" sibTransId="{DECB5138-74D5-4301-B52F-44D372F3D8C7}"/>
    <dgm:cxn modelId="{B7EC49C9-9659-4D0F-B4E6-905DDF65FF5E}" srcId="{101706C1-6B6F-4BEF-8C17-2DF90C12A160}" destId="{99EE742D-1650-414C-B9F7-0A7A2B8D5C6E}" srcOrd="1" destOrd="0" parTransId="{17B65E91-B690-4844-AFD0-FCB034CC97F9}" sibTransId="{6C8AB951-FAA7-4139-94DD-AEB0388FE202}"/>
    <dgm:cxn modelId="{03567DDB-6466-460E-93C2-41AB04206E4C}" type="presOf" srcId="{D4C8C5E1-B202-4C33-9CE7-9B77954CCD2A}" destId="{EAD818AE-ED37-484B-A85B-8EA0A061D198}" srcOrd="1" destOrd="0" presId="urn:microsoft.com/office/officeart/2005/8/layout/radial1"/>
    <dgm:cxn modelId="{A2C24CE5-AE01-4AD0-912D-DB0998BE679F}" type="presOf" srcId="{8809F5F3-7CA6-4DF5-9E1C-70EA78E8D456}" destId="{08923796-C744-4287-9C12-53E7CFEF127F}" srcOrd="0" destOrd="0" presId="urn:microsoft.com/office/officeart/2005/8/layout/radial1"/>
    <dgm:cxn modelId="{464BABE5-26E5-4F2F-AA43-83DADBA1C5D4}" type="presOf" srcId="{FD8563A4-0B77-41B9-A0CA-2D66DF818DD0}" destId="{85575468-CE4F-4C8D-B3C9-BFE29B4C5942}" srcOrd="0" destOrd="0" presId="urn:microsoft.com/office/officeart/2005/8/layout/radial1"/>
    <dgm:cxn modelId="{15EA8EF7-FC5E-4A9D-8B15-EE68BF5CAA73}" type="presParOf" srcId="{1B49ADF7-63BD-47F1-88C4-DC30647E85C8}" destId="{10D88D30-DAFB-45F2-9495-67C2D45F10D2}" srcOrd="0" destOrd="0" presId="urn:microsoft.com/office/officeart/2005/8/layout/radial1"/>
    <dgm:cxn modelId="{91C3ADBE-0F9B-4225-A676-3F9342CC235B}" type="presParOf" srcId="{1B49ADF7-63BD-47F1-88C4-DC30647E85C8}" destId="{7F5E1303-8180-434F-A8DA-36254BE6DF91}" srcOrd="1" destOrd="0" presId="urn:microsoft.com/office/officeart/2005/8/layout/radial1"/>
    <dgm:cxn modelId="{523C7A56-8A4A-42E6-A5D0-35B284602C02}" type="presParOf" srcId="{7F5E1303-8180-434F-A8DA-36254BE6DF91}" destId="{EAD818AE-ED37-484B-A85B-8EA0A061D198}" srcOrd="0" destOrd="0" presId="urn:microsoft.com/office/officeart/2005/8/layout/radial1"/>
    <dgm:cxn modelId="{17CFACE1-D330-4788-9459-D0E6D41770D5}" type="presParOf" srcId="{1B49ADF7-63BD-47F1-88C4-DC30647E85C8}" destId="{6E86E339-0807-45FD-A8E5-F6C3F1FD0E3E}" srcOrd="2" destOrd="0" presId="urn:microsoft.com/office/officeart/2005/8/layout/radial1"/>
    <dgm:cxn modelId="{C30B4646-77EF-46D1-A0E7-811735F31BB8}" type="presParOf" srcId="{1B49ADF7-63BD-47F1-88C4-DC30647E85C8}" destId="{85575468-CE4F-4C8D-B3C9-BFE29B4C5942}" srcOrd="3" destOrd="0" presId="urn:microsoft.com/office/officeart/2005/8/layout/radial1"/>
    <dgm:cxn modelId="{7272919C-DC23-4A9D-8F7C-43A3628AECFB}" type="presParOf" srcId="{85575468-CE4F-4C8D-B3C9-BFE29B4C5942}" destId="{068EA1F5-21D0-44CE-9EB6-0273B5D376F1}" srcOrd="0" destOrd="0" presId="urn:microsoft.com/office/officeart/2005/8/layout/radial1"/>
    <dgm:cxn modelId="{58A1A83C-689C-4E56-8D1C-20DC7ACC81E0}" type="presParOf" srcId="{1B49ADF7-63BD-47F1-88C4-DC30647E85C8}" destId="{FE06B132-36CF-46AF-8734-7D3A71AB5A16}" srcOrd="4" destOrd="0" presId="urn:microsoft.com/office/officeart/2005/8/layout/radial1"/>
    <dgm:cxn modelId="{E8D05166-3AA5-49B2-B2A3-BB865D0D732E}" type="presParOf" srcId="{1B49ADF7-63BD-47F1-88C4-DC30647E85C8}" destId="{5D6E332C-5B16-47B0-89C8-F5289EE9124E}" srcOrd="5" destOrd="0" presId="urn:microsoft.com/office/officeart/2005/8/layout/radial1"/>
    <dgm:cxn modelId="{81A44496-97B1-445A-B209-3B6A78B0E458}" type="presParOf" srcId="{5D6E332C-5B16-47B0-89C8-F5289EE9124E}" destId="{59CEC56C-1989-4D1A-AAD9-08646A9CE3E3}" srcOrd="0" destOrd="0" presId="urn:microsoft.com/office/officeart/2005/8/layout/radial1"/>
    <dgm:cxn modelId="{AB6342E1-29AE-42CB-805F-09AA61D5328E}" type="presParOf" srcId="{1B49ADF7-63BD-47F1-88C4-DC30647E85C8}" destId="{47ECFEE1-E287-45EF-9289-EF0F4D246046}" srcOrd="6" destOrd="0" presId="urn:microsoft.com/office/officeart/2005/8/layout/radial1"/>
    <dgm:cxn modelId="{6DF01EE9-F7E6-4F59-BDE3-6A7A3C4221D2}" type="presParOf" srcId="{1B49ADF7-63BD-47F1-88C4-DC30647E85C8}" destId="{08923796-C744-4287-9C12-53E7CFEF127F}" srcOrd="7" destOrd="0" presId="urn:microsoft.com/office/officeart/2005/8/layout/radial1"/>
    <dgm:cxn modelId="{78E7CD1C-80C2-4D2E-93C6-0B33D770783B}" type="presParOf" srcId="{08923796-C744-4287-9C12-53E7CFEF127F}" destId="{CA534223-674D-4D70-B84D-960F56E116C3}" srcOrd="0" destOrd="0" presId="urn:microsoft.com/office/officeart/2005/8/layout/radial1"/>
    <dgm:cxn modelId="{1339266A-20AB-4760-A850-B9B5BE88EB51}" type="presParOf" srcId="{1B49ADF7-63BD-47F1-88C4-DC30647E85C8}" destId="{4C905CF1-427E-4A86-8700-7D01C650341A}" srcOrd="8" destOrd="0" presId="urn:microsoft.com/office/officeart/2005/8/layout/radial1"/>
    <dgm:cxn modelId="{FB1283CE-E6C3-425B-9B1D-DBDB45B56EA1}" type="presParOf" srcId="{1B49ADF7-63BD-47F1-88C4-DC30647E85C8}" destId="{47A5F615-BB13-443A-B066-B41444B4138F}" srcOrd="9" destOrd="0" presId="urn:microsoft.com/office/officeart/2005/8/layout/radial1"/>
    <dgm:cxn modelId="{2707A11F-7B0C-4BDF-8C84-8248B10685E1}" type="presParOf" srcId="{47A5F615-BB13-443A-B066-B41444B4138F}" destId="{9FED0BFD-A2DE-4A8D-BB17-14988D239C0D}" srcOrd="0" destOrd="0" presId="urn:microsoft.com/office/officeart/2005/8/layout/radial1"/>
    <dgm:cxn modelId="{E550CAC3-57A1-43E6-AC06-C4674A67AE72}" type="presParOf" srcId="{1B49ADF7-63BD-47F1-88C4-DC30647E85C8}" destId="{8ACC89AC-32CE-4CD0-87FA-80E152F4AF7B}" srcOrd="10" destOrd="0" presId="urn:microsoft.com/office/officeart/2005/8/layout/radial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3906E-0A69-4E9C-A04D-445FD4148484}">
      <dsp:nvSpPr>
        <dsp:cNvPr id="0" name=""/>
        <dsp:cNvSpPr/>
      </dsp:nvSpPr>
      <dsp:spPr>
        <a:xfrm>
          <a:off x="3933819" y="2253579"/>
          <a:ext cx="1826585" cy="154368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الغطاء النباتي في المنطقة الاستوائية</a:t>
          </a:r>
        </a:p>
      </dsp:txBody>
      <dsp:txXfrm>
        <a:off x="4201316" y="2479647"/>
        <a:ext cx="1291591" cy="1091553"/>
      </dsp:txXfrm>
    </dsp:sp>
    <dsp:sp modelId="{96F36227-F70F-4C88-8660-7E1666E8165C}">
      <dsp:nvSpPr>
        <dsp:cNvPr id="0" name=""/>
        <dsp:cNvSpPr/>
      </dsp:nvSpPr>
      <dsp:spPr>
        <a:xfrm rot="21197275">
          <a:off x="5791071" y="2702295"/>
          <a:ext cx="1069526" cy="4312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900" kern="1200">
            <a:solidFill>
              <a:schemeClr val="tx1"/>
            </a:solidFill>
          </a:endParaRPr>
        </a:p>
      </dsp:txBody>
      <dsp:txXfrm>
        <a:off x="5791514" y="2796099"/>
        <a:ext cx="940161" cy="258730"/>
      </dsp:txXfrm>
    </dsp:sp>
    <dsp:sp modelId="{533741B6-306B-4219-A77F-B699EC853D4A}">
      <dsp:nvSpPr>
        <dsp:cNvPr id="0" name=""/>
        <dsp:cNvSpPr/>
      </dsp:nvSpPr>
      <dsp:spPr>
        <a:xfrm>
          <a:off x="6908996" y="1782896"/>
          <a:ext cx="1924544" cy="20418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أشجار مرتفعة </a:t>
          </a:r>
        </a:p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</a:t>
          </a:r>
          <a:r>
            <a:rPr lang="ar-SA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40م</a:t>
          </a:r>
          <a:r>
            <a:rPr lang="ar-BH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) ومتنوعة.</a:t>
          </a:r>
          <a:endParaRPr lang="ar-SA" sz="20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90839" y="2081916"/>
        <a:ext cx="1360858" cy="1443798"/>
      </dsp:txXfrm>
    </dsp:sp>
    <dsp:sp modelId="{37068756-0069-4696-9E16-706306A3C9E9}">
      <dsp:nvSpPr>
        <dsp:cNvPr id="0" name=""/>
        <dsp:cNvSpPr/>
      </dsp:nvSpPr>
      <dsp:spPr>
        <a:xfrm rot="16191209">
          <a:off x="4648438" y="1685051"/>
          <a:ext cx="517462" cy="531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>
            <a:solidFill>
              <a:schemeClr val="tx1"/>
            </a:solidFill>
          </a:endParaRPr>
        </a:p>
      </dsp:txBody>
      <dsp:txXfrm rot="10800000">
        <a:off x="4726256" y="1868875"/>
        <a:ext cx="362223" cy="318615"/>
      </dsp:txXfrm>
    </dsp:sp>
    <dsp:sp modelId="{8D97AD62-767B-4305-8996-0369036FAF0D}">
      <dsp:nvSpPr>
        <dsp:cNvPr id="0" name=""/>
        <dsp:cNvSpPr/>
      </dsp:nvSpPr>
      <dsp:spPr>
        <a:xfrm>
          <a:off x="3854138" y="56281"/>
          <a:ext cx="1974944" cy="16356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baseline="0" dirty="0">
              <a:latin typeface="Sakkal Majalla" panose="02000000000000000000" pitchFamily="2" charset="-78"/>
              <a:cs typeface="Sakkal Majalla" panose="02000000000000000000" pitchFamily="2" charset="-78"/>
            </a:rPr>
            <a:t>غابات كثيفة دائمة الاخضرار.</a:t>
          </a:r>
        </a:p>
      </dsp:txBody>
      <dsp:txXfrm>
        <a:off x="4143362" y="295819"/>
        <a:ext cx="1396496" cy="1156590"/>
      </dsp:txXfrm>
    </dsp:sp>
    <dsp:sp modelId="{8FEEC26B-2F16-4E2E-BA5B-EC5726BA3E49}">
      <dsp:nvSpPr>
        <dsp:cNvPr id="0" name=""/>
        <dsp:cNvSpPr/>
      </dsp:nvSpPr>
      <dsp:spPr>
        <a:xfrm rot="3597203">
          <a:off x="5381737" y="3645616"/>
          <a:ext cx="553703" cy="531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>
            <a:solidFill>
              <a:schemeClr val="tx1"/>
            </a:solidFill>
          </a:endParaRPr>
        </a:p>
      </dsp:txBody>
      <dsp:txXfrm>
        <a:off x="5421508" y="3682871"/>
        <a:ext cx="394396" cy="318615"/>
      </dsp:txXfrm>
    </dsp:sp>
    <dsp:sp modelId="{FCB058DB-AC01-43CF-81D0-8A631BB53568}">
      <dsp:nvSpPr>
        <dsp:cNvPr id="0" name=""/>
        <dsp:cNvSpPr/>
      </dsp:nvSpPr>
      <dsp:spPr>
        <a:xfrm>
          <a:off x="5513643" y="3848756"/>
          <a:ext cx="2113183" cy="175709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تسكن هذه الغابات قبائل بدا</a:t>
          </a:r>
          <a:r>
            <a:rPr lang="ar-BH" sz="2000" b="1" kern="1200" dirty="0" err="1">
              <a:latin typeface="Sakkal Majalla" panose="02000000000000000000" pitchFamily="2" charset="-78"/>
              <a:cs typeface="Sakkal Majalla" panose="02000000000000000000" pitchFamily="2" charset="-78"/>
            </a:rPr>
            <a:t>ئي</a:t>
          </a:r>
          <a:r>
            <a:rPr lang="ar-SA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كقبائل ال</a:t>
          </a:r>
          <a:r>
            <a:rPr lang="ar-BH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SA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قزام</a:t>
          </a:r>
          <a:r>
            <a:rPr lang="ar-BH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r>
            <a:rPr lang="ar-SA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</a:p>
      </dsp:txBody>
      <dsp:txXfrm>
        <a:off x="5823111" y="4106077"/>
        <a:ext cx="1494247" cy="1242457"/>
      </dsp:txXfrm>
    </dsp:sp>
    <dsp:sp modelId="{4EF2BC96-CC15-488B-9FDF-98932EBAB0D9}">
      <dsp:nvSpPr>
        <dsp:cNvPr id="0" name=""/>
        <dsp:cNvSpPr/>
      </dsp:nvSpPr>
      <dsp:spPr>
        <a:xfrm rot="7173454">
          <a:off x="3925156" y="3602599"/>
          <a:ext cx="437975" cy="531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>
            <a:solidFill>
              <a:schemeClr val="tx1"/>
            </a:solidFill>
          </a:endParaRPr>
        </a:p>
      </dsp:txBody>
      <dsp:txXfrm rot="10800000">
        <a:off x="4023260" y="3651658"/>
        <a:ext cx="306583" cy="318615"/>
      </dsp:txXfrm>
    </dsp:sp>
    <dsp:sp modelId="{CD40BB42-735D-408B-8EBE-04B111304002}">
      <dsp:nvSpPr>
        <dsp:cNvPr id="0" name=""/>
        <dsp:cNvSpPr/>
      </dsp:nvSpPr>
      <dsp:spPr>
        <a:xfrm>
          <a:off x="2356294" y="3845331"/>
          <a:ext cx="2079697" cy="182424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تكثر فيها الزواحف والثعابين والحشرات والقرود والسن</a:t>
          </a:r>
          <a:r>
            <a:rPr lang="ar-BH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</a:t>
          </a:r>
          <a:r>
            <a:rPr lang="ar-SA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جب والطيور وغيرها</a:t>
          </a:r>
          <a:r>
            <a:rPr lang="ar-BH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r>
            <a:rPr lang="ar-SA" sz="20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</a:p>
      </dsp:txBody>
      <dsp:txXfrm>
        <a:off x="2660859" y="4112485"/>
        <a:ext cx="1470567" cy="1289934"/>
      </dsp:txXfrm>
    </dsp:sp>
    <dsp:sp modelId="{F721E4E1-FD79-47E6-B8F2-72307464D31B}">
      <dsp:nvSpPr>
        <dsp:cNvPr id="0" name=""/>
        <dsp:cNvSpPr/>
      </dsp:nvSpPr>
      <dsp:spPr>
        <a:xfrm rot="11138080">
          <a:off x="2961274" y="2609701"/>
          <a:ext cx="978781" cy="517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300" kern="1200">
            <a:solidFill>
              <a:schemeClr val="tx1"/>
            </a:solidFill>
          </a:endParaRPr>
        </a:p>
      </dsp:txBody>
      <dsp:txXfrm rot="10800000">
        <a:off x="3116147" y="2720822"/>
        <a:ext cx="823533" cy="310496"/>
      </dsp:txXfrm>
    </dsp:sp>
    <dsp:sp modelId="{33B0C861-9C5B-459E-BE38-32C6BCD318B2}">
      <dsp:nvSpPr>
        <dsp:cNvPr id="0" name=""/>
        <dsp:cNvSpPr/>
      </dsp:nvSpPr>
      <dsp:spPr>
        <a:xfrm>
          <a:off x="641801" y="1602113"/>
          <a:ext cx="2295465" cy="215921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تنمو معظم جذور الأشجار أفقيً</a:t>
          </a:r>
          <a:r>
            <a:rPr lang="ar-BH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 </a:t>
          </a:r>
          <a:r>
            <a:rPr lang="ar-SA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نظر</a:t>
          </a:r>
          <a:r>
            <a:rPr lang="ar-BH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ً</a:t>
          </a:r>
          <a:r>
            <a:rPr lang="ar-SA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 لتوافر الدبال في الطبقة </a:t>
          </a:r>
          <a:r>
            <a:rPr lang="ar-SA" sz="1800" b="1" kern="1200" dirty="0" err="1">
              <a:latin typeface="Sakkal Majalla" panose="02000000000000000000" pitchFamily="2" charset="-78"/>
              <a:cs typeface="Sakkal Majalla" panose="02000000000000000000" pitchFamily="2" charset="-78"/>
            </a:rPr>
            <a:t>العاليا</a:t>
          </a:r>
          <a:r>
            <a:rPr lang="ar-SA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من التر</a:t>
          </a:r>
          <a:r>
            <a:rPr lang="ar-BH" sz="1800" b="1" kern="1200" dirty="0" err="1">
              <a:latin typeface="Sakkal Majalla" panose="02000000000000000000" pitchFamily="2" charset="-78"/>
              <a:cs typeface="Sakkal Majalla" panose="02000000000000000000" pitchFamily="2" charset="-78"/>
            </a:rPr>
            <a:t>بة</a:t>
          </a:r>
          <a:r>
            <a:rPr lang="ar-SA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لذا فهي سريعة العطب. </a:t>
          </a:r>
        </a:p>
      </dsp:txBody>
      <dsp:txXfrm>
        <a:off x="977964" y="1918322"/>
        <a:ext cx="1623139" cy="1526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88D30-DAFB-45F2-9495-67C2D45F10D2}">
      <dsp:nvSpPr>
        <dsp:cNvPr id="0" name=""/>
        <dsp:cNvSpPr/>
      </dsp:nvSpPr>
      <dsp:spPr>
        <a:xfrm>
          <a:off x="4141148" y="2178759"/>
          <a:ext cx="1677913" cy="1677913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الغطاء النباتي في المنطقة المدارية</a:t>
          </a:r>
        </a:p>
      </dsp:txBody>
      <dsp:txXfrm>
        <a:off x="4386873" y="2424484"/>
        <a:ext cx="1186463" cy="1186463"/>
      </dsp:txXfrm>
    </dsp:sp>
    <dsp:sp modelId="{7F5E1303-8180-434F-A8DA-36254BE6DF91}">
      <dsp:nvSpPr>
        <dsp:cNvPr id="0" name=""/>
        <dsp:cNvSpPr/>
      </dsp:nvSpPr>
      <dsp:spPr>
        <a:xfrm rot="16200000">
          <a:off x="4785652" y="1969373"/>
          <a:ext cx="388905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388905" y="149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00" b="1" kern="1200">
            <a:solidFill>
              <a:schemeClr val="tx1"/>
            </a:solidFill>
          </a:endParaRPr>
        </a:p>
      </dsp:txBody>
      <dsp:txXfrm>
        <a:off x="4970382" y="1974584"/>
        <a:ext cx="19445" cy="19445"/>
      </dsp:txXfrm>
    </dsp:sp>
    <dsp:sp modelId="{6E86E339-0807-45FD-A8E5-F6C3F1FD0E3E}">
      <dsp:nvSpPr>
        <dsp:cNvPr id="0" name=""/>
        <dsp:cNvSpPr/>
      </dsp:nvSpPr>
      <dsp:spPr>
        <a:xfrm>
          <a:off x="3740991" y="-125349"/>
          <a:ext cx="2478227" cy="191520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يعت</a:t>
          </a:r>
          <a:r>
            <a:rPr lang="ar-BH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مد</a:t>
          </a:r>
          <a:r>
            <a:rPr lang="ar-SA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الإنسان على قطع الغابات والسافانا وحرقها لاستخدام أراضيها للزراعة واستخدام رمادها لتخصيب التربة</a:t>
          </a:r>
        </a:p>
      </dsp:txBody>
      <dsp:txXfrm>
        <a:off x="4103919" y="155126"/>
        <a:ext cx="1752371" cy="1354253"/>
      </dsp:txXfrm>
    </dsp:sp>
    <dsp:sp modelId="{85575468-CE4F-4C8D-B3C9-BFE29B4C5942}">
      <dsp:nvSpPr>
        <dsp:cNvPr id="0" name=""/>
        <dsp:cNvSpPr/>
      </dsp:nvSpPr>
      <dsp:spPr>
        <a:xfrm rot="20696234">
          <a:off x="5784714" y="2742989"/>
          <a:ext cx="321442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321442" y="149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00" b="1" kern="1200">
            <a:solidFill>
              <a:schemeClr val="tx1"/>
            </a:solidFill>
          </a:endParaRPr>
        </a:p>
      </dsp:txBody>
      <dsp:txXfrm>
        <a:off x="5937400" y="2749886"/>
        <a:ext cx="16072" cy="16072"/>
      </dsp:txXfrm>
    </dsp:sp>
    <dsp:sp modelId="{FE06B132-36CF-46AF-8734-7D3A71AB5A16}">
      <dsp:nvSpPr>
        <dsp:cNvPr id="0" name=""/>
        <dsp:cNvSpPr/>
      </dsp:nvSpPr>
      <dsp:spPr>
        <a:xfrm>
          <a:off x="6031460" y="1336107"/>
          <a:ext cx="2626303" cy="2090528"/>
        </a:xfrm>
        <a:prstGeom prst="ellipse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baseline="0" dirty="0">
              <a:latin typeface="Sakkal Majalla" panose="02000000000000000000" pitchFamily="2" charset="-78"/>
              <a:cs typeface="Sakkal Majalla" panose="02000000000000000000" pitchFamily="2" charset="-78"/>
            </a:rPr>
            <a:t>يتدرج الغطاء </a:t>
          </a:r>
          <a:r>
            <a:rPr lang="ar-SA" sz="1800" b="1" kern="1200" baseline="0" dirty="0" err="1">
              <a:latin typeface="Sakkal Majalla" panose="02000000000000000000" pitchFamily="2" charset="-78"/>
              <a:cs typeface="Sakkal Majalla" panose="02000000000000000000" pitchFamily="2" charset="-78"/>
            </a:rPr>
            <a:t>النبا</a:t>
          </a:r>
          <a:r>
            <a:rPr lang="ar-BH" sz="1800" b="1" kern="1200" baseline="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SA" sz="1800" b="1" kern="1200" baseline="0" dirty="0">
              <a:latin typeface="Sakkal Majalla" panose="02000000000000000000" pitchFamily="2" charset="-78"/>
              <a:cs typeface="Sakkal Majalla" panose="02000000000000000000" pitchFamily="2" charset="-78"/>
            </a:rPr>
            <a:t>ي من غابات إلى أشجار إلى حشائش عالية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1800" b="1" kern="1200" baseline="0" dirty="0">
              <a:latin typeface="Sakkal Majalla" panose="02000000000000000000" pitchFamily="2" charset="-78"/>
              <a:cs typeface="Sakkal Majalla" panose="02000000000000000000" pitchFamily="2" charset="-78"/>
            </a:rPr>
            <a:t>(</a:t>
          </a:r>
          <a:r>
            <a:rPr lang="ar-SA" sz="1800" b="1" kern="1200" baseline="0" dirty="0">
              <a:latin typeface="Sakkal Majalla" panose="02000000000000000000" pitchFamily="2" charset="-78"/>
              <a:cs typeface="Sakkal Majalla" panose="02000000000000000000" pitchFamily="2" charset="-78"/>
            </a:rPr>
            <a:t>السافانا </a:t>
          </a:r>
          <a:r>
            <a:rPr lang="ar-BH" sz="1800" b="1" kern="1200" baseline="0" dirty="0">
              <a:latin typeface="Sakkal Majalla" panose="02000000000000000000" pitchFamily="2" charset="-78"/>
              <a:cs typeface="Sakkal Majalla" panose="02000000000000000000" pitchFamily="2" charset="-78"/>
            </a:rPr>
            <a:t>)</a:t>
          </a:r>
          <a:endParaRPr lang="ar-SA" sz="1800" b="1" kern="1200" baseline="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16073" y="1642258"/>
        <a:ext cx="1857077" cy="1478226"/>
      </dsp:txXfrm>
    </dsp:sp>
    <dsp:sp modelId="{5D6E332C-5B16-47B0-89C8-F5289EE9124E}">
      <dsp:nvSpPr>
        <dsp:cNvPr id="0" name=""/>
        <dsp:cNvSpPr/>
      </dsp:nvSpPr>
      <dsp:spPr>
        <a:xfrm rot="3004560">
          <a:off x="5449080" y="3794839"/>
          <a:ext cx="387703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387703" y="149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00" b="1" kern="1200">
            <a:solidFill>
              <a:schemeClr val="tx1"/>
            </a:solidFill>
          </a:endParaRPr>
        </a:p>
      </dsp:txBody>
      <dsp:txXfrm>
        <a:off x="5633239" y="3800080"/>
        <a:ext cx="19385" cy="19385"/>
      </dsp:txXfrm>
    </dsp:sp>
    <dsp:sp modelId="{47ECFEE1-E287-45EF-9289-EF0F4D246046}">
      <dsp:nvSpPr>
        <dsp:cNvPr id="0" name=""/>
        <dsp:cNvSpPr/>
      </dsp:nvSpPr>
      <dsp:spPr>
        <a:xfrm>
          <a:off x="5262669" y="3771573"/>
          <a:ext cx="2394063" cy="2028429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تسكنها جماعات بشرية تعتمد على الزراعة البدائية المتنقلة. </a:t>
          </a:r>
        </a:p>
      </dsp:txBody>
      <dsp:txXfrm>
        <a:off x="5613271" y="4068630"/>
        <a:ext cx="1692859" cy="1434315"/>
      </dsp:txXfrm>
    </dsp:sp>
    <dsp:sp modelId="{08923796-C744-4287-9C12-53E7CFEF127F}">
      <dsp:nvSpPr>
        <dsp:cNvPr id="0" name=""/>
        <dsp:cNvSpPr/>
      </dsp:nvSpPr>
      <dsp:spPr>
        <a:xfrm rot="7810242">
          <a:off x="4104091" y="3799378"/>
          <a:ext cx="407072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407072" y="149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00" b="1" kern="1200">
            <a:solidFill>
              <a:schemeClr val="tx1"/>
            </a:solidFill>
          </a:endParaRPr>
        </a:p>
      </dsp:txBody>
      <dsp:txXfrm rot="10800000">
        <a:off x="4297450" y="3804135"/>
        <a:ext cx="20353" cy="20353"/>
      </dsp:txXfrm>
    </dsp:sp>
    <dsp:sp modelId="{4C905CF1-427E-4A86-8700-7D01C650341A}">
      <dsp:nvSpPr>
        <dsp:cNvPr id="0" name=""/>
        <dsp:cNvSpPr/>
      </dsp:nvSpPr>
      <dsp:spPr>
        <a:xfrm>
          <a:off x="2248844" y="3804038"/>
          <a:ext cx="2477338" cy="196351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تتعرض الأرض لعوامل التعرية </a:t>
          </a:r>
          <a:r>
            <a:rPr lang="ar-BH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لتصبح فقيرة و</a:t>
          </a:r>
          <a:r>
            <a:rPr lang="ar-SA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غير صالحة </a:t>
          </a:r>
          <a:r>
            <a:rPr lang="ar-SA" sz="1800" b="1" kern="1200" dirty="0" err="1">
              <a:latin typeface="Sakkal Majalla" panose="02000000000000000000" pitchFamily="2" charset="-78"/>
              <a:cs typeface="Sakkal Majalla" panose="02000000000000000000" pitchFamily="2" charset="-78"/>
            </a:rPr>
            <a:t>للزاعة</a:t>
          </a:r>
          <a:r>
            <a:rPr lang="ar-SA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</a:p>
      </dsp:txBody>
      <dsp:txXfrm>
        <a:off x="2611642" y="4091587"/>
        <a:ext cx="1751742" cy="1388412"/>
      </dsp:txXfrm>
    </dsp:sp>
    <dsp:sp modelId="{47A5F615-BB13-443A-B066-B41444B4138F}">
      <dsp:nvSpPr>
        <dsp:cNvPr id="0" name=""/>
        <dsp:cNvSpPr/>
      </dsp:nvSpPr>
      <dsp:spPr>
        <a:xfrm rot="11836627">
          <a:off x="3719709" y="2683840"/>
          <a:ext cx="469894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469894" y="149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00" b="1" kern="1200">
            <a:solidFill>
              <a:schemeClr val="tx1"/>
            </a:solidFill>
          </a:endParaRPr>
        </a:p>
      </dsp:txBody>
      <dsp:txXfrm rot="10800000">
        <a:off x="3942909" y="2687026"/>
        <a:ext cx="23494" cy="23494"/>
      </dsp:txXfrm>
    </dsp:sp>
    <dsp:sp modelId="{8ACC89AC-32CE-4CD0-87FA-80E152F4AF7B}">
      <dsp:nvSpPr>
        <dsp:cNvPr id="0" name=""/>
        <dsp:cNvSpPr/>
      </dsp:nvSpPr>
      <dsp:spPr>
        <a:xfrm>
          <a:off x="1480422" y="1316565"/>
          <a:ext cx="2322349" cy="194762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تكثر فيها الحيوانات الآكلة للأعشاب كالزرافات والغزلان..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والحيوانات الآكلة للحوم كالأسود والنمور....</a:t>
          </a:r>
        </a:p>
      </dsp:txBody>
      <dsp:txXfrm>
        <a:off x="1820522" y="1601787"/>
        <a:ext cx="1642149" cy="137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0869" y="3481481"/>
            <a:ext cx="6064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err="1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الد</a:t>
            </a: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رس</a:t>
            </a: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التّاسع عشر</a:t>
            </a:r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 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الأقاليم المناخي</a:t>
            </a: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 الحار</a:t>
            </a: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 </a:t>
            </a:r>
            <a:r>
              <a:rPr lang="ar-SA" sz="4800" b="1" dirty="0" err="1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والر</a:t>
            </a: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4800" b="1" dirty="0" err="1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طبة</a:t>
            </a:r>
            <a:endParaRPr lang="ar-SA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5176" y="1920262"/>
            <a:ext cx="800378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الثّانوية: المستوى الثّاني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المقرّر: الجغرافيا الطّبيعيّة ( أجا 211)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19681" r="43285" b="10550"/>
          <a:stretch>
            <a:fillRect/>
          </a:stretch>
        </p:blipFill>
        <p:spPr bwMode="auto">
          <a:xfrm>
            <a:off x="282386" y="1922930"/>
            <a:ext cx="3482789" cy="426271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9447" t="19485" r="26756" b="31297"/>
          <a:stretch/>
        </p:blipFill>
        <p:spPr>
          <a:xfrm>
            <a:off x="2953097" y="4047566"/>
            <a:ext cx="2489834" cy="1894936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ستطيل 3">
            <a:extLst>
              <a:ext uri="{FF2B5EF4-FFF2-40B4-BE49-F238E27FC236}">
                <a16:creationId xmlns:a16="http://schemas.microsoft.com/office/drawing/2014/main" id="{4B3C9DE7-92D6-469E-8AE9-CB0338F9207B}"/>
              </a:ext>
            </a:extLst>
          </p:cNvPr>
          <p:cNvSpPr/>
          <p:nvPr/>
        </p:nvSpPr>
        <p:spPr>
          <a:xfrm>
            <a:off x="349623" y="246587"/>
            <a:ext cx="3173506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الأقاليم المناخية الحارة والرطبة-أجا 211</a:t>
            </a: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775785"/>
              </p:ext>
            </p:extLst>
          </p:nvPr>
        </p:nvGraphicFramePr>
        <p:xfrm>
          <a:off x="1008529" y="551329"/>
          <a:ext cx="9533965" cy="552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16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23906E-0A69-4E9C-A04D-445FD4148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8">
                                            <p:graphicEl>
                                              <a:dgm id="{3623906E-0A69-4E9C-A04D-445FD4148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F36227-F70F-4C88-8660-7E1666E81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8">
                                            <p:graphicEl>
                                              <a:dgm id="{96F36227-F70F-4C88-8660-7E1666E81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3741B6-306B-4219-A77F-B699EC853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8">
                                            <p:graphicEl>
                                              <a:dgm id="{533741B6-306B-4219-A77F-B699EC853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068756-0069-4696-9E16-706306A3C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8">
                                            <p:graphicEl>
                                              <a:dgm id="{37068756-0069-4696-9E16-706306A3C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D97AD62-767B-4305-8996-0369036FA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8">
                                            <p:graphicEl>
                                              <a:dgm id="{8D97AD62-767B-4305-8996-0369036FA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EEC26B-2F16-4E2E-BA5B-EC5726BA3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500"/>
                                        <p:tgtEl>
                                          <p:spTgt spid="8">
                                            <p:graphicEl>
                                              <a:dgm id="{8FEEC26B-2F16-4E2E-BA5B-EC5726BA3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B058DB-AC01-43CF-81D0-8A631BB53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8">
                                            <p:graphicEl>
                                              <a:dgm id="{FCB058DB-AC01-43CF-81D0-8A631BB53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F2BC96-CC15-488B-9FDF-98932EBAB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500"/>
                                        <p:tgtEl>
                                          <p:spTgt spid="8">
                                            <p:graphicEl>
                                              <a:dgm id="{4EF2BC96-CC15-488B-9FDF-98932EBAB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40BB42-735D-408B-8EBE-04B111304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8">
                                            <p:graphicEl>
                                              <a:dgm id="{CD40BB42-735D-408B-8EBE-04B111304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21E4E1-FD79-47E6-B8F2-72307464D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500"/>
                                        <p:tgtEl>
                                          <p:spTgt spid="8">
                                            <p:graphicEl>
                                              <a:dgm id="{F721E4E1-FD79-47E6-B8F2-72307464D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B0C861-9C5B-459E-BE38-32C6BCD31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8">
                                            <p:graphicEl>
                                              <a:dgm id="{33B0C861-9C5B-459E-BE38-32C6BCD31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3" y="1268067"/>
            <a:ext cx="11432439" cy="53794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ستطيل 3">
            <a:extLst>
              <a:ext uri="{FF2B5EF4-FFF2-40B4-BE49-F238E27FC236}">
                <a16:creationId xmlns:a16="http://schemas.microsoft.com/office/drawing/2014/main" id="{4B3C9DE7-92D6-469E-8AE9-CB0338F9207B}"/>
              </a:ext>
            </a:extLst>
          </p:cNvPr>
          <p:cNvSpPr/>
          <p:nvPr/>
        </p:nvSpPr>
        <p:spPr>
          <a:xfrm>
            <a:off x="349623" y="394504"/>
            <a:ext cx="3173506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الأقاليم المناخية الحارة والرطبة-أجا 211</a:t>
            </a: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373108"/>
              </p:ext>
            </p:extLst>
          </p:nvPr>
        </p:nvGraphicFramePr>
        <p:xfrm>
          <a:off x="806824" y="403412"/>
          <a:ext cx="10112188" cy="567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892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D88D30-DAFB-45F2-9495-67C2D45F1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">
                                            <p:graphicEl>
                                              <a:dgm id="{10D88D30-DAFB-45F2-9495-67C2D45F1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5E1303-8180-434F-A8DA-36254BE6D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8">
                                            <p:graphicEl>
                                              <a:dgm id="{7F5E1303-8180-434F-A8DA-36254BE6D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86E339-0807-45FD-A8E5-F6C3F1FD0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8">
                                            <p:graphicEl>
                                              <a:dgm id="{6E86E339-0807-45FD-A8E5-F6C3F1FD0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575468-CE4F-4C8D-B3C9-BFE29B4C5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8">
                                            <p:graphicEl>
                                              <a:dgm id="{85575468-CE4F-4C8D-B3C9-BFE29B4C5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06B132-36CF-46AF-8734-7D3A71AB5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8">
                                            <p:graphicEl>
                                              <a:dgm id="{FE06B132-36CF-46AF-8734-7D3A71AB5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6E332C-5B16-47B0-89C8-F5289EE91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500"/>
                                        <p:tgtEl>
                                          <p:spTgt spid="8">
                                            <p:graphicEl>
                                              <a:dgm id="{5D6E332C-5B16-47B0-89C8-F5289EE91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ECFEE1-E287-45EF-9289-EF0F4D246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500"/>
                                        <p:tgtEl>
                                          <p:spTgt spid="8">
                                            <p:graphicEl>
                                              <a:dgm id="{47ECFEE1-E287-45EF-9289-EF0F4D246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923796-C744-4287-9C12-53E7CFEF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500"/>
                                        <p:tgtEl>
                                          <p:spTgt spid="8">
                                            <p:graphicEl>
                                              <a:dgm id="{08923796-C744-4287-9C12-53E7CFEF1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905CF1-427E-4A86-8700-7D01C6503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500"/>
                                        <p:tgtEl>
                                          <p:spTgt spid="8">
                                            <p:graphicEl>
                                              <a:dgm id="{4C905CF1-427E-4A86-8700-7D01C6503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5F615-BB13-443A-B066-B41444B41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500"/>
                                        <p:tgtEl>
                                          <p:spTgt spid="8">
                                            <p:graphicEl>
                                              <a:dgm id="{47A5F615-BB13-443A-B066-B41444B41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CC89AC-32CE-4CD0-87FA-80E152F4A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500"/>
                                        <p:tgtEl>
                                          <p:spTgt spid="8">
                                            <p:graphicEl>
                                              <a:dgm id="{8ACC89AC-32CE-4CD0-87FA-80E152F4A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ستطيل 3">
            <a:extLst>
              <a:ext uri="{FF2B5EF4-FFF2-40B4-BE49-F238E27FC236}">
                <a16:creationId xmlns:a16="http://schemas.microsoft.com/office/drawing/2014/main" id="{4B3C9DE7-92D6-469E-8AE9-CB0338F9207B}"/>
              </a:ext>
            </a:extLst>
          </p:cNvPr>
          <p:cNvSpPr/>
          <p:nvPr/>
        </p:nvSpPr>
        <p:spPr>
          <a:xfrm>
            <a:off x="349623" y="394504"/>
            <a:ext cx="3173506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الأقاليم المناخية الحارة والرطبة-أجا 211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965" y="2714909"/>
            <a:ext cx="1129552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BH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Simplified Arabic"/>
              </a:rPr>
              <a:t>انتهى الدّرس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400629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49623" y="1224363"/>
            <a:ext cx="11577918" cy="605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</a:t>
            </a:r>
            <a:r>
              <a:rPr lang="ar-SA" sz="40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 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623" y="2070167"/>
            <a:ext cx="11577918" cy="32932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 الطالب في نهاية الدرس أن: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§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يتعرف أنواع الم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ناخات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الأقاليم الحارة والرطبة.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§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يحدد الخصائص المناخية ونوع الغطاء النباتي لكل مناخ من مناخات الأقاليم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الحارة والرطبة.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§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يقرأ الصور والنصوص والرسوم البيانية المتعلقة بالأقاليم الحارة والرطبة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يحللها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ar-SA" sz="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3">
            <a:extLst>
              <a:ext uri="{FF2B5EF4-FFF2-40B4-BE49-F238E27FC236}">
                <a16:creationId xmlns:a16="http://schemas.microsoft.com/office/drawing/2014/main" id="{4B3C9DE7-92D6-469E-8AE9-CB0338F9207B}"/>
              </a:ext>
            </a:extLst>
          </p:cNvPr>
          <p:cNvSpPr/>
          <p:nvPr/>
        </p:nvSpPr>
        <p:spPr>
          <a:xfrm>
            <a:off x="349623" y="394504"/>
            <a:ext cx="3173506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الأقاليم المناخية الحارة والرطبة-أجا 211</a:t>
            </a: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ستطيل 3">
            <a:extLst>
              <a:ext uri="{FF2B5EF4-FFF2-40B4-BE49-F238E27FC236}">
                <a16:creationId xmlns:a16="http://schemas.microsoft.com/office/drawing/2014/main" id="{4B3C9DE7-92D6-469E-8AE9-CB0338F9207B}"/>
              </a:ext>
            </a:extLst>
          </p:cNvPr>
          <p:cNvSpPr/>
          <p:nvPr/>
        </p:nvSpPr>
        <p:spPr>
          <a:xfrm>
            <a:off x="349623" y="394504"/>
            <a:ext cx="3173506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الأقاليم المناخية الحارة والرطبة-أجا 211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9623" y="1192079"/>
            <a:ext cx="11537576" cy="7039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مقدّمة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49622" y="2544176"/>
            <a:ext cx="5311589" cy="3546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  <a:prstDash val="lgDash"/>
          </a:ln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تشمل الأقاليم المناخية الحارة والرطبة منطقتين طبيعيتين تتميزان بارتفاع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دائم لمعدلات الحرارة والرطوبة، هما: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المنطقة </a:t>
            </a:r>
            <a:r>
              <a:rPr lang="ar-SA" sz="24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ستوائية التي تقع عند خط الاستواء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المنطقة المدارية الرطبة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تمتد بين دائرتي عرض5</a:t>
            </a:r>
            <a:r>
              <a:rPr lang="ar-BH" sz="2400" b="1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و10</a:t>
            </a:r>
            <a:r>
              <a:rPr lang="en-US" sz="2400" b="1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ar-BH" sz="2400" b="1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شمال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جنوب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إذا ما هي الخصائص المناخية للأقاليم الحارة والرطبة؟ 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SA" sz="2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>
              <a:buNone/>
            </a:pPr>
            <a:endParaRPr lang="ar-BH" b="1" dirty="0">
              <a:cs typeface="+mj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602684" y="2163023"/>
            <a:ext cx="3284515" cy="38115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الأقاليم المناخية الحارة الرطبة</a:t>
            </a:r>
            <a:endParaRPr lang="en-US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خريطة اسيا الطبيعية بالعربي - Kharita B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" t="5372" r="1617" b="11535"/>
          <a:stretch/>
        </p:blipFill>
        <p:spPr bwMode="auto">
          <a:xfrm>
            <a:off x="6021873" y="2638953"/>
            <a:ext cx="5747085" cy="3357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ستطيل 3">
            <a:extLst>
              <a:ext uri="{FF2B5EF4-FFF2-40B4-BE49-F238E27FC236}">
                <a16:creationId xmlns:a16="http://schemas.microsoft.com/office/drawing/2014/main" id="{4B3C9DE7-92D6-469E-8AE9-CB0338F9207B}"/>
              </a:ext>
            </a:extLst>
          </p:cNvPr>
          <p:cNvSpPr/>
          <p:nvPr/>
        </p:nvSpPr>
        <p:spPr>
          <a:xfrm>
            <a:off x="349623" y="394504"/>
            <a:ext cx="3173506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الأقاليم المناخية الحارة والرطبة-أجا 211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9623" y="1216564"/>
            <a:ext cx="11419335" cy="531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الأول: الخصائص المناخية للأقاليم الحارة والرطبة </a:t>
            </a:r>
            <a:endParaRPr lang="ar-BH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9447" t="27094" r="26469" b="39172"/>
          <a:stretch/>
        </p:blipFill>
        <p:spPr>
          <a:xfrm>
            <a:off x="8078912" y="2334591"/>
            <a:ext cx="3654915" cy="3063175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9447" t="19485" r="26756" b="31297"/>
          <a:stretch/>
        </p:blipFill>
        <p:spPr>
          <a:xfrm>
            <a:off x="4364743" y="2321791"/>
            <a:ext cx="3501785" cy="3062528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49623" y="1982625"/>
            <a:ext cx="3706274" cy="38265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lnSpc>
                <a:spcPct val="150000"/>
              </a:lnSpc>
              <a:buFont typeface="Wingdings 3" charset="2"/>
              <a:buNone/>
            </a:pPr>
            <a:r>
              <a:rPr lang="ar-BH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قرأ</a:t>
            </a:r>
            <a:r>
              <a:rPr lang="ar-BH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المستند</a:t>
            </a:r>
            <a:r>
              <a:rPr lang="ar-SA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ثم</a:t>
            </a:r>
            <a:r>
              <a:rPr lang="ar-BH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أجب على الأسئلة التالية:</a:t>
            </a:r>
            <a:endParaRPr lang="ar-SA" sz="21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Low">
              <a:lnSpc>
                <a:spcPct val="150000"/>
              </a:lnSpc>
              <a:buFont typeface="Wingdings 3" charset="2"/>
              <a:buNone/>
            </a:pPr>
            <a:r>
              <a:rPr lang="ar-SA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</a:t>
            </a:r>
            <a:r>
              <a:rPr lang="ar-BH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قارن بين درجة الحرارة في كوالالمبور وبومباي</a:t>
            </a:r>
            <a:r>
              <a:rPr lang="ar-BH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،ماذا تستنتج</a:t>
            </a:r>
            <a:r>
              <a:rPr lang="ar-BH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SA" sz="21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r>
              <a:rPr lang="ar-SA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</a:t>
            </a:r>
            <a:r>
              <a:rPr lang="ar-BH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قارن بين </a:t>
            </a:r>
            <a:r>
              <a:rPr lang="ar-BH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توزع </a:t>
            </a:r>
            <a:r>
              <a:rPr lang="ar-SA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كمية الأمطار في كوالالمبور وبومباي</a:t>
            </a:r>
            <a:r>
              <a:rPr lang="ar-BH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،ماذا تستنتج</a:t>
            </a:r>
            <a:r>
              <a:rPr lang="ar-BH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SA" sz="21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r>
              <a:rPr lang="ar-SA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BH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أذكر</a:t>
            </a:r>
            <a:r>
              <a:rPr lang="ar-SA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المناخ الذي </a:t>
            </a:r>
            <a:r>
              <a:rPr lang="ar-SA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تنتمي </a:t>
            </a:r>
            <a:r>
              <a:rPr lang="ar-BH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إليه كل </a:t>
            </a:r>
            <a:r>
              <a:rPr lang="ar-SA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كوالالمبور وبومباي</a:t>
            </a:r>
            <a:r>
              <a:rPr lang="ar-BH" sz="21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100" b="1" dirty="0">
              <a:solidFill>
                <a:srgbClr val="0070C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>
              <a:buFont typeface="+mj-lt"/>
              <a:buAutoNum type="arabicPeriod"/>
            </a:pPr>
            <a:endParaRPr lang="ar-SA" sz="2000" b="1" dirty="0">
              <a:solidFill>
                <a:srgbClr val="0070C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>
              <a:buFont typeface="+mj-lt"/>
              <a:buAutoNum type="arabicPeriod"/>
            </a:pPr>
            <a:endParaRPr lang="ar-SA" sz="2800" b="1" dirty="0">
              <a:solidFill>
                <a:srgbClr val="0070C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>
              <a:buFont typeface="+mj-lt"/>
              <a:buAutoNum type="arabicPeriod"/>
            </a:pPr>
            <a:endParaRPr lang="ar-SA" sz="28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9483" y="1789886"/>
            <a:ext cx="3455149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مستند</a:t>
            </a:r>
            <a:r>
              <a:rPr lang="ar-BH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:الحرارة والأمطار في كوالالمبور.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4765" y="1797708"/>
            <a:ext cx="3203714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مستند</a:t>
            </a:r>
            <a:r>
              <a:rPr lang="ar-BH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الحرارة والأمطار في بومباي.</a:t>
            </a:r>
          </a:p>
        </p:txBody>
      </p:sp>
    </p:spTree>
    <p:extLst>
      <p:ext uri="{BB962C8B-B14F-4D97-AF65-F5344CB8AC3E}">
        <p14:creationId xmlns:p14="http://schemas.microsoft.com/office/powerpoint/2010/main" val="4511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ستطيل 3">
            <a:extLst>
              <a:ext uri="{FF2B5EF4-FFF2-40B4-BE49-F238E27FC236}">
                <a16:creationId xmlns:a16="http://schemas.microsoft.com/office/drawing/2014/main" id="{4B3C9DE7-92D6-469E-8AE9-CB0338F9207B}"/>
              </a:ext>
            </a:extLst>
          </p:cNvPr>
          <p:cNvSpPr/>
          <p:nvPr/>
        </p:nvSpPr>
        <p:spPr>
          <a:xfrm>
            <a:off x="349623" y="394504"/>
            <a:ext cx="3173506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الأقاليم المناخية الحارة والرطبة-أجا 211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9623" y="1205320"/>
            <a:ext cx="11481098" cy="597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</a:p>
        </p:txBody>
      </p:sp>
      <p:sp>
        <p:nvSpPr>
          <p:cNvPr id="9" name="Rectangle 8"/>
          <p:cNvSpPr/>
          <p:nvPr/>
        </p:nvSpPr>
        <p:spPr>
          <a:xfrm>
            <a:off x="6925236" y="2281895"/>
            <a:ext cx="4905486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lnSpc>
                <a:spcPct val="200000"/>
              </a:lnSpc>
            </a:pP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كوالالمبور: </a:t>
            </a:r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just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ترتفع الحرارة بشكل عام طيلة أيام السنة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342900" lvl="0" indent="-342900" algn="just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الأمطار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غزيرة تسقط معظم أيام السنة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342900" lvl="0" indent="-342900" algn="just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لذلك هي تنتمي إلى مناخ المنطقة الاستوائية.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>
              <a:lnSpc>
                <a:spcPct val="200000"/>
              </a:lnSpc>
            </a:pPr>
            <a:endParaRPr lang="ar-SA" sz="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622" y="2285625"/>
            <a:ext cx="5392271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بومباي: </a:t>
            </a:r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ترتفع الحرارة بشكل عام معظم أيام السنة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تنحصر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الأمطار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بين شهري مارس وأغسطس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342900" indent="-342900" algn="just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لذلك هي تنتمي إلى مناخ المنطقة المدارية الرطبة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 rtl="1">
              <a:lnSpc>
                <a:spcPct val="200000"/>
              </a:lnSpc>
            </a:pPr>
            <a:endParaRPr lang="en-US" sz="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656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ستطيل 3">
            <a:extLst>
              <a:ext uri="{FF2B5EF4-FFF2-40B4-BE49-F238E27FC236}">
                <a16:creationId xmlns:a16="http://schemas.microsoft.com/office/drawing/2014/main" id="{4B3C9DE7-92D6-469E-8AE9-CB0338F9207B}"/>
              </a:ext>
            </a:extLst>
          </p:cNvPr>
          <p:cNvSpPr/>
          <p:nvPr/>
        </p:nvSpPr>
        <p:spPr>
          <a:xfrm>
            <a:off x="349623" y="394504"/>
            <a:ext cx="3173506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الأقاليم المناخية الحارة والرطبة-أجا 211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623" y="1164064"/>
            <a:ext cx="1145528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 rtl="1"/>
            <a:r>
              <a:rPr lang="ar-SA" sz="3600" b="1" dirty="0">
                <a:solidFill>
                  <a:srgbClr val="FF0000"/>
                </a:solidFill>
                <a:latin typeface="Simplified Arabic" panose="02020603050405020304" pitchFamily="18" charset="-78"/>
              </a:rPr>
              <a:t>الخصائص المناخية للأقاليم الحارة والرطبة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623" y="2662327"/>
            <a:ext cx="11419335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 rtlCol="1">
            <a:spAutoFit/>
          </a:bodyPr>
          <a:lstStyle/>
          <a:p>
            <a:pPr marL="285750" indent="-285750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مناخ مستقر إجمال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ًا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طيلة أيام السنة.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يتميز بخضوعه الدائم لفصل واحد ورطب.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الحرارة مرتفعة بشكل دائم، لهبوط أشعة الشمس بشكل عمودي أوشبه عمودي طيلة أيام السنة.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يتراوح معدل الحرارة السنوي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بين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25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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و27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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الأمطار غزيرة وتتساقط معظم أيام السنة، تختلف كمي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تها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بين الصيف والشتاء.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يبلغ المعدل السنوي للأمطار 2000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ملم، ويصل إلى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5000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ملم سنوي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ساحل كولومبيا وساحل ليبيريا وجزر مارشال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90878" y="2007272"/>
            <a:ext cx="3156435" cy="539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BH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المناخ الاستوائي</a:t>
            </a:r>
          </a:p>
          <a:p>
            <a:pPr algn="ctr"/>
            <a:endParaRPr lang="en-US" sz="2000" b="1" dirty="0">
              <a:cs typeface="Simplified Arabic" panose="020206030504050203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9447" t="27094" r="26469" b="39172"/>
          <a:stretch/>
        </p:blipFill>
        <p:spPr>
          <a:xfrm>
            <a:off x="484093" y="1957644"/>
            <a:ext cx="2464707" cy="1845372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0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ستطيل 3">
            <a:extLst>
              <a:ext uri="{FF2B5EF4-FFF2-40B4-BE49-F238E27FC236}">
                <a16:creationId xmlns:a16="http://schemas.microsoft.com/office/drawing/2014/main" id="{4B3C9DE7-92D6-469E-8AE9-CB0338F9207B}"/>
              </a:ext>
            </a:extLst>
          </p:cNvPr>
          <p:cNvSpPr/>
          <p:nvPr/>
        </p:nvSpPr>
        <p:spPr>
          <a:xfrm>
            <a:off x="349623" y="394504"/>
            <a:ext cx="3173506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الأقاليم المناخية الحارة والرطبة-أجا 211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623" y="2149245"/>
            <a:ext cx="11419335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 rtlCol="1">
            <a:spAutoFit/>
          </a:bodyPr>
          <a:lstStyle/>
          <a:p>
            <a:pPr marL="285750" indent="-285750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يتميز بوجود فصلين: فصل الشتاء حار وجاف،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فصل الصيف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رطب وأكثر حرارة.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معدل الحرارة الشهري بين 25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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و32.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  <a:sym typeface="Symbol" panose="05050102010706020507" pitchFamily="18" charset="2"/>
            </a:endParaRPr>
          </a:p>
          <a:p>
            <a:pPr marL="285750" indent="-285750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الأمطار تنحبس خلال فترة معينة من السنة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.</a:t>
            </a:r>
          </a:p>
          <a:p>
            <a:pPr marL="285750" indent="-285750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ك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ل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ما ابتعدنا عن خط الاستواء باتجاه المدارين تطول فترة الجفاف.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  <a:sym typeface="Symbol" panose="05050102010706020507" pitchFamily="18" charset="2"/>
            </a:endParaRPr>
          </a:p>
          <a:p>
            <a:pPr marL="285750" indent="-285750"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تهب على مناطق جنوب شرق آسيا رياح موسمية قادمة من خلايا الضغط المرتفع المدارية،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في الشتاء </a:t>
            </a:r>
            <a:r>
              <a:rPr lang="ar-BH" sz="2400" b="1" dirty="0" err="1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ت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هب من القارة باتجاه المحيط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و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ت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كون بارد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ة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 وجاف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ة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،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و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في الصيف تهب 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من المحيط نحو اليابسة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و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ت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كون حار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ة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 وعاصف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ة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 وغزير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ة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 الأمطار.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تسبب هذه الأمطار أضرار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ً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ا جسيمة لأنها مصحوبة بأعاصير مدمرة وفيضانات قوية، وأكثر المناطق تعرض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ً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Symbol" panose="05050102010706020507" pitchFamily="18" charset="2"/>
              </a:rPr>
              <a:t>ا لها جنوب شرق آسيا.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54035" y="1232058"/>
            <a:ext cx="3014924" cy="6270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BH" b="1" dirty="0">
              <a:solidFill>
                <a:schemeClr val="tx1"/>
              </a:solidFill>
              <a:latin typeface="Simplified Arabic" panose="02020603050405020304" pitchFamily="18" charset="-78"/>
            </a:endParaRPr>
          </a:p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مناخ المداري الرطب </a:t>
            </a:r>
          </a:p>
          <a:p>
            <a:pPr algn="ctr"/>
            <a:endParaRPr lang="en-US" sz="2000" b="1" dirty="0">
              <a:cs typeface="Simplified Arabic" panose="020206030504050203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9447" t="19485" r="26756" b="31297"/>
          <a:stretch/>
        </p:blipFill>
        <p:spPr>
          <a:xfrm>
            <a:off x="387040" y="1111135"/>
            <a:ext cx="3098672" cy="2358304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55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ستطيل 3">
            <a:extLst>
              <a:ext uri="{FF2B5EF4-FFF2-40B4-BE49-F238E27FC236}">
                <a16:creationId xmlns:a16="http://schemas.microsoft.com/office/drawing/2014/main" id="{4B3C9DE7-92D6-469E-8AE9-CB0338F9207B}"/>
              </a:ext>
            </a:extLst>
          </p:cNvPr>
          <p:cNvSpPr/>
          <p:nvPr/>
        </p:nvSpPr>
        <p:spPr>
          <a:xfrm>
            <a:off x="349623" y="394504"/>
            <a:ext cx="3173506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الأقاليم المناخية الحارة والرطبة-أجا 211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9623" y="1140231"/>
            <a:ext cx="11419335" cy="6216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الثاني: الغطاء النباتي في الأقاليم الحارة والرطبة </a:t>
            </a:r>
            <a:endParaRPr lang="ar-BH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9623" y="2173351"/>
            <a:ext cx="3173506" cy="3297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buFont typeface="Wingdings 3" charset="2"/>
              <a:buNone/>
            </a:pP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تأمل في الصورتين، 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أجب عن الأسئلة التالية:</a:t>
            </a:r>
            <a:endParaRPr lang="ar-SA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Low">
              <a:buFont typeface="Wingdings 3" charset="2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 الغطاء النباتي في الصورة رقم 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واستنتج إلى 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 منطقة 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مناخية ي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إليها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0" indent="0" algn="justLow"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 الغطاء النباتي في الصورة رقم 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واستنتج إلى 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 منطقة 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مناخية ي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نتم</a:t>
            </a:r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 إليها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0" indent="0" algn="justLow">
              <a:buFont typeface="Wingdings 3" charset="2"/>
              <a:buNone/>
            </a:pPr>
            <a:endParaRPr lang="ar-SA" b="1" dirty="0">
              <a:solidFill>
                <a:srgbClr val="0070C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justLow">
              <a:buNone/>
            </a:pPr>
            <a:endParaRPr lang="ar-BH" sz="2400" b="1" dirty="0">
              <a:solidFill>
                <a:srgbClr val="0070C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>
              <a:buFont typeface="+mj-lt"/>
              <a:buAutoNum type="arabicPeriod"/>
            </a:pPr>
            <a:endParaRPr lang="ar-SA" sz="2000" b="1" dirty="0">
              <a:solidFill>
                <a:srgbClr val="0070C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>
              <a:buFont typeface="+mj-lt"/>
              <a:buAutoNum type="arabicPeriod"/>
            </a:pPr>
            <a:endParaRPr lang="ar-SA" sz="2800" b="1" dirty="0">
              <a:solidFill>
                <a:srgbClr val="0070C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>
              <a:buFont typeface="+mj-lt"/>
              <a:buAutoNum type="arabicPeriod"/>
            </a:pPr>
            <a:endParaRPr lang="ar-SA" sz="28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0865" y="1809991"/>
            <a:ext cx="3321523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مستند</a:t>
            </a:r>
            <a:r>
              <a:rPr lang="ar-BH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غابة استوائية</a:t>
            </a:r>
            <a:endParaRPr lang="ar-SA" sz="2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7813" y="1921958"/>
            <a:ext cx="1979124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مستند</a:t>
            </a:r>
            <a:r>
              <a:rPr lang="ar-BH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السافانا</a:t>
            </a:r>
            <a:endParaRPr lang="ar-SA" sz="2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981" y="2311375"/>
            <a:ext cx="4293635" cy="2868014"/>
          </a:xfrm>
          <a:prstGeom prst="rect">
            <a:avLst/>
          </a:prstGeom>
        </p:spPr>
      </p:pic>
      <p:pic>
        <p:nvPicPr>
          <p:cNvPr id="14" name="Picture 2" descr="Lovepik- صورة JPG-501335846 id صورة فوتوغرافية بحث - صور السافانا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98" y="2311375"/>
            <a:ext cx="3469338" cy="28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ستطيل 3">
            <a:extLst>
              <a:ext uri="{FF2B5EF4-FFF2-40B4-BE49-F238E27FC236}">
                <a16:creationId xmlns:a16="http://schemas.microsoft.com/office/drawing/2014/main" id="{4B3C9DE7-92D6-469E-8AE9-CB0338F9207B}"/>
              </a:ext>
            </a:extLst>
          </p:cNvPr>
          <p:cNvSpPr/>
          <p:nvPr/>
        </p:nvSpPr>
        <p:spPr>
          <a:xfrm>
            <a:off x="349623" y="394504"/>
            <a:ext cx="3173506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الأقاليم المناخية الحارة والرطبة-أجا 211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9624" y="1252650"/>
            <a:ext cx="11511110" cy="592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623" y="2861223"/>
            <a:ext cx="11511110" cy="6848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الغطاء الن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اتي كثيف ودائم الاخضرار، فهو ي</a:t>
            </a:r>
            <a:r>
              <a:rPr lang="ar-BH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نتمي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إلى المنطقة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المناخية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الاستوائية.</a:t>
            </a:r>
          </a:p>
        </p:txBody>
      </p:sp>
      <p:sp>
        <p:nvSpPr>
          <p:cNvPr id="11" name="Oval 10"/>
          <p:cNvSpPr/>
          <p:nvPr/>
        </p:nvSpPr>
        <p:spPr>
          <a:xfrm>
            <a:off x="9776011" y="2114811"/>
            <a:ext cx="1922503" cy="7843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المستند 3</a:t>
            </a:r>
          </a:p>
        </p:txBody>
      </p:sp>
      <p:sp>
        <p:nvSpPr>
          <p:cNvPr id="12" name="Oval 11"/>
          <p:cNvSpPr/>
          <p:nvPr/>
        </p:nvSpPr>
        <p:spPr>
          <a:xfrm>
            <a:off x="9776011" y="4065500"/>
            <a:ext cx="2084722" cy="8092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المستند 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623" y="4807470"/>
            <a:ext cx="1151111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الغطاء الن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اتي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قصير والأشجار قليلة ومتباعدة ( السافانا)،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فهو ينتمي إلى المنطقة المدارية.</a:t>
            </a:r>
          </a:p>
        </p:txBody>
      </p:sp>
    </p:spTree>
    <p:extLst>
      <p:ext uri="{BB962C8B-B14F-4D97-AF65-F5344CB8AC3E}">
        <p14:creationId xmlns:p14="http://schemas.microsoft.com/office/powerpoint/2010/main" val="8027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62</TotalTime>
  <Words>872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الأقاليم المناخية الحارة الرطبة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user</cp:lastModifiedBy>
  <cp:revision>19</cp:revision>
  <cp:lastPrinted>2021-01-17T11:49:49Z</cp:lastPrinted>
  <dcterms:created xsi:type="dcterms:W3CDTF">2020-03-04T10:47:58Z</dcterms:created>
  <dcterms:modified xsi:type="dcterms:W3CDTF">2021-04-07T09:41:18Z</dcterms:modified>
</cp:coreProperties>
</file>