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3" r:id="rId5"/>
    <p:sldId id="324" r:id="rId6"/>
    <p:sldId id="325" r:id="rId7"/>
    <p:sldId id="326" r:id="rId8"/>
    <p:sldId id="322" r:id="rId9"/>
    <p:sldId id="327" r:id="rId10"/>
    <p:sldId id="328" r:id="rId11"/>
    <p:sldId id="331" r:id="rId12"/>
    <p:sldId id="332" r:id="rId13"/>
    <p:sldId id="330" r:id="rId14"/>
    <p:sldId id="333" r:id="rId15"/>
    <p:sldId id="334" r:id="rId16"/>
    <p:sldId id="329" r:id="rId17"/>
    <p:sldId id="335" r:id="rId18"/>
    <p:sldId id="336" r:id="rId19"/>
    <p:sldId id="337" r:id="rId20"/>
    <p:sldId id="338" r:id="rId21"/>
    <p:sldId id="339" r:id="rId22"/>
    <p:sldId id="340" r:id="rId23"/>
    <p:sldId id="34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F"/>
    <a:srgbClr val="DDE3FF"/>
    <a:srgbClr val="CDD7FF"/>
    <a:srgbClr val="EFF5FB"/>
    <a:srgbClr val="FDFDED"/>
    <a:srgbClr val="F3F5F7"/>
    <a:srgbClr val="F2FEE2"/>
    <a:srgbClr val="E1E7FF"/>
    <a:srgbClr val="FFE1FF"/>
    <a:srgbClr val="CE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5" d="100"/>
          <a:sy n="75" d="100"/>
        </p:scale>
        <p:origin x="12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edcnsa\Desktop\&#1575;&#1604;&#1578;&#1580;&#1575;&#1585;&#1577;%20&#1575;&#1604;&#1576;&#1610;&#1606;&#1610;&#157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edcnsa\Desktop\&#1575;&#1604;&#1578;&#1580;&#1575;&#1585;&#1577;%20&#1575;&#1604;&#1576;&#1610;&#1606;&#1610;&#157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Sheet1!$E$2</c:f>
              <c:strCache>
                <c:ptCount val="1"/>
                <c:pt idx="0">
                  <c:v>2014</c:v>
                </c:pt>
              </c:strCache>
            </c:strRef>
          </c:tx>
          <c:spPr>
            <a:solidFill>
              <a:schemeClr val="accent2"/>
            </a:solidFill>
            <a:ln w="31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Sheet1!$D$3:$D$12</c:f>
              <c:strCache>
                <c:ptCount val="10"/>
                <c:pt idx="0">
                  <c:v>هونغ كونغ</c:v>
                </c:pt>
                <c:pt idx="1">
                  <c:v>كوريا الجنوبية</c:v>
                </c:pt>
                <c:pt idx="2">
                  <c:v>المملكة المتحدة</c:v>
                </c:pt>
                <c:pt idx="3">
                  <c:v>هولندا</c:v>
                </c:pt>
                <c:pt idx="4">
                  <c:v>فرنسا</c:v>
                </c:pt>
                <c:pt idx="5">
                  <c:v>مجلس التعاون الخليجي</c:v>
                </c:pt>
                <c:pt idx="6">
                  <c:v>اليابان</c:v>
                </c:pt>
                <c:pt idx="7">
                  <c:v>ألمانيا</c:v>
                </c:pt>
                <c:pt idx="8">
                  <c:v>الولايات المتحدة الأمريكية</c:v>
                </c:pt>
                <c:pt idx="9">
                  <c:v>الصين</c:v>
                </c:pt>
              </c:strCache>
            </c:strRef>
          </c:cat>
          <c:val>
            <c:numRef>
              <c:f>Sheet1!$E$3:$E$12</c:f>
              <c:numCache>
                <c:formatCode>General</c:formatCode>
                <c:ptCount val="10"/>
                <c:pt idx="0">
                  <c:v>1019</c:v>
                </c:pt>
                <c:pt idx="1">
                  <c:v>1098</c:v>
                </c:pt>
                <c:pt idx="2">
                  <c:v>1189</c:v>
                </c:pt>
                <c:pt idx="3">
                  <c:v>1259</c:v>
                </c:pt>
                <c:pt idx="4">
                  <c:v>1260</c:v>
                </c:pt>
                <c:pt idx="5">
                  <c:v>1337</c:v>
                </c:pt>
                <c:pt idx="6">
                  <c:v>1502</c:v>
                </c:pt>
                <c:pt idx="7">
                  <c:v>2723</c:v>
                </c:pt>
                <c:pt idx="8">
                  <c:v>3969</c:v>
                </c:pt>
                <c:pt idx="9">
                  <c:v>4306</c:v>
                </c:pt>
              </c:numCache>
            </c:numRef>
          </c:val>
          <c:extLst xmlns:c16r2="http://schemas.microsoft.com/office/drawing/2015/06/chart">
            <c:ext xmlns:c16="http://schemas.microsoft.com/office/drawing/2014/chart" uri="{C3380CC4-5D6E-409C-BE32-E72D297353CC}">
              <c16:uniqueId val="{00000000-88FA-4022-B2C1-B3EDAEAAA853}"/>
            </c:ext>
          </c:extLst>
        </c:ser>
        <c:dLbls>
          <c:showLegendKey val="0"/>
          <c:showVal val="0"/>
          <c:showCatName val="0"/>
          <c:showSerName val="0"/>
          <c:showPercent val="0"/>
          <c:showBubbleSize val="0"/>
        </c:dLbls>
        <c:gapWidth val="122"/>
        <c:overlap val="2"/>
        <c:axId val="1239158976"/>
        <c:axId val="1239157344"/>
      </c:barChart>
      <c:catAx>
        <c:axId val="1239158976"/>
        <c:scaling>
          <c:orientation val="minMax"/>
        </c:scaling>
        <c:delete val="0"/>
        <c:axPos val="r"/>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BH"/>
          </a:p>
        </c:txPr>
        <c:crossAx val="1239157344"/>
        <c:crosses val="autoZero"/>
        <c:auto val="1"/>
        <c:lblAlgn val="ctr"/>
        <c:lblOffset val="100"/>
        <c:noMultiLvlLbl val="0"/>
      </c:catAx>
      <c:valAx>
        <c:axId val="1239157344"/>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BH" b="1">
                    <a:solidFill>
                      <a:schemeClr val="tx1"/>
                    </a:solidFill>
                  </a:rPr>
                  <a:t> المصدر: المراكز الإحصائية الوطنية وصندوق النقد الدولي</a:t>
                </a:r>
                <a:endParaRPr lang="en-US" b="1">
                  <a:solidFill>
                    <a:schemeClr val="tx1"/>
                  </a:solidFill>
                </a:endParaRPr>
              </a:p>
            </c:rich>
          </c:tx>
          <c:layout>
            <c:manualLayout>
              <c:xMode val="edge"/>
              <c:yMode val="edge"/>
              <c:x val="3.5704286964129352E-3"/>
              <c:y val="0.929606299212598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ar-BH"/>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ar-BH"/>
          </a:p>
        </c:txPr>
        <c:crossAx val="12391589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ar-B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3175">
              <a:solidFill>
                <a:schemeClr val="tx1"/>
              </a:solidFill>
            </a:ln>
          </c:spPr>
          <c:dPt>
            <c:idx val="0"/>
            <c:bubble3D val="0"/>
            <c:spPr>
              <a:solidFill>
                <a:srgbClr val="F96794"/>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1-B8FD-4B57-B83F-523AB0646427}"/>
              </c:ext>
            </c:extLst>
          </c:dPt>
          <c:dPt>
            <c:idx val="1"/>
            <c:bubble3D val="0"/>
            <c:spPr>
              <a:solidFill>
                <a:schemeClr val="accent5">
                  <a:lumMod val="60000"/>
                  <a:lumOff val="4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3-B8FD-4B57-B83F-523AB0646427}"/>
              </c:ext>
            </c:extLst>
          </c:dPt>
          <c:dPt>
            <c:idx val="2"/>
            <c:bubble3D val="0"/>
            <c:spPr>
              <a:solidFill>
                <a:schemeClr val="accent3"/>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5-B8FD-4B57-B83F-523AB0646427}"/>
              </c:ext>
            </c:extLst>
          </c:dPt>
          <c:dPt>
            <c:idx val="3"/>
            <c:bubble3D val="0"/>
            <c:spPr>
              <a:solidFill>
                <a:schemeClr val="accent4"/>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7-B8FD-4B57-B83F-523AB0646427}"/>
              </c:ext>
            </c:extLst>
          </c:dPt>
          <c:dPt>
            <c:idx val="4"/>
            <c:bubble3D val="0"/>
            <c:spPr>
              <a:solidFill>
                <a:schemeClr val="accent6">
                  <a:lumMod val="40000"/>
                  <a:lumOff val="6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9-B8FD-4B57-B83F-523AB0646427}"/>
              </c:ext>
            </c:extLst>
          </c:dPt>
          <c:dPt>
            <c:idx val="5"/>
            <c:bubble3D val="0"/>
            <c:spPr>
              <a:solidFill>
                <a:schemeClr val="accent6"/>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B-B8FD-4B57-B83F-523AB0646427}"/>
              </c:ext>
            </c:extLst>
          </c:dPt>
          <c:dPt>
            <c:idx val="6"/>
            <c:bubble3D val="0"/>
            <c:spPr>
              <a:solidFill>
                <a:schemeClr val="accent2">
                  <a:lumMod val="60000"/>
                  <a:lumOff val="4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D-B8FD-4B57-B83F-523AB0646427}"/>
              </c:ext>
            </c:extLst>
          </c:dPt>
          <c:dLbls>
            <c:dLbl>
              <c:idx val="1"/>
              <c:layout>
                <c:manualLayout>
                  <c:x val="-0.12676922778368047"/>
                  <c:y val="2.39181530880068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FD-4B57-B83F-523AB0646427}"/>
                </c:ext>
                <c:ext xmlns:c15="http://schemas.microsoft.com/office/drawing/2012/chart" uri="{CE6537A1-D6FC-4f65-9D91-7224C49458BB}">
                  <c15:layout/>
                </c:ext>
              </c:extLst>
            </c:dLbl>
            <c:dLbl>
              <c:idx val="3"/>
              <c:layout>
                <c:manualLayout>
                  <c:x val="-7.3647275144211405E-2"/>
                  <c:y val="-0.1573243344581927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8FD-4B57-B83F-523AB0646427}"/>
                </c:ext>
                <c:ext xmlns:c15="http://schemas.microsoft.com/office/drawing/2012/chart" uri="{CE6537A1-D6FC-4f65-9D91-7224C49458BB}">
                  <c15:layout/>
                </c:ext>
              </c:extLst>
            </c:dLbl>
            <c:dLbl>
              <c:idx val="4"/>
              <c:layout>
                <c:manualLayout>
                  <c:x val="-6.7142358129448243E-2"/>
                  <c:y val="-0.195794525684289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8FD-4B57-B83F-523AB0646427}"/>
                </c:ext>
                <c:ext xmlns:c15="http://schemas.microsoft.com/office/drawing/2012/chart" uri="{CE6537A1-D6FC-4f65-9D91-7224C49458BB}">
                  <c15:layout/>
                </c:ext>
              </c:extLst>
            </c:dLbl>
            <c:dLbl>
              <c:idx val="5"/>
              <c:layout>
                <c:manualLayout>
                  <c:x val="1.7537029220700464E-2"/>
                  <c:y val="-0.211377149284910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8FD-4B57-B83F-523AB064642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Sheet1!$A$2:$A$8</c:f>
              <c:strCache>
                <c:ptCount val="7"/>
                <c:pt idx="0">
                  <c:v>اليابان</c:v>
                </c:pt>
                <c:pt idx="1">
                  <c:v>الصين</c:v>
                </c:pt>
                <c:pt idx="2">
                  <c:v>الهند</c:v>
                </c:pt>
                <c:pt idx="3">
                  <c:v>كوريا الجنوبية</c:v>
                </c:pt>
                <c:pt idx="4">
                  <c:v>الولايات المتحدة الأمريكية</c:v>
                </c:pt>
                <c:pt idx="5">
                  <c:v>سنغافورة</c:v>
                </c:pt>
                <c:pt idx="6">
                  <c:v>بقية دول العالم</c:v>
                </c:pt>
              </c:strCache>
            </c:strRef>
          </c:cat>
          <c:val>
            <c:numRef>
              <c:f>Sheet1!$B$2:$B$8</c:f>
              <c:numCache>
                <c:formatCode>0.00%</c:formatCode>
                <c:ptCount val="7"/>
                <c:pt idx="0">
                  <c:v>0.11799999999999999</c:v>
                </c:pt>
                <c:pt idx="1">
                  <c:v>0.11600000000000001</c:v>
                </c:pt>
                <c:pt idx="2">
                  <c:v>0.109</c:v>
                </c:pt>
                <c:pt idx="3">
                  <c:v>8.7999999999999995E-2</c:v>
                </c:pt>
                <c:pt idx="4">
                  <c:v>6.5000000000000002E-2</c:v>
                </c:pt>
                <c:pt idx="5">
                  <c:v>4.9000000000000002E-2</c:v>
                </c:pt>
                <c:pt idx="6">
                  <c:v>0.45500000000000002</c:v>
                </c:pt>
              </c:numCache>
            </c:numRef>
          </c:val>
          <c:extLst xmlns:c16r2="http://schemas.microsoft.com/office/drawing/2015/06/chart">
            <c:ext xmlns:c16="http://schemas.microsoft.com/office/drawing/2014/chart" uri="{C3380CC4-5D6E-409C-BE32-E72D297353CC}">
              <c16:uniqueId val="{0000000E-B8FD-4B57-B83F-523AB0646427}"/>
            </c:ext>
          </c:extLst>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ar-BH"/>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ar-B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3175">
              <a:solidFill>
                <a:schemeClr val="tx1"/>
              </a:solidFill>
            </a:ln>
          </c:spPr>
          <c:dPt>
            <c:idx val="0"/>
            <c:bubble3D val="0"/>
            <c:spPr>
              <a:solidFill>
                <a:schemeClr val="accent5">
                  <a:lumMod val="60000"/>
                  <a:lumOff val="4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1-D0E3-45F0-8E3D-3045E705C0BF}"/>
              </c:ext>
            </c:extLst>
          </c:dPt>
          <c:dPt>
            <c:idx val="1"/>
            <c:bubble3D val="0"/>
            <c:spPr>
              <a:solidFill>
                <a:schemeClr val="accent6">
                  <a:lumMod val="40000"/>
                  <a:lumOff val="6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3-D0E3-45F0-8E3D-3045E705C0BF}"/>
              </c:ext>
            </c:extLst>
          </c:dPt>
          <c:dPt>
            <c:idx val="2"/>
            <c:bubble3D val="0"/>
            <c:spPr>
              <a:solidFill>
                <a:schemeClr val="accent3"/>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5-D0E3-45F0-8E3D-3045E705C0BF}"/>
              </c:ext>
            </c:extLst>
          </c:dPt>
          <c:dPt>
            <c:idx val="3"/>
            <c:bubble3D val="0"/>
            <c:spPr>
              <a:solidFill>
                <a:srgbClr val="00B0F0"/>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7-D0E3-45F0-8E3D-3045E705C0BF}"/>
              </c:ext>
            </c:extLst>
          </c:dPt>
          <c:dPt>
            <c:idx val="4"/>
            <c:bubble3D val="0"/>
            <c:spPr>
              <a:solidFill>
                <a:srgbClr val="F96794"/>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9-D0E3-45F0-8E3D-3045E705C0BF}"/>
              </c:ext>
            </c:extLst>
          </c:dPt>
          <c:dPt>
            <c:idx val="5"/>
            <c:bubble3D val="0"/>
            <c:spPr>
              <a:solidFill>
                <a:srgbClr val="FFC000"/>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B-D0E3-45F0-8E3D-3045E705C0BF}"/>
              </c:ext>
            </c:extLst>
          </c:dPt>
          <c:dPt>
            <c:idx val="6"/>
            <c:bubble3D val="0"/>
            <c:spPr>
              <a:solidFill>
                <a:schemeClr val="accent2">
                  <a:lumMod val="60000"/>
                  <a:lumOff val="4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D-D0E3-45F0-8E3D-3045E705C0BF}"/>
              </c:ext>
            </c:extLst>
          </c:dPt>
          <c:dLbls>
            <c:dLbl>
              <c:idx val="2"/>
              <c:layout>
                <c:manualLayout>
                  <c:x val="-4.5815079492142967E-2"/>
                  <c:y val="-0.1336752995040710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0E3-45F0-8E3D-3045E705C0BF}"/>
                </c:ext>
                <c:ext xmlns:c15="http://schemas.microsoft.com/office/drawing/2012/chart" uri="{CE6537A1-D6FC-4f65-9D91-7224C49458BB}">
                  <c15:layout/>
                </c:ext>
              </c:extLst>
            </c:dLbl>
            <c:dLbl>
              <c:idx val="3"/>
              <c:layout>
                <c:manualLayout>
                  <c:x val="-7.1305446800665626E-2"/>
                  <c:y val="-0.1648807408936082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0E3-45F0-8E3D-3045E705C0BF}"/>
                </c:ext>
                <c:ext xmlns:c15="http://schemas.microsoft.com/office/drawing/2012/chart" uri="{CE6537A1-D6FC-4f65-9D91-7224C49458BB}">
                  <c15:layout/>
                </c:ext>
              </c:extLst>
            </c:dLbl>
            <c:dLbl>
              <c:idx val="4"/>
              <c:layout>
                <c:manualLayout>
                  <c:x val="-7.1287253603465925E-2"/>
                  <c:y val="-0.2195754711963355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0E3-45F0-8E3D-3045E705C0BF}"/>
                </c:ext>
                <c:ext xmlns:c15="http://schemas.microsoft.com/office/drawing/2012/chart" uri="{CE6537A1-D6FC-4f65-9D91-7224C49458BB}">
                  <c15:layout/>
                </c:ext>
              </c:extLst>
            </c:dLbl>
            <c:dLbl>
              <c:idx val="5"/>
              <c:layout>
                <c:manualLayout>
                  <c:x val="-1.3922768665007447E-2"/>
                  <c:y val="-0.1936373867884185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0E3-45F0-8E3D-3045E705C0B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Sheet1!$A$22:$A$28</c:f>
              <c:strCache>
                <c:ptCount val="7"/>
                <c:pt idx="0">
                  <c:v>الصين</c:v>
                </c:pt>
                <c:pt idx="1">
                  <c:v>الولايات المتحدة الأمريكية</c:v>
                </c:pt>
                <c:pt idx="2">
                  <c:v>الهند</c:v>
                </c:pt>
                <c:pt idx="3">
                  <c:v>ألمانيا</c:v>
                </c:pt>
                <c:pt idx="4">
                  <c:v>اليابان</c:v>
                </c:pt>
                <c:pt idx="5">
                  <c:v>كوريا الجنوبية</c:v>
                </c:pt>
                <c:pt idx="6">
                  <c:v>بقية دول العالم</c:v>
                </c:pt>
              </c:strCache>
            </c:strRef>
          </c:cat>
          <c:val>
            <c:numRef>
              <c:f>Sheet1!$B$22:$B$28</c:f>
              <c:numCache>
                <c:formatCode>0.00%</c:formatCode>
                <c:ptCount val="7"/>
                <c:pt idx="0">
                  <c:v>0.161</c:v>
                </c:pt>
                <c:pt idx="1">
                  <c:v>0.123</c:v>
                </c:pt>
                <c:pt idx="2">
                  <c:v>7.0999999999999994E-2</c:v>
                </c:pt>
                <c:pt idx="3">
                  <c:v>6.6000000000000003E-2</c:v>
                </c:pt>
                <c:pt idx="4">
                  <c:v>5.8999999999999997E-2</c:v>
                </c:pt>
                <c:pt idx="5">
                  <c:v>3.6999999999999998E-2</c:v>
                </c:pt>
                <c:pt idx="6">
                  <c:v>0.48299999999999998</c:v>
                </c:pt>
              </c:numCache>
            </c:numRef>
          </c:val>
          <c:extLst xmlns:c16r2="http://schemas.microsoft.com/office/drawing/2015/06/chart">
            <c:ext xmlns:c16="http://schemas.microsoft.com/office/drawing/2014/chart" uri="{C3380CC4-5D6E-409C-BE32-E72D297353CC}">
              <c16:uniqueId val="{0000000E-D0E3-45F0-8E3D-3045E705C0BF}"/>
            </c:ext>
          </c:extLst>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BH"/>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ar-B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3175">
              <a:solidFill>
                <a:schemeClr val="tx1"/>
              </a:solidFill>
            </a:ln>
          </c:spPr>
          <c:dPt>
            <c:idx val="0"/>
            <c:bubble3D val="0"/>
            <c:spPr>
              <a:solidFill>
                <a:srgbClr val="FFC000"/>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1-668D-4632-A305-6E4FEADDB1C0}"/>
              </c:ext>
            </c:extLst>
          </c:dPt>
          <c:dPt>
            <c:idx val="1"/>
            <c:bubble3D val="0"/>
            <c:spPr>
              <a:solidFill>
                <a:schemeClr val="accent2"/>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3-668D-4632-A305-6E4FEADDB1C0}"/>
              </c:ext>
            </c:extLst>
          </c:dPt>
          <c:dPt>
            <c:idx val="2"/>
            <c:bubble3D val="0"/>
            <c:spPr>
              <a:solidFill>
                <a:schemeClr val="accent3"/>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5-668D-4632-A305-6E4FEADDB1C0}"/>
              </c:ext>
            </c:extLst>
          </c:dPt>
          <c:dPt>
            <c:idx val="3"/>
            <c:bubble3D val="0"/>
            <c:spPr>
              <a:solidFill>
                <a:srgbClr val="FF66FF"/>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7-668D-4632-A305-6E4FEADDB1C0}"/>
              </c:ext>
            </c:extLst>
          </c:dPt>
          <c:dPt>
            <c:idx val="4"/>
            <c:bubble3D val="0"/>
            <c:spPr>
              <a:solidFill>
                <a:schemeClr val="accent5"/>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9-668D-4632-A305-6E4FEADDB1C0}"/>
              </c:ext>
            </c:extLst>
          </c:dPt>
          <c:dPt>
            <c:idx val="5"/>
            <c:bubble3D val="0"/>
            <c:spPr>
              <a:solidFill>
                <a:schemeClr val="accent6"/>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B-668D-4632-A305-6E4FEADDB1C0}"/>
              </c:ext>
            </c:extLst>
          </c:dPt>
          <c:dPt>
            <c:idx val="6"/>
            <c:bubble3D val="0"/>
            <c:spPr>
              <a:solidFill>
                <a:schemeClr val="accent1">
                  <a:lumMod val="60000"/>
                  <a:lumOff val="4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D-668D-4632-A305-6E4FEADDB1C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Sheet1!$A$2:$A$8</c:f>
              <c:strCache>
                <c:ptCount val="7"/>
                <c:pt idx="0">
                  <c:v>نفط وغاز ومنتجات منجمية</c:v>
                </c:pt>
                <c:pt idx="1">
                  <c:v>ذهب وأحجار كريمة</c:v>
                </c:pt>
                <c:pt idx="2">
                  <c:v>أجهزة ومعدات كهربائية</c:v>
                </c:pt>
                <c:pt idx="3">
                  <c:v>بلاستيك ومنتجاته ومطاط  ومنتجاته</c:v>
                </c:pt>
                <c:pt idx="4">
                  <c:v>مواد كيماوية</c:v>
                </c:pt>
                <c:pt idx="5">
                  <c:v>معدات نقل</c:v>
                </c:pt>
                <c:pt idx="6">
                  <c:v>بقية السلع</c:v>
                </c:pt>
              </c:strCache>
            </c:strRef>
          </c:cat>
          <c:val>
            <c:numRef>
              <c:f>Sheet1!$B$2:$B$8</c:f>
              <c:numCache>
                <c:formatCode>0.00%</c:formatCode>
                <c:ptCount val="7"/>
                <c:pt idx="0">
                  <c:v>0.61699999999999999</c:v>
                </c:pt>
                <c:pt idx="1">
                  <c:v>9.5000000000000001E-2</c:v>
                </c:pt>
                <c:pt idx="2" formatCode="0%">
                  <c:v>7.0000000000000007E-2</c:v>
                </c:pt>
                <c:pt idx="3">
                  <c:v>5.1999999999999998E-2</c:v>
                </c:pt>
                <c:pt idx="4">
                  <c:v>4.7E-2</c:v>
                </c:pt>
                <c:pt idx="5">
                  <c:v>3.4000000000000002E-2</c:v>
                </c:pt>
                <c:pt idx="6">
                  <c:v>8.5000000000000006E-2</c:v>
                </c:pt>
              </c:numCache>
            </c:numRef>
          </c:val>
          <c:extLst xmlns:c16r2="http://schemas.microsoft.com/office/drawing/2015/06/chart">
            <c:ext xmlns:c16="http://schemas.microsoft.com/office/drawing/2014/chart" uri="{C3380CC4-5D6E-409C-BE32-E72D297353CC}">
              <c16:uniqueId val="{0000000E-668D-4632-A305-6E4FEADDB1C0}"/>
            </c:ext>
          </c:extLst>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BH"/>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ar-B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3175">
              <a:solidFill>
                <a:schemeClr val="tx1"/>
              </a:solidFill>
            </a:ln>
          </c:spPr>
          <c:dPt>
            <c:idx val="0"/>
            <c:bubble3D val="0"/>
            <c:spPr>
              <a:solidFill>
                <a:schemeClr val="bg1">
                  <a:lumMod val="65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1-A1AC-4BE1-8792-18CC0D15252A}"/>
              </c:ext>
            </c:extLst>
          </c:dPt>
          <c:dPt>
            <c:idx val="1"/>
            <c:bubble3D val="0"/>
            <c:spPr>
              <a:solidFill>
                <a:schemeClr val="accent6">
                  <a:lumMod val="60000"/>
                  <a:lumOff val="40000"/>
                </a:schemeClr>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3-A1AC-4BE1-8792-18CC0D15252A}"/>
              </c:ext>
            </c:extLst>
          </c:dPt>
          <c:dPt>
            <c:idx val="2"/>
            <c:bubble3D val="0"/>
            <c:spPr>
              <a:solidFill>
                <a:schemeClr val="accent2"/>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5-A1AC-4BE1-8792-18CC0D15252A}"/>
              </c:ext>
            </c:extLst>
          </c:dPt>
          <c:dPt>
            <c:idx val="3"/>
            <c:bubble3D val="0"/>
            <c:spPr>
              <a:solidFill>
                <a:schemeClr val="accent5"/>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7-A1AC-4BE1-8792-18CC0D15252A}"/>
              </c:ext>
            </c:extLst>
          </c:dPt>
          <c:dPt>
            <c:idx val="4"/>
            <c:bubble3D val="0"/>
            <c:spPr>
              <a:solidFill>
                <a:srgbClr val="FFC000"/>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9-A1AC-4BE1-8792-18CC0D15252A}"/>
              </c:ext>
            </c:extLst>
          </c:dPt>
          <c:dPt>
            <c:idx val="5"/>
            <c:bubble3D val="0"/>
            <c:spPr>
              <a:solidFill>
                <a:srgbClr val="FF66FF"/>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B-A1AC-4BE1-8792-18CC0D15252A}"/>
              </c:ext>
            </c:extLst>
          </c:dPt>
          <c:dPt>
            <c:idx val="6"/>
            <c:bubble3D val="0"/>
            <c:spPr>
              <a:solidFill>
                <a:srgbClr val="00B0F0"/>
              </a:solidFill>
              <a:ln w="3175">
                <a:solidFill>
                  <a:schemeClr val="tx1"/>
                </a:solidFill>
              </a:ln>
              <a:effectLst/>
              <a:sp3d contourW="3175">
                <a:contourClr>
                  <a:schemeClr val="tx1"/>
                </a:contourClr>
              </a:sp3d>
            </c:spPr>
            <c:extLst xmlns:c16r2="http://schemas.microsoft.com/office/drawing/2015/06/chart">
              <c:ext xmlns:c16="http://schemas.microsoft.com/office/drawing/2014/chart" uri="{C3380CC4-5D6E-409C-BE32-E72D297353CC}">
                <c16:uniqueId val="{0000000D-A1AC-4BE1-8792-18CC0D15252A}"/>
              </c:ext>
            </c:extLst>
          </c:dPt>
          <c:dLbls>
            <c:dLbl>
              <c:idx val="4"/>
              <c:layout>
                <c:manualLayout>
                  <c:x val="3.9398512685914263E-3"/>
                  <c:y val="9.60516914552348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1AC-4BE1-8792-18CC0D15252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Sheet1!$A$27:$A$33</c:f>
              <c:strCache>
                <c:ptCount val="7"/>
                <c:pt idx="0">
                  <c:v>أجهزة ومعدات كهربائية</c:v>
                </c:pt>
                <c:pt idx="1">
                  <c:v>معدات النقل</c:v>
                </c:pt>
                <c:pt idx="2">
                  <c:v>ذهب وأحجار كريمة</c:v>
                </c:pt>
                <c:pt idx="3">
                  <c:v>موااد كيماوية</c:v>
                </c:pt>
                <c:pt idx="4">
                  <c:v>معادن عادية ومصنوعاتها</c:v>
                </c:pt>
                <c:pt idx="5">
                  <c:v>منتجات نباتية</c:v>
                </c:pt>
                <c:pt idx="6">
                  <c:v>بقية السلع</c:v>
                </c:pt>
              </c:strCache>
            </c:strRef>
          </c:cat>
          <c:val>
            <c:numRef>
              <c:f>Sheet1!$B$27:$B$33</c:f>
              <c:numCache>
                <c:formatCode>0.00%</c:formatCode>
                <c:ptCount val="7"/>
                <c:pt idx="0">
                  <c:v>0.27600000000000002</c:v>
                </c:pt>
                <c:pt idx="1">
                  <c:v>0.16300000000000001</c:v>
                </c:pt>
                <c:pt idx="2">
                  <c:v>0.13100000000000001</c:v>
                </c:pt>
                <c:pt idx="3" formatCode="0%">
                  <c:v>7.0000000000000007E-2</c:v>
                </c:pt>
                <c:pt idx="4">
                  <c:v>6.8000000000000005E-2</c:v>
                </c:pt>
                <c:pt idx="5">
                  <c:v>4.2999999999999997E-2</c:v>
                </c:pt>
                <c:pt idx="6">
                  <c:v>0.249</c:v>
                </c:pt>
              </c:numCache>
            </c:numRef>
          </c:val>
          <c:extLst xmlns:c16r2="http://schemas.microsoft.com/office/drawing/2015/06/chart">
            <c:ext xmlns:c16="http://schemas.microsoft.com/office/drawing/2014/chart" uri="{C3380CC4-5D6E-409C-BE32-E72D297353CC}">
              <c16:uniqueId val="{0000000E-A1AC-4BE1-8792-18CC0D15252A}"/>
            </c:ext>
          </c:extLst>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ar-BH"/>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ar-B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التجارة الخارجية</c:v>
                </c:pt>
              </c:strCache>
            </c:strRef>
          </c:tx>
          <c:spPr>
            <a:solidFill>
              <a:schemeClr val="accent2"/>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الصادرات السلعية الوطنية</c:v>
                </c:pt>
                <c:pt idx="1">
                  <c:v>إعادة التصدير</c:v>
                </c:pt>
                <c:pt idx="2">
                  <c:v>الواردات السلعية</c:v>
                </c:pt>
                <c:pt idx="3">
                  <c:v>حجم التجارة </c:v>
                </c:pt>
              </c:strCache>
            </c:strRef>
          </c:cat>
          <c:val>
            <c:numRef>
              <c:f>Sheet1!$B$2:$B$5</c:f>
              <c:numCache>
                <c:formatCode>0.00%</c:formatCode>
                <c:ptCount val="4"/>
                <c:pt idx="0">
                  <c:v>0.35299999999999998</c:v>
                </c:pt>
                <c:pt idx="1">
                  <c:v>9.2999999999999999E-2</c:v>
                </c:pt>
                <c:pt idx="2">
                  <c:v>0.433</c:v>
                </c:pt>
                <c:pt idx="3">
                  <c:v>0.879</c:v>
                </c:pt>
              </c:numCache>
            </c:numRef>
          </c:val>
          <c:extLst xmlns:c16r2="http://schemas.microsoft.com/office/drawing/2015/06/chart">
            <c:ext xmlns:c16="http://schemas.microsoft.com/office/drawing/2014/chart" uri="{C3380CC4-5D6E-409C-BE32-E72D297353CC}">
              <c16:uniqueId val="{00000000-574A-4343-BDD1-C017D603551B}"/>
            </c:ext>
          </c:extLst>
        </c:ser>
        <c:ser>
          <c:idx val="1"/>
          <c:order val="1"/>
          <c:tx>
            <c:strRef>
              <c:f>Sheet1!$C$1</c:f>
              <c:strCache>
                <c:ptCount val="1"/>
                <c:pt idx="0">
                  <c:v>التجارة البينية</c:v>
                </c:pt>
              </c:strCache>
            </c:strRef>
          </c:tx>
          <c:spPr>
            <a:solidFill>
              <a:srgbClr val="92D050"/>
            </a:solidFill>
            <a:ln w="3175">
              <a:solidFill>
                <a:schemeClr val="tx1"/>
              </a:solidFill>
            </a:ln>
            <a:effectLst/>
          </c:spPr>
          <c:invertIfNegative val="0"/>
          <c:dLbls>
            <c:dLbl>
              <c:idx val="0"/>
              <c:layout>
                <c:manualLayout>
                  <c:x val="9.166666666666671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74A-4343-BDD1-C017D603551B}"/>
                </c:ext>
                <c:ext xmlns:c15="http://schemas.microsoft.com/office/drawing/2012/chart" uri="{CE6537A1-D6FC-4f65-9D91-7224C49458BB}">
                  <c15:layout/>
                </c:ext>
              </c:extLst>
            </c:dLbl>
            <c:dLbl>
              <c:idx val="1"/>
              <c:layout>
                <c:manualLayout>
                  <c:x val="5.833333333333343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74A-4343-BDD1-C017D603551B}"/>
                </c:ext>
                <c:ext xmlns:c15="http://schemas.microsoft.com/office/drawing/2012/chart" uri="{CE6537A1-D6FC-4f65-9D91-7224C49458BB}">
                  <c15:layout/>
                </c:ext>
              </c:extLst>
            </c:dLbl>
            <c:dLbl>
              <c:idx val="2"/>
              <c:layout>
                <c:manualLayout>
                  <c:x val="5.8333333333333334E-2"/>
                  <c:y val="4.2437781360066642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74A-4343-BDD1-C017D603551B}"/>
                </c:ext>
                <c:ext xmlns:c15="http://schemas.microsoft.com/office/drawing/2012/chart" uri="{CE6537A1-D6FC-4f65-9D91-7224C49458BB}">
                  <c15:layout/>
                </c:ext>
              </c:extLst>
            </c:dLbl>
            <c:dLbl>
              <c:idx val="3"/>
              <c:layout>
                <c:manualLayout>
                  <c:x val="9.166688538932635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74A-4343-BDD1-C017D603551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الصادرات السلعية الوطنية</c:v>
                </c:pt>
                <c:pt idx="1">
                  <c:v>إعادة التصدير</c:v>
                </c:pt>
                <c:pt idx="2">
                  <c:v>الواردات السلعية</c:v>
                </c:pt>
                <c:pt idx="3">
                  <c:v>حجم التجارة </c:v>
                </c:pt>
              </c:strCache>
            </c:strRef>
          </c:cat>
          <c:val>
            <c:numRef>
              <c:f>Sheet1!$C$2:$C$5</c:f>
              <c:numCache>
                <c:formatCode>0%</c:formatCode>
                <c:ptCount val="4"/>
                <c:pt idx="0" formatCode="0.00%">
                  <c:v>4.1000000000000002E-2</c:v>
                </c:pt>
                <c:pt idx="1">
                  <c:v>0.03</c:v>
                </c:pt>
                <c:pt idx="2">
                  <c:v>0.05</c:v>
                </c:pt>
                <c:pt idx="3" formatCode="0.00%">
                  <c:v>0.121</c:v>
                </c:pt>
              </c:numCache>
            </c:numRef>
          </c:val>
          <c:extLst xmlns:c16r2="http://schemas.microsoft.com/office/drawing/2015/06/chart">
            <c:ext xmlns:c16="http://schemas.microsoft.com/office/drawing/2014/chart" uri="{C3380CC4-5D6E-409C-BE32-E72D297353CC}">
              <c16:uniqueId val="{00000005-574A-4343-BDD1-C017D603551B}"/>
            </c:ext>
          </c:extLst>
        </c:ser>
        <c:dLbls>
          <c:showLegendKey val="0"/>
          <c:showVal val="0"/>
          <c:showCatName val="0"/>
          <c:showSerName val="0"/>
          <c:showPercent val="0"/>
          <c:showBubbleSize val="0"/>
        </c:dLbls>
        <c:gapWidth val="150"/>
        <c:overlap val="100"/>
        <c:axId val="1239152448"/>
        <c:axId val="1239154080"/>
      </c:barChart>
      <c:catAx>
        <c:axId val="1239152448"/>
        <c:scaling>
          <c:orientation val="minMax"/>
        </c:scaling>
        <c:delete val="0"/>
        <c:axPos val="r"/>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BH"/>
          </a:p>
        </c:txPr>
        <c:crossAx val="1239154080"/>
        <c:crosses val="autoZero"/>
        <c:auto val="1"/>
        <c:lblAlgn val="ctr"/>
        <c:lblOffset val="100"/>
        <c:noMultiLvlLbl val="0"/>
      </c:catAx>
      <c:valAx>
        <c:axId val="1239154080"/>
        <c:scaling>
          <c:orientation val="maxMin"/>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ar-BH"/>
          </a:p>
        </c:txPr>
        <c:crossAx val="123915244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ar-BH"/>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ar-B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3175">
              <a:solidFill>
                <a:schemeClr val="tx1"/>
              </a:solidFill>
            </a:ln>
          </c:spPr>
          <c:dPt>
            <c:idx val="0"/>
            <c:bubble3D val="0"/>
            <c:spPr>
              <a:solidFill>
                <a:schemeClr val="accent1"/>
              </a:solidFill>
              <a:ln w="3175">
                <a:solidFill>
                  <a:schemeClr val="tx1"/>
                </a:solidFill>
              </a:ln>
              <a:effectLst/>
            </c:spPr>
            <c:extLst xmlns:c16r2="http://schemas.microsoft.com/office/drawing/2015/06/chart">
              <c:ext xmlns:c16="http://schemas.microsoft.com/office/drawing/2014/chart" uri="{C3380CC4-5D6E-409C-BE32-E72D297353CC}">
                <c16:uniqueId val="{00000001-489A-4D6A-AEB2-96E91C980912}"/>
              </c:ext>
            </c:extLst>
          </c:dPt>
          <c:dPt>
            <c:idx val="1"/>
            <c:bubble3D val="0"/>
            <c:spPr>
              <a:solidFill>
                <a:schemeClr val="accent2"/>
              </a:solidFill>
              <a:ln w="3175">
                <a:solidFill>
                  <a:schemeClr val="tx1"/>
                </a:solidFill>
              </a:ln>
              <a:effectLst/>
            </c:spPr>
            <c:extLst xmlns:c16r2="http://schemas.microsoft.com/office/drawing/2015/06/chart">
              <c:ext xmlns:c16="http://schemas.microsoft.com/office/drawing/2014/chart" uri="{C3380CC4-5D6E-409C-BE32-E72D297353CC}">
                <c16:uniqueId val="{00000003-489A-4D6A-AEB2-96E91C980912}"/>
              </c:ext>
            </c:extLst>
          </c:dPt>
          <c:dPt>
            <c:idx val="2"/>
            <c:bubble3D val="0"/>
            <c:spPr>
              <a:solidFill>
                <a:schemeClr val="accent3"/>
              </a:solidFill>
              <a:ln w="3175">
                <a:solidFill>
                  <a:schemeClr val="tx1"/>
                </a:solidFill>
              </a:ln>
              <a:effectLst/>
            </c:spPr>
            <c:extLst xmlns:c16r2="http://schemas.microsoft.com/office/drawing/2015/06/chart">
              <c:ext xmlns:c16="http://schemas.microsoft.com/office/drawing/2014/chart" uri="{C3380CC4-5D6E-409C-BE32-E72D297353CC}">
                <c16:uniqueId val="{00000005-489A-4D6A-AEB2-96E91C980912}"/>
              </c:ext>
            </c:extLst>
          </c:dPt>
          <c:dPt>
            <c:idx val="3"/>
            <c:bubble3D val="0"/>
            <c:spPr>
              <a:solidFill>
                <a:schemeClr val="accent4"/>
              </a:solidFill>
              <a:ln w="3175">
                <a:solidFill>
                  <a:schemeClr val="tx1"/>
                </a:solidFill>
              </a:ln>
              <a:effectLst/>
            </c:spPr>
            <c:extLst xmlns:c16r2="http://schemas.microsoft.com/office/drawing/2015/06/chart">
              <c:ext xmlns:c16="http://schemas.microsoft.com/office/drawing/2014/chart" uri="{C3380CC4-5D6E-409C-BE32-E72D297353CC}">
                <c16:uniqueId val="{00000007-489A-4D6A-AEB2-96E91C980912}"/>
              </c:ext>
            </c:extLst>
          </c:dPt>
          <c:dPt>
            <c:idx val="4"/>
            <c:bubble3D val="0"/>
            <c:spPr>
              <a:solidFill>
                <a:srgbClr val="00B0F0"/>
              </a:solidFill>
              <a:ln w="3175">
                <a:solidFill>
                  <a:schemeClr val="tx1"/>
                </a:solidFill>
              </a:ln>
              <a:effectLst/>
            </c:spPr>
            <c:extLst xmlns:c16r2="http://schemas.microsoft.com/office/drawing/2015/06/chart">
              <c:ext xmlns:c16="http://schemas.microsoft.com/office/drawing/2014/chart" uri="{C3380CC4-5D6E-409C-BE32-E72D297353CC}">
                <c16:uniqueId val="{00000009-489A-4D6A-AEB2-96E91C980912}"/>
              </c:ext>
            </c:extLst>
          </c:dPt>
          <c:dPt>
            <c:idx val="5"/>
            <c:bubble3D val="0"/>
            <c:spPr>
              <a:solidFill>
                <a:schemeClr val="accent6"/>
              </a:solidFill>
              <a:ln w="3175">
                <a:solidFill>
                  <a:schemeClr val="tx1"/>
                </a:solidFill>
              </a:ln>
              <a:effectLst/>
            </c:spPr>
            <c:extLst xmlns:c16r2="http://schemas.microsoft.com/office/drawing/2015/06/chart">
              <c:ext xmlns:c16="http://schemas.microsoft.com/office/drawing/2014/chart" uri="{C3380CC4-5D6E-409C-BE32-E72D297353CC}">
                <c16:uniqueId val="{0000000B-489A-4D6A-AEB2-96E91C980912}"/>
              </c:ext>
            </c:extLst>
          </c:dPt>
          <c:dPt>
            <c:idx val="6"/>
            <c:bubble3D val="0"/>
            <c:spPr>
              <a:solidFill>
                <a:schemeClr val="accent6">
                  <a:lumMod val="40000"/>
                  <a:lumOff val="60000"/>
                </a:schemeClr>
              </a:solidFill>
              <a:ln w="3175">
                <a:solidFill>
                  <a:schemeClr val="tx1"/>
                </a:solidFill>
              </a:ln>
              <a:effectLst/>
            </c:spPr>
            <c:extLst xmlns:c16r2="http://schemas.microsoft.com/office/drawing/2015/06/chart">
              <c:ext xmlns:c16="http://schemas.microsoft.com/office/drawing/2014/chart" uri="{C3380CC4-5D6E-409C-BE32-E72D297353CC}">
                <c16:uniqueId val="{0000000D-489A-4D6A-AEB2-96E91C980912}"/>
              </c:ext>
            </c:extLst>
          </c:dPt>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ar-BH"/>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Sheet1!$A$26:$A$32</c:f>
              <c:strCache>
                <c:ptCount val="7"/>
                <c:pt idx="0">
                  <c:v>نفط وغاز ومنتجات معدنية</c:v>
                </c:pt>
                <c:pt idx="1">
                  <c:v>آلات وأجهزة ومعدات كهربائية</c:v>
                </c:pt>
                <c:pt idx="2">
                  <c:v>معدات النقل</c:v>
                </c:pt>
                <c:pt idx="3">
                  <c:v>معادن عادية ومصنوعاتها</c:v>
                </c:pt>
                <c:pt idx="4">
                  <c:v>لؤلؤ وأحجار كريمة ومعادن ثمينة ومصنوعاتها</c:v>
                </c:pt>
                <c:pt idx="5">
                  <c:v>مواد كيماوية</c:v>
                </c:pt>
                <c:pt idx="6">
                  <c:v>بقية السلع</c:v>
                </c:pt>
              </c:strCache>
            </c:strRef>
          </c:cat>
          <c:val>
            <c:numRef>
              <c:f>Sheet1!$B$26:$B$32</c:f>
              <c:numCache>
                <c:formatCode>0.00%</c:formatCode>
                <c:ptCount val="7"/>
                <c:pt idx="0">
                  <c:v>0.25900000000000001</c:v>
                </c:pt>
                <c:pt idx="1">
                  <c:v>0.20300000000000001</c:v>
                </c:pt>
                <c:pt idx="2">
                  <c:v>0.10100000000000001</c:v>
                </c:pt>
                <c:pt idx="3">
                  <c:v>8.1000000000000003E-2</c:v>
                </c:pt>
                <c:pt idx="4">
                  <c:v>7.6999999999999999E-2</c:v>
                </c:pt>
                <c:pt idx="5">
                  <c:v>6.5000000000000002E-2</c:v>
                </c:pt>
                <c:pt idx="6">
                  <c:v>0.214</c:v>
                </c:pt>
              </c:numCache>
            </c:numRef>
          </c:val>
          <c:extLst xmlns:c16r2="http://schemas.microsoft.com/office/drawing/2015/06/chart">
            <c:ext xmlns:c16="http://schemas.microsoft.com/office/drawing/2014/chart" uri="{C3380CC4-5D6E-409C-BE32-E72D297353CC}">
              <c16:uniqueId val="{0000000E-489A-4D6A-AEB2-96E91C98091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9450171821305842"/>
          <c:y val="4.306381057206559E-2"/>
          <c:w val="0.3436426116838488"/>
          <c:h val="0.91387200255881995"/>
        </c:manualLayout>
      </c:layout>
      <c:overlay val="0"/>
      <c:spPr>
        <a:noFill/>
        <a:ln>
          <a:noFill/>
        </a:ln>
        <a:effectLst/>
      </c:spPr>
      <c:txPr>
        <a:bodyPr rot="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ar-BH"/>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ar-B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10/25/2021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828800" y="141060"/>
            <a:ext cx="5372100" cy="886658"/>
          </a:xfrm>
          <a:prstGeom prst="rect">
            <a:avLst/>
          </a:prstGeom>
        </p:spPr>
      </p:pic>
      <p:cxnSp>
        <p:nvCxnSpPr>
          <p:cNvPr id="3" name="Straight Connector 2"/>
          <p:cNvCxnSpPr/>
          <p:nvPr/>
        </p:nvCxnSpPr>
        <p:spPr>
          <a:xfrm flipV="1">
            <a:off x="202981" y="645671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6262113" y="648824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1" name="مستطيل 6"/>
          <p:cNvSpPr/>
          <p:nvPr/>
        </p:nvSpPr>
        <p:spPr>
          <a:xfrm>
            <a:off x="89800" y="1594140"/>
            <a:ext cx="8914823" cy="3400345"/>
          </a:xfrm>
          <a:prstGeom prst="rect">
            <a:avLst/>
          </a:prstGeom>
          <a:solidFill>
            <a:schemeClr val="accent2">
              <a:lumMod val="20000"/>
              <a:lumOff val="80000"/>
            </a:schemeClr>
          </a:solidFill>
          <a:ln w="9525">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ar-BH" sz="1275" b="1" dirty="0">
                <a:solidFill>
                  <a:srgbClr val="E7E6E6">
                    <a:lumMod val="10000"/>
                  </a:srgbClr>
                </a:solidFill>
                <a:latin typeface="Calibri"/>
              </a:rPr>
              <a:t>                                                                                                                 </a:t>
            </a:r>
            <a:endParaRPr lang="en-US" sz="1275" b="1" dirty="0">
              <a:solidFill>
                <a:srgbClr val="E7E6E6">
                  <a:lumMod val="10000"/>
                </a:srgbClr>
              </a:solidFill>
              <a:latin typeface="Calibri"/>
            </a:endParaRPr>
          </a:p>
        </p:txBody>
      </p:sp>
      <p:sp>
        <p:nvSpPr>
          <p:cNvPr id="14" name="مستطيل 10"/>
          <p:cNvSpPr/>
          <p:nvPr/>
        </p:nvSpPr>
        <p:spPr>
          <a:xfrm>
            <a:off x="2999342" y="1700715"/>
            <a:ext cx="5887143" cy="987377"/>
          </a:xfrm>
          <a:prstGeom prst="rect">
            <a:avLst/>
          </a:prstGeom>
          <a:solidFill>
            <a:schemeClr val="bg2"/>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BH" sz="2800" b="1" dirty="0">
                <a:solidFill>
                  <a:prstClr val="black"/>
                </a:solidFill>
                <a:ea typeface="Calibri" panose="020F0502020204030204" pitchFamily="34" charset="0"/>
                <a:cs typeface="Sakkal Majalla" panose="02000000000000000000" pitchFamily="2" charset="-78"/>
              </a:rPr>
              <a:t>(اسم المقرر</a:t>
            </a:r>
            <a:r>
              <a:rPr lang="ar-BH" sz="2800" b="1" dirty="0" smtClean="0">
                <a:solidFill>
                  <a:prstClr val="black"/>
                </a:solidFill>
                <a:ea typeface="Calibri" panose="020F0502020204030204" pitchFamily="34" charset="0"/>
                <a:cs typeface="Sakkal Majalla" panose="02000000000000000000" pitchFamily="2" charset="-78"/>
              </a:rPr>
              <a:t>): جغرافية دول الخليج العربية</a:t>
            </a:r>
            <a:endParaRPr lang="en-US" sz="2800" b="1" dirty="0">
              <a:solidFill>
                <a:prstClr val="black"/>
              </a:solidFill>
              <a:ea typeface="Calibri" panose="020F0502020204030204" pitchFamily="34" charset="0"/>
              <a:cs typeface="Sakkal Majalla" panose="02000000000000000000" pitchFamily="2" charset="-78"/>
            </a:endParaRPr>
          </a:p>
        </p:txBody>
      </p:sp>
      <p:sp>
        <p:nvSpPr>
          <p:cNvPr id="17" name="مستطيل 16"/>
          <p:cNvSpPr/>
          <p:nvPr/>
        </p:nvSpPr>
        <p:spPr>
          <a:xfrm>
            <a:off x="2999342" y="2785753"/>
            <a:ext cx="5887143" cy="2075109"/>
          </a:xfrm>
          <a:prstGeom prst="rect">
            <a:avLst/>
          </a:prstGeom>
          <a:solidFill>
            <a:schemeClr val="bg2"/>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300" b="1" dirty="0">
                <a:solidFill>
                  <a:prstClr val="black"/>
                </a:solidFill>
                <a:ea typeface="Calibri" panose="020F0502020204030204" pitchFamily="34" charset="0"/>
                <a:cs typeface="Sakkal Majalla" panose="02000000000000000000" pitchFamily="2" charset="-78"/>
              </a:rPr>
              <a:t>الوحدة </a:t>
            </a:r>
            <a:r>
              <a:rPr lang="ar-BH" sz="3300" b="1" dirty="0" smtClean="0">
                <a:solidFill>
                  <a:prstClr val="black"/>
                </a:solidFill>
                <a:ea typeface="Calibri" panose="020F0502020204030204" pitchFamily="34" charset="0"/>
                <a:cs typeface="Sakkal Majalla" panose="02000000000000000000" pitchFamily="2" charset="-78"/>
              </a:rPr>
              <a:t>الثالثة</a:t>
            </a:r>
            <a:endParaRPr lang="en-US" sz="3300" b="1" dirty="0">
              <a:solidFill>
                <a:prstClr val="black"/>
              </a:solidFill>
              <a:ea typeface="Calibri" panose="020F0502020204030204" pitchFamily="34" charset="0"/>
              <a:cs typeface="Sakkal Majalla" panose="02000000000000000000" pitchFamily="2" charset="-78"/>
            </a:endParaRPr>
          </a:p>
          <a:p>
            <a:pPr algn="r" rtl="1"/>
            <a:r>
              <a:rPr lang="ar-BH" sz="3300" b="1" dirty="0">
                <a:solidFill>
                  <a:srgbClr val="FF0000"/>
                </a:solidFill>
                <a:ea typeface="Calibri" panose="020F0502020204030204" pitchFamily="34" charset="0"/>
                <a:cs typeface="Sakkal Majalla" panose="02000000000000000000" pitchFamily="2" charset="-78"/>
              </a:rPr>
              <a:t>الدّرس </a:t>
            </a:r>
            <a:r>
              <a:rPr lang="ar-BH" sz="3300" b="1" dirty="0" smtClean="0">
                <a:solidFill>
                  <a:srgbClr val="FF0000"/>
                </a:solidFill>
                <a:ea typeface="Calibri" panose="020F0502020204030204" pitchFamily="34" charset="0"/>
                <a:cs typeface="Sakkal Majalla" panose="02000000000000000000" pitchFamily="2" charset="-78"/>
              </a:rPr>
              <a:t>الرابع</a:t>
            </a:r>
            <a:r>
              <a:rPr lang="ar-SA" sz="3300" b="1" dirty="0" smtClean="0">
                <a:solidFill>
                  <a:srgbClr val="FF0000"/>
                </a:solidFill>
                <a:ea typeface="Calibri" panose="020F0502020204030204" pitchFamily="34" charset="0"/>
                <a:cs typeface="Sakkal Majalla" panose="02000000000000000000" pitchFamily="2" charset="-78"/>
              </a:rPr>
              <a:t>:</a:t>
            </a:r>
            <a:endParaRPr lang="ar-BH" sz="3300" b="1" dirty="0">
              <a:solidFill>
                <a:srgbClr val="FF0000"/>
              </a:solidFill>
              <a:ea typeface="Calibri" panose="020F0502020204030204" pitchFamily="34" charset="0"/>
              <a:cs typeface="Sakkal Majalla" panose="02000000000000000000" pitchFamily="2" charset="-78"/>
            </a:endParaRPr>
          </a:p>
          <a:p>
            <a:pPr algn="ctr" rtl="1"/>
            <a:r>
              <a:rPr lang="ar-BH" sz="2800" b="1" dirty="0" smtClean="0">
                <a:solidFill>
                  <a:srgbClr val="FF0000"/>
                </a:solidFill>
                <a:latin typeface="Simplified Arabic" panose="02020603050405020304" pitchFamily="18" charset="-78"/>
                <a:ea typeface="Calibri" panose="020F0502020204030204" pitchFamily="34" charset="0"/>
              </a:rPr>
              <a:t>قطاع السياحة والمصارف والتجارة </a:t>
            </a:r>
          </a:p>
          <a:p>
            <a:pPr algn="ctr" rtl="1"/>
            <a:r>
              <a:rPr lang="ar-BH" sz="2800" b="1" dirty="0" smtClean="0">
                <a:solidFill>
                  <a:srgbClr val="FF0000"/>
                </a:solidFill>
                <a:latin typeface="Simplified Arabic" panose="02020603050405020304" pitchFamily="18" charset="-78"/>
                <a:ea typeface="Calibri" panose="020F0502020204030204" pitchFamily="34" charset="0"/>
              </a:rPr>
              <a:t>في دول الخليج العربية (الجزء الثاني)</a:t>
            </a:r>
            <a:endParaRPr lang="ar-SA" sz="2800" b="1" dirty="0">
              <a:solidFill>
                <a:srgbClr val="FF0000"/>
              </a:solidFill>
              <a:latin typeface="Simplified Arabic" panose="02020603050405020304" pitchFamily="18" charset="-78"/>
            </a:endParaRPr>
          </a:p>
          <a:p>
            <a:pPr algn="r" rtl="1"/>
            <a:endParaRPr lang="ar-SA" sz="750" b="1" dirty="0">
              <a:solidFill>
                <a:prstClr val="black"/>
              </a:solidFill>
              <a:ea typeface="Calibri" panose="020F0502020204030204" pitchFamily="34" charset="0"/>
              <a:cs typeface="Sakkal Majalla" panose="02000000000000000000" pitchFamily="2" charset="-78"/>
            </a:endParaRPr>
          </a:p>
        </p:txBody>
      </p:sp>
      <p:sp>
        <p:nvSpPr>
          <p:cNvPr id="18" name="مستطيل 2"/>
          <p:cNvSpPr/>
          <p:nvPr/>
        </p:nvSpPr>
        <p:spPr>
          <a:xfrm>
            <a:off x="3115733" y="3018056"/>
            <a:ext cx="2638296" cy="448959"/>
          </a:xfrm>
          <a:prstGeom prst="rect">
            <a:avLst/>
          </a:prstGeom>
          <a:solidFill>
            <a:schemeClr val="accent4">
              <a:lumMod val="40000"/>
              <a:lumOff val="6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b="1" dirty="0" smtClean="0">
                <a:solidFill>
                  <a:schemeClr val="tx1"/>
                </a:solidFill>
                <a:ea typeface="Calibri" panose="020F0502020204030204" pitchFamily="34" charset="0"/>
                <a:cs typeface="Sakkal Majalla" panose="02000000000000000000" pitchFamily="2" charset="-78"/>
              </a:rPr>
              <a:t>المستوى: الثاني والثالث</a:t>
            </a:r>
            <a:endParaRPr lang="en-US" sz="2700" b="1" dirty="0">
              <a:solidFill>
                <a:schemeClr val="tx1"/>
              </a:solidFill>
              <a:ea typeface="Calibri" panose="020F0502020204030204" pitchFamily="34" charset="0"/>
              <a:cs typeface="Sakkal Majalla" panose="02000000000000000000" pitchFamily="2" charset="-78"/>
            </a:endParaRPr>
          </a:p>
        </p:txBody>
      </p:sp>
      <p:sp>
        <p:nvSpPr>
          <p:cNvPr id="19" name="مستطيل 2"/>
          <p:cNvSpPr/>
          <p:nvPr/>
        </p:nvSpPr>
        <p:spPr>
          <a:xfrm>
            <a:off x="3165797" y="1958097"/>
            <a:ext cx="1074729" cy="448959"/>
          </a:xfrm>
          <a:prstGeom prst="rect">
            <a:avLst/>
          </a:prstGeom>
          <a:solidFill>
            <a:schemeClr val="accent4">
              <a:lumMod val="40000"/>
              <a:lumOff val="6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b="1" dirty="0" smtClean="0">
                <a:solidFill>
                  <a:schemeClr val="tx1"/>
                </a:solidFill>
                <a:ea typeface="Calibri" panose="020F0502020204030204" pitchFamily="34" charset="0"/>
                <a:cs typeface="Sakkal Majalla" panose="02000000000000000000" pitchFamily="2" charset="-78"/>
              </a:rPr>
              <a:t>أجا</a:t>
            </a:r>
            <a:r>
              <a:rPr lang="ar-BH" sz="2700" b="1" dirty="0">
                <a:solidFill>
                  <a:schemeClr val="tx1"/>
                </a:solidFill>
                <a:ea typeface="Calibri" panose="020F0502020204030204" pitchFamily="34" charset="0"/>
                <a:cs typeface="Sakkal Majalla" panose="02000000000000000000" pitchFamily="2" charset="-78"/>
              </a:rPr>
              <a:t> </a:t>
            </a:r>
            <a:r>
              <a:rPr lang="ar-BH" sz="2700" b="1" dirty="0" smtClean="0">
                <a:solidFill>
                  <a:schemeClr val="tx1"/>
                </a:solidFill>
                <a:ea typeface="Calibri" panose="020F0502020204030204" pitchFamily="34" charset="0"/>
                <a:cs typeface="Sakkal Majalla" panose="02000000000000000000" pitchFamily="2" charset="-78"/>
              </a:rPr>
              <a:t>221</a:t>
            </a:r>
            <a:endParaRPr lang="en-US" sz="2700" b="1" dirty="0">
              <a:solidFill>
                <a:schemeClr val="tx1"/>
              </a:solidFill>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rotWithShape="1">
          <a:blip r:embed="rId3"/>
          <a:srcRect l="52745" t="36518" r="18040" b="34554"/>
          <a:stretch/>
        </p:blipFill>
        <p:spPr>
          <a:xfrm>
            <a:off x="202981" y="1700715"/>
            <a:ext cx="2621804" cy="3160147"/>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10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10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669701" y="1044641"/>
            <a:ext cx="7782242" cy="70802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800"/>
              </a:spcAft>
              <a:defRPr/>
            </a:pPr>
            <a:r>
              <a:rPr lang="ar-BH" altLang="en-US" sz="2800" b="1" dirty="0" smtClean="0">
                <a:solidFill>
                  <a:srgbClr val="FF0000"/>
                </a:solidFill>
                <a:latin typeface="Sakkal Majalla" panose="02000000000000000000" pitchFamily="2" charset="-78"/>
                <a:cs typeface="Sakkal Majalla" panose="02000000000000000000" pitchFamily="2" charset="-78"/>
              </a:rPr>
              <a:t>2- تنامي دور التجارة الخارجية في النشاط الاقتصادي</a:t>
            </a:r>
            <a:endParaRPr lang="en-US" altLang="en-US" sz="2800" dirty="0" smtClean="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875763" y="2019106"/>
            <a:ext cx="7122017" cy="619125"/>
          </a:xfrm>
          <a:prstGeom prst="rect">
            <a:avLst/>
          </a:prstGeom>
          <a:solidFill>
            <a:srgbClr val="FFE1FF"/>
          </a:solidFill>
          <a:ln>
            <a:solidFill>
              <a:srgbClr val="CC3399"/>
            </a:solidFill>
          </a:ln>
        </p:spPr>
        <p:style>
          <a:lnRef idx="2">
            <a:schemeClr val="accent2"/>
          </a:lnRef>
          <a:fillRef idx="1">
            <a:schemeClr val="lt1"/>
          </a:fillRef>
          <a:effectRef idx="0">
            <a:schemeClr val="accent2"/>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rtl="1" fontAlgn="auto">
              <a:lnSpc>
                <a:spcPct val="150000"/>
              </a:lnSpc>
              <a:spcBef>
                <a:spcPts val="0"/>
              </a:spcBef>
              <a:spcAft>
                <a:spcPts val="0"/>
              </a:spcAft>
              <a:defRPr/>
            </a:pPr>
            <a:r>
              <a:rPr lang="ar-BH" sz="2400" b="1" dirty="0" smtClean="0">
                <a:solidFill>
                  <a:schemeClr val="tx1"/>
                </a:solidFill>
                <a:latin typeface="Sakkal Majalla" panose="02000000000000000000" pitchFamily="2" charset="-78"/>
                <a:cs typeface="Sakkal Majalla" panose="02000000000000000000" pitchFamily="2" charset="-78"/>
              </a:rPr>
              <a:t>2- الرسم </a:t>
            </a:r>
            <a:r>
              <a:rPr lang="ar-BH" sz="2400" b="1" dirty="0">
                <a:solidFill>
                  <a:schemeClr val="tx1"/>
                </a:solidFill>
                <a:latin typeface="Sakkal Majalla" panose="02000000000000000000" pitchFamily="2" charset="-78"/>
                <a:cs typeface="Sakkal Majalla" panose="02000000000000000000" pitchFamily="2" charset="-78"/>
              </a:rPr>
              <a:t>البياني </a:t>
            </a:r>
            <a:r>
              <a:rPr lang="ar-BH" sz="2400" b="1" dirty="0" smtClean="0">
                <a:solidFill>
                  <a:schemeClr val="tx1"/>
                </a:solidFill>
                <a:latin typeface="Sakkal Majalla" panose="02000000000000000000" pitchFamily="2" charset="-78"/>
                <a:cs typeface="Sakkal Majalla" panose="02000000000000000000" pitchFamily="2" charset="-78"/>
              </a:rPr>
              <a:t>لتطور </a:t>
            </a:r>
            <a:r>
              <a:rPr lang="ar-BH" sz="2400" b="1" dirty="0">
                <a:solidFill>
                  <a:schemeClr val="tx1"/>
                </a:solidFill>
                <a:latin typeface="Sakkal Majalla" panose="02000000000000000000" pitchFamily="2" charset="-78"/>
                <a:cs typeface="Sakkal Majalla" panose="02000000000000000000" pitchFamily="2" charset="-78"/>
              </a:rPr>
              <a:t>معدل نمو </a:t>
            </a:r>
            <a:r>
              <a:rPr lang="ar-BH" sz="2400" b="1" dirty="0" smtClean="0">
                <a:solidFill>
                  <a:schemeClr val="tx1"/>
                </a:solidFill>
                <a:latin typeface="Sakkal Majalla" panose="02000000000000000000" pitchFamily="2" charset="-78"/>
                <a:cs typeface="Sakkal Majalla" panose="02000000000000000000" pitchFamily="2" charset="-78"/>
              </a:rPr>
              <a:t>قيمة إجمالي الصادرات بدول الخليج العربية.</a:t>
            </a:r>
          </a:p>
        </p:txBody>
      </p:sp>
      <p:graphicFrame>
        <p:nvGraphicFramePr>
          <p:cNvPr id="17" name="Chart 1"/>
          <p:cNvGraphicFramePr>
            <a:graphicFrameLocks/>
          </p:cNvGraphicFramePr>
          <p:nvPr>
            <p:extLst>
              <p:ext uri="{D42A27DB-BD31-4B8C-83A1-F6EECF244321}">
                <p14:modId xmlns:p14="http://schemas.microsoft.com/office/powerpoint/2010/main" val="3001746829"/>
              </p:ext>
            </p:extLst>
          </p:nvPr>
        </p:nvGraphicFramePr>
        <p:xfrm>
          <a:off x="1240683" y="2769415"/>
          <a:ext cx="6392176" cy="3337614"/>
        </p:xfrm>
        <a:graphic>
          <a:graphicData uri="http://schemas.openxmlformats.org/presentationml/2006/ole">
            <mc:AlternateContent xmlns:mc="http://schemas.openxmlformats.org/markup-compatibility/2006">
              <mc:Choice xmlns:v="urn:schemas-microsoft-com:vml" Requires="v">
                <p:oleObj spid="_x0000_s7220" name="Chart" r:id="rId4" imgW="5791231" imgH="3848113" progId="Excel.Chart.8">
                  <p:embed/>
                </p:oleObj>
              </mc:Choice>
              <mc:Fallback>
                <p:oleObj name="Chart" r:id="rId4" imgW="5791231" imgH="3848113" progId="Excel.Chart.8">
                  <p:embed/>
                  <p:pic>
                    <p:nvPicPr>
                      <p:cNvPr id="33797" name="Chart 1"/>
                      <p:cNvPicPr>
                        <a:picLocks noChangeArrowheads="1"/>
                      </p:cNvPicPr>
                      <p:nvPr/>
                    </p:nvPicPr>
                    <p:blipFill>
                      <a:blip r:embed="rId5"/>
                      <a:srcRect/>
                      <a:stretch>
                        <a:fillRect/>
                      </a:stretch>
                    </p:blipFill>
                    <p:spPr bwMode="auto">
                      <a:xfrm>
                        <a:off x="1240683" y="2769415"/>
                        <a:ext cx="6392176" cy="3337614"/>
                      </a:xfrm>
                      <a:prstGeom prst="rect">
                        <a:avLst/>
                      </a:prstGeom>
                      <a:solidFill>
                        <a:srgbClr val="FBE5D6"/>
                      </a:solidFill>
                      <a:ln w="3175">
                        <a:solidFill>
                          <a:srgbClr val="2E75B6"/>
                        </a:solidFill>
                        <a:miter lim="800000"/>
                        <a:headEnd/>
                        <a:tailEnd/>
                      </a:ln>
                    </p:spPr>
                  </p:pic>
                </p:oleObj>
              </mc:Fallback>
            </mc:AlternateContent>
          </a:graphicData>
        </a:graphic>
      </p:graphicFrame>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872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OleChart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618991" y="997408"/>
            <a:ext cx="7791718" cy="853694"/>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800"/>
              </a:spcAft>
              <a:defRPr/>
            </a:pPr>
            <a:r>
              <a:rPr lang="ar-BH" altLang="en-US" sz="2400" b="1" dirty="0" smtClean="0">
                <a:solidFill>
                  <a:srgbClr val="FF0000"/>
                </a:solidFill>
                <a:latin typeface="Sakkal Majalla" panose="02000000000000000000" pitchFamily="2" charset="-78"/>
                <a:cs typeface="Sakkal Majalla" panose="02000000000000000000" pitchFamily="2" charset="-78"/>
              </a:rPr>
              <a:t>النشاط الثالث: التجارة الخارجية لدول الخليج العربية</a:t>
            </a:r>
            <a:r>
              <a:rPr lang="ar-BH" sz="2400" b="1" dirty="0" smtClean="0">
                <a:solidFill>
                  <a:srgbClr val="FF0000"/>
                </a:solidFill>
                <a:latin typeface="Sakkal Majalla" panose="02000000000000000000" pitchFamily="2" charset="-78"/>
                <a:cs typeface="Sakkal Majalla" panose="02000000000000000000" pitchFamily="2" charset="-78"/>
              </a:rPr>
              <a:t> </a:t>
            </a:r>
          </a:p>
          <a:p>
            <a:pPr algn="ctr" eaLnBrk="1" hangingPunct="1">
              <a:spcAft>
                <a:spcPts val="800"/>
              </a:spcAft>
              <a:defRPr/>
            </a:pPr>
            <a:r>
              <a:rPr lang="ar-BH" sz="2400" b="1" dirty="0" smtClean="0">
                <a:solidFill>
                  <a:srgbClr val="FF0000"/>
                </a:solidFill>
                <a:latin typeface="Sakkal Majalla" panose="02000000000000000000" pitchFamily="2" charset="-78"/>
                <a:cs typeface="Sakkal Majalla" panose="02000000000000000000" pitchFamily="2" charset="-78"/>
              </a:rPr>
              <a:t>3- التبادل </a:t>
            </a:r>
            <a:r>
              <a:rPr lang="ar-BH" sz="2400" b="1" dirty="0">
                <a:solidFill>
                  <a:srgbClr val="FF0000"/>
                </a:solidFill>
                <a:latin typeface="Sakkal Majalla" panose="02000000000000000000" pitchFamily="2" charset="-78"/>
                <a:cs typeface="Sakkal Majalla" panose="02000000000000000000" pitchFamily="2" charset="-78"/>
              </a:rPr>
              <a:t>التجاري: اتجاهاته الجغرافية وبنيته السلعية</a:t>
            </a:r>
            <a:endParaRPr lang="en-US" altLang="en-US" sz="2400" dirty="0" smtClean="0">
              <a:solidFill>
                <a:srgbClr val="FF0000"/>
              </a:solidFill>
              <a:latin typeface="Sakkal Majalla" panose="02000000000000000000" pitchFamily="2" charset="-78"/>
              <a:cs typeface="Sakkal Majalla" panose="02000000000000000000" pitchFamily="2" charset="-78"/>
            </a:endParaRPr>
          </a:p>
        </p:txBody>
      </p:sp>
      <p:graphicFrame>
        <p:nvGraphicFramePr>
          <p:cNvPr id="12" name="Chart 11"/>
          <p:cNvGraphicFramePr/>
          <p:nvPr>
            <p:extLst>
              <p:ext uri="{D42A27DB-BD31-4B8C-83A1-F6EECF244321}">
                <p14:modId xmlns:p14="http://schemas.microsoft.com/office/powerpoint/2010/main" val="3796733446"/>
              </p:ext>
            </p:extLst>
          </p:nvPr>
        </p:nvGraphicFramePr>
        <p:xfrm>
          <a:off x="4680168" y="2637924"/>
          <a:ext cx="3991507" cy="3091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237031438"/>
              </p:ext>
            </p:extLst>
          </p:nvPr>
        </p:nvGraphicFramePr>
        <p:xfrm>
          <a:off x="383151" y="2644879"/>
          <a:ext cx="4131699" cy="309158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525125" y="1979183"/>
            <a:ext cx="4146550" cy="646331"/>
          </a:xfrm>
          <a:prstGeom prst="rect">
            <a:avLst/>
          </a:prstGeom>
        </p:spPr>
        <p:txBody>
          <a:bodyPr wrap="square">
            <a:spAutoFit/>
          </a:bodyPr>
          <a:lstStyle/>
          <a:p>
            <a:pPr algn="ct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الاتّجاهات الجغرافيّة للصّادرات السّلعيّة لدول مجلس </a:t>
            </a:r>
            <a:endPar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endParaRPr>
          </a:p>
          <a:p>
            <a:pPr algn="ct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التّعاون </a:t>
            </a: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سنة 2016</a:t>
            </a:r>
            <a:endParaRPr lang="en-US" dirty="0">
              <a:latin typeface="Sakkal Majalla" panose="02000000000000000000" pitchFamily="2" charset="-78"/>
              <a:cs typeface="Sakkal Majalla" panose="02000000000000000000" pitchFamily="2" charset="-78"/>
            </a:endParaRPr>
          </a:p>
        </p:txBody>
      </p:sp>
      <p:sp>
        <p:nvSpPr>
          <p:cNvPr id="3" name="Rectangle 2"/>
          <p:cNvSpPr/>
          <p:nvPr/>
        </p:nvSpPr>
        <p:spPr>
          <a:xfrm>
            <a:off x="92237" y="1959820"/>
            <a:ext cx="4250690" cy="685059"/>
          </a:xfrm>
          <a:prstGeom prst="rect">
            <a:avLst/>
          </a:prstGeom>
        </p:spPr>
        <p:txBody>
          <a:bodyPr wrap="square">
            <a:spAutoFit/>
          </a:bodyPr>
          <a:lstStyle/>
          <a:p>
            <a:pPr algn="ctr" rtl="1">
              <a:lnSpc>
                <a:spcPct val="107000"/>
              </a:lnSpc>
            </a:pP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الاتّجاهات الجغرافيّة للواردات السّلعيّة لدول مجلس </a:t>
            </a:r>
            <a:endPar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07000"/>
              </a:lnSpc>
            </a:pP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التّعاون </a:t>
            </a: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سنة </a:t>
            </a: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2016</a:t>
            </a:r>
            <a:r>
              <a:rPr lang="ar-BH" b="1" dirty="0">
                <a:latin typeface="Sakkal Majalla" panose="02000000000000000000" pitchFamily="2" charset="-78"/>
                <a:ea typeface="Calibri" panose="020F0502020204030204" pitchFamily="34" charset="0"/>
                <a:cs typeface="Sakkal Majalla" panose="02000000000000000000" pitchFamily="2" charset="-78"/>
              </a:rPr>
              <a:t> </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76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out)">
                                      <p:cBhvr>
                                        <p:cTn id="14" dur="1250"/>
                                        <p:tgtEl>
                                          <p:spTgt spid="12"/>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out)">
                                      <p:cBhvr>
                                        <p:cTn id="24" dur="1250"/>
                                        <p:tgtEl>
                                          <p:spTgt spid="13"/>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2" grpId="0">
        <p:bldAsOne/>
      </p:bldGraphic>
      <p:bldGraphic spid="13" grpId="0">
        <p:bldAsOne/>
      </p:bldGraphic>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3547753079"/>
              </p:ext>
            </p:extLst>
          </p:nvPr>
        </p:nvGraphicFramePr>
        <p:xfrm>
          <a:off x="4715691" y="2566038"/>
          <a:ext cx="4111027" cy="2702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103536603"/>
              </p:ext>
            </p:extLst>
          </p:nvPr>
        </p:nvGraphicFramePr>
        <p:xfrm>
          <a:off x="202980" y="2566037"/>
          <a:ext cx="4186139" cy="270297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4687910" y="1827940"/>
            <a:ext cx="3992451" cy="685059"/>
          </a:xfrm>
          <a:prstGeom prst="rect">
            <a:avLst/>
          </a:prstGeom>
        </p:spPr>
        <p:txBody>
          <a:bodyPr wrap="square">
            <a:spAutoFit/>
          </a:bodyPr>
          <a:lstStyle/>
          <a:p>
            <a:pPr algn="ctr" rtl="1">
              <a:lnSpc>
                <a:spcPct val="107000"/>
              </a:lnSpc>
            </a:pP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الهيكل السّلعي لإجمالي الصّادرات لدول مجلس التّعاون الخليجي سنة 2016</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p:cNvSpPr/>
          <p:nvPr/>
        </p:nvSpPr>
        <p:spPr>
          <a:xfrm>
            <a:off x="202980" y="1827939"/>
            <a:ext cx="4051738" cy="685059"/>
          </a:xfrm>
          <a:prstGeom prst="rect">
            <a:avLst/>
          </a:prstGeom>
        </p:spPr>
        <p:txBody>
          <a:bodyPr wrap="square">
            <a:spAutoFit/>
          </a:bodyPr>
          <a:lstStyle/>
          <a:p>
            <a:pPr algn="ctr" rtl="1">
              <a:lnSpc>
                <a:spcPct val="107000"/>
              </a:lnSpc>
              <a:spcAft>
                <a:spcPts val="800"/>
              </a:spcAft>
            </a:pP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الهيكل السّلعي لإجمالي الواردات لدول مجلس التّعاون الخليجي سنة 2016</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Rectangle 6"/>
          <p:cNvSpPr/>
          <p:nvPr/>
        </p:nvSpPr>
        <p:spPr>
          <a:xfrm>
            <a:off x="202980" y="5345748"/>
            <a:ext cx="8623739" cy="1015663"/>
          </a:xfrm>
          <a:prstGeom prst="rect">
            <a:avLst/>
          </a:prstGeom>
          <a:solidFill>
            <a:schemeClr val="accent6">
              <a:lumMod val="20000"/>
              <a:lumOff val="80000"/>
            </a:schemeClr>
          </a:solidFill>
          <a:ln>
            <a:solidFill>
              <a:schemeClr val="tx1"/>
            </a:solidFill>
          </a:ln>
        </p:spPr>
        <p:txBody>
          <a:bodyPr wrap="square">
            <a:spAutoFit/>
          </a:bodyPr>
          <a:lstStyle/>
          <a:p>
            <a:pPr algn="just" rtl="1" fontAlgn="auto">
              <a:spcBef>
                <a:spcPts val="0"/>
              </a:spcBef>
              <a:spcAft>
                <a:spcPts val="0"/>
              </a:spcAft>
              <a:defRPr/>
            </a:pPr>
            <a:r>
              <a:rPr lang="ar-BH" sz="2000" b="1" dirty="0">
                <a:solidFill>
                  <a:srgbClr val="0070C0"/>
                </a:solidFill>
                <a:latin typeface="Simplified Arabic" panose="02020603050405020304" pitchFamily="18" charset="-78"/>
              </a:rPr>
              <a:t>- </a:t>
            </a:r>
            <a:r>
              <a:rPr lang="ar-BH" sz="2000" b="1" dirty="0">
                <a:solidFill>
                  <a:srgbClr val="0070C0"/>
                </a:solidFill>
                <a:latin typeface="Sakkal Majalla" panose="02000000000000000000" pitchFamily="2" charset="-78"/>
                <a:cs typeface="Sakkal Majalla" panose="02000000000000000000" pitchFamily="2" charset="-78"/>
              </a:rPr>
              <a:t>اقرأ المستندات، ثم أجب عن الأسئلة الآتية:</a:t>
            </a:r>
          </a:p>
          <a:p>
            <a:pPr algn="just" rtl="1" fontAlgn="auto">
              <a:spcBef>
                <a:spcPts val="0"/>
              </a:spcBef>
              <a:spcAft>
                <a:spcPts val="0"/>
              </a:spcAft>
              <a:defRPr/>
            </a:pPr>
            <a:r>
              <a:rPr lang="ar-BH" sz="2000" b="1" dirty="0">
                <a:solidFill>
                  <a:srgbClr val="0070C0"/>
                </a:solidFill>
                <a:latin typeface="Sakkal Majalla" panose="02000000000000000000" pitchFamily="2" charset="-78"/>
                <a:cs typeface="Sakkal Majalla" panose="02000000000000000000" pitchFamily="2" charset="-78"/>
              </a:rPr>
              <a:t>1- ما هي الاتجاهات الجغرافية للتبادل التجاري </a:t>
            </a:r>
            <a:r>
              <a:rPr lang="ar-BH" sz="2000" b="1" dirty="0" smtClean="0">
                <a:solidFill>
                  <a:srgbClr val="0070C0"/>
                </a:solidFill>
                <a:latin typeface="Sakkal Majalla" panose="02000000000000000000" pitchFamily="2" charset="-78"/>
                <a:cs typeface="Sakkal Majalla" panose="02000000000000000000" pitchFamily="2" charset="-78"/>
              </a:rPr>
              <a:t>السلعي </a:t>
            </a:r>
            <a:r>
              <a:rPr lang="ar-BH" sz="2000" b="1" dirty="0">
                <a:solidFill>
                  <a:srgbClr val="0070C0"/>
                </a:solidFill>
                <a:latin typeface="Sakkal Majalla" panose="02000000000000000000" pitchFamily="2" charset="-78"/>
                <a:cs typeface="Sakkal Majalla" panose="02000000000000000000" pitchFamily="2" charset="-78"/>
              </a:rPr>
              <a:t>لدول الخليج العربية؟ </a:t>
            </a:r>
          </a:p>
          <a:p>
            <a:pPr algn="just" rtl="1" fontAlgn="auto">
              <a:spcBef>
                <a:spcPts val="0"/>
              </a:spcBef>
              <a:spcAft>
                <a:spcPts val="0"/>
              </a:spcAft>
              <a:defRPr/>
            </a:pPr>
            <a:r>
              <a:rPr lang="ar-BH" sz="2000" b="1" dirty="0">
                <a:solidFill>
                  <a:srgbClr val="0070C0"/>
                </a:solidFill>
                <a:latin typeface="Sakkal Majalla" panose="02000000000000000000" pitchFamily="2" charset="-78"/>
                <a:cs typeface="Sakkal Majalla" panose="02000000000000000000" pitchFamily="2" charset="-78"/>
              </a:rPr>
              <a:t>2- </a:t>
            </a:r>
            <a:r>
              <a:rPr lang="ar-BH" sz="2000" b="1" dirty="0" smtClean="0">
                <a:solidFill>
                  <a:srgbClr val="0070C0"/>
                </a:solidFill>
                <a:latin typeface="Sakkal Majalla" panose="02000000000000000000" pitchFamily="2" charset="-78"/>
                <a:cs typeface="Sakkal Majalla" panose="02000000000000000000" pitchFamily="2" charset="-78"/>
              </a:rPr>
              <a:t>مما يتكون الهيكل </a:t>
            </a:r>
            <a:r>
              <a:rPr lang="ar-BH" sz="2000" b="1" dirty="0">
                <a:solidFill>
                  <a:srgbClr val="0070C0"/>
                </a:solidFill>
                <a:latin typeface="Sakkal Majalla" panose="02000000000000000000" pitchFamily="2" charset="-78"/>
                <a:cs typeface="Sakkal Majalla" panose="02000000000000000000" pitchFamily="2" charset="-78"/>
              </a:rPr>
              <a:t>السلعي للصادرات والواردات لدول الخليج العربية؟</a:t>
            </a:r>
          </a:p>
        </p:txBody>
      </p:sp>
      <p:sp>
        <p:nvSpPr>
          <p:cNvPr id="16" name="Rectangle 15"/>
          <p:cNvSpPr/>
          <p:nvPr/>
        </p:nvSpPr>
        <p:spPr>
          <a:xfrm>
            <a:off x="557179" y="943433"/>
            <a:ext cx="7791718" cy="853694"/>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800"/>
              </a:spcAft>
              <a:defRPr/>
            </a:pPr>
            <a:r>
              <a:rPr lang="ar-BH" altLang="en-US" sz="2400" b="1" dirty="0" smtClean="0">
                <a:solidFill>
                  <a:srgbClr val="FF0000"/>
                </a:solidFill>
                <a:latin typeface="Sakkal Majalla" panose="02000000000000000000" pitchFamily="2" charset="-78"/>
                <a:cs typeface="Sakkal Majalla" panose="02000000000000000000" pitchFamily="2" charset="-78"/>
              </a:rPr>
              <a:t>النشاط الثالث: التجارة الخارجية لدول الخليج العربية</a:t>
            </a:r>
            <a:r>
              <a:rPr lang="ar-BH" sz="2400" b="1" dirty="0" smtClean="0">
                <a:solidFill>
                  <a:srgbClr val="FF0000"/>
                </a:solidFill>
                <a:latin typeface="Sakkal Majalla" panose="02000000000000000000" pitchFamily="2" charset="-78"/>
                <a:cs typeface="Sakkal Majalla" panose="02000000000000000000" pitchFamily="2" charset="-78"/>
              </a:rPr>
              <a:t> </a:t>
            </a:r>
          </a:p>
          <a:p>
            <a:pPr algn="ctr" eaLnBrk="1" hangingPunct="1">
              <a:spcAft>
                <a:spcPts val="800"/>
              </a:spcAft>
              <a:defRPr/>
            </a:pPr>
            <a:r>
              <a:rPr lang="ar-BH" sz="2400" b="1" dirty="0" smtClean="0">
                <a:solidFill>
                  <a:srgbClr val="FF0000"/>
                </a:solidFill>
                <a:latin typeface="Sakkal Majalla" panose="02000000000000000000" pitchFamily="2" charset="-78"/>
                <a:cs typeface="Sakkal Majalla" panose="02000000000000000000" pitchFamily="2" charset="-78"/>
              </a:rPr>
              <a:t>3- التبادل </a:t>
            </a:r>
            <a:r>
              <a:rPr lang="ar-BH" sz="2400" b="1" dirty="0">
                <a:solidFill>
                  <a:srgbClr val="FF0000"/>
                </a:solidFill>
                <a:latin typeface="Sakkal Majalla" panose="02000000000000000000" pitchFamily="2" charset="-78"/>
                <a:cs typeface="Sakkal Majalla" panose="02000000000000000000" pitchFamily="2" charset="-78"/>
              </a:rPr>
              <a:t>التجاري: اتجاهاته الجغرافية وبنيته السلعية</a:t>
            </a:r>
            <a:endParaRPr lang="en-US" altLang="en-US" sz="2400" dirty="0" smtClean="0">
              <a:solidFill>
                <a:srgbClr val="FF0000"/>
              </a:solidFill>
              <a:latin typeface="Sakkal Majalla" panose="02000000000000000000" pitchFamily="2" charset="-78"/>
              <a:cs typeface="Sakkal Majalla" panose="02000000000000000000" pitchFamily="2" charset="-78"/>
            </a:endParaRPr>
          </a:p>
        </p:txBody>
      </p:sp>
      <p:sp>
        <p:nvSpPr>
          <p:cNvPr id="12" name="Rectangle 3"/>
          <p:cNvSpPr/>
          <p:nvPr/>
        </p:nvSpPr>
        <p:spPr>
          <a:xfrm>
            <a:off x="0" y="181073"/>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2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15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5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1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P spid="5" grpId="0"/>
      <p:bldP spid="6" grpId="0"/>
      <p:bldP spid="7"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618186" y="1115970"/>
            <a:ext cx="7611414" cy="684803"/>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lnSpc>
                <a:spcPct val="150000"/>
              </a:lnSpc>
              <a:defRPr/>
            </a:pPr>
            <a:r>
              <a:rPr lang="ar-BH" sz="2800" b="1" dirty="0">
                <a:solidFill>
                  <a:srgbClr val="FF0000"/>
                </a:solidFill>
                <a:latin typeface="Sakkal Majalla" panose="02000000000000000000" pitchFamily="2" charset="-78"/>
                <a:cs typeface="Sakkal Majalla" panose="02000000000000000000" pitchFamily="2" charset="-78"/>
              </a:rPr>
              <a:t>إجابة النشاط </a:t>
            </a:r>
            <a:r>
              <a:rPr lang="ar-BH" sz="2800" b="1" dirty="0" smtClean="0">
                <a:solidFill>
                  <a:srgbClr val="FF0000"/>
                </a:solidFill>
                <a:latin typeface="Sakkal Majalla" panose="02000000000000000000" pitchFamily="2" charset="-78"/>
                <a:cs typeface="Sakkal Majalla" panose="02000000000000000000" pitchFamily="2" charset="-78"/>
              </a:rPr>
              <a:t>الثالث: </a:t>
            </a:r>
            <a:r>
              <a:rPr lang="ar-BH" sz="2800" b="1" dirty="0">
                <a:solidFill>
                  <a:srgbClr val="FF0000"/>
                </a:solidFill>
                <a:latin typeface="Sakkal Majalla" panose="02000000000000000000" pitchFamily="2" charset="-78"/>
                <a:cs typeface="Sakkal Majalla" panose="02000000000000000000" pitchFamily="2" charset="-78"/>
              </a:rPr>
              <a:t>التبادل التجاري: اتجاهاته الجغرافية</a:t>
            </a:r>
          </a:p>
        </p:txBody>
      </p:sp>
      <p:sp>
        <p:nvSpPr>
          <p:cNvPr id="3" name="Rectangle 2"/>
          <p:cNvSpPr/>
          <p:nvPr/>
        </p:nvSpPr>
        <p:spPr>
          <a:xfrm>
            <a:off x="360608" y="2067021"/>
            <a:ext cx="8332632" cy="4154984"/>
          </a:xfrm>
          <a:prstGeom prst="rect">
            <a:avLst/>
          </a:prstGeom>
          <a:solidFill>
            <a:schemeClr val="accent1">
              <a:lumMod val="20000"/>
              <a:lumOff val="80000"/>
            </a:schemeClr>
          </a:solidFill>
          <a:ln>
            <a:solidFill>
              <a:schemeClr val="tx1"/>
            </a:solidFill>
          </a:ln>
          <a:scene3d>
            <a:camera prst="orthographicFront"/>
            <a:lightRig rig="threePt" dir="t"/>
          </a:scene3d>
          <a:sp3d>
            <a:bevelT/>
          </a:sp3d>
        </p:spPr>
        <p:txBody>
          <a:bodyPr wrap="square">
            <a:spAutoFit/>
          </a:bodyPr>
          <a:lstStyle/>
          <a:p>
            <a:pPr algn="just" rtl="1" fontAlgn="auto">
              <a:spcBef>
                <a:spcPts val="0"/>
              </a:spcBef>
              <a:spcAft>
                <a:spcPts val="0"/>
              </a:spcAft>
              <a:defRPr/>
            </a:pPr>
            <a:r>
              <a:rPr lang="ar-BH" b="1" dirty="0">
                <a:solidFill>
                  <a:srgbClr val="FF0000"/>
                </a:solidFill>
                <a:latin typeface="Simplified Arabic" panose="02020603050405020304" pitchFamily="18" charset="-78"/>
              </a:rPr>
              <a:t>1- </a:t>
            </a:r>
            <a:r>
              <a:rPr lang="ar-BH" sz="2400" b="1" dirty="0">
                <a:solidFill>
                  <a:srgbClr val="FF0000"/>
                </a:solidFill>
                <a:latin typeface="Sakkal Majalla" panose="02000000000000000000" pitchFamily="2" charset="-78"/>
                <a:cs typeface="Sakkal Majalla" panose="02000000000000000000" pitchFamily="2" charset="-78"/>
              </a:rPr>
              <a:t>التبادل التجاري: اتجاهاته الجغرافية:</a:t>
            </a:r>
          </a:p>
          <a:p>
            <a:pPr algn="just" rtl="1" fontAlgn="auto">
              <a:spcBef>
                <a:spcPts val="0"/>
              </a:spcBef>
              <a:spcAft>
                <a:spcPts val="0"/>
              </a:spcAft>
              <a:defRPr/>
            </a:pPr>
            <a:r>
              <a:rPr lang="ar-BH" sz="2400" dirty="0">
                <a:latin typeface="Sakkal Majalla" panose="02000000000000000000" pitchFamily="2" charset="-78"/>
                <a:cs typeface="Sakkal Majalla" panose="02000000000000000000" pitchFamily="2" charset="-78"/>
              </a:rPr>
              <a:t>سجل التبادل التجاري لدول الخليج العربية سنة 2016م ما قيمته 1011 مليار دولار.</a:t>
            </a:r>
          </a:p>
          <a:p>
            <a:pPr algn="just" rtl="1" fontAlgn="auto">
              <a:spcBef>
                <a:spcPts val="0"/>
              </a:spcBef>
              <a:spcAft>
                <a:spcPts val="0"/>
              </a:spcAft>
              <a:defRPr/>
            </a:pPr>
            <a:r>
              <a:rPr lang="ar-BH" sz="2400" b="1" dirty="0">
                <a:solidFill>
                  <a:srgbClr val="FF0000"/>
                </a:solidFill>
                <a:latin typeface="Sakkal Majalla" panose="02000000000000000000" pitchFamily="2" charset="-78"/>
                <a:cs typeface="Sakkal Majalla" panose="02000000000000000000" pitchFamily="2" charset="-78"/>
              </a:rPr>
              <a:t>أ- اتجاهات التبادل التجاري: </a:t>
            </a:r>
            <a:r>
              <a:rPr lang="ar-BH" sz="2400" dirty="0">
                <a:latin typeface="Sakkal Majalla" panose="02000000000000000000" pitchFamily="2" charset="-78"/>
                <a:cs typeface="Sakkal Majalla" panose="02000000000000000000" pitchFamily="2" charset="-78"/>
              </a:rPr>
              <a:t>تتعامل دول الخليج العربية تجاريًا مع أغلب بلدان العالم، وتأتي البلدان المتقدمة في المرتبة الأولى تليها البلدان النامية، بينما لا تزال المبادلات ضعيفة مع البلدان العربية والإسلامية.</a:t>
            </a:r>
          </a:p>
          <a:p>
            <a:pPr marL="342900" indent="-342900" algn="just" rtl="1" fontAlgn="auto">
              <a:spcBef>
                <a:spcPts val="0"/>
              </a:spcBef>
              <a:spcAft>
                <a:spcPts val="0"/>
              </a:spcAft>
              <a:buFontTx/>
              <a:buChar char="-"/>
              <a:defRPr/>
            </a:pPr>
            <a:r>
              <a:rPr lang="ar-BH" sz="2400" b="1" dirty="0">
                <a:solidFill>
                  <a:srgbClr val="FF0000"/>
                </a:solidFill>
                <a:latin typeface="Sakkal Majalla" panose="02000000000000000000" pitchFamily="2" charset="-78"/>
                <a:cs typeface="Sakkal Majalla" panose="02000000000000000000" pitchFamily="2" charset="-78"/>
              </a:rPr>
              <a:t>اتجاهات الصادرات: </a:t>
            </a:r>
            <a:r>
              <a:rPr lang="ar-BH" sz="2400" dirty="0">
                <a:latin typeface="Sakkal Majalla" panose="02000000000000000000" pitchFamily="2" charset="-78"/>
                <a:cs typeface="Sakkal Majalla" panose="02000000000000000000" pitchFamily="2" charset="-78"/>
              </a:rPr>
              <a:t>تتوزع صادرات دول مجلس التعاون سنة 2016م بين 27% تتجه نحو اليابان والولايات المتحدة الأمريكية وكوريا الجنوبية، و12% نحو الصين، و11% نحو الهند، والنسبة المتبقية نحو بقية بلدان العالم.</a:t>
            </a:r>
          </a:p>
          <a:p>
            <a:pPr marL="342900" indent="-342900" algn="just" rtl="1" fontAlgn="auto">
              <a:spcBef>
                <a:spcPts val="0"/>
              </a:spcBef>
              <a:spcAft>
                <a:spcPts val="0"/>
              </a:spcAft>
              <a:buFontTx/>
              <a:buChar char="-"/>
              <a:defRPr/>
            </a:pPr>
            <a:r>
              <a:rPr lang="ar-BH" sz="2400" b="1" dirty="0">
                <a:solidFill>
                  <a:srgbClr val="FF0000"/>
                </a:solidFill>
                <a:latin typeface="Sakkal Majalla" panose="02000000000000000000" pitchFamily="2" charset="-78"/>
                <a:cs typeface="Sakkal Majalla" panose="02000000000000000000" pitchFamily="2" charset="-78"/>
              </a:rPr>
              <a:t>اتجاهات الواردات: </a:t>
            </a:r>
            <a:r>
              <a:rPr lang="ar-BH" sz="2400" dirty="0">
                <a:latin typeface="Sakkal Majalla" panose="02000000000000000000" pitchFamily="2" charset="-78"/>
                <a:cs typeface="Sakkal Majalla" panose="02000000000000000000" pitchFamily="2" charset="-78"/>
              </a:rPr>
              <a:t>تتوزع واردات دول مجلس التعاون سنة 2016م بين 29% تتجه نحو اليابان والولايات المتحدة الأمريكية وكوريا الجنوبية والمانيا، و16% نحو الصين، و7% نحو الهند، والنسبة المتبقية نحو بقية بلدان العالم.</a:t>
            </a: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600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1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10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1000"/>
                                        <p:tgtEl>
                                          <p:spTgt spid="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10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1000"/>
                                        <p:tgtEl>
                                          <p:spTgt spid="3">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37126" y="1024529"/>
            <a:ext cx="7379595" cy="684803"/>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lnSpc>
                <a:spcPct val="150000"/>
              </a:lnSpc>
              <a:defRPr/>
            </a:pPr>
            <a:r>
              <a:rPr lang="ar-BH" sz="2800" b="1" dirty="0">
                <a:solidFill>
                  <a:srgbClr val="FF0000"/>
                </a:solidFill>
                <a:latin typeface="Sakkal Majalla" panose="02000000000000000000" pitchFamily="2" charset="-78"/>
                <a:cs typeface="Sakkal Majalla" panose="02000000000000000000" pitchFamily="2" charset="-78"/>
              </a:rPr>
              <a:t>إجابة النشاط </a:t>
            </a:r>
            <a:r>
              <a:rPr lang="ar-BH" sz="2800" b="1" dirty="0" smtClean="0">
                <a:solidFill>
                  <a:srgbClr val="FF0000"/>
                </a:solidFill>
                <a:latin typeface="Sakkal Majalla" panose="02000000000000000000" pitchFamily="2" charset="-78"/>
                <a:cs typeface="Sakkal Majalla" panose="02000000000000000000" pitchFamily="2" charset="-78"/>
              </a:rPr>
              <a:t>الثالث: </a:t>
            </a:r>
            <a:r>
              <a:rPr lang="ar-BH" sz="2800" b="1" dirty="0">
                <a:solidFill>
                  <a:srgbClr val="FF0000"/>
                </a:solidFill>
                <a:latin typeface="Sakkal Majalla" panose="02000000000000000000" pitchFamily="2" charset="-78"/>
                <a:cs typeface="Sakkal Majalla" panose="02000000000000000000" pitchFamily="2" charset="-78"/>
              </a:rPr>
              <a:t>التبادل التجاري: </a:t>
            </a:r>
            <a:r>
              <a:rPr lang="ar-BH" sz="2800" b="1" dirty="0" smtClean="0">
                <a:solidFill>
                  <a:srgbClr val="FF0000"/>
                </a:solidFill>
                <a:latin typeface="Sakkal Majalla" panose="02000000000000000000" pitchFamily="2" charset="-78"/>
                <a:cs typeface="Sakkal Majalla" panose="02000000000000000000" pitchFamily="2" charset="-78"/>
              </a:rPr>
              <a:t>بنيته السلعية</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2" name="Rectangle 1"/>
          <p:cNvSpPr/>
          <p:nvPr/>
        </p:nvSpPr>
        <p:spPr>
          <a:xfrm>
            <a:off x="412123" y="1923649"/>
            <a:ext cx="8242479" cy="4339650"/>
          </a:xfrm>
          <a:prstGeom prst="rect">
            <a:avLst/>
          </a:prstGeom>
          <a:solidFill>
            <a:schemeClr val="accent1">
              <a:lumMod val="20000"/>
              <a:lumOff val="80000"/>
            </a:schemeClr>
          </a:solidFill>
          <a:ln>
            <a:solidFill>
              <a:schemeClr val="tx1"/>
            </a:solidFill>
          </a:ln>
          <a:scene3d>
            <a:camera prst="orthographicFront"/>
            <a:lightRig rig="threePt" dir="t"/>
          </a:scene3d>
          <a:sp3d>
            <a:bevelT w="139700" h="139700" prst="divot"/>
          </a:sp3d>
        </p:spPr>
        <p:txBody>
          <a:bodyPr wrap="square">
            <a:spAutoFit/>
          </a:bodyPr>
          <a:lstStyle/>
          <a:p>
            <a:pPr algn="just" rtl="1" fontAlgn="auto">
              <a:spcBef>
                <a:spcPts val="0"/>
              </a:spcBef>
              <a:spcAft>
                <a:spcPts val="0"/>
              </a:spcAft>
              <a:defRPr/>
            </a:pPr>
            <a:r>
              <a:rPr lang="ar-BH" sz="2300" b="1" dirty="0">
                <a:solidFill>
                  <a:srgbClr val="FF0000"/>
                </a:solidFill>
                <a:latin typeface="Simplified Arabic" panose="02020603050405020304" pitchFamily="18" charset="-78"/>
              </a:rPr>
              <a:t>2- </a:t>
            </a:r>
            <a:r>
              <a:rPr lang="ar-BH" sz="2300" b="1" dirty="0">
                <a:solidFill>
                  <a:srgbClr val="FF0000"/>
                </a:solidFill>
                <a:latin typeface="Sakkal Majalla" panose="02000000000000000000" pitchFamily="2" charset="-78"/>
                <a:cs typeface="Sakkal Majalla" panose="02000000000000000000" pitchFamily="2" charset="-78"/>
              </a:rPr>
              <a:t>الهيكل السلعي لإجمالي الواردات والصادرات:</a:t>
            </a:r>
          </a:p>
          <a:p>
            <a:pPr algn="just" rtl="1" fontAlgn="auto">
              <a:spcBef>
                <a:spcPts val="0"/>
              </a:spcBef>
              <a:spcAft>
                <a:spcPts val="0"/>
              </a:spcAft>
              <a:defRPr/>
            </a:pPr>
            <a:r>
              <a:rPr lang="ar-BH" sz="2300" b="1" dirty="0">
                <a:solidFill>
                  <a:srgbClr val="FF0000"/>
                </a:solidFill>
                <a:latin typeface="Sakkal Majalla" panose="02000000000000000000" pitchFamily="2" charset="-78"/>
                <a:cs typeface="Sakkal Majalla" panose="02000000000000000000" pitchFamily="2" charset="-78"/>
              </a:rPr>
              <a:t>أ- الهيكل السلعي للصادرات: </a:t>
            </a:r>
            <a:r>
              <a:rPr lang="ar-BH" sz="2300" dirty="0">
                <a:latin typeface="Sakkal Majalla" panose="02000000000000000000" pitchFamily="2" charset="-78"/>
                <a:cs typeface="Sakkal Majalla" panose="02000000000000000000" pitchFamily="2" charset="-78"/>
              </a:rPr>
              <a:t>يشكل النفط والغاز الطبيعي والمنتجات المنجمية السلع المصدرة الأساسية لدول الخليج العربية بنسبة 62%، وتختلف هذه النسبة من دولة إلى أخرى فهي تمثل 99% في العراق سنة 2016م و93% في الكويت و83% في السعودية و65% في البحرين. وتأتي المواد المصنعة في المرتبة الثانية بنسبة 21%، وهي تتكون أساسا من الأجهزة والمعدات الكهربائية والبلاستيك ومنتجاته والمطاط ومنتجاته والمواد البتروكيماوية ومعدات النقل. أما المرتبة الثالثة فيمثلها الذهب والأحجار الكريمة بنسبة 9.5%، وتشكل بقية السلع المصدرة 8.5% وتتمثل في المواد النسيجية والجلود والأحذية...</a:t>
            </a:r>
          </a:p>
          <a:p>
            <a:pPr algn="just" rtl="1" fontAlgn="auto">
              <a:spcBef>
                <a:spcPts val="0"/>
              </a:spcBef>
              <a:spcAft>
                <a:spcPts val="0"/>
              </a:spcAft>
              <a:defRPr/>
            </a:pPr>
            <a:r>
              <a:rPr lang="ar-BH" sz="2300" b="1" dirty="0">
                <a:solidFill>
                  <a:srgbClr val="FF0000"/>
                </a:solidFill>
                <a:latin typeface="Sakkal Majalla" panose="02000000000000000000" pitchFamily="2" charset="-78"/>
                <a:cs typeface="Sakkal Majalla" panose="02000000000000000000" pitchFamily="2" charset="-78"/>
              </a:rPr>
              <a:t>ب- الهيكل السلعي للواردات: </a:t>
            </a:r>
            <a:r>
              <a:rPr lang="ar-BH" sz="2300" dirty="0">
                <a:latin typeface="Sakkal Majalla" panose="02000000000000000000" pitchFamily="2" charset="-78"/>
                <a:cs typeface="Sakkal Majalla" panose="02000000000000000000" pitchFamily="2" charset="-78"/>
              </a:rPr>
              <a:t>تشكل المواد المصنعة قرابة 60% من إجمالي الواردات السلعية لدول الخليج العربية لعام 2016م، وتتمثل أساسًا في الأجهزة والمعدات الكهربائية ومعدات النقل والمواد الكيماوية ومنتجات معدنية، يليها الذهب والأحجار الكريمة بنسبة 13%، والنسبة المتبقية تتوزع على بقية المواد.</a:t>
            </a:r>
          </a:p>
        </p:txBody>
      </p:sp>
      <p:sp>
        <p:nvSpPr>
          <p:cNvPr id="9" name="Rectangle 3"/>
          <p:cNvSpPr/>
          <p:nvPr/>
        </p:nvSpPr>
        <p:spPr>
          <a:xfrm>
            <a:off x="0" y="303188"/>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755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75764" y="1011466"/>
            <a:ext cx="7340958" cy="708025"/>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800"/>
              </a:spcAft>
              <a:defRPr/>
            </a:pPr>
            <a:r>
              <a:rPr lang="ar-BH" altLang="en-US" sz="3000" b="1" dirty="0" smtClean="0">
                <a:solidFill>
                  <a:srgbClr val="FF0000"/>
                </a:solidFill>
                <a:latin typeface="Sakkal Majalla" panose="02000000000000000000" pitchFamily="2" charset="-78"/>
                <a:cs typeface="Sakkal Majalla" panose="02000000000000000000" pitchFamily="2" charset="-78"/>
              </a:rPr>
              <a:t>النشاط الرابع: الميزان التجاري</a:t>
            </a:r>
            <a:endParaRPr lang="en-US" altLang="en-US" sz="3000" dirty="0" smtClean="0">
              <a:solidFill>
                <a:srgbClr val="FF0000"/>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521260762"/>
              </p:ext>
            </p:extLst>
          </p:nvPr>
        </p:nvGraphicFramePr>
        <p:xfrm>
          <a:off x="399246" y="2199590"/>
          <a:ext cx="8242478" cy="2980782"/>
        </p:xfrm>
        <a:graphic>
          <a:graphicData uri="http://schemas.openxmlformats.org/drawingml/2006/table">
            <a:tbl>
              <a:tblPr rtl="1" firstRow="1" firstCol="1" bandRow="1">
                <a:tableStyleId>{5940675A-B579-460E-94D1-54222C63F5DA}</a:tableStyleId>
              </a:tblPr>
              <a:tblGrid>
                <a:gridCol w="2043250">
                  <a:extLst>
                    <a:ext uri="{9D8B030D-6E8A-4147-A177-3AD203B41FA5}">
                      <a16:colId xmlns="" xmlns:a16="http://schemas.microsoft.com/office/drawing/2014/main" val="223380015"/>
                    </a:ext>
                  </a:extLst>
                </a:gridCol>
                <a:gridCol w="2066104">
                  <a:extLst>
                    <a:ext uri="{9D8B030D-6E8A-4147-A177-3AD203B41FA5}">
                      <a16:colId xmlns="" xmlns:a16="http://schemas.microsoft.com/office/drawing/2014/main" val="2957334574"/>
                    </a:ext>
                  </a:extLst>
                </a:gridCol>
                <a:gridCol w="2066104">
                  <a:extLst>
                    <a:ext uri="{9D8B030D-6E8A-4147-A177-3AD203B41FA5}">
                      <a16:colId xmlns="" xmlns:a16="http://schemas.microsoft.com/office/drawing/2014/main" val="3803121029"/>
                    </a:ext>
                  </a:extLst>
                </a:gridCol>
                <a:gridCol w="2067020">
                  <a:extLst>
                    <a:ext uri="{9D8B030D-6E8A-4147-A177-3AD203B41FA5}">
                      <a16:colId xmlns="" xmlns:a16="http://schemas.microsoft.com/office/drawing/2014/main" val="1470108965"/>
                    </a:ext>
                  </a:extLst>
                </a:gridCol>
              </a:tblGrid>
              <a:tr h="300584">
                <a:tc>
                  <a:txBody>
                    <a:bodyPr/>
                    <a:lstStyle/>
                    <a:p>
                      <a:pPr marL="0" marR="0" algn="r" rtl="1">
                        <a:lnSpc>
                          <a:spcPct val="107000"/>
                        </a:lnSpc>
                        <a:spcBef>
                          <a:spcPts val="0"/>
                        </a:spcBef>
                        <a:spcAft>
                          <a:spcPts val="0"/>
                        </a:spcAft>
                      </a:pPr>
                      <a:r>
                        <a:rPr lang="ar-BH"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الصادرات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الواردات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الميزان التجاري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623847440"/>
                  </a:ext>
                </a:extLst>
              </a:tr>
              <a:tr h="300584">
                <a:tc>
                  <a:txBody>
                    <a:bodyPr/>
                    <a:lstStyle/>
                    <a:p>
                      <a:pPr marL="0" marR="0" algn="r" rtl="1">
                        <a:lnSpc>
                          <a:spcPct val="107000"/>
                        </a:lnSpc>
                        <a:spcBef>
                          <a:spcPts val="0"/>
                        </a:spcBef>
                        <a:spcAft>
                          <a:spcPts val="0"/>
                        </a:spcAft>
                      </a:pPr>
                      <a:r>
                        <a:rPr lang="ar-BH" sz="1400" b="1" dirty="0">
                          <a:effectLst/>
                        </a:rPr>
                        <a:t>الإمارات العربيّة المتّحدة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 300,477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263,417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+ 37,060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3473478026"/>
                  </a:ext>
                </a:extLst>
              </a:tr>
              <a:tr h="300584">
                <a:tc>
                  <a:txBody>
                    <a:bodyPr/>
                    <a:lstStyle/>
                    <a:p>
                      <a:pPr marL="0" marR="0" algn="r" rtl="1">
                        <a:lnSpc>
                          <a:spcPct val="107000"/>
                        </a:lnSpc>
                        <a:spcBef>
                          <a:spcPts val="0"/>
                        </a:spcBef>
                        <a:spcAft>
                          <a:spcPts val="0"/>
                        </a:spcAft>
                      </a:pPr>
                      <a:r>
                        <a:rPr lang="ar-BH" sz="1400" b="1" dirty="0">
                          <a:effectLst/>
                        </a:rPr>
                        <a:t>مملكة البحرين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16,540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13,746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a:effectLst/>
                        </a:rPr>
                        <a:t>+ 2,794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2376627535"/>
                  </a:ext>
                </a:extLst>
              </a:tr>
              <a:tr h="300584">
                <a:tc>
                  <a:txBody>
                    <a:bodyPr/>
                    <a:lstStyle/>
                    <a:p>
                      <a:pPr marL="0" marR="0" algn="r" rtl="1">
                        <a:lnSpc>
                          <a:spcPct val="107000"/>
                        </a:lnSpc>
                        <a:spcBef>
                          <a:spcPts val="0"/>
                        </a:spcBef>
                        <a:spcAft>
                          <a:spcPts val="0"/>
                        </a:spcAft>
                      </a:pPr>
                      <a:r>
                        <a:rPr lang="ar-BH" sz="1400" b="1" dirty="0">
                          <a:effectLst/>
                        </a:rPr>
                        <a:t>المملكة العربيّة السّعوديّة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203,550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174,675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+ 28,875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730819376"/>
                  </a:ext>
                </a:extLst>
              </a:tr>
              <a:tr h="300584">
                <a:tc>
                  <a:txBody>
                    <a:bodyPr/>
                    <a:lstStyle/>
                    <a:p>
                      <a:pPr marL="0" marR="0" algn="r" rtl="1">
                        <a:lnSpc>
                          <a:spcPct val="107000"/>
                        </a:lnSpc>
                        <a:spcBef>
                          <a:spcPts val="0"/>
                        </a:spcBef>
                        <a:spcAft>
                          <a:spcPts val="0"/>
                        </a:spcAft>
                      </a:pPr>
                      <a:r>
                        <a:rPr lang="ar-BH" sz="1400" b="1" dirty="0">
                          <a:effectLst/>
                        </a:rPr>
                        <a:t>العراق</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49,320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52,000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- 2,680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1550097027"/>
                  </a:ext>
                </a:extLst>
              </a:tr>
              <a:tr h="300584">
                <a:tc>
                  <a:txBody>
                    <a:bodyPr/>
                    <a:lstStyle/>
                    <a:p>
                      <a:pPr marL="0" marR="0" algn="r" rtl="1">
                        <a:lnSpc>
                          <a:spcPct val="107000"/>
                        </a:lnSpc>
                        <a:spcBef>
                          <a:spcPts val="0"/>
                        </a:spcBef>
                        <a:spcAft>
                          <a:spcPts val="0"/>
                        </a:spcAft>
                      </a:pPr>
                      <a:r>
                        <a:rPr lang="ar-BH" sz="1400" b="1" dirty="0">
                          <a:effectLst/>
                        </a:rPr>
                        <a:t>عمان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35,672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26,556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+ 9,116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3842673593"/>
                  </a:ext>
                </a:extLst>
              </a:tr>
              <a:tr h="300584">
                <a:tc>
                  <a:txBody>
                    <a:bodyPr/>
                    <a:lstStyle/>
                    <a:p>
                      <a:pPr marL="0" marR="0" algn="r" rtl="1">
                        <a:lnSpc>
                          <a:spcPct val="107000"/>
                        </a:lnSpc>
                        <a:spcBef>
                          <a:spcPts val="0"/>
                        </a:spcBef>
                        <a:spcAft>
                          <a:spcPts val="0"/>
                        </a:spcAft>
                      </a:pPr>
                      <a:r>
                        <a:rPr lang="ar-BH" sz="1400" b="1" dirty="0">
                          <a:effectLst/>
                        </a:rPr>
                        <a:t>قطر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77,294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37,120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+ 40,174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120717971"/>
                  </a:ext>
                </a:extLst>
              </a:tr>
              <a:tr h="300584">
                <a:tc>
                  <a:txBody>
                    <a:bodyPr/>
                    <a:lstStyle/>
                    <a:p>
                      <a:pPr marL="0" marR="0" algn="r" rtl="1">
                        <a:lnSpc>
                          <a:spcPct val="107000"/>
                        </a:lnSpc>
                        <a:spcBef>
                          <a:spcPts val="0"/>
                        </a:spcBef>
                        <a:spcAft>
                          <a:spcPts val="0"/>
                        </a:spcAft>
                      </a:pPr>
                      <a:r>
                        <a:rPr lang="ar-BH" sz="1400" b="1" dirty="0">
                          <a:effectLst/>
                        </a:rPr>
                        <a:t>الكويت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54,089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30,795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+ 23,294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3001692067"/>
                  </a:ext>
                </a:extLst>
              </a:tr>
              <a:tr h="300584">
                <a:tc>
                  <a:txBody>
                    <a:bodyPr/>
                    <a:lstStyle/>
                    <a:p>
                      <a:pPr marL="0" marR="0" algn="r" rtl="1">
                        <a:lnSpc>
                          <a:spcPct val="107000"/>
                        </a:lnSpc>
                        <a:spcBef>
                          <a:spcPts val="0"/>
                        </a:spcBef>
                        <a:spcAft>
                          <a:spcPts val="0"/>
                        </a:spcAft>
                      </a:pPr>
                      <a:r>
                        <a:rPr lang="ar-BH" sz="1400" b="1" dirty="0">
                          <a:effectLst/>
                        </a:rPr>
                        <a:t>دول الخليج العربيّة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736,942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598,309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tc>
                  <a:txBody>
                    <a:bodyPr/>
                    <a:lstStyle/>
                    <a:p>
                      <a:pPr marL="0" marR="0" algn="r" rtl="1">
                        <a:lnSpc>
                          <a:spcPct val="107000"/>
                        </a:lnSpc>
                        <a:spcBef>
                          <a:spcPts val="0"/>
                        </a:spcBef>
                        <a:spcAft>
                          <a:spcPts val="0"/>
                        </a:spcAft>
                      </a:pPr>
                      <a:r>
                        <a:rPr lang="ar-BH" sz="1400" b="1" dirty="0">
                          <a:effectLst/>
                        </a:rPr>
                        <a:t>+ 138,633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FF5FB"/>
                    </a:solidFill>
                  </a:tcPr>
                </a:tc>
                <a:extLst>
                  <a:ext uri="{0D108BD9-81ED-4DB2-BD59-A6C34878D82A}">
                    <a16:rowId xmlns="" xmlns:a16="http://schemas.microsoft.com/office/drawing/2014/main" val="1462651203"/>
                  </a:ext>
                </a:extLst>
              </a:tr>
              <a:tr h="275526">
                <a:tc gridSpan="4">
                  <a:txBody>
                    <a:bodyPr/>
                    <a:lstStyle/>
                    <a:p>
                      <a:pPr marL="0" marR="0" algn="l" rtl="1">
                        <a:lnSpc>
                          <a:spcPct val="107000"/>
                        </a:lnSpc>
                        <a:spcBef>
                          <a:spcPts val="0"/>
                        </a:spcBef>
                        <a:spcAft>
                          <a:spcPts val="0"/>
                        </a:spcAft>
                      </a:pPr>
                      <a:r>
                        <a:rPr lang="ar-BH" sz="1400" b="1" dirty="0">
                          <a:effectLst/>
                        </a:rPr>
                        <a:t>المصدر: التّقرير الاقتصادي العربي الموحّد، 2017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182343552"/>
                  </a:ext>
                </a:extLst>
              </a:tr>
            </a:tbl>
          </a:graphicData>
        </a:graphic>
      </p:graphicFrame>
      <p:sp>
        <p:nvSpPr>
          <p:cNvPr id="3" name="Rectangle 2"/>
          <p:cNvSpPr/>
          <p:nvPr/>
        </p:nvSpPr>
        <p:spPr>
          <a:xfrm>
            <a:off x="738191" y="1810892"/>
            <a:ext cx="7616104" cy="388696"/>
          </a:xfrm>
          <a:prstGeom prst="rect">
            <a:avLst/>
          </a:prstGeom>
        </p:spPr>
        <p:txBody>
          <a:bodyPr wrap="square">
            <a:spAutoFit/>
          </a:bodyPr>
          <a:lstStyle/>
          <a:p>
            <a:pPr algn="just" rtl="1">
              <a:lnSpc>
                <a:spcPct val="107000"/>
              </a:lnSpc>
              <a:spcAft>
                <a:spcPts val="800"/>
              </a:spcAft>
            </a:pP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تطوّر قيمة الصّادرات والواردات والميزان التّجاري للسّلع والخدمات بدول الخليج العربيّة سنة 2015 بالمليون دولار.</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Rectangle 9"/>
          <p:cNvSpPr/>
          <p:nvPr/>
        </p:nvSpPr>
        <p:spPr>
          <a:xfrm>
            <a:off x="347730" y="5291124"/>
            <a:ext cx="8281115" cy="1015663"/>
          </a:xfrm>
          <a:prstGeom prst="rect">
            <a:avLst/>
          </a:prstGeom>
          <a:solidFill>
            <a:schemeClr val="accent6">
              <a:lumMod val="20000"/>
              <a:lumOff val="80000"/>
            </a:schemeClr>
          </a:solidFill>
          <a:ln>
            <a:solidFill>
              <a:schemeClr val="tx1"/>
            </a:solidFill>
          </a:ln>
        </p:spPr>
        <p:txBody>
          <a:bodyPr wrap="square">
            <a:spAutoFit/>
          </a:bodyPr>
          <a:lstStyle/>
          <a:p>
            <a:pPr marL="342900" indent="-342900" algn="just" rtl="1" fontAlgn="auto">
              <a:spcBef>
                <a:spcPts val="0"/>
              </a:spcBef>
              <a:spcAft>
                <a:spcPts val="0"/>
              </a:spcAft>
              <a:buFontTx/>
              <a:buChar char="-"/>
              <a:defRPr/>
            </a:pPr>
            <a:r>
              <a:rPr lang="ar-BH" sz="2000" b="1" dirty="0" smtClean="0">
                <a:solidFill>
                  <a:srgbClr val="0070C0"/>
                </a:solidFill>
                <a:latin typeface="Sakkal Majalla" panose="02000000000000000000" pitchFamily="2" charset="-78"/>
                <a:cs typeface="Sakkal Majalla" panose="02000000000000000000" pitchFamily="2" charset="-78"/>
              </a:rPr>
              <a:t>اقرأ الجدول، </a:t>
            </a:r>
            <a:r>
              <a:rPr lang="ar-BH" sz="2000" b="1" dirty="0">
                <a:solidFill>
                  <a:srgbClr val="0070C0"/>
                </a:solidFill>
                <a:latin typeface="Sakkal Majalla" panose="02000000000000000000" pitchFamily="2" charset="-78"/>
                <a:cs typeface="Sakkal Majalla" panose="02000000000000000000" pitchFamily="2" charset="-78"/>
              </a:rPr>
              <a:t>ثم أجب عن الأسئلة الآتية</a:t>
            </a:r>
            <a:r>
              <a:rPr lang="ar-BH" sz="2000" b="1" dirty="0" smtClean="0">
                <a:solidFill>
                  <a:srgbClr val="0070C0"/>
                </a:solidFill>
                <a:latin typeface="Sakkal Majalla" panose="02000000000000000000" pitchFamily="2" charset="-78"/>
                <a:cs typeface="Sakkal Majalla" panose="02000000000000000000" pitchFamily="2" charset="-78"/>
              </a:rPr>
              <a:t>:</a:t>
            </a:r>
          </a:p>
          <a:p>
            <a:pPr marL="457200" indent="-457200" algn="just" rtl="1" fontAlgn="auto">
              <a:spcBef>
                <a:spcPts val="0"/>
              </a:spcBef>
              <a:spcAft>
                <a:spcPts val="0"/>
              </a:spcAft>
              <a:buFont typeface="+mj-lt"/>
              <a:buAutoNum type="arabicPeriod"/>
              <a:defRPr/>
            </a:pPr>
            <a:r>
              <a:rPr lang="ar-BH" sz="2000" b="1" dirty="0" smtClean="0">
                <a:solidFill>
                  <a:srgbClr val="0070C0"/>
                </a:solidFill>
                <a:latin typeface="Sakkal Majalla" panose="02000000000000000000" pitchFamily="2" charset="-78"/>
                <a:cs typeface="Sakkal Majalla" panose="02000000000000000000" pitchFamily="2" charset="-78"/>
              </a:rPr>
              <a:t>بماذا تفسر عجز الميزان التجاري في العراق؟</a:t>
            </a:r>
          </a:p>
          <a:p>
            <a:pPr marL="457200" indent="-457200" algn="just" rtl="1" fontAlgn="auto">
              <a:spcBef>
                <a:spcPts val="0"/>
              </a:spcBef>
              <a:spcAft>
                <a:spcPts val="0"/>
              </a:spcAft>
              <a:buFont typeface="+mj-lt"/>
              <a:buAutoNum type="arabicPeriod"/>
              <a:defRPr/>
            </a:pPr>
            <a:r>
              <a:rPr lang="ar-BH" sz="2000" b="1" dirty="0" smtClean="0">
                <a:solidFill>
                  <a:srgbClr val="0070C0"/>
                </a:solidFill>
                <a:latin typeface="Sakkal Majalla" panose="02000000000000000000" pitchFamily="2" charset="-78"/>
                <a:cs typeface="Sakkal Majalla" panose="02000000000000000000" pitchFamily="2" charset="-78"/>
              </a:rPr>
              <a:t>بماذا تفسر الفائض في الميزان التجاري في بقية دول الخليج العربية؟</a:t>
            </a:r>
            <a:endParaRPr lang="ar-BH" sz="2000" b="1" dirty="0">
              <a:solidFill>
                <a:srgbClr val="0070C0"/>
              </a:solidFill>
              <a:latin typeface="Sakkal Majalla" panose="02000000000000000000" pitchFamily="2" charset="-78"/>
              <a:cs typeface="Sakkal Majalla" panose="02000000000000000000" pitchFamily="2" charset="-78"/>
            </a:endParaRPr>
          </a:p>
        </p:txBody>
      </p:sp>
      <p:sp>
        <p:nvSpPr>
          <p:cNvPr id="13" name="Rectangle 3"/>
          <p:cNvSpPr/>
          <p:nvPr/>
        </p:nvSpPr>
        <p:spPr>
          <a:xfrm>
            <a:off x="0" y="164919"/>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26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825052" y="1243253"/>
            <a:ext cx="7379595" cy="70802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800"/>
              </a:spcAft>
              <a:defRPr/>
            </a:pPr>
            <a:r>
              <a:rPr lang="ar-BH" altLang="en-US" sz="3200" b="1" dirty="0" smtClean="0">
                <a:solidFill>
                  <a:srgbClr val="FF0000"/>
                </a:solidFill>
                <a:latin typeface="Sakkal Majalla" panose="02000000000000000000" pitchFamily="2" charset="-78"/>
                <a:cs typeface="Sakkal Majalla" panose="02000000000000000000" pitchFamily="2" charset="-78"/>
              </a:rPr>
              <a:t>إجابة النشاط الرابع: الميزان التجاري</a:t>
            </a:r>
            <a:endParaRPr lang="en-US" altLang="en-US" sz="3200" dirty="0" smtClean="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779974" y="4133758"/>
            <a:ext cx="7469747" cy="1569660"/>
          </a:xfrm>
          <a:prstGeom prst="rect">
            <a:avLst/>
          </a:prstGeom>
          <a:solidFill>
            <a:schemeClr val="accent6">
              <a:lumMod val="20000"/>
              <a:lumOff val="80000"/>
            </a:schemeClr>
          </a:solidFill>
          <a:ln>
            <a:solidFill>
              <a:schemeClr val="tx1"/>
            </a:solidFill>
          </a:ln>
        </p:spPr>
        <p:txBody>
          <a:bodyPr wrap="square">
            <a:spAutoFit/>
          </a:bodyPr>
          <a:lstStyle/>
          <a:p>
            <a:pPr algn="just" rtl="1">
              <a:lnSpc>
                <a:spcPct val="200000"/>
              </a:lnSpc>
              <a:defRPr/>
            </a:pPr>
            <a:r>
              <a:rPr lang="ar-BH" sz="2400" dirty="0" smtClean="0">
                <a:latin typeface="Sakkal Majalla" panose="02000000000000000000" pitchFamily="2" charset="-78"/>
                <a:cs typeface="Sakkal Majalla" panose="02000000000000000000" pitchFamily="2" charset="-78"/>
              </a:rPr>
              <a:t>2. شهد </a:t>
            </a:r>
            <a:r>
              <a:rPr lang="ar-BH" sz="2400" dirty="0">
                <a:latin typeface="Sakkal Majalla" panose="02000000000000000000" pitchFamily="2" charset="-78"/>
                <a:cs typeface="Sakkal Majalla" panose="02000000000000000000" pitchFamily="2" charset="-78"/>
              </a:rPr>
              <a:t>الميزان </a:t>
            </a:r>
            <a:r>
              <a:rPr lang="ar-BH" sz="2400" dirty="0" smtClean="0">
                <a:latin typeface="Sakkal Majalla" panose="02000000000000000000" pitchFamily="2" charset="-78"/>
                <a:cs typeface="Sakkal Majalla" panose="02000000000000000000" pitchFamily="2" charset="-78"/>
              </a:rPr>
              <a:t>التجاري لدول الخليج العربية </a:t>
            </a:r>
            <a:r>
              <a:rPr lang="ar-BH" sz="2400" dirty="0">
                <a:latin typeface="Sakkal Majalla" panose="02000000000000000000" pitchFamily="2" charset="-78"/>
                <a:cs typeface="Sakkal Majalla" panose="02000000000000000000" pitchFamily="2" charset="-78"/>
              </a:rPr>
              <a:t>فائضًا يقدر بحوالي 139 مليار دولار أمريكي نتيجة ارتفاع قيمة الصادرات مقارنة </a:t>
            </a:r>
            <a:r>
              <a:rPr lang="ar-BH" sz="2400" dirty="0" smtClean="0">
                <a:latin typeface="Sakkal Majalla" panose="02000000000000000000" pitchFamily="2" charset="-78"/>
                <a:cs typeface="Sakkal Majalla" panose="02000000000000000000" pitchFamily="2" charset="-78"/>
              </a:rPr>
              <a:t>بالواردات</a:t>
            </a:r>
            <a:r>
              <a:rPr lang="ar-BH" sz="2400" dirty="0">
                <a:latin typeface="Sakkal Majalla" panose="02000000000000000000" pitchFamily="2" charset="-78"/>
                <a:cs typeface="Sakkal Majalla" panose="02000000000000000000" pitchFamily="2" charset="-78"/>
              </a:rPr>
              <a:t>.</a:t>
            </a: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
        <p:nvSpPr>
          <p:cNvPr id="13" name="Rectangle 12"/>
          <p:cNvSpPr/>
          <p:nvPr/>
        </p:nvSpPr>
        <p:spPr>
          <a:xfrm>
            <a:off x="779974" y="2383295"/>
            <a:ext cx="7469747" cy="1477328"/>
          </a:xfrm>
          <a:prstGeom prst="rect">
            <a:avLst/>
          </a:prstGeom>
          <a:solidFill>
            <a:schemeClr val="accent1">
              <a:lumMod val="20000"/>
              <a:lumOff val="80000"/>
            </a:schemeClr>
          </a:solidFill>
          <a:ln>
            <a:solidFill>
              <a:schemeClr val="tx1"/>
            </a:solidFill>
          </a:ln>
        </p:spPr>
        <p:txBody>
          <a:bodyPr wrap="square">
            <a:spAutoFit/>
          </a:bodyPr>
          <a:lstStyle/>
          <a:p>
            <a:pPr algn="just" rtl="1">
              <a:lnSpc>
                <a:spcPct val="200000"/>
              </a:lnSpc>
              <a:defRPr/>
            </a:pPr>
            <a:r>
              <a:rPr lang="ar-BH" sz="2400" dirty="0" smtClean="0">
                <a:latin typeface="Sakkal Majalla" panose="02000000000000000000" pitchFamily="2" charset="-78"/>
                <a:cs typeface="Sakkal Majalla" panose="02000000000000000000" pitchFamily="2" charset="-78"/>
              </a:rPr>
              <a:t>1. شهد </a:t>
            </a:r>
            <a:r>
              <a:rPr lang="ar-BH" sz="2400" dirty="0">
                <a:latin typeface="Sakkal Majalla" panose="02000000000000000000" pitchFamily="2" charset="-78"/>
                <a:cs typeface="Sakkal Majalla" panose="02000000000000000000" pitchFamily="2" charset="-78"/>
              </a:rPr>
              <a:t>الميزان </a:t>
            </a:r>
            <a:r>
              <a:rPr lang="ar-BH" sz="2400" dirty="0" smtClean="0">
                <a:latin typeface="Sakkal Majalla" panose="02000000000000000000" pitchFamily="2" charset="-78"/>
                <a:cs typeface="Sakkal Majalla" panose="02000000000000000000" pitchFamily="2" charset="-78"/>
              </a:rPr>
              <a:t>التجاري في العراق </a:t>
            </a:r>
            <a:r>
              <a:rPr lang="ar-BH" sz="2400" dirty="0">
                <a:latin typeface="Sakkal Majalla" panose="02000000000000000000" pitchFamily="2" charset="-78"/>
                <a:cs typeface="Sakkal Majalla" panose="02000000000000000000" pitchFamily="2" charset="-78"/>
              </a:rPr>
              <a:t>عجزًا </a:t>
            </a:r>
            <a:r>
              <a:rPr lang="ar-BH" sz="2400" dirty="0" smtClean="0">
                <a:latin typeface="Sakkal Majalla" panose="02000000000000000000" pitchFamily="2" charset="-78"/>
                <a:cs typeface="Sakkal Majalla" panose="02000000000000000000" pitchFamily="2" charset="-78"/>
              </a:rPr>
              <a:t>نتيجة </a:t>
            </a:r>
            <a:r>
              <a:rPr lang="ar-BH" sz="2400" dirty="0">
                <a:latin typeface="Sakkal Majalla" panose="02000000000000000000" pitchFamily="2" charset="-78"/>
                <a:cs typeface="Sakkal Majalla" panose="02000000000000000000" pitchFamily="2" charset="-78"/>
              </a:rPr>
              <a:t>ارتفاع قيمة </a:t>
            </a:r>
            <a:r>
              <a:rPr lang="ar-BH" sz="2400" dirty="0" smtClean="0">
                <a:latin typeface="Sakkal Majalla" panose="02000000000000000000" pitchFamily="2" charset="-78"/>
                <a:cs typeface="Sakkal Majalla" panose="02000000000000000000" pitchFamily="2" charset="-78"/>
              </a:rPr>
              <a:t>الواردات </a:t>
            </a:r>
            <a:r>
              <a:rPr lang="ar-BH" sz="2400" dirty="0">
                <a:latin typeface="Sakkal Majalla" panose="02000000000000000000" pitchFamily="2" charset="-78"/>
                <a:cs typeface="Sakkal Majalla" panose="02000000000000000000" pitchFamily="2" charset="-78"/>
              </a:rPr>
              <a:t>مقارنة </a:t>
            </a:r>
            <a:r>
              <a:rPr lang="ar-BH" sz="2400" dirty="0" smtClean="0">
                <a:latin typeface="Sakkal Majalla" panose="02000000000000000000" pitchFamily="2" charset="-78"/>
                <a:cs typeface="Sakkal Majalla" panose="02000000000000000000" pitchFamily="2" charset="-78"/>
              </a:rPr>
              <a:t>بقيمة الصادرات.</a:t>
            </a:r>
            <a:endParaRPr lang="ar-BH"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857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1017431" y="1085620"/>
            <a:ext cx="7366716" cy="708025"/>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fontAlgn="auto" hangingPunct="1">
              <a:lnSpc>
                <a:spcPct val="150000"/>
              </a:lnSpc>
              <a:spcBef>
                <a:spcPts val="0"/>
              </a:spcBef>
              <a:spcAft>
                <a:spcPts val="0"/>
              </a:spcAft>
              <a:defRPr/>
            </a:pPr>
            <a:r>
              <a:rPr lang="ar-BH" sz="3200" b="1" dirty="0">
                <a:solidFill>
                  <a:srgbClr val="FF0000"/>
                </a:solidFill>
                <a:latin typeface="Sakkal Majalla" panose="02000000000000000000" pitchFamily="2" charset="-78"/>
                <a:cs typeface="Sakkal Majalla" panose="02000000000000000000" pitchFamily="2" charset="-78"/>
              </a:rPr>
              <a:t>النشاط </a:t>
            </a:r>
            <a:r>
              <a:rPr lang="ar-BH" sz="3200" b="1" dirty="0" smtClean="0">
                <a:solidFill>
                  <a:srgbClr val="FF0000"/>
                </a:solidFill>
                <a:latin typeface="Sakkal Majalla" panose="02000000000000000000" pitchFamily="2" charset="-78"/>
                <a:cs typeface="Sakkal Majalla" panose="02000000000000000000" pitchFamily="2" charset="-78"/>
              </a:rPr>
              <a:t>الخامس: </a:t>
            </a:r>
            <a:r>
              <a:rPr lang="ar-BH" sz="3200" b="1" dirty="0">
                <a:solidFill>
                  <a:srgbClr val="FF0000"/>
                </a:solidFill>
                <a:latin typeface="Sakkal Majalla" panose="02000000000000000000" pitchFamily="2" charset="-78"/>
                <a:cs typeface="Sakkal Majalla" panose="02000000000000000000" pitchFamily="2" charset="-78"/>
              </a:rPr>
              <a:t>التجارة بين دول مجلس التعاون</a:t>
            </a:r>
          </a:p>
        </p:txBody>
      </p:sp>
      <p:graphicFrame>
        <p:nvGraphicFramePr>
          <p:cNvPr id="13" name="Chart 12"/>
          <p:cNvGraphicFramePr/>
          <p:nvPr>
            <p:extLst>
              <p:ext uri="{D42A27DB-BD31-4B8C-83A1-F6EECF244321}">
                <p14:modId xmlns:p14="http://schemas.microsoft.com/office/powerpoint/2010/main" val="2248611716"/>
              </p:ext>
            </p:extLst>
          </p:nvPr>
        </p:nvGraphicFramePr>
        <p:xfrm>
          <a:off x="4441370" y="2500890"/>
          <a:ext cx="4271555" cy="3745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4681849"/>
              </p:ext>
            </p:extLst>
          </p:nvPr>
        </p:nvGraphicFramePr>
        <p:xfrm>
          <a:off x="334851" y="2009104"/>
          <a:ext cx="3889419" cy="4274082"/>
        </p:xfrm>
        <a:graphic>
          <a:graphicData uri="http://schemas.openxmlformats.org/drawingml/2006/table">
            <a:tbl>
              <a:tblPr rtl="1" firstRow="1" firstCol="1" bandRow="1">
                <a:tableStyleId>{5940675A-B579-460E-94D1-54222C63F5DA}</a:tableStyleId>
              </a:tblPr>
              <a:tblGrid>
                <a:gridCol w="3889419">
                  <a:extLst>
                    <a:ext uri="{9D8B030D-6E8A-4147-A177-3AD203B41FA5}">
                      <a16:colId xmlns="" xmlns:a16="http://schemas.microsoft.com/office/drawing/2014/main" val="1640518544"/>
                    </a:ext>
                  </a:extLst>
                </a:gridCol>
              </a:tblGrid>
              <a:tr h="4274082">
                <a:tc>
                  <a:txBody>
                    <a:bodyPr/>
                    <a:lstStyle/>
                    <a:p>
                      <a:pPr marL="0" marR="0" algn="r" rtl="1">
                        <a:lnSpc>
                          <a:spcPct val="107000"/>
                        </a:lnSpc>
                        <a:spcBef>
                          <a:spcPts val="0"/>
                        </a:spcBef>
                        <a:spcAft>
                          <a:spcPts val="0"/>
                        </a:spcAft>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الاتّحاد الجمركي لدول مجلس التّعاون:</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0" marR="0" algn="just" rtl="1">
                        <a:lnSpc>
                          <a:spcPct val="107000"/>
                        </a:lnSpc>
                        <a:spcBef>
                          <a:spcPts val="0"/>
                        </a:spcBef>
                        <a:spcAft>
                          <a:spcPts val="0"/>
                        </a:spcAft>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 إنّ ما حقّقه الاتّحاد الجمركي لدول مجلس التّعاون جاء تنفيذا للمادّة الأولى للاتّفاقيّة الاقتصاديّة لدول مجلس التّعاون، والتي نصّت على إقامة اتّحاد جمركي لدول مجلس التّعاون يطبّق في موعد أقصاه يناير 2003 م، ويتضمّن كحدّ أدنى ما يلي:</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تعرفة جمركيّة موحّدة تجاه العالم الخارجي.</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أنظمة وإجراءات جمركيّة موحّدة.</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نقطة دخول واحدة يتمّ عندها تحصيل الرّسوم الجمركيّة الموحّدة.</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انتقال السّلع بين دول المجلس دون قيود جمركيّة أو غير جمركيّة، مع الأخذ في الاعتبار تطبيق أنظمة الحجر البيطري والزّراعي، والسّلع الممنوعة والمقيّدة.</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معاملة السّلع المنتجة في أيّ من دول المجلس معاملة المنتجات الوطنيّة."</a:t>
                      </a:r>
                      <a:endParaRPr lang="en-US" sz="1600" b="1" dirty="0">
                        <a:solidFill>
                          <a:schemeClr val="accent2">
                            <a:lumMod val="75000"/>
                          </a:schemeClr>
                        </a:solidFill>
                        <a:effectLst/>
                        <a:latin typeface="Sakkal Majalla" panose="02000000000000000000" pitchFamily="2" charset="-78"/>
                        <a:cs typeface="Sakkal Majalla" panose="02000000000000000000" pitchFamily="2" charset="-78"/>
                      </a:endParaRPr>
                    </a:p>
                    <a:p>
                      <a:pPr marL="250825" marR="0" algn="l" rtl="1">
                        <a:lnSpc>
                          <a:spcPct val="107000"/>
                        </a:lnSpc>
                        <a:spcBef>
                          <a:spcPts val="0"/>
                        </a:spcBef>
                        <a:spcAft>
                          <a:spcPts val="0"/>
                        </a:spcAft>
                      </a:pPr>
                      <a:r>
                        <a:rPr lang="ar-BH" sz="1600" b="1" dirty="0">
                          <a:solidFill>
                            <a:schemeClr val="accent2">
                              <a:lumMod val="75000"/>
                            </a:schemeClr>
                          </a:solidFill>
                          <a:effectLst/>
                          <a:latin typeface="Sakkal Majalla" panose="02000000000000000000" pitchFamily="2" charset="-78"/>
                          <a:cs typeface="Sakkal Majalla" panose="02000000000000000000" pitchFamily="2" charset="-78"/>
                        </a:rPr>
                        <a:t>المصدر: التّجارة الخارجيّة لمجلس التّعاون لدول الخليج العربيّة، 2016، صفحة 61</a:t>
                      </a:r>
                      <a:endParaRPr lang="en-US" sz="1600" b="1"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FDFDED"/>
                    </a:solidFill>
                  </a:tcPr>
                </a:tc>
                <a:extLst>
                  <a:ext uri="{0D108BD9-81ED-4DB2-BD59-A6C34878D82A}">
                    <a16:rowId xmlns="" xmlns:a16="http://schemas.microsoft.com/office/drawing/2014/main" val="30122839"/>
                  </a:ext>
                </a:extLst>
              </a:tr>
            </a:tbl>
          </a:graphicData>
        </a:graphic>
      </p:graphicFrame>
      <p:sp>
        <p:nvSpPr>
          <p:cNvPr id="3" name="Rectangle 2"/>
          <p:cNvSpPr/>
          <p:nvPr/>
        </p:nvSpPr>
        <p:spPr>
          <a:xfrm>
            <a:off x="4441370" y="1854559"/>
            <a:ext cx="4271555" cy="646331"/>
          </a:xfrm>
          <a:prstGeom prst="rect">
            <a:avLst/>
          </a:prstGeom>
        </p:spPr>
        <p:txBody>
          <a:bodyPr wrap="square">
            <a:spAutoFit/>
          </a:bodyPr>
          <a:lstStyle/>
          <a:p>
            <a:pPr algn="ct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توزيع التّجارة البينيّة والخارجيّة حسب مؤشرات التّجارة السّلعيّة</a:t>
            </a:r>
            <a:r>
              <a:rPr lang="ar-BH"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 </a:t>
            </a: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لدول مجلس التّعاون سنة 2016</a:t>
            </a:r>
            <a:endParaRPr lang="en-US" dirty="0">
              <a:latin typeface="Sakkal Majalla" panose="02000000000000000000" pitchFamily="2" charset="-78"/>
              <a:cs typeface="Sakkal Majalla" panose="02000000000000000000" pitchFamily="2" charset="-78"/>
            </a:endParaRPr>
          </a:p>
        </p:txBody>
      </p:sp>
      <p:sp>
        <p:nvSpPr>
          <p:cNvPr id="12"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183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Horizontal)">
                                      <p:cBhvr>
                                        <p:cTn id="14" dur="1000"/>
                                        <p:tgtEl>
                                          <p:spTgt spid="13"/>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2)">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3" grpId="0">
        <p:bldAsOne/>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3876953203"/>
              </p:ext>
            </p:extLst>
          </p:nvPr>
        </p:nvGraphicFramePr>
        <p:xfrm>
          <a:off x="3837904" y="2431982"/>
          <a:ext cx="4875022" cy="373898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80641" y="1939256"/>
            <a:ext cx="3962944" cy="388696"/>
          </a:xfrm>
          <a:prstGeom prst="rect">
            <a:avLst/>
          </a:prstGeom>
        </p:spPr>
        <p:txBody>
          <a:bodyPr wrap="none">
            <a:spAutoFit/>
          </a:bodyPr>
          <a:lstStyle/>
          <a:p>
            <a:pPr algn="ctr" rtl="1">
              <a:lnSpc>
                <a:spcPct val="107000"/>
              </a:lnSpc>
            </a:pP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التّجارة السّلعيّة البينيّة لدول مجلس التّعاون سنة 2016م</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ectangle 11"/>
          <p:cNvSpPr/>
          <p:nvPr/>
        </p:nvSpPr>
        <p:spPr>
          <a:xfrm>
            <a:off x="333546" y="2434106"/>
            <a:ext cx="3325358" cy="3736859"/>
          </a:xfrm>
          <a:prstGeom prst="rect">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rtl="1" fontAlgn="auto">
              <a:lnSpc>
                <a:spcPct val="120000"/>
              </a:lnSpc>
              <a:spcBef>
                <a:spcPts val="0"/>
              </a:spcBef>
              <a:spcAft>
                <a:spcPts val="0"/>
              </a:spcAft>
              <a:defRPr/>
            </a:pPr>
            <a:r>
              <a:rPr lang="ar-BH" sz="2000" b="1" dirty="0" smtClean="0">
                <a:solidFill>
                  <a:srgbClr val="0070C0"/>
                </a:solidFill>
                <a:latin typeface="Sakkal Majalla" panose="02000000000000000000" pitchFamily="2" charset="-78"/>
                <a:cs typeface="Sakkal Majalla" panose="02000000000000000000" pitchFamily="2" charset="-78"/>
              </a:rPr>
              <a:t>- اقرأ المستندات، </a:t>
            </a:r>
            <a:r>
              <a:rPr lang="ar-BH" sz="2000" b="1" dirty="0">
                <a:solidFill>
                  <a:srgbClr val="0070C0"/>
                </a:solidFill>
                <a:latin typeface="Sakkal Majalla" panose="02000000000000000000" pitchFamily="2" charset="-78"/>
                <a:cs typeface="Sakkal Majalla" panose="02000000000000000000" pitchFamily="2" charset="-78"/>
              </a:rPr>
              <a:t>ثم أجب عن الأسئلة الآتية:</a:t>
            </a:r>
          </a:p>
          <a:p>
            <a:pPr marL="457200" indent="-457200" algn="just" rtl="1" fontAlgn="auto">
              <a:lnSpc>
                <a:spcPct val="120000"/>
              </a:lnSpc>
              <a:spcBef>
                <a:spcPts val="0"/>
              </a:spcBef>
              <a:spcAft>
                <a:spcPts val="0"/>
              </a:spcAft>
              <a:buFont typeface="+mj-lt"/>
              <a:buAutoNum type="arabicPeriod"/>
              <a:defRPr/>
            </a:pPr>
            <a:r>
              <a:rPr lang="ar-BH" sz="2000" b="1" dirty="0" smtClean="0">
                <a:solidFill>
                  <a:srgbClr val="0070C0"/>
                </a:solidFill>
                <a:latin typeface="Sakkal Majalla" panose="02000000000000000000" pitchFamily="2" charset="-78"/>
                <a:cs typeface="Sakkal Majalla" panose="02000000000000000000" pitchFamily="2" charset="-78"/>
              </a:rPr>
              <a:t>كم يبلغ حجم التجارة البينية لدول مجلس التعاون الخليجي؟ </a:t>
            </a:r>
          </a:p>
          <a:p>
            <a:pPr marL="457200" indent="-457200" algn="just" rtl="1" fontAlgn="auto">
              <a:lnSpc>
                <a:spcPct val="120000"/>
              </a:lnSpc>
              <a:spcBef>
                <a:spcPts val="0"/>
              </a:spcBef>
              <a:spcAft>
                <a:spcPts val="0"/>
              </a:spcAft>
              <a:buFont typeface="+mj-lt"/>
              <a:buAutoNum type="arabicPeriod"/>
              <a:defRPr/>
            </a:pPr>
            <a:r>
              <a:rPr lang="ar-BH" sz="2000" b="1" dirty="0" smtClean="0">
                <a:solidFill>
                  <a:srgbClr val="0070C0"/>
                </a:solidFill>
                <a:latin typeface="Sakkal Majalla" panose="02000000000000000000" pitchFamily="2" charset="-78"/>
                <a:cs typeface="Sakkal Majalla" panose="02000000000000000000" pitchFamily="2" charset="-78"/>
              </a:rPr>
              <a:t>ما هو الهيكل النوعي للتجارة البينية السلعية لدول مجلس التعاون الخليجي؟</a:t>
            </a:r>
          </a:p>
          <a:p>
            <a:pPr marL="457200" indent="-457200" algn="just" rtl="1" fontAlgn="auto">
              <a:lnSpc>
                <a:spcPct val="120000"/>
              </a:lnSpc>
              <a:spcBef>
                <a:spcPts val="0"/>
              </a:spcBef>
              <a:spcAft>
                <a:spcPts val="0"/>
              </a:spcAft>
              <a:buFont typeface="+mj-lt"/>
              <a:buAutoNum type="arabicPeriod"/>
              <a:defRPr/>
            </a:pPr>
            <a:r>
              <a:rPr lang="ar-BH" sz="2000" b="1" dirty="0" smtClean="0">
                <a:solidFill>
                  <a:srgbClr val="0070C0"/>
                </a:solidFill>
                <a:latin typeface="Sakkal Majalla" panose="02000000000000000000" pitchFamily="2" charset="-78"/>
                <a:cs typeface="Sakkal Majalla" panose="02000000000000000000" pitchFamily="2" charset="-78"/>
              </a:rPr>
              <a:t>ماهي البنود التي تضمنها الاتحاد الجمركي لدول مجلس التعاون؟</a:t>
            </a:r>
          </a:p>
        </p:txBody>
      </p:sp>
      <p:sp>
        <p:nvSpPr>
          <p:cNvPr id="15" name="Rectangle 14"/>
          <p:cNvSpPr/>
          <p:nvPr/>
        </p:nvSpPr>
        <p:spPr>
          <a:xfrm>
            <a:off x="927278" y="1085620"/>
            <a:ext cx="7366716" cy="708025"/>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fontAlgn="auto" hangingPunct="1">
              <a:lnSpc>
                <a:spcPct val="150000"/>
              </a:lnSpc>
              <a:spcBef>
                <a:spcPts val="0"/>
              </a:spcBef>
              <a:spcAft>
                <a:spcPts val="0"/>
              </a:spcAft>
              <a:defRPr/>
            </a:pPr>
            <a:r>
              <a:rPr lang="ar-BH" sz="3200" b="1" dirty="0">
                <a:solidFill>
                  <a:srgbClr val="FF0000"/>
                </a:solidFill>
                <a:latin typeface="Sakkal Majalla" panose="02000000000000000000" pitchFamily="2" charset="-78"/>
                <a:cs typeface="Sakkal Majalla" panose="02000000000000000000" pitchFamily="2" charset="-78"/>
              </a:rPr>
              <a:t>النشاط </a:t>
            </a:r>
            <a:r>
              <a:rPr lang="ar-BH" sz="3200" b="1" dirty="0" smtClean="0">
                <a:solidFill>
                  <a:srgbClr val="FF0000"/>
                </a:solidFill>
                <a:latin typeface="Sakkal Majalla" panose="02000000000000000000" pitchFamily="2" charset="-78"/>
                <a:cs typeface="Sakkal Majalla" panose="02000000000000000000" pitchFamily="2" charset="-78"/>
              </a:rPr>
              <a:t>الرابع: </a:t>
            </a:r>
            <a:r>
              <a:rPr lang="ar-BH" sz="3200" b="1" dirty="0">
                <a:solidFill>
                  <a:srgbClr val="FF0000"/>
                </a:solidFill>
                <a:latin typeface="Sakkal Majalla" panose="02000000000000000000" pitchFamily="2" charset="-78"/>
                <a:cs typeface="Sakkal Majalla" panose="02000000000000000000" pitchFamily="2" charset="-78"/>
              </a:rPr>
              <a:t>التجارة بين دول مجلس التعاون</a:t>
            </a:r>
          </a:p>
        </p:txBody>
      </p:sp>
      <p:sp>
        <p:nvSpPr>
          <p:cNvPr id="14"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28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1+#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5" grpId="0"/>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772731" y="1110876"/>
            <a:ext cx="7534141" cy="70802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fontAlgn="auto" hangingPunct="1">
              <a:lnSpc>
                <a:spcPct val="150000"/>
              </a:lnSpc>
              <a:spcBef>
                <a:spcPts val="0"/>
              </a:spcBef>
              <a:spcAft>
                <a:spcPts val="0"/>
              </a:spcAft>
              <a:defRPr/>
            </a:pPr>
            <a:r>
              <a:rPr lang="ar-BH" sz="3200" b="1" dirty="0" smtClean="0">
                <a:solidFill>
                  <a:srgbClr val="FF0000"/>
                </a:solidFill>
                <a:latin typeface="Sakkal Majalla" panose="02000000000000000000" pitchFamily="2" charset="-78"/>
                <a:cs typeface="Sakkal Majalla" panose="02000000000000000000" pitchFamily="2" charset="-78"/>
              </a:rPr>
              <a:t>إجابة النشاط الخامس: </a:t>
            </a:r>
            <a:r>
              <a:rPr lang="ar-BH" sz="3200" b="1" dirty="0">
                <a:solidFill>
                  <a:srgbClr val="FF0000"/>
                </a:solidFill>
                <a:latin typeface="Sakkal Majalla" panose="02000000000000000000" pitchFamily="2" charset="-78"/>
                <a:cs typeface="Sakkal Majalla" panose="02000000000000000000" pitchFamily="2" charset="-78"/>
              </a:rPr>
              <a:t>التجارة بين دول مجلس التعاون</a:t>
            </a:r>
          </a:p>
        </p:txBody>
      </p:sp>
      <p:sp>
        <p:nvSpPr>
          <p:cNvPr id="2" name="Rectangle 1"/>
          <p:cNvSpPr/>
          <p:nvPr/>
        </p:nvSpPr>
        <p:spPr>
          <a:xfrm>
            <a:off x="747779" y="2244982"/>
            <a:ext cx="7534141" cy="3785652"/>
          </a:xfrm>
          <a:prstGeom prst="rect">
            <a:avLst/>
          </a:prstGeom>
          <a:solidFill>
            <a:srgbClr val="E7EBFF"/>
          </a:solidFill>
          <a:ln>
            <a:solidFill>
              <a:schemeClr val="tx1"/>
            </a:solidFill>
          </a:ln>
        </p:spPr>
        <p:txBody>
          <a:bodyPr wrap="square">
            <a:spAutoFit/>
          </a:bodyPr>
          <a:lstStyle/>
          <a:p>
            <a:pPr algn="just" rtl="1" fontAlgn="auto">
              <a:lnSpc>
                <a:spcPct val="200000"/>
              </a:lnSpc>
              <a:spcBef>
                <a:spcPts val="0"/>
              </a:spcBef>
              <a:spcAft>
                <a:spcPts val="0"/>
              </a:spcAft>
              <a:defRPr/>
            </a:pPr>
            <a:r>
              <a:rPr lang="ar-BH" sz="2000" b="1" dirty="0">
                <a:solidFill>
                  <a:srgbClr val="7030A0"/>
                </a:solidFill>
                <a:latin typeface="Simplified Arabic" panose="02020603050405020304" pitchFamily="18" charset="-78"/>
              </a:rPr>
              <a:t>1- </a:t>
            </a:r>
            <a:r>
              <a:rPr lang="ar-BH" sz="2400" b="1" dirty="0">
                <a:solidFill>
                  <a:srgbClr val="7030A0"/>
                </a:solidFill>
                <a:latin typeface="Sakkal Majalla" panose="02000000000000000000" pitchFamily="2" charset="-78"/>
                <a:cs typeface="Sakkal Majalla" panose="02000000000000000000" pitchFamily="2" charset="-78"/>
              </a:rPr>
              <a:t>حجم التجارة البينية لدول مجلس التعاون الخليجي:</a:t>
            </a:r>
          </a:p>
          <a:p>
            <a:pPr algn="just" rtl="1" fontAlgn="auto">
              <a:lnSpc>
                <a:spcPct val="200000"/>
              </a:lnSpc>
              <a:spcBef>
                <a:spcPts val="0"/>
              </a:spcBef>
              <a:spcAft>
                <a:spcPts val="0"/>
              </a:spcAft>
              <a:defRPr/>
            </a:pPr>
            <a:r>
              <a:rPr lang="ar-BH" sz="2400" b="1" dirty="0">
                <a:latin typeface="Sakkal Majalla" panose="02000000000000000000" pitchFamily="2" charset="-78"/>
                <a:cs typeface="Sakkal Majalla" panose="02000000000000000000" pitchFamily="2" charset="-78"/>
              </a:rPr>
              <a:t>بلغ حجم التجارة البينية لدول مجلس التعاون 12.1% من إجمالي التجارة السلعية الداخلية، وتشكل الصادرات السلعية البينية 4.1% من إجمالي الصادرات السلعية، كما أن الواردات السلعية البينية تمثل 5% من إجمالي الواردات السلعية لعام 2016م.</a:t>
            </a: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37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1250" fill="hold"/>
                                        <p:tgtEl>
                                          <p:spTgt spid="2">
                                            <p:bg/>
                                          </p:spTgt>
                                        </p:tgtEl>
                                        <p:attrNameLst>
                                          <p:attrName>ppt_w</p:attrName>
                                        </p:attrNameLst>
                                      </p:cBhvr>
                                      <p:tavLst>
                                        <p:tav tm="0">
                                          <p:val>
                                            <p:fltVal val="0"/>
                                          </p:val>
                                        </p:tav>
                                        <p:tav tm="100000">
                                          <p:val>
                                            <p:strVal val="#ppt_w"/>
                                          </p:val>
                                        </p:tav>
                                      </p:tavLst>
                                    </p:anim>
                                    <p:anim calcmode="lin" valueType="num">
                                      <p:cBhvr>
                                        <p:cTn id="15" dur="1250" fill="hold"/>
                                        <p:tgtEl>
                                          <p:spTgt spid="2">
                                            <p:bg/>
                                          </p:spTgt>
                                        </p:tgtEl>
                                        <p:attrNameLst>
                                          <p:attrName>ppt_h</p:attrName>
                                        </p:attrNameLst>
                                      </p:cBhvr>
                                      <p:tavLst>
                                        <p:tav tm="0">
                                          <p:val>
                                            <p:fltVal val="0"/>
                                          </p:val>
                                        </p:tav>
                                        <p:tav tm="100000">
                                          <p:val>
                                            <p:strVal val="#ppt_h"/>
                                          </p:val>
                                        </p:tav>
                                      </p:tavLst>
                                    </p:anim>
                                    <p:anim calcmode="lin" valueType="num">
                                      <p:cBhvr>
                                        <p:cTn id="16" dur="1250" fill="hold"/>
                                        <p:tgtEl>
                                          <p:spTgt spid="2">
                                            <p:bg/>
                                          </p:spTgt>
                                        </p:tgtEl>
                                        <p:attrNameLst>
                                          <p:attrName>style.rotation</p:attrName>
                                        </p:attrNameLst>
                                      </p:cBhvr>
                                      <p:tavLst>
                                        <p:tav tm="0">
                                          <p:val>
                                            <p:fltVal val="90"/>
                                          </p:val>
                                        </p:tav>
                                        <p:tav tm="100000">
                                          <p:val>
                                            <p:fltVal val="0"/>
                                          </p:val>
                                        </p:tav>
                                      </p:tavLst>
                                    </p:anim>
                                    <p:animEffect transition="in" filter="fade">
                                      <p:cBhvr>
                                        <p:cTn id="17" dur="1250"/>
                                        <p:tgtEl>
                                          <p:spTgt spid="2">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25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25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250"/>
                                        <p:tgtEl>
                                          <p:spTgt spid="2">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p:cTn id="26" dur="1250" fill="hold"/>
                                        <p:tgtEl>
                                          <p:spTgt spid="2">
                                            <p:txEl>
                                              <p:pRg st="1" end="1"/>
                                            </p:txEl>
                                          </p:spTgt>
                                        </p:tgtEl>
                                        <p:attrNameLst>
                                          <p:attrName>ppt_w</p:attrName>
                                        </p:attrNameLst>
                                      </p:cBhvr>
                                      <p:tavLst>
                                        <p:tav tm="0">
                                          <p:val>
                                            <p:fltVal val="0"/>
                                          </p:val>
                                        </p:tav>
                                        <p:tav tm="100000">
                                          <p:val>
                                            <p:strVal val="#ppt_w"/>
                                          </p:val>
                                        </p:tav>
                                      </p:tavLst>
                                    </p:anim>
                                    <p:anim calcmode="lin" valueType="num">
                                      <p:cBhvr>
                                        <p:cTn id="27" dur="1250" fill="hold"/>
                                        <p:tgtEl>
                                          <p:spTgt spid="2">
                                            <p:txEl>
                                              <p:pRg st="1" end="1"/>
                                            </p:txEl>
                                          </p:spTgt>
                                        </p:tgtEl>
                                        <p:attrNameLst>
                                          <p:attrName>ppt_h</p:attrName>
                                        </p:attrNameLst>
                                      </p:cBhvr>
                                      <p:tavLst>
                                        <p:tav tm="0">
                                          <p:val>
                                            <p:fltVal val="0"/>
                                          </p:val>
                                        </p:tav>
                                        <p:tav tm="100000">
                                          <p:val>
                                            <p:strVal val="#ppt_h"/>
                                          </p:val>
                                        </p:tav>
                                      </p:tavLst>
                                    </p:anim>
                                    <p:anim calcmode="lin" valueType="num">
                                      <p:cBhvr>
                                        <p:cTn id="28" dur="125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9" dur="1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903" y="111176"/>
            <a:ext cx="1234637" cy="951051"/>
          </a:xfrm>
          <a:prstGeom prst="rect">
            <a:avLst/>
          </a:prstGeom>
        </p:spPr>
      </p:pic>
      <p:cxnSp>
        <p:nvCxnSpPr>
          <p:cNvPr id="5" name="Straight Connector 4"/>
          <p:cNvCxnSpPr/>
          <p:nvPr/>
        </p:nvCxnSpPr>
        <p:spPr>
          <a:xfrm flipV="1">
            <a:off x="202981" y="6482921"/>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6262113" y="6527439"/>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grpSp>
        <p:nvGrpSpPr>
          <p:cNvPr id="29" name="Group 28"/>
          <p:cNvGrpSpPr/>
          <p:nvPr/>
        </p:nvGrpSpPr>
        <p:grpSpPr>
          <a:xfrm>
            <a:off x="159175" y="1971602"/>
            <a:ext cx="8673431" cy="570770"/>
            <a:chOff x="1040418" y="1959300"/>
            <a:chExt cx="10341068" cy="630548"/>
          </a:xfrm>
        </p:grpSpPr>
        <p:grpSp>
          <p:nvGrpSpPr>
            <p:cNvPr id="10" name="مجموعة 10"/>
            <p:cNvGrpSpPr/>
            <p:nvPr/>
          </p:nvGrpSpPr>
          <p:grpSpPr>
            <a:xfrm>
              <a:off x="1040418" y="1959300"/>
              <a:ext cx="10341068" cy="630548"/>
              <a:chOff x="115910" y="1318780"/>
              <a:chExt cx="8309463" cy="696419"/>
            </a:xfrm>
            <a:solidFill>
              <a:schemeClr val="tx2">
                <a:lumMod val="20000"/>
                <a:lumOff val="80000"/>
              </a:schemeClr>
            </a:solidFill>
            <a:scene3d>
              <a:camera prst="orthographicFront">
                <a:rot lat="0" lon="0" rev="0"/>
              </a:camera>
              <a:lightRig rig="balanced" dir="t">
                <a:rot lat="0" lon="0" rev="8700000"/>
              </a:lightRig>
            </a:scene3d>
          </p:grpSpPr>
          <p:sp>
            <p:nvSpPr>
              <p:cNvPr id="14" name="Rounded Rectangle 13"/>
              <p:cNvSpPr/>
              <p:nvPr/>
            </p:nvSpPr>
            <p:spPr bwMode="auto">
              <a:xfrm>
                <a:off x="115910" y="1318780"/>
                <a:ext cx="7493910" cy="675701"/>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en-US" dirty="0" smtClean="0"/>
              </a:p>
              <a:p>
                <a:pPr lvl="0" algn="r" defTabSz="699722" rtl="1" fontAlgn="base">
                  <a:spcBef>
                    <a:spcPct val="0"/>
                  </a:spcBef>
                  <a:spcAft>
                    <a:spcPct val="0"/>
                  </a:spcAft>
                  <a:defRPr/>
                </a:pPr>
                <a:endParaRPr lang="en-US" dirty="0"/>
              </a:p>
              <a:p>
                <a:pPr lvl="0" algn="just" defTabSz="699722" rtl="1" fontAlgn="base">
                  <a:spcBef>
                    <a:spcPct val="0"/>
                  </a:spcBef>
                  <a:spcAft>
                    <a:spcPct val="0"/>
                  </a:spcAft>
                  <a:defRPr/>
                </a:pPr>
                <a:r>
                  <a:rPr lang="ar-BH" sz="2400" b="1" dirty="0" smtClean="0">
                    <a:latin typeface="Sakkal Majalla" panose="02000000000000000000" pitchFamily="2" charset="-78"/>
                    <a:cs typeface="Sakkal Majalla" panose="02000000000000000000" pitchFamily="2" charset="-78"/>
                  </a:rPr>
                  <a:t>يعرف ما يلي: التجارة الخارجيّة-الميزان </a:t>
                </a:r>
                <a:r>
                  <a:rPr lang="ar-BH" sz="2400" b="1" dirty="0">
                    <a:latin typeface="Sakkal Majalla" panose="02000000000000000000" pitchFamily="2" charset="-78"/>
                    <a:cs typeface="Sakkal Majalla" panose="02000000000000000000" pitchFamily="2" charset="-78"/>
                  </a:rPr>
                  <a:t>التّجاري.</a:t>
                </a:r>
                <a:endParaRPr lang="en-US" sz="2400" b="1" dirty="0">
                  <a:latin typeface="Sakkal Majalla" panose="02000000000000000000" pitchFamily="2" charset="-78"/>
                  <a:cs typeface="Sakkal Majalla" panose="02000000000000000000" pitchFamily="2" charset="-78"/>
                </a:endParaRPr>
              </a:p>
              <a:p>
                <a:pPr algn="r" defTabSz="699722" rtl="1" fontAlgn="base">
                  <a:spcBef>
                    <a:spcPct val="0"/>
                  </a:spcBef>
                  <a:spcAft>
                    <a:spcPct val="0"/>
                  </a:spcAft>
                  <a:defRPr/>
                </a:pPr>
                <a:endPar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مستطيل 12"/>
              <p:cNvSpPr/>
              <p:nvPr/>
            </p:nvSpPr>
            <p:spPr>
              <a:xfrm>
                <a:off x="7712528" y="1333918"/>
                <a:ext cx="712845" cy="681281"/>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SA"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2" name="Rectangle 1"/>
            <p:cNvSpPr/>
            <p:nvPr/>
          </p:nvSpPr>
          <p:spPr>
            <a:xfrm>
              <a:off x="1271025" y="2045764"/>
              <a:ext cx="8788195" cy="369332"/>
            </a:xfrm>
            <a:prstGeom prst="rect">
              <a:avLst/>
            </a:prstGeom>
          </p:spPr>
          <p:txBody>
            <a:bodyPr wrap="square">
              <a:spAutoFit/>
            </a:bodyPr>
            <a:lstStyle/>
            <a:p>
              <a:pPr algn="r" rtl="1"/>
              <a:endParaRPr lang="en-US" sz="1200" dirty="0"/>
            </a:p>
          </p:txBody>
        </p:sp>
      </p:grpSp>
      <p:grpSp>
        <p:nvGrpSpPr>
          <p:cNvPr id="20" name="Group 19"/>
          <p:cNvGrpSpPr/>
          <p:nvPr/>
        </p:nvGrpSpPr>
        <p:grpSpPr>
          <a:xfrm>
            <a:off x="159175" y="2794994"/>
            <a:ext cx="8711350" cy="583066"/>
            <a:chOff x="445803" y="2980139"/>
            <a:chExt cx="9272609" cy="777419"/>
          </a:xfrm>
        </p:grpSpPr>
        <p:grpSp>
          <p:nvGrpSpPr>
            <p:cNvPr id="16" name="مجموعة 10"/>
            <p:cNvGrpSpPr/>
            <p:nvPr/>
          </p:nvGrpSpPr>
          <p:grpSpPr>
            <a:xfrm>
              <a:off x="445803" y="2980139"/>
              <a:ext cx="9272609" cy="741297"/>
              <a:chOff x="139470" y="1185361"/>
              <a:chExt cx="8345791" cy="758549"/>
            </a:xfrm>
            <a:solidFill>
              <a:schemeClr val="tx2">
                <a:lumMod val="20000"/>
                <a:lumOff val="80000"/>
              </a:schemeClr>
            </a:solidFill>
            <a:scene3d>
              <a:camera prst="orthographicFront">
                <a:rot lat="0" lon="0" rev="0"/>
              </a:camera>
              <a:lightRig rig="balanced" dir="t">
                <a:rot lat="0" lon="0" rev="8700000"/>
              </a:lightRig>
            </a:scene3d>
          </p:grpSpPr>
          <p:sp>
            <p:nvSpPr>
              <p:cNvPr id="17" name="Rounded Rectangle 16"/>
              <p:cNvSpPr/>
              <p:nvPr/>
            </p:nvSpPr>
            <p:spPr bwMode="auto">
              <a:xfrm>
                <a:off x="139470" y="1203182"/>
                <a:ext cx="7493911" cy="693966"/>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ar-BH" sz="2400" b="1" dirty="0" smtClean="0"/>
              </a:p>
              <a:p>
                <a:pPr algn="r" defTabSz="699722" rtl="1" fontAlgn="base">
                  <a:spcBef>
                    <a:spcPct val="0"/>
                  </a:spcBef>
                  <a:spcAft>
                    <a:spcPct val="0"/>
                  </a:spcAft>
                  <a:defRPr/>
                </a:pPr>
                <a:endPar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8" name="مستطيل 12"/>
              <p:cNvSpPr/>
              <p:nvPr/>
            </p:nvSpPr>
            <p:spPr>
              <a:xfrm>
                <a:off x="7712528" y="118536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3" name="Rectangle 2"/>
            <p:cNvSpPr/>
            <p:nvPr/>
          </p:nvSpPr>
          <p:spPr>
            <a:xfrm>
              <a:off x="8370550" y="3265116"/>
              <a:ext cx="219898" cy="492442"/>
            </a:xfrm>
            <a:prstGeom prst="rect">
              <a:avLst/>
            </a:prstGeom>
          </p:spPr>
          <p:txBody>
            <a:bodyPr wrap="none">
              <a:spAutoFit/>
            </a:bodyPr>
            <a:lstStyle/>
            <a:p>
              <a:pPr algn="r" rtl="1"/>
              <a:endParaRPr lang="en-US" b="1" dirty="0">
                <a:latin typeface="Sakkal Majalla" panose="02000000000000000000" pitchFamily="2" charset="-78"/>
                <a:cs typeface="Sakkal Majalla" panose="02000000000000000000" pitchFamily="2" charset="-78"/>
              </a:endParaRPr>
            </a:p>
          </p:txBody>
        </p:sp>
      </p:grpSp>
      <p:grpSp>
        <p:nvGrpSpPr>
          <p:cNvPr id="8" name="Group 7"/>
          <p:cNvGrpSpPr/>
          <p:nvPr/>
        </p:nvGrpSpPr>
        <p:grpSpPr>
          <a:xfrm>
            <a:off x="202981" y="3455311"/>
            <a:ext cx="8711350" cy="598916"/>
            <a:chOff x="477732" y="4053926"/>
            <a:chExt cx="9272609" cy="739194"/>
          </a:xfrm>
        </p:grpSpPr>
        <p:grpSp>
          <p:nvGrpSpPr>
            <p:cNvPr id="22" name="مجموعة 10"/>
            <p:cNvGrpSpPr/>
            <p:nvPr/>
          </p:nvGrpSpPr>
          <p:grpSpPr>
            <a:xfrm>
              <a:off x="477732" y="4053926"/>
              <a:ext cx="9272609" cy="739194"/>
              <a:chOff x="139470" y="1123783"/>
              <a:chExt cx="8345791" cy="891417"/>
            </a:xfrm>
            <a:solidFill>
              <a:schemeClr val="tx2">
                <a:lumMod val="20000"/>
                <a:lumOff val="80000"/>
              </a:schemeClr>
            </a:solidFill>
            <a:scene3d>
              <a:camera prst="orthographicFront">
                <a:rot lat="0" lon="0" rev="0"/>
              </a:camera>
              <a:lightRig rig="balanced" dir="t">
                <a:rot lat="0" lon="0" rev="8700000"/>
              </a:lightRig>
            </a:scene3d>
          </p:grpSpPr>
          <p:sp>
            <p:nvSpPr>
              <p:cNvPr id="23" name="Rounded Rectangle 22"/>
              <p:cNvSpPr/>
              <p:nvPr/>
            </p:nvSpPr>
            <p:spPr bwMode="auto">
              <a:xfrm>
                <a:off x="139470" y="1123783"/>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ar-BH" sz="2400" b="1" dirty="0" smtClean="0"/>
              </a:p>
              <a:p>
                <a:pPr algn="r" defTabSz="699722" rtl="1" fontAlgn="base">
                  <a:spcBef>
                    <a:spcPct val="0"/>
                  </a:spcBef>
                  <a:spcAft>
                    <a:spcPct val="0"/>
                  </a:spcAft>
                  <a:defRPr/>
                </a:pPr>
                <a:endParaRPr lang="ar-BH" sz="24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endParaRPr>
              </a:p>
            </p:txBody>
          </p:sp>
          <p:sp>
            <p:nvSpPr>
              <p:cNvPr id="24" name="مستطيل 12"/>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p>
            </p:txBody>
          </p:sp>
        </p:grpSp>
        <p:sp>
          <p:nvSpPr>
            <p:cNvPr id="4" name="Rectangle 3"/>
            <p:cNvSpPr/>
            <p:nvPr/>
          </p:nvSpPr>
          <p:spPr>
            <a:xfrm>
              <a:off x="1399142" y="4299518"/>
              <a:ext cx="7223233" cy="455837"/>
            </a:xfrm>
            <a:prstGeom prst="rect">
              <a:avLst/>
            </a:prstGeom>
          </p:spPr>
          <p:txBody>
            <a:bodyPr wrap="square">
              <a:spAutoFit/>
            </a:bodyPr>
            <a:lstStyle/>
            <a:p>
              <a:pPr algn="r"/>
              <a:endParaRPr lang="en-US" b="1" dirty="0">
                <a:latin typeface="Sakkal Majalla" panose="02000000000000000000" pitchFamily="2" charset="-78"/>
                <a:cs typeface="Sakkal Majalla" panose="02000000000000000000" pitchFamily="2" charset="-78"/>
              </a:endParaRPr>
            </a:p>
          </p:txBody>
        </p:sp>
      </p:grpSp>
      <p:grpSp>
        <p:nvGrpSpPr>
          <p:cNvPr id="9" name="Group 8"/>
          <p:cNvGrpSpPr/>
          <p:nvPr/>
        </p:nvGrpSpPr>
        <p:grpSpPr>
          <a:xfrm>
            <a:off x="159175" y="5015584"/>
            <a:ext cx="8713737" cy="531755"/>
            <a:chOff x="451556" y="5172659"/>
            <a:chExt cx="9327730" cy="709006"/>
          </a:xfrm>
        </p:grpSpPr>
        <p:grpSp>
          <p:nvGrpSpPr>
            <p:cNvPr id="25" name="مجموعة 10"/>
            <p:cNvGrpSpPr/>
            <p:nvPr/>
          </p:nvGrpSpPr>
          <p:grpSpPr>
            <a:xfrm>
              <a:off x="451556" y="5172659"/>
              <a:ext cx="9327730" cy="709006"/>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26" name="Rounded Rectangle 25"/>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ar-BH" dirty="0" smtClean="0"/>
              </a:p>
              <a:p>
                <a:pPr algn="r" defTabSz="699722" rtl="1" fontAlgn="base">
                  <a:spcBef>
                    <a:spcPct val="0"/>
                  </a:spcBef>
                  <a:spcAft>
                    <a:spcPct val="0"/>
                  </a:spcAft>
                  <a:defRPr/>
                </a:pPr>
                <a:endPar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مستطيل 12"/>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28" name="Rectangle 27"/>
            <p:cNvSpPr/>
            <p:nvPr/>
          </p:nvSpPr>
          <p:spPr>
            <a:xfrm>
              <a:off x="8423782" y="5296330"/>
              <a:ext cx="221144" cy="492442"/>
            </a:xfrm>
            <a:prstGeom prst="rect">
              <a:avLst/>
            </a:prstGeom>
          </p:spPr>
          <p:txBody>
            <a:bodyPr wrap="none">
              <a:spAutoFit/>
            </a:bodyPr>
            <a:lstStyle/>
            <a:p>
              <a:pPr algn="r"/>
              <a:endParaRPr lang="en-US" dirty="0">
                <a:latin typeface="Sakkal Majalla" panose="02000000000000000000" pitchFamily="2" charset="-78"/>
                <a:cs typeface="Sakkal Majalla" panose="02000000000000000000" pitchFamily="2" charset="-78"/>
              </a:endParaRPr>
            </a:p>
          </p:txBody>
        </p:sp>
      </p:grpSp>
      <p:sp>
        <p:nvSpPr>
          <p:cNvPr id="13" name="عنصر نائب للمحتوى 2"/>
          <p:cNvSpPr txBox="1">
            <a:spLocks/>
          </p:cNvSpPr>
          <p:nvPr/>
        </p:nvSpPr>
        <p:spPr bwMode="auto">
          <a:xfrm>
            <a:off x="1803042" y="1139501"/>
            <a:ext cx="5428161" cy="575471"/>
          </a:xfrm>
          <a:prstGeom prst="rect">
            <a:avLst/>
          </a:prstGeom>
          <a:solidFill>
            <a:schemeClr val="bg2"/>
          </a:solidFill>
          <a:ln w="952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ctr">
              <a:defRPr sz="1700" b="1">
                <a:solidFill>
                  <a:srgbClr val="E7E6E6">
                    <a:lumMod val="10000"/>
                  </a:srgbClr>
                </a:solidFill>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BH" sz="2800" dirty="0">
                <a:solidFill>
                  <a:srgbClr val="FF0000"/>
                </a:solidFill>
                <a:latin typeface="Sakkal Majalla" panose="02000000000000000000" pitchFamily="2" charset="-78"/>
                <a:cs typeface="Sakkal Majalla" panose="02000000000000000000" pitchFamily="2" charset="-78"/>
              </a:rPr>
              <a:t>يتوقّع من الطالب في نهاية الدّرس أن:</a:t>
            </a:r>
            <a:r>
              <a:rPr lang="en-US" sz="2800" dirty="0">
                <a:solidFill>
                  <a:srgbClr val="FF0000"/>
                </a:solidFill>
                <a:latin typeface="Sakkal Majalla" panose="02000000000000000000" pitchFamily="2" charset="-78"/>
                <a:cs typeface="Sakkal Majalla" panose="02000000000000000000" pitchFamily="2" charset="-78"/>
              </a:rPr>
              <a:t> </a:t>
            </a:r>
            <a:endParaRPr lang="ar-BH" sz="2800" dirty="0">
              <a:solidFill>
                <a:srgbClr val="FF0000"/>
              </a:solidFill>
              <a:latin typeface="Sakkal Majalla" panose="02000000000000000000" pitchFamily="2" charset="-78"/>
              <a:cs typeface="Sakkal Majalla" panose="02000000000000000000" pitchFamily="2" charset="-78"/>
            </a:endParaRPr>
          </a:p>
        </p:txBody>
      </p:sp>
      <p:grpSp>
        <p:nvGrpSpPr>
          <p:cNvPr id="30" name="Group 29"/>
          <p:cNvGrpSpPr/>
          <p:nvPr/>
        </p:nvGrpSpPr>
        <p:grpSpPr>
          <a:xfrm>
            <a:off x="202981" y="4309553"/>
            <a:ext cx="8713738" cy="526511"/>
            <a:chOff x="451555" y="4963647"/>
            <a:chExt cx="9327731" cy="702015"/>
          </a:xfrm>
        </p:grpSpPr>
        <p:grpSp>
          <p:nvGrpSpPr>
            <p:cNvPr id="31" name="مجموعة 10"/>
            <p:cNvGrpSpPr/>
            <p:nvPr/>
          </p:nvGrpSpPr>
          <p:grpSpPr>
            <a:xfrm>
              <a:off x="451555" y="4963647"/>
              <a:ext cx="9327731" cy="664423"/>
              <a:chOff x="115909" y="1013403"/>
              <a:chExt cx="8369352" cy="773275"/>
            </a:xfrm>
            <a:solidFill>
              <a:schemeClr val="tx2">
                <a:lumMod val="20000"/>
                <a:lumOff val="80000"/>
              </a:schemeClr>
            </a:solidFill>
            <a:scene3d>
              <a:camera prst="orthographicFront">
                <a:rot lat="0" lon="0" rev="0"/>
              </a:camera>
              <a:lightRig rig="balanced" dir="t">
                <a:rot lat="0" lon="0" rev="8700000"/>
              </a:lightRig>
            </a:scene3d>
          </p:grpSpPr>
          <p:sp>
            <p:nvSpPr>
              <p:cNvPr id="33" name="Rounded Rectangle 32"/>
              <p:cNvSpPr/>
              <p:nvPr/>
            </p:nvSpPr>
            <p:spPr bwMode="auto">
              <a:xfrm>
                <a:off x="115909" y="1014222"/>
                <a:ext cx="7493911" cy="772456"/>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ar-BH" sz="2400" b="1" dirty="0" smtClean="0"/>
              </a:p>
              <a:p>
                <a:pPr algn="r" defTabSz="699722" rtl="1" fontAlgn="base">
                  <a:spcBef>
                    <a:spcPct val="0"/>
                  </a:spcBef>
                  <a:spcAft>
                    <a:spcPct val="0"/>
                  </a:spcAft>
                  <a:defRPr/>
                </a:pPr>
                <a:endPar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4" name="مستطيل 12"/>
              <p:cNvSpPr/>
              <p:nvPr/>
            </p:nvSpPr>
            <p:spPr>
              <a:xfrm>
                <a:off x="7712528" y="1013403"/>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p>
            </p:txBody>
          </p:sp>
        </p:grpSp>
        <p:sp>
          <p:nvSpPr>
            <p:cNvPr id="32" name="Rectangle 31"/>
            <p:cNvSpPr/>
            <p:nvPr/>
          </p:nvSpPr>
          <p:spPr>
            <a:xfrm>
              <a:off x="8304047" y="5296330"/>
              <a:ext cx="221144" cy="369332"/>
            </a:xfrm>
            <a:prstGeom prst="rect">
              <a:avLst/>
            </a:prstGeom>
          </p:spPr>
          <p:txBody>
            <a:bodyPr wrap="none">
              <a:spAutoFit/>
            </a:bodyPr>
            <a:lstStyle/>
            <a:p>
              <a:pPr algn="r" rtl="1"/>
              <a:endParaRPr lang="en-US" sz="1200" dirty="0"/>
            </a:p>
          </p:txBody>
        </p:sp>
      </p:grpSp>
      <p:sp>
        <p:nvSpPr>
          <p:cNvPr id="12" name="Rectangle 11"/>
          <p:cNvSpPr/>
          <p:nvPr/>
        </p:nvSpPr>
        <p:spPr>
          <a:xfrm>
            <a:off x="2004584" y="2883053"/>
            <a:ext cx="5917639" cy="461665"/>
          </a:xfrm>
          <a:prstGeom prst="rect">
            <a:avLst/>
          </a:prstGeom>
        </p:spPr>
        <p:txBody>
          <a:bodyPr wrap="square">
            <a:spAutoFit/>
          </a:bodyPr>
          <a:lstStyle/>
          <a:p>
            <a:pPr lvl="0" algn="r" defTabSz="699722" rtl="1" fontAlgn="base">
              <a:spcBef>
                <a:spcPct val="0"/>
              </a:spcBef>
              <a:spcAft>
                <a:spcPct val="0"/>
              </a:spcAft>
              <a:defRPr/>
            </a:pPr>
            <a:r>
              <a:rPr lang="ar-BH" sz="2400" b="1" dirty="0">
                <a:latin typeface="Sakkal Majalla" panose="02000000000000000000" pitchFamily="2" charset="-78"/>
                <a:cs typeface="Sakkal Majalla" panose="02000000000000000000" pitchFamily="2" charset="-78"/>
              </a:rPr>
              <a:t>يبرز المكانة المتميّزة لدول الخليج العربيّة في التّجارة العالميّة.</a:t>
            </a:r>
            <a:endParaRPr lang="en-US" sz="2400" b="1" dirty="0">
              <a:latin typeface="Sakkal Majalla" panose="02000000000000000000" pitchFamily="2" charset="-78"/>
              <a:cs typeface="Sakkal Majalla" panose="02000000000000000000" pitchFamily="2" charset="-78"/>
            </a:endParaRPr>
          </a:p>
        </p:txBody>
      </p:sp>
      <p:sp>
        <p:nvSpPr>
          <p:cNvPr id="19" name="Rectangle 18"/>
          <p:cNvSpPr/>
          <p:nvPr/>
        </p:nvSpPr>
        <p:spPr>
          <a:xfrm>
            <a:off x="2453430" y="3529468"/>
            <a:ext cx="5442516" cy="461665"/>
          </a:xfrm>
          <a:prstGeom prst="rect">
            <a:avLst/>
          </a:prstGeom>
        </p:spPr>
        <p:txBody>
          <a:bodyPr wrap="none">
            <a:spAutoFit/>
          </a:bodyPr>
          <a:lstStyle/>
          <a:p>
            <a:pPr lvl="0" algn="r" defTabSz="699722" rtl="1" fontAlgn="base">
              <a:spcBef>
                <a:spcPct val="0"/>
              </a:spcBef>
              <a:spcAft>
                <a:spcPct val="0"/>
              </a:spcAft>
              <a:defRPr/>
            </a:pPr>
            <a:r>
              <a:rPr lang="ar-BH" sz="2400" b="1" dirty="0">
                <a:latin typeface="Sakkal Majalla" panose="02000000000000000000" pitchFamily="2" charset="-78"/>
                <a:cs typeface="Sakkal Majalla" panose="02000000000000000000" pitchFamily="2" charset="-78"/>
              </a:rPr>
              <a:t>يحدد الهيكل السّلعي لصادرات وواردات دول الخليج العربيّة.</a:t>
            </a:r>
            <a:endParaRPr lang="en-US" sz="2400" b="1" dirty="0">
              <a:latin typeface="Sakkal Majalla" panose="02000000000000000000" pitchFamily="2" charset="-78"/>
              <a:cs typeface="Sakkal Majalla" panose="02000000000000000000" pitchFamily="2" charset="-78"/>
            </a:endParaRPr>
          </a:p>
        </p:txBody>
      </p:sp>
      <p:sp>
        <p:nvSpPr>
          <p:cNvPr id="21" name="Rectangle 20"/>
          <p:cNvSpPr/>
          <p:nvPr/>
        </p:nvSpPr>
        <p:spPr>
          <a:xfrm>
            <a:off x="2835574" y="4323133"/>
            <a:ext cx="5086649" cy="461665"/>
          </a:xfrm>
          <a:prstGeom prst="rect">
            <a:avLst/>
          </a:prstGeom>
        </p:spPr>
        <p:txBody>
          <a:bodyPr wrap="none">
            <a:spAutoFit/>
          </a:bodyPr>
          <a:lstStyle/>
          <a:p>
            <a:pPr lvl="0" algn="r" defTabSz="699722" rtl="1" fontAlgn="base">
              <a:spcBef>
                <a:spcPct val="0"/>
              </a:spcBef>
              <a:spcAft>
                <a:spcPct val="0"/>
              </a:spcAft>
              <a:defRPr/>
            </a:pPr>
            <a:r>
              <a:rPr lang="ar-BH" sz="2400" b="1" dirty="0" smtClean="0">
                <a:latin typeface="Sakkal Majalla" panose="02000000000000000000" pitchFamily="2" charset="-78"/>
                <a:cs typeface="Sakkal Majalla" panose="02000000000000000000" pitchFamily="2" charset="-78"/>
              </a:rPr>
              <a:t>يوضح اتجاهات التبادل التجاري في دول الخليج العربية. </a:t>
            </a:r>
            <a:endParaRPr lang="en-US" sz="2400" b="1" dirty="0">
              <a:latin typeface="Sakkal Majalla" panose="02000000000000000000" pitchFamily="2" charset="-78"/>
              <a:cs typeface="Sakkal Majalla" panose="02000000000000000000" pitchFamily="2" charset="-78"/>
            </a:endParaRPr>
          </a:p>
        </p:txBody>
      </p:sp>
      <p:sp>
        <p:nvSpPr>
          <p:cNvPr id="40" name="Rectangle 39"/>
          <p:cNvSpPr/>
          <p:nvPr/>
        </p:nvSpPr>
        <p:spPr>
          <a:xfrm>
            <a:off x="600241" y="5050628"/>
            <a:ext cx="7277694" cy="461665"/>
          </a:xfrm>
          <a:prstGeom prst="rect">
            <a:avLst/>
          </a:prstGeom>
        </p:spPr>
        <p:txBody>
          <a:bodyPr wrap="square">
            <a:spAutoFit/>
          </a:bodyPr>
          <a:lstStyle/>
          <a:p>
            <a:pPr lvl="0" algn="just" defTabSz="699722" rtl="1" fontAlgn="base">
              <a:spcBef>
                <a:spcPct val="0"/>
              </a:spcBef>
              <a:spcAft>
                <a:spcPct val="0"/>
              </a:spcAft>
              <a:defRPr/>
            </a:pPr>
            <a:r>
              <a:rPr lang="ar-BH" sz="2400" b="1" dirty="0">
                <a:latin typeface="Sakkal Majalla" panose="02000000000000000000" pitchFamily="2" charset="-78"/>
                <a:cs typeface="Sakkal Majalla" panose="02000000000000000000" pitchFamily="2" charset="-78"/>
              </a:rPr>
              <a:t>يحلل رسوما بيانيّة وإحصائيّات ونصوصا تتعلّق ب</a:t>
            </a:r>
            <a:r>
              <a:rPr lang="ar-BH" sz="2400" b="1" dirty="0" smtClean="0">
                <a:latin typeface="Sakkal Majalla" panose="02000000000000000000" pitchFamily="2" charset="-78"/>
                <a:cs typeface="Sakkal Majalla" panose="02000000000000000000" pitchFamily="2" charset="-78"/>
              </a:rPr>
              <a:t>التّجارة </a:t>
            </a:r>
            <a:r>
              <a:rPr lang="ar-BH" sz="2400" b="1" dirty="0">
                <a:latin typeface="Sakkal Majalla" panose="02000000000000000000" pitchFamily="2" charset="-78"/>
                <a:cs typeface="Sakkal Majalla" panose="02000000000000000000" pitchFamily="2" charset="-78"/>
              </a:rPr>
              <a:t>الخارجيّة.</a:t>
            </a:r>
            <a:endParaRPr lang="en-US" sz="2400" b="1" dirty="0">
              <a:latin typeface="Sakkal Majalla" panose="02000000000000000000" pitchFamily="2" charset="-78"/>
              <a:cs typeface="Sakkal Majalla" panose="02000000000000000000" pitchFamily="2" charset="-78"/>
            </a:endParaRPr>
          </a:p>
        </p:txBody>
      </p:sp>
      <p:sp>
        <p:nvSpPr>
          <p:cNvPr id="36"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528034" y="2246815"/>
            <a:ext cx="8062174" cy="3970318"/>
          </a:xfrm>
          <a:prstGeom prst="rect">
            <a:avLst/>
          </a:prstGeom>
          <a:solidFill>
            <a:srgbClr val="E7EBFF"/>
          </a:solidFill>
          <a:ln>
            <a:solidFill>
              <a:schemeClr val="tx1"/>
            </a:solidFill>
          </a:ln>
        </p:spPr>
        <p:txBody>
          <a:bodyPr wrap="square">
            <a:spAutoFit/>
          </a:bodyPr>
          <a:lstStyle/>
          <a:p>
            <a:pPr algn="just" rtl="1" fontAlgn="auto">
              <a:lnSpc>
                <a:spcPct val="150000"/>
              </a:lnSpc>
              <a:spcBef>
                <a:spcPts val="0"/>
              </a:spcBef>
              <a:spcAft>
                <a:spcPts val="0"/>
              </a:spcAft>
              <a:defRPr/>
            </a:pPr>
            <a:r>
              <a:rPr lang="ar-BH" sz="2400" b="1" dirty="0">
                <a:solidFill>
                  <a:srgbClr val="7030A0"/>
                </a:solidFill>
                <a:latin typeface="Sakkal Majalla" panose="02000000000000000000" pitchFamily="2" charset="-78"/>
                <a:cs typeface="Sakkal Majalla" panose="02000000000000000000" pitchFamily="2" charset="-78"/>
              </a:rPr>
              <a:t>2- الهيكل النوعي للتجارة البينية السلعية لدول مجلس التعاون الخليجي:</a:t>
            </a:r>
          </a:p>
          <a:p>
            <a:pPr algn="just" rtl="1" fontAlgn="auto">
              <a:lnSpc>
                <a:spcPct val="150000"/>
              </a:lnSpc>
              <a:spcBef>
                <a:spcPts val="0"/>
              </a:spcBef>
              <a:spcAft>
                <a:spcPts val="0"/>
              </a:spcAft>
              <a:defRPr/>
            </a:pPr>
            <a:r>
              <a:rPr lang="ar-BH" sz="2400" b="1" dirty="0">
                <a:latin typeface="Sakkal Majalla" panose="02000000000000000000" pitchFamily="2" charset="-78"/>
                <a:cs typeface="Sakkal Majalla" panose="02000000000000000000" pitchFamily="2" charset="-78"/>
              </a:rPr>
              <a:t>شكلت صادرات النفط والغاز والمنتجات المعدنية أعلى مساهمة بلغت 25.9% بما قيمته 19 مليار دولار من إجمالي قيمة التجارة البينية لعام 2016م، وتأتي صادرات الآلات والأجهزة والمعدات الكهربائية في المرتبة الثانية بنسبة 20.3%، ومعدات النقل 10%.</a:t>
            </a:r>
          </a:p>
          <a:p>
            <a:pPr algn="just" rtl="1" fontAlgn="auto">
              <a:lnSpc>
                <a:spcPct val="150000"/>
              </a:lnSpc>
              <a:spcBef>
                <a:spcPts val="0"/>
              </a:spcBef>
              <a:spcAft>
                <a:spcPts val="0"/>
              </a:spcAft>
              <a:defRPr/>
            </a:pPr>
            <a:r>
              <a:rPr lang="ar-BH" sz="2400" b="1" dirty="0">
                <a:latin typeface="Sakkal Majalla" panose="02000000000000000000" pitchFamily="2" charset="-78"/>
                <a:cs typeface="Sakkal Majalla" panose="02000000000000000000" pitchFamily="2" charset="-78"/>
              </a:rPr>
              <a:t>أما الصادرات السلعية البينية وطنية المنشأ داخل دول مجلس التعاون لعام 2016م، فقد شكل النفط والغاز والمنتجات المعدنية نسبة 44% بقيمة 18.6 مليار دولار، يليها المعادن ومصنوعاتها بنسبة 11.5%.</a:t>
            </a:r>
          </a:p>
        </p:txBody>
      </p:sp>
      <p:sp>
        <p:nvSpPr>
          <p:cNvPr id="10" name="Rectangle 9"/>
          <p:cNvSpPr/>
          <p:nvPr/>
        </p:nvSpPr>
        <p:spPr>
          <a:xfrm>
            <a:off x="772731" y="1110876"/>
            <a:ext cx="7534141" cy="70802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fontAlgn="auto" hangingPunct="1">
              <a:lnSpc>
                <a:spcPct val="150000"/>
              </a:lnSpc>
              <a:spcBef>
                <a:spcPts val="0"/>
              </a:spcBef>
              <a:spcAft>
                <a:spcPts val="0"/>
              </a:spcAft>
              <a:defRPr/>
            </a:pPr>
            <a:r>
              <a:rPr lang="ar-BH" sz="3200" b="1" dirty="0" smtClean="0">
                <a:solidFill>
                  <a:srgbClr val="FF0000"/>
                </a:solidFill>
                <a:latin typeface="Sakkal Majalla" panose="02000000000000000000" pitchFamily="2" charset="-78"/>
                <a:cs typeface="Sakkal Majalla" panose="02000000000000000000" pitchFamily="2" charset="-78"/>
              </a:rPr>
              <a:t>إجابة النشاط الخامس: </a:t>
            </a:r>
            <a:r>
              <a:rPr lang="ar-BH" sz="3200" b="1" dirty="0">
                <a:solidFill>
                  <a:srgbClr val="FF0000"/>
                </a:solidFill>
                <a:latin typeface="Sakkal Majalla" panose="02000000000000000000" pitchFamily="2" charset="-78"/>
                <a:cs typeface="Sakkal Majalla" panose="02000000000000000000" pitchFamily="2" charset="-78"/>
              </a:rPr>
              <a:t>التجارة بين دول مجلس التعاون</a:t>
            </a: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355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1000"/>
                                        <p:tgtEl>
                                          <p:spTgt spid="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1000"/>
                                        <p:tgtEl>
                                          <p:spTgt spid="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1000"/>
                                        <p:tgtEl>
                                          <p:spTgt spid="2">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631065" y="2227401"/>
            <a:ext cx="7675807" cy="3416320"/>
          </a:xfrm>
          <a:prstGeom prst="rect">
            <a:avLst/>
          </a:prstGeom>
          <a:solidFill>
            <a:srgbClr val="E7EBFF"/>
          </a:solidFill>
          <a:ln>
            <a:solidFill>
              <a:schemeClr val="tx1"/>
            </a:solidFill>
          </a:ln>
        </p:spPr>
        <p:txBody>
          <a:bodyPr wrap="square">
            <a:spAutoFit/>
          </a:bodyPr>
          <a:lstStyle/>
          <a:p>
            <a:pPr algn="just" rtl="1" fontAlgn="auto">
              <a:lnSpc>
                <a:spcPct val="150000"/>
              </a:lnSpc>
              <a:spcBef>
                <a:spcPts val="0"/>
              </a:spcBef>
              <a:spcAft>
                <a:spcPts val="0"/>
              </a:spcAft>
              <a:defRPr/>
            </a:pPr>
            <a:r>
              <a:rPr lang="ar-BH" sz="2400" b="1" dirty="0">
                <a:solidFill>
                  <a:srgbClr val="7030A0"/>
                </a:solidFill>
                <a:latin typeface="Sakkal Majalla" panose="02000000000000000000" pitchFamily="2" charset="-78"/>
                <a:cs typeface="Sakkal Majalla" panose="02000000000000000000" pitchFamily="2" charset="-78"/>
              </a:rPr>
              <a:t>3- البنود التي تضمنها الاتحاد الجمركي لدول مجلس التعاون:</a:t>
            </a:r>
          </a:p>
          <a:p>
            <a:pPr marL="342900" indent="-342900" algn="just" rtl="1" fontAlgn="auto">
              <a:lnSpc>
                <a:spcPct val="150000"/>
              </a:lnSpc>
              <a:spcBef>
                <a:spcPts val="0"/>
              </a:spcBef>
              <a:spcAft>
                <a:spcPts val="0"/>
              </a:spcAft>
              <a:buFontTx/>
              <a:buChar char="-"/>
              <a:defRPr/>
            </a:pPr>
            <a:r>
              <a:rPr lang="ar-BH" sz="2400" b="1" dirty="0">
                <a:latin typeface="Sakkal Majalla" panose="02000000000000000000" pitchFamily="2" charset="-78"/>
                <a:cs typeface="Sakkal Majalla" panose="02000000000000000000" pitchFamily="2" charset="-78"/>
              </a:rPr>
              <a:t>تعرفة جمركية موحدة تجاه العالم الخارجي.</a:t>
            </a:r>
          </a:p>
          <a:p>
            <a:pPr marL="342900" indent="-342900" algn="just" rtl="1" fontAlgn="auto">
              <a:lnSpc>
                <a:spcPct val="150000"/>
              </a:lnSpc>
              <a:spcBef>
                <a:spcPts val="0"/>
              </a:spcBef>
              <a:spcAft>
                <a:spcPts val="0"/>
              </a:spcAft>
              <a:buFontTx/>
              <a:buChar char="-"/>
              <a:defRPr/>
            </a:pPr>
            <a:r>
              <a:rPr lang="ar-BH" sz="2400" b="1" dirty="0">
                <a:latin typeface="Sakkal Majalla" panose="02000000000000000000" pitchFamily="2" charset="-78"/>
                <a:cs typeface="Sakkal Majalla" panose="02000000000000000000" pitchFamily="2" charset="-78"/>
              </a:rPr>
              <a:t>أنظمة وإجراءات جمركية موحدة.</a:t>
            </a:r>
          </a:p>
          <a:p>
            <a:pPr marL="342900" indent="-342900" algn="just" rtl="1" fontAlgn="auto">
              <a:lnSpc>
                <a:spcPct val="150000"/>
              </a:lnSpc>
              <a:spcBef>
                <a:spcPts val="0"/>
              </a:spcBef>
              <a:spcAft>
                <a:spcPts val="0"/>
              </a:spcAft>
              <a:buFontTx/>
              <a:buChar char="-"/>
              <a:defRPr/>
            </a:pPr>
            <a:r>
              <a:rPr lang="ar-BH" sz="2400" b="1" dirty="0">
                <a:latin typeface="Sakkal Majalla" panose="02000000000000000000" pitchFamily="2" charset="-78"/>
                <a:cs typeface="Sakkal Majalla" panose="02000000000000000000" pitchFamily="2" charset="-78"/>
              </a:rPr>
              <a:t>نقطة دخول واحدة يتم عندها تحصيل الرسوم الجمركية الموحدة.</a:t>
            </a:r>
          </a:p>
          <a:p>
            <a:pPr marL="342900" indent="-342900" algn="just" rtl="1" fontAlgn="auto">
              <a:lnSpc>
                <a:spcPct val="150000"/>
              </a:lnSpc>
              <a:spcBef>
                <a:spcPts val="0"/>
              </a:spcBef>
              <a:spcAft>
                <a:spcPts val="0"/>
              </a:spcAft>
              <a:buFontTx/>
              <a:buChar char="-"/>
              <a:defRPr/>
            </a:pPr>
            <a:r>
              <a:rPr lang="ar-BH" sz="2400" b="1" dirty="0">
                <a:latin typeface="Sakkal Majalla" panose="02000000000000000000" pitchFamily="2" charset="-78"/>
                <a:cs typeface="Sakkal Majalla" panose="02000000000000000000" pitchFamily="2" charset="-78"/>
              </a:rPr>
              <a:t>انتقال السلع بين دول المجلس دون قيود جمركية أو غير جمركية.</a:t>
            </a:r>
          </a:p>
          <a:p>
            <a:pPr marL="342900" indent="-342900" algn="just" rtl="1" fontAlgn="auto">
              <a:lnSpc>
                <a:spcPct val="150000"/>
              </a:lnSpc>
              <a:spcBef>
                <a:spcPts val="0"/>
              </a:spcBef>
              <a:spcAft>
                <a:spcPts val="0"/>
              </a:spcAft>
              <a:buFontTx/>
              <a:buChar char="-"/>
              <a:defRPr/>
            </a:pPr>
            <a:r>
              <a:rPr lang="ar-BH" sz="2400" b="1" dirty="0">
                <a:latin typeface="Sakkal Majalla" panose="02000000000000000000" pitchFamily="2" charset="-78"/>
                <a:cs typeface="Sakkal Majalla" panose="02000000000000000000" pitchFamily="2" charset="-78"/>
              </a:rPr>
              <a:t>معاملة السلع المنتجة في أي من دول المجلس معاملة المنتجات الوطنية. </a:t>
            </a:r>
          </a:p>
        </p:txBody>
      </p:sp>
      <p:sp>
        <p:nvSpPr>
          <p:cNvPr id="10" name="Rectangle 9"/>
          <p:cNvSpPr/>
          <p:nvPr/>
        </p:nvSpPr>
        <p:spPr>
          <a:xfrm>
            <a:off x="772731" y="1110876"/>
            <a:ext cx="7534141" cy="70802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fontAlgn="auto" hangingPunct="1">
              <a:lnSpc>
                <a:spcPct val="150000"/>
              </a:lnSpc>
              <a:spcBef>
                <a:spcPts val="0"/>
              </a:spcBef>
              <a:spcAft>
                <a:spcPts val="0"/>
              </a:spcAft>
              <a:defRPr/>
            </a:pPr>
            <a:r>
              <a:rPr lang="ar-BH" sz="3200" b="1" dirty="0" smtClean="0">
                <a:solidFill>
                  <a:srgbClr val="FF0000"/>
                </a:solidFill>
                <a:latin typeface="Sakkal Majalla" panose="02000000000000000000" pitchFamily="2" charset="-78"/>
                <a:cs typeface="Sakkal Majalla" panose="02000000000000000000" pitchFamily="2" charset="-78"/>
              </a:rPr>
              <a:t>إجابة النشاط الخامس: </a:t>
            </a:r>
            <a:r>
              <a:rPr lang="ar-BH" sz="3200" b="1" dirty="0">
                <a:solidFill>
                  <a:srgbClr val="FF0000"/>
                </a:solidFill>
                <a:latin typeface="Sakkal Majalla" panose="02000000000000000000" pitchFamily="2" charset="-78"/>
                <a:cs typeface="Sakkal Majalla" panose="02000000000000000000" pitchFamily="2" charset="-78"/>
              </a:rPr>
              <a:t>التجارة بين دول مجلس التعاون</a:t>
            </a: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326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Horizont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635100" y="1059495"/>
            <a:ext cx="7894751" cy="60821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fontAlgn="auto" hangingPunct="1">
              <a:lnSpc>
                <a:spcPct val="150000"/>
              </a:lnSpc>
              <a:spcBef>
                <a:spcPts val="0"/>
              </a:spcBef>
              <a:spcAft>
                <a:spcPts val="0"/>
              </a:spcAft>
              <a:defRPr/>
            </a:pPr>
            <a:r>
              <a:rPr lang="ar-BH" sz="2800" b="1" dirty="0" smtClean="0">
                <a:solidFill>
                  <a:srgbClr val="FF0000"/>
                </a:solidFill>
                <a:latin typeface="Sakkal Majalla" panose="02000000000000000000" pitchFamily="2" charset="-78"/>
                <a:cs typeface="Sakkal Majalla" panose="02000000000000000000" pitchFamily="2" charset="-78"/>
              </a:rPr>
              <a:t>التقويم</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635103" y="1909667"/>
            <a:ext cx="7894749" cy="461665"/>
          </a:xfrm>
          <a:prstGeom prst="rect">
            <a:avLst/>
          </a:prstGeom>
          <a:solidFill>
            <a:srgbClr val="C5E8FF"/>
          </a:solidFill>
          <a:ln>
            <a:solidFill>
              <a:schemeClr val="tx1"/>
            </a:solidFill>
          </a:ln>
        </p:spPr>
        <p:txBody>
          <a:bodyPr wrap="square">
            <a:spAutoFit/>
          </a:bodyPr>
          <a:lstStyle/>
          <a:p>
            <a:pPr lvl="0" algn="just" rtl="1"/>
            <a:r>
              <a:rPr lang="ar-BH" sz="2400" b="1" dirty="0" smtClean="0">
                <a:latin typeface="Sakkal Majalla" panose="02000000000000000000" pitchFamily="2" charset="-78"/>
                <a:cs typeface="Sakkal Majalla" panose="02000000000000000000" pitchFamily="2" charset="-78"/>
              </a:rPr>
              <a:t>1. بيّن </a:t>
            </a:r>
            <a:r>
              <a:rPr lang="ar-BH" sz="2400" b="1" dirty="0">
                <a:latin typeface="Sakkal Majalla" panose="02000000000000000000" pitchFamily="2" charset="-78"/>
                <a:cs typeface="Sakkal Majalla" panose="02000000000000000000" pitchFamily="2" charset="-78"/>
              </a:rPr>
              <a:t>مكانة دول الخليج العربيّة في التّجارة العالميّة.</a:t>
            </a:r>
            <a:endParaRPr lang="ar-BH" sz="2400" dirty="0">
              <a:latin typeface="Sakkal Majalla" panose="02000000000000000000" pitchFamily="2" charset="-78"/>
              <a:cs typeface="Sakkal Majalla" panose="02000000000000000000" pitchFamily="2" charset="-78"/>
            </a:endParaRPr>
          </a:p>
        </p:txBody>
      </p:sp>
      <p:sp>
        <p:nvSpPr>
          <p:cNvPr id="15" name="Rectangle 14"/>
          <p:cNvSpPr/>
          <p:nvPr/>
        </p:nvSpPr>
        <p:spPr>
          <a:xfrm>
            <a:off x="635102" y="2613294"/>
            <a:ext cx="7894749" cy="800219"/>
          </a:xfrm>
          <a:prstGeom prst="rect">
            <a:avLst/>
          </a:prstGeom>
          <a:solidFill>
            <a:srgbClr val="FFDDFF"/>
          </a:solidFill>
          <a:ln>
            <a:solidFill>
              <a:schemeClr val="tx1"/>
            </a:solidFill>
          </a:ln>
        </p:spPr>
        <p:txBody>
          <a:bodyPr wrap="square">
            <a:spAutoFit/>
          </a:bodyPr>
          <a:lstStyle/>
          <a:p>
            <a:pPr lvl="0" algn="just" rtl="1"/>
            <a:r>
              <a:rPr lang="ar-BH" sz="2400" b="1" dirty="0" smtClean="0">
                <a:latin typeface="Sakkal Majalla" panose="02000000000000000000" pitchFamily="2" charset="-78"/>
                <a:cs typeface="Sakkal Majalla" panose="02000000000000000000" pitchFamily="2" charset="-78"/>
              </a:rPr>
              <a:t>2. </a:t>
            </a:r>
            <a:r>
              <a:rPr lang="ar-BH" sz="2200" b="1" dirty="0" smtClean="0">
                <a:latin typeface="Sakkal Majalla" panose="02000000000000000000" pitchFamily="2" charset="-78"/>
                <a:cs typeface="Sakkal Majalla" panose="02000000000000000000" pitchFamily="2" charset="-78"/>
              </a:rPr>
              <a:t>هل </a:t>
            </a:r>
            <a:r>
              <a:rPr lang="ar-BH" sz="2200" b="1" dirty="0">
                <a:latin typeface="Sakkal Majalla" panose="02000000000000000000" pitchFamily="2" charset="-78"/>
                <a:cs typeface="Sakkal Majalla" panose="02000000000000000000" pitchFamily="2" charset="-78"/>
              </a:rPr>
              <a:t>يعتبر الهيكل السّلعي لإجمالي الصّادرات والواردات لدول الخليج العربيّة خاصّية من خاصّيات الدّول المتقدّمة أم النّامية؟ لماذا؟</a:t>
            </a:r>
            <a:endParaRPr lang="ar-BH" sz="2200" dirty="0">
              <a:latin typeface="Sakkal Majalla" panose="02000000000000000000" pitchFamily="2" charset="-78"/>
              <a:cs typeface="Sakkal Majalla" panose="02000000000000000000" pitchFamily="2" charset="-78"/>
            </a:endParaRPr>
          </a:p>
        </p:txBody>
      </p:sp>
      <p:sp>
        <p:nvSpPr>
          <p:cNvPr id="16" name="Rectangle 15"/>
          <p:cNvSpPr/>
          <p:nvPr/>
        </p:nvSpPr>
        <p:spPr>
          <a:xfrm>
            <a:off x="635100" y="3616343"/>
            <a:ext cx="7894749" cy="461665"/>
          </a:xfrm>
          <a:prstGeom prst="rect">
            <a:avLst/>
          </a:prstGeom>
          <a:solidFill>
            <a:schemeClr val="accent4">
              <a:lumMod val="20000"/>
              <a:lumOff val="80000"/>
            </a:schemeClr>
          </a:solidFill>
          <a:ln>
            <a:solidFill>
              <a:schemeClr val="tx1"/>
            </a:solidFill>
          </a:ln>
        </p:spPr>
        <p:txBody>
          <a:bodyPr wrap="square">
            <a:spAutoFit/>
          </a:bodyPr>
          <a:lstStyle/>
          <a:p>
            <a:pPr algn="just" rtl="1"/>
            <a:r>
              <a:rPr lang="ar-BH" sz="2400" b="1" dirty="0" smtClean="0">
                <a:latin typeface="Sakkal Majalla" panose="02000000000000000000" pitchFamily="2" charset="-78"/>
                <a:cs typeface="Sakkal Majalla" panose="02000000000000000000" pitchFamily="2" charset="-78"/>
              </a:rPr>
              <a:t>3. </a:t>
            </a:r>
            <a:r>
              <a:rPr lang="ar-BH" sz="2400" b="1" dirty="0">
                <a:latin typeface="Sakkal Majalla" panose="02000000000000000000" pitchFamily="2" charset="-78"/>
                <a:cs typeface="Sakkal Majalla" panose="02000000000000000000" pitchFamily="2" charset="-78"/>
              </a:rPr>
              <a:t>كيف تبدو الموازين التّجاريّة لدول الخليج العربيّة. بماذا تفسّر ذلك</a:t>
            </a:r>
            <a:r>
              <a:rPr lang="ar-BH" sz="2400" b="1" dirty="0" smtClean="0">
                <a:latin typeface="Sakkal Majalla" panose="02000000000000000000" pitchFamily="2" charset="-78"/>
                <a:cs typeface="Sakkal Majalla" panose="02000000000000000000" pitchFamily="2" charset="-78"/>
              </a:rPr>
              <a:t>؟</a:t>
            </a:r>
            <a:endParaRPr lang="ar-BH" sz="2400" dirty="0">
              <a:latin typeface="Sakkal Majalla" panose="02000000000000000000" pitchFamily="2" charset="-78"/>
              <a:cs typeface="Sakkal Majalla" panose="02000000000000000000" pitchFamily="2" charset="-78"/>
            </a:endParaRPr>
          </a:p>
        </p:txBody>
      </p:sp>
      <p:sp>
        <p:nvSpPr>
          <p:cNvPr id="17" name="Rectangle 16"/>
          <p:cNvSpPr/>
          <p:nvPr/>
        </p:nvSpPr>
        <p:spPr>
          <a:xfrm>
            <a:off x="635100" y="4268789"/>
            <a:ext cx="7894749" cy="461665"/>
          </a:xfrm>
          <a:prstGeom prst="rect">
            <a:avLst/>
          </a:prstGeom>
          <a:solidFill>
            <a:srgbClr val="FFD9B3"/>
          </a:solidFill>
          <a:ln>
            <a:solidFill>
              <a:schemeClr val="tx1"/>
            </a:solidFill>
          </a:ln>
        </p:spPr>
        <p:txBody>
          <a:bodyPr wrap="square">
            <a:spAutoFit/>
          </a:bodyPr>
          <a:lstStyle/>
          <a:p>
            <a:pPr algn="just" rtl="1"/>
            <a:r>
              <a:rPr lang="ar-BH" sz="2400" b="1" dirty="0" smtClean="0">
                <a:latin typeface="Sakkal Majalla" panose="02000000000000000000" pitchFamily="2" charset="-78"/>
                <a:cs typeface="Sakkal Majalla" panose="02000000000000000000" pitchFamily="2" charset="-78"/>
              </a:rPr>
              <a:t>4. ما أهمّ الشّركاء التّجاريين لدول الخليج العربيّة من حيث الصّادرات والواردات؟</a:t>
            </a:r>
            <a:endParaRPr lang="ar-BH" sz="2400" dirty="0" smtClean="0">
              <a:latin typeface="Sakkal Majalla" panose="02000000000000000000" pitchFamily="2" charset="-78"/>
              <a:cs typeface="Sakkal Majalla" panose="02000000000000000000" pitchFamily="2" charset="-78"/>
            </a:endParaRPr>
          </a:p>
        </p:txBody>
      </p:sp>
      <p:sp>
        <p:nvSpPr>
          <p:cNvPr id="18" name="Rectangle 17"/>
          <p:cNvSpPr/>
          <p:nvPr/>
        </p:nvSpPr>
        <p:spPr>
          <a:xfrm>
            <a:off x="635102" y="4880839"/>
            <a:ext cx="7894749" cy="461665"/>
          </a:xfrm>
          <a:prstGeom prst="rect">
            <a:avLst/>
          </a:prstGeom>
          <a:solidFill>
            <a:srgbClr val="E6CDFF"/>
          </a:solidFill>
          <a:ln>
            <a:solidFill>
              <a:schemeClr val="tx1"/>
            </a:solidFill>
          </a:ln>
        </p:spPr>
        <p:txBody>
          <a:bodyPr wrap="square">
            <a:spAutoFit/>
          </a:bodyPr>
          <a:lstStyle/>
          <a:p>
            <a:pPr lvl="0" algn="just" rtl="1"/>
            <a:r>
              <a:rPr lang="ar-BH" sz="2400" b="1" dirty="0" smtClean="0">
                <a:latin typeface="Sakkal Majalla" panose="02000000000000000000" pitchFamily="2" charset="-78"/>
                <a:cs typeface="Sakkal Majalla" panose="02000000000000000000" pitchFamily="2" charset="-78"/>
              </a:rPr>
              <a:t>5. حدّد </a:t>
            </a:r>
            <a:r>
              <a:rPr lang="ar-BH" sz="2400" b="1" dirty="0">
                <a:latin typeface="Sakkal Majalla" panose="02000000000000000000" pitchFamily="2" charset="-78"/>
                <a:cs typeface="Sakkal Majalla" panose="02000000000000000000" pitchFamily="2" charset="-78"/>
              </a:rPr>
              <a:t>أبرز السّلع المتداولة في التّجارة البينيّة بين دول الخليج العربيّة. </a:t>
            </a:r>
            <a:endParaRPr lang="ar-BH" sz="2400" dirty="0">
              <a:latin typeface="Sakkal Majalla" panose="02000000000000000000" pitchFamily="2" charset="-78"/>
              <a:cs typeface="Sakkal Majalla" panose="02000000000000000000" pitchFamily="2" charset="-78"/>
            </a:endParaRPr>
          </a:p>
        </p:txBody>
      </p:sp>
      <p:sp>
        <p:nvSpPr>
          <p:cNvPr id="19" name="Rectangle 18"/>
          <p:cNvSpPr/>
          <p:nvPr/>
        </p:nvSpPr>
        <p:spPr>
          <a:xfrm>
            <a:off x="635100" y="5504187"/>
            <a:ext cx="7894749" cy="600164"/>
          </a:xfrm>
          <a:prstGeom prst="rect">
            <a:avLst/>
          </a:prstGeom>
          <a:solidFill>
            <a:schemeClr val="accent6">
              <a:lumMod val="20000"/>
              <a:lumOff val="80000"/>
            </a:schemeClr>
          </a:solidFill>
          <a:ln>
            <a:solidFill>
              <a:schemeClr val="tx1"/>
            </a:solidFill>
          </a:ln>
        </p:spPr>
        <p:txBody>
          <a:bodyPr wrap="square">
            <a:spAutoFit/>
          </a:bodyPr>
          <a:lstStyle/>
          <a:p>
            <a:pPr algn="just" rtl="1" fontAlgn="auto">
              <a:lnSpc>
                <a:spcPct val="150000"/>
              </a:lnSpc>
              <a:spcBef>
                <a:spcPts val="0"/>
              </a:spcBef>
              <a:spcAft>
                <a:spcPts val="0"/>
              </a:spcAft>
              <a:defRPr/>
            </a:pPr>
            <a:r>
              <a:rPr lang="ar-BH" sz="2400" b="1" dirty="0" smtClean="0">
                <a:latin typeface="Sakkal Majalla" panose="02000000000000000000" pitchFamily="2" charset="-78"/>
                <a:cs typeface="Sakkal Majalla" panose="02000000000000000000" pitchFamily="2" charset="-78"/>
              </a:rPr>
              <a:t>6. ما هي البنود </a:t>
            </a:r>
            <a:r>
              <a:rPr lang="ar-BH" sz="2400" b="1" dirty="0">
                <a:latin typeface="Sakkal Majalla" panose="02000000000000000000" pitchFamily="2" charset="-78"/>
                <a:cs typeface="Sakkal Majalla" panose="02000000000000000000" pitchFamily="2" charset="-78"/>
              </a:rPr>
              <a:t>التي تضمنها الاتحاد الجمركي لدول مجلس </a:t>
            </a:r>
            <a:r>
              <a:rPr lang="ar-BH" sz="2400" b="1" dirty="0" smtClean="0">
                <a:latin typeface="Sakkal Majalla" panose="02000000000000000000" pitchFamily="2" charset="-78"/>
                <a:cs typeface="Sakkal Majalla" panose="02000000000000000000" pitchFamily="2" charset="-78"/>
              </a:rPr>
              <a:t>التعاون؟</a:t>
            </a:r>
            <a:endParaRPr lang="ar-BH" sz="2400" b="1" dirty="0">
              <a:latin typeface="Sakkal Majalla" panose="02000000000000000000" pitchFamily="2" charset="-78"/>
              <a:cs typeface="Sakkal Majalla" panose="02000000000000000000" pitchFamily="2" charset="-78"/>
            </a:endParaRPr>
          </a:p>
        </p:txBody>
      </p:sp>
      <p:sp>
        <p:nvSpPr>
          <p:cNvPr id="14"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395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805734" y="2139943"/>
            <a:ext cx="7418231" cy="218521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ctr" rtl="1" fontAlgn="auto">
              <a:lnSpc>
                <a:spcPct val="200000"/>
              </a:lnSpc>
              <a:spcBef>
                <a:spcPts val="0"/>
              </a:spcBef>
              <a:spcAft>
                <a:spcPts val="0"/>
              </a:spcAft>
              <a:defRPr/>
            </a:pPr>
            <a:r>
              <a:rPr lang="ar-BH" sz="6000" b="1" dirty="0" smtClean="0">
                <a:solidFill>
                  <a:schemeClr val="accent1">
                    <a:lumMod val="75000"/>
                  </a:schemeClr>
                </a:solidFill>
              </a:rPr>
              <a:t>انتهى الدّرس</a:t>
            </a:r>
          </a:p>
          <a:p>
            <a:pPr algn="ctr" rtl="1" fontAlgn="auto">
              <a:lnSpc>
                <a:spcPct val="200000"/>
              </a:lnSpc>
              <a:spcBef>
                <a:spcPts val="0"/>
              </a:spcBef>
              <a:spcAft>
                <a:spcPts val="0"/>
              </a:spcAft>
              <a:defRPr/>
            </a:pPr>
            <a:endParaRPr lang="ar-BH" sz="800" b="1" dirty="0"/>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814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2"/>
          <p:cNvSpPr/>
          <p:nvPr/>
        </p:nvSpPr>
        <p:spPr>
          <a:xfrm>
            <a:off x="1249458" y="1452425"/>
            <a:ext cx="6659573" cy="448959"/>
          </a:xfrm>
          <a:prstGeom prst="rect">
            <a:avLst/>
          </a:prstGeom>
          <a:solidFill>
            <a:schemeClr val="accent4">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rgbClr val="FF0000"/>
                </a:solidFill>
                <a:latin typeface="Sakkal Majalla" panose="02000000000000000000" pitchFamily="2" charset="-78"/>
                <a:cs typeface="Sakkal Majalla" panose="02000000000000000000" pitchFamily="2" charset="-78"/>
              </a:rPr>
              <a:t>مُقدمة</a:t>
            </a:r>
            <a:endParaRPr lang="en-US" sz="36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782289" y="2255115"/>
            <a:ext cx="7593912" cy="3324641"/>
          </a:xfrm>
          <a:prstGeom prst="rect">
            <a:avLst/>
          </a:prstGeom>
          <a:solidFill>
            <a:schemeClr val="accent6">
              <a:lumMod val="20000"/>
              <a:lumOff val="80000"/>
            </a:schemeClr>
          </a:solidFill>
          <a:ln>
            <a:solidFill>
              <a:schemeClr val="tx1"/>
            </a:solidFill>
            <a:prstDash val="dash"/>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buNone/>
            </a:pPr>
            <a:r>
              <a:rPr lang="ar-BH" sz="2400" dirty="0" smtClean="0">
                <a:latin typeface="Sakkal Majalla" panose="02000000000000000000" pitchFamily="2" charset="-78"/>
                <a:cs typeface="Sakkal Majalla" panose="02000000000000000000" pitchFamily="2" charset="-78"/>
              </a:rPr>
              <a:t>يعدّ </a:t>
            </a:r>
            <a:r>
              <a:rPr lang="ar-BH" sz="2400" dirty="0">
                <a:latin typeface="Sakkal Majalla" panose="02000000000000000000" pitchFamily="2" charset="-78"/>
                <a:cs typeface="Sakkal Majalla" panose="02000000000000000000" pitchFamily="2" charset="-78"/>
              </a:rPr>
              <a:t>قطاع الخدمات القطاع الثاني من حيث المساهمة في تكوين الناتج المحلي الإجمالي بعد الصناعة، إذ بلغت نسبة القيمة المضافة للخدمات من إجمالي الناتج المحلي ببلدان الخليج العربية 48% سنة 2019م. كما يحتل هذا القطاع المرتبة الأولى من حيث التشغيل، فهو يشغّل 61% من مجموع النشيطين.  ف</a:t>
            </a:r>
            <a:r>
              <a:rPr lang="ar-BH" sz="2400" dirty="0" smtClean="0">
                <a:latin typeface="Sakkal Majalla" panose="02000000000000000000" pitchFamily="2" charset="-78"/>
                <a:cs typeface="Sakkal Majalla" panose="02000000000000000000" pitchFamily="2" charset="-78"/>
              </a:rPr>
              <a:t>ما </a:t>
            </a:r>
            <a:r>
              <a:rPr lang="ar-BH" sz="2400" dirty="0">
                <a:latin typeface="Sakkal Majalla" panose="02000000000000000000" pitchFamily="2" charset="-78"/>
                <a:cs typeface="Sakkal Majalla" panose="02000000000000000000" pitchFamily="2" charset="-78"/>
              </a:rPr>
              <a:t>مظاهر تنامي دور التجارة الخارجية في النشاط الاقتصادي لدول الخليج العربية؟</a:t>
            </a:r>
            <a:endParaRPr lang="en-US" sz="2400" dirty="0">
              <a:latin typeface="Sakkal Majalla" panose="02000000000000000000" pitchFamily="2" charset="-78"/>
              <a:cs typeface="Sakkal Majalla" panose="02000000000000000000" pitchFamily="2" charset="-78"/>
            </a:endParaRPr>
          </a:p>
          <a:p>
            <a:pPr marL="0" indent="0" algn="ctr" rtl="1">
              <a:buNone/>
            </a:pPr>
            <a:endParaRPr lang="en-US" sz="2400" dirty="0"/>
          </a:p>
        </p:txBody>
      </p:sp>
      <p:sp>
        <p:nvSpPr>
          <p:cNvPr id="8"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647331" y="1127290"/>
            <a:ext cx="7701566" cy="1025922"/>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rtl="1">
              <a:spcAft>
                <a:spcPts val="800"/>
              </a:spcAft>
              <a:buClr>
                <a:srgbClr val="0070C0"/>
              </a:buClr>
              <a:buSzPts val="1400"/>
            </a:pPr>
            <a:r>
              <a:rPr lang="ar-BH" sz="2800" b="1" dirty="0" smtClean="0">
                <a:solidFill>
                  <a:srgbClr val="FF0000"/>
                </a:solidFill>
                <a:latin typeface="Sakkal Majalla" panose="02000000000000000000" pitchFamily="2" charset="-78"/>
                <a:cs typeface="Sakkal Majalla" panose="02000000000000000000" pitchFamily="2" charset="-78"/>
              </a:rPr>
              <a:t>النشاط</a:t>
            </a:r>
            <a:r>
              <a:rPr lang="ar-BH" sz="2800" b="1" dirty="0" smtClean="0">
                <a:solidFill>
                  <a:srgbClr val="FF0000"/>
                </a:solidFill>
              </a:rPr>
              <a:t> </a:t>
            </a:r>
            <a:r>
              <a:rPr lang="ar-BH" sz="2800" b="1" dirty="0" smtClean="0">
                <a:solidFill>
                  <a:srgbClr val="FF0000"/>
                </a:solidFill>
                <a:latin typeface="Sakkal Majalla" panose="02000000000000000000" pitchFamily="2" charset="-78"/>
                <a:cs typeface="Sakkal Majalla" panose="02000000000000000000" pitchFamily="2" charset="-78"/>
              </a:rPr>
              <a:t>الأول: </a:t>
            </a:r>
            <a:r>
              <a:rPr lang="ar-BH" sz="2800" b="1" dirty="0">
                <a:solidFill>
                  <a:srgbClr val="FF0000"/>
                </a:solidFill>
                <a:latin typeface="Sakkal Majalla" panose="02000000000000000000" pitchFamily="2" charset="-78"/>
                <a:cs typeface="Sakkal Majalla" panose="02000000000000000000" pitchFamily="2" charset="-78"/>
              </a:rPr>
              <a:t>التّجارة الخارجيّة لدول الخليج العربية</a:t>
            </a:r>
            <a:r>
              <a:rPr lang="ar-BH" sz="2800" b="1" dirty="0" smtClean="0">
                <a:solidFill>
                  <a:srgbClr val="FF0000"/>
                </a:solidFill>
                <a:latin typeface="Sakkal Majalla" panose="02000000000000000000" pitchFamily="2" charset="-78"/>
                <a:cs typeface="Sakkal Majalla" panose="02000000000000000000" pitchFamily="2" charset="-78"/>
              </a:rPr>
              <a:t>.</a:t>
            </a:r>
          </a:p>
          <a:p>
            <a:pPr algn="ctr" rtl="1">
              <a:spcAft>
                <a:spcPts val="800"/>
              </a:spcAft>
              <a:buClr>
                <a:srgbClr val="0070C0"/>
              </a:buClr>
              <a:buSzPts val="1400"/>
            </a:pPr>
            <a:r>
              <a:rPr lang="ar-BH" sz="2600" b="1" dirty="0">
                <a:solidFill>
                  <a:srgbClr val="FF0000"/>
                </a:solidFill>
                <a:latin typeface="Sakkal Majalla" panose="02000000000000000000" pitchFamily="2" charset="-78"/>
                <a:cs typeface="Sakkal Majalla" panose="02000000000000000000" pitchFamily="2" charset="-78"/>
              </a:rPr>
              <a:t>1-مكانة دول الخليج العربيّة في التّجارة الخارجيّة العالميّة </a:t>
            </a:r>
            <a:endParaRPr lang="en-US" sz="2600" dirty="0">
              <a:solidFill>
                <a:srgbClr val="FF0000"/>
              </a:solidFill>
              <a:latin typeface="Sakkal Majalla" panose="02000000000000000000" pitchFamily="2" charset="-78"/>
              <a:cs typeface="Sakkal Majalla" panose="02000000000000000000" pitchFamily="2" charset="-78"/>
            </a:endParaRPr>
          </a:p>
        </p:txBody>
      </p:sp>
      <p:graphicFrame>
        <p:nvGraphicFramePr>
          <p:cNvPr id="10" name="Chart 9"/>
          <p:cNvGraphicFramePr/>
          <p:nvPr>
            <p:extLst>
              <p:ext uri="{D42A27DB-BD31-4B8C-83A1-F6EECF244321}">
                <p14:modId xmlns:p14="http://schemas.microsoft.com/office/powerpoint/2010/main" val="518349391"/>
              </p:ext>
            </p:extLst>
          </p:nvPr>
        </p:nvGraphicFramePr>
        <p:xfrm>
          <a:off x="1442434" y="2829846"/>
          <a:ext cx="6289145" cy="355839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47331" y="2372677"/>
            <a:ext cx="7199290" cy="388696"/>
          </a:xfrm>
          <a:prstGeom prst="rect">
            <a:avLst/>
          </a:prstGeom>
        </p:spPr>
        <p:txBody>
          <a:bodyPr wrap="square">
            <a:spAutoFit/>
          </a:bodyPr>
          <a:lstStyle/>
          <a:p>
            <a:pPr marR="0" lvl="0" algn="r" rtl="1">
              <a:lnSpc>
                <a:spcPct val="107000"/>
              </a:lnSpc>
              <a:spcBef>
                <a:spcPts val="0"/>
              </a:spcBef>
              <a:spcAft>
                <a:spcPts val="0"/>
              </a:spcAft>
              <a:buClr>
                <a:srgbClr val="0070C0"/>
              </a:buClr>
              <a:buSzPts val="1400"/>
            </a:pP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ترتيب دول مجلس التّعاون الخليجي في إجمالي التّبادل </a:t>
            </a: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التّجاري العالمي </a:t>
            </a: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سنة 2014 (بالمليون دولار)</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8292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0" grpId="0">
        <p:bldAsOne/>
      </p:bldGraphic>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133811737"/>
              </p:ext>
            </p:extLst>
          </p:nvPr>
        </p:nvGraphicFramePr>
        <p:xfrm>
          <a:off x="4891060" y="2006210"/>
          <a:ext cx="3997651" cy="3537417"/>
        </p:xfrm>
        <a:graphic>
          <a:graphicData uri="http://schemas.openxmlformats.org/drawingml/2006/table">
            <a:tbl>
              <a:tblPr rtl="1" firstRow="1" firstCol="1" bandRow="1">
                <a:tableStyleId>{5940675A-B579-460E-94D1-54222C63F5DA}</a:tableStyleId>
              </a:tblPr>
              <a:tblGrid>
                <a:gridCol w="833440">
                  <a:extLst>
                    <a:ext uri="{9D8B030D-6E8A-4147-A177-3AD203B41FA5}">
                      <a16:colId xmlns="" xmlns:a16="http://schemas.microsoft.com/office/drawing/2014/main" val="1689758546"/>
                    </a:ext>
                  </a:extLst>
                </a:gridCol>
                <a:gridCol w="1907509">
                  <a:extLst>
                    <a:ext uri="{9D8B030D-6E8A-4147-A177-3AD203B41FA5}">
                      <a16:colId xmlns="" xmlns:a16="http://schemas.microsoft.com/office/drawing/2014/main" val="2911397251"/>
                    </a:ext>
                  </a:extLst>
                </a:gridCol>
                <a:gridCol w="1256702">
                  <a:extLst>
                    <a:ext uri="{9D8B030D-6E8A-4147-A177-3AD203B41FA5}">
                      <a16:colId xmlns="" xmlns:a16="http://schemas.microsoft.com/office/drawing/2014/main" val="3921581921"/>
                    </a:ext>
                  </a:extLst>
                </a:gridCol>
              </a:tblGrid>
              <a:tr h="732735">
                <a:tc>
                  <a:txBody>
                    <a:bodyPr/>
                    <a:lstStyle/>
                    <a:p>
                      <a:pPr marL="0" marR="0" algn="ctr" rtl="1">
                        <a:lnSpc>
                          <a:spcPct val="107000"/>
                        </a:lnSpc>
                        <a:spcBef>
                          <a:spcPts val="0"/>
                        </a:spcBef>
                        <a:spcAft>
                          <a:spcPts val="0"/>
                        </a:spcAft>
                      </a:pPr>
                      <a:endParaRPr lang="ar-BH" sz="1400" b="1" dirty="0" smtClean="0">
                        <a:effectLst/>
                      </a:endParaRPr>
                    </a:p>
                    <a:p>
                      <a:pPr marL="0" marR="0" algn="ctr" rtl="1">
                        <a:lnSpc>
                          <a:spcPct val="107000"/>
                        </a:lnSpc>
                        <a:spcBef>
                          <a:spcPts val="0"/>
                        </a:spcBef>
                        <a:spcAft>
                          <a:spcPts val="0"/>
                        </a:spcAft>
                      </a:pPr>
                      <a:r>
                        <a:rPr lang="ar-BH" sz="1400" b="1" dirty="0" smtClean="0">
                          <a:effectLst/>
                        </a:rPr>
                        <a:t>التّرتيب </a:t>
                      </a:r>
                      <a:r>
                        <a:rPr lang="ar-BH" sz="1400" b="1" dirty="0">
                          <a:effectLst/>
                        </a:rPr>
                        <a:t>العالمي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rtl="1">
                        <a:lnSpc>
                          <a:spcPct val="107000"/>
                        </a:lnSpc>
                        <a:spcBef>
                          <a:spcPts val="0"/>
                        </a:spcBef>
                        <a:spcAft>
                          <a:spcPts val="0"/>
                        </a:spcAft>
                      </a:pPr>
                      <a:r>
                        <a:rPr lang="ar-BH" sz="1400" b="1" dirty="0">
                          <a:effectLst/>
                        </a:rPr>
                        <a:t>الدّولة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rtl="1">
                        <a:lnSpc>
                          <a:spcPct val="107000"/>
                        </a:lnSpc>
                        <a:spcBef>
                          <a:spcPts val="0"/>
                        </a:spcBef>
                        <a:spcAft>
                          <a:spcPts val="0"/>
                        </a:spcAft>
                      </a:pPr>
                      <a:r>
                        <a:rPr lang="ar-BH" sz="1400" b="1" dirty="0">
                          <a:effectLst/>
                        </a:rPr>
                        <a:t>قيمة إجمالي الصادرات (مليار دولار أمريكي)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578231947"/>
                  </a:ext>
                </a:extLst>
              </a:tr>
              <a:tr h="284493">
                <a:tc>
                  <a:txBody>
                    <a:bodyPr/>
                    <a:lstStyle/>
                    <a:p>
                      <a:pPr marL="0" marR="0" algn="ctr" rtl="1">
                        <a:lnSpc>
                          <a:spcPct val="107000"/>
                        </a:lnSpc>
                        <a:spcBef>
                          <a:spcPts val="0"/>
                        </a:spcBef>
                        <a:spcAft>
                          <a:spcPts val="0"/>
                        </a:spcAft>
                      </a:pPr>
                      <a:r>
                        <a:rPr lang="ar-BH" sz="1400" b="1" dirty="0">
                          <a:effectLst/>
                        </a:rPr>
                        <a:t>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الصين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a:effectLst/>
                        </a:rPr>
                        <a:t>2343.2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673120872"/>
                  </a:ext>
                </a:extLst>
              </a:tr>
              <a:tr h="244245">
                <a:tc>
                  <a:txBody>
                    <a:bodyPr/>
                    <a:lstStyle/>
                    <a:p>
                      <a:pPr marL="0" marR="0" algn="ctr" rtl="1">
                        <a:lnSpc>
                          <a:spcPct val="107000"/>
                        </a:lnSpc>
                        <a:spcBef>
                          <a:spcPts val="0"/>
                        </a:spcBef>
                        <a:spcAft>
                          <a:spcPts val="0"/>
                        </a:spcAft>
                      </a:pPr>
                      <a:r>
                        <a:rPr lang="ar-BH" sz="1400" b="1" dirty="0">
                          <a:effectLst/>
                        </a:rPr>
                        <a:t>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الولايات المتحدة الأمريكية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1623.4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832736690"/>
                  </a:ext>
                </a:extLst>
              </a:tr>
              <a:tr h="284493">
                <a:tc>
                  <a:txBody>
                    <a:bodyPr/>
                    <a:lstStyle/>
                    <a:p>
                      <a:pPr marL="0" marR="0" algn="ctr" rtl="1">
                        <a:lnSpc>
                          <a:spcPct val="107000"/>
                        </a:lnSpc>
                        <a:spcBef>
                          <a:spcPts val="0"/>
                        </a:spcBef>
                        <a:spcAft>
                          <a:spcPts val="0"/>
                        </a:spcAft>
                      </a:pPr>
                      <a:r>
                        <a:rPr lang="ar-BH" sz="1400" b="1" dirty="0">
                          <a:effectLst/>
                        </a:rPr>
                        <a:t>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ألمانيا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1507.1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725172975"/>
                  </a:ext>
                </a:extLst>
              </a:tr>
              <a:tr h="284493">
                <a:tc>
                  <a:txBody>
                    <a:bodyPr/>
                    <a:lstStyle/>
                    <a:p>
                      <a:pPr marL="0" marR="0" algn="ctr" rtl="1">
                        <a:lnSpc>
                          <a:spcPct val="107000"/>
                        </a:lnSpc>
                        <a:spcBef>
                          <a:spcPts val="0"/>
                        </a:spcBef>
                        <a:spcAft>
                          <a:spcPts val="0"/>
                        </a:spcAft>
                      </a:pPr>
                      <a:r>
                        <a:rPr lang="ar-BH" sz="1400" b="1" dirty="0">
                          <a:effectLst/>
                        </a:rPr>
                        <a:t>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دول مجلس التعاون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860.7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738027324"/>
                  </a:ext>
                </a:extLst>
              </a:tr>
              <a:tr h="284493">
                <a:tc>
                  <a:txBody>
                    <a:bodyPr/>
                    <a:lstStyle/>
                    <a:p>
                      <a:pPr marL="0" marR="0" algn="ctr" rtl="1">
                        <a:lnSpc>
                          <a:spcPct val="107000"/>
                        </a:lnSpc>
                        <a:spcBef>
                          <a:spcPts val="0"/>
                        </a:spcBef>
                        <a:spcAft>
                          <a:spcPts val="0"/>
                        </a:spcAft>
                      </a:pPr>
                      <a:r>
                        <a:rPr lang="ar-BH" sz="1400" b="1" dirty="0">
                          <a:effectLst/>
                        </a:rPr>
                        <a:t>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اليابان</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690.2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212883453"/>
                  </a:ext>
                </a:extLst>
              </a:tr>
              <a:tr h="284493">
                <a:tc>
                  <a:txBody>
                    <a:bodyPr/>
                    <a:lstStyle/>
                    <a:p>
                      <a:pPr marL="0" marR="0" algn="ctr" rtl="1">
                        <a:lnSpc>
                          <a:spcPct val="107000"/>
                        </a:lnSpc>
                        <a:spcBef>
                          <a:spcPts val="0"/>
                        </a:spcBef>
                        <a:spcAft>
                          <a:spcPts val="0"/>
                        </a:spcAft>
                      </a:pPr>
                      <a:r>
                        <a:rPr lang="ar-BH" sz="1400" b="1" dirty="0">
                          <a:effectLst/>
                        </a:rPr>
                        <a:t>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هولندا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671.2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324998557"/>
                  </a:ext>
                </a:extLst>
              </a:tr>
              <a:tr h="284493">
                <a:tc>
                  <a:txBody>
                    <a:bodyPr/>
                    <a:lstStyle/>
                    <a:p>
                      <a:pPr marL="0" marR="0" algn="ctr" rtl="1">
                        <a:lnSpc>
                          <a:spcPct val="107000"/>
                        </a:lnSpc>
                        <a:spcBef>
                          <a:spcPts val="0"/>
                        </a:spcBef>
                        <a:spcAft>
                          <a:spcPts val="0"/>
                        </a:spcAft>
                      </a:pPr>
                      <a:r>
                        <a:rPr lang="ar-BH" sz="1400" b="1" dirty="0">
                          <a:effectLst/>
                        </a:rPr>
                        <a:t>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فرنسا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582.3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528266817"/>
                  </a:ext>
                </a:extLst>
              </a:tr>
              <a:tr h="284493">
                <a:tc>
                  <a:txBody>
                    <a:bodyPr/>
                    <a:lstStyle/>
                    <a:p>
                      <a:pPr marL="0" marR="0" algn="ctr" rtl="1">
                        <a:lnSpc>
                          <a:spcPct val="107000"/>
                        </a:lnSpc>
                        <a:spcBef>
                          <a:spcPts val="0"/>
                        </a:spcBef>
                        <a:spcAft>
                          <a:spcPts val="0"/>
                        </a:spcAft>
                      </a:pPr>
                      <a:r>
                        <a:rPr lang="ar-BH" sz="1400" b="1" dirty="0">
                          <a:effectLst/>
                        </a:rPr>
                        <a:t>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كوريا الجنوبية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572.7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21797080"/>
                  </a:ext>
                </a:extLst>
              </a:tr>
              <a:tr h="284493">
                <a:tc>
                  <a:txBody>
                    <a:bodyPr/>
                    <a:lstStyle/>
                    <a:p>
                      <a:pPr marL="0" marR="0" algn="ctr" rtl="1">
                        <a:lnSpc>
                          <a:spcPct val="107000"/>
                        </a:lnSpc>
                        <a:spcBef>
                          <a:spcPts val="0"/>
                        </a:spcBef>
                        <a:spcAft>
                          <a:spcPts val="0"/>
                        </a:spcAft>
                      </a:pPr>
                      <a:r>
                        <a:rPr lang="ar-BH" sz="1400" b="1" dirty="0">
                          <a:effectLst/>
                        </a:rPr>
                        <a:t>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a:effectLst/>
                        </a:rPr>
                        <a:t>إيطاليا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528.5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79833102"/>
                  </a:ext>
                </a:extLst>
              </a:tr>
              <a:tr h="284493">
                <a:tc>
                  <a:txBody>
                    <a:bodyPr/>
                    <a:lstStyle/>
                    <a:p>
                      <a:pPr marL="0" marR="0" algn="ctr" rtl="1">
                        <a:lnSpc>
                          <a:spcPct val="107000"/>
                        </a:lnSpc>
                        <a:spcBef>
                          <a:spcPts val="0"/>
                        </a:spcBef>
                        <a:spcAft>
                          <a:spcPts val="0"/>
                        </a:spcAft>
                      </a:pPr>
                      <a:r>
                        <a:rPr lang="ar-BH" sz="1400" b="1" dirty="0">
                          <a:effectLst/>
                        </a:rPr>
                        <a:t>10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400" b="1" dirty="0">
                          <a:effectLst/>
                        </a:rPr>
                        <a:t>المملكة المتحدة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400" b="1" dirty="0">
                          <a:effectLst/>
                        </a:rPr>
                        <a:t>505.2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687719765"/>
                  </a:ext>
                </a:extLst>
              </a:tr>
            </a:tbl>
          </a:graphicData>
        </a:graphic>
      </p:graphicFrame>
      <p:sp>
        <p:nvSpPr>
          <p:cNvPr id="5" name="Rectangle 4"/>
          <p:cNvSpPr/>
          <p:nvPr/>
        </p:nvSpPr>
        <p:spPr>
          <a:xfrm>
            <a:off x="5182005" y="1128506"/>
            <a:ext cx="3429144" cy="646331"/>
          </a:xfrm>
          <a:prstGeom prst="rect">
            <a:avLst/>
          </a:prstGeom>
        </p:spPr>
        <p:txBody>
          <a:bodyPr wrap="none">
            <a:spAutoFit/>
          </a:bodyPr>
          <a:lstStyle/>
          <a:p>
            <a:pPr algn="ct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التّرتيب العالمي لمجلس التّعاون الخليجي في </a:t>
            </a: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إجمالي</a:t>
            </a:r>
          </a:p>
          <a:p>
            <a:pPr algn="ctr"/>
            <a:r>
              <a:rPr lang="ar-BH" b="1" dirty="0">
                <a:solidFill>
                  <a:srgbClr val="0070C0"/>
                </a:solidFill>
                <a:latin typeface="Sakkal Majalla" panose="02000000000000000000" pitchFamily="2" charset="-78"/>
                <a:cs typeface="Sakkal Majalla" panose="02000000000000000000" pitchFamily="2" charset="-78"/>
              </a:rPr>
              <a:t>الصّادرات سنة 2014 بالمليار دولار أمريكي </a:t>
            </a: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 </a:t>
            </a:r>
            <a:endParaRPr lang="en-US" dirty="0">
              <a:solidFill>
                <a:srgbClr val="0070C0"/>
              </a:solidFill>
              <a:latin typeface="Sakkal Majalla" panose="02000000000000000000" pitchFamily="2" charset="-78"/>
              <a:cs typeface="Sakkal Majalla" panose="020000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353311533"/>
              </p:ext>
            </p:extLst>
          </p:nvPr>
        </p:nvGraphicFramePr>
        <p:xfrm>
          <a:off x="365760" y="2006211"/>
          <a:ext cx="4163067" cy="3627976"/>
        </p:xfrm>
        <a:graphic>
          <a:graphicData uri="http://schemas.openxmlformats.org/drawingml/2006/table">
            <a:tbl>
              <a:tblPr rtl="1" firstRow="1" firstCol="1" bandRow="1">
                <a:tableStyleId>{5940675A-B579-460E-94D1-54222C63F5DA}</a:tableStyleId>
              </a:tblPr>
              <a:tblGrid>
                <a:gridCol w="752576">
                  <a:extLst>
                    <a:ext uri="{9D8B030D-6E8A-4147-A177-3AD203B41FA5}">
                      <a16:colId xmlns="" xmlns:a16="http://schemas.microsoft.com/office/drawing/2014/main" val="3277622348"/>
                    </a:ext>
                  </a:extLst>
                </a:gridCol>
                <a:gridCol w="2067475">
                  <a:extLst>
                    <a:ext uri="{9D8B030D-6E8A-4147-A177-3AD203B41FA5}">
                      <a16:colId xmlns="" xmlns:a16="http://schemas.microsoft.com/office/drawing/2014/main" val="2859791329"/>
                    </a:ext>
                  </a:extLst>
                </a:gridCol>
                <a:gridCol w="1343016">
                  <a:extLst>
                    <a:ext uri="{9D8B030D-6E8A-4147-A177-3AD203B41FA5}">
                      <a16:colId xmlns="" xmlns:a16="http://schemas.microsoft.com/office/drawing/2014/main" val="318946162"/>
                    </a:ext>
                  </a:extLst>
                </a:gridCol>
              </a:tblGrid>
              <a:tr h="915157">
                <a:tc>
                  <a:txBody>
                    <a:bodyPr/>
                    <a:lstStyle/>
                    <a:p>
                      <a:pPr marL="0" marR="0" algn="ctr" rtl="1">
                        <a:lnSpc>
                          <a:spcPct val="107000"/>
                        </a:lnSpc>
                        <a:spcBef>
                          <a:spcPts val="0"/>
                        </a:spcBef>
                        <a:spcAft>
                          <a:spcPts val="0"/>
                        </a:spcAft>
                      </a:pPr>
                      <a:r>
                        <a:rPr lang="ar-BH" sz="1400" b="1" dirty="0">
                          <a:effectLst/>
                        </a:rPr>
                        <a:t>التّرتيب العالمي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rtl="1">
                        <a:lnSpc>
                          <a:spcPct val="107000"/>
                        </a:lnSpc>
                        <a:spcBef>
                          <a:spcPts val="0"/>
                        </a:spcBef>
                        <a:spcAft>
                          <a:spcPts val="0"/>
                        </a:spcAft>
                      </a:pPr>
                      <a:r>
                        <a:rPr lang="ar-BH" sz="1200" b="1" dirty="0">
                          <a:effectLst/>
                        </a:rPr>
                        <a:t>الدّولة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rtl="1">
                        <a:lnSpc>
                          <a:spcPct val="107000"/>
                        </a:lnSpc>
                        <a:spcBef>
                          <a:spcPts val="0"/>
                        </a:spcBef>
                        <a:spcAft>
                          <a:spcPts val="0"/>
                        </a:spcAft>
                      </a:pPr>
                      <a:r>
                        <a:rPr lang="ar-BH" sz="1200" b="1" dirty="0">
                          <a:effectLst/>
                        </a:rPr>
                        <a:t>قيمة إجمالي الصّادرات (مليار دولار أمريكي)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2640327627"/>
                  </a:ext>
                </a:extLst>
              </a:tr>
              <a:tr h="220050">
                <a:tc>
                  <a:txBody>
                    <a:bodyPr/>
                    <a:lstStyle/>
                    <a:p>
                      <a:pPr marL="0" marR="0" algn="ctr" rtl="1">
                        <a:lnSpc>
                          <a:spcPct val="107000"/>
                        </a:lnSpc>
                        <a:spcBef>
                          <a:spcPts val="0"/>
                        </a:spcBef>
                        <a:spcAft>
                          <a:spcPts val="0"/>
                        </a:spcAft>
                      </a:pPr>
                      <a:r>
                        <a:rPr lang="ar-BH" sz="1400" b="1" dirty="0">
                          <a:effectLst/>
                        </a:rPr>
                        <a:t>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dirty="0">
                          <a:effectLst/>
                        </a:rPr>
                        <a:t>الولايات المتحدة الأمريكية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a:effectLst/>
                        </a:rPr>
                        <a:t>2345.2</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830062492"/>
                  </a:ext>
                </a:extLst>
              </a:tr>
              <a:tr h="220050">
                <a:tc>
                  <a:txBody>
                    <a:bodyPr/>
                    <a:lstStyle/>
                    <a:p>
                      <a:pPr marL="0" marR="0" algn="ctr" rtl="1">
                        <a:lnSpc>
                          <a:spcPct val="107000"/>
                        </a:lnSpc>
                        <a:spcBef>
                          <a:spcPts val="0"/>
                        </a:spcBef>
                        <a:spcAft>
                          <a:spcPts val="0"/>
                        </a:spcAft>
                      </a:pPr>
                      <a:r>
                        <a:rPr lang="ar-BH" sz="1400" b="1" dirty="0">
                          <a:effectLst/>
                        </a:rPr>
                        <a:t>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dirty="0">
                          <a:effectLst/>
                        </a:rPr>
                        <a:t>الصين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a:effectLst/>
                        </a:rPr>
                        <a:t>1963.1</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452946650"/>
                  </a:ext>
                </a:extLst>
              </a:tr>
              <a:tr h="220050">
                <a:tc>
                  <a:txBody>
                    <a:bodyPr/>
                    <a:lstStyle/>
                    <a:p>
                      <a:pPr marL="0" marR="0" algn="ctr" rtl="1">
                        <a:lnSpc>
                          <a:spcPct val="107000"/>
                        </a:lnSpc>
                        <a:spcBef>
                          <a:spcPts val="0"/>
                        </a:spcBef>
                        <a:spcAft>
                          <a:spcPts val="0"/>
                        </a:spcAft>
                      </a:pPr>
                      <a:r>
                        <a:rPr lang="ar-BH" sz="1400" b="1" dirty="0">
                          <a:effectLst/>
                        </a:rPr>
                        <a:t>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dirty="0">
                          <a:effectLst/>
                        </a:rPr>
                        <a:t>ألمانيا</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1215.8</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774364811"/>
                  </a:ext>
                </a:extLst>
              </a:tr>
              <a:tr h="220050">
                <a:tc>
                  <a:txBody>
                    <a:bodyPr/>
                    <a:lstStyle/>
                    <a:p>
                      <a:pPr marL="0" marR="0" algn="ctr" rtl="1">
                        <a:lnSpc>
                          <a:spcPct val="107000"/>
                        </a:lnSpc>
                        <a:spcBef>
                          <a:spcPts val="0"/>
                        </a:spcBef>
                        <a:spcAft>
                          <a:spcPts val="0"/>
                        </a:spcAft>
                      </a:pPr>
                      <a:r>
                        <a:rPr lang="ar-BH" sz="1400" b="1" dirty="0">
                          <a:effectLst/>
                        </a:rPr>
                        <a:t>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اليابان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812.2</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766256985"/>
                  </a:ext>
                </a:extLst>
              </a:tr>
              <a:tr h="220050">
                <a:tc>
                  <a:txBody>
                    <a:bodyPr/>
                    <a:lstStyle/>
                    <a:p>
                      <a:pPr marL="0" marR="0" algn="ctr" rtl="1">
                        <a:lnSpc>
                          <a:spcPct val="107000"/>
                        </a:lnSpc>
                        <a:spcBef>
                          <a:spcPts val="0"/>
                        </a:spcBef>
                        <a:spcAft>
                          <a:spcPts val="0"/>
                        </a:spcAft>
                      </a:pPr>
                      <a:r>
                        <a:rPr lang="ar-BH" sz="1400" b="1" dirty="0">
                          <a:effectLst/>
                        </a:rPr>
                        <a:t>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المملكة المتحدة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683.4</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651061758"/>
                  </a:ext>
                </a:extLst>
              </a:tr>
              <a:tr h="220050">
                <a:tc>
                  <a:txBody>
                    <a:bodyPr/>
                    <a:lstStyle/>
                    <a:p>
                      <a:pPr marL="0" marR="0" algn="ctr" rtl="1">
                        <a:lnSpc>
                          <a:spcPct val="107000"/>
                        </a:lnSpc>
                        <a:spcBef>
                          <a:spcPts val="0"/>
                        </a:spcBef>
                        <a:spcAft>
                          <a:spcPts val="0"/>
                        </a:spcAft>
                      </a:pPr>
                      <a:r>
                        <a:rPr lang="ar-BH" sz="1400" b="1" dirty="0">
                          <a:effectLst/>
                        </a:rPr>
                        <a:t>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فرنسا</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677.8</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064471774"/>
                  </a:ext>
                </a:extLst>
              </a:tr>
              <a:tr h="220050">
                <a:tc>
                  <a:txBody>
                    <a:bodyPr/>
                    <a:lstStyle/>
                    <a:p>
                      <a:pPr marL="0" marR="0" algn="ctr" rtl="1">
                        <a:lnSpc>
                          <a:spcPct val="107000"/>
                        </a:lnSpc>
                        <a:spcBef>
                          <a:spcPts val="0"/>
                        </a:spcBef>
                        <a:spcAft>
                          <a:spcPts val="0"/>
                        </a:spcAft>
                      </a:pPr>
                      <a:r>
                        <a:rPr lang="ar-BH" sz="1400" b="1" dirty="0">
                          <a:effectLst/>
                        </a:rPr>
                        <a:t>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هولندا</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587.7</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76856296"/>
                  </a:ext>
                </a:extLst>
              </a:tr>
              <a:tr h="220050">
                <a:tc>
                  <a:txBody>
                    <a:bodyPr/>
                    <a:lstStyle/>
                    <a:p>
                      <a:pPr marL="0" marR="0" algn="ctr" rtl="1">
                        <a:lnSpc>
                          <a:spcPct val="107000"/>
                        </a:lnSpc>
                        <a:spcBef>
                          <a:spcPts val="0"/>
                        </a:spcBef>
                        <a:spcAft>
                          <a:spcPts val="0"/>
                        </a:spcAft>
                      </a:pPr>
                      <a:r>
                        <a:rPr lang="ar-BH" sz="1400" b="1" dirty="0">
                          <a:effectLst/>
                        </a:rPr>
                        <a:t>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هونغ كونغ</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544.9</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897262278"/>
                  </a:ext>
                </a:extLst>
              </a:tr>
              <a:tr h="220050">
                <a:tc>
                  <a:txBody>
                    <a:bodyPr/>
                    <a:lstStyle/>
                    <a:p>
                      <a:pPr marL="0" marR="0" algn="ctr" rtl="1">
                        <a:lnSpc>
                          <a:spcPct val="107000"/>
                        </a:lnSpc>
                        <a:spcBef>
                          <a:spcPts val="0"/>
                        </a:spcBef>
                        <a:spcAft>
                          <a:spcPts val="0"/>
                        </a:spcAft>
                      </a:pPr>
                      <a:r>
                        <a:rPr lang="ar-BH" sz="1400" b="1" dirty="0">
                          <a:effectLst/>
                        </a:rPr>
                        <a:t>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كوريا الجنوبية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525.5</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180689542"/>
                  </a:ext>
                </a:extLst>
              </a:tr>
              <a:tr h="0">
                <a:tc>
                  <a:txBody>
                    <a:bodyPr/>
                    <a:lstStyle/>
                    <a:p>
                      <a:pPr marL="0" marR="0" algn="ctr" rtl="1">
                        <a:lnSpc>
                          <a:spcPct val="107000"/>
                        </a:lnSpc>
                        <a:spcBef>
                          <a:spcPts val="0"/>
                        </a:spcBef>
                        <a:spcAft>
                          <a:spcPts val="0"/>
                        </a:spcAft>
                      </a:pPr>
                      <a:r>
                        <a:rPr lang="ar-BH" sz="1400" b="1" dirty="0">
                          <a:effectLst/>
                        </a:rPr>
                        <a:t>10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كندا</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507.0</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290784890"/>
                  </a:ext>
                </a:extLst>
              </a:tr>
              <a:tr h="220050">
                <a:tc>
                  <a:txBody>
                    <a:bodyPr/>
                    <a:lstStyle/>
                    <a:p>
                      <a:pPr marL="0" marR="0" algn="ctr" rtl="1">
                        <a:lnSpc>
                          <a:spcPct val="107000"/>
                        </a:lnSpc>
                        <a:spcBef>
                          <a:spcPts val="0"/>
                        </a:spcBef>
                        <a:spcAft>
                          <a:spcPts val="0"/>
                        </a:spcAft>
                      </a:pPr>
                      <a:r>
                        <a:rPr lang="ar-BH" sz="1400" b="1" dirty="0">
                          <a:effectLst/>
                        </a:rPr>
                        <a:t>11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r" rtl="1">
                        <a:lnSpc>
                          <a:spcPct val="107000"/>
                        </a:lnSpc>
                        <a:spcBef>
                          <a:spcPts val="0"/>
                        </a:spcBef>
                        <a:spcAft>
                          <a:spcPts val="0"/>
                        </a:spcAft>
                      </a:pPr>
                      <a:r>
                        <a:rPr lang="ar-BH" sz="1200" b="1">
                          <a:effectLst/>
                        </a:rPr>
                        <a:t>دول مجلس التعاون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r" rtl="1">
                        <a:lnSpc>
                          <a:spcPct val="107000"/>
                        </a:lnSpc>
                        <a:spcBef>
                          <a:spcPts val="0"/>
                        </a:spcBef>
                        <a:spcAft>
                          <a:spcPts val="0"/>
                        </a:spcAft>
                      </a:pPr>
                      <a:r>
                        <a:rPr lang="ar-BH" sz="1200" b="1" dirty="0">
                          <a:effectLst/>
                        </a:rPr>
                        <a:t>476.0</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049331183"/>
                  </a:ext>
                </a:extLst>
              </a:tr>
              <a:tr h="201706">
                <a:tc gridSpan="3">
                  <a:txBody>
                    <a:bodyPr/>
                    <a:lstStyle/>
                    <a:p>
                      <a:pPr marL="0" marR="0" algn="l" rtl="1">
                        <a:lnSpc>
                          <a:spcPct val="107000"/>
                        </a:lnSpc>
                        <a:spcBef>
                          <a:spcPts val="0"/>
                        </a:spcBef>
                        <a:spcAft>
                          <a:spcPts val="0"/>
                        </a:spcAft>
                      </a:pPr>
                      <a:r>
                        <a:rPr lang="ar-BH" sz="1100" b="1" dirty="0">
                          <a:effectLst/>
                        </a:rPr>
                        <a:t>المصدر: المراكز الإحصائية الوطنية وصندوق النقد الدولي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37825900"/>
                  </a:ext>
                </a:extLst>
              </a:tr>
            </a:tbl>
          </a:graphicData>
        </a:graphic>
      </p:graphicFrame>
      <p:sp>
        <p:nvSpPr>
          <p:cNvPr id="7" name="Rectangle 6"/>
          <p:cNvSpPr/>
          <p:nvPr/>
        </p:nvSpPr>
        <p:spPr>
          <a:xfrm>
            <a:off x="563307" y="1128506"/>
            <a:ext cx="3429144" cy="646331"/>
          </a:xfrm>
          <a:prstGeom prst="rect">
            <a:avLst/>
          </a:prstGeom>
        </p:spPr>
        <p:txBody>
          <a:bodyPr wrap="none">
            <a:spAutoFit/>
          </a:bodyPr>
          <a:lstStyle/>
          <a:p>
            <a:pPr algn="ctr"/>
            <a:r>
              <a:rPr lang="ar-BH"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التّرتيب العالمي لمجلس التّعاون الخليجي في </a:t>
            </a: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إجمالي</a:t>
            </a:r>
          </a:p>
          <a:p>
            <a:pPr algn="ctr"/>
            <a:r>
              <a:rPr lang="ar-BH" b="1" dirty="0">
                <a:solidFill>
                  <a:srgbClr val="0070C0"/>
                </a:solidFill>
                <a:latin typeface="Sakkal Majalla" panose="02000000000000000000" pitchFamily="2" charset="-78"/>
                <a:cs typeface="Sakkal Majalla" panose="02000000000000000000" pitchFamily="2" charset="-78"/>
              </a:rPr>
              <a:t>الواردات سنة 2014 بالمليار دولار أمريكي</a:t>
            </a:r>
            <a:r>
              <a:rPr lang="ar-BH"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 </a:t>
            </a:r>
            <a:endParaRPr lang="en-US" dirty="0">
              <a:solidFill>
                <a:srgbClr val="0070C0"/>
              </a:solidFill>
              <a:latin typeface="Sakkal Majalla" panose="02000000000000000000" pitchFamily="2" charset="-78"/>
              <a:cs typeface="Sakkal Majalla" panose="02000000000000000000" pitchFamily="2" charset="-78"/>
            </a:endParaRPr>
          </a:p>
        </p:txBody>
      </p:sp>
      <p:sp>
        <p:nvSpPr>
          <p:cNvPr id="12"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097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1+#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1001472" y="2745929"/>
            <a:ext cx="7485706" cy="3102156"/>
          </a:xfrm>
          <a:prstGeom prst="rect">
            <a:avLst/>
          </a:prstGeom>
          <a:solidFill>
            <a:schemeClr val="accent6">
              <a:lumMod val="20000"/>
              <a:lumOff val="8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algn="just" rtl="1" fontAlgn="auto">
              <a:lnSpc>
                <a:spcPct val="150000"/>
              </a:lnSpc>
              <a:spcBef>
                <a:spcPts val="0"/>
              </a:spcBef>
              <a:spcAft>
                <a:spcPts val="0"/>
              </a:spcAft>
              <a:buFontTx/>
              <a:buChar char="-"/>
              <a:defRPr/>
            </a:pPr>
            <a:r>
              <a:rPr lang="ar-BH" sz="2400" b="1" dirty="0" smtClean="0">
                <a:solidFill>
                  <a:srgbClr val="0070C0"/>
                </a:solidFill>
                <a:latin typeface="Sakkal Majalla" panose="02000000000000000000" pitchFamily="2" charset="-78"/>
                <a:cs typeface="Sakkal Majalla" panose="02000000000000000000" pitchFamily="2" charset="-78"/>
              </a:rPr>
              <a:t>اقرأ المستندات، ثم أجب عن ال</a:t>
            </a:r>
            <a:r>
              <a:rPr lang="ar-BH" sz="2400" b="1" dirty="0">
                <a:solidFill>
                  <a:srgbClr val="0070C0"/>
                </a:solidFill>
                <a:latin typeface="Sakkal Majalla" panose="02000000000000000000" pitchFamily="2" charset="-78"/>
                <a:cs typeface="Sakkal Majalla" panose="02000000000000000000" pitchFamily="2" charset="-78"/>
              </a:rPr>
              <a:t>أ</a:t>
            </a:r>
            <a:r>
              <a:rPr lang="ar-BH" sz="2400" b="1" dirty="0" smtClean="0">
                <a:solidFill>
                  <a:srgbClr val="0070C0"/>
                </a:solidFill>
                <a:latin typeface="Sakkal Majalla" panose="02000000000000000000" pitchFamily="2" charset="-78"/>
                <a:cs typeface="Sakkal Majalla" panose="02000000000000000000" pitchFamily="2" charset="-78"/>
              </a:rPr>
              <a:t>سئلة الآتية:</a:t>
            </a:r>
          </a:p>
          <a:p>
            <a:pPr marL="342900" indent="-342900" algn="just" rtl="1" fontAlgn="auto">
              <a:lnSpc>
                <a:spcPct val="150000"/>
              </a:lnSpc>
              <a:spcBef>
                <a:spcPts val="0"/>
              </a:spcBef>
              <a:spcAft>
                <a:spcPts val="0"/>
              </a:spcAft>
              <a:buFont typeface="Wingdings" panose="05000000000000000000" pitchFamily="2" charset="2"/>
              <a:buChar char="§"/>
              <a:defRPr/>
            </a:pPr>
            <a:r>
              <a:rPr lang="ar-BH" sz="2400" b="1" dirty="0" smtClean="0">
                <a:solidFill>
                  <a:srgbClr val="0070C0"/>
                </a:solidFill>
                <a:latin typeface="Sakkal Majalla" panose="02000000000000000000" pitchFamily="2" charset="-78"/>
                <a:cs typeface="Sakkal Majalla" panose="02000000000000000000" pitchFamily="2" charset="-78"/>
              </a:rPr>
              <a:t>حدد الترتيب العالمي لدول مجلس التعاون الخليجي لعام 2014م، من حيث: </a:t>
            </a:r>
            <a:endParaRPr lang="ar-BH" sz="2400" b="1" dirty="0">
              <a:solidFill>
                <a:srgbClr val="0070C0"/>
              </a:solidFill>
              <a:latin typeface="Sakkal Majalla" panose="02000000000000000000" pitchFamily="2" charset="-78"/>
              <a:cs typeface="Sakkal Majalla" panose="02000000000000000000" pitchFamily="2" charset="-78"/>
            </a:endParaRPr>
          </a:p>
          <a:p>
            <a:pPr marL="342900" indent="-342900" algn="just" rtl="1" fontAlgn="auto">
              <a:lnSpc>
                <a:spcPct val="150000"/>
              </a:lnSpc>
              <a:spcBef>
                <a:spcPts val="0"/>
              </a:spcBef>
              <a:spcAft>
                <a:spcPts val="0"/>
              </a:spcAft>
              <a:buFontTx/>
              <a:buChar char="-"/>
              <a:defRPr/>
            </a:pPr>
            <a:r>
              <a:rPr lang="ar-BH" sz="2400" b="1" dirty="0" smtClean="0">
                <a:solidFill>
                  <a:srgbClr val="0070C0"/>
                </a:solidFill>
                <a:latin typeface="Sakkal Majalla" panose="02000000000000000000" pitchFamily="2" charset="-78"/>
                <a:cs typeface="Sakkal Majalla" panose="02000000000000000000" pitchFamily="2" charset="-78"/>
              </a:rPr>
              <a:t>الواردات وقيمتها.</a:t>
            </a:r>
          </a:p>
          <a:p>
            <a:pPr marL="342900" indent="-342900" algn="just" rtl="1" fontAlgn="auto">
              <a:lnSpc>
                <a:spcPct val="150000"/>
              </a:lnSpc>
              <a:spcBef>
                <a:spcPts val="0"/>
              </a:spcBef>
              <a:spcAft>
                <a:spcPts val="0"/>
              </a:spcAft>
              <a:buFontTx/>
              <a:buChar char="-"/>
              <a:defRPr/>
            </a:pPr>
            <a:r>
              <a:rPr lang="ar-BH" sz="2400" b="1" dirty="0" smtClean="0">
                <a:solidFill>
                  <a:srgbClr val="0070C0"/>
                </a:solidFill>
                <a:latin typeface="Sakkal Majalla" panose="02000000000000000000" pitchFamily="2" charset="-78"/>
                <a:cs typeface="Sakkal Majalla" panose="02000000000000000000" pitchFamily="2" charset="-78"/>
              </a:rPr>
              <a:t>الصادرات وقيمتها.</a:t>
            </a:r>
          </a:p>
          <a:p>
            <a:pPr marL="342900" indent="-342900" algn="just" rtl="1" fontAlgn="auto">
              <a:lnSpc>
                <a:spcPct val="150000"/>
              </a:lnSpc>
              <a:spcBef>
                <a:spcPts val="0"/>
              </a:spcBef>
              <a:spcAft>
                <a:spcPts val="0"/>
              </a:spcAft>
              <a:buFontTx/>
              <a:buChar char="-"/>
              <a:defRPr/>
            </a:pPr>
            <a:r>
              <a:rPr lang="ar-BH" sz="2400" b="1" dirty="0" smtClean="0">
                <a:solidFill>
                  <a:srgbClr val="0070C0"/>
                </a:solidFill>
                <a:latin typeface="Sakkal Majalla" panose="02000000000000000000" pitchFamily="2" charset="-78"/>
                <a:cs typeface="Sakkal Majalla" panose="02000000000000000000" pitchFamily="2" charset="-78"/>
              </a:rPr>
              <a:t>إجمالي التجارة وقيمتها.  </a:t>
            </a:r>
            <a:endParaRPr lang="ar-BH" sz="2400" b="1" dirty="0">
              <a:solidFill>
                <a:srgbClr val="0070C0"/>
              </a:solidFill>
              <a:latin typeface="Sakkal Majalla" panose="02000000000000000000" pitchFamily="2" charset="-78"/>
              <a:cs typeface="Sakkal Majalla" panose="02000000000000000000" pitchFamily="2" charset="-78"/>
            </a:endParaRPr>
          </a:p>
        </p:txBody>
      </p:sp>
      <p:sp>
        <p:nvSpPr>
          <p:cNvPr id="7" name="Rectangle 6"/>
          <p:cNvSpPr/>
          <p:nvPr/>
        </p:nvSpPr>
        <p:spPr>
          <a:xfrm>
            <a:off x="893542" y="1297638"/>
            <a:ext cx="7701566" cy="1025922"/>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rtl="1">
              <a:spcAft>
                <a:spcPts val="800"/>
              </a:spcAft>
              <a:buClr>
                <a:srgbClr val="0070C0"/>
              </a:buClr>
              <a:buSzPts val="1400"/>
            </a:pPr>
            <a:r>
              <a:rPr lang="ar-BH" sz="2800" b="1" dirty="0" smtClean="0">
                <a:solidFill>
                  <a:srgbClr val="FF0000"/>
                </a:solidFill>
                <a:latin typeface="Sakkal Majalla" panose="02000000000000000000" pitchFamily="2" charset="-78"/>
                <a:cs typeface="Sakkal Majalla" panose="02000000000000000000" pitchFamily="2" charset="-78"/>
              </a:rPr>
              <a:t>النشاط</a:t>
            </a:r>
            <a:r>
              <a:rPr lang="ar-BH" sz="2800" b="1" dirty="0" smtClean="0">
                <a:solidFill>
                  <a:srgbClr val="FF0000"/>
                </a:solidFill>
              </a:rPr>
              <a:t> </a:t>
            </a:r>
            <a:r>
              <a:rPr lang="ar-BH" sz="2800" b="1" dirty="0" smtClean="0">
                <a:solidFill>
                  <a:srgbClr val="FF0000"/>
                </a:solidFill>
                <a:latin typeface="Sakkal Majalla" panose="02000000000000000000" pitchFamily="2" charset="-78"/>
                <a:cs typeface="Sakkal Majalla" panose="02000000000000000000" pitchFamily="2" charset="-78"/>
              </a:rPr>
              <a:t>الأول: </a:t>
            </a:r>
            <a:r>
              <a:rPr lang="ar-BH" sz="2800" b="1" dirty="0">
                <a:solidFill>
                  <a:srgbClr val="FF0000"/>
                </a:solidFill>
                <a:latin typeface="Sakkal Majalla" panose="02000000000000000000" pitchFamily="2" charset="-78"/>
                <a:cs typeface="Sakkal Majalla" panose="02000000000000000000" pitchFamily="2" charset="-78"/>
              </a:rPr>
              <a:t>التّجارة الخارجيّة لدول الخليج العربية</a:t>
            </a:r>
            <a:r>
              <a:rPr lang="ar-BH" sz="2800" b="1" dirty="0" smtClean="0">
                <a:solidFill>
                  <a:srgbClr val="FF0000"/>
                </a:solidFill>
                <a:latin typeface="Sakkal Majalla" panose="02000000000000000000" pitchFamily="2" charset="-78"/>
                <a:cs typeface="Sakkal Majalla" panose="02000000000000000000" pitchFamily="2" charset="-78"/>
              </a:rPr>
              <a:t>.</a:t>
            </a:r>
          </a:p>
          <a:p>
            <a:pPr algn="ctr" rtl="1">
              <a:spcAft>
                <a:spcPts val="800"/>
              </a:spcAft>
              <a:buClr>
                <a:srgbClr val="0070C0"/>
              </a:buClr>
              <a:buSzPts val="1400"/>
            </a:pPr>
            <a:r>
              <a:rPr lang="ar-BH" sz="2600" b="1" dirty="0">
                <a:solidFill>
                  <a:srgbClr val="FF0000"/>
                </a:solidFill>
                <a:latin typeface="Sakkal Majalla" panose="02000000000000000000" pitchFamily="2" charset="-78"/>
                <a:cs typeface="Sakkal Majalla" panose="02000000000000000000" pitchFamily="2" charset="-78"/>
              </a:rPr>
              <a:t>1-مكانة دول الخليج العربيّة في التّجارة الخارجيّة العالميّة </a:t>
            </a:r>
            <a:endParaRPr lang="en-US" sz="2600" dirty="0">
              <a:solidFill>
                <a:srgbClr val="FF0000"/>
              </a:solidFill>
              <a:latin typeface="Sakkal Majalla" panose="02000000000000000000" pitchFamily="2" charset="-78"/>
              <a:cs typeface="Sakkal Majalla" panose="02000000000000000000" pitchFamily="2" charset="-78"/>
            </a:endParaRP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508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7" name="Round Diagonal Corner Rectangle 6"/>
          <p:cNvSpPr/>
          <p:nvPr/>
        </p:nvSpPr>
        <p:spPr>
          <a:xfrm>
            <a:off x="2991395" y="3280936"/>
            <a:ext cx="2835254" cy="1812255"/>
          </a:xfrm>
          <a:prstGeom prst="round2DiagRect">
            <a:avLst/>
          </a:prstGeom>
          <a:solidFill>
            <a:srgbClr val="FFE1FF"/>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r>
              <a:rPr lang="ar-BH"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kkal Majalla" panose="02000000000000000000" pitchFamily="2" charset="-78"/>
                <a:cs typeface="Sakkal Majalla" panose="02000000000000000000" pitchFamily="2" charset="-78"/>
              </a:rPr>
              <a:t>الصادرات:  </a:t>
            </a:r>
          </a:p>
          <a:p>
            <a:pPr algn="r" rtl="1" eaLnBrk="1" fontAlgn="auto" hangingPunct="1">
              <a:spcBef>
                <a:spcPts val="0"/>
              </a:spcBef>
              <a:spcAft>
                <a:spcPts val="0"/>
              </a:spcAft>
              <a:defRPr/>
            </a:pPr>
            <a:r>
              <a:rPr lang="ar-BH" sz="2000" dirty="0">
                <a:ln w="12700">
                  <a:solidFill>
                    <a:schemeClr val="tx2">
                      <a:satMod val="155000"/>
                    </a:schemeClr>
                  </a:solidFill>
                  <a:prstDash val="solid"/>
                </a:ln>
                <a:solidFill>
                  <a:schemeClr val="tx1"/>
                </a:solidFill>
              </a:rPr>
              <a:t>- </a:t>
            </a: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ترتيبها: الرابع.</a:t>
            </a:r>
          </a:p>
          <a:p>
            <a:pPr algn="r" rtl="1" eaLnBrk="1" fontAlgn="auto" hangingPunct="1">
              <a:spcBef>
                <a:spcPts val="0"/>
              </a:spcBef>
              <a:spcAft>
                <a:spcPts val="0"/>
              </a:spcAft>
              <a:defRPr/>
            </a:pP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 قيمتها: 860.7 </a:t>
            </a:r>
            <a:r>
              <a:rPr lang="ar-BH" sz="2400" dirty="0" smtClean="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مليار دولار</a:t>
            </a: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a:t>
            </a:r>
          </a:p>
        </p:txBody>
      </p:sp>
      <p:sp>
        <p:nvSpPr>
          <p:cNvPr id="10" name="Round Diagonal Corner Rectangle 9"/>
          <p:cNvSpPr/>
          <p:nvPr/>
        </p:nvSpPr>
        <p:spPr>
          <a:xfrm>
            <a:off x="5957276" y="2583150"/>
            <a:ext cx="2742587" cy="1727593"/>
          </a:xfrm>
          <a:prstGeom prst="round2DiagRect">
            <a:avLst/>
          </a:prstGeom>
          <a:solidFill>
            <a:srgbClr val="9FFFCF"/>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r>
              <a:rPr lang="ar-BH"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kkal Majalla" panose="02000000000000000000" pitchFamily="2" charset="-78"/>
                <a:cs typeface="Sakkal Majalla" panose="02000000000000000000" pitchFamily="2" charset="-78"/>
              </a:rPr>
              <a:t>إجمالي التبادل التجاري:  </a:t>
            </a:r>
          </a:p>
          <a:p>
            <a:pPr algn="r" rtl="1" eaLnBrk="1" fontAlgn="auto" hangingPunct="1">
              <a:spcBef>
                <a:spcPts val="0"/>
              </a:spcBef>
              <a:spcAft>
                <a:spcPts val="0"/>
              </a:spcAft>
              <a:defRPr/>
            </a:pPr>
            <a:r>
              <a:rPr lang="ar-BH" sz="2000" dirty="0">
                <a:ln w="12700">
                  <a:solidFill>
                    <a:schemeClr val="tx2">
                      <a:satMod val="155000"/>
                    </a:schemeClr>
                  </a:solidFill>
                  <a:prstDash val="solid"/>
                </a:ln>
                <a:solidFill>
                  <a:schemeClr val="tx1"/>
                </a:solidFill>
              </a:rPr>
              <a:t>- </a:t>
            </a: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ترتيبها: الخامس.</a:t>
            </a:r>
          </a:p>
          <a:p>
            <a:pPr algn="r" rtl="1" eaLnBrk="1" fontAlgn="auto" hangingPunct="1">
              <a:spcBef>
                <a:spcPts val="0"/>
              </a:spcBef>
              <a:spcAft>
                <a:spcPts val="0"/>
              </a:spcAft>
              <a:defRPr/>
            </a:pP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 قيمتها: 1337 </a:t>
            </a:r>
            <a:r>
              <a:rPr lang="ar-BH" sz="2400" dirty="0" smtClean="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مليار دولار</a:t>
            </a: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a:t>
            </a:r>
          </a:p>
        </p:txBody>
      </p:sp>
      <p:sp>
        <p:nvSpPr>
          <p:cNvPr id="12" name="Round Diagonal Corner Rectangle 11"/>
          <p:cNvSpPr/>
          <p:nvPr/>
        </p:nvSpPr>
        <p:spPr>
          <a:xfrm>
            <a:off x="202982" y="3939322"/>
            <a:ext cx="2605532" cy="1790362"/>
          </a:xfrm>
          <a:prstGeom prst="round2DiagRect">
            <a:avLst/>
          </a:prstGeom>
          <a:solidFill>
            <a:srgbClr val="BDDEFF"/>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hangingPunct="1">
              <a:spcBef>
                <a:spcPts val="0"/>
              </a:spcBef>
              <a:spcAft>
                <a:spcPts val="0"/>
              </a:spcAft>
              <a:defRPr/>
            </a:pPr>
            <a:r>
              <a:rPr lang="ar-BH"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kkal Majalla" panose="02000000000000000000" pitchFamily="2" charset="-78"/>
                <a:cs typeface="Sakkal Majalla" panose="02000000000000000000" pitchFamily="2" charset="-78"/>
              </a:rPr>
              <a:t>الواردات</a:t>
            </a:r>
            <a:r>
              <a:rPr lang="ar-BH"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akkal Majalla" panose="02000000000000000000" pitchFamily="2" charset="-78"/>
                <a:cs typeface="Sakkal Majalla" panose="02000000000000000000" pitchFamily="2" charset="-78"/>
              </a:rPr>
              <a:t>:  </a:t>
            </a:r>
          </a:p>
          <a:p>
            <a:pPr algn="r" rtl="1" eaLnBrk="1" fontAlgn="auto" hangingPunct="1">
              <a:spcBef>
                <a:spcPts val="0"/>
              </a:spcBef>
              <a:spcAft>
                <a:spcPts val="0"/>
              </a:spcAft>
              <a:defRPr/>
            </a:pP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 ترتيبها: الحادي عشر.</a:t>
            </a:r>
          </a:p>
          <a:p>
            <a:pPr algn="r" rtl="1" eaLnBrk="1" fontAlgn="auto" hangingPunct="1">
              <a:spcBef>
                <a:spcPts val="0"/>
              </a:spcBef>
              <a:spcAft>
                <a:spcPts val="0"/>
              </a:spcAft>
              <a:defRPr/>
            </a:pPr>
            <a:r>
              <a:rPr lang="ar-BH" sz="2400" dirty="0">
                <a:ln w="12700">
                  <a:solidFill>
                    <a:schemeClr val="tx2">
                      <a:satMod val="155000"/>
                    </a:schemeClr>
                  </a:solidFill>
                  <a:prstDash val="solid"/>
                </a:ln>
                <a:solidFill>
                  <a:schemeClr val="tx1"/>
                </a:solidFill>
                <a:latin typeface="Sakkal Majalla" panose="02000000000000000000" pitchFamily="2" charset="-78"/>
                <a:cs typeface="Sakkal Majalla" panose="02000000000000000000" pitchFamily="2" charset="-78"/>
              </a:rPr>
              <a:t>- قيمتها: 476 مليار دولار.</a:t>
            </a:r>
          </a:p>
        </p:txBody>
      </p:sp>
      <p:sp>
        <p:nvSpPr>
          <p:cNvPr id="13" name="Rectangle 12"/>
          <p:cNvSpPr/>
          <p:nvPr/>
        </p:nvSpPr>
        <p:spPr>
          <a:xfrm>
            <a:off x="841204" y="1123033"/>
            <a:ext cx="7428029" cy="77835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spcAft>
                <a:spcPts val="800"/>
              </a:spcAft>
              <a:defRPr/>
            </a:pPr>
            <a:r>
              <a:rPr lang="ar-BH" altLang="en-US" sz="2600" b="1" dirty="0" smtClean="0">
                <a:solidFill>
                  <a:srgbClr val="FF0000"/>
                </a:solidFill>
                <a:latin typeface="Sakkal Majalla" panose="02000000000000000000" pitchFamily="2" charset="-78"/>
                <a:cs typeface="Sakkal Majalla" panose="02000000000000000000" pitchFamily="2" charset="-78"/>
              </a:rPr>
              <a:t>إجابة النشاط الأول: مكانة دول مجلس التعاون الخليجي في التجارة الخارجية</a:t>
            </a:r>
            <a:endParaRPr lang="en-US" altLang="en-US" sz="2600" b="1" dirty="0" smtClean="0">
              <a:solidFill>
                <a:srgbClr val="FF0000"/>
              </a:solidFill>
              <a:latin typeface="Sakkal Majalla" panose="02000000000000000000" pitchFamily="2" charset="-78"/>
              <a:cs typeface="Sakkal Majalla" panose="02000000000000000000" pitchFamily="2" charset="-78"/>
            </a:endParaRPr>
          </a:p>
        </p:txBody>
      </p:sp>
      <p:sp>
        <p:nvSpPr>
          <p:cNvPr id="15"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991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528034" y="1041549"/>
            <a:ext cx="7881870" cy="927655"/>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spcAft>
                <a:spcPts val="800"/>
              </a:spcAft>
              <a:defRPr/>
            </a:pPr>
            <a:r>
              <a:rPr lang="ar-BH" sz="2800" b="1" dirty="0">
                <a:solidFill>
                  <a:srgbClr val="FF0000"/>
                </a:solidFill>
                <a:latin typeface="Sakkal Majalla" panose="02000000000000000000" pitchFamily="2" charset="-78"/>
                <a:cs typeface="Sakkal Majalla" panose="02000000000000000000" pitchFamily="2" charset="-78"/>
              </a:rPr>
              <a:t>النشاط</a:t>
            </a:r>
            <a:r>
              <a:rPr lang="ar-BH" sz="2800" b="1" dirty="0">
                <a:solidFill>
                  <a:srgbClr val="FF0000"/>
                </a:solidFill>
              </a:rPr>
              <a:t> </a:t>
            </a:r>
            <a:r>
              <a:rPr lang="ar-BH" sz="2800" b="1" dirty="0" smtClean="0">
                <a:solidFill>
                  <a:srgbClr val="FF0000"/>
                </a:solidFill>
                <a:latin typeface="Sakkal Majalla" panose="02000000000000000000" pitchFamily="2" charset="-78"/>
                <a:cs typeface="Sakkal Majalla" panose="02000000000000000000" pitchFamily="2" charset="-78"/>
              </a:rPr>
              <a:t>الثاني: </a:t>
            </a:r>
            <a:r>
              <a:rPr lang="ar-BH" sz="2800" b="1" dirty="0">
                <a:solidFill>
                  <a:srgbClr val="FF0000"/>
                </a:solidFill>
                <a:latin typeface="Sakkal Majalla" panose="02000000000000000000" pitchFamily="2" charset="-78"/>
                <a:cs typeface="Sakkal Majalla" panose="02000000000000000000" pitchFamily="2" charset="-78"/>
              </a:rPr>
              <a:t>التّجارة الخارجيّة لدول الخليج </a:t>
            </a:r>
            <a:r>
              <a:rPr lang="ar-BH" sz="2800" b="1" dirty="0" smtClean="0">
                <a:solidFill>
                  <a:srgbClr val="FF0000"/>
                </a:solidFill>
                <a:latin typeface="Sakkal Majalla" panose="02000000000000000000" pitchFamily="2" charset="-78"/>
                <a:cs typeface="Sakkal Majalla" panose="02000000000000000000" pitchFamily="2" charset="-78"/>
              </a:rPr>
              <a:t>العربية</a:t>
            </a:r>
            <a:endParaRPr lang="ar-BH" altLang="en-US" sz="2800" b="1" dirty="0" smtClean="0">
              <a:solidFill>
                <a:srgbClr val="FF0000"/>
              </a:solidFill>
              <a:latin typeface="Sakkal Majalla" panose="02000000000000000000" pitchFamily="2" charset="-78"/>
              <a:cs typeface="Sakkal Majalla" panose="02000000000000000000" pitchFamily="2" charset="-78"/>
            </a:endParaRPr>
          </a:p>
          <a:p>
            <a:pPr algn="ctr" eaLnBrk="1" hangingPunct="1">
              <a:spcAft>
                <a:spcPts val="800"/>
              </a:spcAft>
              <a:defRPr/>
            </a:pPr>
            <a:r>
              <a:rPr lang="ar-BH" altLang="en-US" sz="2600" b="1" dirty="0" smtClean="0">
                <a:solidFill>
                  <a:srgbClr val="FF0000"/>
                </a:solidFill>
                <a:latin typeface="Sakkal Majalla" panose="02000000000000000000" pitchFamily="2" charset="-78"/>
                <a:cs typeface="Sakkal Majalla" panose="02000000000000000000" pitchFamily="2" charset="-78"/>
              </a:rPr>
              <a:t>2- تنامي دور التجارة الخارجية في النشاط الاقتصادي</a:t>
            </a:r>
            <a:endParaRPr lang="en-US" altLang="en-US" sz="2600" dirty="0" smtClean="0">
              <a:solidFill>
                <a:srgbClr val="FF0000"/>
              </a:solidFill>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735045607"/>
              </p:ext>
            </p:extLst>
          </p:nvPr>
        </p:nvGraphicFramePr>
        <p:xfrm>
          <a:off x="4689573" y="2459868"/>
          <a:ext cx="3944304" cy="2807592"/>
        </p:xfrm>
        <a:graphic>
          <a:graphicData uri="http://schemas.openxmlformats.org/drawingml/2006/table">
            <a:tbl>
              <a:tblPr rtl="1" firstRow="1" firstCol="1" bandRow="1">
                <a:tableStyleId>{5940675A-B579-460E-94D1-54222C63F5DA}</a:tableStyleId>
              </a:tblPr>
              <a:tblGrid>
                <a:gridCol w="1606052">
                  <a:extLst>
                    <a:ext uri="{9D8B030D-6E8A-4147-A177-3AD203B41FA5}">
                      <a16:colId xmlns="" xmlns:a16="http://schemas.microsoft.com/office/drawing/2014/main" val="3407912816"/>
                    </a:ext>
                  </a:extLst>
                </a:gridCol>
                <a:gridCol w="1097280">
                  <a:extLst>
                    <a:ext uri="{9D8B030D-6E8A-4147-A177-3AD203B41FA5}">
                      <a16:colId xmlns="" xmlns:a16="http://schemas.microsoft.com/office/drawing/2014/main" val="3032032345"/>
                    </a:ext>
                  </a:extLst>
                </a:gridCol>
                <a:gridCol w="1240972">
                  <a:extLst>
                    <a:ext uri="{9D8B030D-6E8A-4147-A177-3AD203B41FA5}">
                      <a16:colId xmlns="" xmlns:a16="http://schemas.microsoft.com/office/drawing/2014/main" val="3713822416"/>
                    </a:ext>
                  </a:extLst>
                </a:gridCol>
              </a:tblGrid>
              <a:tr h="263009">
                <a:tc>
                  <a:txBody>
                    <a:bodyPr/>
                    <a:lstStyle/>
                    <a:p>
                      <a:pPr marL="0" marR="0" algn="ctr" rtl="1">
                        <a:lnSpc>
                          <a:spcPct val="107000"/>
                        </a:lnSpc>
                        <a:spcBef>
                          <a:spcPts val="0"/>
                        </a:spcBef>
                        <a:spcAft>
                          <a:spcPts val="0"/>
                        </a:spcAft>
                      </a:pPr>
                      <a:r>
                        <a:rPr lang="ar-BH" sz="1400" b="1" dirty="0">
                          <a:effectLst/>
                        </a:rPr>
                        <a:t> </a:t>
                      </a:r>
                      <a:r>
                        <a:rPr lang="ar-BH" sz="1400" b="1" dirty="0" smtClean="0">
                          <a:effectLst/>
                        </a:rPr>
                        <a:t>الدول</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rtl="1">
                        <a:lnSpc>
                          <a:spcPct val="107000"/>
                        </a:lnSpc>
                        <a:spcBef>
                          <a:spcPts val="0"/>
                        </a:spcBef>
                        <a:spcAft>
                          <a:spcPts val="0"/>
                        </a:spcAft>
                      </a:pPr>
                      <a:r>
                        <a:rPr lang="ar-BH" sz="1400" b="1" dirty="0">
                          <a:effectLst/>
                        </a:rPr>
                        <a:t>1991-2001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rtl="1">
                        <a:lnSpc>
                          <a:spcPct val="107000"/>
                        </a:lnSpc>
                        <a:spcBef>
                          <a:spcPts val="0"/>
                        </a:spcBef>
                        <a:spcAft>
                          <a:spcPts val="0"/>
                        </a:spcAft>
                      </a:pPr>
                      <a:r>
                        <a:rPr lang="ar-BH" sz="1400" b="1" dirty="0">
                          <a:effectLst/>
                        </a:rPr>
                        <a:t>2001-2014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349634040"/>
                  </a:ext>
                </a:extLst>
              </a:tr>
              <a:tr h="263009">
                <a:tc>
                  <a:txBody>
                    <a:bodyPr/>
                    <a:lstStyle/>
                    <a:p>
                      <a:pPr marL="0" marR="0" algn="ctr" rtl="1">
                        <a:lnSpc>
                          <a:spcPct val="107000"/>
                        </a:lnSpc>
                        <a:spcBef>
                          <a:spcPts val="0"/>
                        </a:spcBef>
                        <a:spcAft>
                          <a:spcPts val="0"/>
                        </a:spcAft>
                      </a:pPr>
                      <a:r>
                        <a:rPr lang="ar-BH" sz="1400" b="1" dirty="0">
                          <a:effectLst/>
                        </a:rPr>
                        <a:t>مملكة البحرين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0.4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a:effectLst/>
                        </a:rPr>
                        <a:t>12.3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068124820"/>
                  </a:ext>
                </a:extLst>
              </a:tr>
              <a:tr h="263009">
                <a:tc>
                  <a:txBody>
                    <a:bodyPr/>
                    <a:lstStyle/>
                    <a:p>
                      <a:pPr marL="0" marR="0" algn="ctr" rtl="1">
                        <a:lnSpc>
                          <a:spcPct val="107000"/>
                        </a:lnSpc>
                        <a:spcBef>
                          <a:spcPts val="0"/>
                        </a:spcBef>
                        <a:spcAft>
                          <a:spcPts val="0"/>
                        </a:spcAft>
                      </a:pPr>
                      <a:r>
                        <a:rPr lang="ar-BH" sz="1400" b="1" dirty="0">
                          <a:effectLst/>
                        </a:rPr>
                        <a:t>العراق</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24.4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a:effectLst/>
                        </a:rPr>
                        <a:t>19.3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4259975931"/>
                  </a:ext>
                </a:extLst>
              </a:tr>
              <a:tr h="263009">
                <a:tc>
                  <a:txBody>
                    <a:bodyPr/>
                    <a:lstStyle/>
                    <a:p>
                      <a:pPr marL="0" marR="0" algn="ctr" rtl="1">
                        <a:lnSpc>
                          <a:spcPct val="107000"/>
                        </a:lnSpc>
                        <a:spcBef>
                          <a:spcPts val="0"/>
                        </a:spcBef>
                        <a:spcAft>
                          <a:spcPts val="0"/>
                        </a:spcAft>
                      </a:pPr>
                      <a:r>
                        <a:rPr lang="ar-BH" sz="1400" b="1" dirty="0">
                          <a:effectLst/>
                        </a:rPr>
                        <a:t>الكويت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4.4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10.2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931142216"/>
                  </a:ext>
                </a:extLst>
              </a:tr>
              <a:tr h="263009">
                <a:tc>
                  <a:txBody>
                    <a:bodyPr/>
                    <a:lstStyle/>
                    <a:p>
                      <a:pPr marL="0" marR="0" algn="ctr" rtl="1">
                        <a:lnSpc>
                          <a:spcPct val="107000"/>
                        </a:lnSpc>
                        <a:spcBef>
                          <a:spcPts val="0"/>
                        </a:spcBef>
                        <a:spcAft>
                          <a:spcPts val="0"/>
                        </a:spcAft>
                      </a:pPr>
                      <a:r>
                        <a:rPr lang="ar-BH" sz="1400" b="1" dirty="0">
                          <a:effectLst/>
                        </a:rPr>
                        <a:t>عمان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4.9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14.6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957932255"/>
                  </a:ext>
                </a:extLst>
              </a:tr>
              <a:tr h="263009">
                <a:tc>
                  <a:txBody>
                    <a:bodyPr/>
                    <a:lstStyle/>
                    <a:p>
                      <a:pPr marL="0" marR="0" algn="ctr" rtl="1">
                        <a:lnSpc>
                          <a:spcPct val="107000"/>
                        </a:lnSpc>
                        <a:spcBef>
                          <a:spcPts val="0"/>
                        </a:spcBef>
                        <a:spcAft>
                          <a:spcPts val="0"/>
                        </a:spcAft>
                      </a:pPr>
                      <a:r>
                        <a:rPr lang="ar-BH" sz="1400" b="1" dirty="0">
                          <a:effectLst/>
                        </a:rPr>
                        <a:t>قطر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6.7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17.1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613376495"/>
                  </a:ext>
                </a:extLst>
              </a:tr>
              <a:tr h="238472">
                <a:tc>
                  <a:txBody>
                    <a:bodyPr/>
                    <a:lstStyle/>
                    <a:p>
                      <a:pPr marL="0" marR="0" algn="ctr" rtl="1">
                        <a:lnSpc>
                          <a:spcPct val="107000"/>
                        </a:lnSpc>
                        <a:spcBef>
                          <a:spcPts val="0"/>
                        </a:spcBef>
                        <a:spcAft>
                          <a:spcPts val="0"/>
                        </a:spcAft>
                      </a:pPr>
                      <a:r>
                        <a:rPr lang="ar-BH" sz="1400" b="1" dirty="0">
                          <a:effectLst/>
                        </a:rPr>
                        <a:t>المملكة العربية السعودية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14.3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908528753"/>
                  </a:ext>
                </a:extLst>
              </a:tr>
              <a:tr h="238472">
                <a:tc>
                  <a:txBody>
                    <a:bodyPr/>
                    <a:lstStyle/>
                    <a:p>
                      <a:pPr marL="0" marR="0" algn="ctr" rtl="1">
                        <a:lnSpc>
                          <a:spcPct val="107000"/>
                        </a:lnSpc>
                        <a:spcBef>
                          <a:spcPts val="0"/>
                        </a:spcBef>
                        <a:spcAft>
                          <a:spcPts val="0"/>
                        </a:spcAft>
                      </a:pPr>
                      <a:r>
                        <a:rPr lang="ar-BH" sz="1400" b="1" dirty="0">
                          <a:effectLst/>
                        </a:rPr>
                        <a:t>الإمارات العربية المتحدة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a:effectLst/>
                        </a:rPr>
                        <a:t>8.7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16.7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476344594"/>
                  </a:ext>
                </a:extLst>
              </a:tr>
              <a:tr h="263009">
                <a:tc>
                  <a:txBody>
                    <a:bodyPr/>
                    <a:lstStyle/>
                    <a:p>
                      <a:pPr marL="0" marR="0" algn="ctr" rtl="1">
                        <a:lnSpc>
                          <a:spcPct val="107000"/>
                        </a:lnSpc>
                        <a:spcBef>
                          <a:spcPts val="0"/>
                        </a:spcBef>
                        <a:spcAft>
                          <a:spcPts val="0"/>
                        </a:spcAft>
                      </a:pPr>
                      <a:r>
                        <a:rPr lang="ar-BH" sz="1400" b="1" dirty="0">
                          <a:effectLst/>
                        </a:rPr>
                        <a:t>المجموع</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a:effectLst/>
                        </a:rPr>
                        <a:t>7.07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14.92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2721473"/>
                  </a:ext>
                </a:extLst>
              </a:tr>
              <a:tr h="489585">
                <a:tc gridSpan="3">
                  <a:txBody>
                    <a:bodyPr/>
                    <a:lstStyle/>
                    <a:p>
                      <a:pPr marL="0" marR="0" algn="just" rtl="1">
                        <a:lnSpc>
                          <a:spcPct val="107000"/>
                        </a:lnSpc>
                        <a:spcBef>
                          <a:spcPts val="0"/>
                        </a:spcBef>
                        <a:spcAft>
                          <a:spcPts val="0"/>
                        </a:spcAft>
                      </a:pPr>
                      <a:r>
                        <a:rPr lang="ar-BH" sz="1400" b="1" dirty="0">
                          <a:effectLst/>
                        </a:rPr>
                        <a:t>المصدر: نشرة التّجارة الخارجيّة للمنطقة العربيّة، العدد 24، الاسكوا، الأمم المتّحدة 2016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884423573"/>
                  </a:ext>
                </a:extLst>
              </a:tr>
            </a:tbl>
          </a:graphicData>
        </a:graphic>
      </p:graphicFrame>
      <p:sp>
        <p:nvSpPr>
          <p:cNvPr id="6" name="Rectangle 5"/>
          <p:cNvSpPr/>
          <p:nvPr/>
        </p:nvSpPr>
        <p:spPr>
          <a:xfrm>
            <a:off x="4061877" y="2087221"/>
            <a:ext cx="4572000" cy="355803"/>
          </a:xfrm>
          <a:prstGeom prst="rect">
            <a:avLst/>
          </a:prstGeom>
        </p:spPr>
        <p:txBody>
          <a:bodyPr>
            <a:spAutoFit/>
          </a:bodyPr>
          <a:lstStyle/>
          <a:p>
            <a:pPr algn="just" rtl="1">
              <a:lnSpc>
                <a:spcPct val="107000"/>
              </a:lnSpc>
              <a:spcAft>
                <a:spcPts val="800"/>
              </a:spcAft>
            </a:pP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تطورّ معدّل نموّ قيمة إجماليّ الواردات ببلدان </a:t>
            </a:r>
            <a:r>
              <a:rPr lang="ar-BH" sz="16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الخليج العربيّة </a:t>
            </a: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a:t>
            </a:r>
            <a:endParaRPr lang="en-US" sz="1200" dirty="0">
              <a:effectLst/>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1922872142"/>
              </p:ext>
            </p:extLst>
          </p:nvPr>
        </p:nvGraphicFramePr>
        <p:xfrm>
          <a:off x="470263" y="2446986"/>
          <a:ext cx="3998706" cy="2899806"/>
        </p:xfrm>
        <a:graphic>
          <a:graphicData uri="http://schemas.openxmlformats.org/drawingml/2006/table">
            <a:tbl>
              <a:tblPr rtl="1" firstRow="1" firstCol="1" bandRow="1">
                <a:tableStyleId>{5940675A-B579-460E-94D1-54222C63F5DA}</a:tableStyleId>
              </a:tblPr>
              <a:tblGrid>
                <a:gridCol w="1497972">
                  <a:extLst>
                    <a:ext uri="{9D8B030D-6E8A-4147-A177-3AD203B41FA5}">
                      <a16:colId xmlns="" xmlns:a16="http://schemas.microsoft.com/office/drawing/2014/main" val="1378933835"/>
                    </a:ext>
                  </a:extLst>
                </a:gridCol>
                <a:gridCol w="1132619">
                  <a:extLst>
                    <a:ext uri="{9D8B030D-6E8A-4147-A177-3AD203B41FA5}">
                      <a16:colId xmlns="" xmlns:a16="http://schemas.microsoft.com/office/drawing/2014/main" val="1785119097"/>
                    </a:ext>
                  </a:extLst>
                </a:gridCol>
                <a:gridCol w="1368115">
                  <a:extLst>
                    <a:ext uri="{9D8B030D-6E8A-4147-A177-3AD203B41FA5}">
                      <a16:colId xmlns="" xmlns:a16="http://schemas.microsoft.com/office/drawing/2014/main" val="2020994528"/>
                    </a:ext>
                  </a:extLst>
                </a:gridCol>
              </a:tblGrid>
              <a:tr h="218729">
                <a:tc>
                  <a:txBody>
                    <a:bodyPr/>
                    <a:lstStyle/>
                    <a:p>
                      <a:pPr marL="0" marR="0" algn="ctr" rtl="1">
                        <a:lnSpc>
                          <a:spcPct val="107000"/>
                        </a:lnSpc>
                        <a:spcBef>
                          <a:spcPts val="0"/>
                        </a:spcBef>
                        <a:spcAft>
                          <a:spcPts val="0"/>
                        </a:spcAft>
                      </a:pPr>
                      <a:r>
                        <a:rPr lang="ar-BH" sz="1400" b="1" dirty="0">
                          <a:effectLst/>
                        </a:rPr>
                        <a:t> </a:t>
                      </a:r>
                      <a:r>
                        <a:rPr lang="ar-BH" sz="1400" b="1" dirty="0" smtClean="0">
                          <a:effectLst/>
                        </a:rPr>
                        <a:t>الدول</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rtl="1">
                        <a:lnSpc>
                          <a:spcPct val="107000"/>
                        </a:lnSpc>
                        <a:spcBef>
                          <a:spcPts val="0"/>
                        </a:spcBef>
                        <a:spcAft>
                          <a:spcPts val="0"/>
                        </a:spcAft>
                      </a:pPr>
                      <a:r>
                        <a:rPr lang="ar-BH" sz="1400" b="1" dirty="0">
                          <a:effectLst/>
                        </a:rPr>
                        <a:t>1991-2001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rtl="1">
                        <a:lnSpc>
                          <a:spcPct val="107000"/>
                        </a:lnSpc>
                        <a:spcBef>
                          <a:spcPts val="0"/>
                        </a:spcBef>
                        <a:spcAft>
                          <a:spcPts val="0"/>
                        </a:spcAft>
                      </a:pPr>
                      <a:r>
                        <a:rPr lang="ar-BH" sz="1400" b="1" dirty="0">
                          <a:effectLst/>
                        </a:rPr>
                        <a:t>2001-2014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094768196"/>
                  </a:ext>
                </a:extLst>
              </a:tr>
              <a:tr h="218729">
                <a:tc>
                  <a:txBody>
                    <a:bodyPr/>
                    <a:lstStyle/>
                    <a:p>
                      <a:pPr marL="0" marR="0" algn="ctr" rtl="1">
                        <a:lnSpc>
                          <a:spcPct val="107000"/>
                        </a:lnSpc>
                        <a:spcBef>
                          <a:spcPts val="0"/>
                        </a:spcBef>
                        <a:spcAft>
                          <a:spcPts val="0"/>
                        </a:spcAft>
                      </a:pPr>
                      <a:r>
                        <a:rPr lang="ar-BH" sz="1400" b="1" dirty="0">
                          <a:effectLst/>
                        </a:rPr>
                        <a:t>مملكة البحرين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4.7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a:effectLst/>
                        </a:rPr>
                        <a:t>12.3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4240339561"/>
                  </a:ext>
                </a:extLst>
              </a:tr>
              <a:tr h="218729">
                <a:tc>
                  <a:txBody>
                    <a:bodyPr/>
                    <a:lstStyle/>
                    <a:p>
                      <a:pPr marL="0" marR="0" algn="ctr" rtl="1">
                        <a:lnSpc>
                          <a:spcPct val="107000"/>
                        </a:lnSpc>
                        <a:spcBef>
                          <a:spcPts val="0"/>
                        </a:spcBef>
                        <a:spcAft>
                          <a:spcPts val="0"/>
                        </a:spcAft>
                      </a:pPr>
                      <a:r>
                        <a:rPr lang="ar-BH" sz="1400" b="1" dirty="0">
                          <a:effectLst/>
                        </a:rPr>
                        <a:t>العراق</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42.6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a:effectLst/>
                        </a:rPr>
                        <a:t>20.4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709935855"/>
                  </a:ext>
                </a:extLst>
              </a:tr>
              <a:tr h="218729">
                <a:tc>
                  <a:txBody>
                    <a:bodyPr/>
                    <a:lstStyle/>
                    <a:p>
                      <a:pPr marL="0" marR="0" algn="ctr" rtl="1">
                        <a:lnSpc>
                          <a:spcPct val="107000"/>
                        </a:lnSpc>
                        <a:spcBef>
                          <a:spcPts val="0"/>
                        </a:spcBef>
                        <a:spcAft>
                          <a:spcPts val="0"/>
                        </a:spcAft>
                      </a:pPr>
                      <a:r>
                        <a:rPr lang="ar-BH" sz="1400" b="1" dirty="0">
                          <a:effectLst/>
                        </a:rPr>
                        <a:t>الكويت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18.5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15.8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816627752"/>
                  </a:ext>
                </a:extLst>
              </a:tr>
              <a:tr h="218729">
                <a:tc>
                  <a:txBody>
                    <a:bodyPr/>
                    <a:lstStyle/>
                    <a:p>
                      <a:pPr marL="0" marR="0" algn="ctr" rtl="1">
                        <a:lnSpc>
                          <a:spcPct val="107000"/>
                        </a:lnSpc>
                        <a:spcBef>
                          <a:spcPts val="0"/>
                        </a:spcBef>
                        <a:spcAft>
                          <a:spcPts val="0"/>
                        </a:spcAft>
                      </a:pPr>
                      <a:r>
                        <a:rPr lang="ar-BH" sz="1400" b="1" dirty="0">
                          <a:effectLst/>
                        </a:rPr>
                        <a:t>عمان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7.4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14.1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877639380"/>
                  </a:ext>
                </a:extLst>
              </a:tr>
              <a:tr h="218729">
                <a:tc>
                  <a:txBody>
                    <a:bodyPr/>
                    <a:lstStyle/>
                    <a:p>
                      <a:pPr marL="0" marR="0" algn="ctr" rtl="1">
                        <a:lnSpc>
                          <a:spcPct val="107000"/>
                        </a:lnSpc>
                        <a:spcBef>
                          <a:spcPts val="0"/>
                        </a:spcBef>
                        <a:spcAft>
                          <a:spcPts val="0"/>
                        </a:spcAft>
                      </a:pPr>
                      <a:r>
                        <a:rPr lang="ar-BH" sz="1400" b="1" dirty="0">
                          <a:effectLst/>
                        </a:rPr>
                        <a:t>قطر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12.6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22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229818496"/>
                  </a:ext>
                </a:extLst>
              </a:tr>
              <a:tr h="437458">
                <a:tc>
                  <a:txBody>
                    <a:bodyPr/>
                    <a:lstStyle/>
                    <a:p>
                      <a:pPr marL="0" marR="0" algn="ctr" rtl="1">
                        <a:lnSpc>
                          <a:spcPct val="107000"/>
                        </a:lnSpc>
                        <a:spcBef>
                          <a:spcPts val="0"/>
                        </a:spcBef>
                        <a:spcAft>
                          <a:spcPts val="0"/>
                        </a:spcAft>
                      </a:pPr>
                      <a:r>
                        <a:rPr lang="ar-BH" sz="1400" b="1" dirty="0">
                          <a:effectLst/>
                        </a:rPr>
                        <a:t>المملكة العربية السعودية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dirty="0">
                          <a:effectLst/>
                        </a:rPr>
                        <a:t>3.6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13.5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512607646"/>
                  </a:ext>
                </a:extLst>
              </a:tr>
              <a:tr h="437458">
                <a:tc>
                  <a:txBody>
                    <a:bodyPr/>
                    <a:lstStyle/>
                    <a:p>
                      <a:pPr marL="0" marR="0" algn="ctr" rtl="1">
                        <a:lnSpc>
                          <a:spcPct val="107000"/>
                        </a:lnSpc>
                        <a:spcBef>
                          <a:spcPts val="0"/>
                        </a:spcBef>
                        <a:spcAft>
                          <a:spcPts val="0"/>
                        </a:spcAft>
                      </a:pPr>
                      <a:r>
                        <a:rPr lang="ar-BH" sz="1400" b="1" dirty="0">
                          <a:effectLst/>
                        </a:rPr>
                        <a:t>الإمارات العربية المتحدة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1FF"/>
                    </a:solidFill>
                  </a:tcPr>
                </a:tc>
                <a:tc>
                  <a:txBody>
                    <a:bodyPr/>
                    <a:lstStyle/>
                    <a:p>
                      <a:pPr marL="0" marR="0" algn="ctr" rtl="1">
                        <a:lnSpc>
                          <a:spcPct val="107000"/>
                        </a:lnSpc>
                        <a:spcBef>
                          <a:spcPts val="0"/>
                        </a:spcBef>
                        <a:spcAft>
                          <a:spcPts val="0"/>
                        </a:spcAft>
                      </a:pPr>
                      <a:r>
                        <a:rPr lang="ar-BH" sz="1400" b="1">
                          <a:effectLst/>
                        </a:rPr>
                        <a:t>8.7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16.6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3596326016"/>
                  </a:ext>
                </a:extLst>
              </a:tr>
              <a:tr h="218729">
                <a:tc>
                  <a:txBody>
                    <a:bodyPr/>
                    <a:lstStyle/>
                    <a:p>
                      <a:pPr marL="0" marR="0" algn="ctr" rtl="1">
                        <a:lnSpc>
                          <a:spcPct val="107000"/>
                        </a:lnSpc>
                        <a:spcBef>
                          <a:spcPts val="0"/>
                        </a:spcBef>
                        <a:spcAft>
                          <a:spcPts val="0"/>
                        </a:spcAft>
                      </a:pPr>
                      <a:r>
                        <a:rPr lang="ar-BH" sz="1400" b="1">
                          <a:effectLst/>
                        </a:rPr>
                        <a:t>المجموع</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BH" sz="1400" b="1">
                          <a:effectLst/>
                        </a:rPr>
                        <a:t>14.01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rtl="1">
                        <a:lnSpc>
                          <a:spcPct val="107000"/>
                        </a:lnSpc>
                        <a:spcBef>
                          <a:spcPts val="0"/>
                        </a:spcBef>
                        <a:spcAft>
                          <a:spcPts val="0"/>
                        </a:spcAft>
                      </a:pPr>
                      <a:r>
                        <a:rPr lang="ar-BH" sz="1400" b="1" dirty="0">
                          <a:effectLst/>
                        </a:rPr>
                        <a:t>16.38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101067530"/>
                  </a:ext>
                </a:extLst>
              </a:tr>
              <a:tr h="388695">
                <a:tc gridSpan="3">
                  <a:txBody>
                    <a:bodyPr/>
                    <a:lstStyle/>
                    <a:p>
                      <a:pPr marL="0" marR="0" algn="r" rtl="1">
                        <a:lnSpc>
                          <a:spcPct val="107000"/>
                        </a:lnSpc>
                        <a:spcBef>
                          <a:spcPts val="0"/>
                        </a:spcBef>
                        <a:spcAft>
                          <a:spcPts val="0"/>
                        </a:spcAft>
                      </a:pPr>
                      <a:r>
                        <a:rPr lang="ar-BH" sz="1100" b="1" dirty="0">
                          <a:effectLst/>
                        </a:rPr>
                        <a:t>المصدر: نشرة التّجارة الخارجيّة للمنطقة العربيّة، العدد 24، الاسكوا، الأمم المتّحدة 2016</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38971309"/>
                  </a:ext>
                </a:extLst>
              </a:tr>
            </a:tbl>
          </a:graphicData>
        </a:graphic>
      </p:graphicFrame>
      <p:sp>
        <p:nvSpPr>
          <p:cNvPr id="15" name="Rectangle 14"/>
          <p:cNvSpPr/>
          <p:nvPr/>
        </p:nvSpPr>
        <p:spPr>
          <a:xfrm>
            <a:off x="470263" y="5361024"/>
            <a:ext cx="8163614" cy="979043"/>
          </a:xfrm>
          <a:prstGeom prst="rect">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rtl="1" fontAlgn="auto">
              <a:spcBef>
                <a:spcPts val="0"/>
              </a:spcBef>
              <a:spcAft>
                <a:spcPts val="0"/>
              </a:spcAft>
              <a:defRPr/>
            </a:pPr>
            <a:r>
              <a:rPr lang="ar-BH" sz="2000" b="1" dirty="0" smtClean="0">
                <a:solidFill>
                  <a:srgbClr val="0070C0"/>
                </a:solidFill>
                <a:latin typeface="Simplified Arabic" panose="02020603050405020304" pitchFamily="18" charset="-78"/>
              </a:rPr>
              <a:t>- </a:t>
            </a:r>
            <a:r>
              <a:rPr lang="ar-BH" sz="2000" b="1" dirty="0" smtClean="0">
                <a:solidFill>
                  <a:srgbClr val="0070C0"/>
                </a:solidFill>
                <a:latin typeface="Sakkal Majalla" panose="02000000000000000000" pitchFamily="2" charset="-78"/>
                <a:cs typeface="Sakkal Majalla" panose="02000000000000000000" pitchFamily="2" charset="-78"/>
              </a:rPr>
              <a:t>اقرأ المستندات، </a:t>
            </a:r>
            <a:r>
              <a:rPr lang="ar-BH" sz="2000" b="1" dirty="0">
                <a:solidFill>
                  <a:srgbClr val="0070C0"/>
                </a:solidFill>
                <a:latin typeface="Sakkal Majalla" panose="02000000000000000000" pitchFamily="2" charset="-78"/>
                <a:cs typeface="Sakkal Majalla" panose="02000000000000000000" pitchFamily="2" charset="-78"/>
              </a:rPr>
              <a:t>ثم أجب عن </a:t>
            </a:r>
            <a:r>
              <a:rPr lang="ar-BH" sz="2000" b="1" dirty="0" smtClean="0">
                <a:solidFill>
                  <a:srgbClr val="0070C0"/>
                </a:solidFill>
                <a:latin typeface="Sakkal Majalla" panose="02000000000000000000" pitchFamily="2" charset="-78"/>
                <a:cs typeface="Sakkal Majalla" panose="02000000000000000000" pitchFamily="2" charset="-78"/>
              </a:rPr>
              <a:t>السؤالين التاليين:</a:t>
            </a:r>
            <a:endParaRPr lang="ar-BH" sz="2000" b="1" dirty="0">
              <a:solidFill>
                <a:srgbClr val="0070C0"/>
              </a:solidFill>
              <a:latin typeface="Sakkal Majalla" panose="02000000000000000000" pitchFamily="2" charset="-78"/>
              <a:cs typeface="Sakkal Majalla" panose="02000000000000000000" pitchFamily="2" charset="-78"/>
            </a:endParaRPr>
          </a:p>
          <a:p>
            <a:pPr algn="just" rtl="1" fontAlgn="auto">
              <a:spcBef>
                <a:spcPts val="0"/>
              </a:spcBef>
              <a:spcAft>
                <a:spcPts val="0"/>
              </a:spcAft>
              <a:defRPr/>
            </a:pPr>
            <a:r>
              <a:rPr lang="ar-BH" sz="2000" b="1" dirty="0" smtClean="0">
                <a:solidFill>
                  <a:srgbClr val="0070C0"/>
                </a:solidFill>
                <a:latin typeface="Sakkal Majalla" panose="02000000000000000000" pitchFamily="2" charset="-78"/>
                <a:cs typeface="Sakkal Majalla" panose="02000000000000000000" pitchFamily="2" charset="-78"/>
              </a:rPr>
              <a:t>1- فيم يتمثل تنامي دور التجارة الخارجية في النشاط الاقتصادي لدول الخليج العربية؟ </a:t>
            </a:r>
          </a:p>
          <a:p>
            <a:pPr algn="just" rtl="1" fontAlgn="auto">
              <a:spcBef>
                <a:spcPts val="0"/>
              </a:spcBef>
              <a:spcAft>
                <a:spcPts val="0"/>
              </a:spcAft>
              <a:defRPr/>
            </a:pPr>
            <a:r>
              <a:rPr lang="ar-BH" sz="2000" b="1" dirty="0" smtClean="0">
                <a:solidFill>
                  <a:srgbClr val="0070C0"/>
                </a:solidFill>
                <a:latin typeface="Sakkal Majalla" panose="02000000000000000000" pitchFamily="2" charset="-78"/>
                <a:cs typeface="Sakkal Majalla" panose="02000000000000000000" pitchFamily="2" charset="-78"/>
              </a:rPr>
              <a:t>2- مثل بالرسم البياني تطور معدل نمو قيمة إجمالي الصادرات بدول الخليج العربية. </a:t>
            </a:r>
            <a:endParaRPr lang="ar-BH" sz="2000" b="1" dirty="0">
              <a:solidFill>
                <a:srgbClr val="0070C0"/>
              </a:solidFill>
              <a:latin typeface="Sakkal Majalla" panose="02000000000000000000" pitchFamily="2" charset="-78"/>
              <a:cs typeface="Sakkal Majalla" panose="02000000000000000000" pitchFamily="2" charset="-78"/>
            </a:endParaRPr>
          </a:p>
        </p:txBody>
      </p:sp>
      <p:sp>
        <p:nvSpPr>
          <p:cNvPr id="2" name="Rectangle 1"/>
          <p:cNvSpPr/>
          <p:nvPr/>
        </p:nvSpPr>
        <p:spPr>
          <a:xfrm>
            <a:off x="398624" y="2067235"/>
            <a:ext cx="4070345" cy="355803"/>
          </a:xfrm>
          <a:prstGeom prst="rect">
            <a:avLst/>
          </a:prstGeom>
        </p:spPr>
        <p:txBody>
          <a:bodyPr wrap="none">
            <a:spAutoFit/>
          </a:bodyPr>
          <a:lstStyle/>
          <a:p>
            <a:pPr algn="r" rtl="1">
              <a:lnSpc>
                <a:spcPct val="107000"/>
              </a:lnSpc>
              <a:spcAft>
                <a:spcPts val="800"/>
              </a:spcAft>
            </a:pP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تطوّر معدّل نموّ قيمة إجماليّ الصّادرات ببلدان الخليج العربيّة (%)</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62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1000"/>
                                        <p:tgtEl>
                                          <p:spTgt spid="3"/>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Vertical)">
                                      <p:cBhvr>
                                        <p:cTn id="24" dur="1000"/>
                                        <p:tgtEl>
                                          <p:spTgt spid="13"/>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586794" y="1106886"/>
            <a:ext cx="7856112" cy="54271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800"/>
              </a:spcAft>
              <a:defRPr/>
            </a:pPr>
            <a:r>
              <a:rPr lang="ar-BH" altLang="en-US" sz="2800" b="1" dirty="0" smtClean="0">
                <a:solidFill>
                  <a:srgbClr val="FF0000"/>
                </a:solidFill>
                <a:latin typeface="Sakkal Majalla" panose="02000000000000000000" pitchFamily="2" charset="-78"/>
                <a:cs typeface="Sakkal Majalla" panose="02000000000000000000" pitchFamily="2" charset="-78"/>
              </a:rPr>
              <a:t>2- تنامي </a:t>
            </a:r>
            <a:r>
              <a:rPr lang="ar-BH" altLang="en-US" sz="2800" b="1" dirty="0">
                <a:solidFill>
                  <a:srgbClr val="FF0000"/>
                </a:solidFill>
                <a:latin typeface="Sakkal Majalla" panose="02000000000000000000" pitchFamily="2" charset="-78"/>
                <a:cs typeface="Sakkal Majalla" panose="02000000000000000000" pitchFamily="2" charset="-78"/>
              </a:rPr>
              <a:t>دور التجارة الخارجية في النشاط الاقتصادي</a:t>
            </a:r>
            <a:endParaRPr lang="en-US" altLang="en-US" sz="2800" dirty="0" smtClean="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32252" y="1868334"/>
            <a:ext cx="8365196" cy="4001095"/>
          </a:xfrm>
          <a:prstGeom prst="rect">
            <a:avLst/>
          </a:prstGeom>
          <a:solidFill>
            <a:schemeClr val="accent6">
              <a:lumMod val="20000"/>
              <a:lumOff val="80000"/>
            </a:schemeClr>
          </a:solidFill>
          <a:ln>
            <a:solidFill>
              <a:schemeClr val="tx1"/>
            </a:solidFill>
          </a:ln>
        </p:spPr>
        <p:txBody>
          <a:bodyPr wrap="square">
            <a:spAutoFit/>
          </a:bodyPr>
          <a:lstStyle/>
          <a:p>
            <a:pPr algn="just" rtl="1" fontAlgn="auto">
              <a:spcBef>
                <a:spcPts val="0"/>
              </a:spcBef>
              <a:spcAft>
                <a:spcPts val="0"/>
              </a:spcAft>
              <a:defRPr/>
            </a:pPr>
            <a:r>
              <a:rPr lang="ar-BH" sz="2300" dirty="0" smtClean="0">
                <a:latin typeface="Sakkal Majalla" panose="02000000000000000000" pitchFamily="2" charset="-78"/>
                <a:cs typeface="Sakkal Majalla" panose="02000000000000000000" pitchFamily="2" charset="-78"/>
              </a:rPr>
              <a:t>يتمثل </a:t>
            </a:r>
            <a:r>
              <a:rPr lang="ar-BH" sz="2300" dirty="0">
                <a:latin typeface="Sakkal Majalla" panose="02000000000000000000" pitchFamily="2" charset="-78"/>
                <a:cs typeface="Sakkal Majalla" panose="02000000000000000000" pitchFamily="2" charset="-78"/>
              </a:rPr>
              <a:t>تنامي دور التجارة الخارجية في النشاط الاقتصادي لدول الخليج العربية في: </a:t>
            </a:r>
            <a:endParaRPr lang="ar-BH" sz="2300" dirty="0" smtClean="0">
              <a:latin typeface="Sakkal Majalla" panose="02000000000000000000" pitchFamily="2" charset="-78"/>
              <a:cs typeface="Sakkal Majalla" panose="02000000000000000000" pitchFamily="2" charset="-78"/>
            </a:endParaRPr>
          </a:p>
          <a:p>
            <a:pPr algn="just" rtl="1" fontAlgn="auto">
              <a:spcBef>
                <a:spcPts val="0"/>
              </a:spcBef>
              <a:spcAft>
                <a:spcPts val="0"/>
              </a:spcAft>
              <a:defRPr/>
            </a:pPr>
            <a:endParaRPr lang="ar-BH" sz="1100" b="1" dirty="0">
              <a:latin typeface="Sakkal Majalla" panose="02000000000000000000" pitchFamily="2" charset="-78"/>
              <a:cs typeface="Sakkal Majalla" panose="02000000000000000000" pitchFamily="2" charset="-78"/>
            </a:endParaRPr>
          </a:p>
          <a:p>
            <a:pPr algn="just" rtl="1" fontAlgn="auto">
              <a:spcBef>
                <a:spcPts val="0"/>
              </a:spcBef>
              <a:spcAft>
                <a:spcPts val="0"/>
              </a:spcAft>
              <a:defRPr/>
            </a:pPr>
            <a:r>
              <a:rPr lang="ar-BH" sz="2400" b="1" dirty="0">
                <a:solidFill>
                  <a:srgbClr val="FF0000"/>
                </a:solidFill>
                <a:latin typeface="Sakkal Majalla" panose="02000000000000000000" pitchFamily="2" charset="-78"/>
                <a:cs typeface="Sakkal Majalla" panose="02000000000000000000" pitchFamily="2" charset="-78"/>
              </a:rPr>
              <a:t>أ- ارتفاع نسبة القيمة الإجمالية للتجارة الخارجية من الناتج المحلي الإجمالي:</a:t>
            </a:r>
          </a:p>
          <a:p>
            <a:pPr algn="just" rtl="1" fontAlgn="auto">
              <a:spcBef>
                <a:spcPts val="0"/>
              </a:spcBef>
              <a:spcAft>
                <a:spcPts val="0"/>
              </a:spcAft>
              <a:defRPr/>
            </a:pPr>
            <a:r>
              <a:rPr lang="ar-BH" sz="2300" dirty="0">
                <a:latin typeface="Sakkal Majalla" panose="02000000000000000000" pitchFamily="2" charset="-78"/>
                <a:cs typeface="Sakkal Majalla" panose="02000000000000000000" pitchFamily="2" charset="-78"/>
              </a:rPr>
              <a:t>تتبوأ التجارة الخارجية أهمية كبيرة في النشاط الاقتصادي لدول الخليج العربية، وهي في نمو مستمر، فقد ارتفعت القيمة الإجمالية من 91% سنة 2005م إلى 97.5% سنة 2015م</a:t>
            </a:r>
            <a:r>
              <a:rPr lang="ar-BH" sz="2300" dirty="0" smtClean="0">
                <a:latin typeface="Sakkal Majalla" panose="02000000000000000000" pitchFamily="2" charset="-78"/>
                <a:cs typeface="Sakkal Majalla" panose="02000000000000000000" pitchFamily="2" charset="-78"/>
              </a:rPr>
              <a:t>.</a:t>
            </a:r>
          </a:p>
          <a:p>
            <a:pPr algn="just" rtl="1" fontAlgn="auto">
              <a:spcBef>
                <a:spcPts val="0"/>
              </a:spcBef>
              <a:spcAft>
                <a:spcPts val="0"/>
              </a:spcAft>
              <a:defRPr/>
            </a:pPr>
            <a:endParaRPr lang="ar-BH" sz="1100" b="1" dirty="0">
              <a:latin typeface="Sakkal Majalla" panose="02000000000000000000" pitchFamily="2" charset="-78"/>
              <a:cs typeface="Sakkal Majalla" panose="02000000000000000000" pitchFamily="2" charset="-78"/>
            </a:endParaRPr>
          </a:p>
          <a:p>
            <a:pPr algn="just" rtl="1" fontAlgn="auto">
              <a:spcBef>
                <a:spcPts val="0"/>
              </a:spcBef>
              <a:spcAft>
                <a:spcPts val="0"/>
              </a:spcAft>
              <a:defRPr/>
            </a:pPr>
            <a:r>
              <a:rPr lang="ar-BH" sz="2400" b="1" dirty="0">
                <a:solidFill>
                  <a:srgbClr val="FF0000"/>
                </a:solidFill>
                <a:latin typeface="Sakkal Majalla" panose="02000000000000000000" pitchFamily="2" charset="-78"/>
                <a:cs typeface="Sakkal Majalla" panose="02000000000000000000" pitchFamily="2" charset="-78"/>
              </a:rPr>
              <a:t>ب- ارتفاع نمو قيمة إجمالي الصادرات والواردات ببلدان الخليج العربية:</a:t>
            </a:r>
          </a:p>
          <a:p>
            <a:pPr algn="just" rtl="1" fontAlgn="auto">
              <a:spcBef>
                <a:spcPts val="0"/>
              </a:spcBef>
              <a:spcAft>
                <a:spcPts val="0"/>
              </a:spcAft>
              <a:defRPr/>
            </a:pPr>
            <a:r>
              <a:rPr lang="ar-BH" sz="2300" dirty="0">
                <a:latin typeface="Sakkal Majalla" panose="02000000000000000000" pitchFamily="2" charset="-78"/>
                <a:cs typeface="Sakkal Majalla" panose="02000000000000000000" pitchFamily="2" charset="-78"/>
              </a:rPr>
              <a:t>شهد قطاع التجارة الخارجية نموًا مرتفعًا منذ بداية تسعينيات القرن العشرين وإلى 2014م، فقد ارتفعت قيمة </a:t>
            </a:r>
            <a:r>
              <a:rPr lang="ar-BH" sz="2300" dirty="0" smtClean="0">
                <a:latin typeface="Sakkal Majalla" panose="02000000000000000000" pitchFamily="2" charset="-78"/>
                <a:cs typeface="Sakkal Majalla" panose="02000000000000000000" pitchFamily="2" charset="-78"/>
              </a:rPr>
              <a:t>الواردات </a:t>
            </a:r>
            <a:r>
              <a:rPr lang="ar-BH" sz="2300" dirty="0">
                <a:latin typeface="Sakkal Majalla" panose="02000000000000000000" pitchFamily="2" charset="-78"/>
                <a:cs typeface="Sakkal Majalla" panose="02000000000000000000" pitchFamily="2" charset="-78"/>
              </a:rPr>
              <a:t>من 7% خلال الفترة من 1991 – 2001م إلى 15% خلال الفترة من 2001 – 2014م، وارتفعت قيمة الصادرات أيضًا من 14% للفترة من 1991 – 2001م إلى 16.5% خلال الفترة من 2001 – 2014م، وقد رافق هذا النمو في قيمة الواردات والصادرات تفاوت بين بلدان الخليج، فنجد القيم مرتفعة في العراق ومنخفضة في الكويت مثلًا في قيم الصادرات. </a:t>
            </a:r>
          </a:p>
        </p:txBody>
      </p:sp>
      <p:sp>
        <p:nvSpPr>
          <p:cNvPr id="9" name="Rectangle 3"/>
          <p:cNvSpPr/>
          <p:nvPr/>
        </p:nvSpPr>
        <p:spPr>
          <a:xfrm>
            <a:off x="0" y="354704"/>
            <a:ext cx="3507476" cy="584775"/>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قطاع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السياحة والمصارف والتجارة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في </a:t>
            </a:r>
            <a:r>
              <a:rPr lang="ar-BH" sz="16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العربية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en-US"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الجزء الثاني) _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550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
                                            <p:bg/>
                                          </p:spTgt>
                                        </p:tgtEl>
                                        <p:attrNameLst>
                                          <p:attrName>style.visibility</p:attrName>
                                        </p:attrNameLst>
                                      </p:cBhvr>
                                      <p:to>
                                        <p:strVal val="visible"/>
                                      </p:to>
                                    </p:set>
                                    <p:animEffect transition="in" filter="wipe(up)">
                                      <p:cBhvr>
                                        <p:cTn id="14" dur="1000"/>
                                        <p:tgtEl>
                                          <p:spTgt spid="15">
                                            <p:bg/>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1000"/>
                                        <p:tgtEl>
                                          <p:spTgt spid="15">
                                            <p:txEl>
                                              <p:pRg st="0" end="0"/>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wipe(up)">
                                      <p:cBhvr>
                                        <p:cTn id="20" dur="1000"/>
                                        <p:tgtEl>
                                          <p:spTgt spid="15">
                                            <p:txEl>
                                              <p:pRg st="2" end="2"/>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wipe(up)">
                                      <p:cBhvr>
                                        <p:cTn id="23" dur="1000"/>
                                        <p:tgtEl>
                                          <p:spTgt spid="15">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xEl>
                                              <p:pRg st="5" end="5"/>
                                            </p:txEl>
                                          </p:spTgt>
                                        </p:tgtEl>
                                        <p:attrNameLst>
                                          <p:attrName>style.visibility</p:attrName>
                                        </p:attrNameLst>
                                      </p:cBhvr>
                                      <p:to>
                                        <p:strVal val="visible"/>
                                      </p:to>
                                    </p:set>
                                    <p:animEffect transition="in" filter="wipe(up)">
                                      <p:cBhvr>
                                        <p:cTn id="26" dur="1000"/>
                                        <p:tgtEl>
                                          <p:spTgt spid="15">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animEffect transition="in" filter="wipe(up)">
                                      <p:cBhvr>
                                        <p:cTn id="29" dur="10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
  <TotalTime>3025</TotalTime>
  <Words>2383</Words>
  <Application>Microsoft Office PowerPoint</Application>
  <PresentationFormat>عرض على الشاشة (3:4)‏</PresentationFormat>
  <Paragraphs>356</Paragraphs>
  <Slides>23</Slides>
  <Notes>0</Notes>
  <HiddenSlides>0</HiddenSlides>
  <MMClips>0</MMClips>
  <ScaleCrop>false</ScaleCrop>
  <HeadingPairs>
    <vt:vector size="8" baseType="variant">
      <vt:variant>
        <vt:lpstr>الخطوط المستخدمة</vt:lpstr>
      </vt:variant>
      <vt:variant>
        <vt:i4>7</vt:i4>
      </vt:variant>
      <vt:variant>
        <vt:lpstr>نسق</vt:lpstr>
      </vt:variant>
      <vt:variant>
        <vt:i4>1</vt:i4>
      </vt:variant>
      <vt:variant>
        <vt:lpstr>خوادم OLE مضمنة</vt:lpstr>
      </vt:variant>
      <vt:variant>
        <vt:i4>1</vt:i4>
      </vt:variant>
      <vt:variant>
        <vt:lpstr>عناوين الشرائح</vt:lpstr>
      </vt:variant>
      <vt:variant>
        <vt:i4>23</vt:i4>
      </vt:variant>
    </vt:vector>
  </HeadingPairs>
  <TitlesOfParts>
    <vt:vector size="32" baseType="lpstr">
      <vt:lpstr>Arial</vt:lpstr>
      <vt:lpstr>Calibri</vt:lpstr>
      <vt:lpstr>Calibri Light</vt:lpstr>
      <vt:lpstr>Sakkal Majalla</vt:lpstr>
      <vt:lpstr>Simplified Arabic</vt:lpstr>
      <vt:lpstr>Symbol</vt:lpstr>
      <vt:lpstr>Wingdings</vt:lpstr>
      <vt:lpstr>Office Theme</vt:lpstr>
      <vt:lpstr>Chart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Essam Eldin Abdulhaleem Fooly Sherif</cp:lastModifiedBy>
  <cp:revision>388</cp:revision>
  <cp:lastPrinted>2021-01-17T11:49:49Z</cp:lastPrinted>
  <dcterms:created xsi:type="dcterms:W3CDTF">2020-03-04T10:47:58Z</dcterms:created>
  <dcterms:modified xsi:type="dcterms:W3CDTF">2021-10-25T09:20:33Z</dcterms:modified>
</cp:coreProperties>
</file>