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43" r:id="rId5"/>
    <p:sldId id="344" r:id="rId6"/>
    <p:sldId id="345" r:id="rId7"/>
    <p:sldId id="346" r:id="rId8"/>
    <p:sldId id="347" r:id="rId9"/>
    <p:sldId id="348" r:id="rId10"/>
    <p:sldId id="349" r:id="rId11"/>
    <p:sldId id="350" r:id="rId12"/>
    <p:sldId id="351" r:id="rId13"/>
    <p:sldId id="352" r:id="rId14"/>
    <p:sldId id="372" r:id="rId15"/>
    <p:sldId id="342"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FFAF"/>
    <a:srgbClr val="E6D5F3"/>
    <a:srgbClr val="FFD1FF"/>
    <a:srgbClr val="FFCCFF"/>
    <a:srgbClr val="FF3300"/>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108" d="100"/>
          <a:sy n="108" d="100"/>
        </p:scale>
        <p:origin x="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790405334\Documents\Book1333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790405334\Documents\Book1333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11341910331763"/>
          <c:y val="7.9930454211099788E-2"/>
          <c:w val="0.7018839397529768"/>
          <c:h val="0.70744706377521915"/>
        </c:manualLayout>
      </c:layout>
      <c:barChart>
        <c:barDir val="col"/>
        <c:grouping val="clustered"/>
        <c:varyColors val="0"/>
        <c:ser>
          <c:idx val="0"/>
          <c:order val="0"/>
          <c:spPr>
            <a:solidFill>
              <a:schemeClr val="accent2">
                <a:lumMod val="60000"/>
                <a:lumOff val="40000"/>
              </a:schemeClr>
            </a:solidFill>
            <a:ln>
              <a:noFill/>
            </a:ln>
            <a:effectLst/>
          </c:spPr>
          <c:invertIfNegative val="0"/>
          <c:dPt>
            <c:idx val="7"/>
            <c:invertIfNegative val="0"/>
            <c:bubble3D val="0"/>
            <c:spPr>
              <a:solidFill>
                <a:schemeClr val="accent1">
                  <a:lumMod val="60000"/>
                  <a:lumOff val="4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Sheet2!$E$4:$L$4</c:f>
              <c:strCache>
                <c:ptCount val="8"/>
                <c:pt idx="0">
                  <c:v>الإمارات</c:v>
                </c:pt>
                <c:pt idx="1">
                  <c:v>البحرين</c:v>
                </c:pt>
                <c:pt idx="2">
                  <c:v>السعودية</c:v>
                </c:pt>
                <c:pt idx="3">
                  <c:v>العراق</c:v>
                </c:pt>
                <c:pt idx="4">
                  <c:v>عمان</c:v>
                </c:pt>
                <c:pt idx="5">
                  <c:v>قطر</c:v>
                </c:pt>
                <c:pt idx="6">
                  <c:v>الكويت</c:v>
                </c:pt>
                <c:pt idx="7">
                  <c:v>المتوسط العام</c:v>
                </c:pt>
              </c:strCache>
            </c:strRef>
          </c:cat>
          <c:val>
            <c:numRef>
              <c:f>Sheet2!$E$5:$L$5</c:f>
              <c:numCache>
                <c:formatCode>General</c:formatCode>
                <c:ptCount val="8"/>
                <c:pt idx="0">
                  <c:v>18.2</c:v>
                </c:pt>
                <c:pt idx="1">
                  <c:v>13.4</c:v>
                </c:pt>
                <c:pt idx="2">
                  <c:v>25.4</c:v>
                </c:pt>
                <c:pt idx="3">
                  <c:v>37.799999999999997</c:v>
                </c:pt>
                <c:pt idx="4">
                  <c:v>30.9</c:v>
                </c:pt>
                <c:pt idx="5">
                  <c:v>32.700000000000003</c:v>
                </c:pt>
                <c:pt idx="6">
                  <c:v>42.4</c:v>
                </c:pt>
                <c:pt idx="7">
                  <c:v>29</c:v>
                </c:pt>
              </c:numCache>
            </c:numRef>
          </c:val>
        </c:ser>
        <c:dLbls>
          <c:showLegendKey val="0"/>
          <c:showVal val="0"/>
          <c:showCatName val="0"/>
          <c:showSerName val="0"/>
          <c:showPercent val="0"/>
          <c:showBubbleSize val="0"/>
        </c:dLbls>
        <c:gapWidth val="144"/>
        <c:overlap val="-27"/>
        <c:axId val="219786176"/>
        <c:axId val="220495832"/>
      </c:barChart>
      <c:catAx>
        <c:axId val="219786176"/>
        <c:scaling>
          <c:orientation val="maxMin"/>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20495832"/>
        <c:crosses val="autoZero"/>
        <c:auto val="1"/>
        <c:lblAlgn val="ctr"/>
        <c:lblOffset val="100"/>
        <c:noMultiLvlLbl val="0"/>
      </c:catAx>
      <c:valAx>
        <c:axId val="220495832"/>
        <c:scaling>
          <c:orientation val="minMax"/>
        </c:scaling>
        <c:delete val="0"/>
        <c:axPos val="r"/>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1">
                    <a:latin typeface="Calibri" panose="020F0502020204030204" pitchFamily="34" charset="0"/>
                  </a:rPr>
                  <a:t>%</a:t>
                </a:r>
                <a:endParaRPr lang="en-US" b="1"/>
              </a:p>
            </c:rich>
          </c:tx>
          <c:layout>
            <c:manualLayout>
              <c:xMode val="edge"/>
              <c:yMode val="edge"/>
              <c:x val="0.93465346534653471"/>
              <c:y val="1.8972003499562556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219786176"/>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34313880287047"/>
          <c:y val="9.4917414375681006E-2"/>
          <c:w val="0.75962749389393081"/>
          <c:h val="0.73242533071618776"/>
        </c:manualLayout>
      </c:layout>
      <c:barChart>
        <c:barDir val="col"/>
        <c:grouping val="clustered"/>
        <c:varyColors val="0"/>
        <c:ser>
          <c:idx val="0"/>
          <c:order val="0"/>
          <c:spPr>
            <a:solidFill>
              <a:schemeClr val="accent2">
                <a:lumMod val="75000"/>
              </a:schemeClr>
            </a:solidFill>
            <a:ln>
              <a:noFill/>
            </a:ln>
            <a:effectLst/>
          </c:spPr>
          <c:invertIfNegative val="0"/>
          <c:dPt>
            <c:idx val="7"/>
            <c:invertIfNegative val="0"/>
            <c:bubble3D val="0"/>
            <c:spPr>
              <a:solidFill>
                <a:srgbClr val="00808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Sheet3!$D$4:$K$4</c:f>
              <c:strCache>
                <c:ptCount val="8"/>
                <c:pt idx="0">
                  <c:v>الإمارات</c:v>
                </c:pt>
                <c:pt idx="1">
                  <c:v>البحرين</c:v>
                </c:pt>
                <c:pt idx="2">
                  <c:v>السعودية</c:v>
                </c:pt>
                <c:pt idx="3">
                  <c:v>العراق</c:v>
                </c:pt>
                <c:pt idx="4">
                  <c:v>عمان</c:v>
                </c:pt>
                <c:pt idx="5">
                  <c:v>قطر</c:v>
                </c:pt>
                <c:pt idx="6">
                  <c:v>الكويت</c:v>
                </c:pt>
                <c:pt idx="7">
                  <c:v>المتوسط العام</c:v>
                </c:pt>
              </c:strCache>
            </c:strRef>
          </c:cat>
          <c:val>
            <c:numRef>
              <c:f>Sheet3!$D$5:$K$5</c:f>
              <c:numCache>
                <c:formatCode>General</c:formatCode>
                <c:ptCount val="8"/>
                <c:pt idx="0">
                  <c:v>70000</c:v>
                </c:pt>
                <c:pt idx="1">
                  <c:v>4740</c:v>
                </c:pt>
                <c:pt idx="2">
                  <c:v>174600</c:v>
                </c:pt>
                <c:pt idx="3">
                  <c:v>72700</c:v>
                </c:pt>
                <c:pt idx="4">
                  <c:v>22290</c:v>
                </c:pt>
                <c:pt idx="5">
                  <c:v>54860</c:v>
                </c:pt>
                <c:pt idx="6">
                  <c:v>50647</c:v>
                </c:pt>
                <c:pt idx="7">
                  <c:v>450000</c:v>
                </c:pt>
              </c:numCache>
            </c:numRef>
          </c:val>
        </c:ser>
        <c:dLbls>
          <c:showLegendKey val="0"/>
          <c:showVal val="0"/>
          <c:showCatName val="0"/>
          <c:showSerName val="0"/>
          <c:showPercent val="0"/>
          <c:showBubbleSize val="0"/>
        </c:dLbls>
        <c:gapWidth val="219"/>
        <c:overlap val="-27"/>
        <c:axId val="161217872"/>
        <c:axId val="220500960"/>
      </c:barChart>
      <c:catAx>
        <c:axId val="161217872"/>
        <c:scaling>
          <c:orientation val="maxMin"/>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220500960"/>
        <c:crosses val="autoZero"/>
        <c:auto val="1"/>
        <c:lblAlgn val="ctr"/>
        <c:lblOffset val="100"/>
        <c:noMultiLvlLbl val="0"/>
      </c:catAx>
      <c:valAx>
        <c:axId val="220500960"/>
        <c:scaling>
          <c:orientation val="minMax"/>
        </c:scaling>
        <c:delete val="0"/>
        <c:axPos val="r"/>
        <c:majorGridlines>
          <c:spPr>
            <a:ln w="9525" cap="flat" cmpd="sng" algn="ctr">
              <a:solidFill>
                <a:schemeClr val="tx1"/>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1217872"/>
        <c:crosses val="autoZero"/>
        <c:crossBetween val="between"/>
        <c:majorUnit val="100000"/>
      </c:valAx>
      <c:spPr>
        <a:noFill/>
        <a:ln>
          <a:solidFill>
            <a:schemeClr val="tx1"/>
          </a:solid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10/24/2021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10/24/2021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10/24/2021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BB54EE-DF0D-4FA1-B48F-C292469C25C4}" type="datetimeFigureOut">
              <a:rPr lang="en-US" smtClean="0"/>
              <a:t>10/24/2021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828800" y="141060"/>
            <a:ext cx="5372100" cy="886658"/>
          </a:xfrm>
          <a:prstGeom prst="rect">
            <a:avLst/>
          </a:prstGeom>
        </p:spPr>
      </p:pic>
      <p:cxnSp>
        <p:nvCxnSpPr>
          <p:cNvPr id="3" name="Straight Connector 2"/>
          <p:cNvCxnSpPr/>
          <p:nvPr/>
        </p:nvCxnSpPr>
        <p:spPr>
          <a:xfrm flipV="1">
            <a:off x="202981" y="645671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6262113" y="648824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1" name="مستطيل 6"/>
          <p:cNvSpPr/>
          <p:nvPr/>
        </p:nvSpPr>
        <p:spPr>
          <a:xfrm>
            <a:off x="360608" y="1607242"/>
            <a:ext cx="8466111" cy="4136959"/>
          </a:xfrm>
          <a:prstGeom prst="rect">
            <a:avLst/>
          </a:prstGeom>
          <a:solidFill>
            <a:schemeClr val="accent2">
              <a:lumMod val="20000"/>
              <a:lumOff val="80000"/>
            </a:schemeClr>
          </a:solidFill>
          <a:ln w="9525">
            <a:solidFill>
              <a:schemeClr val="accent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ar-BH" sz="1275" b="1" dirty="0">
                <a:solidFill>
                  <a:srgbClr val="E7E6E6">
                    <a:lumMod val="10000"/>
                  </a:srgbClr>
                </a:solidFill>
                <a:latin typeface="Calibri"/>
              </a:rPr>
              <a:t>                                                                                                                 </a:t>
            </a:r>
            <a:endParaRPr lang="en-US" sz="1275" b="1" dirty="0">
              <a:solidFill>
                <a:srgbClr val="E7E6E6">
                  <a:lumMod val="10000"/>
                </a:srgbClr>
              </a:solidFill>
              <a:latin typeface="Calibri"/>
            </a:endParaRPr>
          </a:p>
        </p:txBody>
      </p:sp>
      <p:sp>
        <p:nvSpPr>
          <p:cNvPr id="14" name="مستطيل 10"/>
          <p:cNvSpPr/>
          <p:nvPr/>
        </p:nvSpPr>
        <p:spPr>
          <a:xfrm>
            <a:off x="2999343" y="1700715"/>
            <a:ext cx="5645430" cy="987377"/>
          </a:xfrm>
          <a:prstGeom prst="rect">
            <a:avLst/>
          </a:prstGeom>
          <a:solidFill>
            <a:schemeClr val="bg2"/>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ar-BH" sz="2800" b="1" dirty="0">
                <a:solidFill>
                  <a:prstClr val="black"/>
                </a:solidFill>
                <a:ea typeface="Calibri" panose="020F0502020204030204" pitchFamily="34" charset="0"/>
                <a:cs typeface="Sakkal Majalla" panose="02000000000000000000" pitchFamily="2" charset="-78"/>
              </a:rPr>
              <a:t>(اسم </a:t>
            </a:r>
            <a:r>
              <a:rPr lang="ar-BH" sz="2800" b="1" dirty="0" smtClean="0">
                <a:solidFill>
                  <a:prstClr val="black"/>
                </a:solidFill>
                <a:ea typeface="Calibri" panose="020F0502020204030204" pitchFamily="34" charset="0"/>
                <a:cs typeface="Sakkal Majalla" panose="02000000000000000000" pitchFamily="2" charset="-78"/>
              </a:rPr>
              <a:t>المقرّر</a:t>
            </a:r>
            <a:r>
              <a:rPr lang="ar-BH" sz="2800" b="1" dirty="0" smtClean="0">
                <a:solidFill>
                  <a:prstClr val="black"/>
                </a:solidFill>
                <a:ea typeface="Calibri" panose="020F0502020204030204" pitchFamily="34" charset="0"/>
                <a:cs typeface="Sakkal Majalla" panose="02000000000000000000" pitchFamily="2" charset="-78"/>
              </a:rPr>
              <a:t>): جغرافية دول الخليج </a:t>
            </a:r>
            <a:r>
              <a:rPr lang="ar-BH" sz="2800" b="1" dirty="0" smtClean="0">
                <a:solidFill>
                  <a:prstClr val="black"/>
                </a:solidFill>
                <a:ea typeface="Calibri" panose="020F0502020204030204" pitchFamily="34" charset="0"/>
                <a:cs typeface="Sakkal Majalla" panose="02000000000000000000" pitchFamily="2" charset="-78"/>
              </a:rPr>
              <a:t>العربيّة</a:t>
            </a:r>
            <a:endParaRPr lang="en-US" sz="2800" b="1" dirty="0">
              <a:solidFill>
                <a:prstClr val="black"/>
              </a:solidFill>
              <a:ea typeface="Calibri" panose="020F0502020204030204" pitchFamily="34" charset="0"/>
              <a:cs typeface="Sakkal Majalla" panose="02000000000000000000" pitchFamily="2" charset="-78"/>
            </a:endParaRPr>
          </a:p>
        </p:txBody>
      </p:sp>
      <p:sp>
        <p:nvSpPr>
          <p:cNvPr id="17" name="مستطيل 16"/>
          <p:cNvSpPr/>
          <p:nvPr/>
        </p:nvSpPr>
        <p:spPr>
          <a:xfrm>
            <a:off x="3015269" y="2794667"/>
            <a:ext cx="5629503" cy="2554353"/>
          </a:xfrm>
          <a:prstGeom prst="rect">
            <a:avLst/>
          </a:prstGeom>
          <a:solidFill>
            <a:schemeClr val="bg2"/>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300" b="1" dirty="0">
                <a:solidFill>
                  <a:prstClr val="black"/>
                </a:solidFill>
                <a:ea typeface="Calibri" panose="020F0502020204030204" pitchFamily="34" charset="0"/>
                <a:cs typeface="Sakkal Majalla" panose="02000000000000000000" pitchFamily="2" charset="-78"/>
              </a:rPr>
              <a:t>الوحدة </a:t>
            </a:r>
            <a:r>
              <a:rPr lang="ar-BH" sz="3300" b="1" dirty="0" smtClean="0">
                <a:solidFill>
                  <a:prstClr val="black"/>
                </a:solidFill>
                <a:ea typeface="Calibri" panose="020F0502020204030204" pitchFamily="34" charset="0"/>
                <a:cs typeface="Sakkal Majalla" panose="02000000000000000000" pitchFamily="2" charset="-78"/>
              </a:rPr>
              <a:t>الثالثة</a:t>
            </a:r>
            <a:endParaRPr lang="en-US" sz="3300" b="1" dirty="0">
              <a:solidFill>
                <a:prstClr val="black"/>
              </a:solidFill>
              <a:ea typeface="Calibri" panose="020F0502020204030204" pitchFamily="34" charset="0"/>
              <a:cs typeface="Sakkal Majalla" panose="02000000000000000000" pitchFamily="2" charset="-78"/>
            </a:endParaRPr>
          </a:p>
          <a:p>
            <a:pPr algn="r" rtl="1"/>
            <a:r>
              <a:rPr lang="ar-BH" sz="3300" b="1" dirty="0">
                <a:solidFill>
                  <a:srgbClr val="FF0000"/>
                </a:solidFill>
                <a:ea typeface="Calibri" panose="020F0502020204030204" pitchFamily="34" charset="0"/>
                <a:cs typeface="Sakkal Majalla" panose="02000000000000000000" pitchFamily="2" charset="-78"/>
              </a:rPr>
              <a:t>الدّرس </a:t>
            </a:r>
            <a:r>
              <a:rPr lang="ar-BH" sz="3300" b="1" dirty="0" smtClean="0">
                <a:solidFill>
                  <a:srgbClr val="FF0000"/>
                </a:solidFill>
                <a:ea typeface="Calibri" panose="020F0502020204030204" pitchFamily="34" charset="0"/>
                <a:cs typeface="Sakkal Majalla" panose="02000000000000000000" pitchFamily="2" charset="-78"/>
              </a:rPr>
              <a:t>الثاني</a:t>
            </a:r>
            <a:r>
              <a:rPr lang="ar-SA" sz="3300" b="1" dirty="0" smtClean="0">
                <a:solidFill>
                  <a:srgbClr val="FF0000"/>
                </a:solidFill>
                <a:ea typeface="Calibri" panose="020F0502020204030204" pitchFamily="34" charset="0"/>
                <a:cs typeface="Sakkal Majalla" panose="02000000000000000000" pitchFamily="2" charset="-78"/>
              </a:rPr>
              <a:t>:</a:t>
            </a:r>
            <a:endParaRPr lang="ar-BH" sz="3300" b="1" dirty="0">
              <a:solidFill>
                <a:srgbClr val="FF0000"/>
              </a:solidFill>
              <a:ea typeface="Calibri" panose="020F0502020204030204" pitchFamily="34" charset="0"/>
              <a:cs typeface="Sakkal Majalla" panose="02000000000000000000" pitchFamily="2" charset="-78"/>
            </a:endParaRPr>
          </a:p>
          <a:p>
            <a:pPr algn="ctr" rtl="1"/>
            <a:r>
              <a:rPr lang="ar-BH" sz="2800" b="1" dirty="0" smtClean="0">
                <a:solidFill>
                  <a:srgbClr val="FF0000"/>
                </a:solidFill>
                <a:latin typeface="Simplified Arabic" panose="02020603050405020304" pitchFamily="18" charset="-78"/>
                <a:ea typeface="Calibri" panose="020F0502020204030204" pitchFamily="34" charset="0"/>
              </a:rPr>
              <a:t>القطاع </a:t>
            </a:r>
            <a:r>
              <a:rPr lang="ar-BH" sz="2800" b="1" dirty="0" smtClean="0">
                <a:solidFill>
                  <a:srgbClr val="FF0000"/>
                </a:solidFill>
                <a:latin typeface="Simplified Arabic" panose="02020603050405020304" pitchFamily="18" charset="-78"/>
                <a:ea typeface="Calibri" panose="020F0502020204030204" pitchFamily="34" charset="0"/>
              </a:rPr>
              <a:t>الصناعيّ </a:t>
            </a:r>
            <a:r>
              <a:rPr lang="ar-BH" sz="2800" b="1" dirty="0" smtClean="0">
                <a:solidFill>
                  <a:srgbClr val="FF0000"/>
                </a:solidFill>
                <a:latin typeface="Simplified Arabic" panose="02020603050405020304" pitchFamily="18" charset="-78"/>
                <a:ea typeface="Calibri" panose="020F0502020204030204" pitchFamily="34" charset="0"/>
              </a:rPr>
              <a:t>في دول الخليج </a:t>
            </a:r>
            <a:r>
              <a:rPr lang="ar-BH" sz="2800" b="1" dirty="0" smtClean="0">
                <a:solidFill>
                  <a:srgbClr val="FF0000"/>
                </a:solidFill>
                <a:latin typeface="Simplified Arabic" panose="02020603050405020304" pitchFamily="18" charset="-78"/>
                <a:ea typeface="Calibri" panose="020F0502020204030204" pitchFamily="34" charset="0"/>
              </a:rPr>
              <a:t>العربيّة</a:t>
            </a:r>
            <a:endParaRPr lang="ar-BH" sz="2800" b="1" dirty="0" smtClean="0">
              <a:solidFill>
                <a:srgbClr val="FF0000"/>
              </a:solidFill>
              <a:latin typeface="Simplified Arabic" panose="02020603050405020304" pitchFamily="18" charset="-78"/>
              <a:ea typeface="Calibri" panose="020F0502020204030204" pitchFamily="34" charset="0"/>
            </a:endParaRPr>
          </a:p>
          <a:p>
            <a:pPr algn="ctr" rtl="1"/>
            <a:r>
              <a:rPr lang="ar-BH" sz="2800" b="1" dirty="0" smtClean="0">
                <a:solidFill>
                  <a:srgbClr val="FF0000"/>
                </a:solidFill>
                <a:latin typeface="Simplified Arabic" panose="02020603050405020304" pitchFamily="18" charset="-78"/>
              </a:rPr>
              <a:t>(الجزء </a:t>
            </a:r>
            <a:r>
              <a:rPr lang="ar-BH" sz="2800" b="1" dirty="0" smtClean="0">
                <a:solidFill>
                  <a:srgbClr val="FF0000"/>
                </a:solidFill>
                <a:latin typeface="Simplified Arabic" panose="02020603050405020304" pitchFamily="18" charset="-78"/>
              </a:rPr>
              <a:t>الأوّل</a:t>
            </a:r>
            <a:r>
              <a:rPr lang="ar-BH" sz="2800" b="1" dirty="0" smtClean="0">
                <a:solidFill>
                  <a:srgbClr val="FF0000"/>
                </a:solidFill>
                <a:latin typeface="Simplified Arabic" panose="02020603050405020304" pitchFamily="18" charset="-78"/>
              </a:rPr>
              <a:t>)</a:t>
            </a:r>
            <a:endParaRPr lang="ar-SA" sz="2800" b="1" dirty="0">
              <a:solidFill>
                <a:srgbClr val="FF0000"/>
              </a:solidFill>
              <a:latin typeface="Simplified Arabic" panose="02020603050405020304" pitchFamily="18" charset="-78"/>
            </a:endParaRPr>
          </a:p>
          <a:p>
            <a:pPr algn="r" rtl="1"/>
            <a:endParaRPr lang="ar-SA" sz="750" b="1" dirty="0">
              <a:solidFill>
                <a:prstClr val="black"/>
              </a:solidFill>
              <a:ea typeface="Calibri" panose="020F0502020204030204" pitchFamily="34" charset="0"/>
              <a:cs typeface="Sakkal Majalla" panose="02000000000000000000" pitchFamily="2" charset="-78"/>
            </a:endParaRPr>
          </a:p>
        </p:txBody>
      </p:sp>
      <p:sp>
        <p:nvSpPr>
          <p:cNvPr id="18" name="مستطيل 2"/>
          <p:cNvSpPr/>
          <p:nvPr/>
        </p:nvSpPr>
        <p:spPr>
          <a:xfrm>
            <a:off x="3397734" y="3043136"/>
            <a:ext cx="2579320" cy="448959"/>
          </a:xfrm>
          <a:prstGeom prst="rect">
            <a:avLst/>
          </a:prstGeom>
          <a:solidFill>
            <a:schemeClr val="accent4">
              <a:lumMod val="40000"/>
              <a:lumOff val="6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700" b="1" dirty="0" smtClean="0">
                <a:solidFill>
                  <a:schemeClr val="tx1"/>
                </a:solidFill>
                <a:ea typeface="Calibri" panose="020F0502020204030204" pitchFamily="34" charset="0"/>
                <a:cs typeface="Sakkal Majalla" panose="02000000000000000000" pitchFamily="2" charset="-78"/>
              </a:rPr>
              <a:t>المستوى: الثاني والثالث</a:t>
            </a:r>
            <a:endParaRPr lang="en-US" sz="2700" b="1" dirty="0">
              <a:solidFill>
                <a:schemeClr val="tx1"/>
              </a:solidFill>
              <a:ea typeface="Calibri" panose="020F0502020204030204" pitchFamily="34" charset="0"/>
              <a:cs typeface="Sakkal Majalla" panose="02000000000000000000" pitchFamily="2" charset="-78"/>
            </a:endParaRPr>
          </a:p>
        </p:txBody>
      </p:sp>
      <p:sp>
        <p:nvSpPr>
          <p:cNvPr id="19" name="مستطيل 2"/>
          <p:cNvSpPr/>
          <p:nvPr/>
        </p:nvSpPr>
        <p:spPr>
          <a:xfrm>
            <a:off x="3165798" y="1958097"/>
            <a:ext cx="1006958" cy="448959"/>
          </a:xfrm>
          <a:prstGeom prst="rect">
            <a:avLst/>
          </a:prstGeom>
          <a:solidFill>
            <a:schemeClr val="accent4">
              <a:lumMod val="40000"/>
              <a:lumOff val="6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700" b="1" dirty="0" smtClean="0">
                <a:solidFill>
                  <a:schemeClr val="tx1"/>
                </a:solidFill>
                <a:ea typeface="Calibri" panose="020F0502020204030204" pitchFamily="34" charset="0"/>
                <a:cs typeface="Sakkal Majalla" panose="02000000000000000000" pitchFamily="2" charset="-78"/>
              </a:rPr>
              <a:t>أجا</a:t>
            </a:r>
            <a:r>
              <a:rPr lang="ar-BH" sz="2700" b="1" dirty="0">
                <a:solidFill>
                  <a:schemeClr val="tx1"/>
                </a:solidFill>
                <a:ea typeface="Calibri" panose="020F0502020204030204" pitchFamily="34" charset="0"/>
                <a:cs typeface="Sakkal Majalla" panose="02000000000000000000" pitchFamily="2" charset="-78"/>
              </a:rPr>
              <a:t> </a:t>
            </a:r>
            <a:r>
              <a:rPr lang="ar-BH" sz="2700" b="1" dirty="0" smtClean="0">
                <a:solidFill>
                  <a:schemeClr val="tx1"/>
                </a:solidFill>
                <a:ea typeface="Calibri" panose="020F0502020204030204" pitchFamily="34" charset="0"/>
                <a:cs typeface="Sakkal Majalla" panose="02000000000000000000" pitchFamily="2" charset="-78"/>
              </a:rPr>
              <a:t>221</a:t>
            </a:r>
            <a:endParaRPr lang="en-US" sz="2700" b="1" dirty="0">
              <a:solidFill>
                <a:schemeClr val="tx1"/>
              </a:solidFill>
              <a:ea typeface="Calibri" panose="020F0502020204030204" pitchFamily="34" charset="0"/>
              <a:cs typeface="Sakkal Majalla" panose="02000000000000000000" pitchFamily="2" charset="-78"/>
            </a:endParaRPr>
          </a:p>
        </p:txBody>
      </p:sp>
      <p:pic>
        <p:nvPicPr>
          <p:cNvPr id="12" name="Picture 11"/>
          <p:cNvPicPr>
            <a:picLocks noChangeAspect="1"/>
          </p:cNvPicPr>
          <p:nvPr/>
        </p:nvPicPr>
        <p:blipFill rotWithShape="1">
          <a:blip r:embed="rId3"/>
          <a:srcRect l="43725" t="33867" r="27550" b="15866"/>
          <a:stretch/>
        </p:blipFill>
        <p:spPr>
          <a:xfrm>
            <a:off x="360608" y="1607242"/>
            <a:ext cx="2638734" cy="2200786"/>
          </a:xfrm>
          <a:prstGeom prst="rect">
            <a:avLst/>
          </a:prstGeom>
          <a:ln>
            <a:noFill/>
          </a:ln>
          <a:effectLst>
            <a:softEdge rad="112500"/>
          </a:effectLst>
        </p:spPr>
      </p:pic>
      <p:pic>
        <p:nvPicPr>
          <p:cNvPr id="16" name="Picture 15"/>
          <p:cNvPicPr>
            <a:picLocks noChangeAspect="1"/>
          </p:cNvPicPr>
          <p:nvPr/>
        </p:nvPicPr>
        <p:blipFill rotWithShape="1">
          <a:blip r:embed="rId3"/>
          <a:srcRect l="11250" t="33867" r="60175" b="16133"/>
          <a:stretch/>
        </p:blipFill>
        <p:spPr>
          <a:xfrm>
            <a:off x="400424" y="3676402"/>
            <a:ext cx="2606881" cy="1784240"/>
          </a:xfrm>
          <a:prstGeom prst="rect">
            <a:avLst/>
          </a:prstGeom>
          <a:ln>
            <a:noFill/>
          </a:ln>
          <a:effectLst>
            <a:softEdge rad="112500"/>
          </a:effectLst>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125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628033" y="1129364"/>
            <a:ext cx="8000812" cy="553357"/>
          </a:xfrm>
          <a:prstGeom prst="rect">
            <a:avLst/>
          </a:prstGeom>
          <a:solidFill>
            <a:schemeClr val="accent4">
              <a:lumMod val="20000"/>
              <a:lumOff val="80000"/>
            </a:schemeClr>
          </a:solidFill>
          <a:ln>
            <a:solidFill>
              <a:schemeClr val="tx1"/>
            </a:solidFill>
          </a:ln>
        </p:spPr>
        <p:txBody>
          <a:bodyPr wrap="square">
            <a:spAutoFit/>
          </a:bodyPr>
          <a:lstStyle/>
          <a:p>
            <a:pPr marR="0" lvl="0" algn="ctr" rtl="1">
              <a:lnSpc>
                <a:spcPct val="107000"/>
              </a:lnSpc>
              <a:spcBef>
                <a:spcPts val="0"/>
              </a:spcBef>
              <a:spcAft>
                <a:spcPts val="800"/>
              </a:spcAft>
              <a:buClr>
                <a:srgbClr val="0070C0"/>
              </a:buClr>
              <a:buSzPts val="1400"/>
            </a:pPr>
            <a:r>
              <a:rPr lang="ar-BH" sz="28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فروع الصناعة </a:t>
            </a:r>
            <a:r>
              <a:rPr lang="ar-BH" sz="28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الاستخراجيّة</a:t>
            </a:r>
            <a:endParaRPr lang="en-US" sz="28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Rounded Rectangle 1"/>
          <p:cNvSpPr/>
          <p:nvPr/>
        </p:nvSpPr>
        <p:spPr>
          <a:xfrm>
            <a:off x="3606085" y="1994552"/>
            <a:ext cx="4383884" cy="2140156"/>
          </a:xfrm>
          <a:prstGeom prst="roundRect">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rtl="1">
              <a:defRPr/>
            </a:pPr>
            <a:endParaRPr lang="ar-BH" sz="2400" dirty="0">
              <a:ln w="12700">
                <a:solidFill>
                  <a:schemeClr val="tx2">
                    <a:satMod val="155000"/>
                  </a:schemeClr>
                </a:solidFill>
                <a:prstDash val="solid"/>
              </a:ln>
              <a:solidFill>
                <a:srgbClr val="FF0000"/>
              </a:solidFill>
              <a:latin typeface="Sakkal Majalla" panose="02000000000000000000" pitchFamily="2" charset="-78"/>
              <a:cs typeface="Sakkal Majalla" panose="02000000000000000000" pitchFamily="2" charset="-78"/>
            </a:endParaRPr>
          </a:p>
          <a:p>
            <a:pPr algn="ctr" rtl="1">
              <a:defRPr/>
            </a:pPr>
            <a:r>
              <a:rPr lang="ar-BH" sz="28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الصناعة </a:t>
            </a:r>
            <a:r>
              <a:rPr lang="ar-BH" sz="28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الاستخراجيّة </a:t>
            </a:r>
            <a:r>
              <a:rPr lang="ar-BH" sz="28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للمواد </a:t>
            </a:r>
            <a:r>
              <a:rPr lang="ar-BH" sz="28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النفطيّة</a:t>
            </a:r>
            <a:endParaRPr lang="ar-BH" sz="28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457200" indent="-457200" algn="just" rtl="1">
              <a:buFont typeface="Arial" panose="020B0604020202020204" pitchFamily="34" charset="0"/>
              <a:buChar char="•"/>
              <a:defRPr/>
            </a:pPr>
            <a:r>
              <a:rPr lang="ar-BH" sz="20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الصناعة </a:t>
            </a:r>
            <a:r>
              <a:rPr lang="ar-BH" sz="20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المموّلة</a:t>
            </a:r>
            <a:r>
              <a:rPr lang="ar-BH"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p>
          <a:p>
            <a:pPr marL="457200" indent="-457200" algn="just" rtl="1">
              <a:buFont typeface="Arial" panose="020B0604020202020204" pitchFamily="34" charset="0"/>
              <a:buChar char="•"/>
              <a:defRPr/>
            </a:pPr>
            <a:r>
              <a:rPr lang="ar-BH"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كلفة استخراج </a:t>
            </a:r>
            <a:r>
              <a:rPr lang="ar-BH" sz="20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متدنّية </a:t>
            </a:r>
            <a:r>
              <a:rPr lang="ar-BH" sz="20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للنفط.</a:t>
            </a:r>
            <a:endParaRPr lang="ar-BH"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marL="457200" indent="-457200" algn="just" rtl="1">
              <a:buFont typeface="Arial" panose="020B0604020202020204" pitchFamily="34" charset="0"/>
              <a:buChar char="•"/>
              <a:defRPr/>
            </a:pPr>
            <a:r>
              <a:rPr lang="ar-BH"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نحو تكنولوجيا أكثر </a:t>
            </a:r>
            <a:r>
              <a:rPr lang="ar-BH" sz="20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تطوّرًا</a:t>
            </a:r>
            <a:r>
              <a:rPr lang="ar-BH"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p>
          <a:p>
            <a:pPr algn="ctr"/>
            <a:endParaRPr lang="en-US" dirty="0"/>
          </a:p>
        </p:txBody>
      </p:sp>
      <p:sp>
        <p:nvSpPr>
          <p:cNvPr id="13" name="Rounded Rectangle 12"/>
          <p:cNvSpPr/>
          <p:nvPr/>
        </p:nvSpPr>
        <p:spPr>
          <a:xfrm>
            <a:off x="919300" y="4287643"/>
            <a:ext cx="3899647" cy="1850594"/>
          </a:xfrm>
          <a:prstGeom prst="round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b="1" dirty="0" smtClean="0">
                <a:solidFill>
                  <a:srgbClr val="FF0000"/>
                </a:solidFill>
                <a:latin typeface="Sakkal Majalla" panose="02000000000000000000" pitchFamily="2" charset="-78"/>
                <a:cs typeface="Sakkal Majalla" panose="02000000000000000000" pitchFamily="2" charset="-78"/>
              </a:rPr>
              <a:t>الصناعات </a:t>
            </a:r>
            <a:r>
              <a:rPr lang="ar-BH" sz="2800" b="1" dirty="0" smtClean="0">
                <a:solidFill>
                  <a:srgbClr val="FF0000"/>
                </a:solidFill>
                <a:latin typeface="Sakkal Majalla" panose="02000000000000000000" pitchFamily="2" charset="-78"/>
                <a:cs typeface="Sakkal Majalla" panose="02000000000000000000" pitchFamily="2" charset="-78"/>
              </a:rPr>
              <a:t>الاستخراجيّة </a:t>
            </a:r>
            <a:r>
              <a:rPr lang="ar-BH" sz="2800" b="1" dirty="0" smtClean="0">
                <a:solidFill>
                  <a:srgbClr val="FF0000"/>
                </a:solidFill>
                <a:latin typeface="Sakkal Majalla" panose="02000000000000000000" pitchFamily="2" charset="-78"/>
                <a:cs typeface="Sakkal Majalla" panose="02000000000000000000" pitchFamily="2" charset="-78"/>
              </a:rPr>
              <a:t>للمواد</a:t>
            </a:r>
          </a:p>
          <a:p>
            <a:pPr algn="ctr"/>
            <a:r>
              <a:rPr lang="ar-BH" sz="2800" b="1" dirty="0" smtClean="0">
                <a:solidFill>
                  <a:srgbClr val="FF0000"/>
                </a:solidFill>
                <a:latin typeface="Sakkal Majalla" panose="02000000000000000000" pitchFamily="2" charset="-78"/>
                <a:cs typeface="Sakkal Majalla" panose="02000000000000000000" pitchFamily="2" charset="-78"/>
              </a:rPr>
              <a:t> غير </a:t>
            </a:r>
            <a:r>
              <a:rPr lang="ar-BH" sz="2800" b="1" dirty="0" smtClean="0">
                <a:solidFill>
                  <a:srgbClr val="FF0000"/>
                </a:solidFill>
                <a:latin typeface="Sakkal Majalla" panose="02000000000000000000" pitchFamily="2" charset="-78"/>
                <a:cs typeface="Sakkal Majalla" panose="02000000000000000000" pitchFamily="2" charset="-78"/>
              </a:rPr>
              <a:t>النفطيّة</a:t>
            </a:r>
            <a:endParaRPr lang="ar-BH" sz="2800" b="1" dirty="0" smtClean="0">
              <a:solidFill>
                <a:srgbClr val="FF0000"/>
              </a:solidFill>
              <a:latin typeface="Sakkal Majalla" panose="02000000000000000000" pitchFamily="2" charset="-78"/>
              <a:cs typeface="Sakkal Majalla" panose="02000000000000000000" pitchFamily="2" charset="-78"/>
            </a:endParaRPr>
          </a:p>
        </p:txBody>
      </p:sp>
      <p:sp>
        <p:nvSpPr>
          <p:cNvPr id="9"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7570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250" fill="hold"/>
                                        <p:tgtEl>
                                          <p:spTgt spid="2"/>
                                        </p:tgtEl>
                                        <p:attrNameLst>
                                          <p:attrName>ppt_w</p:attrName>
                                        </p:attrNameLst>
                                      </p:cBhvr>
                                      <p:tavLst>
                                        <p:tav tm="0">
                                          <p:val>
                                            <p:fltVal val="0"/>
                                          </p:val>
                                        </p:tav>
                                        <p:tav tm="100000">
                                          <p:val>
                                            <p:strVal val="#ppt_w"/>
                                          </p:val>
                                        </p:tav>
                                      </p:tavLst>
                                    </p:anim>
                                    <p:anim calcmode="lin" valueType="num">
                                      <p:cBhvr>
                                        <p:cTn id="13" dur="1250" fill="hold"/>
                                        <p:tgtEl>
                                          <p:spTgt spid="2"/>
                                        </p:tgtEl>
                                        <p:attrNameLst>
                                          <p:attrName>ppt_h</p:attrName>
                                        </p:attrNameLst>
                                      </p:cBhvr>
                                      <p:tavLst>
                                        <p:tav tm="0">
                                          <p:val>
                                            <p:fltVal val="0"/>
                                          </p:val>
                                        </p:tav>
                                        <p:tav tm="100000">
                                          <p:val>
                                            <p:strVal val="#ppt_h"/>
                                          </p:val>
                                        </p:tav>
                                      </p:tavLst>
                                    </p:anim>
                                    <p:anim calcmode="lin" valueType="num">
                                      <p:cBhvr>
                                        <p:cTn id="14" dur="1250" fill="hold"/>
                                        <p:tgtEl>
                                          <p:spTgt spid="2"/>
                                        </p:tgtEl>
                                        <p:attrNameLst>
                                          <p:attrName>style.rotation</p:attrName>
                                        </p:attrNameLst>
                                      </p:cBhvr>
                                      <p:tavLst>
                                        <p:tav tm="0">
                                          <p:val>
                                            <p:fltVal val="90"/>
                                          </p:val>
                                        </p:tav>
                                        <p:tav tm="100000">
                                          <p:val>
                                            <p:fltVal val="0"/>
                                          </p:val>
                                        </p:tav>
                                      </p:tavLst>
                                    </p:anim>
                                    <p:animEffect transition="in" filter="fade">
                                      <p:cBhvr>
                                        <p:cTn id="15" dur="1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250" fill="hold"/>
                                        <p:tgtEl>
                                          <p:spTgt spid="13"/>
                                        </p:tgtEl>
                                        <p:attrNameLst>
                                          <p:attrName>ppt_w</p:attrName>
                                        </p:attrNameLst>
                                      </p:cBhvr>
                                      <p:tavLst>
                                        <p:tav tm="0">
                                          <p:val>
                                            <p:fltVal val="0"/>
                                          </p:val>
                                        </p:tav>
                                        <p:tav tm="100000">
                                          <p:val>
                                            <p:strVal val="#ppt_w"/>
                                          </p:val>
                                        </p:tav>
                                      </p:tavLst>
                                    </p:anim>
                                    <p:anim calcmode="lin" valueType="num">
                                      <p:cBhvr>
                                        <p:cTn id="21" dur="1250" fill="hold"/>
                                        <p:tgtEl>
                                          <p:spTgt spid="13"/>
                                        </p:tgtEl>
                                        <p:attrNameLst>
                                          <p:attrName>ppt_h</p:attrName>
                                        </p:attrNameLst>
                                      </p:cBhvr>
                                      <p:tavLst>
                                        <p:tav tm="0">
                                          <p:val>
                                            <p:fltVal val="0"/>
                                          </p:val>
                                        </p:tav>
                                        <p:tav tm="100000">
                                          <p:val>
                                            <p:strVal val="#ppt_h"/>
                                          </p:val>
                                        </p:tav>
                                      </p:tavLst>
                                    </p:anim>
                                    <p:anim calcmode="lin" valueType="num">
                                      <p:cBhvr>
                                        <p:cTn id="22" dur="1250" fill="hold"/>
                                        <p:tgtEl>
                                          <p:spTgt spid="13"/>
                                        </p:tgtEl>
                                        <p:attrNameLst>
                                          <p:attrName>style.rotation</p:attrName>
                                        </p:attrNameLst>
                                      </p:cBhvr>
                                      <p:tavLst>
                                        <p:tav tm="0">
                                          <p:val>
                                            <p:fltVal val="90"/>
                                          </p:val>
                                        </p:tav>
                                        <p:tav tm="100000">
                                          <p:val>
                                            <p:fltVal val="0"/>
                                          </p:val>
                                        </p:tav>
                                      </p:tavLst>
                                    </p:anim>
                                    <p:animEffect transition="in" filter="fade">
                                      <p:cBhvr>
                                        <p:cTn id="23"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399245" y="1000670"/>
            <a:ext cx="8268238" cy="523220"/>
          </a:xfrm>
          <a:prstGeom prst="rect">
            <a:avLst/>
          </a:prstGeom>
          <a:solidFill>
            <a:schemeClr val="accent4">
              <a:lumMod val="20000"/>
              <a:lumOff val="80000"/>
            </a:schemeClr>
          </a:solidFill>
          <a:ln>
            <a:solidFill>
              <a:schemeClr val="tx1"/>
            </a:solidFill>
          </a:ln>
        </p:spPr>
        <p:txBody>
          <a:bodyPr wrap="square">
            <a:spAutoFit/>
          </a:bodyPr>
          <a:lstStyle/>
          <a:p>
            <a:pPr algn="ctr"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الصناعة </a:t>
            </a:r>
            <a:r>
              <a:rPr lang="ar-BH" sz="28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الاستخراجيّة </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للمواد </a:t>
            </a:r>
            <a:r>
              <a:rPr lang="ar-BH" sz="28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النفطيّة</a:t>
            </a:r>
            <a:endPar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p:cNvSpPr/>
          <p:nvPr/>
        </p:nvSpPr>
        <p:spPr>
          <a:xfrm>
            <a:off x="399245" y="1667016"/>
            <a:ext cx="8268238" cy="1569660"/>
          </a:xfrm>
          <a:prstGeom prst="rect">
            <a:avLst/>
          </a:prstGeom>
          <a:solidFill>
            <a:schemeClr val="accent6">
              <a:lumMod val="20000"/>
              <a:lumOff val="80000"/>
            </a:schemeClr>
          </a:solidFill>
          <a:ln>
            <a:solidFill>
              <a:schemeClr val="tx1"/>
            </a:solidFill>
          </a:ln>
        </p:spPr>
        <p:txBody>
          <a:bodyPr wrap="square">
            <a:spAutoFit/>
          </a:bodyPr>
          <a:lstStyle/>
          <a:p>
            <a:pPr marL="342900" indent="-342900" algn="just" rtl="1">
              <a:buFont typeface="Wingdings" panose="05000000000000000000" pitchFamily="2" charset="2"/>
              <a:buChar char="§"/>
            </a:pPr>
            <a:r>
              <a:rPr lang="ar-SA" sz="24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الصّناعة </a:t>
            </a:r>
            <a:r>
              <a:rPr lang="ar-SA"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المموّلة</a:t>
            </a:r>
            <a:r>
              <a:rPr lang="ar-SA" sz="2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endParaRPr lang="ar-BH" sz="24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algn="just" rtl="1"/>
            <a:r>
              <a:rPr lang="ar-BH" sz="2400" dirty="0" smtClean="0">
                <a:latin typeface="Sakkal Majalla" panose="02000000000000000000" pitchFamily="2" charset="-78"/>
                <a:ea typeface="Calibri" panose="020F0502020204030204" pitchFamily="34" charset="0"/>
                <a:cs typeface="Sakkal Majalla" panose="02000000000000000000" pitchFamily="2" charset="-78"/>
              </a:rPr>
              <a:t>الصناعة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الاستخراجيّة النفطيّة </a:t>
            </a:r>
            <a:r>
              <a:rPr lang="ar-BH" sz="2400" dirty="0">
                <a:latin typeface="Sakkal Majalla" panose="02000000000000000000" pitchFamily="2" charset="-78"/>
                <a:ea typeface="Calibri" panose="020F0502020204030204" pitchFamily="34" charset="0"/>
                <a:cs typeface="Sakkal Majalla" panose="02000000000000000000" pitchFamily="2" charset="-78"/>
              </a:rPr>
              <a:t>هي الصناعة الأولى التي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اهتمّت </a:t>
            </a:r>
            <a:r>
              <a:rPr lang="ar-BH" sz="2400" dirty="0">
                <a:latin typeface="Sakkal Majalla" panose="02000000000000000000" pitchFamily="2" charset="-78"/>
                <a:ea typeface="Calibri" panose="020F0502020204030204" pitchFamily="34" charset="0"/>
                <a:cs typeface="Sakkal Majalla" panose="02000000000000000000" pitchFamily="2" charset="-78"/>
              </a:rPr>
              <a:t>بها دول الخليج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العربيّة </a:t>
            </a:r>
            <a:r>
              <a:rPr lang="ar-BH" sz="2400" dirty="0">
                <a:latin typeface="Sakkal Majalla" panose="02000000000000000000" pitchFamily="2" charset="-78"/>
                <a:ea typeface="Calibri" panose="020F0502020204030204" pitchFamily="34" charset="0"/>
                <a:cs typeface="Sakkal Majalla" panose="02000000000000000000" pitchFamily="2" charset="-78"/>
              </a:rPr>
              <a:t>بعد سيطرتها على ثروتها النفطية عام 1973م.</a:t>
            </a:r>
            <a:endParaRPr lang="en-US"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r>
              <a:rPr lang="ar-BH" sz="2400" dirty="0" smtClean="0">
                <a:latin typeface="Sakkal Majalla" panose="02000000000000000000" pitchFamily="2" charset="-78"/>
                <a:ea typeface="Calibri" panose="020F0502020204030204" pitchFamily="34" charset="0"/>
                <a:cs typeface="Sakkal Majalla" panose="02000000000000000000" pitchFamily="2" charset="-78"/>
              </a:rPr>
              <a:t>وتعدّ </a:t>
            </a:r>
            <a:r>
              <a:rPr lang="ar-BH" sz="2400" dirty="0">
                <a:latin typeface="Sakkal Majalla" panose="02000000000000000000" pitchFamily="2" charset="-78"/>
                <a:ea typeface="Calibri" panose="020F0502020204030204" pitchFamily="34" charset="0"/>
                <a:cs typeface="Sakkal Majalla" panose="02000000000000000000" pitchFamily="2" charset="-78"/>
              </a:rPr>
              <a:t>صناعة استخراج النفط والغاز من أهم دعامات التنمية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الاقتصاديّة </a:t>
            </a:r>
            <a:r>
              <a:rPr lang="ar-BH" sz="2400" dirty="0">
                <a:latin typeface="Sakkal Majalla" panose="02000000000000000000" pitchFamily="2" charset="-78"/>
                <a:ea typeface="Calibri" panose="020F0502020204030204" pitchFamily="34" charset="0"/>
                <a:cs typeface="Sakkal Majalla" panose="02000000000000000000" pitchFamily="2" charset="-78"/>
              </a:rPr>
              <a:t>وهي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المموّل الأساسيّ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لها</a:t>
            </a:r>
            <a:r>
              <a:rPr lang="ar-BH" sz="2400" dirty="0">
                <a:latin typeface="Sakkal Majalla" panose="02000000000000000000" pitchFamily="2" charset="-78"/>
                <a:ea typeface="Calibri" panose="020F0502020204030204" pitchFamily="34" charset="0"/>
                <a:cs typeface="Sakkal Majalla" panose="02000000000000000000" pitchFamily="2" charset="-78"/>
              </a:rPr>
              <a:t>.</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Rectangle 4"/>
          <p:cNvSpPr/>
          <p:nvPr/>
        </p:nvSpPr>
        <p:spPr>
          <a:xfrm>
            <a:off x="380731" y="3379802"/>
            <a:ext cx="8268238" cy="2924390"/>
          </a:xfrm>
          <a:prstGeom prst="rect">
            <a:avLst/>
          </a:prstGeom>
          <a:solidFill>
            <a:schemeClr val="accent1">
              <a:lumMod val="20000"/>
              <a:lumOff val="80000"/>
            </a:schemeClr>
          </a:solidFill>
          <a:ln>
            <a:solidFill>
              <a:schemeClr val="tx1"/>
            </a:solidFill>
          </a:ln>
        </p:spPr>
        <p:txBody>
          <a:bodyPr wrap="square">
            <a:spAutoFit/>
          </a:bodyPr>
          <a:lstStyle/>
          <a:p>
            <a:pPr marL="342900" indent="-342900" algn="just" rtl="1">
              <a:lnSpc>
                <a:spcPct val="107000"/>
              </a:lnSpc>
              <a:buFont typeface="Wingdings" panose="05000000000000000000" pitchFamily="2" charset="2"/>
              <a:buChar char="§"/>
            </a:pPr>
            <a:r>
              <a:rPr lang="ar-SA" sz="24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كلفة </a:t>
            </a:r>
            <a:r>
              <a:rPr lang="ar-SA"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استخراج متدنّية للنّفط.</a:t>
            </a:r>
            <a:endParaRPr lang="en-US" sz="2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pPr>
            <a:r>
              <a:rPr lang="ar-BH" sz="2400" dirty="0" smtClean="0">
                <a:latin typeface="Sakkal Majalla" panose="02000000000000000000" pitchFamily="2" charset="-78"/>
                <a:ea typeface="Calibri" panose="020F0502020204030204" pitchFamily="34" charset="0"/>
                <a:cs typeface="Sakkal Majalla" panose="02000000000000000000" pitchFamily="2" charset="-78"/>
              </a:rPr>
              <a:t>تتميّز </a:t>
            </a:r>
            <a:r>
              <a:rPr lang="ar-BH" sz="2400" dirty="0">
                <a:latin typeface="Sakkal Majalla" panose="02000000000000000000" pitchFamily="2" charset="-78"/>
                <a:ea typeface="Calibri" panose="020F0502020204030204" pitchFamily="34" charset="0"/>
                <a:cs typeface="Sakkal Majalla" panose="02000000000000000000" pitchFamily="2" charset="-78"/>
              </a:rPr>
              <a:t>دول الخليج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العربيّة </a:t>
            </a:r>
            <a:r>
              <a:rPr lang="ar-BH" sz="2400" dirty="0">
                <a:latin typeface="Sakkal Majalla" panose="02000000000000000000" pitchFamily="2" charset="-78"/>
                <a:ea typeface="Calibri" panose="020F0502020204030204" pitchFamily="34" charset="0"/>
                <a:cs typeface="Sakkal Majalla" panose="02000000000000000000" pitchFamily="2" charset="-78"/>
              </a:rPr>
              <a:t>بانخفاض كلفة استخراج النفط فيها وذلك بسبب:</a:t>
            </a:r>
            <a:endParaRPr lang="en-US" sz="24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BH" sz="2400" dirty="0">
                <a:latin typeface="Sakkal Majalla" panose="02000000000000000000" pitchFamily="2" charset="-78"/>
                <a:ea typeface="Calibri" panose="020F0502020204030204" pitchFamily="34" charset="0"/>
                <a:cs typeface="Sakkal Majalla" panose="02000000000000000000" pitchFamily="2" charset="-78"/>
              </a:rPr>
              <a:t>كبر حقول النفط مساحةً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وحجمًا.</a:t>
            </a:r>
            <a:endParaRPr lang="en-US" sz="24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BH" sz="2400" dirty="0">
                <a:latin typeface="Sakkal Majalla" panose="02000000000000000000" pitchFamily="2" charset="-78"/>
                <a:ea typeface="Calibri" panose="020F0502020204030204" pitchFamily="34" charset="0"/>
                <a:cs typeface="Sakkal Majalla" panose="02000000000000000000" pitchFamily="2" charset="-78"/>
              </a:rPr>
              <a:t>وجود النفط قرب السطح في طبقات سهلة الحفر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إجمالًا</a:t>
            </a:r>
            <a:r>
              <a:rPr lang="ar-BH" sz="2400" dirty="0">
                <a:latin typeface="Sakkal Majalla" panose="02000000000000000000" pitchFamily="2" charset="-78"/>
                <a:ea typeface="Calibri" panose="020F0502020204030204" pitchFamily="34" charset="0"/>
                <a:cs typeface="Sakkal Majalla" panose="02000000000000000000" pitchFamily="2" charset="-78"/>
              </a:rPr>
              <a:t>.</a:t>
            </a:r>
            <a:endParaRPr lang="en-US" sz="24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BH" sz="2400" dirty="0">
                <a:latin typeface="Sakkal Majalla" panose="02000000000000000000" pitchFamily="2" charset="-78"/>
                <a:ea typeface="Calibri" panose="020F0502020204030204" pitchFamily="34" charset="0"/>
                <a:cs typeface="Sakkal Majalla" panose="02000000000000000000" pitchFamily="2" charset="-78"/>
              </a:rPr>
              <a:t>يكون النفط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مصحوبًا </a:t>
            </a:r>
            <a:r>
              <a:rPr lang="ar-BH" sz="2400" dirty="0">
                <a:latin typeface="Sakkal Majalla" panose="02000000000000000000" pitchFamily="2" charset="-78"/>
                <a:ea typeface="Calibri" panose="020F0502020204030204" pitchFamily="34" charset="0"/>
                <a:cs typeface="Sakkal Majalla" panose="02000000000000000000" pitchFamily="2" charset="-78"/>
              </a:rPr>
              <a:t>بالغاز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الطبيعيّ </a:t>
            </a:r>
            <a:r>
              <a:rPr lang="ar-BH" sz="2400" dirty="0">
                <a:latin typeface="Sakkal Majalla" panose="02000000000000000000" pitchFamily="2" charset="-78"/>
                <a:ea typeface="Calibri" panose="020F0502020204030204" pitchFamily="34" charset="0"/>
                <a:cs typeface="Sakkal Majalla" panose="02000000000000000000" pitchFamily="2" charset="-78"/>
              </a:rPr>
              <a:t>الذي يسهل خروجه بالضغط عليه.</a:t>
            </a:r>
            <a:endParaRPr lang="en-US"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07000"/>
              </a:lnSpc>
            </a:pPr>
            <a:r>
              <a:rPr lang="ar-BH" sz="2400" dirty="0">
                <a:latin typeface="Sakkal Majalla" panose="02000000000000000000" pitchFamily="2" charset="-78"/>
                <a:ea typeface="Calibri" panose="020F0502020204030204" pitchFamily="34" charset="0"/>
                <a:cs typeface="Sakkal Majalla" panose="02000000000000000000" pitchFamily="2" charset="-78"/>
              </a:rPr>
              <a:t>لذلك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تتدنّي </a:t>
            </a:r>
            <a:r>
              <a:rPr lang="ar-BH" sz="2400" dirty="0">
                <a:latin typeface="Sakkal Majalla" panose="02000000000000000000" pitchFamily="2" charset="-78"/>
                <a:ea typeface="Calibri" panose="020F0502020204030204" pitchFamily="34" charset="0"/>
                <a:cs typeface="Sakkal Majalla" panose="02000000000000000000" pitchFamily="2" charset="-78"/>
              </a:rPr>
              <a:t>كلفة استخراج البرميل الواحد في دول الخليج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العربيّة</a:t>
            </a:r>
            <a:r>
              <a:rPr lang="ar-BH" sz="2400" dirty="0">
                <a:latin typeface="Sakkal Majalla" panose="02000000000000000000" pitchFamily="2" charset="-78"/>
                <a:ea typeface="Calibri" panose="020F0502020204030204" pitchFamily="34" charset="0"/>
                <a:cs typeface="Sakkal Majalla" panose="02000000000000000000" pitchFamily="2" charset="-78"/>
              </a:rPr>
              <a:t>، فتبلغ الكلفة حوالي 5 دولارات، في حين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تصل في </a:t>
            </a:r>
            <a:r>
              <a:rPr lang="ar-BH" sz="2400" dirty="0">
                <a:latin typeface="Sakkal Majalla" panose="02000000000000000000" pitchFamily="2" charset="-78"/>
                <a:ea typeface="Calibri" panose="020F0502020204030204" pitchFamily="34" charset="0"/>
                <a:cs typeface="Sakkal Majalla" panose="02000000000000000000" pitchFamily="2" charset="-78"/>
              </a:rPr>
              <a:t>مناطق أخرى من العالم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إلى </a:t>
            </a:r>
            <a:r>
              <a:rPr lang="ar-BH" sz="2400" dirty="0">
                <a:latin typeface="Sakkal Majalla" panose="02000000000000000000" pitchFamily="2" charset="-78"/>
                <a:ea typeface="Calibri" panose="020F0502020204030204" pitchFamily="34" charset="0"/>
                <a:cs typeface="Sakkal Majalla" panose="02000000000000000000" pitchFamily="2" charset="-78"/>
              </a:rPr>
              <a:t>حوالي 10 دولارات أو أكثر.</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557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89800" y="1967716"/>
            <a:ext cx="8050100" cy="3877985"/>
          </a:xfrm>
          <a:prstGeom prst="rect">
            <a:avLst/>
          </a:prstGeom>
          <a:solidFill>
            <a:schemeClr val="accent6">
              <a:lumMod val="20000"/>
              <a:lumOff val="80000"/>
            </a:schemeClr>
          </a:solidFill>
          <a:ln>
            <a:solidFill>
              <a:schemeClr val="tx1"/>
            </a:solidFill>
          </a:ln>
        </p:spPr>
        <p:txBody>
          <a:bodyPr wrap="square">
            <a:spAutoFit/>
          </a:bodyPr>
          <a:lstStyle/>
          <a:p>
            <a:pPr marL="342900" indent="-342900" algn="just" rtl="1">
              <a:lnSpc>
                <a:spcPct val="150000"/>
              </a:lnSpc>
              <a:buFont typeface="Wingdings" panose="05000000000000000000" pitchFamily="2" charset="2"/>
              <a:buChar char="§"/>
            </a:pPr>
            <a:r>
              <a:rPr lang="ar-BH" sz="2400" b="1" dirty="0" smtClean="0">
                <a:solidFill>
                  <a:srgbClr val="FF0000"/>
                </a:solidFill>
                <a:latin typeface="Sakkal Majalla" panose="02000000000000000000" pitchFamily="2" charset="-78"/>
                <a:cs typeface="Sakkal Majalla" panose="02000000000000000000" pitchFamily="2" charset="-78"/>
              </a:rPr>
              <a:t>نحو </a:t>
            </a:r>
            <a:r>
              <a:rPr lang="ar-BH" sz="2400" b="1" dirty="0">
                <a:solidFill>
                  <a:srgbClr val="FF0000"/>
                </a:solidFill>
                <a:latin typeface="Sakkal Majalla" panose="02000000000000000000" pitchFamily="2" charset="-78"/>
                <a:cs typeface="Sakkal Majalla" panose="02000000000000000000" pitchFamily="2" charset="-78"/>
              </a:rPr>
              <a:t>تكنولوجيا أكثر </a:t>
            </a:r>
            <a:r>
              <a:rPr lang="ar-BH" sz="2400" b="1" dirty="0" smtClean="0">
                <a:solidFill>
                  <a:srgbClr val="FF0000"/>
                </a:solidFill>
                <a:latin typeface="Sakkal Majalla" panose="02000000000000000000" pitchFamily="2" charset="-78"/>
                <a:cs typeface="Sakkal Majalla" panose="02000000000000000000" pitchFamily="2" charset="-78"/>
              </a:rPr>
              <a:t>تطوّرًا</a:t>
            </a:r>
            <a:r>
              <a:rPr lang="ar-BH" sz="2400" b="1" dirty="0">
                <a:solidFill>
                  <a:srgbClr val="FF0000"/>
                </a:solidFill>
                <a:latin typeface="Sakkal Majalla" panose="02000000000000000000" pitchFamily="2" charset="-78"/>
                <a:cs typeface="Sakkal Majalla" panose="02000000000000000000" pitchFamily="2" charset="-78"/>
              </a:rPr>
              <a:t>:</a:t>
            </a:r>
            <a:endParaRPr lang="en-US" sz="2400" b="1" dirty="0">
              <a:solidFill>
                <a:srgbClr val="FF0000"/>
              </a:solidFill>
              <a:latin typeface="Sakkal Majalla" panose="02000000000000000000" pitchFamily="2" charset="-78"/>
              <a:cs typeface="Sakkal Majalla" panose="02000000000000000000" pitchFamily="2" charset="-78"/>
            </a:endParaRPr>
          </a:p>
          <a:p>
            <a:pPr algn="just" rtl="1">
              <a:lnSpc>
                <a:spcPct val="150000"/>
              </a:lnSpc>
            </a:pPr>
            <a:r>
              <a:rPr lang="ar-BH" sz="2000" b="1" dirty="0" smtClean="0">
                <a:latin typeface="Sakkal Majalla" panose="02000000000000000000" pitchFamily="2" charset="-78"/>
                <a:cs typeface="Sakkal Majalla" panose="02000000000000000000" pitchFamily="2" charset="-78"/>
              </a:rPr>
              <a:t>	تعدّ </a:t>
            </a:r>
            <a:r>
              <a:rPr lang="ar-BH" sz="2000" b="1" dirty="0">
                <a:latin typeface="Sakkal Majalla" panose="02000000000000000000" pitchFamily="2" charset="-78"/>
                <a:cs typeface="Sakkal Majalla" panose="02000000000000000000" pitchFamily="2" charset="-78"/>
              </a:rPr>
              <a:t>دول الخليج </a:t>
            </a:r>
            <a:r>
              <a:rPr lang="ar-BH" sz="2000" b="1" dirty="0" smtClean="0">
                <a:latin typeface="Sakkal Majalla" panose="02000000000000000000" pitchFamily="2" charset="-78"/>
                <a:cs typeface="Sakkal Majalla" panose="02000000000000000000" pitchFamily="2" charset="-78"/>
              </a:rPr>
              <a:t>العربيّة متقدّمة </a:t>
            </a:r>
            <a:r>
              <a:rPr lang="ar-BH" sz="2000" b="1" dirty="0">
                <a:latin typeface="Sakkal Majalla" panose="02000000000000000000" pitchFamily="2" charset="-78"/>
                <a:cs typeface="Sakkal Majalla" panose="02000000000000000000" pitchFamily="2" charset="-78"/>
              </a:rPr>
              <a:t>من الناحية </a:t>
            </a:r>
            <a:r>
              <a:rPr lang="ar-BH" sz="2000" b="1" dirty="0" smtClean="0">
                <a:latin typeface="Sakkal Majalla" panose="02000000000000000000" pitchFamily="2" charset="-78"/>
                <a:cs typeface="Sakkal Majalla" panose="02000000000000000000" pitchFamily="2" charset="-78"/>
              </a:rPr>
              <a:t>التكنولوجيّة </a:t>
            </a:r>
            <a:r>
              <a:rPr lang="ar-BH" sz="2000" b="1" dirty="0">
                <a:latin typeface="Sakkal Majalla" panose="02000000000000000000" pitchFamily="2" charset="-78"/>
                <a:cs typeface="Sakkal Majalla" panose="02000000000000000000" pitchFamily="2" charset="-78"/>
              </a:rPr>
              <a:t>في صناعة استخراج النفط، وقد </a:t>
            </a:r>
            <a:r>
              <a:rPr lang="ar-BH" sz="2000" b="1" dirty="0" smtClean="0">
                <a:latin typeface="Sakkal Majalla" panose="02000000000000000000" pitchFamily="2" charset="-78"/>
                <a:cs typeface="Sakkal Majalla" panose="02000000000000000000" pitchFamily="2" charset="-78"/>
              </a:rPr>
              <a:t>شكّلت </a:t>
            </a:r>
            <a:r>
              <a:rPr lang="ar-BH" sz="2000" b="1" dirty="0">
                <a:latin typeface="Sakkal Majalla" panose="02000000000000000000" pitchFamily="2" charset="-78"/>
                <a:cs typeface="Sakkal Majalla" panose="02000000000000000000" pitchFamily="2" charset="-78"/>
              </a:rPr>
              <a:t>لها الخبرات </a:t>
            </a:r>
            <a:r>
              <a:rPr lang="ar-BH" sz="2000" b="1" dirty="0" smtClean="0">
                <a:latin typeface="Sakkal Majalla" panose="02000000000000000000" pitchFamily="2" charset="-78"/>
                <a:cs typeface="Sakkal Majalla" panose="02000000000000000000" pitchFamily="2" charset="-78"/>
              </a:rPr>
              <a:t>الصناعيّة والتكنولوجيّة </a:t>
            </a:r>
            <a:r>
              <a:rPr lang="ar-BH" sz="2000" b="1" dirty="0">
                <a:latin typeface="Sakkal Majalla" panose="02000000000000000000" pitchFamily="2" charset="-78"/>
                <a:cs typeface="Sakkal Majalla" panose="02000000000000000000" pitchFamily="2" charset="-78"/>
              </a:rPr>
              <a:t>المتراكمة من تجاربها في هذه الصناعة النواة </a:t>
            </a:r>
            <a:r>
              <a:rPr lang="ar-BH" sz="2000" b="1" dirty="0" smtClean="0">
                <a:latin typeface="Sakkal Majalla" panose="02000000000000000000" pitchFamily="2" charset="-78"/>
                <a:cs typeface="Sakkal Majalla" panose="02000000000000000000" pitchFamily="2" charset="-78"/>
              </a:rPr>
              <a:t>المحليّة الأساسيّة </a:t>
            </a:r>
            <a:r>
              <a:rPr lang="ar-BH" sz="2000" b="1" dirty="0">
                <a:latin typeface="Sakkal Majalla" panose="02000000000000000000" pitchFamily="2" charset="-78"/>
                <a:cs typeface="Sakkal Majalla" panose="02000000000000000000" pitchFamily="2" charset="-78"/>
              </a:rPr>
              <a:t>التي اعتمدت عليها لتأسيس الصناعة البتروكيماوية، ومع ذلك تعمل هذه الدول </a:t>
            </a:r>
            <a:r>
              <a:rPr lang="ar-BH" sz="2000" b="1" dirty="0" smtClean="0">
                <a:latin typeface="Sakkal Majalla" panose="02000000000000000000" pitchFamily="2" charset="-78"/>
                <a:cs typeface="Sakkal Majalla" panose="02000000000000000000" pitchFamily="2" charset="-78"/>
              </a:rPr>
              <a:t>حاليًا، </a:t>
            </a:r>
            <a:r>
              <a:rPr lang="ar-BH" sz="2000" b="1" dirty="0">
                <a:latin typeface="Sakkal Majalla" panose="02000000000000000000" pitchFamily="2" charset="-78"/>
                <a:cs typeface="Sakkal Majalla" panose="02000000000000000000" pitchFamily="2" charset="-78"/>
              </a:rPr>
              <a:t>وخصوصا دول مجلس </a:t>
            </a:r>
            <a:r>
              <a:rPr lang="ar-BH" sz="2000" b="1" dirty="0" smtClean="0">
                <a:latin typeface="Sakkal Majalla" panose="02000000000000000000" pitchFamily="2" charset="-78"/>
                <a:cs typeface="Sakkal Majalla" panose="02000000000000000000" pitchFamily="2" charset="-78"/>
              </a:rPr>
              <a:t>التعاون، </a:t>
            </a:r>
            <a:r>
              <a:rPr lang="ar-BH" sz="2000" b="1" dirty="0">
                <a:latin typeface="Sakkal Majalla" panose="02000000000000000000" pitchFamily="2" charset="-78"/>
                <a:cs typeface="Sakkal Majalla" panose="02000000000000000000" pitchFamily="2" charset="-78"/>
              </a:rPr>
              <a:t>للحصول على أحدث </a:t>
            </a:r>
            <a:r>
              <a:rPr lang="ar-BH" sz="2000" b="1" dirty="0" smtClean="0">
                <a:latin typeface="Sakkal Majalla" panose="02000000000000000000" pitchFamily="2" charset="-78"/>
                <a:cs typeface="Sakkal Majalla" panose="02000000000000000000" pitchFamily="2" charset="-78"/>
              </a:rPr>
              <a:t>التطوّرات التكنولوجيّة النفطيّة</a:t>
            </a:r>
            <a:r>
              <a:rPr lang="ar-BH" sz="2000" b="1" dirty="0">
                <a:latin typeface="Sakkal Majalla" panose="02000000000000000000" pitchFamily="2" charset="-78"/>
                <a:cs typeface="Sakkal Majalla" panose="02000000000000000000" pitchFamily="2" charset="-78"/>
              </a:rPr>
              <a:t>، ولتدريب عال للأيدي العاملة </a:t>
            </a:r>
            <a:r>
              <a:rPr lang="ar-BH" sz="2000" b="1" dirty="0" smtClean="0">
                <a:latin typeface="Sakkal Majalla" panose="02000000000000000000" pitchFamily="2" charset="-78"/>
                <a:cs typeface="Sakkal Majalla" panose="02000000000000000000" pitchFamily="2" charset="-78"/>
              </a:rPr>
              <a:t>المحليّة</a:t>
            </a:r>
            <a:r>
              <a:rPr lang="ar-BH" sz="2000" b="1" dirty="0">
                <a:latin typeface="Sakkal Majalla" panose="02000000000000000000" pitchFamily="2" charset="-78"/>
                <a:cs typeface="Sakkal Majalla" panose="02000000000000000000" pitchFamily="2" charset="-78"/>
              </a:rPr>
              <a:t>، وهدفها تحقيق المزيد من تخفيض كلفة الاستخراج باستعمال الوسائل الدقيقة والسريعة في تحديد أماكن النفط وأحجام حقوله، وفي استخراج بقايا النفط من الآبار المستهلكة. </a:t>
            </a:r>
            <a:r>
              <a:rPr lang="ar-BH" sz="2000" b="1" dirty="0" smtClean="0">
                <a:latin typeface="Sakkal Majalla" panose="02000000000000000000" pitchFamily="2" charset="-78"/>
                <a:cs typeface="Sakkal Majalla" panose="02000000000000000000" pitchFamily="2" charset="-78"/>
              </a:rPr>
              <a:t>علمًا بأنّ </a:t>
            </a:r>
            <a:r>
              <a:rPr lang="ar-BH" sz="2000" b="1" dirty="0">
                <a:latin typeface="Sakkal Majalla" panose="02000000000000000000" pitchFamily="2" charset="-78"/>
                <a:cs typeface="Sakkal Majalla" panose="02000000000000000000" pitchFamily="2" charset="-78"/>
              </a:rPr>
              <a:t>الطرق القديمة كانت تسمح باستخراج حوالي 25% </a:t>
            </a:r>
            <a:r>
              <a:rPr lang="ar-BH" sz="2000" b="1" dirty="0" smtClean="0">
                <a:latin typeface="Sakkal Majalla" panose="02000000000000000000" pitchFamily="2" charset="-78"/>
                <a:cs typeface="Sakkal Majalla" panose="02000000000000000000" pitchFamily="2" charset="-78"/>
              </a:rPr>
              <a:t>من النفط فحسب، ثمّ </a:t>
            </a:r>
            <a:r>
              <a:rPr lang="ar-BH" sz="2000" b="1" dirty="0">
                <a:latin typeface="Sakkal Majalla" panose="02000000000000000000" pitchFamily="2" charset="-78"/>
                <a:cs typeface="Sakkal Majalla" panose="02000000000000000000" pitchFamily="2" charset="-78"/>
              </a:rPr>
              <a:t>ارتفعت هذه النسبة إلى حوالي 75% باستعمال الطرق الحديثة. </a:t>
            </a:r>
            <a:endParaRPr lang="en-US" sz="2000" b="1" dirty="0">
              <a:latin typeface="Sakkal Majalla" panose="02000000000000000000" pitchFamily="2" charset="-78"/>
              <a:cs typeface="Sakkal Majalla" panose="02000000000000000000" pitchFamily="2" charset="-78"/>
            </a:endParaRPr>
          </a:p>
        </p:txBody>
      </p:sp>
      <p:sp>
        <p:nvSpPr>
          <p:cNvPr id="8" name="Rectangle 7"/>
          <p:cNvSpPr/>
          <p:nvPr/>
        </p:nvSpPr>
        <p:spPr>
          <a:xfrm>
            <a:off x="489799" y="1222583"/>
            <a:ext cx="8050101" cy="523220"/>
          </a:xfrm>
          <a:prstGeom prst="rect">
            <a:avLst/>
          </a:prstGeom>
          <a:solidFill>
            <a:schemeClr val="accent4">
              <a:lumMod val="20000"/>
              <a:lumOff val="80000"/>
            </a:schemeClr>
          </a:solidFill>
          <a:ln>
            <a:solidFill>
              <a:schemeClr val="tx1"/>
            </a:solidFill>
          </a:ln>
        </p:spPr>
        <p:txBody>
          <a:bodyPr wrap="square">
            <a:spAutoFit/>
          </a:bodyPr>
          <a:lstStyle/>
          <a:p>
            <a:pPr algn="ctr"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الصناعة </a:t>
            </a:r>
            <a:r>
              <a:rPr lang="ar-BH" sz="28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الاستخراجيّة </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للمواد </a:t>
            </a:r>
            <a:r>
              <a:rPr lang="ar-BH" sz="28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النفطيّة</a:t>
            </a:r>
            <a:endPar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087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Horizontal)">
                                      <p:cBhvr>
                                        <p:cTn id="12" dur="1000"/>
                                        <p:tgtEl>
                                          <p:spTgt spid="3">
                                            <p:bg/>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Horizontal)">
                                      <p:cBhvr>
                                        <p:cTn id="15" dur="1000"/>
                                        <p:tgtEl>
                                          <p:spTgt spid="3">
                                            <p:txEl>
                                              <p:pRg st="0" end="0"/>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Horizontal)">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442189" y="1219195"/>
            <a:ext cx="7972022" cy="523220"/>
          </a:xfrm>
          <a:prstGeom prst="rect">
            <a:avLst/>
          </a:prstGeom>
          <a:solidFill>
            <a:schemeClr val="accent4">
              <a:lumMod val="20000"/>
              <a:lumOff val="80000"/>
            </a:schemeClr>
          </a:solidFill>
          <a:ln>
            <a:solidFill>
              <a:schemeClr val="tx1"/>
            </a:solidFill>
          </a:ln>
        </p:spPr>
        <p:txBody>
          <a:bodyPr wrap="square">
            <a:spAutoFit/>
          </a:bodyPr>
          <a:lstStyle/>
          <a:p>
            <a:pPr algn="ctr"/>
            <a:r>
              <a:rPr lang="ar-BH" sz="2800" b="1" dirty="0">
                <a:solidFill>
                  <a:srgbClr val="FF0000"/>
                </a:solidFill>
                <a:latin typeface="Sakkal Majalla" panose="02000000000000000000" pitchFamily="2" charset="-78"/>
                <a:cs typeface="Sakkal Majalla" panose="02000000000000000000" pitchFamily="2" charset="-78"/>
              </a:rPr>
              <a:t>الصناعات </a:t>
            </a:r>
            <a:r>
              <a:rPr lang="ar-BH" sz="2800" b="1" dirty="0" smtClean="0">
                <a:solidFill>
                  <a:srgbClr val="FF0000"/>
                </a:solidFill>
                <a:latin typeface="Sakkal Majalla" panose="02000000000000000000" pitchFamily="2" charset="-78"/>
                <a:cs typeface="Sakkal Majalla" panose="02000000000000000000" pitchFamily="2" charset="-78"/>
              </a:rPr>
              <a:t>الاستخراجيّة </a:t>
            </a:r>
            <a:r>
              <a:rPr lang="ar-BH" sz="2800" b="1" dirty="0" smtClean="0">
                <a:solidFill>
                  <a:srgbClr val="FF0000"/>
                </a:solidFill>
                <a:latin typeface="Sakkal Majalla" panose="02000000000000000000" pitchFamily="2" charset="-78"/>
                <a:cs typeface="Sakkal Majalla" panose="02000000000000000000" pitchFamily="2" charset="-78"/>
              </a:rPr>
              <a:t>للمواد </a:t>
            </a:r>
            <a:r>
              <a:rPr lang="ar-BH" sz="2800" b="1" dirty="0" smtClean="0">
                <a:solidFill>
                  <a:srgbClr val="FF0000"/>
                </a:solidFill>
                <a:latin typeface="Sakkal Majalla" panose="02000000000000000000" pitchFamily="2" charset="-78"/>
                <a:cs typeface="Sakkal Majalla" panose="02000000000000000000" pitchFamily="2" charset="-78"/>
              </a:rPr>
              <a:t>غير النفطيّة</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3" name="Rectangle 2"/>
          <p:cNvSpPr/>
          <p:nvPr/>
        </p:nvSpPr>
        <p:spPr>
          <a:xfrm>
            <a:off x="442189" y="2301023"/>
            <a:ext cx="7972022" cy="2816156"/>
          </a:xfrm>
          <a:prstGeom prst="rect">
            <a:avLst/>
          </a:prstGeom>
          <a:solidFill>
            <a:schemeClr val="accent6">
              <a:lumMod val="20000"/>
              <a:lumOff val="80000"/>
            </a:schemeClr>
          </a:solidFill>
          <a:ln>
            <a:solidFill>
              <a:schemeClr val="tx1"/>
            </a:solidFill>
          </a:ln>
        </p:spPr>
        <p:txBody>
          <a:bodyPr wrap="square">
            <a:spAutoFit/>
          </a:bodyPr>
          <a:lstStyle/>
          <a:p>
            <a:pPr algn="just" rtl="1">
              <a:lnSpc>
                <a:spcPct val="150000"/>
              </a:lnSpc>
            </a:pPr>
            <a:r>
              <a:rPr lang="ar-BH" sz="2400" dirty="0" smtClean="0">
                <a:latin typeface="Sakkal Majalla" panose="02000000000000000000" pitchFamily="2" charset="-78"/>
                <a:cs typeface="Sakkal Majalla" panose="02000000000000000000" pitchFamily="2" charset="-78"/>
              </a:rPr>
              <a:t>	تتمثّل </a:t>
            </a:r>
            <a:r>
              <a:rPr lang="ar-BH" sz="2400" dirty="0">
                <a:latin typeface="Sakkal Majalla" panose="02000000000000000000" pitchFamily="2" charset="-78"/>
                <a:cs typeface="Sakkal Majalla" panose="02000000000000000000" pitchFamily="2" charset="-78"/>
              </a:rPr>
              <a:t>هذه الصناعة في استخراج النحاس والكروم في سلطنة عمان، والذهب في المملكة العربية السعودية، والكبريت الحر والفوسفات في العراق، والكبريت المختلط بالنفط في مختلف هذه الدول، وتشمل كذلك استخراج الأملاح، ورمل الزجاج، والعديد من مواد البناء، وقد </a:t>
            </a:r>
            <a:r>
              <a:rPr lang="ar-BH" sz="2400" dirty="0" smtClean="0">
                <a:latin typeface="Sakkal Majalla" panose="02000000000000000000" pitchFamily="2" charset="-78"/>
                <a:cs typeface="Sakkal Majalla" panose="02000000000000000000" pitchFamily="2" charset="-78"/>
              </a:rPr>
              <a:t>قرّرت السعوديّة التوسّع </a:t>
            </a:r>
            <a:r>
              <a:rPr lang="ar-BH" sz="2400" dirty="0">
                <a:latin typeface="Sakkal Majalla" panose="02000000000000000000" pitchFamily="2" charset="-78"/>
                <a:cs typeface="Sakkal Majalla" panose="02000000000000000000" pitchFamily="2" charset="-78"/>
              </a:rPr>
              <a:t>في هذه </a:t>
            </a:r>
            <a:r>
              <a:rPr lang="ar-BH" sz="2400" dirty="0" smtClean="0">
                <a:latin typeface="Sakkal Majalla" panose="02000000000000000000" pitchFamily="2" charset="-78"/>
                <a:cs typeface="Sakkal Majalla" panose="02000000000000000000" pitchFamily="2" charset="-78"/>
              </a:rPr>
              <a:t>الصناعة؛ </a:t>
            </a:r>
            <a:r>
              <a:rPr lang="ar-BH" sz="2400" dirty="0">
                <a:latin typeface="Sakkal Majalla" panose="02000000000000000000" pitchFamily="2" charset="-78"/>
                <a:cs typeface="Sakkal Majalla" panose="02000000000000000000" pitchFamily="2" charset="-78"/>
              </a:rPr>
              <a:t>لتشمل استخراج خامات </a:t>
            </a:r>
            <a:r>
              <a:rPr lang="ar-BH" sz="2400" dirty="0" err="1">
                <a:latin typeface="Sakkal Majalla" panose="02000000000000000000" pitchFamily="2" charset="-78"/>
                <a:cs typeface="Sakkal Majalla" panose="02000000000000000000" pitchFamily="2" charset="-78"/>
              </a:rPr>
              <a:t>البوكسيت</a:t>
            </a:r>
            <a:r>
              <a:rPr lang="ar-BH" sz="2400" dirty="0">
                <a:latin typeface="Sakkal Majalla" panose="02000000000000000000" pitchFamily="2" charset="-78"/>
                <a:cs typeface="Sakkal Majalla" panose="02000000000000000000" pitchFamily="2" charset="-78"/>
              </a:rPr>
              <a:t> والحديد والرصاص والزنك والنحاس والفوسفات والمنغنيز، إضافة التي </a:t>
            </a:r>
            <a:r>
              <a:rPr lang="ar-BH" sz="2400" dirty="0" smtClean="0">
                <a:latin typeface="Sakkal Majalla" panose="02000000000000000000" pitchFamily="2" charset="-78"/>
                <a:cs typeface="Sakkal Majalla" panose="02000000000000000000" pitchFamily="2" charset="-78"/>
              </a:rPr>
              <a:t>التوسّع </a:t>
            </a:r>
            <a:r>
              <a:rPr lang="ar-BH" sz="2400" dirty="0">
                <a:latin typeface="Sakkal Majalla" panose="02000000000000000000" pitchFamily="2" charset="-78"/>
                <a:cs typeface="Sakkal Majalla" panose="02000000000000000000" pitchFamily="2" charset="-78"/>
              </a:rPr>
              <a:t>في استخراج الذهب. </a:t>
            </a:r>
            <a:endParaRPr lang="en-US" sz="2400" dirty="0">
              <a:latin typeface="Sakkal Majalla" panose="02000000000000000000" pitchFamily="2" charset="-78"/>
              <a:cs typeface="Sakkal Majalla" panose="02000000000000000000" pitchFamily="2" charset="-78"/>
            </a:endParaRPr>
          </a:p>
        </p:txBody>
      </p:sp>
      <p:sp>
        <p:nvSpPr>
          <p:cNvPr id="9"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0304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3)">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600140" y="1252848"/>
            <a:ext cx="7894750" cy="584775"/>
          </a:xfrm>
          <a:prstGeom prst="rect">
            <a:avLst/>
          </a:prstGeom>
          <a:solidFill>
            <a:schemeClr val="accent6">
              <a:lumMod val="20000"/>
              <a:lumOff val="80000"/>
            </a:schemeClr>
          </a:solidFill>
          <a:ln>
            <a:solidFill>
              <a:schemeClr val="tx1"/>
            </a:solidFill>
          </a:ln>
        </p:spPr>
        <p:txBody>
          <a:bodyPr wrap="square">
            <a:spAutoFit/>
          </a:bodyPr>
          <a:lstStyle/>
          <a:p>
            <a:pPr algn="ctr" rtl="1"/>
            <a:r>
              <a:rPr lang="ar-BH" sz="3200" b="1" dirty="0" smtClean="0">
                <a:solidFill>
                  <a:srgbClr val="FF0000"/>
                </a:solidFill>
                <a:latin typeface="Sakkal Majalla" panose="02000000000000000000" pitchFamily="2" charset="-78"/>
                <a:cs typeface="Sakkal Majalla" panose="02000000000000000000" pitchFamily="2" charset="-78"/>
              </a:rPr>
              <a:t>التقويم</a:t>
            </a:r>
            <a:endParaRPr lang="ar-BH" sz="3200" b="1" dirty="0">
              <a:solidFill>
                <a:srgbClr val="FF0000"/>
              </a:solidFill>
              <a:latin typeface="Sakkal Majalla" panose="02000000000000000000" pitchFamily="2" charset="-78"/>
              <a:cs typeface="Sakkal Majalla" panose="02000000000000000000" pitchFamily="2" charset="-78"/>
            </a:endParaRPr>
          </a:p>
        </p:txBody>
      </p:sp>
      <p:sp>
        <p:nvSpPr>
          <p:cNvPr id="2" name="Rectangle 1"/>
          <p:cNvSpPr/>
          <p:nvPr/>
        </p:nvSpPr>
        <p:spPr>
          <a:xfrm>
            <a:off x="600142" y="2176043"/>
            <a:ext cx="7894749" cy="461665"/>
          </a:xfrm>
          <a:prstGeom prst="rect">
            <a:avLst/>
          </a:prstGeom>
          <a:solidFill>
            <a:schemeClr val="accent2">
              <a:lumMod val="20000"/>
              <a:lumOff val="80000"/>
            </a:schemeClr>
          </a:solidFill>
          <a:ln>
            <a:solidFill>
              <a:schemeClr val="tx1"/>
            </a:solidFill>
          </a:ln>
        </p:spPr>
        <p:txBody>
          <a:bodyPr wrap="square">
            <a:spAutoFit/>
          </a:bodyPr>
          <a:lstStyle/>
          <a:p>
            <a:pPr lvl="0" algn="r" rtl="1"/>
            <a:r>
              <a:rPr lang="ar-BH" sz="2400" dirty="0" smtClean="0">
                <a:latin typeface="Sakkal Majalla" panose="02000000000000000000" pitchFamily="2" charset="-78"/>
                <a:cs typeface="Sakkal Majalla" panose="02000000000000000000" pitchFamily="2" charset="-78"/>
              </a:rPr>
              <a:t>1.   أذكر </a:t>
            </a:r>
            <a:r>
              <a:rPr lang="ar-BH" sz="2400" dirty="0">
                <a:latin typeface="Sakkal Majalla" panose="02000000000000000000" pitchFamily="2" charset="-78"/>
                <a:cs typeface="Sakkal Majalla" panose="02000000000000000000" pitchFamily="2" charset="-78"/>
              </a:rPr>
              <a:t>أهداف دول الخليج العربيّة من تنمية </a:t>
            </a:r>
            <a:r>
              <a:rPr lang="ar-BH" sz="2400" dirty="0" smtClean="0">
                <a:latin typeface="Sakkal Majalla" panose="02000000000000000000" pitchFamily="2" charset="-78"/>
                <a:cs typeface="Sakkal Majalla" panose="02000000000000000000" pitchFamily="2" charset="-78"/>
              </a:rPr>
              <a:t>الصّناعة.</a:t>
            </a:r>
            <a:endParaRPr lang="ar-BH" sz="2400" dirty="0">
              <a:latin typeface="Sakkal Majalla" panose="02000000000000000000" pitchFamily="2" charset="-78"/>
              <a:cs typeface="Sakkal Majalla" panose="02000000000000000000" pitchFamily="2" charset="-78"/>
            </a:endParaRPr>
          </a:p>
        </p:txBody>
      </p:sp>
      <p:sp>
        <p:nvSpPr>
          <p:cNvPr id="9" name="Rectangle 8"/>
          <p:cNvSpPr/>
          <p:nvPr/>
        </p:nvSpPr>
        <p:spPr>
          <a:xfrm>
            <a:off x="600140" y="2882837"/>
            <a:ext cx="7894749" cy="461665"/>
          </a:xfrm>
          <a:prstGeom prst="rect">
            <a:avLst/>
          </a:prstGeom>
          <a:solidFill>
            <a:schemeClr val="accent1">
              <a:lumMod val="20000"/>
              <a:lumOff val="80000"/>
            </a:schemeClr>
          </a:solidFill>
          <a:ln>
            <a:solidFill>
              <a:schemeClr val="tx1"/>
            </a:solidFill>
          </a:ln>
        </p:spPr>
        <p:txBody>
          <a:bodyPr wrap="square">
            <a:spAutoFit/>
          </a:bodyPr>
          <a:lstStyle/>
          <a:p>
            <a:pPr lvl="0" algn="r" rtl="1"/>
            <a:r>
              <a:rPr lang="ar-BH" sz="2400" dirty="0" smtClean="0">
                <a:latin typeface="Sakkal Majalla" panose="02000000000000000000" pitchFamily="2" charset="-78"/>
                <a:cs typeface="Sakkal Majalla" panose="02000000000000000000" pitchFamily="2" charset="-78"/>
              </a:rPr>
              <a:t>2.   ما </a:t>
            </a:r>
            <a:r>
              <a:rPr lang="ar-BH" sz="2400" dirty="0" smtClean="0">
                <a:latin typeface="Sakkal Majalla" panose="02000000000000000000" pitchFamily="2" charset="-78"/>
                <a:cs typeface="Sakkal Majalla" panose="02000000000000000000" pitchFamily="2" charset="-78"/>
              </a:rPr>
              <a:t>مقوّمات </a:t>
            </a:r>
            <a:r>
              <a:rPr lang="ar-BH" sz="2400" dirty="0">
                <a:latin typeface="Sakkal Majalla" panose="02000000000000000000" pitchFamily="2" charset="-78"/>
                <a:cs typeface="Sakkal Majalla" panose="02000000000000000000" pitchFamily="2" charset="-78"/>
              </a:rPr>
              <a:t>الصّناعة في دول الخليج العربيّة؟ </a:t>
            </a:r>
          </a:p>
        </p:txBody>
      </p:sp>
      <p:sp>
        <p:nvSpPr>
          <p:cNvPr id="12" name="Rectangle 11"/>
          <p:cNvSpPr/>
          <p:nvPr/>
        </p:nvSpPr>
        <p:spPr>
          <a:xfrm>
            <a:off x="600140" y="3740520"/>
            <a:ext cx="7894749" cy="461665"/>
          </a:xfrm>
          <a:prstGeom prst="rect">
            <a:avLst/>
          </a:prstGeom>
          <a:solidFill>
            <a:srgbClr val="FFD1FF"/>
          </a:solidFill>
          <a:ln>
            <a:solidFill>
              <a:schemeClr val="tx1"/>
            </a:solidFill>
          </a:ln>
        </p:spPr>
        <p:txBody>
          <a:bodyPr wrap="square">
            <a:spAutoFit/>
          </a:bodyPr>
          <a:lstStyle/>
          <a:p>
            <a:pPr lvl="0" algn="r" rtl="1"/>
            <a:r>
              <a:rPr lang="ar-BH" sz="2400" dirty="0" smtClean="0">
                <a:latin typeface="Sakkal Majalla" panose="02000000000000000000" pitchFamily="2" charset="-78"/>
                <a:cs typeface="Sakkal Majalla" panose="02000000000000000000" pitchFamily="2" charset="-78"/>
              </a:rPr>
              <a:t>3.   </a:t>
            </a:r>
            <a:r>
              <a:rPr lang="ar-BH" sz="2400" dirty="0" smtClean="0">
                <a:latin typeface="Sakkal Majalla" panose="02000000000000000000" pitchFamily="2" charset="-78"/>
                <a:cs typeface="Sakkal Majalla" panose="02000000000000000000" pitchFamily="2" charset="-78"/>
              </a:rPr>
              <a:t>لخّص </a:t>
            </a:r>
            <a:r>
              <a:rPr lang="ar-BH" sz="2400" dirty="0" smtClean="0">
                <a:latin typeface="Sakkal Majalla" panose="02000000000000000000" pitchFamily="2" charset="-78"/>
                <a:cs typeface="Sakkal Majalla" panose="02000000000000000000" pitchFamily="2" charset="-78"/>
              </a:rPr>
              <a:t>أهمّية </a:t>
            </a:r>
            <a:r>
              <a:rPr lang="ar-BH" sz="2400" dirty="0">
                <a:latin typeface="Sakkal Majalla" panose="02000000000000000000" pitchFamily="2" charset="-78"/>
                <a:cs typeface="Sakkal Majalla" panose="02000000000000000000" pitchFamily="2" charset="-78"/>
              </a:rPr>
              <a:t>الصّناعة النّفطيّة في دول الخليج </a:t>
            </a:r>
            <a:r>
              <a:rPr lang="ar-BH" sz="2400" dirty="0" smtClean="0">
                <a:latin typeface="Sakkal Majalla" panose="02000000000000000000" pitchFamily="2" charset="-78"/>
                <a:cs typeface="Sakkal Majalla" panose="02000000000000000000" pitchFamily="2" charset="-78"/>
              </a:rPr>
              <a:t>العربيّة.</a:t>
            </a:r>
            <a:endParaRPr lang="ar-BH" sz="2400" dirty="0">
              <a:latin typeface="Sakkal Majalla" panose="02000000000000000000" pitchFamily="2" charset="-78"/>
              <a:cs typeface="Sakkal Majalla" panose="02000000000000000000" pitchFamily="2" charset="-78"/>
            </a:endParaRPr>
          </a:p>
        </p:txBody>
      </p:sp>
      <p:sp>
        <p:nvSpPr>
          <p:cNvPr id="13" name="Rectangle 12"/>
          <p:cNvSpPr/>
          <p:nvPr/>
        </p:nvSpPr>
        <p:spPr>
          <a:xfrm>
            <a:off x="593233" y="4582754"/>
            <a:ext cx="7894749" cy="461665"/>
          </a:xfrm>
          <a:prstGeom prst="rect">
            <a:avLst/>
          </a:prstGeom>
          <a:solidFill>
            <a:schemeClr val="accent4">
              <a:lumMod val="20000"/>
              <a:lumOff val="80000"/>
            </a:schemeClr>
          </a:solidFill>
          <a:ln>
            <a:solidFill>
              <a:schemeClr val="tx1"/>
            </a:solidFill>
          </a:ln>
        </p:spPr>
        <p:txBody>
          <a:bodyPr wrap="square">
            <a:spAutoFit/>
          </a:bodyPr>
          <a:lstStyle/>
          <a:p>
            <a:pPr lvl="0" algn="r" rtl="1"/>
            <a:r>
              <a:rPr lang="ar-BH" sz="2400" dirty="0" smtClean="0">
                <a:latin typeface="Sakkal Majalla" panose="02000000000000000000" pitchFamily="2" charset="-78"/>
                <a:cs typeface="Sakkal Majalla" panose="02000000000000000000" pitchFamily="2" charset="-78"/>
              </a:rPr>
              <a:t>4. لماذا </a:t>
            </a:r>
            <a:r>
              <a:rPr lang="ar-BH" sz="2400" dirty="0" smtClean="0">
                <a:latin typeface="Sakkal Majalla" panose="02000000000000000000" pitchFamily="2" charset="-78"/>
                <a:cs typeface="Sakkal Majalla" panose="02000000000000000000" pitchFamily="2" charset="-78"/>
              </a:rPr>
              <a:t>تعدّ </a:t>
            </a:r>
            <a:r>
              <a:rPr lang="ar-BH" sz="2400" dirty="0">
                <a:latin typeface="Sakkal Majalla" panose="02000000000000000000" pitchFamily="2" charset="-78"/>
                <a:cs typeface="Sakkal Majalla" panose="02000000000000000000" pitchFamily="2" charset="-78"/>
              </a:rPr>
              <a:t>الصّناعة الاستخراجيّة من أهمّ دعائم التّنمية في دول الخليج </a:t>
            </a:r>
            <a:r>
              <a:rPr lang="ar-BH" sz="2400" dirty="0" smtClean="0">
                <a:latin typeface="Sakkal Majalla" panose="02000000000000000000" pitchFamily="2" charset="-78"/>
                <a:cs typeface="Sakkal Majalla" panose="02000000000000000000" pitchFamily="2" charset="-78"/>
              </a:rPr>
              <a:t>العربيّة؟</a:t>
            </a:r>
            <a:endParaRPr lang="ar-BH" sz="2400" dirty="0">
              <a:latin typeface="Sakkal Majalla" panose="02000000000000000000" pitchFamily="2" charset="-78"/>
              <a:cs typeface="Sakkal Majalla" panose="02000000000000000000" pitchFamily="2" charset="-78"/>
            </a:endParaRPr>
          </a:p>
        </p:txBody>
      </p:sp>
      <p:sp>
        <p:nvSpPr>
          <p:cNvPr id="14" name="Rectangle 13"/>
          <p:cNvSpPr/>
          <p:nvPr/>
        </p:nvSpPr>
        <p:spPr>
          <a:xfrm>
            <a:off x="600140" y="5440437"/>
            <a:ext cx="7894749" cy="461665"/>
          </a:xfrm>
          <a:prstGeom prst="rect">
            <a:avLst/>
          </a:prstGeom>
          <a:solidFill>
            <a:srgbClr val="AFFFAF"/>
          </a:solidFill>
          <a:ln>
            <a:solidFill>
              <a:schemeClr val="tx1"/>
            </a:solidFill>
          </a:ln>
        </p:spPr>
        <p:txBody>
          <a:bodyPr wrap="square">
            <a:spAutoFit/>
          </a:bodyPr>
          <a:lstStyle/>
          <a:p>
            <a:pPr lvl="0" algn="r" rtl="1"/>
            <a:r>
              <a:rPr lang="ar-BH" sz="2400" dirty="0" smtClean="0">
                <a:latin typeface="Sakkal Majalla" panose="02000000000000000000" pitchFamily="2" charset="-78"/>
                <a:cs typeface="Sakkal Majalla" panose="02000000000000000000" pitchFamily="2" charset="-78"/>
              </a:rPr>
              <a:t>5. عدّد </a:t>
            </a:r>
            <a:r>
              <a:rPr lang="ar-BH" sz="2400" dirty="0">
                <a:latin typeface="Sakkal Majalla" panose="02000000000000000000" pitchFamily="2" charset="-78"/>
                <a:cs typeface="Sakkal Majalla" panose="02000000000000000000" pitchFamily="2" charset="-78"/>
              </a:rPr>
              <a:t>الصّناعات الاستخراجيّة </a:t>
            </a:r>
            <a:r>
              <a:rPr lang="ar-BH" sz="2400" dirty="0" smtClean="0">
                <a:latin typeface="Sakkal Majalla" panose="02000000000000000000" pitchFamily="2" charset="-78"/>
                <a:cs typeface="Sakkal Majalla" panose="02000000000000000000" pitchFamily="2" charset="-78"/>
              </a:rPr>
              <a:t>غير النفطيّة </a:t>
            </a:r>
            <a:r>
              <a:rPr lang="ar-BH" sz="2400" dirty="0">
                <a:latin typeface="Sakkal Majalla" panose="02000000000000000000" pitchFamily="2" charset="-78"/>
                <a:cs typeface="Sakkal Majalla" panose="02000000000000000000" pitchFamily="2" charset="-78"/>
              </a:rPr>
              <a:t>في دول الخليج </a:t>
            </a:r>
            <a:r>
              <a:rPr lang="ar-BH" sz="2400" dirty="0" smtClean="0">
                <a:latin typeface="Sakkal Majalla" panose="02000000000000000000" pitchFamily="2" charset="-78"/>
                <a:cs typeface="Sakkal Majalla" panose="02000000000000000000" pitchFamily="2" charset="-78"/>
              </a:rPr>
              <a:t>العربيّة.</a:t>
            </a:r>
            <a:endParaRPr lang="ar-BH" sz="2400" dirty="0">
              <a:latin typeface="Sakkal Majalla" panose="02000000000000000000" pitchFamily="2" charset="-78"/>
              <a:cs typeface="Sakkal Majalla" panose="02000000000000000000" pitchFamily="2" charset="-78"/>
            </a:endParaRPr>
          </a:p>
        </p:txBody>
      </p:sp>
      <p:sp>
        <p:nvSpPr>
          <p:cNvPr id="15"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901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579" y="164919"/>
            <a:ext cx="1234637" cy="951051"/>
          </a:xfrm>
          <a:prstGeom prst="rect">
            <a:avLst/>
          </a:prstGeom>
        </p:spPr>
      </p:pic>
      <p:cxnSp>
        <p:nvCxnSpPr>
          <p:cNvPr id="8" name="Straight Connector 7"/>
          <p:cNvCxnSpPr/>
          <p:nvPr/>
        </p:nvCxnSpPr>
        <p:spPr>
          <a:xfrm flipV="1">
            <a:off x="202981" y="6456715"/>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6262113" y="6488246"/>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3"/>
          <p:cNvSpPr/>
          <p:nvPr/>
        </p:nvSpPr>
        <p:spPr>
          <a:xfrm>
            <a:off x="0" y="640444"/>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
        <p:nvSpPr>
          <p:cNvPr id="7" name="Rectangle 6"/>
          <p:cNvSpPr/>
          <p:nvPr/>
        </p:nvSpPr>
        <p:spPr>
          <a:xfrm>
            <a:off x="805734" y="2139943"/>
            <a:ext cx="7418231" cy="2185214"/>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ctr" rtl="1" fontAlgn="auto">
              <a:lnSpc>
                <a:spcPct val="200000"/>
              </a:lnSpc>
              <a:spcBef>
                <a:spcPts val="0"/>
              </a:spcBef>
              <a:spcAft>
                <a:spcPts val="0"/>
              </a:spcAft>
              <a:defRPr/>
            </a:pPr>
            <a:r>
              <a:rPr lang="ar-BH" sz="6000" b="1" dirty="0" smtClean="0">
                <a:solidFill>
                  <a:schemeClr val="accent1">
                    <a:lumMod val="75000"/>
                  </a:schemeClr>
                </a:solidFill>
              </a:rPr>
              <a:t>انتهى الدّرس</a:t>
            </a:r>
          </a:p>
          <a:p>
            <a:pPr algn="ctr" rtl="1" fontAlgn="auto">
              <a:lnSpc>
                <a:spcPct val="200000"/>
              </a:lnSpc>
              <a:spcBef>
                <a:spcPts val="0"/>
              </a:spcBef>
              <a:spcAft>
                <a:spcPts val="0"/>
              </a:spcAft>
              <a:defRPr/>
            </a:pPr>
            <a:endParaRPr lang="ar-BH" sz="800" b="1" dirty="0"/>
          </a:p>
        </p:txBody>
      </p:sp>
    </p:spTree>
    <p:extLst>
      <p:ext uri="{BB962C8B-B14F-4D97-AF65-F5344CB8AC3E}">
        <p14:creationId xmlns:p14="http://schemas.microsoft.com/office/powerpoint/2010/main" val="158147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4903" y="111176"/>
            <a:ext cx="1234637" cy="951051"/>
          </a:xfrm>
          <a:prstGeom prst="rect">
            <a:avLst/>
          </a:prstGeom>
        </p:spPr>
      </p:pic>
      <p:cxnSp>
        <p:nvCxnSpPr>
          <p:cNvPr id="5" name="Straight Connector 4"/>
          <p:cNvCxnSpPr/>
          <p:nvPr/>
        </p:nvCxnSpPr>
        <p:spPr>
          <a:xfrm flipV="1">
            <a:off x="202981" y="6482921"/>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6262113" y="6527439"/>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1"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grpSp>
        <p:nvGrpSpPr>
          <p:cNvPr id="29" name="Group 28"/>
          <p:cNvGrpSpPr/>
          <p:nvPr/>
        </p:nvGrpSpPr>
        <p:grpSpPr>
          <a:xfrm>
            <a:off x="119291" y="1572739"/>
            <a:ext cx="8735942" cy="705681"/>
            <a:chOff x="1040418" y="1823981"/>
            <a:chExt cx="10415598" cy="747107"/>
          </a:xfrm>
        </p:grpSpPr>
        <p:grpSp>
          <p:nvGrpSpPr>
            <p:cNvPr id="10" name="مجموعة 10"/>
            <p:cNvGrpSpPr/>
            <p:nvPr/>
          </p:nvGrpSpPr>
          <p:grpSpPr>
            <a:xfrm>
              <a:off x="1040418" y="1823981"/>
              <a:ext cx="10415598" cy="747107"/>
              <a:chOff x="115910" y="1169326"/>
              <a:chExt cx="8369351" cy="825155"/>
            </a:xfrm>
            <a:solidFill>
              <a:schemeClr val="tx2">
                <a:lumMod val="20000"/>
                <a:lumOff val="80000"/>
              </a:schemeClr>
            </a:solidFill>
            <a:scene3d>
              <a:camera prst="orthographicFront">
                <a:rot lat="0" lon="0" rev="0"/>
              </a:camera>
              <a:lightRig rig="balanced" dir="t">
                <a:rot lat="0" lon="0" rev="8700000"/>
              </a:lightRig>
            </a:scene3d>
          </p:grpSpPr>
          <p:sp>
            <p:nvSpPr>
              <p:cNvPr id="14" name="Rounded Rectangle 13"/>
              <p:cNvSpPr/>
              <p:nvPr/>
            </p:nvSpPr>
            <p:spPr bwMode="auto">
              <a:xfrm>
                <a:off x="115910" y="1169326"/>
                <a:ext cx="7493911" cy="825155"/>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defTabSz="699722" rtl="1" fontAlgn="base">
                  <a:spcBef>
                    <a:spcPct val="0"/>
                  </a:spcBef>
                  <a:spcAft>
                    <a:spcPct val="0"/>
                  </a:spcAft>
                  <a:defRPr/>
                </a:pPr>
                <a:endParaRPr lang="en-US" dirty="0" smtClean="0"/>
              </a:p>
              <a:p>
                <a:pPr lvl="0" algn="r" defTabSz="699722" rtl="1" fontAlgn="base">
                  <a:spcBef>
                    <a:spcPct val="0"/>
                  </a:spcBef>
                  <a:spcAft>
                    <a:spcPct val="0"/>
                  </a:spcAft>
                  <a:defRPr/>
                </a:pPr>
                <a:endParaRPr lang="en-US" dirty="0"/>
              </a:p>
              <a:p>
                <a:pPr algn="r" defTabSz="699722" rtl="1" fontAlgn="base">
                  <a:spcBef>
                    <a:spcPct val="0"/>
                  </a:spcBef>
                  <a:spcAft>
                    <a:spcPct val="0"/>
                  </a:spcAft>
                  <a:defRPr/>
                </a:pPr>
                <a:endParaRPr lang="ar-BH"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5" name="مستطيل 12"/>
              <p:cNvSpPr/>
              <p:nvPr/>
            </p:nvSpPr>
            <p:spPr>
              <a:xfrm>
                <a:off x="7712528" y="1256652"/>
                <a:ext cx="772733" cy="704760"/>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99722" rtl="1" fontAlgn="base">
                  <a:spcBef>
                    <a:spcPct val="0"/>
                  </a:spcBef>
                  <a:spcAft>
                    <a:spcPct val="0"/>
                  </a:spcAft>
                  <a:defRPr/>
                </a:pPr>
                <a:r>
                  <a:rPr lang="ar-SA"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en-US"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sp>
          <p:nvSpPr>
            <p:cNvPr id="2" name="Rectangle 1"/>
            <p:cNvSpPr/>
            <p:nvPr/>
          </p:nvSpPr>
          <p:spPr>
            <a:xfrm>
              <a:off x="1271025" y="2045764"/>
              <a:ext cx="8788195" cy="369332"/>
            </a:xfrm>
            <a:prstGeom prst="rect">
              <a:avLst/>
            </a:prstGeom>
          </p:spPr>
          <p:txBody>
            <a:bodyPr wrap="square">
              <a:spAutoFit/>
            </a:bodyPr>
            <a:lstStyle/>
            <a:p>
              <a:pPr algn="r" rtl="1"/>
              <a:endParaRPr lang="en-US" sz="1200" dirty="0"/>
            </a:p>
          </p:txBody>
        </p:sp>
      </p:grpSp>
      <p:grpSp>
        <p:nvGrpSpPr>
          <p:cNvPr id="20" name="Group 19"/>
          <p:cNvGrpSpPr/>
          <p:nvPr/>
        </p:nvGrpSpPr>
        <p:grpSpPr>
          <a:xfrm>
            <a:off x="115369" y="2422351"/>
            <a:ext cx="8711350" cy="583066"/>
            <a:chOff x="445803" y="2980139"/>
            <a:chExt cx="9272609" cy="777419"/>
          </a:xfrm>
        </p:grpSpPr>
        <p:grpSp>
          <p:nvGrpSpPr>
            <p:cNvPr id="16" name="مجموعة 10"/>
            <p:cNvGrpSpPr/>
            <p:nvPr/>
          </p:nvGrpSpPr>
          <p:grpSpPr>
            <a:xfrm>
              <a:off x="445803" y="2980139"/>
              <a:ext cx="9272609" cy="741297"/>
              <a:chOff x="139470" y="1185361"/>
              <a:chExt cx="8345791" cy="758549"/>
            </a:xfrm>
            <a:solidFill>
              <a:schemeClr val="tx2">
                <a:lumMod val="20000"/>
                <a:lumOff val="80000"/>
              </a:schemeClr>
            </a:solidFill>
            <a:scene3d>
              <a:camera prst="orthographicFront">
                <a:rot lat="0" lon="0" rev="0"/>
              </a:camera>
              <a:lightRig rig="balanced" dir="t">
                <a:rot lat="0" lon="0" rev="8700000"/>
              </a:lightRig>
            </a:scene3d>
          </p:grpSpPr>
          <p:sp>
            <p:nvSpPr>
              <p:cNvPr id="17" name="Rounded Rectangle 16"/>
              <p:cNvSpPr/>
              <p:nvPr/>
            </p:nvSpPr>
            <p:spPr bwMode="auto">
              <a:xfrm>
                <a:off x="139470" y="1203182"/>
                <a:ext cx="7493911" cy="693966"/>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defTabSz="699722" rtl="1" fontAlgn="base">
                  <a:spcBef>
                    <a:spcPct val="0"/>
                  </a:spcBef>
                  <a:spcAft>
                    <a:spcPct val="0"/>
                  </a:spcAft>
                  <a:defRPr/>
                </a:pPr>
                <a:endParaRPr lang="ar-BH" sz="2400" b="1" dirty="0">
                  <a:ln w="0"/>
                  <a:solidFill>
                    <a:schemeClr val="bg2">
                      <a:lumMod val="10000"/>
                    </a:schemeClr>
                  </a:solidFill>
                  <a:latin typeface="PMingLiU-ExtB" panose="02020500000000000000" pitchFamily="18" charset="-120"/>
                  <a:ea typeface="PMingLiU-ExtB" panose="02020500000000000000" pitchFamily="18" charset="-120"/>
                </a:endParaRPr>
              </a:p>
            </p:txBody>
          </p:sp>
          <p:sp>
            <p:nvSpPr>
              <p:cNvPr id="18" name="مستطيل 12"/>
              <p:cNvSpPr/>
              <p:nvPr/>
            </p:nvSpPr>
            <p:spPr>
              <a:xfrm>
                <a:off x="7712528" y="118536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99722" rtl="1" fontAlgn="base">
                  <a:spcBef>
                    <a:spcPct val="0"/>
                  </a:spcBef>
                  <a:spcAft>
                    <a:spcPct val="0"/>
                  </a:spcAft>
                  <a:defRPr/>
                </a:pPr>
                <a:r>
                  <a:rPr lang="ar-BH"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endParaRPr lang="en-US"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sp>
          <p:nvSpPr>
            <p:cNvPr id="3" name="Rectangle 2"/>
            <p:cNvSpPr/>
            <p:nvPr/>
          </p:nvSpPr>
          <p:spPr>
            <a:xfrm>
              <a:off x="8370550" y="3265116"/>
              <a:ext cx="219898" cy="492442"/>
            </a:xfrm>
            <a:prstGeom prst="rect">
              <a:avLst/>
            </a:prstGeom>
          </p:spPr>
          <p:txBody>
            <a:bodyPr wrap="none">
              <a:spAutoFit/>
            </a:bodyPr>
            <a:lstStyle/>
            <a:p>
              <a:pPr algn="r" rtl="1"/>
              <a:endParaRPr lang="en-US" b="1" dirty="0">
                <a:latin typeface="Sakkal Majalla" panose="02000000000000000000" pitchFamily="2" charset="-78"/>
                <a:cs typeface="Sakkal Majalla" panose="02000000000000000000" pitchFamily="2" charset="-78"/>
              </a:endParaRPr>
            </a:p>
          </p:txBody>
        </p:sp>
      </p:grpSp>
      <p:grpSp>
        <p:nvGrpSpPr>
          <p:cNvPr id="8" name="Group 7"/>
          <p:cNvGrpSpPr/>
          <p:nvPr/>
        </p:nvGrpSpPr>
        <p:grpSpPr>
          <a:xfrm>
            <a:off x="115369" y="3060490"/>
            <a:ext cx="8711350" cy="598916"/>
            <a:chOff x="477732" y="4053926"/>
            <a:chExt cx="9272609" cy="739194"/>
          </a:xfrm>
        </p:grpSpPr>
        <p:grpSp>
          <p:nvGrpSpPr>
            <p:cNvPr id="22" name="مجموعة 10"/>
            <p:cNvGrpSpPr/>
            <p:nvPr/>
          </p:nvGrpSpPr>
          <p:grpSpPr>
            <a:xfrm>
              <a:off x="477732" y="4053926"/>
              <a:ext cx="9272609" cy="739194"/>
              <a:chOff x="139470" y="1123783"/>
              <a:chExt cx="8345791" cy="891417"/>
            </a:xfrm>
            <a:solidFill>
              <a:schemeClr val="tx2">
                <a:lumMod val="20000"/>
                <a:lumOff val="80000"/>
              </a:schemeClr>
            </a:solidFill>
            <a:scene3d>
              <a:camera prst="orthographicFront">
                <a:rot lat="0" lon="0" rev="0"/>
              </a:camera>
              <a:lightRig rig="balanced" dir="t">
                <a:rot lat="0" lon="0" rev="8700000"/>
              </a:lightRig>
            </a:scene3d>
          </p:grpSpPr>
          <p:sp>
            <p:nvSpPr>
              <p:cNvPr id="23" name="Rounded Rectangle 22"/>
              <p:cNvSpPr/>
              <p:nvPr/>
            </p:nvSpPr>
            <p:spPr bwMode="auto">
              <a:xfrm>
                <a:off x="139470" y="1123783"/>
                <a:ext cx="7493911" cy="825157"/>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defTabSz="699722" rtl="1" fontAlgn="base">
                  <a:spcBef>
                    <a:spcPct val="0"/>
                  </a:spcBef>
                  <a:spcAft>
                    <a:spcPct val="0"/>
                  </a:spcAft>
                  <a:defRPr/>
                </a:pPr>
                <a:endParaRPr lang="ar-BH" sz="2400" b="1" dirty="0">
                  <a:ln w="0"/>
                  <a:solidFill>
                    <a:schemeClr val="bg2">
                      <a:lumMod val="10000"/>
                    </a:schemeClr>
                  </a:solidFill>
                  <a:latin typeface="Sakkal Majalla" panose="02000000000000000000" pitchFamily="2" charset="-78"/>
                </a:endParaRPr>
              </a:p>
            </p:txBody>
          </p:sp>
          <p:sp>
            <p:nvSpPr>
              <p:cNvPr id="24" name="مستطيل 12"/>
              <p:cNvSpPr/>
              <p:nvPr/>
            </p:nvSpPr>
            <p:spPr>
              <a:xfrm>
                <a:off x="7712528" y="125665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99722" rtl="1" fontAlgn="base">
                  <a:spcBef>
                    <a:spcPct val="0"/>
                  </a:spcBef>
                  <a:spcAft>
                    <a:spcPct val="0"/>
                  </a:spcAft>
                  <a:defRPr/>
                </a:pPr>
                <a:r>
                  <a:rPr lang="en-US"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a:t>
                </a:r>
              </a:p>
            </p:txBody>
          </p:sp>
        </p:grpSp>
        <p:sp>
          <p:nvSpPr>
            <p:cNvPr id="4" name="Rectangle 3"/>
            <p:cNvSpPr/>
            <p:nvPr/>
          </p:nvSpPr>
          <p:spPr>
            <a:xfrm>
              <a:off x="1399142" y="4299518"/>
              <a:ext cx="7223233" cy="455837"/>
            </a:xfrm>
            <a:prstGeom prst="rect">
              <a:avLst/>
            </a:prstGeom>
          </p:spPr>
          <p:txBody>
            <a:bodyPr wrap="square">
              <a:spAutoFit/>
            </a:bodyPr>
            <a:lstStyle/>
            <a:p>
              <a:pPr algn="r"/>
              <a:endParaRPr lang="en-US" b="1" dirty="0">
                <a:latin typeface="Sakkal Majalla" panose="02000000000000000000" pitchFamily="2" charset="-78"/>
                <a:cs typeface="Sakkal Majalla" panose="02000000000000000000" pitchFamily="2" charset="-78"/>
              </a:endParaRPr>
            </a:p>
          </p:txBody>
        </p:sp>
      </p:grpSp>
      <p:grpSp>
        <p:nvGrpSpPr>
          <p:cNvPr id="9" name="Group 8"/>
          <p:cNvGrpSpPr/>
          <p:nvPr/>
        </p:nvGrpSpPr>
        <p:grpSpPr>
          <a:xfrm>
            <a:off x="113046" y="4344281"/>
            <a:ext cx="8713737" cy="531755"/>
            <a:chOff x="451556" y="5172659"/>
            <a:chExt cx="9327730" cy="709006"/>
          </a:xfrm>
        </p:grpSpPr>
        <p:grpSp>
          <p:nvGrpSpPr>
            <p:cNvPr id="25" name="مجموعة 10"/>
            <p:cNvGrpSpPr/>
            <p:nvPr/>
          </p:nvGrpSpPr>
          <p:grpSpPr>
            <a:xfrm>
              <a:off x="451556" y="5172659"/>
              <a:ext cx="9327730" cy="709006"/>
              <a:chOff x="115910" y="1256651"/>
              <a:chExt cx="8369351" cy="825157"/>
            </a:xfrm>
            <a:solidFill>
              <a:schemeClr val="tx2">
                <a:lumMod val="20000"/>
                <a:lumOff val="80000"/>
              </a:schemeClr>
            </a:solidFill>
            <a:scene3d>
              <a:camera prst="orthographicFront">
                <a:rot lat="0" lon="0" rev="0"/>
              </a:camera>
              <a:lightRig rig="balanced" dir="t">
                <a:rot lat="0" lon="0" rev="8700000"/>
              </a:lightRig>
            </a:scene3d>
          </p:grpSpPr>
          <p:sp>
            <p:nvSpPr>
              <p:cNvPr id="26" name="Rounded Rectangle 25"/>
              <p:cNvSpPr/>
              <p:nvPr/>
            </p:nvSpPr>
            <p:spPr bwMode="auto">
              <a:xfrm>
                <a:off x="115910" y="1256651"/>
                <a:ext cx="7493911" cy="825157"/>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r" defTabSz="699722" rtl="1" fontAlgn="base">
                  <a:spcBef>
                    <a:spcPct val="0"/>
                  </a:spcBef>
                  <a:spcAft>
                    <a:spcPct val="0"/>
                  </a:spcAft>
                  <a:defRPr/>
                </a:pPr>
                <a:endParaRPr lang="ar-BH" dirty="0" smtClean="0"/>
              </a:p>
              <a:p>
                <a:pPr algn="r" defTabSz="699722" rtl="1" fontAlgn="base">
                  <a:spcBef>
                    <a:spcPct val="0"/>
                  </a:spcBef>
                  <a:spcAft>
                    <a:spcPct val="0"/>
                  </a:spcAft>
                  <a:defRPr/>
                </a:pPr>
                <a:endParaRPr lang="ar-BH"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7" name="مستطيل 12"/>
              <p:cNvSpPr/>
              <p:nvPr/>
            </p:nvSpPr>
            <p:spPr>
              <a:xfrm>
                <a:off x="7712528" y="125665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99722" rtl="1" fontAlgn="base">
                  <a:spcBef>
                    <a:spcPct val="0"/>
                  </a:spcBef>
                  <a:spcAft>
                    <a:spcPct val="0"/>
                  </a:spcAft>
                  <a:defRPr/>
                </a:pPr>
                <a:r>
                  <a:rPr lang="ar-BH"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5</a:t>
                </a:r>
                <a:endParaRPr lang="en-US"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sp>
          <p:nvSpPr>
            <p:cNvPr id="28" name="Rectangle 27"/>
            <p:cNvSpPr/>
            <p:nvPr/>
          </p:nvSpPr>
          <p:spPr>
            <a:xfrm>
              <a:off x="8423782" y="5296330"/>
              <a:ext cx="221144" cy="492442"/>
            </a:xfrm>
            <a:prstGeom prst="rect">
              <a:avLst/>
            </a:prstGeom>
          </p:spPr>
          <p:txBody>
            <a:bodyPr wrap="none">
              <a:spAutoFit/>
            </a:bodyPr>
            <a:lstStyle/>
            <a:p>
              <a:pPr algn="r"/>
              <a:endParaRPr lang="en-US" dirty="0">
                <a:latin typeface="Sakkal Majalla" panose="02000000000000000000" pitchFamily="2" charset="-78"/>
                <a:cs typeface="Sakkal Majalla" panose="02000000000000000000" pitchFamily="2" charset="-78"/>
              </a:endParaRPr>
            </a:p>
          </p:txBody>
        </p:sp>
      </p:grpSp>
      <p:sp>
        <p:nvSpPr>
          <p:cNvPr id="13" name="عنصر نائب للمحتوى 2"/>
          <p:cNvSpPr txBox="1">
            <a:spLocks/>
          </p:cNvSpPr>
          <p:nvPr/>
        </p:nvSpPr>
        <p:spPr bwMode="auto">
          <a:xfrm>
            <a:off x="2019341" y="952348"/>
            <a:ext cx="5432707" cy="442146"/>
          </a:xfrm>
          <a:prstGeom prst="rect">
            <a:avLst/>
          </a:prstGeom>
          <a:solidFill>
            <a:schemeClr val="bg2"/>
          </a:solidFill>
          <a:ln w="952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ctr">
              <a:defRPr sz="1700" b="1">
                <a:solidFill>
                  <a:srgbClr val="E7E6E6">
                    <a:lumMod val="10000"/>
                  </a:srgbClr>
                </a:solidFill>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BH" sz="2700" dirty="0">
                <a:solidFill>
                  <a:srgbClr val="FF0000"/>
                </a:solidFill>
                <a:latin typeface="Sakkal Majalla" panose="02000000000000000000" pitchFamily="2" charset="-78"/>
                <a:cs typeface="Sakkal Majalla" panose="02000000000000000000" pitchFamily="2" charset="-78"/>
              </a:rPr>
              <a:t>يتوقّع من الطالب في نهاية الدّرس أن:</a:t>
            </a:r>
            <a:r>
              <a:rPr lang="en-US" sz="2700" dirty="0">
                <a:solidFill>
                  <a:srgbClr val="FF0000"/>
                </a:solidFill>
                <a:latin typeface="Sakkal Majalla" panose="02000000000000000000" pitchFamily="2" charset="-78"/>
                <a:cs typeface="Sakkal Majalla" panose="02000000000000000000" pitchFamily="2" charset="-78"/>
              </a:rPr>
              <a:t> </a:t>
            </a:r>
            <a:endParaRPr lang="ar-BH" sz="2700" dirty="0">
              <a:solidFill>
                <a:srgbClr val="FF0000"/>
              </a:solidFill>
              <a:latin typeface="Sakkal Majalla" panose="02000000000000000000" pitchFamily="2" charset="-78"/>
              <a:cs typeface="Sakkal Majalla" panose="02000000000000000000" pitchFamily="2" charset="-78"/>
            </a:endParaRPr>
          </a:p>
        </p:txBody>
      </p:sp>
      <p:grpSp>
        <p:nvGrpSpPr>
          <p:cNvPr id="30" name="Group 29"/>
          <p:cNvGrpSpPr/>
          <p:nvPr/>
        </p:nvGrpSpPr>
        <p:grpSpPr>
          <a:xfrm>
            <a:off x="113045" y="3730020"/>
            <a:ext cx="8713738" cy="526511"/>
            <a:chOff x="451555" y="4963647"/>
            <a:chExt cx="9327731" cy="702015"/>
          </a:xfrm>
        </p:grpSpPr>
        <p:grpSp>
          <p:nvGrpSpPr>
            <p:cNvPr id="31" name="مجموعة 10"/>
            <p:cNvGrpSpPr/>
            <p:nvPr/>
          </p:nvGrpSpPr>
          <p:grpSpPr>
            <a:xfrm>
              <a:off x="451555" y="4963647"/>
              <a:ext cx="9327731" cy="664423"/>
              <a:chOff x="115909" y="1013403"/>
              <a:chExt cx="8369352" cy="773275"/>
            </a:xfrm>
            <a:solidFill>
              <a:schemeClr val="tx2">
                <a:lumMod val="20000"/>
                <a:lumOff val="80000"/>
              </a:schemeClr>
            </a:solidFill>
            <a:scene3d>
              <a:camera prst="orthographicFront">
                <a:rot lat="0" lon="0" rev="0"/>
              </a:camera>
              <a:lightRig rig="balanced" dir="t">
                <a:rot lat="0" lon="0" rev="8700000"/>
              </a:lightRig>
            </a:scene3d>
          </p:grpSpPr>
          <p:sp>
            <p:nvSpPr>
              <p:cNvPr id="33" name="Rounded Rectangle 32"/>
              <p:cNvSpPr/>
              <p:nvPr/>
            </p:nvSpPr>
            <p:spPr bwMode="auto">
              <a:xfrm>
                <a:off x="115909" y="1014222"/>
                <a:ext cx="7493911" cy="772456"/>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defTabSz="699722" rtl="1" fontAlgn="base">
                  <a:spcBef>
                    <a:spcPct val="0"/>
                  </a:spcBef>
                  <a:spcAft>
                    <a:spcPct val="0"/>
                  </a:spcAft>
                  <a:defRPr/>
                </a:pPr>
                <a:endParaRPr lang="ar-BH" sz="2400" b="1" dirty="0">
                  <a:ln w="0"/>
                  <a:solidFill>
                    <a:schemeClr val="bg2">
                      <a:lumMod val="10000"/>
                    </a:schemeClr>
                  </a:solidFill>
                  <a:latin typeface="Sakkal Majalla" panose="02000000000000000000" pitchFamily="2" charset="-78"/>
                </a:endParaRPr>
              </a:p>
            </p:txBody>
          </p:sp>
          <p:sp>
            <p:nvSpPr>
              <p:cNvPr id="34" name="مستطيل 12"/>
              <p:cNvSpPr/>
              <p:nvPr/>
            </p:nvSpPr>
            <p:spPr>
              <a:xfrm>
                <a:off x="7712528" y="1013403"/>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99722" rtl="1" fontAlgn="base">
                  <a:spcBef>
                    <a:spcPct val="0"/>
                  </a:spcBef>
                  <a:spcAft>
                    <a:spcPct val="0"/>
                  </a:spcAft>
                  <a:defRPr/>
                </a:pPr>
                <a:r>
                  <a:rPr lang="en-US"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a:t>
                </a:r>
              </a:p>
            </p:txBody>
          </p:sp>
        </p:grpSp>
        <p:sp>
          <p:nvSpPr>
            <p:cNvPr id="32" name="Rectangle 31"/>
            <p:cNvSpPr/>
            <p:nvPr/>
          </p:nvSpPr>
          <p:spPr>
            <a:xfrm>
              <a:off x="8304047" y="5296330"/>
              <a:ext cx="221144" cy="369332"/>
            </a:xfrm>
            <a:prstGeom prst="rect">
              <a:avLst/>
            </a:prstGeom>
          </p:spPr>
          <p:txBody>
            <a:bodyPr wrap="none">
              <a:spAutoFit/>
            </a:bodyPr>
            <a:lstStyle/>
            <a:p>
              <a:pPr algn="r" rtl="1"/>
              <a:endParaRPr lang="en-US" sz="1200" dirty="0"/>
            </a:p>
          </p:txBody>
        </p:sp>
      </p:grpSp>
      <p:sp>
        <p:nvSpPr>
          <p:cNvPr id="36" name="مستطيل 12"/>
          <p:cNvSpPr/>
          <p:nvPr/>
        </p:nvSpPr>
        <p:spPr>
          <a:xfrm>
            <a:off x="8031479" y="4965594"/>
            <a:ext cx="804530" cy="63983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699722" rtl="1" fontAlgn="base">
              <a:spcBef>
                <a:spcPct val="0"/>
              </a:spcBef>
              <a:spcAft>
                <a:spcPct val="0"/>
              </a:spcAft>
              <a:defRPr/>
            </a:pPr>
            <a:r>
              <a:rPr lang="ar-BH" sz="3000" b="1" dirty="0" smtClean="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6</a:t>
            </a:r>
            <a:endParaRPr lang="en-US" sz="3000" b="1"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9" name="Rounded Rectangle 38"/>
          <p:cNvSpPr/>
          <p:nvPr/>
        </p:nvSpPr>
        <p:spPr bwMode="auto">
          <a:xfrm>
            <a:off x="97063" y="5007255"/>
            <a:ext cx="7802274" cy="58185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69965" tIns="34983" rIns="69965" bIns="34983"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just" defTabSz="699722" rtl="1" fontAlgn="base">
              <a:spcBef>
                <a:spcPct val="0"/>
              </a:spcBef>
              <a:spcAft>
                <a:spcPct val="0"/>
              </a:spcAft>
              <a:defRPr/>
            </a:pPr>
            <a:r>
              <a:rPr lang="ar-BH" sz="2400" b="1" dirty="0" smtClean="0">
                <a:latin typeface="Sakkal Majalla" panose="02000000000000000000" pitchFamily="2" charset="-78"/>
                <a:cs typeface="Sakkal Majalla" panose="02000000000000000000" pitchFamily="2" charset="-78"/>
              </a:rPr>
              <a:t>يثمّن </a:t>
            </a:r>
            <a:r>
              <a:rPr lang="ar-BH" sz="2400" b="1" dirty="0">
                <a:latin typeface="Sakkal Majalla" panose="02000000000000000000" pitchFamily="2" charset="-78"/>
                <a:cs typeface="Sakkal Majalla" panose="02000000000000000000" pitchFamily="2" charset="-78"/>
              </a:rPr>
              <a:t>النّجاحات التي حقّقها القطاع </a:t>
            </a:r>
            <a:r>
              <a:rPr lang="ar-BH" sz="2400" b="1" dirty="0" smtClean="0">
                <a:latin typeface="Sakkal Majalla" panose="02000000000000000000" pitchFamily="2" charset="-78"/>
                <a:cs typeface="Sakkal Majalla" panose="02000000000000000000" pitchFamily="2" charset="-78"/>
              </a:rPr>
              <a:t>الصناعيّ </a:t>
            </a:r>
            <a:r>
              <a:rPr lang="ar-BH" sz="2400" b="1" dirty="0">
                <a:latin typeface="Sakkal Majalla" panose="02000000000000000000" pitchFamily="2" charset="-78"/>
                <a:cs typeface="Sakkal Majalla" panose="02000000000000000000" pitchFamily="2" charset="-78"/>
              </a:rPr>
              <a:t>في دول الخليج </a:t>
            </a:r>
            <a:r>
              <a:rPr lang="ar-BH" sz="2400" b="1" dirty="0" smtClean="0">
                <a:latin typeface="Sakkal Majalla" panose="02000000000000000000" pitchFamily="2" charset="-78"/>
                <a:cs typeface="Sakkal Majalla" panose="02000000000000000000" pitchFamily="2" charset="-78"/>
              </a:rPr>
              <a:t>العربية.</a:t>
            </a:r>
            <a:endParaRPr lang="en-US" sz="2400" b="1" dirty="0">
              <a:latin typeface="Sakkal Majalla" panose="02000000000000000000" pitchFamily="2" charset="-78"/>
              <a:cs typeface="Sakkal Majalla" panose="02000000000000000000" pitchFamily="2" charset="-78"/>
            </a:endParaRPr>
          </a:p>
        </p:txBody>
      </p:sp>
      <p:sp>
        <p:nvSpPr>
          <p:cNvPr id="21" name="Rectangle 20"/>
          <p:cNvSpPr/>
          <p:nvPr/>
        </p:nvSpPr>
        <p:spPr>
          <a:xfrm>
            <a:off x="32755" y="1709270"/>
            <a:ext cx="7816504" cy="517065"/>
          </a:xfrm>
          <a:prstGeom prst="rect">
            <a:avLst/>
          </a:prstGeom>
        </p:spPr>
        <p:txBody>
          <a:bodyPr wrap="square">
            <a:spAutoFit/>
          </a:bodyPr>
          <a:lstStyle/>
          <a:p>
            <a:pPr marR="0" lvl="0" algn="r" rtl="1">
              <a:lnSpc>
                <a:spcPct val="115000"/>
              </a:lnSpc>
              <a:spcBef>
                <a:spcPts val="0"/>
              </a:spcBef>
              <a:spcAft>
                <a:spcPts val="800"/>
              </a:spcAft>
            </a:pPr>
            <a:r>
              <a:rPr lang="ar-BH" sz="24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يتعرّف </a:t>
            </a:r>
            <a:r>
              <a:rPr lang="ar-BH"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أهمّية الصّناعة الاستخراجيّة </a:t>
            </a:r>
            <a:r>
              <a:rPr lang="ar-BH" sz="24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في </a:t>
            </a:r>
            <a:r>
              <a:rPr lang="ar-BH"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اقتصادات دول الخليج العربيّة.</a:t>
            </a:r>
            <a:endParaRPr lang="en-US" sz="24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41" name="Rectangle 40"/>
          <p:cNvSpPr/>
          <p:nvPr/>
        </p:nvSpPr>
        <p:spPr>
          <a:xfrm>
            <a:off x="981007" y="4410130"/>
            <a:ext cx="7279284" cy="461665"/>
          </a:xfrm>
          <a:prstGeom prst="rect">
            <a:avLst/>
          </a:prstGeom>
        </p:spPr>
        <p:txBody>
          <a:bodyPr wrap="square">
            <a:spAutoFit/>
          </a:bodyPr>
          <a:lstStyle/>
          <a:p>
            <a:r>
              <a:rPr lang="ar-BH" sz="2400" b="1" dirty="0" smtClean="0">
                <a:latin typeface="Sakkal Majalla" panose="02000000000000000000" pitchFamily="2" charset="-78"/>
                <a:ea typeface="Calibri" panose="020F0502020204030204" pitchFamily="34" charset="0"/>
                <a:cs typeface="Sakkal Majalla" panose="02000000000000000000" pitchFamily="2" charset="-78"/>
              </a:rPr>
              <a:t>يحلّل </a:t>
            </a:r>
            <a:r>
              <a:rPr lang="ar-BH" sz="2400" b="1" dirty="0" smtClean="0">
                <a:latin typeface="Sakkal Majalla" panose="02000000000000000000" pitchFamily="2" charset="-78"/>
                <a:ea typeface="Calibri" panose="020F0502020204030204" pitchFamily="34" charset="0"/>
                <a:cs typeface="Sakkal Majalla" panose="02000000000000000000" pitchFamily="2" charset="-78"/>
              </a:rPr>
              <a:t>جداول </a:t>
            </a:r>
            <a:r>
              <a:rPr lang="ar-BH" sz="2400" b="1" dirty="0">
                <a:latin typeface="Sakkal Majalla" panose="02000000000000000000" pitchFamily="2" charset="-78"/>
                <a:ea typeface="Calibri" panose="020F0502020204030204" pitchFamily="34" charset="0"/>
                <a:cs typeface="Sakkal Majalla" panose="02000000000000000000" pitchFamily="2" charset="-78"/>
              </a:rPr>
              <a:t>إحصائيّة </a:t>
            </a:r>
            <a:r>
              <a:rPr lang="ar-BH" sz="2400" b="1" dirty="0" smtClean="0">
                <a:latin typeface="Sakkal Majalla" panose="02000000000000000000" pitchFamily="2" charset="-78"/>
                <a:ea typeface="Calibri" panose="020F0502020204030204" pitchFamily="34" charset="0"/>
                <a:cs typeface="Sakkal Majalla" panose="02000000000000000000" pitchFamily="2" charset="-78"/>
              </a:rPr>
              <a:t>ورسومًا بيانيّة تتعلّق </a:t>
            </a:r>
            <a:r>
              <a:rPr lang="ar-BH" sz="2400" b="1" dirty="0">
                <a:latin typeface="Sakkal Majalla" panose="02000000000000000000" pitchFamily="2" charset="-78"/>
                <a:ea typeface="Calibri" panose="020F0502020204030204" pitchFamily="34" charset="0"/>
                <a:cs typeface="Sakkal Majalla" panose="02000000000000000000" pitchFamily="2" charset="-78"/>
              </a:rPr>
              <a:t>بالصناعة في دول الخليج </a:t>
            </a:r>
            <a:r>
              <a:rPr lang="ar-BH" sz="2400" b="1" dirty="0" smtClean="0">
                <a:latin typeface="Sakkal Majalla" panose="02000000000000000000" pitchFamily="2" charset="-78"/>
                <a:ea typeface="Calibri" panose="020F0502020204030204" pitchFamily="34" charset="0"/>
                <a:cs typeface="Sakkal Majalla" panose="02000000000000000000" pitchFamily="2" charset="-78"/>
              </a:rPr>
              <a:t>العربيّة</a:t>
            </a:r>
            <a:endParaRPr lang="en-US" sz="2400" b="1" dirty="0">
              <a:latin typeface="Sakkal Majalla" panose="02000000000000000000" pitchFamily="2" charset="-78"/>
              <a:cs typeface="Sakkal Majalla" panose="02000000000000000000" pitchFamily="2" charset="-78"/>
            </a:endParaRPr>
          </a:p>
        </p:txBody>
      </p:sp>
      <p:sp>
        <p:nvSpPr>
          <p:cNvPr id="12" name="Rectangle 11"/>
          <p:cNvSpPr/>
          <p:nvPr/>
        </p:nvSpPr>
        <p:spPr>
          <a:xfrm>
            <a:off x="4340950" y="3711272"/>
            <a:ext cx="3433953" cy="517065"/>
          </a:xfrm>
          <a:prstGeom prst="rect">
            <a:avLst/>
          </a:prstGeom>
        </p:spPr>
        <p:txBody>
          <a:bodyPr wrap="none">
            <a:spAutoFit/>
          </a:bodyPr>
          <a:lstStyle/>
          <a:p>
            <a:pPr marR="0" lvl="0" algn="r" rtl="1">
              <a:lnSpc>
                <a:spcPct val="115000"/>
              </a:lnSpc>
              <a:spcBef>
                <a:spcPts val="0"/>
              </a:spcBef>
              <a:spcAft>
                <a:spcPts val="800"/>
              </a:spcAft>
            </a:pPr>
            <a:r>
              <a:rPr lang="ar-BH" sz="24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يحدّد </a:t>
            </a:r>
            <a:r>
              <a:rPr lang="ar-BH"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أنواع الصناعات </a:t>
            </a:r>
            <a:r>
              <a:rPr lang="ar-BH" sz="24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الاستخراجيّة</a:t>
            </a:r>
            <a:r>
              <a:rPr lang="ar-BH" sz="24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Rectangle 18"/>
          <p:cNvSpPr/>
          <p:nvPr/>
        </p:nvSpPr>
        <p:spPr>
          <a:xfrm>
            <a:off x="3109843" y="2433006"/>
            <a:ext cx="4665060" cy="517065"/>
          </a:xfrm>
          <a:prstGeom prst="rect">
            <a:avLst/>
          </a:prstGeom>
        </p:spPr>
        <p:txBody>
          <a:bodyPr wrap="none">
            <a:spAutoFit/>
          </a:bodyPr>
          <a:lstStyle/>
          <a:p>
            <a:pPr marR="0" lvl="0" algn="r" rtl="1">
              <a:lnSpc>
                <a:spcPct val="115000"/>
              </a:lnSpc>
              <a:spcBef>
                <a:spcPts val="0"/>
              </a:spcBef>
              <a:spcAft>
                <a:spcPts val="800"/>
              </a:spcAft>
            </a:pPr>
            <a:r>
              <a:rPr lang="ar-BH" sz="24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يبيّن أهميّة القطاع </a:t>
            </a:r>
            <a:r>
              <a:rPr lang="ar-BH" sz="24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الصناعي في دول الخليج العربية.</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35" name="Rectangle 34"/>
          <p:cNvSpPr/>
          <p:nvPr/>
        </p:nvSpPr>
        <p:spPr>
          <a:xfrm>
            <a:off x="3086227" y="3094756"/>
            <a:ext cx="4766049" cy="517065"/>
          </a:xfrm>
          <a:prstGeom prst="rect">
            <a:avLst/>
          </a:prstGeom>
        </p:spPr>
        <p:txBody>
          <a:bodyPr wrap="none">
            <a:spAutoFit/>
          </a:bodyPr>
          <a:lstStyle/>
          <a:p>
            <a:pPr marR="0" lvl="0" algn="r" rtl="1">
              <a:lnSpc>
                <a:spcPct val="115000"/>
              </a:lnSpc>
              <a:spcBef>
                <a:spcPts val="0"/>
              </a:spcBef>
              <a:spcAft>
                <a:spcPts val="800"/>
              </a:spcAft>
            </a:pPr>
            <a:r>
              <a:rPr lang="ar-BH" sz="24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يوضّح أهمّ مقوّمات </a:t>
            </a:r>
            <a:r>
              <a:rPr lang="ar-BH" sz="24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الصناعة في دول الخليج </a:t>
            </a:r>
            <a:r>
              <a:rPr lang="ar-BH" sz="24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العربيّة</a:t>
            </a:r>
            <a:r>
              <a:rPr lang="ar-BH" sz="2400" b="1"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a:t>
            </a:r>
            <a:endParaRPr lang="en-US" sz="2400" b="1" dirty="0">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1000"/>
                                        <p:tgtEl>
                                          <p:spTgt spid="21">
                                            <p:txEl>
                                              <p:pRg st="0" end="0"/>
                                            </p:txEl>
                                          </p:spTgt>
                                        </p:tgtEl>
                                      </p:cBhvr>
                                    </p:animEffect>
                                    <p:anim calcmode="lin" valueType="num">
                                      <p:cBhvr>
                                        <p:cTn id="1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9">
                                            <p:txEl>
                                              <p:pRg st="0" end="0"/>
                                            </p:txEl>
                                          </p:spTgt>
                                        </p:tgtEl>
                                        <p:attrNameLst>
                                          <p:attrName>style.visibility</p:attrName>
                                        </p:attrNameLst>
                                      </p:cBhvr>
                                      <p:to>
                                        <p:strVal val="visible"/>
                                      </p:to>
                                    </p:set>
                                    <p:animEffect transition="in" filter="fade">
                                      <p:cBhvr>
                                        <p:cTn id="47" dur="1000"/>
                                        <p:tgtEl>
                                          <p:spTgt spid="39">
                                            <p:txEl>
                                              <p:pRg st="0" end="0"/>
                                            </p:txEl>
                                          </p:spTgt>
                                        </p:tgtEl>
                                      </p:cBhvr>
                                    </p:animEffect>
                                    <p:anim calcmode="lin" valueType="num">
                                      <p:cBhvr>
                                        <p:cTn id="4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 grpId="0"/>
      <p:bldP spid="12" grpId="0"/>
      <p:bldP spid="19"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3" name="مستطيل 2"/>
          <p:cNvSpPr/>
          <p:nvPr/>
        </p:nvSpPr>
        <p:spPr>
          <a:xfrm>
            <a:off x="2325786" y="1165403"/>
            <a:ext cx="4577290" cy="448959"/>
          </a:xfrm>
          <a:prstGeom prst="rect">
            <a:avLst/>
          </a:prstGeom>
          <a:solidFill>
            <a:schemeClr val="accent4">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smtClean="0">
                <a:solidFill>
                  <a:srgbClr val="FF0000"/>
                </a:solidFill>
                <a:latin typeface="Sakkal Majalla" panose="02000000000000000000" pitchFamily="2" charset="-78"/>
                <a:cs typeface="Sakkal Majalla" panose="02000000000000000000" pitchFamily="2" charset="-78"/>
              </a:rPr>
              <a:t>مُقدّمة</a:t>
            </a:r>
            <a:endParaRPr lang="en-US" sz="3200" b="1" dirty="0">
              <a:solidFill>
                <a:srgbClr val="FF000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799109" y="2115373"/>
            <a:ext cx="7482626" cy="3535174"/>
          </a:xfrm>
          <a:prstGeom prst="rect">
            <a:avLst/>
          </a:prstGeom>
          <a:solidFill>
            <a:schemeClr val="accent2">
              <a:lumMod val="20000"/>
              <a:lumOff val="80000"/>
            </a:schemeClr>
          </a:solidFill>
          <a:ln>
            <a:solidFill>
              <a:schemeClr val="tx1"/>
            </a:solidFill>
            <a:prstDash val="dash"/>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150000"/>
              </a:lnSpc>
              <a:buNone/>
            </a:pPr>
            <a:r>
              <a:rPr lang="ar-SA" sz="2400" dirty="0">
                <a:latin typeface="Sakkal Majalla" panose="02000000000000000000" pitchFamily="2" charset="-78"/>
                <a:cs typeface="Sakkal Majalla" panose="02000000000000000000" pitchFamily="2" charset="-78"/>
              </a:rPr>
              <a:t>يشتمل القطاع الص</a:t>
            </a:r>
            <a:r>
              <a:rPr lang="ar-BH" sz="2400" dirty="0">
                <a:latin typeface="Sakkal Majalla" panose="02000000000000000000" pitchFamily="2" charset="-78"/>
                <a:cs typeface="Sakkal Majalla" panose="02000000000000000000" pitchFamily="2" charset="-78"/>
              </a:rPr>
              <a:t>ّ</a:t>
            </a:r>
            <a:r>
              <a:rPr lang="ar-SA" sz="2400" dirty="0">
                <a:latin typeface="Sakkal Majalla" panose="02000000000000000000" pitchFamily="2" charset="-78"/>
                <a:cs typeface="Sakkal Majalla" panose="02000000000000000000" pitchFamily="2" charset="-78"/>
              </a:rPr>
              <a:t>ناعي على مجمل الأنشطة </a:t>
            </a:r>
            <a:r>
              <a:rPr lang="ar-SA" sz="2400" dirty="0" smtClean="0">
                <a:latin typeface="Sakkal Majalla" panose="02000000000000000000" pitchFamily="2" charset="-78"/>
                <a:cs typeface="Sakkal Majalla" panose="02000000000000000000" pitchFamily="2" charset="-78"/>
              </a:rPr>
              <a:t>الاقتصادي</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ة </a:t>
            </a:r>
            <a:r>
              <a:rPr lang="ar-SA" sz="2400" dirty="0">
                <a:latin typeface="Sakkal Majalla" panose="02000000000000000000" pitchFamily="2" charset="-78"/>
                <a:cs typeface="Sakkal Majalla" panose="02000000000000000000" pitchFamily="2" charset="-78"/>
              </a:rPr>
              <a:t>التي تعمل على استخراج المواد </a:t>
            </a:r>
            <a:r>
              <a:rPr lang="ar-SA" sz="2400" dirty="0" smtClean="0">
                <a:latin typeface="Sakkal Majalla" panose="02000000000000000000" pitchFamily="2" charset="-78"/>
                <a:cs typeface="Sakkal Majalla" panose="02000000000000000000" pitchFamily="2" charset="-78"/>
              </a:rPr>
              <a:t>الأوّلي</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ة</a:t>
            </a:r>
            <a:r>
              <a:rPr lang="ar-BH" sz="2400" dirty="0" smtClean="0">
                <a:latin typeface="Sakkal Majalla" panose="02000000000000000000" pitchFamily="2" charset="-78"/>
                <a:cs typeface="Sakkal Majalla" panose="02000000000000000000" pitchFamily="2" charset="-78"/>
              </a:rPr>
              <a:t> </a:t>
            </a:r>
            <a:r>
              <a:rPr lang="ar-SA" sz="2400" dirty="0" smtClean="0">
                <a:latin typeface="Sakkal Majalla" panose="02000000000000000000" pitchFamily="2" charset="-78"/>
                <a:cs typeface="Sakkal Majalla" panose="02000000000000000000" pitchFamily="2" charset="-78"/>
              </a:rPr>
              <a:t>(معدني</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ة </a:t>
            </a:r>
            <a:r>
              <a:rPr lang="ar-SA" sz="2400" dirty="0">
                <a:latin typeface="Sakkal Majalla" panose="02000000000000000000" pitchFamily="2" charset="-78"/>
                <a:cs typeface="Sakkal Majalla" panose="02000000000000000000" pitchFamily="2" charset="-78"/>
              </a:rPr>
              <a:t>ونباتيّة وحيوانيّة)، وتقوم بتحويلها إلى منتجات جديدة يستهلكها الإنسان، أو يستعملها في مجالات حياته ونشاطاته المختلفة. </a:t>
            </a:r>
            <a:r>
              <a:rPr lang="ar-SA" sz="2400" dirty="0" smtClean="0">
                <a:latin typeface="Sakkal Majalla" panose="02000000000000000000" pitchFamily="2" charset="-78"/>
                <a:cs typeface="Sakkal Majalla" panose="02000000000000000000" pitchFamily="2" charset="-78"/>
              </a:rPr>
              <a:t>ويشمل </a:t>
            </a:r>
            <a:r>
              <a:rPr lang="ar-BH" sz="2400" dirty="0" smtClean="0">
                <a:latin typeface="Sakkal Majalla" panose="02000000000000000000" pitchFamily="2" charset="-78"/>
                <a:cs typeface="Sakkal Majalla" panose="02000000000000000000" pitchFamily="2" charset="-78"/>
              </a:rPr>
              <a:t>هذا </a:t>
            </a:r>
            <a:r>
              <a:rPr lang="ar-SA" sz="2400" dirty="0" smtClean="0">
                <a:latin typeface="Sakkal Majalla" panose="02000000000000000000" pitchFamily="2" charset="-78"/>
                <a:cs typeface="Sakkal Majalla" panose="02000000000000000000" pitchFamily="2" charset="-78"/>
              </a:rPr>
              <a:t>القطاع الصناعات </a:t>
            </a:r>
            <a:r>
              <a:rPr lang="ar-BH" sz="2400" dirty="0" smtClean="0">
                <a:latin typeface="Sakkal Majalla" panose="02000000000000000000" pitchFamily="2" charset="-78"/>
                <a:cs typeface="Sakkal Majalla" panose="02000000000000000000" pitchFamily="2" charset="-78"/>
              </a:rPr>
              <a:t>الاستخراجيّة </a:t>
            </a:r>
            <a:r>
              <a:rPr lang="ar-SA" sz="2400" dirty="0" smtClean="0">
                <a:latin typeface="Sakkal Majalla" panose="02000000000000000000" pitchFamily="2" charset="-78"/>
                <a:cs typeface="Sakkal Majalla" panose="02000000000000000000" pitchFamily="2" charset="-78"/>
              </a:rPr>
              <a:t>والصناعات التحويلي</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ة</a:t>
            </a:r>
            <a:r>
              <a:rPr lang="ar-SA" sz="2400" dirty="0">
                <a:latin typeface="Sakkal Majalla" panose="02000000000000000000" pitchFamily="2" charset="-78"/>
                <a:cs typeface="Sakkal Majalla" panose="02000000000000000000" pitchFamily="2" charset="-78"/>
              </a:rPr>
              <a:t>. فما أهمّية القطاع الصّناعي في اقتصادات دول الخليج العربيّة؟ وما </a:t>
            </a:r>
            <a:r>
              <a:rPr lang="ar-SA" sz="2400" dirty="0" smtClean="0">
                <a:latin typeface="Sakkal Majalla" panose="02000000000000000000" pitchFamily="2" charset="-78"/>
                <a:cs typeface="Sakkal Majalla" panose="02000000000000000000" pitchFamily="2" charset="-78"/>
              </a:rPr>
              <a:t>مقوماته</a:t>
            </a:r>
            <a:r>
              <a:rPr lang="ar-SA" sz="2400" dirty="0">
                <a:latin typeface="Sakkal Majalla" panose="02000000000000000000" pitchFamily="2" charset="-78"/>
                <a:cs typeface="Sakkal Majalla" panose="02000000000000000000" pitchFamily="2" charset="-78"/>
              </a:rPr>
              <a:t>؟ وما </a:t>
            </a:r>
            <a:r>
              <a:rPr lang="ar-SA" sz="2400" dirty="0" smtClean="0">
                <a:latin typeface="Sakkal Majalla" panose="02000000000000000000" pitchFamily="2" charset="-78"/>
                <a:cs typeface="Sakkal Majalla" panose="02000000000000000000" pitchFamily="2" charset="-78"/>
              </a:rPr>
              <a:t>أنواع </a:t>
            </a:r>
            <a:r>
              <a:rPr lang="ar-SA" sz="2400" dirty="0">
                <a:latin typeface="Sakkal Majalla" panose="02000000000000000000" pitchFamily="2" charset="-78"/>
                <a:cs typeface="Sakkal Majalla" panose="02000000000000000000" pitchFamily="2" charset="-78"/>
              </a:rPr>
              <a:t>الصناعات </a:t>
            </a:r>
            <a:r>
              <a:rPr lang="ar-SA" sz="2400" dirty="0" err="1" smtClean="0">
                <a:latin typeface="Sakkal Majalla" panose="02000000000000000000" pitchFamily="2" charset="-78"/>
                <a:cs typeface="Sakkal Majalla" panose="02000000000000000000" pitchFamily="2" charset="-78"/>
              </a:rPr>
              <a:t>الاستخراجي</a:t>
            </a:r>
            <a:r>
              <a:rPr lang="ar-BH" sz="2400" dirty="0" smtClean="0">
                <a:latin typeface="Sakkal Majalla" panose="02000000000000000000" pitchFamily="2" charset="-78"/>
                <a:cs typeface="Sakkal Majalla" panose="02000000000000000000" pitchFamily="2" charset="-78"/>
              </a:rPr>
              <a:t>ّة</a:t>
            </a:r>
            <a:r>
              <a:rPr lang="ar-BH" sz="2400" dirty="0" smtClean="0">
                <a:latin typeface="Sakkal Majalla" panose="02000000000000000000" pitchFamily="2" charset="-78"/>
                <a:cs typeface="Sakkal Majalla" panose="02000000000000000000" pitchFamily="2" charset="-78"/>
              </a:rPr>
              <a:t>؟</a:t>
            </a:r>
            <a:endParaRPr lang="en-US" sz="2400" dirty="0">
              <a:latin typeface="Sakkal Majalla" panose="02000000000000000000" pitchFamily="2" charset="-78"/>
              <a:cs typeface="Sakkal Majalla" panose="02000000000000000000" pitchFamily="2" charset="-78"/>
            </a:endParaRPr>
          </a:p>
        </p:txBody>
      </p:sp>
      <p:sp>
        <p:nvSpPr>
          <p:cNvPr id="8"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389962" y="1000670"/>
            <a:ext cx="8251764" cy="520463"/>
          </a:xfrm>
          <a:prstGeom prst="rect">
            <a:avLst/>
          </a:prstGeom>
          <a:solidFill>
            <a:schemeClr val="accent4">
              <a:lumMod val="20000"/>
              <a:lumOff val="80000"/>
            </a:schemeClr>
          </a:solidFill>
          <a:ln>
            <a:solidFill>
              <a:schemeClr val="tx1"/>
            </a:solidFill>
          </a:ln>
        </p:spPr>
        <p:txBody>
          <a:bodyPr wrap="square">
            <a:spAutoFit/>
          </a:bodyPr>
          <a:lstStyle/>
          <a:p>
            <a:pPr marR="0" lvl="0" algn="ctr" rtl="1">
              <a:lnSpc>
                <a:spcPct val="107000"/>
              </a:lnSpc>
              <a:spcBef>
                <a:spcPts val="0"/>
              </a:spcBef>
              <a:spcAft>
                <a:spcPts val="800"/>
              </a:spcAft>
              <a:buClr>
                <a:srgbClr val="0070C0"/>
              </a:buClr>
              <a:buSzPts val="1400"/>
            </a:pPr>
            <a:r>
              <a:rPr lang="ar-BH" sz="26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النشاط </a:t>
            </a:r>
            <a:r>
              <a:rPr lang="ar-BH" sz="26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الأوّل</a:t>
            </a:r>
            <a:r>
              <a:rPr lang="ar-BH" sz="26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 </a:t>
            </a:r>
            <a:r>
              <a:rPr lang="ar-SA" sz="2600" b="1" dirty="0" smtClean="0">
                <a:solidFill>
                  <a:srgbClr val="FF0000"/>
                </a:solidFill>
                <a:latin typeface="Sakkal Majalla" panose="02000000000000000000" pitchFamily="2" charset="-78"/>
                <a:cs typeface="Sakkal Majalla" panose="02000000000000000000" pitchFamily="2" charset="-78"/>
              </a:rPr>
              <a:t>أهمي</a:t>
            </a:r>
            <a:r>
              <a:rPr lang="ar-BH" sz="2600" b="1" dirty="0" smtClean="0">
                <a:solidFill>
                  <a:srgbClr val="FF0000"/>
                </a:solidFill>
                <a:latin typeface="Sakkal Majalla" panose="02000000000000000000" pitchFamily="2" charset="-78"/>
                <a:cs typeface="Sakkal Majalla" panose="02000000000000000000" pitchFamily="2" charset="-78"/>
              </a:rPr>
              <a:t>ّ</a:t>
            </a:r>
            <a:r>
              <a:rPr lang="ar-SA" sz="2600" b="1" dirty="0" smtClean="0">
                <a:solidFill>
                  <a:srgbClr val="FF0000"/>
                </a:solidFill>
                <a:latin typeface="Sakkal Majalla" panose="02000000000000000000" pitchFamily="2" charset="-78"/>
                <a:cs typeface="Sakkal Majalla" panose="02000000000000000000" pitchFamily="2" charset="-78"/>
              </a:rPr>
              <a:t>ة </a:t>
            </a:r>
            <a:r>
              <a:rPr lang="ar-SA" sz="2600" b="1" dirty="0">
                <a:solidFill>
                  <a:srgbClr val="FF0000"/>
                </a:solidFill>
                <a:latin typeface="Sakkal Majalla" panose="02000000000000000000" pitchFamily="2" charset="-78"/>
                <a:cs typeface="Sakkal Majalla" panose="02000000000000000000" pitchFamily="2" charset="-78"/>
              </a:rPr>
              <a:t>القطاع </a:t>
            </a:r>
            <a:r>
              <a:rPr lang="ar-SA" sz="2600" b="1" dirty="0" smtClean="0">
                <a:solidFill>
                  <a:srgbClr val="FF0000"/>
                </a:solidFill>
                <a:latin typeface="Sakkal Majalla" panose="02000000000000000000" pitchFamily="2" charset="-78"/>
                <a:cs typeface="Sakkal Majalla" panose="02000000000000000000" pitchFamily="2" charset="-78"/>
              </a:rPr>
              <a:t>الصناعي</a:t>
            </a:r>
            <a:r>
              <a:rPr lang="ar-BH" sz="2600" b="1" dirty="0" smtClean="0">
                <a:solidFill>
                  <a:srgbClr val="FF0000"/>
                </a:solidFill>
                <a:latin typeface="Sakkal Majalla" panose="02000000000000000000" pitchFamily="2" charset="-78"/>
                <a:cs typeface="Sakkal Majalla" panose="02000000000000000000" pitchFamily="2" charset="-78"/>
              </a:rPr>
              <a:t>ّ</a:t>
            </a:r>
            <a:r>
              <a:rPr lang="ar-SA" sz="2600" b="1" dirty="0" smtClean="0">
                <a:solidFill>
                  <a:srgbClr val="FF0000"/>
                </a:solidFill>
                <a:latin typeface="Sakkal Majalla" panose="02000000000000000000" pitchFamily="2" charset="-78"/>
                <a:cs typeface="Sakkal Majalla" panose="02000000000000000000" pitchFamily="2" charset="-78"/>
              </a:rPr>
              <a:t> </a:t>
            </a:r>
            <a:r>
              <a:rPr lang="ar-SA" sz="2600" b="1" dirty="0">
                <a:solidFill>
                  <a:srgbClr val="FF0000"/>
                </a:solidFill>
                <a:latin typeface="Sakkal Majalla" panose="02000000000000000000" pitchFamily="2" charset="-78"/>
                <a:cs typeface="Sakkal Majalla" panose="02000000000000000000" pitchFamily="2" charset="-78"/>
              </a:rPr>
              <a:t>في اقتصادات دول الخليج </a:t>
            </a:r>
            <a:r>
              <a:rPr lang="ar-SA" sz="2600" b="1" dirty="0" smtClean="0">
                <a:solidFill>
                  <a:srgbClr val="FF0000"/>
                </a:solidFill>
                <a:latin typeface="Sakkal Majalla" panose="02000000000000000000" pitchFamily="2" charset="-78"/>
                <a:cs typeface="Sakkal Majalla" panose="02000000000000000000" pitchFamily="2" charset="-78"/>
              </a:rPr>
              <a:t>العربي</a:t>
            </a:r>
            <a:r>
              <a:rPr lang="ar-BH" sz="2600" b="1" dirty="0" smtClean="0">
                <a:solidFill>
                  <a:srgbClr val="FF0000"/>
                </a:solidFill>
                <a:latin typeface="Sakkal Majalla" panose="02000000000000000000" pitchFamily="2" charset="-78"/>
                <a:cs typeface="Sakkal Majalla" panose="02000000000000000000" pitchFamily="2" charset="-78"/>
              </a:rPr>
              <a:t>ّ</a:t>
            </a:r>
            <a:r>
              <a:rPr lang="ar-SA" sz="2600" b="1" dirty="0" smtClean="0">
                <a:solidFill>
                  <a:srgbClr val="FF0000"/>
                </a:solidFill>
                <a:latin typeface="Sakkal Majalla" panose="02000000000000000000" pitchFamily="2" charset="-78"/>
                <a:cs typeface="Sakkal Majalla" panose="02000000000000000000" pitchFamily="2" charset="-78"/>
              </a:rPr>
              <a:t>ة </a:t>
            </a:r>
            <a:r>
              <a:rPr lang="ar-SA" sz="2600" b="1" dirty="0">
                <a:solidFill>
                  <a:srgbClr val="FF0000"/>
                </a:solidFill>
                <a:latin typeface="Sakkal Majalla" panose="02000000000000000000" pitchFamily="2" charset="-78"/>
                <a:cs typeface="Sakkal Majalla" panose="02000000000000000000" pitchFamily="2" charset="-78"/>
              </a:rPr>
              <a:t>ومقوماته</a:t>
            </a:r>
            <a:endParaRPr lang="en-US" sz="2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219363318"/>
              </p:ext>
            </p:extLst>
          </p:nvPr>
        </p:nvGraphicFramePr>
        <p:xfrm>
          <a:off x="4726547" y="2334041"/>
          <a:ext cx="3850784" cy="3563030"/>
        </p:xfrm>
        <a:graphic>
          <a:graphicData uri="http://schemas.openxmlformats.org/drawingml/2006/table">
            <a:tbl>
              <a:tblPr rtl="1" firstRow="1" firstCol="1" bandRow="1">
                <a:tableStyleId>{5940675A-B579-460E-94D1-54222C63F5DA}</a:tableStyleId>
              </a:tblPr>
              <a:tblGrid>
                <a:gridCol w="1416495"/>
                <a:gridCol w="1081906"/>
                <a:gridCol w="1352383"/>
              </a:tblGrid>
              <a:tr h="356303">
                <a:tc>
                  <a:txBody>
                    <a:bodyPr/>
                    <a:lstStyle/>
                    <a:p>
                      <a:pPr marL="0" marR="0" algn="ctr" rtl="1">
                        <a:lnSpc>
                          <a:spcPct val="150000"/>
                        </a:lnSpc>
                        <a:spcBef>
                          <a:spcPts val="0"/>
                        </a:spcBef>
                        <a:spcAft>
                          <a:spcPts val="0"/>
                        </a:spcAft>
                      </a:pPr>
                      <a:r>
                        <a:rPr lang="ar-BH" sz="1400" b="1" dirty="0">
                          <a:effectLst/>
                        </a:rPr>
                        <a:t>البلد</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4">
                        <a:lumMod val="40000"/>
                        <a:lumOff val="60000"/>
                      </a:schemeClr>
                    </a:solidFill>
                  </a:tcPr>
                </a:tc>
                <a:tc>
                  <a:txBody>
                    <a:bodyPr/>
                    <a:lstStyle/>
                    <a:p>
                      <a:pPr marL="0" marR="0" algn="ctr" rtl="1">
                        <a:lnSpc>
                          <a:spcPct val="150000"/>
                        </a:lnSpc>
                        <a:spcBef>
                          <a:spcPts val="0"/>
                        </a:spcBef>
                        <a:spcAft>
                          <a:spcPts val="0"/>
                        </a:spcAft>
                      </a:pPr>
                      <a:r>
                        <a:rPr lang="ar-BH" sz="1400" b="1" dirty="0">
                          <a:effectLst/>
                        </a:rPr>
                        <a:t>2005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4">
                        <a:lumMod val="40000"/>
                        <a:lumOff val="60000"/>
                      </a:schemeClr>
                    </a:solidFill>
                  </a:tcPr>
                </a:tc>
                <a:tc>
                  <a:txBody>
                    <a:bodyPr/>
                    <a:lstStyle/>
                    <a:p>
                      <a:pPr marL="0" marR="0" algn="ctr" rtl="1">
                        <a:lnSpc>
                          <a:spcPct val="150000"/>
                        </a:lnSpc>
                        <a:spcBef>
                          <a:spcPts val="0"/>
                        </a:spcBef>
                        <a:spcAft>
                          <a:spcPts val="0"/>
                        </a:spcAft>
                      </a:pPr>
                      <a:r>
                        <a:rPr lang="ar-BH" sz="1400" b="1" dirty="0">
                          <a:effectLst/>
                        </a:rPr>
                        <a:t>2019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4">
                        <a:lumMod val="40000"/>
                        <a:lumOff val="60000"/>
                      </a:schemeClr>
                    </a:solidFill>
                  </a:tcPr>
                </a:tc>
              </a:tr>
              <a:tr h="356303">
                <a:tc>
                  <a:txBody>
                    <a:bodyPr/>
                    <a:lstStyle/>
                    <a:p>
                      <a:pPr marL="0" marR="0" algn="ctr" rtl="1">
                        <a:lnSpc>
                          <a:spcPct val="150000"/>
                        </a:lnSpc>
                        <a:spcBef>
                          <a:spcPts val="0"/>
                        </a:spcBef>
                        <a:spcAft>
                          <a:spcPts val="0"/>
                        </a:spcAft>
                      </a:pPr>
                      <a:r>
                        <a:rPr lang="ar-BH" sz="1400" b="1" dirty="0">
                          <a:effectLst/>
                        </a:rPr>
                        <a:t>مملكة البحرين</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gn="r" rtl="1">
                        <a:lnSpc>
                          <a:spcPct val="150000"/>
                        </a:lnSpc>
                        <a:spcBef>
                          <a:spcPts val="0"/>
                        </a:spcBef>
                        <a:spcAft>
                          <a:spcPts val="0"/>
                        </a:spcAft>
                      </a:pPr>
                      <a:r>
                        <a:rPr lang="ar-BH" sz="1400" b="0" dirty="0">
                          <a:effectLst/>
                        </a:rPr>
                        <a:t>30,7%</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r" rtl="1">
                        <a:lnSpc>
                          <a:spcPct val="150000"/>
                        </a:lnSpc>
                        <a:spcBef>
                          <a:spcPts val="0"/>
                        </a:spcBef>
                        <a:spcAft>
                          <a:spcPts val="0"/>
                        </a:spcAft>
                      </a:pPr>
                      <a:r>
                        <a:rPr lang="ar-BH" sz="1400" b="0" dirty="0">
                          <a:effectLst/>
                        </a:rPr>
                        <a:t>36,1%</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D1FF"/>
                    </a:solidFill>
                  </a:tcPr>
                </a:tc>
              </a:tr>
              <a:tr h="356303">
                <a:tc>
                  <a:txBody>
                    <a:bodyPr/>
                    <a:lstStyle/>
                    <a:p>
                      <a:pPr marL="0" marR="0" algn="ctr" rtl="1">
                        <a:lnSpc>
                          <a:spcPct val="150000"/>
                        </a:lnSpc>
                        <a:spcBef>
                          <a:spcPts val="0"/>
                        </a:spcBef>
                        <a:spcAft>
                          <a:spcPts val="0"/>
                        </a:spcAft>
                      </a:pPr>
                      <a:r>
                        <a:rPr lang="ar-BH" sz="1400" b="1" dirty="0">
                          <a:effectLst/>
                        </a:rPr>
                        <a:t>السعودية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gn="r" rtl="1">
                        <a:lnSpc>
                          <a:spcPct val="150000"/>
                        </a:lnSpc>
                        <a:spcBef>
                          <a:spcPts val="0"/>
                        </a:spcBef>
                        <a:spcAft>
                          <a:spcPts val="0"/>
                        </a:spcAft>
                      </a:pPr>
                      <a:r>
                        <a:rPr lang="ar-BH" sz="1400" b="0" dirty="0">
                          <a:effectLst/>
                        </a:rPr>
                        <a:t>20%</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r" rtl="1">
                        <a:lnSpc>
                          <a:spcPct val="150000"/>
                        </a:lnSpc>
                        <a:spcBef>
                          <a:spcPts val="0"/>
                        </a:spcBef>
                        <a:spcAft>
                          <a:spcPts val="0"/>
                        </a:spcAft>
                      </a:pPr>
                      <a:r>
                        <a:rPr lang="ar-BH" sz="1400" b="0" dirty="0">
                          <a:effectLst/>
                        </a:rPr>
                        <a:t>22,6%</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D1FF"/>
                    </a:solidFill>
                  </a:tcPr>
                </a:tc>
              </a:tr>
              <a:tr h="356303">
                <a:tc>
                  <a:txBody>
                    <a:bodyPr/>
                    <a:lstStyle/>
                    <a:p>
                      <a:pPr marL="0" marR="0" algn="ctr" rtl="1">
                        <a:lnSpc>
                          <a:spcPct val="150000"/>
                        </a:lnSpc>
                        <a:spcBef>
                          <a:spcPts val="0"/>
                        </a:spcBef>
                        <a:spcAft>
                          <a:spcPts val="0"/>
                        </a:spcAft>
                      </a:pPr>
                      <a:r>
                        <a:rPr lang="ar-BH" sz="1400" b="1" dirty="0">
                          <a:effectLst/>
                        </a:rPr>
                        <a:t>الإمارات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gn="r" rtl="1">
                        <a:lnSpc>
                          <a:spcPct val="150000"/>
                        </a:lnSpc>
                        <a:spcBef>
                          <a:spcPts val="0"/>
                        </a:spcBef>
                        <a:spcAft>
                          <a:spcPts val="0"/>
                        </a:spcAft>
                      </a:pPr>
                      <a:r>
                        <a:rPr lang="ar-BH" sz="1400" b="0" dirty="0">
                          <a:effectLst/>
                        </a:rPr>
                        <a:t>40,1%</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r" rtl="1">
                        <a:lnSpc>
                          <a:spcPct val="150000"/>
                        </a:lnSpc>
                        <a:spcBef>
                          <a:spcPts val="0"/>
                        </a:spcBef>
                        <a:spcAft>
                          <a:spcPts val="0"/>
                        </a:spcAft>
                      </a:pPr>
                      <a:r>
                        <a:rPr lang="ar-BH" sz="1400" b="0" dirty="0">
                          <a:effectLst/>
                        </a:rPr>
                        <a:t>38,6%</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D1FF"/>
                    </a:solidFill>
                  </a:tcPr>
                </a:tc>
              </a:tr>
              <a:tr h="356303">
                <a:tc>
                  <a:txBody>
                    <a:bodyPr/>
                    <a:lstStyle/>
                    <a:p>
                      <a:pPr marL="0" marR="0" algn="ctr" rtl="1">
                        <a:lnSpc>
                          <a:spcPct val="150000"/>
                        </a:lnSpc>
                        <a:spcBef>
                          <a:spcPts val="0"/>
                        </a:spcBef>
                        <a:spcAft>
                          <a:spcPts val="0"/>
                        </a:spcAft>
                      </a:pPr>
                      <a:r>
                        <a:rPr lang="ar-BH" sz="1400" b="1" dirty="0">
                          <a:effectLst/>
                        </a:rPr>
                        <a:t>الكويت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gn="r" rtl="1">
                        <a:lnSpc>
                          <a:spcPct val="150000"/>
                        </a:lnSpc>
                        <a:spcBef>
                          <a:spcPts val="0"/>
                        </a:spcBef>
                        <a:spcAft>
                          <a:spcPts val="0"/>
                        </a:spcAft>
                      </a:pPr>
                      <a:r>
                        <a:rPr lang="ar-BH" sz="1400" b="0" dirty="0">
                          <a:effectLst/>
                        </a:rPr>
                        <a:t>20,7%</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r" rtl="1">
                        <a:lnSpc>
                          <a:spcPct val="150000"/>
                        </a:lnSpc>
                        <a:spcBef>
                          <a:spcPts val="0"/>
                        </a:spcBef>
                        <a:spcAft>
                          <a:spcPts val="0"/>
                        </a:spcAft>
                      </a:pPr>
                      <a:r>
                        <a:rPr lang="ar-BH" sz="1400" b="0" dirty="0">
                          <a:effectLst/>
                        </a:rPr>
                        <a:t>26,4%</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D1FF"/>
                    </a:solidFill>
                  </a:tcPr>
                </a:tc>
              </a:tr>
              <a:tr h="356303">
                <a:tc>
                  <a:txBody>
                    <a:bodyPr/>
                    <a:lstStyle/>
                    <a:p>
                      <a:pPr marL="0" marR="0" algn="ctr" rtl="1">
                        <a:lnSpc>
                          <a:spcPct val="150000"/>
                        </a:lnSpc>
                        <a:spcBef>
                          <a:spcPts val="0"/>
                        </a:spcBef>
                        <a:spcAft>
                          <a:spcPts val="0"/>
                        </a:spcAft>
                      </a:pPr>
                      <a:r>
                        <a:rPr lang="ar-BH" sz="1400" b="1" dirty="0">
                          <a:effectLst/>
                        </a:rPr>
                        <a:t>عمان</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gn="r" rtl="1">
                        <a:lnSpc>
                          <a:spcPct val="150000"/>
                        </a:lnSpc>
                        <a:spcBef>
                          <a:spcPts val="0"/>
                        </a:spcBef>
                        <a:spcAft>
                          <a:spcPts val="0"/>
                        </a:spcAft>
                      </a:pPr>
                      <a:r>
                        <a:rPr lang="ar-BH" sz="1400" b="0" dirty="0">
                          <a:effectLst/>
                        </a:rPr>
                        <a:t>17,8%</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r" rtl="1">
                        <a:lnSpc>
                          <a:spcPct val="150000"/>
                        </a:lnSpc>
                        <a:spcBef>
                          <a:spcPts val="0"/>
                        </a:spcBef>
                        <a:spcAft>
                          <a:spcPts val="0"/>
                        </a:spcAft>
                      </a:pPr>
                      <a:r>
                        <a:rPr lang="ar-BH" sz="1400" b="0" dirty="0">
                          <a:effectLst/>
                        </a:rPr>
                        <a:t>38,2%</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D1FF"/>
                    </a:solidFill>
                  </a:tcPr>
                </a:tc>
              </a:tr>
              <a:tr h="356303">
                <a:tc>
                  <a:txBody>
                    <a:bodyPr/>
                    <a:lstStyle/>
                    <a:p>
                      <a:pPr marL="0" marR="0" algn="ctr" rtl="1">
                        <a:lnSpc>
                          <a:spcPct val="150000"/>
                        </a:lnSpc>
                        <a:spcBef>
                          <a:spcPts val="0"/>
                        </a:spcBef>
                        <a:spcAft>
                          <a:spcPts val="0"/>
                        </a:spcAft>
                      </a:pPr>
                      <a:r>
                        <a:rPr lang="ar-BH" sz="1400" b="1" dirty="0">
                          <a:effectLst/>
                        </a:rPr>
                        <a:t>قطر</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gn="r" rtl="1">
                        <a:lnSpc>
                          <a:spcPct val="150000"/>
                        </a:lnSpc>
                        <a:spcBef>
                          <a:spcPts val="0"/>
                        </a:spcBef>
                        <a:spcAft>
                          <a:spcPts val="0"/>
                        </a:spcAft>
                      </a:pPr>
                      <a:r>
                        <a:rPr lang="ar-BH" sz="1400" b="0" dirty="0">
                          <a:effectLst/>
                        </a:rPr>
                        <a:t>40,4%</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r" rtl="1">
                        <a:lnSpc>
                          <a:spcPct val="150000"/>
                        </a:lnSpc>
                        <a:spcBef>
                          <a:spcPts val="0"/>
                        </a:spcBef>
                        <a:spcAft>
                          <a:spcPts val="0"/>
                        </a:spcAft>
                      </a:pPr>
                      <a:r>
                        <a:rPr lang="ar-BH" sz="1400" b="0" dirty="0">
                          <a:effectLst/>
                        </a:rPr>
                        <a:t>54,7%</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D1FF"/>
                    </a:solidFill>
                  </a:tcPr>
                </a:tc>
              </a:tr>
              <a:tr h="356303">
                <a:tc>
                  <a:txBody>
                    <a:bodyPr/>
                    <a:lstStyle/>
                    <a:p>
                      <a:pPr marL="0" marR="0" algn="ctr" rtl="1">
                        <a:lnSpc>
                          <a:spcPct val="150000"/>
                        </a:lnSpc>
                        <a:spcBef>
                          <a:spcPts val="0"/>
                        </a:spcBef>
                        <a:spcAft>
                          <a:spcPts val="0"/>
                        </a:spcAft>
                      </a:pPr>
                      <a:r>
                        <a:rPr lang="ar-BH" sz="1400" b="1" dirty="0">
                          <a:effectLst/>
                        </a:rPr>
                        <a:t>العراق</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gn="r" rtl="1">
                        <a:lnSpc>
                          <a:spcPct val="150000"/>
                        </a:lnSpc>
                        <a:spcBef>
                          <a:spcPts val="0"/>
                        </a:spcBef>
                        <a:spcAft>
                          <a:spcPts val="0"/>
                        </a:spcAft>
                      </a:pPr>
                      <a:r>
                        <a:rPr lang="ar-BH" sz="1400" b="0" dirty="0">
                          <a:effectLst/>
                        </a:rPr>
                        <a:t>18,3%</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r" rtl="1">
                        <a:lnSpc>
                          <a:spcPct val="150000"/>
                        </a:lnSpc>
                        <a:spcBef>
                          <a:spcPts val="0"/>
                        </a:spcBef>
                        <a:spcAft>
                          <a:spcPts val="0"/>
                        </a:spcAft>
                      </a:pPr>
                      <a:r>
                        <a:rPr lang="ar-BH" sz="1400" b="0" dirty="0">
                          <a:effectLst/>
                        </a:rPr>
                        <a:t>19,7%</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D1FF"/>
                    </a:solidFill>
                  </a:tcPr>
                </a:tc>
              </a:tr>
              <a:tr h="356303">
                <a:tc>
                  <a:txBody>
                    <a:bodyPr/>
                    <a:lstStyle/>
                    <a:p>
                      <a:pPr marL="0" marR="0" algn="ctr" rtl="1">
                        <a:lnSpc>
                          <a:spcPct val="150000"/>
                        </a:lnSpc>
                        <a:spcBef>
                          <a:spcPts val="0"/>
                        </a:spcBef>
                        <a:spcAft>
                          <a:spcPts val="0"/>
                        </a:spcAft>
                      </a:pPr>
                      <a:r>
                        <a:rPr lang="ar-BH" sz="1400" b="1" dirty="0">
                          <a:effectLst/>
                        </a:rPr>
                        <a:t>دول الخليج </a:t>
                      </a:r>
                      <a:r>
                        <a:rPr lang="ar-BH" sz="1400" b="1" dirty="0" smtClean="0">
                          <a:effectLst/>
                        </a:rPr>
                        <a:t>العربيّة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lumMod val="20000"/>
                        <a:lumOff val="80000"/>
                      </a:schemeClr>
                    </a:solidFill>
                  </a:tcPr>
                </a:tc>
                <a:tc>
                  <a:txBody>
                    <a:bodyPr/>
                    <a:lstStyle/>
                    <a:p>
                      <a:pPr marL="0" marR="0" algn="r" rtl="1">
                        <a:lnSpc>
                          <a:spcPct val="150000"/>
                        </a:lnSpc>
                        <a:spcBef>
                          <a:spcPts val="0"/>
                        </a:spcBef>
                        <a:spcAft>
                          <a:spcPts val="0"/>
                        </a:spcAft>
                      </a:pPr>
                      <a:r>
                        <a:rPr lang="ar-BH" sz="1400" b="0" dirty="0">
                          <a:effectLst/>
                        </a:rPr>
                        <a:t>27%</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r" rtl="1">
                        <a:lnSpc>
                          <a:spcPct val="150000"/>
                        </a:lnSpc>
                        <a:spcBef>
                          <a:spcPts val="0"/>
                        </a:spcBef>
                        <a:spcAft>
                          <a:spcPts val="0"/>
                        </a:spcAft>
                      </a:pPr>
                      <a:r>
                        <a:rPr lang="ar-BH" sz="1400" b="0" dirty="0">
                          <a:effectLst/>
                        </a:rPr>
                        <a:t>34%</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D1FF"/>
                    </a:solidFill>
                  </a:tcPr>
                </a:tc>
              </a:tr>
              <a:tr h="356303">
                <a:tc gridSpan="3">
                  <a:txBody>
                    <a:bodyPr/>
                    <a:lstStyle/>
                    <a:p>
                      <a:pPr marL="0" marR="0" algn="l" rtl="1">
                        <a:lnSpc>
                          <a:spcPct val="150000"/>
                        </a:lnSpc>
                        <a:spcBef>
                          <a:spcPts val="0"/>
                        </a:spcBef>
                        <a:spcAft>
                          <a:spcPts val="0"/>
                        </a:spcAft>
                      </a:pPr>
                      <a:r>
                        <a:rPr lang="ar-BH" sz="1400" b="0" dirty="0">
                          <a:effectLst/>
                        </a:rPr>
                        <a:t>المصدر: كتيّب الإحصاءات </a:t>
                      </a:r>
                      <a:r>
                        <a:rPr lang="ar-BH" sz="1400" b="0" dirty="0" smtClean="0">
                          <a:effectLst/>
                        </a:rPr>
                        <a:t>العالميّة</a:t>
                      </a:r>
                      <a:r>
                        <a:rPr lang="ar-BH" sz="1400" b="0" dirty="0">
                          <a:effectLst/>
                        </a:rPr>
                        <a:t>، الأمم المتحدة، 2019</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5136775" y="1628555"/>
            <a:ext cx="3689943" cy="584775"/>
          </a:xfrm>
          <a:prstGeom prst="rect">
            <a:avLst/>
          </a:prstGeom>
        </p:spPr>
        <p:txBody>
          <a:bodyPr wrap="square">
            <a:spAutoFit/>
          </a:bodyPr>
          <a:lstStyle/>
          <a:p>
            <a:pPr algn="ctr"/>
            <a:r>
              <a:rPr lang="ar-BH" sz="1600"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تطوّر نسبة العاملين في قطاع الصناعة </a:t>
            </a:r>
            <a:r>
              <a:rPr lang="ar-BH" sz="16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بدول </a:t>
            </a:r>
          </a:p>
          <a:p>
            <a:pPr algn="ctr"/>
            <a:r>
              <a:rPr lang="ar-BH" sz="16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الخليج </a:t>
            </a:r>
            <a:r>
              <a:rPr lang="ar-BH" sz="1600"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العربية بين 2005 و2019م</a:t>
            </a:r>
            <a:endParaRPr lang="en-US" sz="1600" dirty="0">
              <a:latin typeface="Sakkal Majalla" panose="02000000000000000000" pitchFamily="2" charset="-78"/>
              <a:cs typeface="Sakkal Majalla" panose="02000000000000000000" pitchFamily="2" charset="-78"/>
            </a:endParaRPr>
          </a:p>
        </p:txBody>
      </p:sp>
      <p:sp>
        <p:nvSpPr>
          <p:cNvPr id="9" name="Rectangle 8"/>
          <p:cNvSpPr/>
          <p:nvPr/>
        </p:nvSpPr>
        <p:spPr>
          <a:xfrm>
            <a:off x="505874" y="3128328"/>
            <a:ext cx="3872943" cy="1015663"/>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just" rtl="1"/>
            <a:r>
              <a:rPr lang="ar-BH" sz="2000" b="1" dirty="0" smtClean="0">
                <a:solidFill>
                  <a:srgbClr val="0070C0"/>
                </a:solidFill>
                <a:latin typeface="Sakkal Majalla" panose="02000000000000000000" pitchFamily="2" charset="-78"/>
                <a:cs typeface="Sakkal Majalla" panose="02000000000000000000" pitchFamily="2" charset="-78"/>
              </a:rPr>
              <a:t>- اقرأ المستند، </a:t>
            </a:r>
            <a:r>
              <a:rPr lang="ar-BH" sz="2000" b="1" dirty="0" smtClean="0">
                <a:solidFill>
                  <a:srgbClr val="0070C0"/>
                </a:solidFill>
                <a:latin typeface="Sakkal Majalla" panose="02000000000000000000" pitchFamily="2" charset="-78"/>
                <a:cs typeface="Sakkal Majalla" panose="02000000000000000000" pitchFamily="2" charset="-78"/>
              </a:rPr>
              <a:t>ثمّ </a:t>
            </a:r>
            <a:r>
              <a:rPr lang="ar-BH" sz="20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بيّن أهميّة </a:t>
            </a:r>
            <a:r>
              <a:rPr lang="ar-BH" sz="20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القطاع </a:t>
            </a:r>
            <a:r>
              <a:rPr lang="ar-BH" sz="20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الصناعيّ </a:t>
            </a:r>
            <a:r>
              <a:rPr lang="ar-BH" sz="20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في دول الخليج </a:t>
            </a:r>
            <a:r>
              <a:rPr lang="ar-BH" sz="20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العربيّة </a:t>
            </a:r>
            <a:r>
              <a:rPr lang="ar-BH" sz="20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من حيث التشغيل ومساهمته في تكوين الناتج </a:t>
            </a:r>
            <a:r>
              <a:rPr lang="ar-BH" sz="20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المحليّ الإجماليّ. </a:t>
            </a:r>
            <a:endParaRPr lang="ar-BH" sz="20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Rectangle 3"/>
          <p:cNvSpPr/>
          <p:nvPr/>
        </p:nvSpPr>
        <p:spPr>
          <a:xfrm>
            <a:off x="0" y="516233"/>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3337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ppt_x"/>
                                          </p:val>
                                        </p:tav>
                                        <p:tav tm="100000">
                                          <p:val>
                                            <p:strVal val="#ppt_x"/>
                                          </p:val>
                                        </p:tav>
                                      </p:tavLst>
                                    </p:anim>
                                    <p:anim calcmode="lin" valueType="num">
                                      <p:cBhvr additive="base">
                                        <p:cTn id="2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373487" y="1163590"/>
            <a:ext cx="8139448" cy="553357"/>
          </a:xfrm>
          <a:prstGeom prst="rect">
            <a:avLst/>
          </a:prstGeom>
          <a:solidFill>
            <a:schemeClr val="accent4">
              <a:lumMod val="20000"/>
              <a:lumOff val="80000"/>
            </a:schemeClr>
          </a:solidFill>
          <a:ln>
            <a:solidFill>
              <a:schemeClr val="tx1"/>
            </a:solidFill>
          </a:ln>
        </p:spPr>
        <p:txBody>
          <a:bodyPr wrap="square">
            <a:spAutoFit/>
          </a:bodyPr>
          <a:lstStyle/>
          <a:p>
            <a:pPr marR="0" lvl="0" algn="ctr" rtl="1">
              <a:lnSpc>
                <a:spcPct val="107000"/>
              </a:lnSpc>
              <a:spcBef>
                <a:spcPts val="0"/>
              </a:spcBef>
              <a:spcAft>
                <a:spcPts val="800"/>
              </a:spcAft>
              <a:buClr>
                <a:srgbClr val="0070C0"/>
              </a:buClr>
              <a:buSzPts val="1400"/>
            </a:pPr>
            <a:r>
              <a:rPr lang="ar-BH" sz="28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إجابة النشاط </a:t>
            </a:r>
            <a:r>
              <a:rPr lang="ar-BH" sz="28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الأوّل</a:t>
            </a:r>
            <a:endParaRPr lang="en-US" sz="28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Rectangle 11"/>
          <p:cNvSpPr/>
          <p:nvPr/>
        </p:nvSpPr>
        <p:spPr>
          <a:xfrm>
            <a:off x="373487" y="2063005"/>
            <a:ext cx="8139448" cy="3416320"/>
          </a:xfrm>
          <a:prstGeom prst="rect">
            <a:avLst/>
          </a:prstGeom>
          <a:solidFill>
            <a:schemeClr val="accent6">
              <a:lumMod val="20000"/>
              <a:lumOff val="80000"/>
            </a:schemeClr>
          </a:solidFill>
          <a:ln>
            <a:solidFill>
              <a:schemeClr val="tx1"/>
            </a:solidFill>
          </a:ln>
        </p:spPr>
        <p:txBody>
          <a:bodyPr wrap="square">
            <a:spAutoFit/>
          </a:bodyPr>
          <a:lstStyle/>
          <a:p>
            <a:pPr algn="just" rtl="1"/>
            <a:r>
              <a:rPr lang="ar-BH" sz="24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تتمثّل</a:t>
            </a:r>
            <a:r>
              <a:rPr lang="ar-SA" sz="24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 أهمي</a:t>
            </a:r>
            <a:r>
              <a:rPr lang="ar-BH" sz="24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SA" sz="24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ة </a:t>
            </a:r>
            <a:r>
              <a:rPr lang="ar-SA" sz="2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القطاع </a:t>
            </a:r>
            <a:r>
              <a:rPr lang="ar-SA" sz="24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الصناعي</a:t>
            </a:r>
            <a:r>
              <a:rPr lang="ar-BH" sz="24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SA" sz="24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SA" sz="2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في دول الخليج </a:t>
            </a:r>
            <a:r>
              <a:rPr lang="ar-SA" sz="24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العربي</a:t>
            </a:r>
            <a:r>
              <a:rPr lang="ar-BH" sz="24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SA" sz="2400"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ة </a:t>
            </a:r>
            <a:r>
              <a:rPr lang="ar-SA" sz="2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في:</a:t>
            </a:r>
            <a:endParaRPr lang="en-US" sz="24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spcBef>
                <a:spcPts val="0"/>
              </a:spcBef>
              <a:spcAft>
                <a:spcPts val="0"/>
              </a:spcAft>
              <a:buFont typeface="Wingdings" panose="05000000000000000000" pitchFamily="2" charset="2"/>
              <a:buChar char="§"/>
            </a:pPr>
            <a:r>
              <a:rPr lang="ar-SA" sz="2400" dirty="0">
                <a:latin typeface="Sakkal Majalla" panose="02000000000000000000" pitchFamily="2" charset="-78"/>
                <a:ea typeface="Calibri" panose="020F0502020204030204" pitchFamily="34" charset="0"/>
                <a:cs typeface="Sakkal Majalla" panose="02000000000000000000" pitchFamily="2" charset="-78"/>
              </a:rPr>
              <a:t>الإسهام الكبير في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ال</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تشغيل</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إذ </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بلغت </a:t>
            </a:r>
            <a:r>
              <a:rPr lang="ar-SA" sz="2400" dirty="0">
                <a:latin typeface="Sakkal Majalla" panose="02000000000000000000" pitchFamily="2" charset="-78"/>
                <a:ea typeface="Calibri" panose="020F0502020204030204" pitchFamily="34" charset="0"/>
                <a:cs typeface="Sakkal Majalla" panose="02000000000000000000" pitchFamily="2" charset="-78"/>
              </a:rPr>
              <a:t>نسبة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الأيدي </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العاملة </a:t>
            </a:r>
            <a:r>
              <a:rPr lang="ar-SA" sz="2400" dirty="0">
                <a:latin typeface="Sakkal Majalla" panose="02000000000000000000" pitchFamily="2" charset="-78"/>
                <a:ea typeface="Calibri" panose="020F0502020204030204" pitchFamily="34" charset="0"/>
                <a:cs typeface="Sakkal Majalla" panose="02000000000000000000" pitchFamily="2" charset="-78"/>
              </a:rPr>
              <a:t>في القطاع الصّناعي 34% سنة 2019م، وتختلف هذه النسبة من بلد إلى آخر، ففي المملكة </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العربي</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ة السعودي</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ة </a:t>
            </a:r>
            <a:r>
              <a:rPr lang="ar-SA" sz="2400" dirty="0">
                <a:latin typeface="Sakkal Majalla" panose="02000000000000000000" pitchFamily="2" charset="-78"/>
                <a:ea typeface="Calibri" panose="020F0502020204030204" pitchFamily="34" charset="0"/>
                <a:cs typeface="Sakkal Majalla" panose="02000000000000000000" pitchFamily="2" charset="-78"/>
              </a:rPr>
              <a:t>بلغت النسبة 23%، وفي مملكة البحرين 36%، وفي العراق 20</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a:t>
            </a:r>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spcBef>
                <a:spcPts val="0"/>
              </a:spcBef>
              <a:spcAft>
                <a:spcPts val="0"/>
              </a:spcAft>
              <a:buFont typeface="Wingdings" panose="05000000000000000000" pitchFamily="2" charset="2"/>
              <a:buChar char="§"/>
            </a:pPr>
            <a:r>
              <a:rPr lang="ar-SA" sz="2400" dirty="0" smtClean="0">
                <a:latin typeface="Sakkal Majalla" panose="02000000000000000000" pitchFamily="2" charset="-78"/>
                <a:ea typeface="Calibri" panose="020F0502020204030204" pitchFamily="34" charset="0"/>
                <a:cs typeface="Sakkal Majalla" panose="02000000000000000000" pitchFamily="2" charset="-78"/>
              </a:rPr>
              <a:t>تأمين </a:t>
            </a:r>
            <a:r>
              <a:rPr lang="ar-SA" sz="2400" dirty="0">
                <a:latin typeface="Sakkal Majalla" panose="02000000000000000000" pitchFamily="2" charset="-78"/>
                <a:ea typeface="Calibri" panose="020F0502020204030204" pitchFamily="34" charset="0"/>
                <a:cs typeface="Sakkal Majalla" panose="02000000000000000000" pitchFamily="2" charset="-78"/>
              </a:rPr>
              <a:t>ما يلزم بلدان الخليج </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العربي</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ة </a:t>
            </a:r>
            <a:r>
              <a:rPr lang="ar-SA" sz="2400" dirty="0">
                <a:latin typeface="Sakkal Majalla" panose="02000000000000000000" pitchFamily="2" charset="-78"/>
                <a:ea typeface="Calibri" panose="020F0502020204030204" pitchFamily="34" charset="0"/>
                <a:cs typeface="Sakkal Majalla" panose="02000000000000000000" pitchFamily="2" charset="-78"/>
              </a:rPr>
              <a:t>من المنتجات </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الصناعيّة </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التي </a:t>
            </a:r>
            <a:r>
              <a:rPr lang="ar-SA" sz="2400" dirty="0">
                <a:latin typeface="Sakkal Majalla" panose="02000000000000000000" pitchFamily="2" charset="-78"/>
                <a:ea typeface="Calibri" panose="020F0502020204030204" pitchFamily="34" charset="0"/>
                <a:cs typeface="Sakkal Majalla" panose="02000000000000000000" pitchFamily="2" charset="-78"/>
              </a:rPr>
              <a:t>لا يمكن الاستغناء عنها، ويتمّ ذلك باستثمار الثّروات المحليّة أو باستيراد المواد </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الأوّلي</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ة </a:t>
            </a:r>
            <a:r>
              <a:rPr lang="ar-SA" sz="2400" dirty="0">
                <a:latin typeface="Sakkal Majalla" panose="02000000000000000000" pitchFamily="2" charset="-78"/>
                <a:ea typeface="Calibri" panose="020F0502020204030204" pitchFamily="34" charset="0"/>
                <a:cs typeface="Sakkal Majalla" panose="02000000000000000000" pitchFamily="2" charset="-78"/>
              </a:rPr>
              <a:t>من </a:t>
            </a:r>
            <a:r>
              <a:rPr lang="ar-SA" sz="2400" dirty="0" smtClean="0">
                <a:latin typeface="Sakkal Majalla" panose="02000000000000000000" pitchFamily="2" charset="-78"/>
                <a:ea typeface="Calibri" panose="020F0502020204030204" pitchFamily="34" charset="0"/>
                <a:cs typeface="Sakkal Majalla" panose="02000000000000000000" pitchFamily="2" charset="-78"/>
              </a:rPr>
              <a:t>الخارج.</a:t>
            </a:r>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spcBef>
                <a:spcPts val="0"/>
              </a:spcBef>
              <a:spcAft>
                <a:spcPts val="0"/>
              </a:spcAft>
              <a:buFont typeface="Wingdings" panose="05000000000000000000" pitchFamily="2" charset="2"/>
              <a:buChar char="§"/>
            </a:pPr>
            <a:r>
              <a:rPr lang="ar-BH" sz="24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الإسهام </a:t>
            </a:r>
            <a:r>
              <a:rPr lang="ar-BH" sz="2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في إجمالي الناتج المحلي بنسبة 50,5% سنة 2019م، وتختلف هذه النسبة من بلد إلى آخر، </a:t>
            </a:r>
            <a:r>
              <a:rPr lang="ar-BH" sz="24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حيث بلغت </a:t>
            </a:r>
            <a:r>
              <a:rPr lang="ar-BH" sz="2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57% في </a:t>
            </a:r>
            <a:r>
              <a:rPr lang="ar-BH" sz="2400" dirty="0" smtClean="0">
                <a:solidFill>
                  <a:srgbClr val="000000"/>
                </a:solidFill>
                <a:latin typeface="Sakkal Majalla" panose="02000000000000000000" pitchFamily="2" charset="-78"/>
                <a:ea typeface="Calibri" panose="020F0502020204030204" pitchFamily="34" charset="0"/>
                <a:cs typeface="Sakkal Majalla" panose="02000000000000000000" pitchFamily="2" charset="-78"/>
              </a:rPr>
              <a:t>كلّ </a:t>
            </a:r>
            <a:r>
              <a:rPr lang="ar-BH" sz="2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من قطر والكويت و42% في مملكة البحرين.  </a:t>
            </a:r>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spcBef>
                <a:spcPts val="0"/>
              </a:spcBef>
              <a:spcAft>
                <a:spcPts val="0"/>
              </a:spcAft>
              <a:buFont typeface="Wingdings" panose="05000000000000000000" pitchFamily="2" charset="2"/>
              <a:buChar char="§"/>
            </a:pPr>
            <a:r>
              <a:rPr lang="ar-SA" sz="2400" dirty="0" smtClean="0">
                <a:latin typeface="Sakkal Majalla" panose="02000000000000000000" pitchFamily="2" charset="-78"/>
                <a:ea typeface="Calibri" panose="020F0502020204030204" pitchFamily="34" charset="0"/>
                <a:cs typeface="Sakkal Majalla" panose="02000000000000000000" pitchFamily="2" charset="-78"/>
              </a:rPr>
              <a:t>الإسهام </a:t>
            </a:r>
            <a:r>
              <a:rPr lang="ar-SA" sz="2400" dirty="0">
                <a:latin typeface="Sakkal Majalla" panose="02000000000000000000" pitchFamily="2" charset="-78"/>
                <a:ea typeface="Calibri" panose="020F0502020204030204" pitchFamily="34" charset="0"/>
                <a:cs typeface="Sakkal Majalla" panose="02000000000000000000" pitchFamily="2" charset="-78"/>
              </a:rPr>
              <a:t>الكبير في إجمالي الصّادرات بنسبة 88% لعام 2016م.</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02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2)">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561035" y="987128"/>
            <a:ext cx="7907630" cy="461665"/>
          </a:xfrm>
          <a:prstGeom prst="rect">
            <a:avLst/>
          </a:prstGeom>
          <a:solidFill>
            <a:schemeClr val="accent4">
              <a:lumMod val="20000"/>
              <a:lumOff val="80000"/>
            </a:schemeClr>
          </a:solidFill>
          <a:ln>
            <a:solidFill>
              <a:schemeClr val="tx1"/>
            </a:solidFill>
          </a:ln>
        </p:spPr>
        <p:txBody>
          <a:bodyPr wrap="square">
            <a:spAutoFit/>
          </a:bodyPr>
          <a:lstStyle/>
          <a:p>
            <a:pPr lvl="0" algn="ctr" rtl="1"/>
            <a:r>
              <a:rPr lang="ar-SA" sz="2400" b="1" dirty="0" smtClean="0">
                <a:solidFill>
                  <a:srgbClr val="FF0000"/>
                </a:solidFill>
                <a:latin typeface="Sakkal Majalla" panose="02000000000000000000" pitchFamily="2" charset="-78"/>
                <a:cs typeface="Sakkal Majalla" panose="02000000000000000000" pitchFamily="2" charset="-78"/>
              </a:rPr>
              <a:t>مقوّمات </a:t>
            </a:r>
            <a:r>
              <a:rPr lang="ar-SA" sz="2400" b="1" dirty="0">
                <a:solidFill>
                  <a:srgbClr val="FF0000"/>
                </a:solidFill>
                <a:latin typeface="Sakkal Majalla" panose="02000000000000000000" pitchFamily="2" charset="-78"/>
                <a:cs typeface="Sakkal Majalla" panose="02000000000000000000" pitchFamily="2" charset="-78"/>
              </a:rPr>
              <a:t>الصّناعة في دول الخليج </a:t>
            </a:r>
            <a:r>
              <a:rPr lang="ar-SA" sz="2400" b="1" dirty="0" smtClean="0">
                <a:solidFill>
                  <a:srgbClr val="FF0000"/>
                </a:solidFill>
                <a:latin typeface="Sakkal Majalla" panose="02000000000000000000" pitchFamily="2" charset="-78"/>
                <a:cs typeface="Sakkal Majalla" panose="02000000000000000000" pitchFamily="2" charset="-78"/>
              </a:rPr>
              <a:t>العربي</a:t>
            </a:r>
            <a:r>
              <a:rPr lang="ar-BH" sz="2400" b="1" dirty="0" smtClean="0">
                <a:solidFill>
                  <a:srgbClr val="FF0000"/>
                </a:solidFill>
                <a:latin typeface="Sakkal Majalla" panose="02000000000000000000" pitchFamily="2" charset="-78"/>
                <a:cs typeface="Sakkal Majalla" panose="02000000000000000000" pitchFamily="2" charset="-78"/>
              </a:rPr>
              <a:t>ّ</a:t>
            </a:r>
            <a:r>
              <a:rPr lang="ar-SA" sz="2400" b="1" dirty="0" smtClean="0">
                <a:solidFill>
                  <a:srgbClr val="FF0000"/>
                </a:solidFill>
                <a:latin typeface="Sakkal Majalla" panose="02000000000000000000" pitchFamily="2" charset="-78"/>
                <a:cs typeface="Sakkal Majalla" panose="02000000000000000000" pitchFamily="2" charset="-78"/>
              </a:rPr>
              <a:t>ة</a:t>
            </a:r>
            <a:endParaRPr lang="en-US" sz="2400"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566669" y="1710080"/>
            <a:ext cx="7907631" cy="4154984"/>
          </a:xfrm>
          <a:prstGeom prst="rect">
            <a:avLst/>
          </a:prstGeom>
          <a:solidFill>
            <a:schemeClr val="accent6">
              <a:lumMod val="20000"/>
              <a:lumOff val="80000"/>
            </a:schemeClr>
          </a:solidFill>
          <a:ln>
            <a:solidFill>
              <a:schemeClr val="tx1"/>
            </a:solidFill>
          </a:ln>
        </p:spPr>
        <p:txBody>
          <a:bodyPr wrap="square">
            <a:spAutoFit/>
          </a:bodyPr>
          <a:lstStyle/>
          <a:p>
            <a:pPr algn="just" rtl="1"/>
            <a:r>
              <a:rPr lang="ar-SA" sz="2400" dirty="0" smtClean="0">
                <a:latin typeface="Sakkal Majalla" panose="02000000000000000000" pitchFamily="2" charset="-78"/>
                <a:cs typeface="Sakkal Majalla" panose="02000000000000000000" pitchFamily="2" charset="-78"/>
              </a:rPr>
              <a:t>يمتلك القطاع </a:t>
            </a:r>
            <a:r>
              <a:rPr lang="ar-SA" sz="2400" dirty="0">
                <a:latin typeface="Sakkal Majalla" panose="02000000000000000000" pitchFamily="2" charset="-78"/>
                <a:cs typeface="Sakkal Majalla" panose="02000000000000000000" pitchFamily="2" charset="-78"/>
              </a:rPr>
              <a:t>الصّناعي في دول الخليج العربيّة مقوّمات عدّة، أبرزها:</a:t>
            </a:r>
            <a:endParaRPr lang="en-US" sz="2400" dirty="0">
              <a:latin typeface="Sakkal Majalla" panose="02000000000000000000" pitchFamily="2" charset="-78"/>
              <a:cs typeface="Sakkal Majalla" panose="02000000000000000000" pitchFamily="2" charset="-78"/>
            </a:endParaRPr>
          </a:p>
          <a:p>
            <a:pPr lvl="0" algn="just" rtl="1"/>
            <a:r>
              <a:rPr lang="ar-BH" sz="2400" b="1" dirty="0" smtClean="0">
                <a:solidFill>
                  <a:srgbClr val="FF0000"/>
                </a:solidFill>
                <a:latin typeface="Sakkal Majalla" panose="02000000000000000000" pitchFamily="2" charset="-78"/>
                <a:cs typeface="Sakkal Majalla" panose="02000000000000000000" pitchFamily="2" charset="-78"/>
              </a:rPr>
              <a:t>أ- </a:t>
            </a:r>
            <a:r>
              <a:rPr lang="ar-SA" sz="2400" b="1" dirty="0" smtClean="0">
                <a:solidFill>
                  <a:srgbClr val="FF0000"/>
                </a:solidFill>
                <a:latin typeface="Sakkal Majalla" panose="02000000000000000000" pitchFamily="2" charset="-78"/>
                <a:cs typeface="Sakkal Majalla" panose="02000000000000000000" pitchFamily="2" charset="-78"/>
              </a:rPr>
              <a:t>المواد </a:t>
            </a:r>
            <a:r>
              <a:rPr lang="ar-SA" sz="2400" b="1" dirty="0" smtClean="0">
                <a:solidFill>
                  <a:srgbClr val="FF0000"/>
                </a:solidFill>
                <a:latin typeface="Sakkal Majalla" panose="02000000000000000000" pitchFamily="2" charset="-78"/>
                <a:cs typeface="Sakkal Majalla" panose="02000000000000000000" pitchFamily="2" charset="-78"/>
              </a:rPr>
              <a:t>الأولي</a:t>
            </a:r>
            <a:r>
              <a:rPr lang="ar-BH" sz="2400" b="1" dirty="0" smtClean="0">
                <a:solidFill>
                  <a:srgbClr val="FF0000"/>
                </a:solidFill>
                <a:latin typeface="Sakkal Majalla" panose="02000000000000000000" pitchFamily="2" charset="-78"/>
                <a:cs typeface="Sakkal Majalla" panose="02000000000000000000" pitchFamily="2" charset="-78"/>
              </a:rPr>
              <a:t>ّ</a:t>
            </a:r>
            <a:r>
              <a:rPr lang="ar-SA" sz="2400" b="1" dirty="0" smtClean="0">
                <a:solidFill>
                  <a:srgbClr val="FF0000"/>
                </a:solidFill>
                <a:latin typeface="Sakkal Majalla" panose="02000000000000000000" pitchFamily="2" charset="-78"/>
                <a:cs typeface="Sakkal Majalla" panose="02000000000000000000" pitchFamily="2" charset="-78"/>
              </a:rPr>
              <a:t>ة</a:t>
            </a:r>
            <a:r>
              <a:rPr lang="ar-SA" sz="2400" b="1" dirty="0">
                <a:solidFill>
                  <a:srgbClr val="FF0000"/>
                </a:solidFill>
                <a:latin typeface="Sakkal Majalla" panose="02000000000000000000" pitchFamily="2" charset="-78"/>
                <a:cs typeface="Sakkal Majalla" panose="02000000000000000000" pitchFamily="2" charset="-78"/>
              </a:rPr>
              <a:t>:</a:t>
            </a:r>
            <a:r>
              <a:rPr lang="ar-SA" sz="2400" dirty="0">
                <a:solidFill>
                  <a:srgbClr val="FF0000"/>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يرتكز القطاع الصناعي في دول الخليج </a:t>
            </a:r>
            <a:r>
              <a:rPr lang="ar-SA" sz="2400" dirty="0" smtClean="0">
                <a:latin typeface="Sakkal Majalla" panose="02000000000000000000" pitchFamily="2" charset="-78"/>
                <a:cs typeface="Sakkal Majalla" panose="02000000000000000000" pitchFamily="2" charset="-78"/>
              </a:rPr>
              <a:t>العربي</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ة </a:t>
            </a:r>
            <a:r>
              <a:rPr lang="ar-SA" sz="2400" dirty="0">
                <a:latin typeface="Sakkal Majalla" panose="02000000000000000000" pitchFamily="2" charset="-78"/>
                <a:cs typeface="Sakkal Majalla" panose="02000000000000000000" pitchFamily="2" charset="-78"/>
              </a:rPr>
              <a:t>على المواد </a:t>
            </a:r>
            <a:r>
              <a:rPr lang="ar-SA" sz="2400" dirty="0" smtClean="0">
                <a:latin typeface="Sakkal Majalla" panose="02000000000000000000" pitchFamily="2" charset="-78"/>
                <a:cs typeface="Sakkal Majalla" panose="02000000000000000000" pitchFamily="2" charset="-78"/>
              </a:rPr>
              <a:t>الأولي</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ة </a:t>
            </a:r>
            <a:r>
              <a:rPr lang="ar-SA" sz="2400" dirty="0">
                <a:latin typeface="Sakkal Majalla" panose="02000000000000000000" pitchFamily="2" charset="-78"/>
                <a:cs typeface="Sakkal Majalla" panose="02000000000000000000" pitchFamily="2" charset="-78"/>
              </a:rPr>
              <a:t>مثل النّفط والغاز الطبيعي، وعلى الكثير من المواد المنجميّة التي تدخل في صناعة منتجات البناء والتّشييد، وبعض المعادن الأساسيّة كالحديد والفوسفات والكبريت </a:t>
            </a:r>
            <a:r>
              <a:rPr lang="ar-SA" sz="2400" dirty="0" smtClean="0">
                <a:latin typeface="Sakkal Majalla" panose="02000000000000000000" pitchFamily="2" charset="-78"/>
                <a:cs typeface="Sakkal Majalla" panose="02000000000000000000" pitchFamily="2" charset="-78"/>
              </a:rPr>
              <a:t>والبوكسيت</a:t>
            </a:r>
            <a:r>
              <a:rPr lang="ar-BH" sz="2400" dirty="0" smtClean="0">
                <a:latin typeface="Sakkal Majalla" panose="02000000000000000000" pitchFamily="2" charset="-78"/>
                <a:cs typeface="Sakkal Majalla" panose="02000000000000000000" pitchFamily="2" charset="-78"/>
              </a:rPr>
              <a:t>... </a:t>
            </a:r>
            <a:r>
              <a:rPr lang="ar-SA" sz="2400" dirty="0" smtClean="0">
                <a:latin typeface="Sakkal Majalla" panose="02000000000000000000" pitchFamily="2" charset="-78"/>
                <a:cs typeface="Sakkal Majalla" panose="02000000000000000000" pitchFamily="2" charset="-78"/>
              </a:rPr>
              <a:t>التي </a:t>
            </a:r>
            <a:r>
              <a:rPr lang="ar-SA" sz="2400" dirty="0">
                <a:latin typeface="Sakkal Majalla" panose="02000000000000000000" pitchFamily="2" charset="-78"/>
                <a:cs typeface="Sakkal Majalla" panose="02000000000000000000" pitchFamily="2" charset="-78"/>
              </a:rPr>
              <a:t>لم يستثمر </a:t>
            </a:r>
            <a:r>
              <a:rPr lang="ar-SA" sz="2400" dirty="0" smtClean="0">
                <a:latin typeface="Sakkal Majalla" panose="02000000000000000000" pitchFamily="2" charset="-78"/>
                <a:cs typeface="Sakkal Majalla" panose="02000000000000000000" pitchFamily="2" charset="-78"/>
              </a:rPr>
              <a:t>سوى </a:t>
            </a:r>
            <a:r>
              <a:rPr lang="ar-SA" sz="2400" dirty="0">
                <a:latin typeface="Sakkal Majalla" panose="02000000000000000000" pitchFamily="2" charset="-78"/>
                <a:cs typeface="Sakkal Majalla" panose="02000000000000000000" pitchFamily="2" charset="-78"/>
              </a:rPr>
              <a:t>القليل من احتياطيها، أمّا التّمور فهي محدودة </a:t>
            </a:r>
            <a:r>
              <a:rPr lang="ar-SA" sz="2400" dirty="0" smtClean="0">
                <a:latin typeface="Sakkal Majalla" panose="02000000000000000000" pitchFamily="2" charset="-78"/>
                <a:cs typeface="Sakkal Majalla" panose="02000000000000000000" pitchFamily="2" charset="-78"/>
              </a:rPr>
              <a:t>إجمال</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ا </a:t>
            </a:r>
            <a:r>
              <a:rPr lang="ar-SA" sz="2400" dirty="0">
                <a:latin typeface="Sakkal Majalla" panose="02000000000000000000" pitchFamily="2" charset="-78"/>
                <a:cs typeface="Sakkal Majalla" panose="02000000000000000000" pitchFamily="2" charset="-78"/>
              </a:rPr>
              <a:t>بسبب المناخ الصّحراوي السّائد غير أنّ </a:t>
            </a:r>
            <a:r>
              <a:rPr lang="ar-SA" sz="2400" dirty="0" smtClean="0">
                <a:latin typeface="Sakkal Majalla" panose="02000000000000000000" pitchFamily="2" charset="-78"/>
                <a:cs typeface="Sakkal Majalla" panose="02000000000000000000" pitchFamily="2" charset="-78"/>
              </a:rPr>
              <a:t>التقدم </a:t>
            </a:r>
            <a:r>
              <a:rPr lang="ar-SA" sz="2400" dirty="0">
                <a:latin typeface="Sakkal Majalla" panose="02000000000000000000" pitchFamily="2" charset="-78"/>
                <a:cs typeface="Sakkal Majalla" panose="02000000000000000000" pitchFamily="2" charset="-78"/>
              </a:rPr>
              <a:t>الزّراعي المحقّق بات </a:t>
            </a:r>
            <a:r>
              <a:rPr lang="ar-SA" sz="2400" dirty="0" smtClean="0">
                <a:latin typeface="Sakkal Majalla" panose="02000000000000000000" pitchFamily="2" charset="-78"/>
                <a:cs typeface="Sakkal Majalla" panose="02000000000000000000" pitchFamily="2" charset="-78"/>
              </a:rPr>
              <a:t>قادر</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ا </a:t>
            </a:r>
            <a:r>
              <a:rPr lang="ar-SA" sz="2400" dirty="0">
                <a:latin typeface="Sakkal Majalla" panose="02000000000000000000" pitchFamily="2" charset="-78"/>
                <a:cs typeface="Sakkal Majalla" panose="02000000000000000000" pitchFamily="2" charset="-78"/>
              </a:rPr>
              <a:t>على تأمين كمّيات من المواد </a:t>
            </a:r>
            <a:r>
              <a:rPr lang="ar-SA" sz="2400" dirty="0" smtClean="0">
                <a:latin typeface="Sakkal Majalla" panose="02000000000000000000" pitchFamily="2" charset="-78"/>
                <a:cs typeface="Sakkal Majalla" panose="02000000000000000000" pitchFamily="2" charset="-78"/>
              </a:rPr>
              <a:t>الأوّلي</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ة </a:t>
            </a:r>
            <a:r>
              <a:rPr lang="ar-SA" sz="2400" dirty="0">
                <a:latin typeface="Sakkal Majalla" panose="02000000000000000000" pitchFamily="2" charset="-78"/>
                <a:cs typeface="Sakkal Majalla" panose="02000000000000000000" pitchFamily="2" charset="-78"/>
              </a:rPr>
              <a:t>لبعض الصّناعات الغائبة مثل القمح في السّعودية، </a:t>
            </a:r>
            <a:r>
              <a:rPr lang="ar-SA" sz="2400" dirty="0" smtClean="0">
                <a:latin typeface="Sakkal Majalla" panose="02000000000000000000" pitchFamily="2" charset="-78"/>
                <a:cs typeface="Sakkal Majalla" panose="02000000000000000000" pitchFamily="2" charset="-78"/>
              </a:rPr>
              <a:t>والمنتجات </a:t>
            </a:r>
            <a:r>
              <a:rPr lang="ar-SA" sz="2400" dirty="0">
                <a:latin typeface="Sakkal Majalla" panose="02000000000000000000" pitchFamily="2" charset="-78"/>
                <a:cs typeface="Sakkal Majalla" panose="02000000000000000000" pitchFamily="2" charset="-78"/>
              </a:rPr>
              <a:t>الحيوانيّة.</a:t>
            </a:r>
            <a:endParaRPr lang="en-US" sz="2400" dirty="0">
              <a:latin typeface="Sakkal Majalla" panose="02000000000000000000" pitchFamily="2" charset="-78"/>
              <a:cs typeface="Sakkal Majalla" panose="02000000000000000000" pitchFamily="2" charset="-78"/>
            </a:endParaRPr>
          </a:p>
          <a:p>
            <a:pPr lvl="0" algn="just" rtl="1"/>
            <a:r>
              <a:rPr lang="ar-BH" sz="2400" b="1" dirty="0" smtClean="0">
                <a:solidFill>
                  <a:srgbClr val="FF0000"/>
                </a:solidFill>
                <a:latin typeface="Sakkal Majalla" panose="02000000000000000000" pitchFamily="2" charset="-78"/>
                <a:cs typeface="Sakkal Majalla" panose="02000000000000000000" pitchFamily="2" charset="-78"/>
              </a:rPr>
              <a:t>ب- </a:t>
            </a:r>
            <a:r>
              <a:rPr lang="ar-SA" sz="2400" b="1" dirty="0" smtClean="0">
                <a:solidFill>
                  <a:srgbClr val="FF0000"/>
                </a:solidFill>
                <a:latin typeface="Sakkal Majalla" panose="02000000000000000000" pitchFamily="2" charset="-78"/>
                <a:cs typeface="Sakkal Majalla" panose="02000000000000000000" pitchFamily="2" charset="-78"/>
              </a:rPr>
              <a:t>الطاقة</a:t>
            </a:r>
            <a:r>
              <a:rPr lang="ar-SA" sz="2400" b="1" dirty="0">
                <a:solidFill>
                  <a:srgbClr val="FF0000"/>
                </a:solidFill>
                <a:latin typeface="Sakkal Majalla" panose="02000000000000000000" pitchFamily="2" charset="-78"/>
                <a:cs typeface="Sakkal Majalla" panose="02000000000000000000" pitchFamily="2" charset="-78"/>
              </a:rPr>
              <a:t>:</a:t>
            </a:r>
            <a:r>
              <a:rPr lang="ar-SA" sz="2400" dirty="0">
                <a:solidFill>
                  <a:srgbClr val="FF0000"/>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الثّروة النّفطية والغاز الطبيعي هما المصدر الأساسيّ للطّاقة التي تشكّل </a:t>
            </a:r>
            <a:r>
              <a:rPr lang="ar-SA" sz="2400" dirty="0" smtClean="0">
                <a:latin typeface="Sakkal Majalla" panose="02000000000000000000" pitchFamily="2" charset="-78"/>
                <a:cs typeface="Sakkal Majalla" panose="02000000000000000000" pitchFamily="2" charset="-78"/>
              </a:rPr>
              <a:t>عامل</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ا </a:t>
            </a:r>
            <a:r>
              <a:rPr lang="ar-SA" sz="2400" dirty="0" smtClean="0">
                <a:latin typeface="Sakkal Majalla" panose="02000000000000000000" pitchFamily="2" charset="-78"/>
                <a:cs typeface="Sakkal Majalla" panose="02000000000000000000" pitchFamily="2" charset="-78"/>
              </a:rPr>
              <a:t>أساسي</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ا </a:t>
            </a:r>
            <a:r>
              <a:rPr lang="ar-SA" sz="2400" dirty="0">
                <a:latin typeface="Sakkal Majalla" panose="02000000000000000000" pitchFamily="2" charset="-78"/>
                <a:cs typeface="Sakkal Majalla" panose="02000000000000000000" pitchFamily="2" charset="-78"/>
              </a:rPr>
              <a:t>في خفض كلفة الإنتاج وجذب الاستثمارات الخارجيّة.</a:t>
            </a:r>
            <a:endParaRPr lang="en-US" sz="2400" dirty="0">
              <a:latin typeface="Sakkal Majalla" panose="02000000000000000000" pitchFamily="2" charset="-78"/>
              <a:cs typeface="Sakkal Majalla" panose="02000000000000000000" pitchFamily="2" charset="-78"/>
            </a:endParaRPr>
          </a:p>
          <a:p>
            <a:pPr lvl="0" algn="just" rtl="1"/>
            <a:r>
              <a:rPr lang="ar-BH" sz="2400" b="1" dirty="0" smtClean="0">
                <a:solidFill>
                  <a:srgbClr val="FF0000"/>
                </a:solidFill>
                <a:latin typeface="Sakkal Majalla" panose="02000000000000000000" pitchFamily="2" charset="-78"/>
                <a:cs typeface="Sakkal Majalla" panose="02000000000000000000" pitchFamily="2" charset="-78"/>
              </a:rPr>
              <a:t>ج- </a:t>
            </a:r>
            <a:r>
              <a:rPr lang="ar-SA" sz="2400" b="1" dirty="0" smtClean="0">
                <a:solidFill>
                  <a:srgbClr val="FF0000"/>
                </a:solidFill>
                <a:latin typeface="Sakkal Majalla" panose="02000000000000000000" pitchFamily="2" charset="-78"/>
                <a:cs typeface="Sakkal Majalla" panose="02000000000000000000" pitchFamily="2" charset="-78"/>
              </a:rPr>
              <a:t>الرسّاميل</a:t>
            </a:r>
            <a:r>
              <a:rPr lang="ar-SA" sz="2400" b="1" dirty="0">
                <a:solidFill>
                  <a:srgbClr val="FF0000"/>
                </a:solidFill>
                <a:latin typeface="Sakkal Majalla" panose="02000000000000000000" pitchFamily="2" charset="-78"/>
                <a:cs typeface="Sakkal Majalla" panose="02000000000000000000" pitchFamily="2" charset="-78"/>
              </a:rPr>
              <a:t>:</a:t>
            </a:r>
            <a:r>
              <a:rPr lang="ar-SA" sz="2400" dirty="0">
                <a:solidFill>
                  <a:srgbClr val="FF0000"/>
                </a:solidFill>
                <a:latin typeface="Sakkal Majalla" panose="02000000000000000000" pitchFamily="2" charset="-78"/>
                <a:cs typeface="Sakkal Majalla" panose="02000000000000000000" pitchFamily="2" charset="-78"/>
              </a:rPr>
              <a:t> </a:t>
            </a:r>
            <a:r>
              <a:rPr lang="ar-BH" sz="2400" dirty="0" smtClean="0">
                <a:latin typeface="Sakkal Majalla" panose="02000000000000000000" pitchFamily="2" charset="-78"/>
                <a:cs typeface="Sakkal Majalla" panose="02000000000000000000" pitchFamily="2" charset="-78"/>
              </a:rPr>
              <a:t>تعدّ </a:t>
            </a:r>
            <a:r>
              <a:rPr lang="ar-SA" sz="2400" dirty="0" smtClean="0">
                <a:latin typeface="Sakkal Majalla" panose="02000000000000000000" pitchFamily="2" charset="-78"/>
                <a:cs typeface="Sakkal Majalla" panose="02000000000000000000" pitchFamily="2" charset="-78"/>
              </a:rPr>
              <a:t>دول </a:t>
            </a:r>
            <a:r>
              <a:rPr lang="ar-SA" sz="2400" dirty="0">
                <a:latin typeface="Sakkal Majalla" panose="02000000000000000000" pitchFamily="2" charset="-78"/>
                <a:cs typeface="Sakkal Majalla" panose="02000000000000000000" pitchFamily="2" charset="-78"/>
              </a:rPr>
              <a:t>الخليج العربيّة من أكثر البلدان قدرة على تأمين رؤوس الأموال التي </a:t>
            </a:r>
            <a:r>
              <a:rPr lang="ar-SA" sz="2400" dirty="0" smtClean="0">
                <a:latin typeface="Sakkal Majalla" panose="02000000000000000000" pitchFamily="2" charset="-78"/>
                <a:cs typeface="Sakkal Majalla" panose="02000000000000000000" pitchFamily="2" charset="-78"/>
              </a:rPr>
              <a:t>تتطلّ</a:t>
            </a:r>
            <a:r>
              <a:rPr lang="ar-BH" sz="2400" dirty="0" smtClean="0">
                <a:latin typeface="Sakkal Majalla" panose="02000000000000000000" pitchFamily="2" charset="-78"/>
                <a:cs typeface="Sakkal Majalla" panose="02000000000000000000" pitchFamily="2" charset="-78"/>
              </a:rPr>
              <a:t>ب</a:t>
            </a:r>
            <a:r>
              <a:rPr lang="ar-SA" sz="2400" dirty="0" smtClean="0">
                <a:latin typeface="Sakkal Majalla" panose="02000000000000000000" pitchFamily="2" charset="-78"/>
                <a:cs typeface="Sakkal Majalla" panose="02000000000000000000" pitchFamily="2" charset="-78"/>
              </a:rPr>
              <a:t>ها </a:t>
            </a:r>
            <a:r>
              <a:rPr lang="ar-SA" sz="2400" dirty="0">
                <a:latin typeface="Sakkal Majalla" panose="02000000000000000000" pitchFamily="2" charset="-78"/>
                <a:cs typeface="Sakkal Majalla" panose="02000000000000000000" pitchFamily="2" charset="-78"/>
              </a:rPr>
              <a:t>الصّناعة لما تجنيه من عائدات النّفط</a:t>
            </a:r>
            <a:r>
              <a:rPr lang="ar-SA" sz="2400" dirty="0" smtClean="0">
                <a:latin typeface="Sakkal Majalla" panose="02000000000000000000" pitchFamily="2" charset="-78"/>
                <a:cs typeface="Sakkal Majalla" panose="02000000000000000000" pitchFamily="2" charset="-78"/>
              </a:rPr>
              <a:t>.</a:t>
            </a:r>
            <a:endParaRPr lang="en-US" sz="2400" dirty="0">
              <a:latin typeface="Sakkal Majalla" panose="02000000000000000000" pitchFamily="2" charset="-78"/>
              <a:cs typeface="Sakkal Majalla" panose="02000000000000000000" pitchFamily="2" charset="-78"/>
            </a:endParaRPr>
          </a:p>
        </p:txBody>
      </p:sp>
      <p:sp>
        <p:nvSpPr>
          <p:cNvPr id="9"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3705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561035" y="1932294"/>
            <a:ext cx="7907630" cy="3724096"/>
          </a:xfrm>
          <a:prstGeom prst="rect">
            <a:avLst/>
          </a:prstGeom>
          <a:solidFill>
            <a:schemeClr val="accent6">
              <a:lumMod val="20000"/>
              <a:lumOff val="80000"/>
            </a:schemeClr>
          </a:solidFill>
          <a:ln>
            <a:solidFill>
              <a:schemeClr val="tx1"/>
            </a:solidFill>
          </a:ln>
        </p:spPr>
        <p:txBody>
          <a:bodyPr wrap="square">
            <a:spAutoFit/>
          </a:bodyPr>
          <a:lstStyle/>
          <a:p>
            <a:pPr algn="just" rtl="1"/>
            <a:r>
              <a:rPr lang="ar-SA" sz="2400" dirty="0" smtClean="0">
                <a:latin typeface="Sakkal Majalla" panose="02000000000000000000" pitchFamily="2" charset="-78"/>
                <a:cs typeface="Sakkal Majalla" panose="02000000000000000000" pitchFamily="2" charset="-78"/>
              </a:rPr>
              <a:t>تنطلق </a:t>
            </a:r>
            <a:r>
              <a:rPr lang="ar-SA" sz="2400" dirty="0">
                <a:latin typeface="Sakkal Majalla" panose="02000000000000000000" pitchFamily="2" charset="-78"/>
                <a:cs typeface="Sakkal Majalla" panose="02000000000000000000" pitchFamily="2" charset="-78"/>
              </a:rPr>
              <a:t>سياسة التّنمية الصّناعيّة في هذه الدّول من ثوابت متعدّدة، منها ضرورة تنويع مصادر الدّخل، وإقامة اقتصاد متوازن أكثر </a:t>
            </a:r>
            <a:r>
              <a:rPr lang="ar-SA" sz="2400" dirty="0" smtClean="0">
                <a:latin typeface="Sakkal Majalla" panose="02000000000000000000" pitchFamily="2" charset="-78"/>
                <a:cs typeface="Sakkal Majalla" panose="02000000000000000000" pitchFamily="2" charset="-78"/>
              </a:rPr>
              <a:t>استغلال</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ا </a:t>
            </a:r>
            <a:r>
              <a:rPr lang="ar-SA" sz="2400" dirty="0">
                <a:latin typeface="Sakkal Majalla" panose="02000000000000000000" pitchFamily="2" charset="-78"/>
                <a:cs typeface="Sakkal Majalla" panose="02000000000000000000" pitchFamily="2" charset="-78"/>
              </a:rPr>
              <a:t>للموارد المحليّة، وأكثر </a:t>
            </a:r>
            <a:r>
              <a:rPr lang="ar-SA" sz="2400" dirty="0" smtClean="0">
                <a:latin typeface="Sakkal Majalla" panose="02000000000000000000" pitchFamily="2" charset="-78"/>
                <a:cs typeface="Sakkal Majalla" panose="02000000000000000000" pitchFamily="2" charset="-78"/>
              </a:rPr>
              <a:t>انفتاح</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ا </a:t>
            </a:r>
            <a:r>
              <a:rPr lang="ar-SA" sz="2400" dirty="0">
                <a:latin typeface="Sakkal Majalla" panose="02000000000000000000" pitchFamily="2" charset="-78"/>
                <a:cs typeface="Sakkal Majalla" panose="02000000000000000000" pitchFamily="2" charset="-78"/>
              </a:rPr>
              <a:t>على الاقتصاد العالمي. </a:t>
            </a:r>
            <a:endParaRPr lang="en-US" sz="2400" dirty="0">
              <a:latin typeface="Sakkal Majalla" panose="02000000000000000000" pitchFamily="2" charset="-78"/>
              <a:cs typeface="Sakkal Majalla" panose="02000000000000000000" pitchFamily="2" charset="-78"/>
            </a:endParaRPr>
          </a:p>
          <a:p>
            <a:pPr algn="just" rtl="1"/>
            <a:r>
              <a:rPr lang="ar-SA" sz="2400" dirty="0" err="1" smtClean="0">
                <a:latin typeface="Sakkal Majalla" panose="02000000000000000000" pitchFamily="2" charset="-78"/>
                <a:cs typeface="Sakkal Majalla" panose="02000000000000000000" pitchFamily="2" charset="-78"/>
              </a:rPr>
              <a:t>وتت</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جه </a:t>
            </a:r>
            <a:r>
              <a:rPr lang="ar-SA" sz="2400" dirty="0">
                <a:latin typeface="Sakkal Majalla" panose="02000000000000000000" pitchFamily="2" charset="-78"/>
                <a:cs typeface="Sakkal Majalla" panose="02000000000000000000" pitchFamily="2" charset="-78"/>
              </a:rPr>
              <a:t>سياسة التنمية </a:t>
            </a:r>
            <a:r>
              <a:rPr lang="ar-SA" sz="2400" dirty="0" smtClean="0">
                <a:latin typeface="Sakkal Majalla" panose="02000000000000000000" pitchFamily="2" charset="-78"/>
                <a:cs typeface="Sakkal Majalla" panose="02000000000000000000" pitchFamily="2" charset="-78"/>
              </a:rPr>
              <a:t>الصناعي</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ة </a:t>
            </a:r>
            <a:r>
              <a:rPr lang="ar-SA" sz="2400" dirty="0">
                <a:latin typeface="Sakkal Majalla" panose="02000000000000000000" pitchFamily="2" charset="-78"/>
                <a:cs typeface="Sakkal Majalla" panose="02000000000000000000" pitchFamily="2" charset="-78"/>
              </a:rPr>
              <a:t>في دول الخليج العربيّة نحو تطوير نوعين من الصناعات هما:</a:t>
            </a:r>
            <a:endParaRPr lang="en-US" sz="2400" dirty="0">
              <a:latin typeface="Sakkal Majalla" panose="02000000000000000000" pitchFamily="2" charset="-78"/>
              <a:cs typeface="Sakkal Majalla" panose="02000000000000000000" pitchFamily="2" charset="-78"/>
            </a:endParaRPr>
          </a:p>
          <a:p>
            <a:pPr lvl="0" algn="just" rtl="1"/>
            <a:r>
              <a:rPr lang="ar-BH" sz="2400" b="1" dirty="0" smtClean="0">
                <a:solidFill>
                  <a:srgbClr val="FF0000"/>
                </a:solidFill>
                <a:latin typeface="Sakkal Majalla" panose="02000000000000000000" pitchFamily="2" charset="-78"/>
                <a:cs typeface="Sakkal Majalla" panose="02000000000000000000" pitchFamily="2" charset="-78"/>
              </a:rPr>
              <a:t>أ- </a:t>
            </a:r>
            <a:r>
              <a:rPr lang="ar-SA" sz="2400" b="1" dirty="0" smtClean="0">
                <a:solidFill>
                  <a:srgbClr val="FF0000"/>
                </a:solidFill>
                <a:latin typeface="Sakkal Majalla" panose="02000000000000000000" pitchFamily="2" charset="-78"/>
                <a:cs typeface="Sakkal Majalla" panose="02000000000000000000" pitchFamily="2" charset="-78"/>
              </a:rPr>
              <a:t>الصّناعات </a:t>
            </a:r>
            <a:r>
              <a:rPr lang="ar-SA" sz="2400" b="1" dirty="0">
                <a:solidFill>
                  <a:srgbClr val="FF0000"/>
                </a:solidFill>
                <a:latin typeface="Sakkal Majalla" panose="02000000000000000000" pitchFamily="2" charset="-78"/>
                <a:cs typeface="Sakkal Majalla" panose="02000000000000000000" pitchFamily="2" charset="-78"/>
              </a:rPr>
              <a:t>المعدّة للتّصدير:</a:t>
            </a:r>
            <a:r>
              <a:rPr lang="ar-SA" sz="2400" dirty="0">
                <a:solidFill>
                  <a:srgbClr val="FF0000"/>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كالصّناعات النّفطيّة وفروعها مثل صناعات تسييل </a:t>
            </a:r>
            <a:r>
              <a:rPr lang="ar-SA" sz="2400" dirty="0" smtClean="0">
                <a:latin typeface="Sakkal Majalla" panose="02000000000000000000" pitchFamily="2" charset="-78"/>
                <a:cs typeface="Sakkal Majalla" panose="02000000000000000000" pitchFamily="2" charset="-78"/>
              </a:rPr>
              <a:t>الغاز</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وصناعة تكرير </a:t>
            </a:r>
            <a:r>
              <a:rPr lang="ar-SA" sz="2400" dirty="0" smtClean="0">
                <a:latin typeface="Sakkal Majalla" panose="02000000000000000000" pitchFamily="2" charset="-78"/>
                <a:cs typeface="Sakkal Majalla" panose="02000000000000000000" pitchFamily="2" charset="-78"/>
              </a:rPr>
              <a:t>النّفط</a:t>
            </a:r>
            <a:r>
              <a:rPr lang="ar-BH" sz="2400" dirty="0" smtClean="0">
                <a:latin typeface="Sakkal Majalla" panose="02000000000000000000" pitchFamily="2" charset="-78"/>
                <a:cs typeface="Sakkal Majalla" panose="02000000000000000000" pitchFamily="2" charset="-78"/>
              </a:rPr>
              <a:t>،</a:t>
            </a:r>
            <a:r>
              <a:rPr lang="ar-SA" sz="2400" dirty="0" smtClean="0">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وصناعة البتروكيماويات. وقد استغلّت هذه الصّناعات رخص الطّاقة ووفرة الرسّاميل ودعم الدّولة لها.</a:t>
            </a:r>
            <a:endParaRPr lang="en-US" sz="2400" dirty="0">
              <a:latin typeface="Sakkal Majalla" panose="02000000000000000000" pitchFamily="2" charset="-78"/>
              <a:cs typeface="Sakkal Majalla" panose="02000000000000000000" pitchFamily="2" charset="-78"/>
            </a:endParaRPr>
          </a:p>
          <a:p>
            <a:pPr lvl="0" algn="just" rtl="1"/>
            <a:r>
              <a:rPr lang="ar-BH" sz="2400" b="1" dirty="0" smtClean="0">
                <a:solidFill>
                  <a:srgbClr val="FF0000"/>
                </a:solidFill>
                <a:latin typeface="Sakkal Majalla" panose="02000000000000000000" pitchFamily="2" charset="-78"/>
                <a:cs typeface="Sakkal Majalla" panose="02000000000000000000" pitchFamily="2" charset="-78"/>
              </a:rPr>
              <a:t>ب- </a:t>
            </a:r>
            <a:r>
              <a:rPr lang="ar-SA" sz="2400" b="1" dirty="0" smtClean="0">
                <a:solidFill>
                  <a:srgbClr val="FF0000"/>
                </a:solidFill>
                <a:latin typeface="Sakkal Majalla" panose="02000000000000000000" pitchFamily="2" charset="-78"/>
                <a:cs typeface="Sakkal Majalla" panose="02000000000000000000" pitchFamily="2" charset="-78"/>
              </a:rPr>
              <a:t>الصّناعات </a:t>
            </a:r>
            <a:r>
              <a:rPr lang="ar-SA" sz="2400" b="1" dirty="0">
                <a:solidFill>
                  <a:srgbClr val="FF0000"/>
                </a:solidFill>
                <a:latin typeface="Sakkal Majalla" panose="02000000000000000000" pitchFamily="2" charset="-78"/>
                <a:cs typeface="Sakkal Majalla" panose="02000000000000000000" pitchFamily="2" charset="-78"/>
              </a:rPr>
              <a:t>البديلة للاستيراد:</a:t>
            </a:r>
            <a:r>
              <a:rPr lang="ar-SA" sz="2400" dirty="0">
                <a:solidFill>
                  <a:srgbClr val="FF0000"/>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وهي تهدف إلى تأمين السّلع الوسيطة الضّروريّة للصّناعات الاستهلاكيّة فتقلّل من استيرادها كما حصل في صناعة </a:t>
            </a:r>
            <a:r>
              <a:rPr lang="ar-SA" sz="2400" dirty="0" smtClean="0">
                <a:latin typeface="Sakkal Majalla" panose="02000000000000000000" pitchFamily="2" charset="-78"/>
                <a:cs typeface="Sakkal Majalla" panose="02000000000000000000" pitchFamily="2" charset="-78"/>
              </a:rPr>
              <a:t>ال</a:t>
            </a:r>
            <a:r>
              <a:rPr lang="ar-BH" sz="2400" dirty="0" smtClean="0">
                <a:latin typeface="Sakkal Majalla" panose="02000000000000000000" pitchFamily="2" charset="-78"/>
                <a:cs typeface="Sakkal Majalla" panose="02000000000000000000" pitchFamily="2" charset="-78"/>
              </a:rPr>
              <a:t>أ</a:t>
            </a:r>
            <a:r>
              <a:rPr lang="ar-SA" sz="2400" dirty="0" smtClean="0">
                <a:latin typeface="Sakkal Majalla" panose="02000000000000000000" pitchFamily="2" charset="-78"/>
                <a:cs typeface="Sakkal Majalla" panose="02000000000000000000" pitchFamily="2" charset="-78"/>
              </a:rPr>
              <a:t>سمنت </a:t>
            </a:r>
            <a:r>
              <a:rPr lang="ar-SA" sz="2400" dirty="0">
                <a:latin typeface="Sakkal Majalla" panose="02000000000000000000" pitchFamily="2" charset="-78"/>
                <a:cs typeface="Sakkal Majalla" panose="02000000000000000000" pitchFamily="2" charset="-78"/>
              </a:rPr>
              <a:t>وصناعة الحديد والصّلب. </a:t>
            </a:r>
            <a:endParaRPr lang="en-US" sz="2400" dirty="0">
              <a:latin typeface="Sakkal Majalla" panose="02000000000000000000" pitchFamily="2" charset="-78"/>
              <a:cs typeface="Sakkal Majalla" panose="02000000000000000000" pitchFamily="2" charset="-78"/>
            </a:endParaRPr>
          </a:p>
          <a:p>
            <a:pPr algn="just" rtl="1"/>
            <a:endParaRPr lang="en-US" sz="2000" dirty="0">
              <a:latin typeface="Sakkal Majalla" panose="02000000000000000000" pitchFamily="2" charset="-78"/>
              <a:cs typeface="Sakkal Majalla" panose="02000000000000000000" pitchFamily="2" charset="-78"/>
            </a:endParaRPr>
          </a:p>
        </p:txBody>
      </p:sp>
      <p:sp>
        <p:nvSpPr>
          <p:cNvPr id="8" name="Rectangle 7"/>
          <p:cNvSpPr/>
          <p:nvPr/>
        </p:nvSpPr>
        <p:spPr>
          <a:xfrm>
            <a:off x="561035" y="1088208"/>
            <a:ext cx="7907630" cy="461665"/>
          </a:xfrm>
          <a:prstGeom prst="rect">
            <a:avLst/>
          </a:prstGeom>
          <a:solidFill>
            <a:schemeClr val="accent4">
              <a:lumMod val="20000"/>
              <a:lumOff val="80000"/>
            </a:schemeClr>
          </a:solidFill>
          <a:ln>
            <a:solidFill>
              <a:schemeClr val="tx1"/>
            </a:solidFill>
          </a:ln>
        </p:spPr>
        <p:txBody>
          <a:bodyPr wrap="square">
            <a:spAutoFit/>
          </a:bodyPr>
          <a:lstStyle/>
          <a:p>
            <a:pPr lvl="0" algn="ctr" rtl="1"/>
            <a:r>
              <a:rPr lang="ar-SA" sz="2400" b="1" dirty="0" smtClean="0">
                <a:solidFill>
                  <a:srgbClr val="FF0000"/>
                </a:solidFill>
                <a:latin typeface="Sakkal Majalla" panose="02000000000000000000" pitchFamily="2" charset="-78"/>
                <a:cs typeface="Sakkal Majalla" panose="02000000000000000000" pitchFamily="2" charset="-78"/>
              </a:rPr>
              <a:t>السّياسات </a:t>
            </a:r>
            <a:r>
              <a:rPr lang="ar-SA" sz="2400" b="1" dirty="0">
                <a:solidFill>
                  <a:srgbClr val="FF0000"/>
                </a:solidFill>
                <a:latin typeface="Sakkal Majalla" panose="02000000000000000000" pitchFamily="2" charset="-78"/>
                <a:cs typeface="Sakkal Majalla" panose="02000000000000000000" pitchFamily="2" charset="-78"/>
              </a:rPr>
              <a:t>الصّناعيّة في دول الخليج </a:t>
            </a:r>
            <a:r>
              <a:rPr lang="ar-SA" sz="2400" b="1" dirty="0" smtClean="0">
                <a:solidFill>
                  <a:srgbClr val="FF0000"/>
                </a:solidFill>
                <a:latin typeface="Sakkal Majalla" panose="02000000000000000000" pitchFamily="2" charset="-78"/>
                <a:cs typeface="Sakkal Majalla" panose="02000000000000000000" pitchFamily="2" charset="-78"/>
              </a:rPr>
              <a:t>العربيّة</a:t>
            </a:r>
            <a:endParaRPr lang="en-US" sz="2400" dirty="0">
              <a:solidFill>
                <a:srgbClr val="FF0000"/>
              </a:solidFill>
              <a:latin typeface="Sakkal Majalla" panose="02000000000000000000" pitchFamily="2" charset="-78"/>
              <a:cs typeface="Sakkal Majalla" panose="02000000000000000000" pitchFamily="2" charset="-78"/>
            </a:endParaRPr>
          </a:p>
        </p:txBody>
      </p:sp>
      <p:sp>
        <p:nvSpPr>
          <p:cNvPr id="9"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5223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right)">
                                      <p:cBhvr>
                                        <p:cTn id="12" dur="1000"/>
                                        <p:tgtEl>
                                          <p:spTgt spid="12">
                                            <p:bg/>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right)">
                                      <p:cBhvr>
                                        <p:cTn id="15" dur="1000"/>
                                        <p:tgtEl>
                                          <p:spTgt spid="12">
                                            <p:txEl>
                                              <p:pRg st="0" end="0"/>
                                            </p:txEl>
                                          </p:spTgt>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right)">
                                      <p:cBhvr>
                                        <p:cTn id="18" dur="1000"/>
                                        <p:tgtEl>
                                          <p:spTgt spid="12">
                                            <p:txEl>
                                              <p:pRg st="1" end="1"/>
                                            </p:txEl>
                                          </p:spTgt>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right)">
                                      <p:cBhvr>
                                        <p:cTn id="21" dur="1000"/>
                                        <p:tgtEl>
                                          <p:spTgt spid="12">
                                            <p:txEl>
                                              <p:pRg st="2" end="2"/>
                                            </p:txEl>
                                          </p:spTgt>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right)">
                                      <p:cBhvr>
                                        <p:cTn id="24"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399245" y="949122"/>
            <a:ext cx="8014966" cy="553357"/>
          </a:xfrm>
          <a:prstGeom prst="rect">
            <a:avLst/>
          </a:prstGeom>
          <a:solidFill>
            <a:schemeClr val="accent4">
              <a:lumMod val="20000"/>
              <a:lumOff val="80000"/>
            </a:schemeClr>
          </a:solidFill>
          <a:ln>
            <a:solidFill>
              <a:schemeClr val="tx1"/>
            </a:solidFill>
          </a:ln>
        </p:spPr>
        <p:txBody>
          <a:bodyPr wrap="square">
            <a:spAutoFit/>
          </a:bodyPr>
          <a:lstStyle/>
          <a:p>
            <a:pPr marR="0" lvl="0" algn="ctr" rtl="1">
              <a:lnSpc>
                <a:spcPct val="107000"/>
              </a:lnSpc>
              <a:spcBef>
                <a:spcPts val="0"/>
              </a:spcBef>
              <a:spcAft>
                <a:spcPts val="800"/>
              </a:spcAft>
              <a:buClr>
                <a:srgbClr val="0070C0"/>
              </a:buClr>
              <a:buSzPts val="1400"/>
            </a:pPr>
            <a:r>
              <a:rPr lang="ar-BH" sz="28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النشاط الثاني: </a:t>
            </a:r>
            <a:r>
              <a:rPr lang="ar-BH" sz="2800" b="1" dirty="0" smtClean="0">
                <a:solidFill>
                  <a:srgbClr val="FF0000"/>
                </a:solidFill>
                <a:latin typeface="Sakkal Majalla" panose="02000000000000000000" pitchFamily="2" charset="-78"/>
                <a:cs typeface="Sakkal Majalla" panose="02000000000000000000" pitchFamily="2" charset="-78"/>
              </a:rPr>
              <a:t>الصناعة الاستخراجية</a:t>
            </a:r>
            <a:endParaRPr lang="en-US" sz="28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p:txBody>
      </p:sp>
      <p:graphicFrame>
        <p:nvGraphicFramePr>
          <p:cNvPr id="9" name="Chart 8"/>
          <p:cNvGraphicFramePr/>
          <p:nvPr>
            <p:extLst>
              <p:ext uri="{D42A27DB-BD31-4B8C-83A1-F6EECF244321}">
                <p14:modId xmlns:p14="http://schemas.microsoft.com/office/powerpoint/2010/main" val="3433463432"/>
              </p:ext>
            </p:extLst>
          </p:nvPr>
        </p:nvGraphicFramePr>
        <p:xfrm>
          <a:off x="4601084" y="2200121"/>
          <a:ext cx="4117913" cy="254221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030920" y="1525314"/>
            <a:ext cx="3795799" cy="619272"/>
          </a:xfrm>
          <a:prstGeom prst="rect">
            <a:avLst/>
          </a:prstGeom>
        </p:spPr>
        <p:txBody>
          <a:bodyPr wrap="square">
            <a:spAutoFit/>
          </a:bodyPr>
          <a:lstStyle/>
          <a:p>
            <a:pPr marL="640080" marR="0" algn="ctr" rtl="1">
              <a:lnSpc>
                <a:spcPct val="107000"/>
              </a:lnSpc>
              <a:spcBef>
                <a:spcPts val="0"/>
              </a:spcBef>
              <a:spcAft>
                <a:spcPts val="0"/>
              </a:spcAft>
            </a:pPr>
            <a:r>
              <a:rPr lang="ar-BH" sz="1600"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نسبة إسهام الصّناعة الاستخراجيّة في النّاتج المحلّي الإجمالي عام 2017م</a:t>
            </a:r>
            <a:endParaRPr lang="en-US" sz="1200" dirty="0">
              <a:effectLst/>
              <a:latin typeface="Sakkal Majalla" panose="02000000000000000000" pitchFamily="2" charset="-78"/>
              <a:ea typeface="Calibri" panose="020F0502020204030204" pitchFamily="34" charset="0"/>
              <a:cs typeface="Sakkal Majalla" panose="02000000000000000000" pitchFamily="2" charset="-78"/>
            </a:endParaRPr>
          </a:p>
        </p:txBody>
      </p:sp>
      <p:graphicFrame>
        <p:nvGraphicFramePr>
          <p:cNvPr id="13" name="Chart 12"/>
          <p:cNvGraphicFramePr/>
          <p:nvPr>
            <p:extLst>
              <p:ext uri="{D42A27DB-BD31-4B8C-83A1-F6EECF244321}">
                <p14:modId xmlns:p14="http://schemas.microsoft.com/office/powerpoint/2010/main" val="2486629773"/>
              </p:ext>
            </p:extLst>
          </p:nvPr>
        </p:nvGraphicFramePr>
        <p:xfrm>
          <a:off x="399245" y="2200121"/>
          <a:ext cx="3971049" cy="254221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823052" y="1530412"/>
            <a:ext cx="3150260" cy="619272"/>
          </a:xfrm>
          <a:prstGeom prst="rect">
            <a:avLst/>
          </a:prstGeom>
        </p:spPr>
        <p:txBody>
          <a:bodyPr wrap="square">
            <a:spAutoFit/>
          </a:bodyPr>
          <a:lstStyle/>
          <a:p>
            <a:pPr marR="0" lvl="0" algn="ctr" rtl="1">
              <a:lnSpc>
                <a:spcPct val="107000"/>
              </a:lnSpc>
              <a:spcBef>
                <a:spcPts val="0"/>
              </a:spcBef>
              <a:spcAft>
                <a:spcPts val="0"/>
              </a:spcAft>
              <a:buClr>
                <a:srgbClr val="0070C0"/>
              </a:buClr>
              <a:buSzPts val="1400"/>
            </a:pPr>
            <a:r>
              <a:rPr lang="ar-BH" sz="1600" b="1" dirty="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القيمة المضافة للصناعة الاستخراجية في دول الخليج </a:t>
            </a:r>
            <a:r>
              <a:rPr lang="ar-BH" sz="1600" b="1" dirty="0" smtClean="0">
                <a:solidFill>
                  <a:srgbClr val="0070C0"/>
                </a:solidFill>
                <a:latin typeface="Sakkal Majalla" panose="02000000000000000000" pitchFamily="2" charset="-78"/>
                <a:ea typeface="Calibri" panose="020F0502020204030204" pitchFamily="34" charset="0"/>
                <a:cs typeface="Sakkal Majalla" panose="02000000000000000000" pitchFamily="2" charset="-78"/>
              </a:rPr>
              <a:t>العربية عام 2017م.</a:t>
            </a:r>
            <a:endParaRPr lang="en-US" sz="12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Rectangle 4"/>
          <p:cNvSpPr/>
          <p:nvPr/>
        </p:nvSpPr>
        <p:spPr>
          <a:xfrm>
            <a:off x="399245" y="4918212"/>
            <a:ext cx="8306873" cy="1323439"/>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gn="just" rtl="1"/>
            <a:r>
              <a:rPr lang="ar-BH" sz="2000" b="1" dirty="0" smtClean="0">
                <a:solidFill>
                  <a:srgbClr val="0070C0"/>
                </a:solidFill>
                <a:latin typeface="Sakkal Majalla" panose="02000000000000000000" pitchFamily="2" charset="-78"/>
                <a:cs typeface="Sakkal Majalla" panose="02000000000000000000" pitchFamily="2" charset="-78"/>
              </a:rPr>
              <a:t>اقرأ المستندات السابقة، ثم أجب عن الأسئلة الآتية:</a:t>
            </a:r>
          </a:p>
          <a:p>
            <a:pPr marL="457200" indent="-457200" algn="just" rtl="1">
              <a:buFont typeface="+mj-lt"/>
              <a:buAutoNum type="arabicPeriod"/>
            </a:pPr>
            <a:r>
              <a:rPr lang="ar-BH" sz="2000" b="1" dirty="0" smtClean="0">
                <a:solidFill>
                  <a:srgbClr val="0070C0"/>
                </a:solidFill>
                <a:latin typeface="Sakkal Majalla" panose="02000000000000000000" pitchFamily="2" charset="-78"/>
                <a:cs typeface="Sakkal Majalla" panose="02000000000000000000" pitchFamily="2" charset="-78"/>
              </a:rPr>
              <a:t>أذكر أكثر ثلاث دول ترتفع بها نسبة الصناعة الاستخراجية في تكوين الناتج المحلي. </a:t>
            </a:r>
          </a:p>
          <a:p>
            <a:pPr marL="457200" indent="-457200" algn="just" rtl="1">
              <a:buFont typeface="+mj-lt"/>
              <a:buAutoNum type="arabicPeriod"/>
            </a:pPr>
            <a:r>
              <a:rPr lang="ar-BH" sz="2000" b="1" dirty="0" smtClean="0">
                <a:solidFill>
                  <a:srgbClr val="0070C0"/>
                </a:solidFill>
                <a:latin typeface="Sakkal Majalla" panose="02000000000000000000" pitchFamily="2" charset="-78"/>
                <a:cs typeface="Sakkal Majalla" panose="02000000000000000000" pitchFamily="2" charset="-78"/>
              </a:rPr>
              <a:t>كم </a:t>
            </a:r>
            <a:r>
              <a:rPr lang="ar-BH" sz="2000" b="1" dirty="0">
                <a:solidFill>
                  <a:srgbClr val="0070C0"/>
                </a:solidFill>
                <a:latin typeface="Sakkal Majalla" panose="02000000000000000000" pitchFamily="2" charset="-78"/>
                <a:cs typeface="Sakkal Majalla" panose="02000000000000000000" pitchFamily="2" charset="-78"/>
              </a:rPr>
              <a:t>بلغت نسبة إسهام الصناعة الاستخراجية في الناتج المحلي </a:t>
            </a:r>
            <a:r>
              <a:rPr lang="ar-BH" sz="2000" b="1" dirty="0" smtClean="0">
                <a:solidFill>
                  <a:srgbClr val="0070C0"/>
                </a:solidFill>
                <a:latin typeface="Sakkal Majalla" panose="02000000000000000000" pitchFamily="2" charset="-78"/>
                <a:cs typeface="Sakkal Majalla" panose="02000000000000000000" pitchFamily="2" charset="-78"/>
              </a:rPr>
              <a:t>للبحرين؟ </a:t>
            </a:r>
          </a:p>
          <a:p>
            <a:pPr marL="457200" indent="-457200" algn="just" rtl="1">
              <a:buFont typeface="+mj-lt"/>
              <a:buAutoNum type="arabicPeriod"/>
            </a:pPr>
            <a:r>
              <a:rPr lang="ar-BH" sz="2000" b="1" dirty="0">
                <a:solidFill>
                  <a:srgbClr val="0070C0"/>
                </a:solidFill>
                <a:latin typeface="Sakkal Majalla" panose="02000000000000000000" pitchFamily="2" charset="-78"/>
                <a:cs typeface="Sakkal Majalla" panose="02000000000000000000" pitchFamily="2" charset="-78"/>
              </a:rPr>
              <a:t>أذكر ثلاث دول ترتفع فيها القيمة المضافة للصناعة الاستخراجية.</a:t>
            </a:r>
            <a:r>
              <a:rPr lang="ar-BH" sz="2000" b="1" dirty="0" smtClean="0">
                <a:solidFill>
                  <a:srgbClr val="0070C0"/>
                </a:solidFill>
                <a:latin typeface="Sakkal Majalla" panose="02000000000000000000" pitchFamily="2" charset="-78"/>
                <a:cs typeface="Sakkal Majalla" panose="02000000000000000000" pitchFamily="2" charset="-78"/>
              </a:rPr>
              <a:t>                </a:t>
            </a:r>
            <a:endParaRPr lang="ar-BH" sz="2000" b="1" dirty="0">
              <a:solidFill>
                <a:srgbClr val="0070C0"/>
              </a:solidFill>
              <a:latin typeface="Sakkal Majalla" panose="02000000000000000000" pitchFamily="2" charset="-78"/>
              <a:cs typeface="Sakkal Majalla" panose="02000000000000000000" pitchFamily="2" charset="-78"/>
            </a:endParaRPr>
          </a:p>
        </p:txBody>
      </p:sp>
      <p:sp>
        <p:nvSpPr>
          <p:cNvPr id="12"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7908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250"/>
                                        <p:tgtEl>
                                          <p:spTgt spid="9"/>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1250"/>
                                        <p:tgtEl>
                                          <p:spTgt spid="13"/>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AsOne/>
      </p:bldGraphic>
      <p:bldP spid="2" grpId="0"/>
      <p:bldGraphic spid="13" grpId="0">
        <p:bldAsOne/>
      </p:bldGraphic>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893" y="49619"/>
            <a:ext cx="1234637" cy="951051"/>
          </a:xfrm>
          <a:prstGeom prst="rect">
            <a:avLst/>
          </a:prstGeom>
        </p:spPr>
      </p:pic>
      <p:cxnSp>
        <p:nvCxnSpPr>
          <p:cNvPr id="7" name="Straight Connector 6"/>
          <p:cNvCxnSpPr/>
          <p:nvPr/>
        </p:nvCxnSpPr>
        <p:spPr>
          <a:xfrm flipV="1">
            <a:off x="202981" y="6417532"/>
            <a:ext cx="8623738" cy="315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6262113" y="6449063"/>
            <a:ext cx="2564606" cy="28575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06000"/>
              </a:lnSpc>
              <a:spcAft>
                <a:spcPts val="600"/>
              </a:spcAft>
            </a:pPr>
            <a:r>
              <a:rPr lang="ar-BH" sz="105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2021-2022م</a:t>
            </a:r>
            <a:endParaRPr lang="en-US" sz="825"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373487" y="1000670"/>
            <a:ext cx="8178085" cy="553357"/>
          </a:xfrm>
          <a:prstGeom prst="rect">
            <a:avLst/>
          </a:prstGeom>
          <a:solidFill>
            <a:schemeClr val="accent4">
              <a:lumMod val="20000"/>
              <a:lumOff val="80000"/>
            </a:schemeClr>
          </a:solidFill>
          <a:ln>
            <a:solidFill>
              <a:schemeClr val="tx1"/>
            </a:solidFill>
          </a:ln>
        </p:spPr>
        <p:txBody>
          <a:bodyPr wrap="square">
            <a:spAutoFit/>
          </a:bodyPr>
          <a:lstStyle/>
          <a:p>
            <a:pPr marR="0" lvl="0" algn="ctr" rtl="1">
              <a:lnSpc>
                <a:spcPct val="107000"/>
              </a:lnSpc>
              <a:spcBef>
                <a:spcPts val="0"/>
              </a:spcBef>
              <a:spcAft>
                <a:spcPts val="800"/>
              </a:spcAft>
              <a:buClr>
                <a:srgbClr val="0070C0"/>
              </a:buClr>
              <a:buSzPts val="1400"/>
            </a:pPr>
            <a:r>
              <a:rPr lang="ar-BH" sz="2800" b="1" dirty="0" smtClean="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إجابة النشاط الثاني: </a:t>
            </a:r>
            <a:r>
              <a:rPr lang="ar-BH" sz="2800" b="1" dirty="0" smtClean="0">
                <a:solidFill>
                  <a:srgbClr val="FF0000"/>
                </a:solidFill>
                <a:latin typeface="Sakkal Majalla" panose="02000000000000000000" pitchFamily="2" charset="-78"/>
                <a:cs typeface="Sakkal Majalla" panose="02000000000000000000" pitchFamily="2" charset="-78"/>
              </a:rPr>
              <a:t>الصناعة </a:t>
            </a:r>
            <a:r>
              <a:rPr lang="ar-BH" sz="2800" b="1" dirty="0" smtClean="0">
                <a:solidFill>
                  <a:srgbClr val="FF0000"/>
                </a:solidFill>
                <a:latin typeface="Sakkal Majalla" panose="02000000000000000000" pitchFamily="2" charset="-78"/>
                <a:cs typeface="Sakkal Majalla" panose="02000000000000000000" pitchFamily="2" charset="-78"/>
              </a:rPr>
              <a:t>الاستخراجيّة</a:t>
            </a:r>
            <a:endParaRPr lang="en-US" sz="28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Rectangle 4"/>
          <p:cNvSpPr/>
          <p:nvPr/>
        </p:nvSpPr>
        <p:spPr>
          <a:xfrm>
            <a:off x="373487" y="1689445"/>
            <a:ext cx="8178085" cy="1569660"/>
          </a:xfrm>
          <a:prstGeom prst="rect">
            <a:avLst/>
          </a:prstGeom>
          <a:solidFill>
            <a:schemeClr val="accent1">
              <a:lumMod val="20000"/>
              <a:lumOff val="80000"/>
            </a:schemeClr>
          </a:solidFill>
          <a:ln>
            <a:solidFill>
              <a:schemeClr val="tx1"/>
            </a:solidFill>
          </a:ln>
        </p:spPr>
        <p:txBody>
          <a:bodyPr wrap="square">
            <a:spAutoFit/>
          </a:bodyPr>
          <a:lstStyle/>
          <a:p>
            <a:pPr algn="just" rtl="1"/>
            <a:r>
              <a:rPr lang="ar-BH" sz="2400" b="1" dirty="0">
                <a:solidFill>
                  <a:srgbClr val="FF0000"/>
                </a:solidFill>
                <a:latin typeface="Sakkal Majalla" panose="02000000000000000000" pitchFamily="2" charset="-78"/>
                <a:cs typeface="Sakkal Majalla" panose="02000000000000000000" pitchFamily="2" charset="-78"/>
              </a:rPr>
              <a:t>1- </a:t>
            </a:r>
            <a:r>
              <a:rPr lang="ar-BH" sz="2400" b="1" dirty="0" smtClean="0">
                <a:solidFill>
                  <a:srgbClr val="FF0000"/>
                </a:solidFill>
                <a:latin typeface="Sakkal Majalla" panose="02000000000000000000" pitchFamily="2" charset="-78"/>
                <a:cs typeface="Sakkal Majalla" panose="02000000000000000000" pitchFamily="2" charset="-78"/>
              </a:rPr>
              <a:t>أكثر </a:t>
            </a:r>
            <a:r>
              <a:rPr lang="ar-BH" sz="2400" b="1" dirty="0">
                <a:solidFill>
                  <a:srgbClr val="FF0000"/>
                </a:solidFill>
                <a:latin typeface="Sakkal Majalla" panose="02000000000000000000" pitchFamily="2" charset="-78"/>
                <a:cs typeface="Sakkal Majalla" panose="02000000000000000000" pitchFamily="2" charset="-78"/>
              </a:rPr>
              <a:t>ثلاث دول ترتفع بها نسبة الصناعة </a:t>
            </a:r>
            <a:r>
              <a:rPr lang="ar-BH" sz="2400" b="1" dirty="0" smtClean="0">
                <a:solidFill>
                  <a:srgbClr val="FF0000"/>
                </a:solidFill>
                <a:latin typeface="Sakkal Majalla" panose="02000000000000000000" pitchFamily="2" charset="-78"/>
                <a:cs typeface="Sakkal Majalla" panose="02000000000000000000" pitchFamily="2" charset="-78"/>
              </a:rPr>
              <a:t>الاستخراجيّة </a:t>
            </a:r>
            <a:r>
              <a:rPr lang="ar-BH" sz="2400" b="1" dirty="0">
                <a:solidFill>
                  <a:srgbClr val="FF0000"/>
                </a:solidFill>
                <a:latin typeface="Sakkal Majalla" panose="02000000000000000000" pitchFamily="2" charset="-78"/>
                <a:cs typeface="Sakkal Majalla" panose="02000000000000000000" pitchFamily="2" charset="-78"/>
              </a:rPr>
              <a:t>في تكوين الناتج </a:t>
            </a:r>
            <a:r>
              <a:rPr lang="ar-BH" sz="2400" b="1" dirty="0" smtClean="0">
                <a:solidFill>
                  <a:srgbClr val="FF0000"/>
                </a:solidFill>
                <a:latin typeface="Sakkal Majalla" panose="02000000000000000000" pitchFamily="2" charset="-78"/>
                <a:cs typeface="Sakkal Majalla" panose="02000000000000000000" pitchFamily="2" charset="-78"/>
              </a:rPr>
              <a:t>المحلي.</a:t>
            </a:r>
          </a:p>
          <a:p>
            <a:pPr marL="342900" indent="-342900" algn="just" rtl="1">
              <a:buFont typeface="Arial" panose="020B0604020202020204" pitchFamily="34" charset="0"/>
              <a:buChar char="•"/>
            </a:pPr>
            <a:r>
              <a:rPr lang="ar-BH" sz="2400" b="1" dirty="0">
                <a:latin typeface="Sakkal Majalla" panose="02000000000000000000" pitchFamily="2" charset="-78"/>
                <a:cs typeface="Sakkal Majalla" panose="02000000000000000000" pitchFamily="2" charset="-78"/>
              </a:rPr>
              <a:t>دولة الكويت (42,4%).</a:t>
            </a:r>
          </a:p>
          <a:p>
            <a:pPr marL="342900" indent="-342900" algn="just" rtl="1">
              <a:buFont typeface="Arial" panose="020B0604020202020204" pitchFamily="34" charset="0"/>
              <a:buChar char="•"/>
            </a:pPr>
            <a:r>
              <a:rPr lang="ar-BH" sz="2400" b="1" dirty="0">
                <a:latin typeface="Sakkal Majalla" panose="02000000000000000000" pitchFamily="2" charset="-78"/>
                <a:cs typeface="Sakkal Majalla" panose="02000000000000000000" pitchFamily="2" charset="-78"/>
              </a:rPr>
              <a:t>جمهورية العراق (37,8%).</a:t>
            </a:r>
          </a:p>
          <a:p>
            <a:pPr marL="342900" indent="-342900" algn="just" rtl="1">
              <a:buFont typeface="Arial" panose="020B0604020202020204" pitchFamily="34" charset="0"/>
              <a:buChar char="•"/>
            </a:pPr>
            <a:r>
              <a:rPr lang="ar-BH" sz="2400" b="1" dirty="0">
                <a:latin typeface="Sakkal Majalla" panose="02000000000000000000" pitchFamily="2" charset="-78"/>
                <a:cs typeface="Sakkal Majalla" panose="02000000000000000000" pitchFamily="2" charset="-78"/>
              </a:rPr>
              <a:t>دولة قطر (32,7</a:t>
            </a:r>
            <a:r>
              <a:rPr lang="ar-BH" sz="2400" b="1" dirty="0" smtClean="0">
                <a:latin typeface="Sakkal Majalla" panose="02000000000000000000" pitchFamily="2" charset="-78"/>
                <a:cs typeface="Sakkal Majalla" panose="02000000000000000000" pitchFamily="2" charset="-78"/>
              </a:rPr>
              <a:t>%).</a:t>
            </a:r>
            <a:endParaRPr lang="ar-BH" sz="2400" b="1" dirty="0">
              <a:latin typeface="Sakkal Majalla" panose="02000000000000000000" pitchFamily="2" charset="-78"/>
              <a:cs typeface="Sakkal Majalla" panose="02000000000000000000" pitchFamily="2" charset="-78"/>
            </a:endParaRPr>
          </a:p>
        </p:txBody>
      </p:sp>
      <p:sp>
        <p:nvSpPr>
          <p:cNvPr id="12" name="Rectangle 11"/>
          <p:cNvSpPr/>
          <p:nvPr/>
        </p:nvSpPr>
        <p:spPr>
          <a:xfrm>
            <a:off x="373487" y="3394524"/>
            <a:ext cx="8178085" cy="954107"/>
          </a:xfrm>
          <a:prstGeom prst="rect">
            <a:avLst/>
          </a:prstGeom>
          <a:solidFill>
            <a:schemeClr val="accent6">
              <a:lumMod val="20000"/>
              <a:lumOff val="80000"/>
            </a:schemeClr>
          </a:solidFill>
          <a:ln>
            <a:solidFill>
              <a:schemeClr val="tx1"/>
            </a:solidFill>
          </a:ln>
        </p:spPr>
        <p:txBody>
          <a:bodyPr wrap="square">
            <a:spAutoFit/>
          </a:bodyPr>
          <a:lstStyle/>
          <a:p>
            <a:pPr algn="just" rtl="1"/>
            <a:r>
              <a:rPr lang="ar-BH" sz="2400" b="1" dirty="0" smtClean="0">
                <a:solidFill>
                  <a:srgbClr val="FF0000"/>
                </a:solidFill>
                <a:latin typeface="Sakkal Majalla" panose="02000000000000000000" pitchFamily="2" charset="-78"/>
                <a:cs typeface="Sakkal Majalla" panose="02000000000000000000" pitchFamily="2" charset="-78"/>
              </a:rPr>
              <a:t>2- نسبة </a:t>
            </a:r>
            <a:r>
              <a:rPr lang="ar-BH" sz="2400" b="1" dirty="0">
                <a:solidFill>
                  <a:srgbClr val="FF0000"/>
                </a:solidFill>
                <a:latin typeface="Sakkal Majalla" panose="02000000000000000000" pitchFamily="2" charset="-78"/>
                <a:cs typeface="Sakkal Majalla" panose="02000000000000000000" pitchFamily="2" charset="-78"/>
              </a:rPr>
              <a:t>إسهام الصناعة </a:t>
            </a:r>
            <a:r>
              <a:rPr lang="ar-BH" sz="2400" b="1" dirty="0" smtClean="0">
                <a:solidFill>
                  <a:srgbClr val="FF0000"/>
                </a:solidFill>
                <a:latin typeface="Sakkal Majalla" panose="02000000000000000000" pitchFamily="2" charset="-78"/>
                <a:cs typeface="Sakkal Majalla" panose="02000000000000000000" pitchFamily="2" charset="-78"/>
              </a:rPr>
              <a:t>الاستخراجيّة </a:t>
            </a:r>
            <a:r>
              <a:rPr lang="ar-BH" sz="2400" b="1" dirty="0">
                <a:solidFill>
                  <a:srgbClr val="FF0000"/>
                </a:solidFill>
                <a:latin typeface="Sakkal Majalla" panose="02000000000000000000" pitchFamily="2" charset="-78"/>
                <a:cs typeface="Sakkal Majalla" panose="02000000000000000000" pitchFamily="2" charset="-78"/>
              </a:rPr>
              <a:t>في الناتج المحلي </a:t>
            </a:r>
            <a:r>
              <a:rPr lang="ar-BH" sz="2400" b="1" dirty="0" smtClean="0">
                <a:solidFill>
                  <a:srgbClr val="FF0000"/>
                </a:solidFill>
                <a:latin typeface="Sakkal Majalla" panose="02000000000000000000" pitchFamily="2" charset="-78"/>
                <a:cs typeface="Sakkal Majalla" panose="02000000000000000000" pitchFamily="2" charset="-78"/>
              </a:rPr>
              <a:t>للبحرين. </a:t>
            </a:r>
          </a:p>
          <a:p>
            <a:pPr algn="just" rtl="1"/>
            <a:r>
              <a:rPr lang="ar-BH" sz="2400" b="1" dirty="0">
                <a:latin typeface="Sakkal Majalla" panose="02000000000000000000" pitchFamily="2" charset="-78"/>
                <a:cs typeface="Sakkal Majalla" panose="02000000000000000000" pitchFamily="2" charset="-78"/>
              </a:rPr>
              <a:t>بلغت نسبة إسهام الصناعة </a:t>
            </a:r>
            <a:r>
              <a:rPr lang="ar-BH" sz="2400" b="1" dirty="0" smtClean="0">
                <a:latin typeface="Sakkal Majalla" panose="02000000000000000000" pitchFamily="2" charset="-78"/>
                <a:cs typeface="Sakkal Majalla" panose="02000000000000000000" pitchFamily="2" charset="-78"/>
              </a:rPr>
              <a:t>الاستخراجيّة </a:t>
            </a:r>
            <a:r>
              <a:rPr lang="ar-BH" sz="2400" b="1" dirty="0">
                <a:latin typeface="Sakkal Majalla" panose="02000000000000000000" pitchFamily="2" charset="-78"/>
                <a:cs typeface="Sakkal Majalla" panose="02000000000000000000" pitchFamily="2" charset="-78"/>
              </a:rPr>
              <a:t>في الناتج </a:t>
            </a:r>
            <a:r>
              <a:rPr lang="ar-BH" sz="2400" b="1" dirty="0" smtClean="0">
                <a:latin typeface="Sakkal Majalla" panose="02000000000000000000" pitchFamily="2" charset="-78"/>
                <a:cs typeface="Sakkal Majalla" panose="02000000000000000000" pitchFamily="2" charset="-78"/>
              </a:rPr>
              <a:t>الإجماليّ </a:t>
            </a:r>
            <a:r>
              <a:rPr lang="ar-BH" sz="2400" b="1" dirty="0">
                <a:latin typeface="Sakkal Majalla" panose="02000000000000000000" pitchFamily="2" charset="-78"/>
                <a:cs typeface="Sakkal Majalla" panose="02000000000000000000" pitchFamily="2" charset="-78"/>
              </a:rPr>
              <a:t>لمملكة البحرين (13,4%).</a:t>
            </a:r>
          </a:p>
          <a:p>
            <a:pPr algn="just" rtl="1"/>
            <a:endParaRPr lang="ar-BH" sz="800" dirty="0">
              <a:solidFill>
                <a:srgbClr val="FF0000"/>
              </a:solidFill>
              <a:latin typeface="Simplified Arabic" panose="02020603050405020304" pitchFamily="18" charset="-78"/>
            </a:endParaRPr>
          </a:p>
        </p:txBody>
      </p:sp>
      <p:sp>
        <p:nvSpPr>
          <p:cNvPr id="14" name="Rectangle 13"/>
          <p:cNvSpPr/>
          <p:nvPr/>
        </p:nvSpPr>
        <p:spPr>
          <a:xfrm>
            <a:off x="373487" y="4495228"/>
            <a:ext cx="8178085" cy="1569660"/>
          </a:xfrm>
          <a:prstGeom prst="rect">
            <a:avLst/>
          </a:prstGeom>
          <a:solidFill>
            <a:srgbClr val="FFCCFF"/>
          </a:solidFill>
          <a:ln>
            <a:solidFill>
              <a:schemeClr val="tx1"/>
            </a:solidFill>
          </a:ln>
        </p:spPr>
        <p:txBody>
          <a:bodyPr wrap="square">
            <a:spAutoFit/>
          </a:bodyPr>
          <a:lstStyle/>
          <a:p>
            <a:pPr algn="just" rtl="1"/>
            <a:r>
              <a:rPr lang="ar-BH" sz="2400" b="1" dirty="0" smtClean="0">
                <a:solidFill>
                  <a:srgbClr val="FF0000"/>
                </a:solidFill>
                <a:latin typeface="Sakkal Majalla" panose="02000000000000000000" pitchFamily="2" charset="-78"/>
                <a:cs typeface="Sakkal Majalla" panose="02000000000000000000" pitchFamily="2" charset="-78"/>
              </a:rPr>
              <a:t>3- الدول الثلاث التي </a:t>
            </a:r>
            <a:r>
              <a:rPr lang="ar-BH" sz="2400" b="1" dirty="0">
                <a:solidFill>
                  <a:srgbClr val="FF0000"/>
                </a:solidFill>
                <a:latin typeface="Sakkal Majalla" panose="02000000000000000000" pitchFamily="2" charset="-78"/>
                <a:cs typeface="Sakkal Majalla" panose="02000000000000000000" pitchFamily="2" charset="-78"/>
              </a:rPr>
              <a:t>ترتفع فيها القيمة المضافة للصناعة الاستخراجية. </a:t>
            </a:r>
            <a:endParaRPr lang="ar-BH" sz="2400" b="1" dirty="0" smtClean="0">
              <a:solidFill>
                <a:srgbClr val="FF0000"/>
              </a:solidFill>
              <a:latin typeface="Sakkal Majalla" panose="02000000000000000000" pitchFamily="2" charset="-78"/>
              <a:cs typeface="Sakkal Majalla" panose="02000000000000000000" pitchFamily="2" charset="-78"/>
            </a:endParaRPr>
          </a:p>
          <a:p>
            <a:pPr marL="342900" indent="-342900" algn="just" rtl="1">
              <a:buFont typeface="Arial" panose="020B0604020202020204" pitchFamily="34" charset="0"/>
              <a:buChar char="•"/>
            </a:pPr>
            <a:r>
              <a:rPr lang="ar-BH" sz="2400" b="1" dirty="0" smtClean="0">
                <a:latin typeface="Sakkal Majalla" panose="02000000000000000000" pitchFamily="2" charset="-78"/>
                <a:cs typeface="Sakkal Majalla" panose="02000000000000000000" pitchFamily="2" charset="-78"/>
              </a:rPr>
              <a:t>المملكة </a:t>
            </a:r>
            <a:r>
              <a:rPr lang="ar-BH" sz="2400" b="1" dirty="0" smtClean="0">
                <a:latin typeface="Sakkal Majalla" panose="02000000000000000000" pitchFamily="2" charset="-78"/>
                <a:cs typeface="Sakkal Majalla" panose="02000000000000000000" pitchFamily="2" charset="-78"/>
              </a:rPr>
              <a:t>العربيّة السعوديّة</a:t>
            </a:r>
            <a:r>
              <a:rPr lang="ar-BH" sz="2400" b="1" dirty="0">
                <a:latin typeface="Sakkal Majalla" panose="02000000000000000000" pitchFamily="2" charset="-78"/>
                <a:cs typeface="Sakkal Majalla" panose="02000000000000000000" pitchFamily="2" charset="-78"/>
              </a:rPr>
              <a:t>.</a:t>
            </a:r>
          </a:p>
          <a:p>
            <a:pPr marL="342900" indent="-342900" algn="just" rtl="1">
              <a:buFont typeface="Arial" panose="020B0604020202020204" pitchFamily="34" charset="0"/>
              <a:buChar char="•"/>
            </a:pPr>
            <a:r>
              <a:rPr lang="ar-BH" sz="2400" b="1" dirty="0">
                <a:latin typeface="Sakkal Majalla" panose="02000000000000000000" pitchFamily="2" charset="-78"/>
                <a:cs typeface="Sakkal Majalla" panose="02000000000000000000" pitchFamily="2" charset="-78"/>
              </a:rPr>
              <a:t>الامارات </a:t>
            </a:r>
            <a:r>
              <a:rPr lang="ar-BH" sz="2400" b="1" dirty="0" smtClean="0">
                <a:latin typeface="Sakkal Majalla" panose="02000000000000000000" pitchFamily="2" charset="-78"/>
                <a:cs typeface="Sakkal Majalla" panose="02000000000000000000" pitchFamily="2" charset="-78"/>
              </a:rPr>
              <a:t>العربيّة المتّحدة</a:t>
            </a:r>
            <a:r>
              <a:rPr lang="ar-BH" sz="2400" b="1" dirty="0">
                <a:latin typeface="Sakkal Majalla" panose="02000000000000000000" pitchFamily="2" charset="-78"/>
                <a:cs typeface="Sakkal Majalla" panose="02000000000000000000" pitchFamily="2" charset="-78"/>
              </a:rPr>
              <a:t>.</a:t>
            </a:r>
          </a:p>
          <a:p>
            <a:pPr marL="342900" indent="-342900" algn="just" rtl="1">
              <a:buFont typeface="Arial" panose="020B0604020202020204" pitchFamily="34" charset="0"/>
              <a:buChar char="•"/>
            </a:pPr>
            <a:r>
              <a:rPr lang="ar-BH" sz="2400" b="1" dirty="0">
                <a:latin typeface="Sakkal Majalla" panose="02000000000000000000" pitchFamily="2" charset="-78"/>
                <a:cs typeface="Sakkal Majalla" panose="02000000000000000000" pitchFamily="2" charset="-78"/>
              </a:rPr>
              <a:t>جمهورية العراق.</a:t>
            </a:r>
          </a:p>
        </p:txBody>
      </p:sp>
      <p:sp>
        <p:nvSpPr>
          <p:cNvPr id="13" name="Rectangle 3"/>
          <p:cNvSpPr/>
          <p:nvPr/>
        </p:nvSpPr>
        <p:spPr>
          <a:xfrm>
            <a:off x="0" y="440190"/>
            <a:ext cx="3103809" cy="338554"/>
          </a:xfrm>
          <a:prstGeom prst="rect">
            <a:avLst/>
          </a:prstGeom>
          <a:solidFill>
            <a:srgbClr val="FF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BH" sz="1600" b="1" dirty="0" smtClean="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القطاع الصناعي في دول الخليج العربية– أجا 221</a:t>
            </a:r>
            <a:endParaRPr lang="ar-SA" sz="1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189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1+#ppt_w/2"/>
                                          </p:val>
                                        </p:tav>
                                        <p:tav tm="100000">
                                          <p:val>
                                            <p:strVal val="#ppt_x"/>
                                          </p:val>
                                        </p:tav>
                                      </p:tavLst>
                                    </p:anim>
                                    <p:anim calcmode="lin" valueType="num">
                                      <p:cBhvr additive="base">
                                        <p:cTn id="1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1+#ppt_w/2"/>
                                          </p:val>
                                        </p:tav>
                                        <p:tav tm="100000">
                                          <p:val>
                                            <p:strVal val="#ppt_x"/>
                                          </p:val>
                                        </p:tav>
                                      </p:tavLst>
                                    </p:anim>
                                    <p:anim calcmode="lin" valueType="num">
                                      <p:cBhvr additive="base">
                                        <p:cTn id="2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2"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
  <TotalTime>3337</TotalTime>
  <Words>1325</Words>
  <Application>Microsoft Office PowerPoint</Application>
  <PresentationFormat>On-screen Show (4:3)</PresentationFormat>
  <Paragraphs>150</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PMingLiU-ExtB</vt:lpstr>
      <vt:lpstr>Arial</vt:lpstr>
      <vt:lpstr>Calibri</vt:lpstr>
      <vt:lpstr>Calibri Light</vt:lpstr>
      <vt:lpstr>Sakkal Majalla</vt:lpstr>
      <vt:lpstr>Simplified Arabic</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Mahdi Salah Ali Hassan</cp:lastModifiedBy>
  <cp:revision>436</cp:revision>
  <cp:lastPrinted>2021-01-17T11:49:49Z</cp:lastPrinted>
  <dcterms:created xsi:type="dcterms:W3CDTF">2020-03-04T10:47:58Z</dcterms:created>
  <dcterms:modified xsi:type="dcterms:W3CDTF">2021-10-24T08:22:59Z</dcterms:modified>
</cp:coreProperties>
</file>