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3" r:id="rId6"/>
    <p:sldId id="259" r:id="rId7"/>
    <p:sldId id="262" r:id="rId8"/>
    <p:sldId id="261" r:id="rId9"/>
    <p:sldId id="264" r:id="rId10"/>
    <p:sldId id="265" r:id="rId11"/>
    <p:sldId id="269" r:id="rId12"/>
    <p:sldId id="268" r:id="rId13"/>
    <p:sldId id="267" r:id="rId14"/>
    <p:sldId id="272"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7E0AB-7112-4BDE-ADAB-3212E6C9FD64}" type="doc">
      <dgm:prSet loTypeId="urn:microsoft.com/office/officeart/2008/layout/LinedList" loCatId="list" qsTypeId="urn:microsoft.com/office/officeart/2005/8/quickstyle/3d7" qsCatId="3D" csTypeId="urn:microsoft.com/office/officeart/2005/8/colors/accent1_2" csCatId="accent1" phldr="1"/>
      <dgm:spPr/>
      <dgm:t>
        <a:bodyPr/>
        <a:lstStyle/>
        <a:p>
          <a:pPr rtl="1"/>
          <a:endParaRPr lang="ar-BH"/>
        </a:p>
      </dgm:t>
    </dgm:pt>
    <dgm:pt modelId="{CFE13B59-108B-4593-9B53-83D2E36B16E3}">
      <dgm:prSet custT="1"/>
      <dgm:spPr/>
      <dgm:t>
        <a:bodyPr/>
        <a:lstStyle/>
        <a:p>
          <a:pPr algn="r" rtl="1"/>
          <a:r>
            <a:rPr lang="ar-BH" altLang="en-US" sz="2400" b="1" dirty="0"/>
            <a:t>1- يتعرف على مفهومي الجفاف والصحراء</a:t>
          </a:r>
          <a:r>
            <a:rPr lang="ar-BH" altLang="ar-BH" sz="2400" b="1" dirty="0"/>
            <a:t>.</a:t>
          </a:r>
        </a:p>
      </dgm:t>
    </dgm:pt>
    <dgm:pt modelId="{A5FCAD55-6051-406F-AE26-8BACF28B0DD9}" type="parTrans" cxnId="{866818C2-7BFB-4CD6-A6BF-1DC5F8BBF367}">
      <dgm:prSet/>
      <dgm:spPr/>
      <dgm:t>
        <a:bodyPr/>
        <a:lstStyle/>
        <a:p>
          <a:pPr rtl="1"/>
          <a:endParaRPr lang="ar-BH"/>
        </a:p>
      </dgm:t>
    </dgm:pt>
    <dgm:pt modelId="{EEF986B5-DFB3-4170-A24C-693F3BCF65A0}" type="sibTrans" cxnId="{866818C2-7BFB-4CD6-A6BF-1DC5F8BBF367}">
      <dgm:prSet/>
      <dgm:spPr/>
      <dgm:t>
        <a:bodyPr/>
        <a:lstStyle/>
        <a:p>
          <a:pPr rtl="1"/>
          <a:endParaRPr lang="ar-BH"/>
        </a:p>
      </dgm:t>
    </dgm:pt>
    <dgm:pt modelId="{AD666934-5A8E-447D-B2DE-2B0E82353D51}">
      <dgm:prSet custT="1"/>
      <dgm:spPr/>
      <dgm:t>
        <a:bodyPr/>
        <a:lstStyle/>
        <a:p>
          <a:pPr algn="r" rtl="1"/>
          <a:r>
            <a:rPr lang="ar-BH" altLang="ar-BH" sz="2400" b="1" dirty="0"/>
            <a:t>2- يستنتج الخصائص المناخية للصحراء.</a:t>
          </a:r>
        </a:p>
      </dgm:t>
    </dgm:pt>
    <dgm:pt modelId="{4733F06E-28E2-4CC2-A12D-DFA8325CAE79}" type="parTrans" cxnId="{B6391A2C-6F36-481F-8996-15100F1DE17C}">
      <dgm:prSet/>
      <dgm:spPr/>
      <dgm:t>
        <a:bodyPr/>
        <a:lstStyle/>
        <a:p>
          <a:pPr rtl="1"/>
          <a:endParaRPr lang="ar-BH"/>
        </a:p>
      </dgm:t>
    </dgm:pt>
    <dgm:pt modelId="{0B4A5F7E-BAEE-4565-A4A7-2D229D4BB2E3}" type="sibTrans" cxnId="{B6391A2C-6F36-481F-8996-15100F1DE17C}">
      <dgm:prSet/>
      <dgm:spPr/>
      <dgm:t>
        <a:bodyPr/>
        <a:lstStyle/>
        <a:p>
          <a:pPr rtl="1"/>
          <a:endParaRPr lang="ar-BH"/>
        </a:p>
      </dgm:t>
    </dgm:pt>
    <dgm:pt modelId="{FB0BC610-9B3A-43D8-9F38-CA2BB8D1F13E}">
      <dgm:prSet custT="1"/>
      <dgm:spPr/>
      <dgm:t>
        <a:bodyPr/>
        <a:lstStyle/>
        <a:p>
          <a:pPr algn="r" rtl="1"/>
          <a:r>
            <a:rPr lang="ar-BH" altLang="en-US" sz="2400" b="1" dirty="0"/>
            <a:t>3-  يميز بين أنواع الصحاري.</a:t>
          </a:r>
        </a:p>
      </dgm:t>
    </dgm:pt>
    <dgm:pt modelId="{1C77088E-639E-47E9-A873-4C6749C73A47}" type="parTrans" cxnId="{D97F00DE-6E5F-42D5-8389-783900E92396}">
      <dgm:prSet/>
      <dgm:spPr/>
      <dgm:t>
        <a:bodyPr/>
        <a:lstStyle/>
        <a:p>
          <a:pPr rtl="1"/>
          <a:endParaRPr lang="ar-BH"/>
        </a:p>
      </dgm:t>
    </dgm:pt>
    <dgm:pt modelId="{E4296E10-3928-458E-A9FF-DCE031DFF151}" type="sibTrans" cxnId="{D97F00DE-6E5F-42D5-8389-783900E92396}">
      <dgm:prSet/>
      <dgm:spPr/>
      <dgm:t>
        <a:bodyPr/>
        <a:lstStyle/>
        <a:p>
          <a:pPr rtl="1"/>
          <a:endParaRPr lang="ar-BH"/>
        </a:p>
      </dgm:t>
    </dgm:pt>
    <dgm:pt modelId="{2F5C430A-1434-4F07-A1C3-311D58A3311A}">
      <dgm:prSet custT="1"/>
      <dgm:spPr/>
      <dgm:t>
        <a:bodyPr/>
        <a:lstStyle/>
        <a:p>
          <a:pPr algn="r" rtl="1"/>
          <a:r>
            <a:rPr lang="ar-BH" altLang="en-US" sz="2400" b="1" dirty="0"/>
            <a:t>4- </a:t>
          </a:r>
          <a:r>
            <a:rPr lang="ar-BH" altLang="en-US" sz="2400" b="1"/>
            <a:t>يقترح حلولًا </a:t>
          </a:r>
          <a:r>
            <a:rPr lang="ar-BH" altLang="en-US" sz="2400" b="1" dirty="0"/>
            <a:t>للحد من تقدم الصحراء.</a:t>
          </a:r>
          <a:endParaRPr lang="ar-BH" altLang="ar-BH" sz="2400" b="1" dirty="0"/>
        </a:p>
      </dgm:t>
    </dgm:pt>
    <dgm:pt modelId="{84049E59-839D-4F0B-BF5C-A29ECBB312E5}" type="parTrans" cxnId="{753DBE2B-0226-4AC1-A299-800346950876}">
      <dgm:prSet/>
      <dgm:spPr/>
      <dgm:t>
        <a:bodyPr/>
        <a:lstStyle/>
        <a:p>
          <a:pPr rtl="1"/>
          <a:endParaRPr lang="ar-BH"/>
        </a:p>
      </dgm:t>
    </dgm:pt>
    <dgm:pt modelId="{EE05BBBE-28E7-4D89-8526-9FED55054C70}" type="sibTrans" cxnId="{753DBE2B-0226-4AC1-A299-800346950876}">
      <dgm:prSet/>
      <dgm:spPr/>
      <dgm:t>
        <a:bodyPr/>
        <a:lstStyle/>
        <a:p>
          <a:pPr rtl="1"/>
          <a:endParaRPr lang="ar-BH"/>
        </a:p>
      </dgm:t>
    </dgm:pt>
    <dgm:pt modelId="{CA2D49AC-728C-43DA-899C-BC62AFBA1ECB}" type="pres">
      <dgm:prSet presAssocID="{32E7E0AB-7112-4BDE-ADAB-3212E6C9FD64}" presName="vert0" presStyleCnt="0">
        <dgm:presLayoutVars>
          <dgm:dir/>
          <dgm:animOne val="branch"/>
          <dgm:animLvl val="lvl"/>
        </dgm:presLayoutVars>
      </dgm:prSet>
      <dgm:spPr/>
    </dgm:pt>
    <dgm:pt modelId="{C84DA698-4EB4-47CA-8940-F2E98B8A3309}" type="pres">
      <dgm:prSet presAssocID="{CFE13B59-108B-4593-9B53-83D2E36B16E3}" presName="thickLine" presStyleLbl="alignNode1" presStyleIdx="0" presStyleCnt="4"/>
      <dgm:spPr/>
    </dgm:pt>
    <dgm:pt modelId="{ECFBCD2B-EC88-41ED-9104-16D198334622}" type="pres">
      <dgm:prSet presAssocID="{CFE13B59-108B-4593-9B53-83D2E36B16E3}" presName="horz1" presStyleCnt="0"/>
      <dgm:spPr/>
    </dgm:pt>
    <dgm:pt modelId="{A3E37AAE-1FB1-4B27-9E03-2FA27FDD3FA7}" type="pres">
      <dgm:prSet presAssocID="{CFE13B59-108B-4593-9B53-83D2E36B16E3}" presName="tx1" presStyleLbl="revTx" presStyleIdx="0" presStyleCnt="4"/>
      <dgm:spPr/>
    </dgm:pt>
    <dgm:pt modelId="{04CB7C89-A3C7-4221-A881-512B4384F414}" type="pres">
      <dgm:prSet presAssocID="{CFE13B59-108B-4593-9B53-83D2E36B16E3}" presName="vert1" presStyleCnt="0"/>
      <dgm:spPr/>
    </dgm:pt>
    <dgm:pt modelId="{68FE0408-F810-41D3-B7B6-50547F63C1C0}" type="pres">
      <dgm:prSet presAssocID="{AD666934-5A8E-447D-B2DE-2B0E82353D51}" presName="thickLine" presStyleLbl="alignNode1" presStyleIdx="1" presStyleCnt="4"/>
      <dgm:spPr/>
    </dgm:pt>
    <dgm:pt modelId="{2D22944C-03AB-40B5-BE64-A52C7D0DB234}" type="pres">
      <dgm:prSet presAssocID="{AD666934-5A8E-447D-B2DE-2B0E82353D51}" presName="horz1" presStyleCnt="0"/>
      <dgm:spPr/>
    </dgm:pt>
    <dgm:pt modelId="{D1560B3A-100C-4D4D-B016-421940CDEA84}" type="pres">
      <dgm:prSet presAssocID="{AD666934-5A8E-447D-B2DE-2B0E82353D51}" presName="tx1" presStyleLbl="revTx" presStyleIdx="1" presStyleCnt="4"/>
      <dgm:spPr/>
    </dgm:pt>
    <dgm:pt modelId="{FA47CD5E-206A-44C6-8BDC-37F3F22CD7A5}" type="pres">
      <dgm:prSet presAssocID="{AD666934-5A8E-447D-B2DE-2B0E82353D51}" presName="vert1" presStyleCnt="0"/>
      <dgm:spPr/>
    </dgm:pt>
    <dgm:pt modelId="{6957676A-DAFD-47BA-BE5B-24585F2398F2}" type="pres">
      <dgm:prSet presAssocID="{FB0BC610-9B3A-43D8-9F38-CA2BB8D1F13E}" presName="thickLine" presStyleLbl="alignNode1" presStyleIdx="2" presStyleCnt="4"/>
      <dgm:spPr/>
    </dgm:pt>
    <dgm:pt modelId="{E1FC9C3A-BB2F-45E4-B64A-F3130F68DEEA}" type="pres">
      <dgm:prSet presAssocID="{FB0BC610-9B3A-43D8-9F38-CA2BB8D1F13E}" presName="horz1" presStyleCnt="0"/>
      <dgm:spPr/>
    </dgm:pt>
    <dgm:pt modelId="{AF6CD6A3-53B9-4C42-B0BE-BC206A855BA7}" type="pres">
      <dgm:prSet presAssocID="{FB0BC610-9B3A-43D8-9F38-CA2BB8D1F13E}" presName="tx1" presStyleLbl="revTx" presStyleIdx="2" presStyleCnt="4"/>
      <dgm:spPr/>
    </dgm:pt>
    <dgm:pt modelId="{B7009515-BA99-4AEF-928F-2D78727B40C1}" type="pres">
      <dgm:prSet presAssocID="{FB0BC610-9B3A-43D8-9F38-CA2BB8D1F13E}" presName="vert1" presStyleCnt="0"/>
      <dgm:spPr/>
    </dgm:pt>
    <dgm:pt modelId="{30290529-2D06-4AAA-8873-212C76D0645E}" type="pres">
      <dgm:prSet presAssocID="{2F5C430A-1434-4F07-A1C3-311D58A3311A}" presName="thickLine" presStyleLbl="alignNode1" presStyleIdx="3" presStyleCnt="4"/>
      <dgm:spPr/>
    </dgm:pt>
    <dgm:pt modelId="{B031450A-5A9C-4F75-BF19-EE3F6569CEB1}" type="pres">
      <dgm:prSet presAssocID="{2F5C430A-1434-4F07-A1C3-311D58A3311A}" presName="horz1" presStyleCnt="0"/>
      <dgm:spPr/>
    </dgm:pt>
    <dgm:pt modelId="{81EF745E-13F3-4996-ADBA-2320B4ECF5C2}" type="pres">
      <dgm:prSet presAssocID="{2F5C430A-1434-4F07-A1C3-311D58A3311A}" presName="tx1" presStyleLbl="revTx" presStyleIdx="3" presStyleCnt="4"/>
      <dgm:spPr/>
    </dgm:pt>
    <dgm:pt modelId="{04491099-2937-44C4-88EB-2072AB767E1F}" type="pres">
      <dgm:prSet presAssocID="{2F5C430A-1434-4F07-A1C3-311D58A3311A}" presName="vert1" presStyleCnt="0"/>
      <dgm:spPr/>
    </dgm:pt>
  </dgm:ptLst>
  <dgm:cxnLst>
    <dgm:cxn modelId="{864A7906-BAC2-48CB-B358-07E57CDD4C17}" type="presOf" srcId="{32E7E0AB-7112-4BDE-ADAB-3212E6C9FD64}" destId="{CA2D49AC-728C-43DA-899C-BC62AFBA1ECB}" srcOrd="0" destOrd="0" presId="urn:microsoft.com/office/officeart/2008/layout/LinedList"/>
    <dgm:cxn modelId="{753DBE2B-0226-4AC1-A299-800346950876}" srcId="{32E7E0AB-7112-4BDE-ADAB-3212E6C9FD64}" destId="{2F5C430A-1434-4F07-A1C3-311D58A3311A}" srcOrd="3" destOrd="0" parTransId="{84049E59-839D-4F0B-BF5C-A29ECBB312E5}" sibTransId="{EE05BBBE-28E7-4D89-8526-9FED55054C70}"/>
    <dgm:cxn modelId="{B6391A2C-6F36-481F-8996-15100F1DE17C}" srcId="{32E7E0AB-7112-4BDE-ADAB-3212E6C9FD64}" destId="{AD666934-5A8E-447D-B2DE-2B0E82353D51}" srcOrd="1" destOrd="0" parTransId="{4733F06E-28E2-4CC2-A12D-DFA8325CAE79}" sibTransId="{0B4A5F7E-BAEE-4565-A4A7-2D229D4BB2E3}"/>
    <dgm:cxn modelId="{DA21A635-ADFD-46E4-B2C3-8AF9863B9903}" type="presOf" srcId="{2F5C430A-1434-4F07-A1C3-311D58A3311A}" destId="{81EF745E-13F3-4996-ADBA-2320B4ECF5C2}" srcOrd="0" destOrd="0" presId="urn:microsoft.com/office/officeart/2008/layout/LinedList"/>
    <dgm:cxn modelId="{A0349D45-DE88-4B22-B288-61433D8F1258}" type="presOf" srcId="{FB0BC610-9B3A-43D8-9F38-CA2BB8D1F13E}" destId="{AF6CD6A3-53B9-4C42-B0BE-BC206A855BA7}" srcOrd="0" destOrd="0" presId="urn:microsoft.com/office/officeart/2008/layout/LinedList"/>
    <dgm:cxn modelId="{1B109573-F427-498E-B0BB-A628EBF91331}" type="presOf" srcId="{AD666934-5A8E-447D-B2DE-2B0E82353D51}" destId="{D1560B3A-100C-4D4D-B016-421940CDEA84}" srcOrd="0" destOrd="0" presId="urn:microsoft.com/office/officeart/2008/layout/LinedList"/>
    <dgm:cxn modelId="{866818C2-7BFB-4CD6-A6BF-1DC5F8BBF367}" srcId="{32E7E0AB-7112-4BDE-ADAB-3212E6C9FD64}" destId="{CFE13B59-108B-4593-9B53-83D2E36B16E3}" srcOrd="0" destOrd="0" parTransId="{A5FCAD55-6051-406F-AE26-8BACF28B0DD9}" sibTransId="{EEF986B5-DFB3-4170-A24C-693F3BCF65A0}"/>
    <dgm:cxn modelId="{143129CA-9A26-4EAA-9829-9DB60BB7D6C4}" type="presOf" srcId="{CFE13B59-108B-4593-9B53-83D2E36B16E3}" destId="{A3E37AAE-1FB1-4B27-9E03-2FA27FDD3FA7}" srcOrd="0" destOrd="0" presId="urn:microsoft.com/office/officeart/2008/layout/LinedList"/>
    <dgm:cxn modelId="{D97F00DE-6E5F-42D5-8389-783900E92396}" srcId="{32E7E0AB-7112-4BDE-ADAB-3212E6C9FD64}" destId="{FB0BC610-9B3A-43D8-9F38-CA2BB8D1F13E}" srcOrd="2" destOrd="0" parTransId="{1C77088E-639E-47E9-A873-4C6749C73A47}" sibTransId="{E4296E10-3928-458E-A9FF-DCE031DFF151}"/>
    <dgm:cxn modelId="{35FC527C-C779-4484-8CAE-745E70033D18}" type="presParOf" srcId="{CA2D49AC-728C-43DA-899C-BC62AFBA1ECB}" destId="{C84DA698-4EB4-47CA-8940-F2E98B8A3309}" srcOrd="0" destOrd="0" presId="urn:microsoft.com/office/officeart/2008/layout/LinedList"/>
    <dgm:cxn modelId="{1C2832EF-4E60-452E-AED6-845AAF6140E8}" type="presParOf" srcId="{CA2D49AC-728C-43DA-899C-BC62AFBA1ECB}" destId="{ECFBCD2B-EC88-41ED-9104-16D198334622}" srcOrd="1" destOrd="0" presId="urn:microsoft.com/office/officeart/2008/layout/LinedList"/>
    <dgm:cxn modelId="{24BA42DC-54B1-407E-A957-374A89A547DD}" type="presParOf" srcId="{ECFBCD2B-EC88-41ED-9104-16D198334622}" destId="{A3E37AAE-1FB1-4B27-9E03-2FA27FDD3FA7}" srcOrd="0" destOrd="0" presId="urn:microsoft.com/office/officeart/2008/layout/LinedList"/>
    <dgm:cxn modelId="{70464B6D-BCEE-4636-AFD5-559E40F5FBAE}" type="presParOf" srcId="{ECFBCD2B-EC88-41ED-9104-16D198334622}" destId="{04CB7C89-A3C7-4221-A881-512B4384F414}" srcOrd="1" destOrd="0" presId="urn:microsoft.com/office/officeart/2008/layout/LinedList"/>
    <dgm:cxn modelId="{D7B0F8AE-5437-4863-8F14-A85E2F23B972}" type="presParOf" srcId="{CA2D49AC-728C-43DA-899C-BC62AFBA1ECB}" destId="{68FE0408-F810-41D3-B7B6-50547F63C1C0}" srcOrd="2" destOrd="0" presId="urn:microsoft.com/office/officeart/2008/layout/LinedList"/>
    <dgm:cxn modelId="{610D4A0D-C531-4B65-916E-5EE757F3BBA8}" type="presParOf" srcId="{CA2D49AC-728C-43DA-899C-BC62AFBA1ECB}" destId="{2D22944C-03AB-40B5-BE64-A52C7D0DB234}" srcOrd="3" destOrd="0" presId="urn:microsoft.com/office/officeart/2008/layout/LinedList"/>
    <dgm:cxn modelId="{17848A21-DC89-4C15-819C-0635903AD86A}" type="presParOf" srcId="{2D22944C-03AB-40B5-BE64-A52C7D0DB234}" destId="{D1560B3A-100C-4D4D-B016-421940CDEA84}" srcOrd="0" destOrd="0" presId="urn:microsoft.com/office/officeart/2008/layout/LinedList"/>
    <dgm:cxn modelId="{B767AF12-848D-4C72-A102-565B4B71DAAE}" type="presParOf" srcId="{2D22944C-03AB-40B5-BE64-A52C7D0DB234}" destId="{FA47CD5E-206A-44C6-8BDC-37F3F22CD7A5}" srcOrd="1" destOrd="0" presId="urn:microsoft.com/office/officeart/2008/layout/LinedList"/>
    <dgm:cxn modelId="{CA1EFE21-EB43-4045-B80B-05709FEB5E9C}" type="presParOf" srcId="{CA2D49AC-728C-43DA-899C-BC62AFBA1ECB}" destId="{6957676A-DAFD-47BA-BE5B-24585F2398F2}" srcOrd="4" destOrd="0" presId="urn:microsoft.com/office/officeart/2008/layout/LinedList"/>
    <dgm:cxn modelId="{F3111E3A-BA06-4CB6-99AF-65A92E8595B2}" type="presParOf" srcId="{CA2D49AC-728C-43DA-899C-BC62AFBA1ECB}" destId="{E1FC9C3A-BB2F-45E4-B64A-F3130F68DEEA}" srcOrd="5" destOrd="0" presId="urn:microsoft.com/office/officeart/2008/layout/LinedList"/>
    <dgm:cxn modelId="{259EE0EB-3CCF-4008-95D7-DA1B8B041984}" type="presParOf" srcId="{E1FC9C3A-BB2F-45E4-B64A-F3130F68DEEA}" destId="{AF6CD6A3-53B9-4C42-B0BE-BC206A855BA7}" srcOrd="0" destOrd="0" presId="urn:microsoft.com/office/officeart/2008/layout/LinedList"/>
    <dgm:cxn modelId="{C719A370-0EF7-4092-B6E5-8C8D5FC86A93}" type="presParOf" srcId="{E1FC9C3A-BB2F-45E4-B64A-F3130F68DEEA}" destId="{B7009515-BA99-4AEF-928F-2D78727B40C1}" srcOrd="1" destOrd="0" presId="urn:microsoft.com/office/officeart/2008/layout/LinedList"/>
    <dgm:cxn modelId="{527A33EE-EC72-4769-B5BC-E040D915CC13}" type="presParOf" srcId="{CA2D49AC-728C-43DA-899C-BC62AFBA1ECB}" destId="{30290529-2D06-4AAA-8873-212C76D0645E}" srcOrd="6" destOrd="0" presId="urn:microsoft.com/office/officeart/2008/layout/LinedList"/>
    <dgm:cxn modelId="{6939B39B-40CB-4DB2-8C52-7C13C1CA7431}" type="presParOf" srcId="{CA2D49AC-728C-43DA-899C-BC62AFBA1ECB}" destId="{B031450A-5A9C-4F75-BF19-EE3F6569CEB1}" srcOrd="7" destOrd="0" presId="urn:microsoft.com/office/officeart/2008/layout/LinedList"/>
    <dgm:cxn modelId="{C8491414-BF44-47B4-990E-7C68294930D8}" type="presParOf" srcId="{B031450A-5A9C-4F75-BF19-EE3F6569CEB1}" destId="{81EF745E-13F3-4996-ADBA-2320B4ECF5C2}" srcOrd="0" destOrd="0" presId="urn:microsoft.com/office/officeart/2008/layout/LinedList"/>
    <dgm:cxn modelId="{887E0FD1-3EB7-41C6-A04E-258A3115B210}" type="presParOf" srcId="{B031450A-5A9C-4F75-BF19-EE3F6569CEB1}" destId="{04491099-2937-44C4-88EB-2072AB767E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DA698-4EB4-47CA-8940-F2E98B8A3309}">
      <dsp:nvSpPr>
        <dsp:cNvPr id="0" name=""/>
        <dsp:cNvSpPr/>
      </dsp:nvSpPr>
      <dsp:spPr>
        <a:xfrm>
          <a:off x="0" y="0"/>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3E37AAE-1FB1-4B27-9E03-2FA27FDD3FA7}">
      <dsp:nvSpPr>
        <dsp:cNvPr id="0" name=""/>
        <dsp:cNvSpPr/>
      </dsp:nvSpPr>
      <dsp:spPr>
        <a:xfrm>
          <a:off x="0" y="0"/>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BH" altLang="en-US" sz="2400" b="1" kern="1200" dirty="0"/>
            <a:t>1- يتعرف على مفهومي الجفاف والصحراء</a:t>
          </a:r>
          <a:r>
            <a:rPr lang="ar-BH" altLang="ar-BH" sz="2400" b="1" kern="1200" dirty="0"/>
            <a:t>.</a:t>
          </a:r>
        </a:p>
      </dsp:txBody>
      <dsp:txXfrm>
        <a:off x="0" y="0"/>
        <a:ext cx="7323102" cy="1097326"/>
      </dsp:txXfrm>
    </dsp:sp>
    <dsp:sp modelId="{68FE0408-F810-41D3-B7B6-50547F63C1C0}">
      <dsp:nvSpPr>
        <dsp:cNvPr id="0" name=""/>
        <dsp:cNvSpPr/>
      </dsp:nvSpPr>
      <dsp:spPr>
        <a:xfrm>
          <a:off x="0" y="1097326"/>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D1560B3A-100C-4D4D-B016-421940CDEA84}">
      <dsp:nvSpPr>
        <dsp:cNvPr id="0" name=""/>
        <dsp:cNvSpPr/>
      </dsp:nvSpPr>
      <dsp:spPr>
        <a:xfrm>
          <a:off x="0" y="1097326"/>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BH" altLang="ar-BH" sz="2400" b="1" kern="1200" dirty="0"/>
            <a:t>2- يستنتج الخصائص المناخية للصحراء.</a:t>
          </a:r>
        </a:p>
      </dsp:txBody>
      <dsp:txXfrm>
        <a:off x="0" y="1097326"/>
        <a:ext cx="7323102" cy="1097326"/>
      </dsp:txXfrm>
    </dsp:sp>
    <dsp:sp modelId="{6957676A-DAFD-47BA-BE5B-24585F2398F2}">
      <dsp:nvSpPr>
        <dsp:cNvPr id="0" name=""/>
        <dsp:cNvSpPr/>
      </dsp:nvSpPr>
      <dsp:spPr>
        <a:xfrm>
          <a:off x="0" y="2194652"/>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AF6CD6A3-53B9-4C42-B0BE-BC206A855BA7}">
      <dsp:nvSpPr>
        <dsp:cNvPr id="0" name=""/>
        <dsp:cNvSpPr/>
      </dsp:nvSpPr>
      <dsp:spPr>
        <a:xfrm>
          <a:off x="0" y="2194653"/>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BH" altLang="en-US" sz="2400" b="1" kern="1200" dirty="0"/>
            <a:t>3-  يميز بين أنواع الصحاري.</a:t>
          </a:r>
        </a:p>
      </dsp:txBody>
      <dsp:txXfrm>
        <a:off x="0" y="2194653"/>
        <a:ext cx="7323102" cy="1097326"/>
      </dsp:txXfrm>
    </dsp:sp>
    <dsp:sp modelId="{30290529-2D06-4AAA-8873-212C76D0645E}">
      <dsp:nvSpPr>
        <dsp:cNvPr id="0" name=""/>
        <dsp:cNvSpPr/>
      </dsp:nvSpPr>
      <dsp:spPr>
        <a:xfrm>
          <a:off x="0" y="3291979"/>
          <a:ext cx="7323102"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81EF745E-13F3-4996-ADBA-2320B4ECF5C2}">
      <dsp:nvSpPr>
        <dsp:cNvPr id="0" name=""/>
        <dsp:cNvSpPr/>
      </dsp:nvSpPr>
      <dsp:spPr>
        <a:xfrm>
          <a:off x="0" y="3291979"/>
          <a:ext cx="7323102" cy="1097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r" defTabSz="1066800" rtl="1">
            <a:lnSpc>
              <a:spcPct val="90000"/>
            </a:lnSpc>
            <a:spcBef>
              <a:spcPct val="0"/>
            </a:spcBef>
            <a:spcAft>
              <a:spcPct val="35000"/>
            </a:spcAft>
            <a:buNone/>
          </a:pPr>
          <a:r>
            <a:rPr lang="ar-BH" altLang="en-US" sz="2400" b="1" kern="1200" dirty="0"/>
            <a:t>4- </a:t>
          </a:r>
          <a:r>
            <a:rPr lang="ar-BH" altLang="en-US" sz="2400" b="1" kern="1200"/>
            <a:t>يقترح حلولًا </a:t>
          </a:r>
          <a:r>
            <a:rPr lang="ar-BH" altLang="en-US" sz="2400" b="1" kern="1200" dirty="0"/>
            <a:t>للحد من تقدم الصحراء.</a:t>
          </a:r>
          <a:endParaRPr lang="ar-BH" altLang="ar-BH" sz="2400" b="1" kern="1200" dirty="0"/>
        </a:p>
      </dsp:txBody>
      <dsp:txXfrm>
        <a:off x="0" y="3291979"/>
        <a:ext cx="7323102" cy="109732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4/5/21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4/5/21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4/5/21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4/5/21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4/5/21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4/5/21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399" y="292451"/>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326517" y="1474661"/>
            <a:ext cx="5942733" cy="1179810"/>
          </a:xfrm>
          <a:prstGeom prst="rect">
            <a:avLst/>
          </a:prstGeom>
          <a:solidFill>
            <a:schemeClr val="accent6">
              <a:lumMod val="20000"/>
              <a:lumOff val="80000"/>
            </a:schemeClr>
          </a:solidFill>
          <a:ln>
            <a:solidFill>
              <a:schemeClr val="accent1"/>
            </a:solidFill>
          </a:ln>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indent="-1714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indent="-17145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indent="-17145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indent="-17145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indent="-171450" algn="r" rtl="1"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spcAft>
                <a:spcPts val="800"/>
              </a:spcAft>
              <a:buFontTx/>
              <a:buNone/>
              <a:defRPr/>
            </a:pPr>
            <a:r>
              <a:rPr lang="ar-SA" altLang="en-US" sz="3200" b="1" dirty="0">
                <a:solidFill>
                  <a:srgbClr val="000000"/>
                </a:solidFill>
                <a:latin typeface="Simplified Arabic" panose="02020603050405020304" pitchFamily="18" charset="-78"/>
                <a:cs typeface="+mn-cs"/>
              </a:rPr>
              <a:t>المرحلة الث</a:t>
            </a:r>
            <a:r>
              <a:rPr lang="ar-BH" altLang="en-US" sz="3200" b="1" dirty="0">
                <a:solidFill>
                  <a:srgbClr val="000000"/>
                </a:solidFill>
                <a:latin typeface="Simplified Arabic" panose="02020603050405020304" pitchFamily="18" charset="-78"/>
                <a:cs typeface="+mn-cs"/>
              </a:rPr>
              <a:t>ّ</a:t>
            </a:r>
            <a:r>
              <a:rPr lang="ar-SA" altLang="en-US" sz="3200" b="1" dirty="0" err="1">
                <a:solidFill>
                  <a:srgbClr val="000000"/>
                </a:solidFill>
                <a:latin typeface="Simplified Arabic" panose="02020603050405020304" pitchFamily="18" charset="-78"/>
                <a:cs typeface="+mn-cs"/>
              </a:rPr>
              <a:t>انوية</a:t>
            </a:r>
            <a:r>
              <a:rPr lang="ar-SA" altLang="en-US" sz="3200" b="1" dirty="0">
                <a:solidFill>
                  <a:srgbClr val="000000"/>
                </a:solidFill>
                <a:latin typeface="Simplified Arabic" panose="02020603050405020304" pitchFamily="18" charset="-78"/>
                <a:cs typeface="+mn-cs"/>
              </a:rPr>
              <a:t>: المستوى</a:t>
            </a:r>
            <a:r>
              <a:rPr lang="ar-BH" altLang="en-US" sz="3200" b="1" dirty="0">
                <a:solidFill>
                  <a:srgbClr val="000000"/>
                </a:solidFill>
                <a:latin typeface="Simplified Arabic" panose="02020603050405020304" pitchFamily="18" charset="-78"/>
                <a:cs typeface="+mn-cs"/>
              </a:rPr>
              <a:t> الثاني</a:t>
            </a:r>
            <a:r>
              <a:rPr lang="ar-SA" altLang="en-US" sz="3200" b="1" dirty="0">
                <a:solidFill>
                  <a:srgbClr val="000000"/>
                </a:solidFill>
                <a:latin typeface="Simplified Arabic" panose="02020603050405020304" pitchFamily="18" charset="-78"/>
                <a:cs typeface="+mn-cs"/>
              </a:rPr>
              <a:t> </a:t>
            </a:r>
            <a:endParaRPr lang="ar-BH" altLang="en-US" sz="3200" b="1" dirty="0">
              <a:solidFill>
                <a:srgbClr val="000000"/>
              </a:solidFill>
              <a:latin typeface="Simplified Arabic" panose="02020603050405020304" pitchFamily="18" charset="-78"/>
              <a:cs typeface="+mn-cs"/>
            </a:endParaRPr>
          </a:p>
          <a:p>
            <a:pPr algn="ctr" eaLnBrk="1" hangingPunct="1">
              <a:lnSpc>
                <a:spcPct val="100000"/>
              </a:lnSpc>
              <a:spcBef>
                <a:spcPct val="0"/>
              </a:spcBef>
              <a:spcAft>
                <a:spcPts val="800"/>
              </a:spcAft>
              <a:buFontTx/>
              <a:buNone/>
              <a:defRPr/>
            </a:pPr>
            <a:r>
              <a:rPr lang="ar-SA" altLang="en-US" sz="3200" b="1" dirty="0">
                <a:solidFill>
                  <a:srgbClr val="000000"/>
                </a:solidFill>
                <a:latin typeface="Simplified Arabic" panose="02020603050405020304" pitchFamily="18" charset="-78"/>
                <a:cs typeface="+mn-cs"/>
              </a:rPr>
              <a:t>اسم المقر</a:t>
            </a:r>
            <a:r>
              <a:rPr lang="ar-BH" altLang="en-US" sz="3200" b="1" dirty="0">
                <a:solidFill>
                  <a:srgbClr val="000000"/>
                </a:solidFill>
                <a:latin typeface="Simplified Arabic" panose="02020603050405020304" pitchFamily="18" charset="-78"/>
                <a:cs typeface="+mn-cs"/>
              </a:rPr>
              <a:t>ّ</a:t>
            </a:r>
            <a:r>
              <a:rPr lang="ar-SA" altLang="en-US" sz="3200" b="1" dirty="0">
                <a:solidFill>
                  <a:srgbClr val="000000"/>
                </a:solidFill>
                <a:latin typeface="Simplified Arabic" panose="02020603050405020304" pitchFamily="18" charset="-78"/>
                <a:cs typeface="+mn-cs"/>
              </a:rPr>
              <a:t>ر: </a:t>
            </a:r>
            <a:r>
              <a:rPr lang="ar-BH" altLang="en-US" sz="3200" b="1" dirty="0">
                <a:solidFill>
                  <a:srgbClr val="000000"/>
                </a:solidFill>
                <a:latin typeface="Simplified Arabic" panose="02020603050405020304" pitchFamily="18" charset="-78"/>
                <a:cs typeface="+mn-cs"/>
              </a:rPr>
              <a:t>الجغرافيا الطبيعية (أجا 211)</a:t>
            </a:r>
            <a:endParaRPr lang="ar-SA" altLang="en-US" sz="3200" b="1" dirty="0">
              <a:solidFill>
                <a:srgbClr val="000000"/>
              </a:solidFill>
              <a:latin typeface="Simplified Arabic" panose="02020603050405020304" pitchFamily="18" charset="-78"/>
              <a:cs typeface="+mn-cs"/>
            </a:endParaRPr>
          </a:p>
        </p:txBody>
      </p:sp>
      <p:pic>
        <p:nvPicPr>
          <p:cNvPr id="8" name="Picture 7"/>
          <p:cNvPicPr>
            <a:picLocks noChangeAspect="1"/>
          </p:cNvPicPr>
          <p:nvPr/>
        </p:nvPicPr>
        <p:blipFill rotWithShape="1">
          <a:blip r:embed="rId3"/>
          <a:srcRect l="29577" t="1540" r="30038"/>
          <a:stretch/>
        </p:blipFill>
        <p:spPr>
          <a:xfrm>
            <a:off x="270642" y="1563211"/>
            <a:ext cx="3826276" cy="4554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1"/>
          <p:cNvSpPr txBox="1">
            <a:spLocks/>
          </p:cNvSpPr>
          <p:nvPr/>
        </p:nvSpPr>
        <p:spPr bwMode="auto">
          <a:xfrm>
            <a:off x="4860994" y="5279800"/>
            <a:ext cx="4873786" cy="963344"/>
          </a:xfrm>
          <a:prstGeom prst="rect">
            <a:avLst/>
          </a:prstGeom>
          <a:solidFill>
            <a:schemeClr val="accent6">
              <a:lumMod val="20000"/>
              <a:lumOff val="80000"/>
            </a:schemeClr>
          </a:solidFill>
          <a:ln>
            <a:solidFill>
              <a:schemeClr val="accent1"/>
            </a:solidFill>
          </a:ln>
        </p:spPr>
        <p:txBody>
          <a:bodyPr anchor="ctr"/>
          <a:lstStyle>
            <a:lvl1pPr algn="l" defTabSz="685800" rtl="1"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1"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1"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a:defRPr/>
            </a:pPr>
            <a:r>
              <a:rPr lang="ar-BH" sz="3200" b="1" dirty="0">
                <a:cs typeface="+mn-cs"/>
              </a:rPr>
              <a:t>الدرس (20): </a:t>
            </a:r>
            <a:br>
              <a:rPr lang="en-GB" sz="4000" b="1" dirty="0">
                <a:cs typeface="+mn-cs"/>
              </a:rPr>
            </a:br>
            <a:r>
              <a:rPr lang="ar-BH" sz="3200" b="1" dirty="0">
                <a:cs typeface="+mn-cs"/>
              </a:rPr>
              <a:t>الأقاليم المناخية الصحراوية </a:t>
            </a:r>
            <a:endParaRPr lang="en-GB" sz="3600" b="1" dirty="0">
              <a:cs typeface="+mn-cs"/>
            </a:endParaRPr>
          </a:p>
        </p:txBody>
      </p:sp>
      <p:pic>
        <p:nvPicPr>
          <p:cNvPr id="11" name="Picture 10"/>
          <p:cNvPicPr>
            <a:picLocks noChangeAspect="1"/>
          </p:cNvPicPr>
          <p:nvPr/>
        </p:nvPicPr>
        <p:blipFill rotWithShape="1">
          <a:blip r:embed="rId4"/>
          <a:srcRect l="42445" t="60167" r="37462" b="15361"/>
          <a:stretch/>
        </p:blipFill>
        <p:spPr>
          <a:xfrm>
            <a:off x="5165927" y="2723030"/>
            <a:ext cx="4263915" cy="2495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ext Box 3"/>
          <p:cNvSpPr txBox="1">
            <a:spLocks noChangeArrowheads="1"/>
          </p:cNvSpPr>
          <p:nvPr/>
        </p:nvSpPr>
        <p:spPr bwMode="auto">
          <a:xfrm>
            <a:off x="2947916" y="221312"/>
            <a:ext cx="6728347"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nSpc>
                <a:spcPct val="100000"/>
              </a:lnSpc>
              <a:spcBef>
                <a:spcPct val="0"/>
              </a:spcBef>
              <a:buNone/>
              <a:defRPr/>
            </a:pPr>
            <a:r>
              <a:rPr lang="ar-BH" sz="3200" b="1" dirty="0">
                <a:solidFill>
                  <a:srgbClr val="FF0000"/>
                </a:solidFill>
              </a:rPr>
              <a:t>إجابة النشاط الثاني: الصحاري متنوعة الأشكال</a:t>
            </a:r>
            <a:endParaRPr lang="ar-BH" sz="1600" b="1" dirty="0">
              <a:solidFill>
                <a:srgbClr val="FF0000"/>
              </a:solidFill>
            </a:endParaRPr>
          </a:p>
        </p:txBody>
      </p:sp>
      <p:sp>
        <p:nvSpPr>
          <p:cNvPr id="16" name="TextBox 15"/>
          <p:cNvSpPr txBox="1"/>
          <p:nvPr/>
        </p:nvSpPr>
        <p:spPr>
          <a:xfrm>
            <a:off x="61185" y="10622"/>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7" name="TextBox 16"/>
          <p:cNvSpPr txBox="1"/>
          <p:nvPr/>
        </p:nvSpPr>
        <p:spPr>
          <a:xfrm>
            <a:off x="199270" y="1085570"/>
            <a:ext cx="11691517" cy="175432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ar-BH" sz="2400" dirty="0"/>
              <a:t>تتميز الصحاري على اختلاف مواقعها وأنواعها، بظهور صخور قديمة التكوين على سطحها، ولكن بأشكال مختلفة، والنبات إذا وجد لا يغطي سوى مساحات قليلة متقطعة ومتباعدة، فلا يحجب الصخور الظاهرة على السطح بشكل كامل، ومن أهم أنواع الصحاري:</a:t>
            </a:r>
          </a:p>
        </p:txBody>
      </p:sp>
      <p:grpSp>
        <p:nvGrpSpPr>
          <p:cNvPr id="18" name="Group 17"/>
          <p:cNvGrpSpPr/>
          <p:nvPr/>
        </p:nvGrpSpPr>
        <p:grpSpPr>
          <a:xfrm>
            <a:off x="7698955" y="2839896"/>
            <a:ext cx="4388012" cy="3260459"/>
            <a:chOff x="4738118" y="566669"/>
            <a:chExt cx="3074239" cy="3120746"/>
          </a:xfrm>
          <a:scene3d>
            <a:camera prst="orthographicFront"/>
            <a:lightRig rig="flat" dir="t"/>
          </a:scene3d>
        </p:grpSpPr>
        <p:sp>
          <p:nvSpPr>
            <p:cNvPr id="19" name="Oval 18"/>
            <p:cNvSpPr/>
            <p:nvPr/>
          </p:nvSpPr>
          <p:spPr>
            <a:xfrm>
              <a:off x="4738118" y="566669"/>
              <a:ext cx="3074239" cy="3120746"/>
            </a:xfrm>
            <a:prstGeom prst="ellipse">
              <a:avLst/>
            </a:prstGeom>
            <a:solidFill>
              <a:schemeClr val="accent1">
                <a:lumMod val="20000"/>
                <a:lumOff val="80000"/>
                <a:alpha val="50000"/>
              </a:schemeClr>
            </a:solidFill>
            <a:sp3d prstMaterial="plastic">
              <a:bevelT w="120900" h="88900"/>
              <a:bevelB w="88900" h="31750" prst="angle"/>
            </a:sp3d>
          </p:spPr>
          <p:style>
            <a:lnRef idx="0">
              <a:schemeClr val="lt1">
                <a:hueOff val="0"/>
                <a:satOff val="0"/>
                <a:lumOff val="0"/>
                <a:alphaOff val="0"/>
              </a:schemeClr>
            </a:lnRef>
            <a:fillRef idx="1">
              <a:schemeClr val="accent4">
                <a:alpha val="50000"/>
                <a:hueOff val="10395692"/>
                <a:satOff val="-47968"/>
                <a:lumOff val="1765"/>
                <a:alphaOff val="0"/>
              </a:schemeClr>
            </a:fillRef>
            <a:effectRef idx="1">
              <a:schemeClr val="accent4">
                <a:alpha val="50000"/>
                <a:hueOff val="10395692"/>
                <a:satOff val="-47968"/>
                <a:lumOff val="1765"/>
                <a:alphaOff val="0"/>
              </a:schemeClr>
            </a:effectRef>
            <a:fontRef idx="minor">
              <a:schemeClr val="tx1"/>
            </a:fontRef>
          </p:style>
        </p:sp>
        <p:sp>
          <p:nvSpPr>
            <p:cNvPr id="20" name="Oval 4"/>
            <p:cNvSpPr/>
            <p:nvPr/>
          </p:nvSpPr>
          <p:spPr>
            <a:xfrm>
              <a:off x="5149660" y="1049189"/>
              <a:ext cx="2266490" cy="2097817"/>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65216" tIns="30480" rIns="165216" bIns="30480" numCol="1" spcCol="1270" anchor="ctr" anchorCtr="0">
              <a:noAutofit/>
            </a:bodyPr>
            <a:lstStyle/>
            <a:p>
              <a:pPr algn="just" defTabSz="1066800" rtl="1">
                <a:lnSpc>
                  <a:spcPct val="150000"/>
                </a:lnSpc>
                <a:spcBef>
                  <a:spcPct val="0"/>
                </a:spcBef>
                <a:spcAft>
                  <a:spcPct val="35000"/>
                </a:spcAft>
              </a:pPr>
              <a:r>
                <a:rPr lang="ar-BH" sz="2000" b="1" dirty="0"/>
                <a:t>العروق: </a:t>
              </a:r>
              <a:r>
                <a:rPr lang="ar-BH" sz="2000" dirty="0"/>
                <a:t>هي مساحات رملية واسعة مؤلفة من كثبان مختلفة الأشكال والأحجام، تسهم الرياح في نقلها عند الأطراف، إلا أن كثبان الصحراء الكبرى تحافظ على مواقعها منذ حوالي 1.5 مليون سنة.</a:t>
              </a:r>
            </a:p>
          </p:txBody>
        </p:sp>
      </p:grpSp>
      <p:grpSp>
        <p:nvGrpSpPr>
          <p:cNvPr id="21" name="Group 20"/>
          <p:cNvGrpSpPr/>
          <p:nvPr/>
        </p:nvGrpSpPr>
        <p:grpSpPr>
          <a:xfrm>
            <a:off x="4010298" y="2839896"/>
            <a:ext cx="4262222" cy="3342363"/>
            <a:chOff x="4754934" y="530586"/>
            <a:chExt cx="3057423" cy="3156829"/>
          </a:xfrm>
          <a:scene3d>
            <a:camera prst="orthographicFront"/>
            <a:lightRig rig="flat" dir="t"/>
          </a:scene3d>
        </p:grpSpPr>
        <p:sp>
          <p:nvSpPr>
            <p:cNvPr id="22" name="Oval 21"/>
            <p:cNvSpPr/>
            <p:nvPr/>
          </p:nvSpPr>
          <p:spPr>
            <a:xfrm>
              <a:off x="4754934" y="530586"/>
              <a:ext cx="3057423" cy="3156829"/>
            </a:xfrm>
            <a:prstGeom prst="ellipse">
              <a:avLst/>
            </a:prstGeom>
            <a:solidFill>
              <a:schemeClr val="accent4">
                <a:lumMod val="40000"/>
                <a:lumOff val="60000"/>
                <a:alpha val="50000"/>
              </a:schemeClr>
            </a:solidFill>
            <a:sp3d prstMaterial="plastic">
              <a:bevelT w="120900" h="88900"/>
              <a:bevelB w="88900" h="31750" prst="angle"/>
            </a:sp3d>
          </p:spPr>
          <p:style>
            <a:lnRef idx="0">
              <a:schemeClr val="lt1">
                <a:hueOff val="0"/>
                <a:satOff val="0"/>
                <a:lumOff val="0"/>
                <a:alphaOff val="0"/>
              </a:schemeClr>
            </a:lnRef>
            <a:fillRef idx="1">
              <a:schemeClr val="accent4">
                <a:alpha val="50000"/>
                <a:hueOff val="10395692"/>
                <a:satOff val="-47968"/>
                <a:lumOff val="1765"/>
                <a:alphaOff val="0"/>
              </a:schemeClr>
            </a:fillRef>
            <a:effectRef idx="1">
              <a:schemeClr val="accent4">
                <a:alpha val="50000"/>
                <a:hueOff val="10395692"/>
                <a:satOff val="-47968"/>
                <a:lumOff val="1765"/>
                <a:alphaOff val="0"/>
              </a:schemeClr>
            </a:effectRef>
            <a:fontRef idx="minor">
              <a:schemeClr val="tx1"/>
            </a:fontRef>
          </p:style>
        </p:sp>
        <p:sp>
          <p:nvSpPr>
            <p:cNvPr id="23" name="Oval 4"/>
            <p:cNvSpPr/>
            <p:nvPr/>
          </p:nvSpPr>
          <p:spPr>
            <a:xfrm>
              <a:off x="5089011" y="1124952"/>
              <a:ext cx="2311911" cy="2122814"/>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165216" tIns="30480" rIns="165216" bIns="30480" numCol="1" spcCol="1270" anchor="ctr" anchorCtr="0">
              <a:noAutofit/>
            </a:bodyPr>
            <a:lstStyle/>
            <a:p>
              <a:pPr algn="just" defTabSz="1066800" rtl="1">
                <a:lnSpc>
                  <a:spcPct val="150000"/>
                </a:lnSpc>
                <a:spcBef>
                  <a:spcPct val="0"/>
                </a:spcBef>
                <a:spcAft>
                  <a:spcPct val="35000"/>
                </a:spcAft>
              </a:pPr>
              <a:r>
                <a:rPr lang="ar-BH" sz="2000" b="1" dirty="0"/>
                <a:t>الرقوق:</a:t>
              </a:r>
              <a:r>
                <a:rPr lang="ar-BH" sz="2000" dirty="0"/>
                <a:t> هي مساحات حصوية شاسعة قامت الرياح بتذريتها، فحملت رمالها وارسبتها في أماكن أخرى، وتركت ما لا يمكن حمله من حجارة وحصى نظرًا لثقله.</a:t>
              </a:r>
            </a:p>
          </p:txBody>
        </p:sp>
      </p:grpSp>
      <p:grpSp>
        <p:nvGrpSpPr>
          <p:cNvPr id="24" name="Group 23"/>
          <p:cNvGrpSpPr/>
          <p:nvPr/>
        </p:nvGrpSpPr>
        <p:grpSpPr>
          <a:xfrm>
            <a:off x="272955" y="2921801"/>
            <a:ext cx="4035056" cy="3300323"/>
            <a:chOff x="4541573" y="709819"/>
            <a:chExt cx="3002112" cy="3002112"/>
          </a:xfrm>
          <a:solidFill>
            <a:schemeClr val="accent2">
              <a:lumMod val="40000"/>
              <a:lumOff val="60000"/>
            </a:schemeClr>
          </a:solidFill>
          <a:scene3d>
            <a:camera prst="orthographicFront"/>
            <a:lightRig rig="flat" dir="t"/>
          </a:scene3d>
        </p:grpSpPr>
        <p:sp>
          <p:nvSpPr>
            <p:cNvPr id="25" name="Oval 24"/>
            <p:cNvSpPr/>
            <p:nvPr/>
          </p:nvSpPr>
          <p:spPr>
            <a:xfrm>
              <a:off x="4541573" y="709819"/>
              <a:ext cx="3002112" cy="3002112"/>
            </a:xfrm>
            <a:prstGeom prst="ellipse">
              <a:avLst/>
            </a:prstGeom>
            <a:grpFill/>
            <a:sp3d prstMaterial="plastic">
              <a:bevelT w="120900" h="88900"/>
              <a:bevelB w="88900" h="31750" prst="angle"/>
            </a:sp3d>
          </p:spPr>
          <p:style>
            <a:lnRef idx="0">
              <a:schemeClr val="lt1">
                <a:hueOff val="0"/>
                <a:satOff val="0"/>
                <a:lumOff val="0"/>
                <a:alphaOff val="0"/>
              </a:schemeClr>
            </a:lnRef>
            <a:fillRef idx="1">
              <a:schemeClr val="accent4">
                <a:alpha val="50000"/>
                <a:hueOff val="10395692"/>
                <a:satOff val="-47968"/>
                <a:lumOff val="1765"/>
                <a:alphaOff val="0"/>
              </a:schemeClr>
            </a:fillRef>
            <a:effectRef idx="1">
              <a:schemeClr val="accent4">
                <a:alpha val="50000"/>
                <a:hueOff val="10395692"/>
                <a:satOff val="-47968"/>
                <a:lumOff val="1765"/>
                <a:alphaOff val="0"/>
              </a:schemeClr>
            </a:effectRef>
            <a:fontRef idx="minor">
              <a:schemeClr val="tx1"/>
            </a:fontRef>
          </p:style>
        </p:sp>
        <p:sp>
          <p:nvSpPr>
            <p:cNvPr id="26" name="Oval 4"/>
            <p:cNvSpPr/>
            <p:nvPr/>
          </p:nvSpPr>
          <p:spPr>
            <a:xfrm>
              <a:off x="4900246" y="1278496"/>
              <a:ext cx="2236039" cy="1809082"/>
            </a:xfrm>
            <a:prstGeom prst="rect">
              <a:avLst/>
            </a:prstGeom>
            <a:grpFill/>
            <a:sp3d/>
          </p:spPr>
          <p:style>
            <a:lnRef idx="0">
              <a:scrgbClr r="0" g="0" b="0"/>
            </a:lnRef>
            <a:fillRef idx="0">
              <a:scrgbClr r="0" g="0" b="0"/>
            </a:fillRef>
            <a:effectRef idx="0">
              <a:scrgbClr r="0" g="0" b="0"/>
            </a:effectRef>
            <a:fontRef idx="minor">
              <a:schemeClr val="tx1"/>
            </a:fontRef>
          </p:style>
          <p:txBody>
            <a:bodyPr spcFirstLastPara="0" vert="horz" wrap="square" lIns="165216" tIns="30480" rIns="165216" bIns="30480" numCol="1" spcCol="1270" anchor="ctr" anchorCtr="0">
              <a:noAutofit/>
            </a:bodyPr>
            <a:lstStyle/>
            <a:p>
              <a:pPr algn="just" defTabSz="1066800" rtl="1">
                <a:lnSpc>
                  <a:spcPct val="150000"/>
                </a:lnSpc>
                <a:spcBef>
                  <a:spcPct val="0"/>
                </a:spcBef>
                <a:spcAft>
                  <a:spcPct val="35000"/>
                </a:spcAft>
              </a:pPr>
              <a:r>
                <a:rPr lang="ar-BH" sz="2000" b="1" dirty="0"/>
                <a:t>الحمادي: </a:t>
              </a:r>
              <a:r>
                <a:rPr lang="ar-BH" sz="2000" dirty="0"/>
                <a:t>هي هضاب صحراوية قاحلة، تخترقها أودية سيلية ذات جريان وقتي، ويعود تكوينها إلى أزمنة جيولوجية بعيدة، كان المناخ خلالها مختلفًا عما هو عليه الآن.</a:t>
              </a:r>
            </a:p>
          </p:txBody>
        </p:sp>
      </p:grpSp>
    </p:spTree>
    <p:extLst>
      <p:ext uri="{BB962C8B-B14F-4D97-AF65-F5344CB8AC3E}">
        <p14:creationId xmlns:p14="http://schemas.microsoft.com/office/powerpoint/2010/main" val="86240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80">
                                          <p:stCondLst>
                                            <p:cond delay="0"/>
                                          </p:stCondLst>
                                        </p:cTn>
                                        <p:tgtEl>
                                          <p:spTgt spid="18"/>
                                        </p:tgtEl>
                                      </p:cBhvr>
                                    </p:animEffect>
                                    <p:anim calcmode="lin" valueType="num">
                                      <p:cBhvr>
                                        <p:cTn id="2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6" dur="26">
                                          <p:stCondLst>
                                            <p:cond delay="650"/>
                                          </p:stCondLst>
                                        </p:cTn>
                                        <p:tgtEl>
                                          <p:spTgt spid="18"/>
                                        </p:tgtEl>
                                      </p:cBhvr>
                                      <p:to x="100000" y="60000"/>
                                    </p:animScale>
                                    <p:animScale>
                                      <p:cBhvr>
                                        <p:cTn id="27" dur="166" decel="50000">
                                          <p:stCondLst>
                                            <p:cond delay="676"/>
                                          </p:stCondLst>
                                        </p:cTn>
                                        <p:tgtEl>
                                          <p:spTgt spid="18"/>
                                        </p:tgtEl>
                                      </p:cBhvr>
                                      <p:to x="100000" y="100000"/>
                                    </p:animScale>
                                    <p:animScale>
                                      <p:cBhvr>
                                        <p:cTn id="28" dur="26">
                                          <p:stCondLst>
                                            <p:cond delay="1312"/>
                                          </p:stCondLst>
                                        </p:cTn>
                                        <p:tgtEl>
                                          <p:spTgt spid="18"/>
                                        </p:tgtEl>
                                      </p:cBhvr>
                                      <p:to x="100000" y="80000"/>
                                    </p:animScale>
                                    <p:animScale>
                                      <p:cBhvr>
                                        <p:cTn id="29" dur="166" decel="50000">
                                          <p:stCondLst>
                                            <p:cond delay="1338"/>
                                          </p:stCondLst>
                                        </p:cTn>
                                        <p:tgtEl>
                                          <p:spTgt spid="18"/>
                                        </p:tgtEl>
                                      </p:cBhvr>
                                      <p:to x="100000" y="100000"/>
                                    </p:animScale>
                                    <p:animScale>
                                      <p:cBhvr>
                                        <p:cTn id="30" dur="26">
                                          <p:stCondLst>
                                            <p:cond delay="1642"/>
                                          </p:stCondLst>
                                        </p:cTn>
                                        <p:tgtEl>
                                          <p:spTgt spid="18"/>
                                        </p:tgtEl>
                                      </p:cBhvr>
                                      <p:to x="100000" y="90000"/>
                                    </p:animScale>
                                    <p:animScale>
                                      <p:cBhvr>
                                        <p:cTn id="31" dur="166" decel="50000">
                                          <p:stCondLst>
                                            <p:cond delay="1668"/>
                                          </p:stCondLst>
                                        </p:cTn>
                                        <p:tgtEl>
                                          <p:spTgt spid="18"/>
                                        </p:tgtEl>
                                      </p:cBhvr>
                                      <p:to x="100000" y="100000"/>
                                    </p:animScale>
                                    <p:animScale>
                                      <p:cBhvr>
                                        <p:cTn id="32" dur="26">
                                          <p:stCondLst>
                                            <p:cond delay="1808"/>
                                          </p:stCondLst>
                                        </p:cTn>
                                        <p:tgtEl>
                                          <p:spTgt spid="18"/>
                                        </p:tgtEl>
                                      </p:cBhvr>
                                      <p:to x="100000" y="95000"/>
                                    </p:animScale>
                                    <p:animScale>
                                      <p:cBhvr>
                                        <p:cTn id="33" dur="166" decel="50000">
                                          <p:stCondLst>
                                            <p:cond delay="1834"/>
                                          </p:stCondLst>
                                        </p:cTn>
                                        <p:tgtEl>
                                          <p:spTgt spid="18"/>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80">
                                          <p:stCondLst>
                                            <p:cond delay="0"/>
                                          </p:stCondLst>
                                        </p:cTn>
                                        <p:tgtEl>
                                          <p:spTgt spid="21"/>
                                        </p:tgtEl>
                                      </p:cBhvr>
                                    </p:animEffect>
                                    <p:anim calcmode="lin" valueType="num">
                                      <p:cBhvr>
                                        <p:cTn id="3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4" dur="26">
                                          <p:stCondLst>
                                            <p:cond delay="650"/>
                                          </p:stCondLst>
                                        </p:cTn>
                                        <p:tgtEl>
                                          <p:spTgt spid="21"/>
                                        </p:tgtEl>
                                      </p:cBhvr>
                                      <p:to x="100000" y="60000"/>
                                    </p:animScale>
                                    <p:animScale>
                                      <p:cBhvr>
                                        <p:cTn id="45" dur="166" decel="50000">
                                          <p:stCondLst>
                                            <p:cond delay="676"/>
                                          </p:stCondLst>
                                        </p:cTn>
                                        <p:tgtEl>
                                          <p:spTgt spid="21"/>
                                        </p:tgtEl>
                                      </p:cBhvr>
                                      <p:to x="100000" y="100000"/>
                                    </p:animScale>
                                    <p:animScale>
                                      <p:cBhvr>
                                        <p:cTn id="46" dur="26">
                                          <p:stCondLst>
                                            <p:cond delay="1312"/>
                                          </p:stCondLst>
                                        </p:cTn>
                                        <p:tgtEl>
                                          <p:spTgt spid="21"/>
                                        </p:tgtEl>
                                      </p:cBhvr>
                                      <p:to x="100000" y="80000"/>
                                    </p:animScale>
                                    <p:animScale>
                                      <p:cBhvr>
                                        <p:cTn id="47" dur="166" decel="50000">
                                          <p:stCondLst>
                                            <p:cond delay="1338"/>
                                          </p:stCondLst>
                                        </p:cTn>
                                        <p:tgtEl>
                                          <p:spTgt spid="21"/>
                                        </p:tgtEl>
                                      </p:cBhvr>
                                      <p:to x="100000" y="100000"/>
                                    </p:animScale>
                                    <p:animScale>
                                      <p:cBhvr>
                                        <p:cTn id="48" dur="26">
                                          <p:stCondLst>
                                            <p:cond delay="1642"/>
                                          </p:stCondLst>
                                        </p:cTn>
                                        <p:tgtEl>
                                          <p:spTgt spid="21"/>
                                        </p:tgtEl>
                                      </p:cBhvr>
                                      <p:to x="100000" y="90000"/>
                                    </p:animScale>
                                    <p:animScale>
                                      <p:cBhvr>
                                        <p:cTn id="49" dur="166" decel="50000">
                                          <p:stCondLst>
                                            <p:cond delay="1668"/>
                                          </p:stCondLst>
                                        </p:cTn>
                                        <p:tgtEl>
                                          <p:spTgt spid="21"/>
                                        </p:tgtEl>
                                      </p:cBhvr>
                                      <p:to x="100000" y="100000"/>
                                    </p:animScale>
                                    <p:animScale>
                                      <p:cBhvr>
                                        <p:cTn id="50" dur="26">
                                          <p:stCondLst>
                                            <p:cond delay="1808"/>
                                          </p:stCondLst>
                                        </p:cTn>
                                        <p:tgtEl>
                                          <p:spTgt spid="21"/>
                                        </p:tgtEl>
                                      </p:cBhvr>
                                      <p:to x="100000" y="95000"/>
                                    </p:animScale>
                                    <p:animScale>
                                      <p:cBhvr>
                                        <p:cTn id="51" dur="166" decel="50000">
                                          <p:stCondLst>
                                            <p:cond delay="1834"/>
                                          </p:stCondLst>
                                        </p:cTn>
                                        <p:tgtEl>
                                          <p:spTgt spid="21"/>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80">
                                          <p:stCondLst>
                                            <p:cond delay="0"/>
                                          </p:stCondLst>
                                        </p:cTn>
                                        <p:tgtEl>
                                          <p:spTgt spid="24"/>
                                        </p:tgtEl>
                                      </p:cBhvr>
                                    </p:animEffect>
                                    <p:anim calcmode="lin" valueType="num">
                                      <p:cBhvr>
                                        <p:cTn id="5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2" dur="26">
                                          <p:stCondLst>
                                            <p:cond delay="650"/>
                                          </p:stCondLst>
                                        </p:cTn>
                                        <p:tgtEl>
                                          <p:spTgt spid="24"/>
                                        </p:tgtEl>
                                      </p:cBhvr>
                                      <p:to x="100000" y="60000"/>
                                    </p:animScale>
                                    <p:animScale>
                                      <p:cBhvr>
                                        <p:cTn id="63" dur="166" decel="50000">
                                          <p:stCondLst>
                                            <p:cond delay="676"/>
                                          </p:stCondLst>
                                        </p:cTn>
                                        <p:tgtEl>
                                          <p:spTgt spid="24"/>
                                        </p:tgtEl>
                                      </p:cBhvr>
                                      <p:to x="100000" y="100000"/>
                                    </p:animScale>
                                    <p:animScale>
                                      <p:cBhvr>
                                        <p:cTn id="64" dur="26">
                                          <p:stCondLst>
                                            <p:cond delay="1312"/>
                                          </p:stCondLst>
                                        </p:cTn>
                                        <p:tgtEl>
                                          <p:spTgt spid="24"/>
                                        </p:tgtEl>
                                      </p:cBhvr>
                                      <p:to x="100000" y="80000"/>
                                    </p:animScale>
                                    <p:animScale>
                                      <p:cBhvr>
                                        <p:cTn id="65" dur="166" decel="50000">
                                          <p:stCondLst>
                                            <p:cond delay="1338"/>
                                          </p:stCondLst>
                                        </p:cTn>
                                        <p:tgtEl>
                                          <p:spTgt spid="24"/>
                                        </p:tgtEl>
                                      </p:cBhvr>
                                      <p:to x="100000" y="100000"/>
                                    </p:animScale>
                                    <p:animScale>
                                      <p:cBhvr>
                                        <p:cTn id="66" dur="26">
                                          <p:stCondLst>
                                            <p:cond delay="1642"/>
                                          </p:stCondLst>
                                        </p:cTn>
                                        <p:tgtEl>
                                          <p:spTgt spid="24"/>
                                        </p:tgtEl>
                                      </p:cBhvr>
                                      <p:to x="100000" y="90000"/>
                                    </p:animScale>
                                    <p:animScale>
                                      <p:cBhvr>
                                        <p:cTn id="67" dur="166" decel="50000">
                                          <p:stCondLst>
                                            <p:cond delay="1668"/>
                                          </p:stCondLst>
                                        </p:cTn>
                                        <p:tgtEl>
                                          <p:spTgt spid="24"/>
                                        </p:tgtEl>
                                      </p:cBhvr>
                                      <p:to x="100000" y="100000"/>
                                    </p:animScale>
                                    <p:animScale>
                                      <p:cBhvr>
                                        <p:cTn id="68" dur="26">
                                          <p:stCondLst>
                                            <p:cond delay="1808"/>
                                          </p:stCondLst>
                                        </p:cTn>
                                        <p:tgtEl>
                                          <p:spTgt spid="24"/>
                                        </p:tgtEl>
                                      </p:cBhvr>
                                      <p:to x="100000" y="95000"/>
                                    </p:animScale>
                                    <p:animScale>
                                      <p:cBhvr>
                                        <p:cTn id="69"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125579" y="39349"/>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3" name="Text Box 3"/>
          <p:cNvSpPr txBox="1">
            <a:spLocks noChangeArrowheads="1"/>
          </p:cNvSpPr>
          <p:nvPr/>
        </p:nvSpPr>
        <p:spPr bwMode="auto">
          <a:xfrm>
            <a:off x="3439235" y="113865"/>
            <a:ext cx="4531057"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None/>
              <a:defRPr/>
            </a:pPr>
            <a:r>
              <a:rPr lang="ar-BH" sz="3200" b="1" dirty="0">
                <a:solidFill>
                  <a:srgbClr val="FF0000"/>
                </a:solidFill>
              </a:rPr>
              <a:t>الحياة في الصحاري صعبة</a:t>
            </a:r>
            <a:r>
              <a:rPr lang="ar-BH" sz="2400" b="1" dirty="0"/>
              <a:t> </a:t>
            </a:r>
            <a:endParaRPr lang="ar-BH" sz="1600" b="1" dirty="0">
              <a:solidFill>
                <a:srgbClr val="FF0000"/>
              </a:solidFill>
            </a:endParaRPr>
          </a:p>
        </p:txBody>
      </p:sp>
      <p:sp>
        <p:nvSpPr>
          <p:cNvPr id="14" name="TextBox 13"/>
          <p:cNvSpPr txBox="1"/>
          <p:nvPr/>
        </p:nvSpPr>
        <p:spPr>
          <a:xfrm>
            <a:off x="4430332" y="1263125"/>
            <a:ext cx="7338626" cy="4708981"/>
          </a:xfrm>
          <a:prstGeom prst="rect">
            <a:avLst/>
          </a:prstGeom>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ar-BH" sz="2400" b="1" dirty="0">
                <a:solidFill>
                  <a:schemeClr val="tx1"/>
                </a:solidFill>
              </a:rPr>
              <a:t>- </a:t>
            </a:r>
            <a:r>
              <a:rPr lang="ar-BH" sz="2200" dirty="0">
                <a:solidFill>
                  <a:schemeClr val="tx1"/>
                </a:solidFill>
              </a:rPr>
              <a:t>ينعدم وجود التربة الفعلية في الصحاري فهي غير مكتملة التركيب الفيزيائي والكيميائي، لندرة الحياة النباتية التي تؤمن للتربة عناصرها العضوية، وذلك بسبب ندرة المياه وارتفاع الحرارة بشكل يعيق وجود أي غطاء نباتي متكامل ودائم.</a:t>
            </a:r>
          </a:p>
          <a:p>
            <a:pPr algn="just" rtl="1">
              <a:lnSpc>
                <a:spcPct val="150000"/>
              </a:lnSpc>
            </a:pPr>
            <a:r>
              <a:rPr lang="ar-BH" sz="2200" dirty="0">
                <a:solidFill>
                  <a:schemeClr val="tx1"/>
                </a:solidFill>
              </a:rPr>
              <a:t>- في حين توفر الأمطار كمية ضئيلة من الماء تنمو بعض النباتات الصحراوية التي تمتاز بقصرها وأوراقها الشوكية القاسية وجذورها الطويلة أو بكبر جذوعها (كما في الصورة المجاورة)، بحيث تتمكن من تخزين كميات كبيرة من المياه خلال فترات الجفاف الطويلة، أما في المناطق شبة الجافة فإن الأمطار الخفيفة تسمح بنمو سهوب ذات حشائش صغيرة تشكل مناطق رعي مهمة على أطراف الصحاري وتسمى </a:t>
            </a:r>
            <a:r>
              <a:rPr lang="ar-BH" sz="2200" dirty="0" err="1">
                <a:solidFill>
                  <a:schemeClr val="tx1"/>
                </a:solidFill>
              </a:rPr>
              <a:t>الاستبس</a:t>
            </a:r>
            <a:r>
              <a:rPr lang="ar-BH" sz="2200" dirty="0">
                <a:solidFill>
                  <a:schemeClr val="tx1"/>
                </a:solidFill>
              </a:rPr>
              <a:t> أو البوادي. </a:t>
            </a:r>
          </a:p>
        </p:txBody>
      </p:sp>
      <p:pic>
        <p:nvPicPr>
          <p:cNvPr id="15" name="Picture 14"/>
          <p:cNvPicPr>
            <a:picLocks noChangeAspect="1"/>
          </p:cNvPicPr>
          <p:nvPr/>
        </p:nvPicPr>
        <p:blipFill>
          <a:blip r:embed="rId3"/>
          <a:stretch>
            <a:fillRect/>
          </a:stretch>
        </p:blipFill>
        <p:spPr>
          <a:xfrm>
            <a:off x="515155" y="1228141"/>
            <a:ext cx="3915176" cy="4743965"/>
          </a:xfrm>
          <a:prstGeom prst="rect">
            <a:avLst/>
          </a:prstGeom>
        </p:spPr>
      </p:pic>
    </p:spTree>
    <p:extLst>
      <p:ext uri="{BB962C8B-B14F-4D97-AF65-F5344CB8AC3E}">
        <p14:creationId xmlns:p14="http://schemas.microsoft.com/office/powerpoint/2010/main" val="41990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125579" y="39349"/>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3" name="TextBox 12"/>
          <p:cNvSpPr txBox="1"/>
          <p:nvPr/>
        </p:nvSpPr>
        <p:spPr>
          <a:xfrm>
            <a:off x="661181" y="1229431"/>
            <a:ext cx="10944665" cy="4154984"/>
          </a:xfrm>
          <a:prstGeom prst="rect">
            <a:avLst/>
          </a:prstGeom>
          <a:solidFill>
            <a:schemeClr val="accent2">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lgn="just" rtl="1">
              <a:lnSpc>
                <a:spcPct val="150000"/>
              </a:lnSpc>
              <a:buFontTx/>
              <a:buChar char="-"/>
            </a:pPr>
            <a:r>
              <a:rPr lang="ar-BH" sz="2200" dirty="0">
                <a:solidFill>
                  <a:schemeClr val="tx1"/>
                </a:solidFill>
              </a:rPr>
              <a:t>انعكس فقر الغطاء النباتي على وجود الحياة الحيوانية، فالحيوانات التي يمكنها العيش في الصحاري قليلة العدد، ومعظمها يعيش تحت الرمال خلال النهار كالأفاعي والعقارب، وبعض الحيوانات </a:t>
            </a:r>
            <a:r>
              <a:rPr lang="ar-BH" sz="2200" dirty="0" err="1">
                <a:solidFill>
                  <a:schemeClr val="tx1"/>
                </a:solidFill>
              </a:rPr>
              <a:t>اللبونة</a:t>
            </a:r>
            <a:r>
              <a:rPr lang="ar-BH" sz="2200" dirty="0">
                <a:solidFill>
                  <a:schemeClr val="tx1"/>
                </a:solidFill>
              </a:rPr>
              <a:t> التي تأقلمت مع هذه البيئات كالجمال التي تتحمل الظمأ فترة طويلة أحيانا تصل بضعة أسابيع. </a:t>
            </a:r>
          </a:p>
          <a:p>
            <a:pPr marL="342900" indent="-342900" algn="just" rtl="1">
              <a:lnSpc>
                <a:spcPct val="150000"/>
              </a:lnSpc>
              <a:buFontTx/>
              <a:buChar char="-"/>
            </a:pPr>
            <a:r>
              <a:rPr lang="ar-BH" sz="2200" dirty="0">
                <a:solidFill>
                  <a:schemeClr val="tx1"/>
                </a:solidFill>
              </a:rPr>
              <a:t>أما الناس فقد اعتادت فئة منهم منذ القدم اجتياز الصحراء وتربية الماشية عند أطرافها، هؤلاء البدو. قلة الأمطار وانحباسها فترات طويلة يعني ندرة الجريان السطحي وعدم انتظامه، لكن المياه الجوفية متوافرة، ومعظم هذه المياه تكونت خلال فترات مطيرة عرفتها المناطق الصحراوية قديما، وتعرف هذه المياه أحيانا بالمياه الدفينة، وقد استطاع الانسان أن يستثمرها فأنشأ الواحات ليؤمن حياته وديمومته، وفي النصف الثاني من القرن العشرين رافق التطور التقني ظهور وسائل حديثة لحفر الآبار وأساليب ري متطورة مما سمح بقيام زراعات متنوعة في رمال الصحراء. </a:t>
            </a:r>
          </a:p>
        </p:txBody>
      </p:sp>
    </p:spTree>
    <p:extLst>
      <p:ext uri="{BB962C8B-B14F-4D97-AF65-F5344CB8AC3E}">
        <p14:creationId xmlns:p14="http://schemas.microsoft.com/office/powerpoint/2010/main" val="332366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125579" y="39349"/>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2" name="Text Box 3"/>
          <p:cNvSpPr txBox="1">
            <a:spLocks noChangeArrowheads="1"/>
          </p:cNvSpPr>
          <p:nvPr/>
        </p:nvSpPr>
        <p:spPr bwMode="auto">
          <a:xfrm>
            <a:off x="3944203" y="120196"/>
            <a:ext cx="3671248"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ctr">
              <a:lnSpc>
                <a:spcPct val="100000"/>
              </a:lnSpc>
              <a:spcBef>
                <a:spcPct val="0"/>
              </a:spcBef>
              <a:buNone/>
              <a:defRPr/>
            </a:pPr>
            <a:r>
              <a:rPr lang="ar-BH" sz="3200" b="1" dirty="0">
                <a:solidFill>
                  <a:srgbClr val="FF0000"/>
                </a:solidFill>
              </a:rPr>
              <a:t>التصحر خطر داهم</a:t>
            </a:r>
            <a:r>
              <a:rPr lang="ar-BH" sz="2400" b="1" dirty="0"/>
              <a:t> </a:t>
            </a:r>
            <a:endParaRPr lang="ar-BH" sz="1600" b="1" dirty="0">
              <a:solidFill>
                <a:srgbClr val="FF0000"/>
              </a:solidFill>
            </a:endParaRPr>
          </a:p>
        </p:txBody>
      </p:sp>
      <p:sp>
        <p:nvSpPr>
          <p:cNvPr id="13" name="TextBox 12"/>
          <p:cNvSpPr txBox="1"/>
          <p:nvPr/>
        </p:nvSpPr>
        <p:spPr>
          <a:xfrm>
            <a:off x="477006" y="1198648"/>
            <a:ext cx="11291952" cy="48878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30000"/>
              </a:lnSpc>
            </a:pPr>
            <a:r>
              <a:rPr lang="ar-BH" sz="2200" dirty="0">
                <a:solidFill>
                  <a:schemeClr val="tx1"/>
                </a:solidFill>
              </a:rPr>
              <a:t>عرفت الأرض عبر تاريخها الجيولوجي الطويل تغيرات عديدة في حدود المناطق الصحراوية، فقد تحول الجفاف من منطقة إلى أخرى لأسباب مناخية تمثلت:</a:t>
            </a:r>
          </a:p>
          <a:p>
            <a:pPr algn="just" rtl="1">
              <a:lnSpc>
                <a:spcPct val="130000"/>
              </a:lnSpc>
            </a:pPr>
            <a:r>
              <a:rPr lang="ar-BH" sz="2200" dirty="0">
                <a:solidFill>
                  <a:schemeClr val="tx1"/>
                </a:solidFill>
              </a:rPr>
              <a:t>-تراجع كمية </a:t>
            </a:r>
            <a:r>
              <a:rPr lang="ar-BH" sz="2200" dirty="0" err="1">
                <a:solidFill>
                  <a:schemeClr val="tx1"/>
                </a:solidFill>
              </a:rPr>
              <a:t>المتساقطات</a:t>
            </a:r>
            <a:r>
              <a:rPr lang="ar-BH" sz="2200" dirty="0">
                <a:solidFill>
                  <a:schemeClr val="tx1"/>
                </a:solidFill>
              </a:rPr>
              <a:t>.</a:t>
            </a:r>
          </a:p>
          <a:p>
            <a:pPr algn="just" rtl="1">
              <a:lnSpc>
                <a:spcPct val="130000"/>
              </a:lnSpc>
            </a:pPr>
            <a:r>
              <a:rPr lang="ar-BH" sz="2200" dirty="0">
                <a:solidFill>
                  <a:schemeClr val="tx1"/>
                </a:solidFill>
              </a:rPr>
              <a:t>-زيادة نسبة التبخر.</a:t>
            </a:r>
          </a:p>
          <a:p>
            <a:pPr algn="just" rtl="1">
              <a:lnSpc>
                <a:spcPct val="130000"/>
              </a:lnSpc>
            </a:pPr>
            <a:r>
              <a:rPr lang="ar-BH" sz="2200" dirty="0">
                <a:solidFill>
                  <a:schemeClr val="tx1"/>
                </a:solidFill>
              </a:rPr>
              <a:t>وتشهد حاليًا مناطق عديدة في العالم زحف الصحاري على المناطق المستغلة زراعيًا، وعندما يصيب الجفاف إحدى المناطق تختفي معالم الحياة من نبات وحيوان ومياه، وتجتاحها الرمال، مثل الحدود الجنوبية لإقليم الساحل الأفريقي (مناطق </a:t>
            </a:r>
            <a:r>
              <a:rPr lang="ar-BH" sz="2200" dirty="0" err="1">
                <a:solidFill>
                  <a:schemeClr val="tx1"/>
                </a:solidFill>
              </a:rPr>
              <a:t>الاستبس</a:t>
            </a:r>
            <a:r>
              <a:rPr lang="ar-BH" sz="2200" dirty="0">
                <a:solidFill>
                  <a:schemeClr val="tx1"/>
                </a:solidFill>
              </a:rPr>
              <a:t>) تزحف سنويًا باتجاه الجنوب، وذلك لأسباب مناخية، وإلى تدخل الإنسان الجائر بحق بيئته، فقد أدى التزايد السكاني الكبير إلى ازدياد قطع أشجار الغابات لاستعمالها في التدفئة، وتقديم أوراقها علف للحيوانات، كما أدى الرعي الجائر إلى انعدام الغطاء النباتي بسرعة وحال دون تجدده.</a:t>
            </a:r>
          </a:p>
          <a:p>
            <a:pPr algn="just" rtl="1">
              <a:lnSpc>
                <a:spcPct val="130000"/>
              </a:lnSpc>
            </a:pPr>
            <a:r>
              <a:rPr lang="ar-BH" sz="2200" dirty="0">
                <a:solidFill>
                  <a:schemeClr val="tx1"/>
                </a:solidFill>
              </a:rPr>
              <a:t>بالمقابل يحاول الإنسان الحد من التصحر في عدة مناطق في العالم كبناء السدود وإنشاء البحيرات الاصطناعية وإعادة تشجير مناطق عديدة، وتجنب استهلاك نبات أطراف الصحاري قدر المستطاع.</a:t>
            </a:r>
          </a:p>
        </p:txBody>
      </p:sp>
    </p:spTree>
    <p:extLst>
      <p:ext uri="{BB962C8B-B14F-4D97-AF65-F5344CB8AC3E}">
        <p14:creationId xmlns:p14="http://schemas.microsoft.com/office/powerpoint/2010/main" val="72917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6">
            <a:extLst>
              <a:ext uri="{FF2B5EF4-FFF2-40B4-BE49-F238E27FC236}">
                <a16:creationId xmlns:a16="http://schemas.microsoft.com/office/drawing/2014/main" id="{97CC3879-3E1E-4F0D-B1DB-6923CE5968C9}"/>
              </a:ext>
            </a:extLst>
          </p:cNvPr>
          <p:cNvSpPr txBox="1">
            <a:spLocks/>
          </p:cNvSpPr>
          <p:nvPr/>
        </p:nvSpPr>
        <p:spPr>
          <a:xfrm>
            <a:off x="838200" y="2756508"/>
            <a:ext cx="10515600" cy="1344984"/>
          </a:xfrm>
          <a:prstGeom prst="rect">
            <a:avLst/>
          </a:prstGeom>
          <a:solidFill>
            <a:schemeClr val="bg1">
              <a:lumMod val="95000"/>
            </a:schemeClr>
          </a:solidFill>
        </p:spPr>
        <p:txBody>
          <a:bodyPr vert="horz" wrap="square" lIns="91440" tIns="45720" rIns="91440" bIns="45720" rtlCol="0">
            <a:spAutoFit/>
          </a:bodyPr>
          <a:lstStyle>
            <a:defPPr>
              <a:defRPr lang="en-US"/>
            </a:defPPr>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pPr algn="ctr"/>
            <a:r>
              <a:rPr lang="ar-BH" sz="8800" dirty="0">
                <a:solidFill>
                  <a:srgbClr val="FF0000"/>
                </a:solidFill>
                <a:latin typeface="Sakkal Majalla" panose="02000000000000000000" pitchFamily="2" charset="-78"/>
                <a:cs typeface="Sakkal Majalla" panose="02000000000000000000" pitchFamily="2" charset="-78"/>
              </a:rPr>
              <a:t>انتهى الدّرسُ</a:t>
            </a:r>
            <a:endParaRPr lang="en-US" sz="8800" dirty="0">
              <a:solidFill>
                <a:srgbClr val="FF0000"/>
              </a:solidFill>
              <a:latin typeface="Sakkal Majalla" panose="02000000000000000000" pitchFamily="2" charset="-78"/>
              <a:cs typeface="Sakkal Majalla" panose="02000000000000000000" pitchFamily="2" charset="-78"/>
            </a:endParaRPr>
          </a:p>
        </p:txBody>
      </p:sp>
      <p:sp>
        <p:nvSpPr>
          <p:cNvPr id="8" name="TextBox 7"/>
          <p:cNvSpPr txBox="1"/>
          <p:nvPr/>
        </p:nvSpPr>
        <p:spPr>
          <a:xfrm>
            <a:off x="91226" y="301447"/>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Tree>
    <p:extLst>
      <p:ext uri="{BB962C8B-B14F-4D97-AF65-F5344CB8AC3E}">
        <p14:creationId xmlns:p14="http://schemas.microsoft.com/office/powerpoint/2010/main" val="17574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a:spLocks noGrp="1" noChangeArrowheads="1"/>
          </p:cNvSpPr>
          <p:nvPr>
            <p:ph type="title"/>
          </p:nvPr>
        </p:nvSpPr>
        <p:spPr>
          <a:xfrm>
            <a:off x="4377301" y="209301"/>
            <a:ext cx="2698750" cy="549275"/>
          </a:xfrm>
          <a:solidFill>
            <a:schemeClr val="accent1">
              <a:lumMod val="40000"/>
              <a:lumOff val="60000"/>
            </a:schemeClr>
          </a:solidFill>
          <a:ln>
            <a:solidFill>
              <a:schemeClr val="accent2"/>
            </a:solidFill>
          </a:ln>
        </p:spPr>
        <p:txBody>
          <a:bodyPr rtlCol="0">
            <a:normAutofit/>
          </a:bodyPr>
          <a:lstStyle/>
          <a:p>
            <a:pPr algn="ctr">
              <a:defRPr/>
            </a:pPr>
            <a:r>
              <a:rPr lang="ar-BH" altLang="en-US" sz="3200" b="1" dirty="0">
                <a:latin typeface="Calibri" panose="020F0502020204030204" pitchFamily="34" charset="0"/>
                <a:cs typeface="+mn-cs"/>
              </a:rPr>
              <a:t>أهداف الدرس</a:t>
            </a:r>
            <a:endParaRPr lang="en-US" altLang="en-US" sz="3200" b="1" dirty="0">
              <a:latin typeface="Calibri" panose="020F0502020204030204" pitchFamily="34" charset="0"/>
              <a:cs typeface="+mn-cs"/>
            </a:endParaRPr>
          </a:p>
        </p:txBody>
      </p:sp>
      <p:sp>
        <p:nvSpPr>
          <p:cNvPr id="11" name="Title 1"/>
          <p:cNvSpPr txBox="1">
            <a:spLocks noChangeArrowheads="1"/>
          </p:cNvSpPr>
          <p:nvPr/>
        </p:nvSpPr>
        <p:spPr bwMode="auto">
          <a:xfrm>
            <a:off x="2073597" y="993430"/>
            <a:ext cx="6791325" cy="549275"/>
          </a:xfrm>
          <a:prstGeom prst="rect">
            <a:avLst/>
          </a:prstGeom>
          <a:solidFill>
            <a:schemeClr val="accent1">
              <a:lumMod val="40000"/>
              <a:lumOff val="60000"/>
            </a:schemeClr>
          </a:solidFill>
          <a:ln>
            <a:solidFill>
              <a:srgbClr val="FF9933"/>
            </a:solidFill>
          </a:ln>
        </p:spPr>
        <p:txBody>
          <a:bodyPr anchor="ctr"/>
          <a:ls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eaLnBrk="1" fontAlgn="auto" hangingPunct="1">
              <a:spcAft>
                <a:spcPts val="0"/>
              </a:spcAft>
              <a:defRPr/>
            </a:pPr>
            <a:r>
              <a:rPr lang="ar-BH" altLang="en-US" sz="3200" b="1" dirty="0">
                <a:latin typeface="Calibri" panose="020F0502020204030204" pitchFamily="34" charset="0"/>
                <a:cs typeface="+mn-cs"/>
              </a:rPr>
              <a:t>يتوقع من الطالب في نهاية الدَرس أن:</a:t>
            </a:r>
            <a:endParaRPr lang="en-US" altLang="en-US" sz="3200" b="1" dirty="0">
              <a:latin typeface="Calibri" panose="020F0502020204030204" pitchFamily="34" charset="0"/>
              <a:cs typeface="+mn-cs"/>
            </a:endParaRPr>
          </a:p>
        </p:txBody>
      </p:sp>
      <p:graphicFrame>
        <p:nvGraphicFramePr>
          <p:cNvPr id="13" name="Diagram 12"/>
          <p:cNvGraphicFramePr/>
          <p:nvPr>
            <p:extLst>
              <p:ext uri="{D42A27DB-BD31-4B8C-83A1-F6EECF244321}">
                <p14:modId xmlns:p14="http://schemas.microsoft.com/office/powerpoint/2010/main" val="2505674058"/>
              </p:ext>
            </p:extLst>
          </p:nvPr>
        </p:nvGraphicFramePr>
        <p:xfrm>
          <a:off x="1276709" y="2165231"/>
          <a:ext cx="7323102" cy="438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27185" y="173801"/>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80">
                                          <p:stCondLst>
                                            <p:cond delay="0"/>
                                          </p:stCondLst>
                                        </p:cTn>
                                        <p:tgtEl>
                                          <p:spTgt spid="13"/>
                                        </p:tgtEl>
                                      </p:cBhvr>
                                    </p:animEffect>
                                    <p:anim calcmode="lin" valueType="num">
                                      <p:cBhvr>
                                        <p:cTn id="1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4" dur="26">
                                          <p:stCondLst>
                                            <p:cond delay="650"/>
                                          </p:stCondLst>
                                        </p:cTn>
                                        <p:tgtEl>
                                          <p:spTgt spid="13"/>
                                        </p:tgtEl>
                                      </p:cBhvr>
                                      <p:to x="100000" y="60000"/>
                                    </p:animScale>
                                    <p:animScale>
                                      <p:cBhvr>
                                        <p:cTn id="25" dur="166" decel="50000">
                                          <p:stCondLst>
                                            <p:cond delay="676"/>
                                          </p:stCondLst>
                                        </p:cTn>
                                        <p:tgtEl>
                                          <p:spTgt spid="13"/>
                                        </p:tgtEl>
                                      </p:cBhvr>
                                      <p:to x="100000" y="100000"/>
                                    </p:animScale>
                                    <p:animScale>
                                      <p:cBhvr>
                                        <p:cTn id="26" dur="26">
                                          <p:stCondLst>
                                            <p:cond delay="1312"/>
                                          </p:stCondLst>
                                        </p:cTn>
                                        <p:tgtEl>
                                          <p:spTgt spid="13"/>
                                        </p:tgtEl>
                                      </p:cBhvr>
                                      <p:to x="100000" y="80000"/>
                                    </p:animScale>
                                    <p:animScale>
                                      <p:cBhvr>
                                        <p:cTn id="27" dur="166" decel="50000">
                                          <p:stCondLst>
                                            <p:cond delay="1338"/>
                                          </p:stCondLst>
                                        </p:cTn>
                                        <p:tgtEl>
                                          <p:spTgt spid="13"/>
                                        </p:tgtEl>
                                      </p:cBhvr>
                                      <p:to x="100000" y="100000"/>
                                    </p:animScale>
                                    <p:animScale>
                                      <p:cBhvr>
                                        <p:cTn id="28" dur="26">
                                          <p:stCondLst>
                                            <p:cond delay="1642"/>
                                          </p:stCondLst>
                                        </p:cTn>
                                        <p:tgtEl>
                                          <p:spTgt spid="13"/>
                                        </p:tgtEl>
                                      </p:cBhvr>
                                      <p:to x="100000" y="90000"/>
                                    </p:animScale>
                                    <p:animScale>
                                      <p:cBhvr>
                                        <p:cTn id="29" dur="166" decel="50000">
                                          <p:stCondLst>
                                            <p:cond delay="1668"/>
                                          </p:stCondLst>
                                        </p:cTn>
                                        <p:tgtEl>
                                          <p:spTgt spid="13"/>
                                        </p:tgtEl>
                                      </p:cBhvr>
                                      <p:to x="100000" y="100000"/>
                                    </p:animScale>
                                    <p:animScale>
                                      <p:cBhvr>
                                        <p:cTn id="30" dur="26">
                                          <p:stCondLst>
                                            <p:cond delay="1808"/>
                                          </p:stCondLst>
                                        </p:cTn>
                                        <p:tgtEl>
                                          <p:spTgt spid="13"/>
                                        </p:tgtEl>
                                      </p:cBhvr>
                                      <p:to x="100000" y="95000"/>
                                    </p:animScale>
                                    <p:animScale>
                                      <p:cBhvr>
                                        <p:cTn id="3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Graphic spid="13"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sp>
        <p:nvSpPr>
          <p:cNvPr id="6" name="Rectangle 5"/>
          <p:cNvSpPr/>
          <p:nvPr/>
        </p:nvSpPr>
        <p:spPr>
          <a:xfrm>
            <a:off x="362277" y="1078082"/>
            <a:ext cx="11432439" cy="508661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itle 1"/>
          <p:cNvSpPr>
            <a:spLocks noGrp="1" noChangeArrowheads="1"/>
          </p:cNvSpPr>
          <p:nvPr>
            <p:ph type="title"/>
          </p:nvPr>
        </p:nvSpPr>
        <p:spPr>
          <a:xfrm>
            <a:off x="4454267" y="334809"/>
            <a:ext cx="2698750" cy="549275"/>
          </a:xfrm>
          <a:solidFill>
            <a:schemeClr val="accent2">
              <a:lumMod val="60000"/>
              <a:lumOff val="40000"/>
            </a:schemeClr>
          </a:solidFill>
          <a:ln>
            <a:solidFill>
              <a:schemeClr val="accent1"/>
            </a:solidFill>
          </a:ln>
        </p:spPr>
        <p:txBody>
          <a:bodyPr rtlCol="0">
            <a:normAutofit/>
          </a:bodyPr>
          <a:lstStyle/>
          <a:p>
            <a:pPr algn="ctr">
              <a:defRPr/>
            </a:pPr>
            <a:r>
              <a:rPr lang="ar-BH" altLang="en-US" sz="3200" b="1" dirty="0">
                <a:latin typeface="Calibri" panose="020F0502020204030204" pitchFamily="34" charset="0"/>
                <a:cs typeface="+mn-cs"/>
              </a:rPr>
              <a:t>مقدمة</a:t>
            </a:r>
            <a:endParaRPr lang="en-US" altLang="en-US" sz="3200" b="1" dirty="0">
              <a:latin typeface="Calibri" panose="020F0502020204030204" pitchFamily="34" charset="0"/>
              <a:cs typeface="+mn-cs"/>
            </a:endParaRPr>
          </a:p>
        </p:txBody>
      </p:sp>
      <p:sp>
        <p:nvSpPr>
          <p:cNvPr id="9" name="TextBox 8"/>
          <p:cNvSpPr txBox="1"/>
          <p:nvPr/>
        </p:nvSpPr>
        <p:spPr>
          <a:xfrm>
            <a:off x="141451" y="398781"/>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4" name="TextBox 13"/>
          <p:cNvSpPr txBox="1"/>
          <p:nvPr/>
        </p:nvSpPr>
        <p:spPr>
          <a:xfrm>
            <a:off x="540913" y="1291264"/>
            <a:ext cx="11011436" cy="3785652"/>
          </a:xfrm>
          <a:prstGeom prst="rect">
            <a:avLst/>
          </a:prstGeom>
          <a:solidFill>
            <a:schemeClr val="accent1">
              <a:lumMod val="20000"/>
              <a:lumOff val="80000"/>
            </a:schemeClr>
          </a:solidFill>
          <a:ln w="28575">
            <a:solidFill>
              <a:schemeClr val="tx1"/>
            </a:solidFill>
          </a:ln>
          <a:effectLst/>
        </p:spPr>
        <p:txBody>
          <a:bodyPr wrap="square">
            <a:spAutoFit/>
          </a:bodyPr>
          <a:lstStyle/>
          <a:p>
            <a:pPr algn="just" rtl="1">
              <a:lnSpc>
                <a:spcPct val="200000"/>
              </a:lnSpc>
              <a:defRPr/>
            </a:pPr>
            <a:r>
              <a:rPr lang="ar-BH" sz="2400" b="1" dirty="0"/>
              <a:t>الأقاليم المناخية الصحراوية والجفاف متلازمان، فالجفاف نقص كميات المياه الضرورية لحياة الكائنات الحية، يحدث النقص عندما تفوق كمية المياه المتبخرة كمية المياه المتساقطة، إذ يؤثر على شبكة المياه السطحية والتربة والنبات وبالتالي على حياة الإنسان.            </a:t>
            </a:r>
          </a:p>
          <a:p>
            <a:pPr algn="r">
              <a:lnSpc>
                <a:spcPct val="200000"/>
              </a:lnSpc>
              <a:defRPr/>
            </a:pPr>
            <a:r>
              <a:rPr lang="ar-BH" sz="2200" b="1" dirty="0"/>
              <a:t> </a:t>
            </a:r>
            <a:r>
              <a:rPr lang="ar-BH" altLang="en-US" sz="2200" b="1" dirty="0">
                <a:solidFill>
                  <a:srgbClr val="FF0000"/>
                </a:solidFill>
              </a:rPr>
              <a:t>- </a:t>
            </a:r>
            <a:r>
              <a:rPr lang="ar-BH" altLang="en-US" sz="2400" b="1" dirty="0">
                <a:solidFill>
                  <a:srgbClr val="FF0000"/>
                </a:solidFill>
              </a:rPr>
              <a:t>فما هي الصحراء؟ وما خصائصها المناخية؟ وما هي أنواع الصحاري؟ وما هي الحلول المقترحة لمواجهة تقدم الصحراء؟</a:t>
            </a: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149010" y="128009"/>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8" name="Rectangle 17"/>
          <p:cNvSpPr/>
          <p:nvPr/>
        </p:nvSpPr>
        <p:spPr>
          <a:xfrm>
            <a:off x="1179320" y="754826"/>
            <a:ext cx="9295544" cy="553998"/>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000" b="1" dirty="0">
                <a:solidFill>
                  <a:srgbClr val="FF0000"/>
                </a:solidFill>
              </a:rPr>
              <a:t>النشاط الأول: الأقاليم المناخية الصحراوية مناطق مختلفة يجمعها الجفاف.</a:t>
            </a:r>
          </a:p>
        </p:txBody>
      </p:sp>
      <p:pic>
        <p:nvPicPr>
          <p:cNvPr id="19" name="Picture 18"/>
          <p:cNvPicPr>
            <a:picLocks noChangeAspect="1"/>
          </p:cNvPicPr>
          <p:nvPr/>
        </p:nvPicPr>
        <p:blipFill rotWithShape="1">
          <a:blip r:embed="rId3"/>
          <a:srcRect b="6355"/>
          <a:stretch/>
        </p:blipFill>
        <p:spPr>
          <a:xfrm>
            <a:off x="5426812" y="1413701"/>
            <a:ext cx="6164174" cy="4771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 name="TextBox 19"/>
          <p:cNvSpPr txBox="1"/>
          <p:nvPr/>
        </p:nvSpPr>
        <p:spPr>
          <a:xfrm>
            <a:off x="215941" y="1491397"/>
            <a:ext cx="4518524" cy="4708981"/>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eaLnBrk="1" hangingPunct="1">
              <a:lnSpc>
                <a:spcPct val="150000"/>
              </a:lnSpc>
              <a:defRPr/>
            </a:pPr>
            <a:r>
              <a:rPr lang="ar-BH" sz="3200" b="1" dirty="0">
                <a:solidFill>
                  <a:srgbClr val="FF0000"/>
                </a:solidFill>
              </a:rPr>
              <a:t>- </a:t>
            </a:r>
            <a:r>
              <a:rPr lang="ar-BH" sz="2400" b="1" dirty="0">
                <a:solidFill>
                  <a:srgbClr val="FF0000"/>
                </a:solidFill>
              </a:rPr>
              <a:t>اقرأ المستند المجاور، ثم أجب عن الأسئلة الآتية:</a:t>
            </a:r>
          </a:p>
          <a:p>
            <a:pPr algn="r" rtl="1">
              <a:lnSpc>
                <a:spcPct val="150000"/>
              </a:lnSpc>
              <a:defRPr/>
            </a:pPr>
            <a:r>
              <a:rPr lang="ar-BH" sz="2400" b="1" dirty="0"/>
              <a:t>1- أين تتركز المناطق الصحراوية بصورة كبيرة؟</a:t>
            </a:r>
          </a:p>
          <a:p>
            <a:pPr algn="r" rtl="1">
              <a:lnSpc>
                <a:spcPct val="150000"/>
              </a:lnSpc>
              <a:defRPr/>
            </a:pPr>
            <a:r>
              <a:rPr lang="ar-BH" sz="2400" b="1" dirty="0"/>
              <a:t>2- اذكر أصناف الصحاري كما في الخريطة. </a:t>
            </a:r>
          </a:p>
          <a:p>
            <a:pPr algn="r" rtl="1">
              <a:lnSpc>
                <a:spcPct val="150000"/>
              </a:lnSpc>
              <a:defRPr/>
            </a:pPr>
            <a:r>
              <a:rPr lang="ar-BH" sz="2400" b="1" dirty="0"/>
              <a:t>3- عين على الخريطة الصحاري الآتية: الصحراء الكبرى، </a:t>
            </a:r>
            <a:r>
              <a:rPr lang="ar-BH" sz="2400" b="1" dirty="0" err="1"/>
              <a:t>موهاف</a:t>
            </a:r>
            <a:r>
              <a:rPr lang="ar-BH" sz="2400" b="1" dirty="0"/>
              <a:t>، أريزونا، صحراء تشيلي، ناميبيا، بادية الشام. </a:t>
            </a:r>
            <a:endParaRPr lang="ar-BH" sz="1600" b="1" dirty="0">
              <a:solidFill>
                <a:srgbClr val="FF0000"/>
              </a:solidFill>
            </a:endParaRPr>
          </a:p>
        </p:txBody>
      </p:sp>
    </p:spTree>
    <p:extLst>
      <p:ext uri="{BB962C8B-B14F-4D97-AF65-F5344CB8AC3E}">
        <p14:creationId xmlns:p14="http://schemas.microsoft.com/office/powerpoint/2010/main" val="410023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149010" y="128009"/>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2" name="Rectangle 11"/>
          <p:cNvSpPr/>
          <p:nvPr/>
        </p:nvSpPr>
        <p:spPr>
          <a:xfrm>
            <a:off x="774184" y="754826"/>
            <a:ext cx="9621673" cy="538609"/>
          </a:xfrm>
          <a:prstGeom prst="rect">
            <a:avLst/>
          </a:prstGeom>
          <a:solidFill>
            <a:schemeClr val="accent6">
              <a:lumMod val="20000"/>
              <a:lumOff val="80000"/>
            </a:schemeClr>
          </a:solidFill>
          <a:ln w="19050">
            <a:solidFill>
              <a:schemeClr val="tx1"/>
            </a:solidFill>
          </a:ln>
        </p:spPr>
        <p:txBody>
          <a:bodyPr wrap="square">
            <a:spAutoFit/>
          </a:bodyPr>
          <a:lstStyle/>
          <a:p>
            <a:pPr algn="ctr" rtl="1" eaLnBrk="1" hangingPunct="1">
              <a:defRPr/>
            </a:pPr>
            <a:r>
              <a:rPr lang="ar-BH" sz="2900" b="1" dirty="0">
                <a:solidFill>
                  <a:srgbClr val="FF0000"/>
                </a:solidFill>
              </a:rPr>
              <a:t>إجابة النشاط الأول: الأقاليم المناخية الصحراوية مناطق مختلفة يجمعها الجفاف.</a:t>
            </a:r>
          </a:p>
        </p:txBody>
      </p:sp>
      <p:sp>
        <p:nvSpPr>
          <p:cNvPr id="13" name="TextBox 12"/>
          <p:cNvSpPr txBox="1"/>
          <p:nvPr/>
        </p:nvSpPr>
        <p:spPr>
          <a:xfrm>
            <a:off x="1431707" y="1597093"/>
            <a:ext cx="9621673" cy="646331"/>
          </a:xfrm>
          <a:prstGeom prst="rect">
            <a:avLst/>
          </a:prstGeom>
          <a:solidFill>
            <a:schemeClr val="accent4">
              <a:lumMod val="20000"/>
              <a:lumOff val="80000"/>
            </a:schemeClr>
          </a:solidFill>
          <a:ln w="38100">
            <a:solidFill>
              <a:schemeClr val="accent2"/>
            </a:solidFill>
          </a:ln>
        </p:spPr>
        <p:txBody>
          <a:bodyPr wrap="square">
            <a:spAutoFit/>
          </a:bodyPr>
          <a:lstStyle/>
          <a:p>
            <a:pPr algn="r" rtl="1">
              <a:lnSpc>
                <a:spcPct val="150000"/>
              </a:lnSpc>
              <a:defRPr/>
            </a:pPr>
            <a:r>
              <a:rPr lang="ar-BH" sz="2400" b="1" dirty="0"/>
              <a:t>1- تتركز المناطق الصحراوية بصورة كبيرة في المناطق المدارية.</a:t>
            </a:r>
          </a:p>
        </p:txBody>
      </p:sp>
      <p:sp>
        <p:nvSpPr>
          <p:cNvPr id="17" name="TextBox 16"/>
          <p:cNvSpPr txBox="1"/>
          <p:nvPr/>
        </p:nvSpPr>
        <p:spPr>
          <a:xfrm>
            <a:off x="1431707" y="2470118"/>
            <a:ext cx="9661310" cy="2862322"/>
          </a:xfrm>
          <a:prstGeom prst="rect">
            <a:avLst/>
          </a:prstGeom>
          <a:solidFill>
            <a:schemeClr val="accent4">
              <a:lumMod val="20000"/>
              <a:lumOff val="80000"/>
            </a:schemeClr>
          </a:solidFill>
          <a:ln w="38100">
            <a:solidFill>
              <a:schemeClr val="accent2"/>
            </a:solidFill>
          </a:ln>
        </p:spPr>
        <p:txBody>
          <a:bodyPr wrap="square">
            <a:spAutoFit/>
          </a:bodyPr>
          <a:lstStyle/>
          <a:p>
            <a:pPr algn="r" rtl="1">
              <a:lnSpc>
                <a:spcPct val="150000"/>
              </a:lnSpc>
              <a:defRPr/>
            </a:pPr>
            <a:r>
              <a:rPr lang="ar-BH" sz="2400" b="1" dirty="0"/>
              <a:t>2- أصناف الصحاري كما في الخريطة:</a:t>
            </a:r>
          </a:p>
          <a:p>
            <a:pPr algn="r" rtl="1">
              <a:lnSpc>
                <a:spcPct val="150000"/>
              </a:lnSpc>
              <a:defRPr/>
            </a:pPr>
            <a:r>
              <a:rPr lang="ar-BH" sz="2400" b="1" dirty="0"/>
              <a:t>-صحراء ذات  شتاء بارد.</a:t>
            </a:r>
          </a:p>
          <a:p>
            <a:pPr algn="r" rtl="1">
              <a:lnSpc>
                <a:spcPct val="150000"/>
              </a:lnSpc>
              <a:defRPr/>
            </a:pPr>
            <a:r>
              <a:rPr lang="ar-BH" sz="2400" b="1" dirty="0"/>
              <a:t>-مناطق شبة صحراوية.</a:t>
            </a:r>
          </a:p>
          <a:p>
            <a:pPr algn="r" rtl="1">
              <a:lnSpc>
                <a:spcPct val="150000"/>
              </a:lnSpc>
              <a:defRPr/>
            </a:pPr>
            <a:r>
              <a:rPr lang="ar-BH" sz="2400" b="1" dirty="0"/>
              <a:t>-صحراء جافة.</a:t>
            </a:r>
          </a:p>
          <a:p>
            <a:pPr algn="r" rtl="1">
              <a:lnSpc>
                <a:spcPct val="150000"/>
              </a:lnSpc>
              <a:defRPr/>
            </a:pPr>
            <a:r>
              <a:rPr lang="ar-BH" sz="2400" b="1" dirty="0"/>
              <a:t>-صحراء قاحلة. </a:t>
            </a:r>
          </a:p>
        </p:txBody>
      </p:sp>
    </p:spTree>
    <p:extLst>
      <p:ext uri="{BB962C8B-B14F-4D97-AF65-F5344CB8AC3E}">
        <p14:creationId xmlns:p14="http://schemas.microsoft.com/office/powerpoint/2010/main" val="31798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p:cNvSpPr txBox="1"/>
          <p:nvPr/>
        </p:nvSpPr>
        <p:spPr>
          <a:xfrm>
            <a:off x="149010" y="89373"/>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3" name="Rectangle 12"/>
          <p:cNvSpPr/>
          <p:nvPr/>
        </p:nvSpPr>
        <p:spPr>
          <a:xfrm>
            <a:off x="1100313" y="691218"/>
            <a:ext cx="9295544" cy="553998"/>
          </a:xfrm>
          <a:prstGeom prst="rect">
            <a:avLst/>
          </a:prstGeom>
          <a:solidFill>
            <a:schemeClr val="accent6">
              <a:lumMod val="20000"/>
              <a:lumOff val="80000"/>
            </a:schemeClr>
          </a:solidFill>
          <a:ln w="19050">
            <a:solidFill>
              <a:schemeClr val="tx1"/>
            </a:solidFill>
          </a:ln>
        </p:spPr>
        <p:txBody>
          <a:bodyPr wrap="square">
            <a:spAutoFit/>
          </a:bodyPr>
          <a:lstStyle/>
          <a:p>
            <a:pPr algn="r" rtl="1" eaLnBrk="1" hangingPunct="1">
              <a:defRPr/>
            </a:pPr>
            <a:r>
              <a:rPr lang="ar-BH" sz="3000" b="1" dirty="0">
                <a:solidFill>
                  <a:srgbClr val="FF0000"/>
                </a:solidFill>
              </a:rPr>
              <a:t>النشاط الأول: الأقاليم المناخية الصحراوية مناطق مختلفة يجمعها الجفاف.</a:t>
            </a:r>
          </a:p>
        </p:txBody>
      </p:sp>
      <p:sp>
        <p:nvSpPr>
          <p:cNvPr id="20" name="TextBox 19"/>
          <p:cNvSpPr txBox="1"/>
          <p:nvPr/>
        </p:nvSpPr>
        <p:spPr>
          <a:xfrm>
            <a:off x="341194" y="1485727"/>
            <a:ext cx="4244265" cy="2677656"/>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just" rtl="1">
              <a:lnSpc>
                <a:spcPct val="150000"/>
              </a:lnSpc>
              <a:defRPr/>
            </a:pPr>
            <a:r>
              <a:rPr lang="ar-BH" sz="2400" b="1" dirty="0">
                <a:solidFill>
                  <a:prstClr val="black"/>
                </a:solidFill>
              </a:rPr>
              <a:t>3-</a:t>
            </a:r>
            <a:r>
              <a:rPr lang="ar-BH" sz="2400" b="1" dirty="0"/>
              <a:t> </a:t>
            </a:r>
            <a:r>
              <a:rPr lang="ar-BH" sz="2200" b="1" dirty="0"/>
              <a:t>توزع الصحاري على خريطة العالم:</a:t>
            </a:r>
            <a:r>
              <a:rPr lang="ar-BH" sz="2200" b="1" dirty="0">
                <a:solidFill>
                  <a:prstClr val="black"/>
                </a:solidFill>
              </a:rPr>
              <a:t> الصحراء الكبرى، أريزونا، صحراء تشيلي، ناميبيا، بادية الشام، </a:t>
            </a:r>
            <a:r>
              <a:rPr lang="ar-BH" sz="2200" b="1" dirty="0" err="1">
                <a:solidFill>
                  <a:prstClr val="black"/>
                </a:solidFill>
              </a:rPr>
              <a:t>باتاغونيا</a:t>
            </a:r>
            <a:r>
              <a:rPr lang="ar-BH" sz="2200" b="1" dirty="0">
                <a:solidFill>
                  <a:prstClr val="black"/>
                </a:solidFill>
              </a:rPr>
              <a:t>، صحراء استراليا، صحراء موريتانيا، صحراء </a:t>
            </a:r>
            <a:r>
              <a:rPr lang="ar-BH" sz="2200" b="1" dirty="0" err="1">
                <a:solidFill>
                  <a:prstClr val="black"/>
                </a:solidFill>
              </a:rPr>
              <a:t>موهاف</a:t>
            </a:r>
            <a:r>
              <a:rPr lang="ar-BH" sz="2200" b="1" dirty="0">
                <a:solidFill>
                  <a:prstClr val="black"/>
                </a:solidFill>
              </a:rPr>
              <a:t>، صحراء كاليفورنيا. </a:t>
            </a:r>
            <a:endParaRPr lang="ar-BH" sz="2200" b="1" dirty="0">
              <a:solidFill>
                <a:srgbClr val="FF0000"/>
              </a:solidFill>
            </a:endParaRPr>
          </a:p>
        </p:txBody>
      </p:sp>
      <p:pic>
        <p:nvPicPr>
          <p:cNvPr id="21" name="Picture 20"/>
          <p:cNvPicPr>
            <a:picLocks noChangeAspect="1"/>
          </p:cNvPicPr>
          <p:nvPr/>
        </p:nvPicPr>
        <p:blipFill rotWithShape="1">
          <a:blip r:embed="rId3"/>
          <a:srcRect b="6355"/>
          <a:stretch/>
        </p:blipFill>
        <p:spPr>
          <a:xfrm>
            <a:off x="4861140" y="1408474"/>
            <a:ext cx="6772247" cy="4876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2" name="Group 21"/>
          <p:cNvGrpSpPr/>
          <p:nvPr/>
        </p:nvGrpSpPr>
        <p:grpSpPr>
          <a:xfrm>
            <a:off x="5201971" y="1651062"/>
            <a:ext cx="6013717" cy="4002969"/>
            <a:chOff x="5201971" y="1651062"/>
            <a:chExt cx="6013717" cy="4002969"/>
          </a:xfrm>
        </p:grpSpPr>
        <p:sp>
          <p:nvSpPr>
            <p:cNvPr id="23" name="Left Arrow 22"/>
            <p:cNvSpPr/>
            <p:nvPr/>
          </p:nvSpPr>
          <p:spPr>
            <a:xfrm rot="21232141">
              <a:off x="6085543" y="2562296"/>
              <a:ext cx="1383702" cy="477170"/>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صحراء أريزونا</a:t>
              </a:r>
              <a:endParaRPr lang="en-US" sz="1600" dirty="0">
                <a:solidFill>
                  <a:prstClr val="black"/>
                </a:solidFill>
              </a:endParaRPr>
            </a:p>
          </p:txBody>
        </p:sp>
        <p:sp>
          <p:nvSpPr>
            <p:cNvPr id="24" name="Left Arrow 23"/>
            <p:cNvSpPr/>
            <p:nvPr/>
          </p:nvSpPr>
          <p:spPr>
            <a:xfrm rot="18769996">
              <a:off x="8705460" y="2421941"/>
              <a:ext cx="1051994" cy="396865"/>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بادية الشام</a:t>
              </a:r>
              <a:endParaRPr lang="en-US" sz="1600" dirty="0">
                <a:solidFill>
                  <a:prstClr val="black"/>
                </a:solidFill>
              </a:endParaRPr>
            </a:p>
          </p:txBody>
        </p:sp>
        <p:sp>
          <p:nvSpPr>
            <p:cNvPr id="25" name="Left Arrow 24"/>
            <p:cNvSpPr/>
            <p:nvPr/>
          </p:nvSpPr>
          <p:spPr>
            <a:xfrm rot="17502922">
              <a:off x="7788960" y="2251184"/>
              <a:ext cx="1460449" cy="477170"/>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الصحراء الكبرى</a:t>
              </a:r>
              <a:endParaRPr lang="en-US" sz="1600" dirty="0">
                <a:solidFill>
                  <a:prstClr val="black"/>
                </a:solidFill>
              </a:endParaRPr>
            </a:p>
          </p:txBody>
        </p:sp>
        <p:sp>
          <p:nvSpPr>
            <p:cNvPr id="26" name="Left Arrow 25"/>
            <p:cNvSpPr/>
            <p:nvPr/>
          </p:nvSpPr>
          <p:spPr>
            <a:xfrm rot="21256144">
              <a:off x="6618443" y="4380303"/>
              <a:ext cx="1295160" cy="477170"/>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صحراء تشيلي</a:t>
              </a:r>
              <a:endParaRPr lang="en-US" sz="1600" dirty="0">
                <a:solidFill>
                  <a:prstClr val="black"/>
                </a:solidFill>
              </a:endParaRPr>
            </a:p>
          </p:txBody>
        </p:sp>
        <p:sp>
          <p:nvSpPr>
            <p:cNvPr id="27" name="Right Arrow 26"/>
            <p:cNvSpPr/>
            <p:nvPr/>
          </p:nvSpPr>
          <p:spPr>
            <a:xfrm>
              <a:off x="7266023" y="3995169"/>
              <a:ext cx="1037230" cy="436283"/>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dirty="0">
                  <a:solidFill>
                    <a:prstClr val="black"/>
                  </a:solidFill>
                </a:rPr>
                <a:t>ناميبيا</a:t>
              </a:r>
              <a:endParaRPr lang="en-US" dirty="0">
                <a:solidFill>
                  <a:prstClr val="black"/>
                </a:solidFill>
              </a:endParaRPr>
            </a:p>
          </p:txBody>
        </p:sp>
        <p:sp>
          <p:nvSpPr>
            <p:cNvPr id="28" name="Left Arrow 27"/>
            <p:cNvSpPr/>
            <p:nvPr/>
          </p:nvSpPr>
          <p:spPr>
            <a:xfrm rot="1441267">
              <a:off x="6765988" y="5176861"/>
              <a:ext cx="1415943" cy="477170"/>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صحراء </a:t>
              </a:r>
              <a:r>
                <a:rPr lang="ar-BH" sz="1600" dirty="0" err="1">
                  <a:solidFill>
                    <a:prstClr val="black"/>
                  </a:solidFill>
                </a:rPr>
                <a:t>باتاغونيا</a:t>
              </a:r>
              <a:endParaRPr lang="en-US" sz="1600" dirty="0">
                <a:solidFill>
                  <a:prstClr val="black"/>
                </a:solidFill>
              </a:endParaRPr>
            </a:p>
          </p:txBody>
        </p:sp>
        <p:sp>
          <p:nvSpPr>
            <p:cNvPr id="29" name="Left Arrow 28"/>
            <p:cNvSpPr/>
            <p:nvPr/>
          </p:nvSpPr>
          <p:spPr>
            <a:xfrm rot="18635708">
              <a:off x="10292314" y="3750416"/>
              <a:ext cx="1369577" cy="477170"/>
            </a:xfrm>
            <a:prstGeom prst="leftArrow">
              <a:avLst>
                <a:gd name="adj1" fmla="val 50000"/>
                <a:gd name="adj2" fmla="val 5263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ar-BH" sz="1600" dirty="0">
                  <a:solidFill>
                    <a:prstClr val="black"/>
                  </a:solidFill>
                </a:rPr>
                <a:t>صحراء استراليا</a:t>
              </a:r>
              <a:endParaRPr lang="en-US" sz="1600" dirty="0">
                <a:solidFill>
                  <a:prstClr val="black"/>
                </a:solidFill>
              </a:endParaRPr>
            </a:p>
          </p:txBody>
        </p:sp>
        <p:sp>
          <p:nvSpPr>
            <p:cNvPr id="30" name="Right Arrow 29"/>
            <p:cNvSpPr/>
            <p:nvPr/>
          </p:nvSpPr>
          <p:spPr>
            <a:xfrm>
              <a:off x="6448651" y="3072171"/>
              <a:ext cx="1350331" cy="436283"/>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500" dirty="0">
                  <a:solidFill>
                    <a:prstClr val="black"/>
                  </a:solidFill>
                </a:rPr>
                <a:t>صحراء موريتانيا</a:t>
              </a:r>
              <a:endParaRPr lang="en-US" sz="1500" dirty="0">
                <a:solidFill>
                  <a:prstClr val="black"/>
                </a:solidFill>
              </a:endParaRPr>
            </a:p>
          </p:txBody>
        </p:sp>
        <p:sp>
          <p:nvSpPr>
            <p:cNvPr id="31" name="Right Arrow 30"/>
            <p:cNvSpPr/>
            <p:nvPr/>
          </p:nvSpPr>
          <p:spPr>
            <a:xfrm rot="3277031">
              <a:off x="4761913" y="2091120"/>
              <a:ext cx="1316399" cy="436283"/>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500" dirty="0">
                  <a:solidFill>
                    <a:prstClr val="black"/>
                  </a:solidFill>
                </a:rPr>
                <a:t>صحراء </a:t>
              </a:r>
              <a:r>
                <a:rPr lang="ar-BH" sz="1500" dirty="0" err="1">
                  <a:solidFill>
                    <a:prstClr val="black"/>
                  </a:solidFill>
                </a:rPr>
                <a:t>موهاف</a:t>
              </a:r>
              <a:endParaRPr lang="en-US" sz="1500" dirty="0">
                <a:solidFill>
                  <a:prstClr val="black"/>
                </a:solidFill>
              </a:endParaRPr>
            </a:p>
          </p:txBody>
        </p:sp>
        <p:sp>
          <p:nvSpPr>
            <p:cNvPr id="32" name="Right Arrow 31"/>
            <p:cNvSpPr/>
            <p:nvPr/>
          </p:nvSpPr>
          <p:spPr>
            <a:xfrm rot="18016136">
              <a:off x="4757461" y="3402514"/>
              <a:ext cx="1478777" cy="436283"/>
            </a:xfrm>
            <a:prstGeom prst="right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500" dirty="0">
                  <a:solidFill>
                    <a:prstClr val="black"/>
                  </a:solidFill>
                </a:rPr>
                <a:t>صحراء كاليفورنيا</a:t>
              </a:r>
              <a:endParaRPr lang="en-US" sz="1500" dirty="0">
                <a:solidFill>
                  <a:prstClr val="black"/>
                </a:solidFill>
              </a:endParaRPr>
            </a:p>
          </p:txBody>
        </p:sp>
      </p:grpSp>
    </p:spTree>
    <p:extLst>
      <p:ext uri="{BB962C8B-B14F-4D97-AF65-F5344CB8AC3E}">
        <p14:creationId xmlns:p14="http://schemas.microsoft.com/office/powerpoint/2010/main" val="37498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anim calcmode="lin" valueType="num">
                                      <p:cBhvr>
                                        <p:cTn id="25" dur="2000" fill="hold"/>
                                        <p:tgtEl>
                                          <p:spTgt spid="22"/>
                                        </p:tgtEl>
                                        <p:attrNameLst>
                                          <p:attrName>ppt_w</p:attrName>
                                        </p:attrNameLst>
                                      </p:cBhvr>
                                      <p:tavLst>
                                        <p:tav tm="0" fmla="#ppt_w*sin(2.5*pi*$)">
                                          <p:val>
                                            <p:fltVal val="0"/>
                                          </p:val>
                                        </p:tav>
                                        <p:tav tm="100000">
                                          <p:val>
                                            <p:fltVal val="1"/>
                                          </p:val>
                                        </p:tav>
                                      </p:tavLst>
                                    </p:anim>
                                    <p:anim calcmode="lin" valueType="num">
                                      <p:cBhvr>
                                        <p:cTn id="2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p:cNvSpPr txBox="1"/>
          <p:nvPr/>
        </p:nvSpPr>
        <p:spPr>
          <a:xfrm>
            <a:off x="61185" y="10622"/>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5" name="Rectangle 14"/>
          <p:cNvSpPr/>
          <p:nvPr/>
        </p:nvSpPr>
        <p:spPr>
          <a:xfrm>
            <a:off x="3232597" y="101741"/>
            <a:ext cx="6052468" cy="461665"/>
          </a:xfrm>
          <a:prstGeom prst="rect">
            <a:avLst/>
          </a:prstGeom>
          <a:solidFill>
            <a:schemeClr val="accent6">
              <a:lumMod val="20000"/>
              <a:lumOff val="80000"/>
            </a:schemeClr>
          </a:solidFill>
          <a:ln w="19050">
            <a:solidFill>
              <a:schemeClr val="tx1"/>
            </a:solidFill>
          </a:ln>
        </p:spPr>
        <p:txBody>
          <a:bodyPr wrap="square">
            <a:spAutoFit/>
          </a:bodyPr>
          <a:lstStyle/>
          <a:p>
            <a:pPr algn="r" rtl="1">
              <a:defRPr/>
            </a:pPr>
            <a:r>
              <a:rPr lang="ar-BH" sz="2400" b="1" dirty="0">
                <a:solidFill>
                  <a:srgbClr val="FF0000"/>
                </a:solidFill>
              </a:rPr>
              <a:t>الأقاليم المناخية الصحراوية مناطق مختلفة يجمعها الجفاف.</a:t>
            </a:r>
          </a:p>
        </p:txBody>
      </p:sp>
      <p:sp>
        <p:nvSpPr>
          <p:cNvPr id="16" name="TextBox 15"/>
          <p:cNvSpPr txBox="1"/>
          <p:nvPr/>
        </p:nvSpPr>
        <p:spPr>
          <a:xfrm>
            <a:off x="797242" y="675433"/>
            <a:ext cx="9598616" cy="1107996"/>
          </a:xfrm>
          <a:prstGeom prst="rect">
            <a:avLst/>
          </a:prstGeom>
          <a:solidFill>
            <a:schemeClr val="accent4">
              <a:lumMod val="20000"/>
              <a:lumOff val="80000"/>
            </a:schemeClr>
          </a:solidFill>
          <a:ln w="38100">
            <a:solidFill>
              <a:schemeClr val="accent5">
                <a:lumMod val="50000"/>
              </a:schemeClr>
            </a:solidFill>
          </a:ln>
        </p:spPr>
        <p:txBody>
          <a:bodyPr wrap="square">
            <a:spAutoFit/>
          </a:bodyPr>
          <a:lstStyle/>
          <a:p>
            <a:pPr algn="r" rtl="1">
              <a:lnSpc>
                <a:spcPct val="150000"/>
              </a:lnSpc>
              <a:defRPr/>
            </a:pPr>
            <a:r>
              <a:rPr lang="ar-BH" sz="2200" b="1" dirty="0"/>
              <a:t>يرتبط وجود الصحراء بسيطرة الجفاف، وهذا ينطبق على 34% من مساحة اليابسة، ويرجع وجود الجفاف إلى عدة عوامل أهمها:</a:t>
            </a:r>
          </a:p>
        </p:txBody>
      </p:sp>
      <p:sp>
        <p:nvSpPr>
          <p:cNvPr id="17" name="TextBox 16"/>
          <p:cNvSpPr txBox="1"/>
          <p:nvPr/>
        </p:nvSpPr>
        <p:spPr>
          <a:xfrm>
            <a:off x="9295009" y="1815420"/>
            <a:ext cx="2241527" cy="4401205"/>
          </a:xfrm>
          <a:prstGeom prst="rect">
            <a:avLst/>
          </a:prstGeom>
          <a:solidFill>
            <a:schemeClr val="accent1">
              <a:lumMod val="20000"/>
              <a:lumOff val="8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a:lnSpc>
                <a:spcPct val="140000"/>
              </a:lnSpc>
              <a:defRPr/>
            </a:pPr>
            <a:r>
              <a:rPr lang="ar-BH" sz="2000" b="1" dirty="0">
                <a:solidFill>
                  <a:srgbClr val="FF0000"/>
                </a:solidFill>
              </a:rPr>
              <a:t>-الدورة العامة للرياح: </a:t>
            </a:r>
            <a:r>
              <a:rPr lang="ar-BH" sz="2000" dirty="0">
                <a:solidFill>
                  <a:srgbClr val="FF0000"/>
                </a:solidFill>
              </a:rPr>
              <a:t> تفسر وجود الصحاري الحارة المدارية وشبة المدارية فوجودها مرتبط بسيطرة دائمة لمناطق ضغط جوي مرتفع. منها الصحراء الكبرى في شمال أفريقيا وصحاري شبة الجزيرة العربية وصحاري استراليا.</a:t>
            </a:r>
          </a:p>
        </p:txBody>
      </p:sp>
      <p:sp>
        <p:nvSpPr>
          <p:cNvPr id="18" name="TextBox 17"/>
          <p:cNvSpPr txBox="1"/>
          <p:nvPr/>
        </p:nvSpPr>
        <p:spPr>
          <a:xfrm>
            <a:off x="4918414" y="1830969"/>
            <a:ext cx="4265888" cy="4401205"/>
          </a:xfrm>
          <a:prstGeom prst="rect">
            <a:avLst/>
          </a:prstGeom>
          <a:solidFill>
            <a:schemeClr val="accent1">
              <a:lumMod val="20000"/>
              <a:lumOff val="8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a:lnSpc>
                <a:spcPct val="140000"/>
              </a:lnSpc>
              <a:defRPr/>
            </a:pPr>
            <a:r>
              <a:rPr lang="ar-BH" sz="2000" b="1" dirty="0">
                <a:solidFill>
                  <a:srgbClr val="FF0000"/>
                </a:solidFill>
              </a:rPr>
              <a:t>-الحواجز الجبلية: </a:t>
            </a:r>
            <a:r>
              <a:rPr lang="ar-BH" sz="2000" dirty="0">
                <a:solidFill>
                  <a:srgbClr val="FF0000"/>
                </a:solidFill>
              </a:rPr>
              <a:t>التي تشكل عائق في وجه الرياح الرطبة، وتحولها بفعل الارتفاع إلى رياح جافة، وهذا يفسر وجود الصحاري الواقعة في جهات ظل المطر، مثل السفوح الشرقية للجبال الصخرية في أمريكا الشمالية (نيفادا، أريزونا)، وشرق جبال الأنديز في أمريكيا الجنوبية (</a:t>
            </a:r>
            <a:r>
              <a:rPr lang="ar-BH" sz="2000" dirty="0" err="1">
                <a:solidFill>
                  <a:srgbClr val="FF0000"/>
                </a:solidFill>
              </a:rPr>
              <a:t>باتاغونيا</a:t>
            </a:r>
            <a:r>
              <a:rPr lang="ar-BH" sz="2000" dirty="0">
                <a:solidFill>
                  <a:srgbClr val="FF0000"/>
                </a:solidFill>
              </a:rPr>
              <a:t>)، وشرق جبال لبنان وسوريا (بادية الشام)، وتساعد هذه الحواجز على وجود الصحاري في الأحواض الجبلية المرتفعة التي تقع في منأى عن الرياح، كصحراء </a:t>
            </a:r>
            <a:r>
              <a:rPr lang="ar-BH" sz="2000" dirty="0" err="1">
                <a:solidFill>
                  <a:srgbClr val="FF0000"/>
                </a:solidFill>
              </a:rPr>
              <a:t>موهاف</a:t>
            </a:r>
            <a:r>
              <a:rPr lang="ar-BH" sz="2000" dirty="0">
                <a:solidFill>
                  <a:srgbClr val="FF0000"/>
                </a:solidFill>
              </a:rPr>
              <a:t> في أمريكا الشمالية.  </a:t>
            </a:r>
          </a:p>
        </p:txBody>
      </p:sp>
      <p:sp>
        <p:nvSpPr>
          <p:cNvPr id="19" name="TextBox 18"/>
          <p:cNvSpPr txBox="1"/>
          <p:nvPr/>
        </p:nvSpPr>
        <p:spPr>
          <a:xfrm>
            <a:off x="649730" y="1880277"/>
            <a:ext cx="4157977" cy="4351897"/>
          </a:xfrm>
          <a:prstGeom prst="rect">
            <a:avLst/>
          </a:prstGeom>
          <a:solidFill>
            <a:schemeClr val="accent1">
              <a:lumMod val="20000"/>
              <a:lumOff val="8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a:lnSpc>
                <a:spcPct val="140000"/>
              </a:lnSpc>
              <a:defRPr/>
            </a:pPr>
            <a:r>
              <a:rPr lang="ar-BH" sz="2000" b="1" dirty="0">
                <a:solidFill>
                  <a:srgbClr val="FF0000"/>
                </a:solidFill>
              </a:rPr>
              <a:t>-التيارات البحرية الباردة: </a:t>
            </a:r>
            <a:r>
              <a:rPr lang="ar-BH" sz="2000" dirty="0">
                <a:solidFill>
                  <a:srgbClr val="FF0000"/>
                </a:solidFill>
              </a:rPr>
              <a:t>مرور التيارات البحرية طيلة أيام السنة بالقرب من الشواطئ الواقعة في مناطق شبة مدارية. يسبب برودة الهواء وجفافه بالقرب من سطح الأرض، وبالتالي تتدنى قدرته على حمل بخار الماء بسبب البرودة، ويستدل على ذلك وجود الصحاري على بعض السواحل الغربية للقارات، كصحراء كاليفورنيا بالقرب من تيار كاليفورنيا البارد، وصحراء تشيلي بالقرب من تيار </a:t>
            </a:r>
            <a:r>
              <a:rPr lang="ar-BH" sz="2000" dirty="0" err="1">
                <a:solidFill>
                  <a:srgbClr val="FF0000"/>
                </a:solidFill>
              </a:rPr>
              <a:t>همبولت</a:t>
            </a:r>
            <a:r>
              <a:rPr lang="ar-BH" sz="2000" dirty="0">
                <a:solidFill>
                  <a:srgbClr val="FF0000"/>
                </a:solidFill>
              </a:rPr>
              <a:t>، وصحراء موريتانا وناميبيا بالقرب من تياري كناري </a:t>
            </a:r>
            <a:r>
              <a:rPr lang="ar-BH" sz="2000" dirty="0" err="1">
                <a:solidFill>
                  <a:srgbClr val="FF0000"/>
                </a:solidFill>
              </a:rPr>
              <a:t>وبنغويلا</a:t>
            </a:r>
            <a:r>
              <a:rPr lang="ar-BH" sz="2000" dirty="0">
                <a:solidFill>
                  <a:srgbClr val="FF0000"/>
                </a:solidFill>
              </a:rPr>
              <a:t> الباردين.</a:t>
            </a:r>
          </a:p>
        </p:txBody>
      </p:sp>
    </p:spTree>
    <p:extLst>
      <p:ext uri="{BB962C8B-B14F-4D97-AF65-F5344CB8AC3E}">
        <p14:creationId xmlns:p14="http://schemas.microsoft.com/office/powerpoint/2010/main" val="97075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p:cNvSpPr txBox="1"/>
          <p:nvPr/>
        </p:nvSpPr>
        <p:spPr>
          <a:xfrm>
            <a:off x="177095" y="167845"/>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sp>
        <p:nvSpPr>
          <p:cNvPr id="12" name="Text Box 3"/>
          <p:cNvSpPr txBox="1">
            <a:spLocks noChangeArrowheads="1"/>
          </p:cNvSpPr>
          <p:nvPr/>
        </p:nvSpPr>
        <p:spPr bwMode="auto">
          <a:xfrm>
            <a:off x="4040137" y="167846"/>
            <a:ext cx="4358377" cy="584775"/>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3200" b="1" dirty="0">
                <a:solidFill>
                  <a:srgbClr val="FF0000"/>
                </a:solidFill>
              </a:rPr>
              <a:t>الصحراء وخصائصها المناخية</a:t>
            </a:r>
            <a:endParaRPr lang="ar-BH" sz="1600" b="1" dirty="0">
              <a:solidFill>
                <a:srgbClr val="FF0000"/>
              </a:solidFill>
            </a:endParaRPr>
          </a:p>
        </p:txBody>
      </p:sp>
      <p:sp>
        <p:nvSpPr>
          <p:cNvPr id="13" name="TextBox 12"/>
          <p:cNvSpPr txBox="1"/>
          <p:nvPr/>
        </p:nvSpPr>
        <p:spPr>
          <a:xfrm>
            <a:off x="1315875" y="819767"/>
            <a:ext cx="9079982" cy="600164"/>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rtl="1">
              <a:lnSpc>
                <a:spcPct val="150000"/>
              </a:lnSpc>
            </a:pPr>
            <a:r>
              <a:rPr lang="ar-BH" sz="2200" dirty="0">
                <a:solidFill>
                  <a:schemeClr val="tx1"/>
                </a:solidFill>
              </a:rPr>
              <a:t>الصحراء هي منطقة من اليابسة قاحلة وجافة، وتمتاز بخصائص مناخية قاسية أهمها:</a:t>
            </a:r>
            <a:endParaRPr lang="en-US" sz="2200" dirty="0">
              <a:solidFill>
                <a:schemeClr val="tx1"/>
              </a:solidFill>
            </a:endParaRPr>
          </a:p>
        </p:txBody>
      </p:sp>
      <p:sp>
        <p:nvSpPr>
          <p:cNvPr id="14" name="TextBox 13"/>
          <p:cNvSpPr txBox="1"/>
          <p:nvPr/>
        </p:nvSpPr>
        <p:spPr>
          <a:xfrm>
            <a:off x="494666" y="1549350"/>
            <a:ext cx="11050265" cy="4524315"/>
          </a:xfrm>
          <a:prstGeom prst="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lnSpc>
                <a:spcPct val="150000"/>
              </a:lnSpc>
            </a:pPr>
            <a:r>
              <a:rPr lang="ar-BH" sz="2400" dirty="0"/>
              <a:t>- انخفاض معدل الرطوبة النسبية إلى ما دون 50%، يستثنى من ذلك بعض الصحاري الساحلية كالصحاري الواقعة على الخليج العربي والبحر الأحمر وصحاري ناميبيا وتشيلي وكاليفورنيا.</a:t>
            </a:r>
          </a:p>
          <a:p>
            <a:pPr algn="r">
              <a:lnSpc>
                <a:spcPct val="150000"/>
              </a:lnSpc>
            </a:pPr>
            <a:r>
              <a:rPr lang="ar-BH" sz="2400" dirty="0"/>
              <a:t>- ارتفاع متوسط الحرارة، بحيث تتراوح بين 25° و35°، وارتفاع الفروق الحرارية اليومية والفصلية.</a:t>
            </a:r>
          </a:p>
          <a:p>
            <a:pPr algn="r">
              <a:lnSpc>
                <a:spcPct val="150000"/>
              </a:lnSpc>
            </a:pPr>
            <a:r>
              <a:rPr lang="ar-BH" sz="2400" dirty="0"/>
              <a:t>- قلة الأمطار أو ندرتها أحيانا كثيرة وعدم انتظام هطولها.</a:t>
            </a:r>
          </a:p>
          <a:p>
            <a:pPr algn="r">
              <a:lnSpc>
                <a:spcPct val="150000"/>
              </a:lnSpc>
            </a:pPr>
            <a:r>
              <a:rPr lang="ar-BH" sz="2400" dirty="0"/>
              <a:t>- ارتفاع كميات المياه المتبخرة.</a:t>
            </a:r>
          </a:p>
          <a:p>
            <a:pPr algn="r">
              <a:lnSpc>
                <a:spcPct val="150000"/>
              </a:lnSpc>
            </a:pPr>
            <a:r>
              <a:rPr lang="ar-BH" sz="2400" dirty="0"/>
              <a:t>-ارتفاع نسبة ساعات الإشماس التي قد تبلغ حوالي 3500 ساعة سنويًا.</a:t>
            </a:r>
          </a:p>
          <a:p>
            <a:pPr algn="r">
              <a:lnSpc>
                <a:spcPct val="150000"/>
              </a:lnSpc>
            </a:pPr>
            <a:r>
              <a:rPr lang="ar-BH" sz="2400" dirty="0"/>
              <a:t>- قلة الرياح في داخل المناطق الصحراوية وتزايدها تدريجيا باتجاه الأطراف.</a:t>
            </a:r>
          </a:p>
          <a:p>
            <a:pPr algn="r">
              <a:lnSpc>
                <a:spcPct val="150000"/>
              </a:lnSpc>
            </a:pPr>
            <a:r>
              <a:rPr lang="ar-BH" sz="2400" dirty="0"/>
              <a:t>- هيمنة فصل واحد جاف طيلة أيام السنة، حار خلال الصيف والنهار، وبارد خلال الشتاء والليل.</a:t>
            </a:r>
            <a:endParaRPr lang="en-US" sz="2400" dirty="0"/>
          </a:p>
        </p:txBody>
      </p:sp>
    </p:spTree>
    <p:extLst>
      <p:ext uri="{BB962C8B-B14F-4D97-AF65-F5344CB8AC3E}">
        <p14:creationId xmlns:p14="http://schemas.microsoft.com/office/powerpoint/2010/main" val="15561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75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75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ppt_x"/>
                                          </p:val>
                                        </p:tav>
                                        <p:tav tm="100000">
                                          <p:val>
                                            <p:strVal val="#ppt_x"/>
                                          </p:val>
                                        </p:tav>
                                      </p:tavLst>
                                    </p:anim>
                                    <p:anim calcmode="lin" valueType="num">
                                      <p:cBhvr additive="base">
                                        <p:cTn id="19"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38637"/>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 Box 3"/>
          <p:cNvSpPr txBox="1">
            <a:spLocks noChangeArrowheads="1"/>
          </p:cNvSpPr>
          <p:nvPr/>
        </p:nvSpPr>
        <p:spPr bwMode="auto">
          <a:xfrm>
            <a:off x="2486149" y="333787"/>
            <a:ext cx="7661273" cy="523220"/>
          </a:xfrm>
          <a:prstGeom prst="rect">
            <a:avLst/>
          </a:prstGeom>
          <a:solidFill>
            <a:schemeClr val="accent4">
              <a:lumMod val="20000"/>
              <a:lumOff val="80000"/>
            </a:schemeClr>
          </a:solidFill>
          <a:ln w="19050">
            <a:solidFill>
              <a:schemeClr val="accent6">
                <a:lumMod val="50000"/>
              </a:schemeClr>
            </a:solidFill>
          </a:ln>
          <a:effectLst/>
        </p:spPr>
        <p:txBody>
          <a:bodyPr wrap="square">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eaLnBrk="1" hangingPunct="1">
              <a:lnSpc>
                <a:spcPct val="100000"/>
              </a:lnSpc>
              <a:spcBef>
                <a:spcPct val="0"/>
              </a:spcBef>
              <a:buFont typeface="Arial" panose="020B0604020202020204" pitchFamily="34" charset="0"/>
              <a:buNone/>
              <a:defRPr/>
            </a:pPr>
            <a:r>
              <a:rPr lang="ar-BH" sz="2800" b="1" dirty="0">
                <a:solidFill>
                  <a:srgbClr val="FF0000"/>
                </a:solidFill>
              </a:rPr>
              <a:t>النشاط الثاني: الصحاري متنوعة الأشكال.</a:t>
            </a:r>
            <a:r>
              <a:rPr lang="ar-BH" sz="2800" b="1" dirty="0"/>
              <a:t>     </a:t>
            </a:r>
            <a:r>
              <a:rPr lang="ar-BH" sz="2800" b="1" dirty="0">
                <a:solidFill>
                  <a:srgbClr val="FF0000"/>
                </a:solidFill>
              </a:rPr>
              <a:t> </a:t>
            </a:r>
          </a:p>
        </p:txBody>
      </p:sp>
      <p:sp>
        <p:nvSpPr>
          <p:cNvPr id="13" name="TextBox 12"/>
          <p:cNvSpPr txBox="1"/>
          <p:nvPr/>
        </p:nvSpPr>
        <p:spPr>
          <a:xfrm>
            <a:off x="177095" y="167845"/>
            <a:ext cx="2060620" cy="584775"/>
          </a:xfrm>
          <a:prstGeom prst="rect">
            <a:avLst/>
          </a:prstGeom>
          <a:solidFill>
            <a:srgbClr val="FF0000"/>
          </a:solidFill>
          <a:ln>
            <a:solidFill>
              <a:srgbClr val="003399"/>
            </a:solidFill>
          </a:ln>
        </p:spPr>
        <p:txBody>
          <a:bodyPr wrap="square">
            <a:spAutoFit/>
          </a:bodyPr>
          <a:lstStyle/>
          <a:p>
            <a:pPr algn="ctr">
              <a:defRPr/>
            </a:pPr>
            <a:r>
              <a:rPr lang="ar-BH" sz="1600" b="1" dirty="0">
                <a:solidFill>
                  <a:schemeClr val="bg1"/>
                </a:solidFill>
              </a:rPr>
              <a:t>الأقاليم المناخية الصحراوية (أجا 211)</a:t>
            </a:r>
            <a:endParaRPr lang="en-US" sz="1600" b="1" dirty="0">
              <a:solidFill>
                <a:schemeClr val="bg1"/>
              </a:solidFill>
            </a:endParaRPr>
          </a:p>
        </p:txBody>
      </p:sp>
      <p:pic>
        <p:nvPicPr>
          <p:cNvPr id="14" name="Picture 13"/>
          <p:cNvPicPr>
            <a:picLocks noChangeAspect="1"/>
          </p:cNvPicPr>
          <p:nvPr/>
        </p:nvPicPr>
        <p:blipFill>
          <a:blip r:embed="rId3"/>
          <a:stretch>
            <a:fillRect/>
          </a:stretch>
        </p:blipFill>
        <p:spPr>
          <a:xfrm>
            <a:off x="7709584" y="887104"/>
            <a:ext cx="4278514" cy="3664823"/>
          </a:xfrm>
          <a:prstGeom prst="rect">
            <a:avLst/>
          </a:prstGeom>
        </p:spPr>
      </p:pic>
      <p:pic>
        <p:nvPicPr>
          <p:cNvPr id="15" name="Picture 14"/>
          <p:cNvPicPr>
            <a:picLocks noChangeAspect="1"/>
          </p:cNvPicPr>
          <p:nvPr/>
        </p:nvPicPr>
        <p:blipFill>
          <a:blip r:embed="rId4"/>
          <a:stretch>
            <a:fillRect/>
          </a:stretch>
        </p:blipFill>
        <p:spPr>
          <a:xfrm>
            <a:off x="3694539" y="887104"/>
            <a:ext cx="4015045" cy="3701617"/>
          </a:xfrm>
          <a:prstGeom prst="rect">
            <a:avLst/>
          </a:prstGeom>
        </p:spPr>
      </p:pic>
      <p:pic>
        <p:nvPicPr>
          <p:cNvPr id="16" name="Picture 15"/>
          <p:cNvPicPr>
            <a:picLocks noChangeAspect="1"/>
          </p:cNvPicPr>
          <p:nvPr/>
        </p:nvPicPr>
        <p:blipFill>
          <a:blip r:embed="rId5"/>
          <a:stretch>
            <a:fillRect/>
          </a:stretch>
        </p:blipFill>
        <p:spPr>
          <a:xfrm>
            <a:off x="286603" y="885174"/>
            <a:ext cx="3407935" cy="3666754"/>
          </a:xfrm>
          <a:prstGeom prst="rect">
            <a:avLst/>
          </a:prstGeom>
        </p:spPr>
      </p:pic>
      <p:sp>
        <p:nvSpPr>
          <p:cNvPr id="17" name="TextBox 16"/>
          <p:cNvSpPr txBox="1"/>
          <p:nvPr/>
        </p:nvSpPr>
        <p:spPr>
          <a:xfrm>
            <a:off x="1505374" y="4715904"/>
            <a:ext cx="8393373" cy="586699"/>
          </a:xfrm>
          <a:prstGeom prst="rect">
            <a:avLst/>
          </a:prstGeom>
          <a:solidFill>
            <a:schemeClr val="accent6">
              <a:lumMod val="40000"/>
              <a:lumOff val="60000"/>
            </a:schemeClr>
          </a:solidFill>
          <a:ln>
            <a:solidFill>
              <a:schemeClr val="accent5">
                <a:lumMod val="75000"/>
              </a:schemeClr>
            </a:solidFill>
          </a:ln>
          <a:effectLst>
            <a:innerShdw blurRad="63500" dist="50800" dir="18900000">
              <a:prstClr val="black">
                <a:alpha val="50000"/>
              </a:prstClr>
            </a:innerShdw>
          </a:effectLst>
        </p:spPr>
        <p:txBody>
          <a:bodyPr wrap="square">
            <a:spAutoFit/>
          </a:bodyPr>
          <a:lstStyle/>
          <a:p>
            <a:pPr algn="just" rtl="1" eaLnBrk="1" hangingPunct="1">
              <a:lnSpc>
                <a:spcPct val="150000"/>
              </a:lnSpc>
              <a:defRPr/>
            </a:pPr>
            <a:r>
              <a:rPr lang="ar-BH" sz="2400" b="1" dirty="0"/>
              <a:t>– اقرأ المستندات السابقة، ثم استنتج أنواع الصحاري.</a:t>
            </a:r>
            <a:endParaRPr lang="ar-BH" sz="1600" b="1" dirty="0">
              <a:solidFill>
                <a:srgbClr val="FF0000"/>
              </a:solidFill>
            </a:endParaRPr>
          </a:p>
        </p:txBody>
      </p:sp>
    </p:spTree>
    <p:extLst>
      <p:ext uri="{BB962C8B-B14F-4D97-AF65-F5344CB8AC3E}">
        <p14:creationId xmlns:p14="http://schemas.microsoft.com/office/powerpoint/2010/main" val="305392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80">
                                          <p:stCondLst>
                                            <p:cond delay="0"/>
                                          </p:stCondLst>
                                        </p:cTn>
                                        <p:tgtEl>
                                          <p:spTgt spid="14"/>
                                        </p:tgtEl>
                                      </p:cBhvr>
                                    </p:animEffect>
                                    <p:anim calcmode="lin" valueType="num">
                                      <p:cBhvr>
                                        <p:cTn id="1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9" dur="26">
                                          <p:stCondLst>
                                            <p:cond delay="650"/>
                                          </p:stCondLst>
                                        </p:cTn>
                                        <p:tgtEl>
                                          <p:spTgt spid="14"/>
                                        </p:tgtEl>
                                      </p:cBhvr>
                                      <p:to x="100000" y="60000"/>
                                    </p:animScale>
                                    <p:animScale>
                                      <p:cBhvr>
                                        <p:cTn id="20" dur="166" decel="50000">
                                          <p:stCondLst>
                                            <p:cond delay="676"/>
                                          </p:stCondLst>
                                        </p:cTn>
                                        <p:tgtEl>
                                          <p:spTgt spid="14"/>
                                        </p:tgtEl>
                                      </p:cBhvr>
                                      <p:to x="100000" y="100000"/>
                                    </p:animScale>
                                    <p:animScale>
                                      <p:cBhvr>
                                        <p:cTn id="21" dur="26">
                                          <p:stCondLst>
                                            <p:cond delay="1312"/>
                                          </p:stCondLst>
                                        </p:cTn>
                                        <p:tgtEl>
                                          <p:spTgt spid="14"/>
                                        </p:tgtEl>
                                      </p:cBhvr>
                                      <p:to x="100000" y="80000"/>
                                    </p:animScale>
                                    <p:animScale>
                                      <p:cBhvr>
                                        <p:cTn id="22" dur="166" decel="50000">
                                          <p:stCondLst>
                                            <p:cond delay="1338"/>
                                          </p:stCondLst>
                                        </p:cTn>
                                        <p:tgtEl>
                                          <p:spTgt spid="14"/>
                                        </p:tgtEl>
                                      </p:cBhvr>
                                      <p:to x="100000" y="100000"/>
                                    </p:animScale>
                                    <p:animScale>
                                      <p:cBhvr>
                                        <p:cTn id="23" dur="26">
                                          <p:stCondLst>
                                            <p:cond delay="1642"/>
                                          </p:stCondLst>
                                        </p:cTn>
                                        <p:tgtEl>
                                          <p:spTgt spid="14"/>
                                        </p:tgtEl>
                                      </p:cBhvr>
                                      <p:to x="100000" y="90000"/>
                                    </p:animScale>
                                    <p:animScale>
                                      <p:cBhvr>
                                        <p:cTn id="24" dur="166" decel="50000">
                                          <p:stCondLst>
                                            <p:cond delay="1668"/>
                                          </p:stCondLst>
                                        </p:cTn>
                                        <p:tgtEl>
                                          <p:spTgt spid="14"/>
                                        </p:tgtEl>
                                      </p:cBhvr>
                                      <p:to x="100000" y="100000"/>
                                    </p:animScale>
                                    <p:animScale>
                                      <p:cBhvr>
                                        <p:cTn id="25" dur="26">
                                          <p:stCondLst>
                                            <p:cond delay="1808"/>
                                          </p:stCondLst>
                                        </p:cTn>
                                        <p:tgtEl>
                                          <p:spTgt spid="14"/>
                                        </p:tgtEl>
                                      </p:cBhvr>
                                      <p:to x="100000" y="95000"/>
                                    </p:animScale>
                                    <p:animScale>
                                      <p:cBhvr>
                                        <p:cTn id="26" dur="166" decel="50000">
                                          <p:stCondLst>
                                            <p:cond delay="1834"/>
                                          </p:stCondLst>
                                        </p:cTn>
                                        <p:tgtEl>
                                          <p:spTgt spid="1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arn(inVertical)">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TMPLT.potx</Template>
  <TotalTime>352</TotalTime>
  <Words>1405</Words>
  <Application>Microsoft Office PowerPoint</Application>
  <PresentationFormat>Widescreen</PresentationFormat>
  <Paragraphs>96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أهداف الدرس</vt:lpstr>
      <vt:lpstr>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700502475@moe.gov.bh</cp:lastModifiedBy>
  <cp:revision>25</cp:revision>
  <cp:lastPrinted>2021-01-17T11:49:49Z</cp:lastPrinted>
  <dcterms:created xsi:type="dcterms:W3CDTF">2020-03-04T10:47:58Z</dcterms:created>
  <dcterms:modified xsi:type="dcterms:W3CDTF">2021-04-05T10:50:48Z</dcterms:modified>
</cp:coreProperties>
</file>