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9" r:id="rId5"/>
    <p:sldId id="276" r:id="rId6"/>
    <p:sldId id="261" r:id="rId7"/>
    <p:sldId id="280" r:id="rId8"/>
    <p:sldId id="281" r:id="rId9"/>
    <p:sldId id="282" r:id="rId10"/>
    <p:sldId id="283" r:id="rId11"/>
    <p:sldId id="284" r:id="rId12"/>
    <p:sldId id="285" r:id="rId13"/>
    <p:sldId id="286" r:id="rId14"/>
    <p:sldId id="271"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ED"/>
    <a:srgbClr val="FDE3F6"/>
    <a:srgbClr val="FF85FF"/>
    <a:srgbClr val="FBC9EE"/>
    <a:srgbClr val="F9B5E7"/>
    <a:srgbClr val="FDCDDE"/>
    <a:srgbClr val="FF6DB6"/>
    <a:srgbClr val="C8D6EE"/>
    <a:srgbClr val="F474D2"/>
    <a:srgbClr val="B9C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109" d="100"/>
          <a:sy n="109" d="100"/>
        </p:scale>
        <p:origin x="6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BCB2D-265C-4B3C-9D36-A156F235B68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E01691AE-CA58-4DBE-B0E4-9A20F5F0614C}">
      <dgm:prSet phldrT="[Text]" custT="1"/>
      <dgm:spPr>
        <a:solidFill>
          <a:schemeClr val="accent6">
            <a:lumMod val="40000"/>
            <a:lumOff val="60000"/>
          </a:schemeClr>
        </a:solidFill>
      </dgm:spPr>
      <dgm:t>
        <a:bodyPr/>
        <a:lstStyle/>
        <a:p>
          <a:pPr algn="just" rtl="1"/>
          <a:r>
            <a:rPr lang="ar-BH" sz="2400" b="0" cap="none" spc="0" dirty="0">
              <a:ln w="0"/>
              <a:solidFill>
                <a:schemeClr val="tx1"/>
              </a:solidFill>
              <a:effectLst>
                <a:outerShdw blurRad="38100" dist="19050" dir="2700000" algn="tl" rotWithShape="0">
                  <a:schemeClr val="dk1">
                    <a:alpha val="40000"/>
                  </a:schemeClr>
                </a:outerShdw>
              </a:effectLst>
            </a:rPr>
            <a:t>إجابة السؤال الثاني: </a:t>
          </a:r>
          <a:r>
            <a:rPr lang="ar-BH" sz="2400" b="0" cap="none" spc="0" dirty="0">
              <a:ln w="0"/>
              <a:solidFill>
                <a:schemeClr val="tx1"/>
              </a:solidFill>
              <a:effectLst>
                <a:outerShdw blurRad="38100" dist="19050" dir="2700000" algn="tl" rotWithShape="0">
                  <a:schemeClr val="dk1">
                    <a:alpha val="40000"/>
                  </a:schemeClr>
                </a:outerShdw>
              </a:effectLst>
              <a:latin typeface="Aldhabi" panose="01000000000000000000" pitchFamily="2" charset="-78"/>
            </a:rPr>
            <a:t>تنمو جذور النباتات داخل الصخور مما يؤدي إلى تفككها. </a:t>
          </a:r>
          <a:endParaRPr lang="en-US" sz="2400" b="0" cap="none" spc="0" dirty="0">
            <a:ln w="0"/>
            <a:solidFill>
              <a:schemeClr val="tx1"/>
            </a:solidFill>
            <a:effectLst>
              <a:outerShdw blurRad="38100" dist="19050" dir="2700000" algn="tl" rotWithShape="0">
                <a:schemeClr val="dk1">
                  <a:alpha val="40000"/>
                </a:schemeClr>
              </a:outerShdw>
            </a:effectLst>
          </a:endParaRPr>
        </a:p>
      </dgm:t>
    </dgm:pt>
    <dgm:pt modelId="{79BA644F-FCAA-4428-B6CC-921589FCAB7A}" type="parTrans" cxnId="{92705F6A-D756-4DD9-91C0-D514F3D506ED}">
      <dgm:prSet/>
      <dgm:spPr/>
      <dgm:t>
        <a:bodyPr/>
        <a:lstStyle/>
        <a:p>
          <a:pPr rtl="1"/>
          <a:endParaRPr lang="en-US"/>
        </a:p>
      </dgm:t>
    </dgm:pt>
    <dgm:pt modelId="{492AC9E6-15B3-4F46-AC14-3E96A77E4280}" type="sibTrans" cxnId="{92705F6A-D756-4DD9-91C0-D514F3D506ED}">
      <dgm:prSet/>
      <dgm:spPr/>
      <dgm:t>
        <a:bodyPr/>
        <a:lstStyle/>
        <a:p>
          <a:pPr rtl="1"/>
          <a:endParaRPr lang="en-US"/>
        </a:p>
      </dgm:t>
    </dgm:pt>
    <dgm:pt modelId="{9FD6720B-FE31-4429-AB22-DE1436870B95}">
      <dgm:prSet phldrT="[Text]" custT="1"/>
      <dgm:spPr>
        <a:solidFill>
          <a:schemeClr val="accent4">
            <a:lumMod val="40000"/>
            <a:lumOff val="60000"/>
          </a:schemeClr>
        </a:solidFill>
      </dgm:spPr>
      <dgm:t>
        <a:bodyPr/>
        <a:lstStyle/>
        <a:p>
          <a:pPr algn="just" rtl="1"/>
          <a:r>
            <a:rPr lang="ar-BH" sz="2400" b="0" cap="none" spc="0" dirty="0">
              <a:ln w="0"/>
              <a:solidFill>
                <a:schemeClr val="tx1"/>
              </a:solidFill>
              <a:effectLst>
                <a:outerShdw blurRad="38100" dist="19050" dir="2700000" algn="tl" rotWithShape="0">
                  <a:schemeClr val="dk1">
                    <a:alpha val="40000"/>
                  </a:schemeClr>
                </a:outerShdw>
              </a:effectLst>
            </a:rPr>
            <a:t>إجابة السؤال الثالث: </a:t>
          </a:r>
          <a:r>
            <a:rPr lang="ar-BH" sz="2400" b="0" cap="none" spc="0" dirty="0">
              <a:ln w="0"/>
              <a:solidFill>
                <a:schemeClr val="tx1"/>
              </a:solidFill>
              <a:effectLst>
                <a:outerShdw blurRad="38100" dist="19050" dir="2700000" algn="tl" rotWithShape="0">
                  <a:schemeClr val="dk1">
                    <a:alpha val="40000"/>
                  </a:schemeClr>
                </a:outerShdw>
              </a:effectLst>
              <a:latin typeface="Simplified Arabic" panose="02020603050405020304" pitchFamily="18" charset="-78"/>
            </a:rPr>
            <a:t>تجمد الماء الموجود داخل الصخور يؤدي إلى تفكك الصخور وتفتتها. </a:t>
          </a:r>
          <a:endParaRPr lang="en-US" sz="2400" b="0" cap="none" spc="0" dirty="0">
            <a:ln w="0"/>
            <a:solidFill>
              <a:schemeClr val="tx1"/>
            </a:solidFill>
            <a:effectLst>
              <a:outerShdw blurRad="38100" dist="19050" dir="2700000" algn="tl" rotWithShape="0">
                <a:schemeClr val="dk1">
                  <a:alpha val="40000"/>
                </a:schemeClr>
              </a:outerShdw>
            </a:effectLst>
          </a:endParaRPr>
        </a:p>
      </dgm:t>
    </dgm:pt>
    <dgm:pt modelId="{D01C24FD-0019-4729-ADF8-D181FF96E362}" type="parTrans" cxnId="{ABC47C87-4754-4749-A082-C29677523CE9}">
      <dgm:prSet/>
      <dgm:spPr/>
      <dgm:t>
        <a:bodyPr/>
        <a:lstStyle/>
        <a:p>
          <a:pPr rtl="1"/>
          <a:endParaRPr lang="en-US"/>
        </a:p>
      </dgm:t>
    </dgm:pt>
    <dgm:pt modelId="{955BE003-CF80-4D9E-9EAC-DD4A897E5ED9}" type="sibTrans" cxnId="{ABC47C87-4754-4749-A082-C29677523CE9}">
      <dgm:prSet/>
      <dgm:spPr/>
      <dgm:t>
        <a:bodyPr/>
        <a:lstStyle/>
        <a:p>
          <a:pPr rtl="1"/>
          <a:endParaRPr lang="en-US"/>
        </a:p>
      </dgm:t>
    </dgm:pt>
    <dgm:pt modelId="{26E52359-0C6E-4994-AAD2-3E787B460EBC}">
      <dgm:prSet custT="1"/>
      <dgm:spPr>
        <a:solidFill>
          <a:srgbClr val="F9B5E7"/>
        </a:solidFill>
      </dgm:spPr>
      <dgm:t>
        <a:bodyPr/>
        <a:lstStyle/>
        <a:p>
          <a:pPr algn="just" rtl="1"/>
          <a:r>
            <a:rPr lang="ar-BH" sz="2400" b="0" cap="none" spc="0" dirty="0">
              <a:ln w="0"/>
              <a:solidFill>
                <a:schemeClr val="tx1"/>
              </a:solidFill>
              <a:effectLst>
                <a:outerShdw blurRad="38100" dist="19050" dir="2700000" algn="tl" rotWithShape="0">
                  <a:schemeClr val="dk1">
                    <a:alpha val="40000"/>
                  </a:schemeClr>
                </a:outerShdw>
              </a:effectLst>
            </a:rPr>
            <a:t>إجابة السؤال الأول: </a:t>
          </a:r>
          <a:r>
            <a:rPr lang="ar-BH" sz="2400" b="0" cap="none" spc="0" dirty="0">
              <a:ln w="0"/>
              <a:solidFill>
                <a:schemeClr val="tx1"/>
              </a:solidFill>
              <a:effectLst>
                <a:outerShdw blurRad="38100" dist="19050" dir="2700000" algn="tl" rotWithShape="0">
                  <a:schemeClr val="dk1">
                    <a:alpha val="40000"/>
                  </a:schemeClr>
                </a:outerShdw>
              </a:effectLst>
              <a:latin typeface="Simplified Arabic" panose="02020603050405020304" pitchFamily="18" charset="-78"/>
            </a:rPr>
            <a:t>تؤثر الحرارة على الصخور فعندما ترتفع الحرارة تتمدد الصخور وعندما تنخفض تنكمش الصخور مما يؤدي إلى تقشرها أو تكسرها</a:t>
          </a:r>
          <a:r>
            <a:rPr lang="ar-BH" sz="2400" b="1" dirty="0">
              <a:solidFill>
                <a:schemeClr val="tx1"/>
              </a:solidFill>
              <a:latin typeface="Simplified Arabic" panose="02020603050405020304" pitchFamily="18" charset="-78"/>
            </a:rPr>
            <a:t>.</a:t>
          </a:r>
          <a:endParaRPr lang="en-US" sz="2400" dirty="0">
            <a:solidFill>
              <a:schemeClr val="tx1"/>
            </a:solidFill>
            <a:latin typeface="Arial" panose="020B0604020202020204" pitchFamily="34" charset="0"/>
            <a:cs typeface="Arial" panose="020B0604020202020204" pitchFamily="34" charset="0"/>
          </a:endParaRPr>
        </a:p>
      </dgm:t>
    </dgm:pt>
    <dgm:pt modelId="{9EFA244E-EA49-4B23-94C4-2F6F5F602826}" type="parTrans" cxnId="{60C74A98-FCD8-4CDD-BCE0-1A8050D50B7E}">
      <dgm:prSet/>
      <dgm:spPr/>
      <dgm:t>
        <a:bodyPr/>
        <a:lstStyle/>
        <a:p>
          <a:endParaRPr lang="en-US"/>
        </a:p>
      </dgm:t>
    </dgm:pt>
    <dgm:pt modelId="{0CE4023A-FA65-4573-93BA-3EBF05151142}" type="sibTrans" cxnId="{60C74A98-FCD8-4CDD-BCE0-1A8050D50B7E}">
      <dgm:prSet/>
      <dgm:spPr/>
      <dgm:t>
        <a:bodyPr/>
        <a:lstStyle/>
        <a:p>
          <a:endParaRPr lang="en-US"/>
        </a:p>
      </dgm:t>
    </dgm:pt>
    <dgm:pt modelId="{993A6B8A-8362-4CBE-95AE-0766DA6D05E8}" type="pres">
      <dgm:prSet presAssocID="{88FBCB2D-265C-4B3C-9D36-A156F235B68E}" presName="linear" presStyleCnt="0">
        <dgm:presLayoutVars>
          <dgm:dir/>
          <dgm:animLvl val="lvl"/>
          <dgm:resizeHandles val="exact"/>
        </dgm:presLayoutVars>
      </dgm:prSet>
      <dgm:spPr/>
    </dgm:pt>
    <dgm:pt modelId="{BC5B9258-C914-4C3E-9C6A-AC54EF9D6102}" type="pres">
      <dgm:prSet presAssocID="{26E52359-0C6E-4994-AAD2-3E787B460EBC}" presName="parentLin" presStyleCnt="0"/>
      <dgm:spPr/>
    </dgm:pt>
    <dgm:pt modelId="{02D7A29C-D6EF-4298-A1A2-E343D734DA26}" type="pres">
      <dgm:prSet presAssocID="{26E52359-0C6E-4994-AAD2-3E787B460EBC}" presName="parentLeftMargin" presStyleLbl="node1" presStyleIdx="0" presStyleCnt="3"/>
      <dgm:spPr/>
    </dgm:pt>
    <dgm:pt modelId="{21181FE2-097E-47DC-8938-6401D61FCD91}" type="pres">
      <dgm:prSet presAssocID="{26E52359-0C6E-4994-AAD2-3E787B460EBC}" presName="parentText" presStyleLbl="node1" presStyleIdx="0" presStyleCnt="3" custScaleX="130138" custLinFactNeighborX="10323">
        <dgm:presLayoutVars>
          <dgm:chMax val="0"/>
          <dgm:bulletEnabled val="1"/>
        </dgm:presLayoutVars>
      </dgm:prSet>
      <dgm:spPr/>
    </dgm:pt>
    <dgm:pt modelId="{476C6027-6813-4AD9-A89F-CBC49708A3DD}" type="pres">
      <dgm:prSet presAssocID="{26E52359-0C6E-4994-AAD2-3E787B460EBC}" presName="negativeSpace" presStyleCnt="0"/>
      <dgm:spPr/>
    </dgm:pt>
    <dgm:pt modelId="{667DD48F-97E4-4CC0-9318-4E86313D5AAD}" type="pres">
      <dgm:prSet presAssocID="{26E52359-0C6E-4994-AAD2-3E787B460EBC}" presName="childText" presStyleLbl="conFgAcc1" presStyleIdx="0" presStyleCnt="3">
        <dgm:presLayoutVars>
          <dgm:bulletEnabled val="1"/>
        </dgm:presLayoutVars>
      </dgm:prSet>
      <dgm:spPr/>
    </dgm:pt>
    <dgm:pt modelId="{B6087467-485C-4180-BF94-1867D6E45655}" type="pres">
      <dgm:prSet presAssocID="{0CE4023A-FA65-4573-93BA-3EBF05151142}" presName="spaceBetweenRectangles" presStyleCnt="0"/>
      <dgm:spPr/>
    </dgm:pt>
    <dgm:pt modelId="{05A66672-6065-443F-B40C-B7FFE851CF26}" type="pres">
      <dgm:prSet presAssocID="{E01691AE-CA58-4DBE-B0E4-9A20F5F0614C}" presName="parentLin" presStyleCnt="0"/>
      <dgm:spPr/>
    </dgm:pt>
    <dgm:pt modelId="{AE0ED109-CFDE-4AC9-A0D0-92F0F18411C0}" type="pres">
      <dgm:prSet presAssocID="{E01691AE-CA58-4DBE-B0E4-9A20F5F0614C}" presName="parentLeftMargin" presStyleLbl="node1" presStyleIdx="0" presStyleCnt="3"/>
      <dgm:spPr/>
    </dgm:pt>
    <dgm:pt modelId="{3B07D234-5486-43F4-90A5-305E666723BD}" type="pres">
      <dgm:prSet presAssocID="{E01691AE-CA58-4DBE-B0E4-9A20F5F0614C}" presName="parentText" presStyleLbl="node1" presStyleIdx="1" presStyleCnt="3" custScaleX="131613">
        <dgm:presLayoutVars>
          <dgm:chMax val="0"/>
          <dgm:bulletEnabled val="1"/>
        </dgm:presLayoutVars>
      </dgm:prSet>
      <dgm:spPr/>
    </dgm:pt>
    <dgm:pt modelId="{43BF0E5C-FA3F-46C1-80D8-8D813A6F2D9F}" type="pres">
      <dgm:prSet presAssocID="{E01691AE-CA58-4DBE-B0E4-9A20F5F0614C}" presName="negativeSpace" presStyleCnt="0"/>
      <dgm:spPr/>
    </dgm:pt>
    <dgm:pt modelId="{31BB6DCA-B450-4F50-9F4A-B4E65500C15D}" type="pres">
      <dgm:prSet presAssocID="{E01691AE-CA58-4DBE-B0E4-9A20F5F0614C}" presName="childText" presStyleLbl="conFgAcc1" presStyleIdx="1" presStyleCnt="3">
        <dgm:presLayoutVars>
          <dgm:bulletEnabled val="1"/>
        </dgm:presLayoutVars>
      </dgm:prSet>
      <dgm:spPr/>
    </dgm:pt>
    <dgm:pt modelId="{4DB5CF78-97AC-4B90-B21B-AE28BF829DB2}" type="pres">
      <dgm:prSet presAssocID="{492AC9E6-15B3-4F46-AC14-3E96A77E4280}" presName="spaceBetweenRectangles" presStyleCnt="0"/>
      <dgm:spPr/>
    </dgm:pt>
    <dgm:pt modelId="{92301F09-219B-42BC-A3CA-7AD68DAD40E1}" type="pres">
      <dgm:prSet presAssocID="{9FD6720B-FE31-4429-AB22-DE1436870B95}" presName="parentLin" presStyleCnt="0"/>
      <dgm:spPr/>
    </dgm:pt>
    <dgm:pt modelId="{CB6AC2AE-C878-4F78-B809-D6909460B6D6}" type="pres">
      <dgm:prSet presAssocID="{9FD6720B-FE31-4429-AB22-DE1436870B95}" presName="parentLeftMargin" presStyleLbl="node1" presStyleIdx="1" presStyleCnt="3"/>
      <dgm:spPr/>
    </dgm:pt>
    <dgm:pt modelId="{F1693E3E-B680-4C22-B25E-A7102456C2AC}" type="pres">
      <dgm:prSet presAssocID="{9FD6720B-FE31-4429-AB22-DE1436870B95}" presName="parentText" presStyleLbl="node1" presStyleIdx="2" presStyleCnt="3" custScaleX="129770" custLinFactNeighborX="-7742" custLinFactNeighborY="1247">
        <dgm:presLayoutVars>
          <dgm:chMax val="0"/>
          <dgm:bulletEnabled val="1"/>
        </dgm:presLayoutVars>
      </dgm:prSet>
      <dgm:spPr/>
    </dgm:pt>
    <dgm:pt modelId="{15F36DB7-B80C-4C49-92F1-C6B0DAB374BB}" type="pres">
      <dgm:prSet presAssocID="{9FD6720B-FE31-4429-AB22-DE1436870B95}" presName="negativeSpace" presStyleCnt="0"/>
      <dgm:spPr/>
    </dgm:pt>
    <dgm:pt modelId="{4272B64D-212D-416E-B5EA-66FA5F093268}" type="pres">
      <dgm:prSet presAssocID="{9FD6720B-FE31-4429-AB22-DE1436870B95}" presName="childText" presStyleLbl="conFgAcc1" presStyleIdx="2" presStyleCnt="3">
        <dgm:presLayoutVars>
          <dgm:bulletEnabled val="1"/>
        </dgm:presLayoutVars>
      </dgm:prSet>
      <dgm:spPr/>
    </dgm:pt>
  </dgm:ptLst>
  <dgm:cxnLst>
    <dgm:cxn modelId="{E93E5A11-762F-4A81-8B28-EFF47998B0CC}" type="presOf" srcId="{9FD6720B-FE31-4429-AB22-DE1436870B95}" destId="{CB6AC2AE-C878-4F78-B809-D6909460B6D6}" srcOrd="0" destOrd="0" presId="urn:microsoft.com/office/officeart/2005/8/layout/list1"/>
    <dgm:cxn modelId="{8716C648-CB12-413E-A38B-A1DE4E54BF40}" type="presOf" srcId="{E01691AE-CA58-4DBE-B0E4-9A20F5F0614C}" destId="{AE0ED109-CFDE-4AC9-A0D0-92F0F18411C0}" srcOrd="0" destOrd="0" presId="urn:microsoft.com/office/officeart/2005/8/layout/list1"/>
    <dgm:cxn modelId="{92705F6A-D756-4DD9-91C0-D514F3D506ED}" srcId="{88FBCB2D-265C-4B3C-9D36-A156F235B68E}" destId="{E01691AE-CA58-4DBE-B0E4-9A20F5F0614C}" srcOrd="1" destOrd="0" parTransId="{79BA644F-FCAA-4428-B6CC-921589FCAB7A}" sibTransId="{492AC9E6-15B3-4F46-AC14-3E96A77E4280}"/>
    <dgm:cxn modelId="{8CB80675-C8C8-4E6F-AFFA-CDDE3B9144BF}" type="presOf" srcId="{26E52359-0C6E-4994-AAD2-3E787B460EBC}" destId="{02D7A29C-D6EF-4298-A1A2-E343D734DA26}" srcOrd="0" destOrd="0" presId="urn:microsoft.com/office/officeart/2005/8/layout/list1"/>
    <dgm:cxn modelId="{EB00F07F-F756-4B23-AEBF-6A46F9F83C4F}" type="presOf" srcId="{E01691AE-CA58-4DBE-B0E4-9A20F5F0614C}" destId="{3B07D234-5486-43F4-90A5-305E666723BD}" srcOrd="1" destOrd="0" presId="urn:microsoft.com/office/officeart/2005/8/layout/list1"/>
    <dgm:cxn modelId="{ABC47C87-4754-4749-A082-C29677523CE9}" srcId="{88FBCB2D-265C-4B3C-9D36-A156F235B68E}" destId="{9FD6720B-FE31-4429-AB22-DE1436870B95}" srcOrd="2" destOrd="0" parTransId="{D01C24FD-0019-4729-ADF8-D181FF96E362}" sibTransId="{955BE003-CF80-4D9E-9EAC-DD4A897E5ED9}"/>
    <dgm:cxn modelId="{60C74A98-FCD8-4CDD-BCE0-1A8050D50B7E}" srcId="{88FBCB2D-265C-4B3C-9D36-A156F235B68E}" destId="{26E52359-0C6E-4994-AAD2-3E787B460EBC}" srcOrd="0" destOrd="0" parTransId="{9EFA244E-EA49-4B23-94C4-2F6F5F602826}" sibTransId="{0CE4023A-FA65-4573-93BA-3EBF05151142}"/>
    <dgm:cxn modelId="{9166ADA4-E0DD-4B38-BC93-A4AFBFC1FD57}" type="presOf" srcId="{88FBCB2D-265C-4B3C-9D36-A156F235B68E}" destId="{993A6B8A-8362-4CBE-95AE-0766DA6D05E8}" srcOrd="0" destOrd="0" presId="urn:microsoft.com/office/officeart/2005/8/layout/list1"/>
    <dgm:cxn modelId="{41F199A6-1AC2-48F8-A884-70862BEAD104}" type="presOf" srcId="{26E52359-0C6E-4994-AAD2-3E787B460EBC}" destId="{21181FE2-097E-47DC-8938-6401D61FCD91}" srcOrd="1" destOrd="0" presId="urn:microsoft.com/office/officeart/2005/8/layout/list1"/>
    <dgm:cxn modelId="{852578EC-A01C-4CD9-A750-52B4B988C28B}" type="presOf" srcId="{9FD6720B-FE31-4429-AB22-DE1436870B95}" destId="{F1693E3E-B680-4C22-B25E-A7102456C2AC}" srcOrd="1" destOrd="0" presId="urn:microsoft.com/office/officeart/2005/8/layout/list1"/>
    <dgm:cxn modelId="{BB63A9C8-9313-406B-BCB0-EF2ECF8B6327}" type="presParOf" srcId="{993A6B8A-8362-4CBE-95AE-0766DA6D05E8}" destId="{BC5B9258-C914-4C3E-9C6A-AC54EF9D6102}" srcOrd="0" destOrd="0" presId="urn:microsoft.com/office/officeart/2005/8/layout/list1"/>
    <dgm:cxn modelId="{281038D0-5504-47A8-8B50-5AF331ADA7DA}" type="presParOf" srcId="{BC5B9258-C914-4C3E-9C6A-AC54EF9D6102}" destId="{02D7A29C-D6EF-4298-A1A2-E343D734DA26}" srcOrd="0" destOrd="0" presId="urn:microsoft.com/office/officeart/2005/8/layout/list1"/>
    <dgm:cxn modelId="{B09EEF3A-1990-42BB-BD78-3E06AB433DAC}" type="presParOf" srcId="{BC5B9258-C914-4C3E-9C6A-AC54EF9D6102}" destId="{21181FE2-097E-47DC-8938-6401D61FCD91}" srcOrd="1" destOrd="0" presId="urn:microsoft.com/office/officeart/2005/8/layout/list1"/>
    <dgm:cxn modelId="{3CAA368C-1B21-46C3-A83F-95E3D0E4E038}" type="presParOf" srcId="{993A6B8A-8362-4CBE-95AE-0766DA6D05E8}" destId="{476C6027-6813-4AD9-A89F-CBC49708A3DD}" srcOrd="1" destOrd="0" presId="urn:microsoft.com/office/officeart/2005/8/layout/list1"/>
    <dgm:cxn modelId="{5FFCC3F6-C19B-4D40-B440-3D28FF484A93}" type="presParOf" srcId="{993A6B8A-8362-4CBE-95AE-0766DA6D05E8}" destId="{667DD48F-97E4-4CC0-9318-4E86313D5AAD}" srcOrd="2" destOrd="0" presId="urn:microsoft.com/office/officeart/2005/8/layout/list1"/>
    <dgm:cxn modelId="{C021E969-DD81-4580-8E61-5DE35C1DFEE8}" type="presParOf" srcId="{993A6B8A-8362-4CBE-95AE-0766DA6D05E8}" destId="{B6087467-485C-4180-BF94-1867D6E45655}" srcOrd="3" destOrd="0" presId="urn:microsoft.com/office/officeart/2005/8/layout/list1"/>
    <dgm:cxn modelId="{BC6095D4-A066-4151-AD9D-CB5371B34B2B}" type="presParOf" srcId="{993A6B8A-8362-4CBE-95AE-0766DA6D05E8}" destId="{05A66672-6065-443F-B40C-B7FFE851CF26}" srcOrd="4" destOrd="0" presId="urn:microsoft.com/office/officeart/2005/8/layout/list1"/>
    <dgm:cxn modelId="{5FDA9919-AC5B-4E4D-9A0D-AB36569E0C3B}" type="presParOf" srcId="{05A66672-6065-443F-B40C-B7FFE851CF26}" destId="{AE0ED109-CFDE-4AC9-A0D0-92F0F18411C0}" srcOrd="0" destOrd="0" presId="urn:microsoft.com/office/officeart/2005/8/layout/list1"/>
    <dgm:cxn modelId="{6140B608-D0E7-4C88-A8DE-57F01A543388}" type="presParOf" srcId="{05A66672-6065-443F-B40C-B7FFE851CF26}" destId="{3B07D234-5486-43F4-90A5-305E666723BD}" srcOrd="1" destOrd="0" presId="urn:microsoft.com/office/officeart/2005/8/layout/list1"/>
    <dgm:cxn modelId="{CA53C3E6-36F5-4EBD-9E46-B5DFD5BA6950}" type="presParOf" srcId="{993A6B8A-8362-4CBE-95AE-0766DA6D05E8}" destId="{43BF0E5C-FA3F-46C1-80D8-8D813A6F2D9F}" srcOrd="5" destOrd="0" presId="urn:microsoft.com/office/officeart/2005/8/layout/list1"/>
    <dgm:cxn modelId="{83D386D7-CD1C-404D-A53B-A27EDC9BD462}" type="presParOf" srcId="{993A6B8A-8362-4CBE-95AE-0766DA6D05E8}" destId="{31BB6DCA-B450-4F50-9F4A-B4E65500C15D}" srcOrd="6" destOrd="0" presId="urn:microsoft.com/office/officeart/2005/8/layout/list1"/>
    <dgm:cxn modelId="{4869ABA7-58DC-419F-BC04-5EB0E055B185}" type="presParOf" srcId="{993A6B8A-8362-4CBE-95AE-0766DA6D05E8}" destId="{4DB5CF78-97AC-4B90-B21B-AE28BF829DB2}" srcOrd="7" destOrd="0" presId="urn:microsoft.com/office/officeart/2005/8/layout/list1"/>
    <dgm:cxn modelId="{2E304F81-EAA1-4317-8390-086F715B096A}" type="presParOf" srcId="{993A6B8A-8362-4CBE-95AE-0766DA6D05E8}" destId="{92301F09-219B-42BC-A3CA-7AD68DAD40E1}" srcOrd="8" destOrd="0" presId="urn:microsoft.com/office/officeart/2005/8/layout/list1"/>
    <dgm:cxn modelId="{469816BF-95F0-45CA-BD9F-C9EB193CB6EE}" type="presParOf" srcId="{92301F09-219B-42BC-A3CA-7AD68DAD40E1}" destId="{CB6AC2AE-C878-4F78-B809-D6909460B6D6}" srcOrd="0" destOrd="0" presId="urn:microsoft.com/office/officeart/2005/8/layout/list1"/>
    <dgm:cxn modelId="{5D3AA0D8-0C3C-48F2-BD10-1E48DC3E0C28}" type="presParOf" srcId="{92301F09-219B-42BC-A3CA-7AD68DAD40E1}" destId="{F1693E3E-B680-4C22-B25E-A7102456C2AC}" srcOrd="1" destOrd="0" presId="urn:microsoft.com/office/officeart/2005/8/layout/list1"/>
    <dgm:cxn modelId="{9B4C94F7-4BCC-4A68-A614-15307C875131}" type="presParOf" srcId="{993A6B8A-8362-4CBE-95AE-0766DA6D05E8}" destId="{15F36DB7-B80C-4C49-92F1-C6B0DAB374BB}" srcOrd="9" destOrd="0" presId="urn:microsoft.com/office/officeart/2005/8/layout/list1"/>
    <dgm:cxn modelId="{CD5E6E67-C1B1-4062-B789-3C792DED6F48}" type="presParOf" srcId="{993A6B8A-8362-4CBE-95AE-0766DA6D05E8}" destId="{4272B64D-212D-416E-B5EA-66FA5F093268}" srcOrd="10" destOrd="0" presId="urn:microsoft.com/office/officeart/2005/8/layout/list1"/>
  </dgm:cxnLst>
  <dgm:bg>
    <a:solidFill>
      <a:schemeClr val="accent1">
        <a:lumMod val="75000"/>
      </a:schemeClr>
    </a:solidFill>
  </dgm:bg>
  <dgm:whole>
    <a:ln>
      <a:solidFill>
        <a:schemeClr val="tx1">
          <a:lumMod val="65000"/>
          <a:lumOff val="3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DD48F-97E4-4CC0-9318-4E86313D5AAD}">
      <dsp:nvSpPr>
        <dsp:cNvPr id="0" name=""/>
        <dsp:cNvSpPr/>
      </dsp:nvSpPr>
      <dsp:spPr>
        <a:xfrm>
          <a:off x="0" y="519694"/>
          <a:ext cx="9981125" cy="882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181FE2-097E-47DC-8938-6401D61FCD91}">
      <dsp:nvSpPr>
        <dsp:cNvPr id="0" name=""/>
        <dsp:cNvSpPr/>
      </dsp:nvSpPr>
      <dsp:spPr>
        <a:xfrm>
          <a:off x="550573" y="3094"/>
          <a:ext cx="9092466" cy="1033200"/>
        </a:xfrm>
        <a:prstGeom prst="roundRect">
          <a:avLst/>
        </a:prstGeom>
        <a:solidFill>
          <a:srgbClr val="F9B5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084" tIns="0" rIns="264084" bIns="0" numCol="1" spcCol="1270" anchor="ctr" anchorCtr="0">
          <a:noAutofit/>
        </a:bodyPr>
        <a:lstStyle/>
        <a:p>
          <a:pPr marL="0" lvl="0" indent="0" algn="just" defTabSz="1066800" rtl="1">
            <a:lnSpc>
              <a:spcPct val="90000"/>
            </a:lnSpc>
            <a:spcBef>
              <a:spcPct val="0"/>
            </a:spcBef>
            <a:spcAft>
              <a:spcPct val="35000"/>
            </a:spcAft>
            <a:buNone/>
          </a:pPr>
          <a:r>
            <a:rPr lang="ar-BH" sz="2400" b="0" kern="1200" cap="none" spc="0" dirty="0">
              <a:ln w="0"/>
              <a:solidFill>
                <a:schemeClr val="tx1"/>
              </a:solidFill>
              <a:effectLst>
                <a:outerShdw blurRad="38100" dist="19050" dir="2700000" algn="tl" rotWithShape="0">
                  <a:schemeClr val="dk1">
                    <a:alpha val="40000"/>
                  </a:schemeClr>
                </a:outerShdw>
              </a:effectLst>
            </a:rPr>
            <a:t>إجابة السؤال الأول: </a:t>
          </a:r>
          <a:r>
            <a:rPr lang="ar-BH" sz="2400" b="0" kern="1200" cap="none" spc="0" dirty="0">
              <a:ln w="0"/>
              <a:solidFill>
                <a:schemeClr val="tx1"/>
              </a:solidFill>
              <a:effectLst>
                <a:outerShdw blurRad="38100" dist="19050" dir="2700000" algn="tl" rotWithShape="0">
                  <a:schemeClr val="dk1">
                    <a:alpha val="40000"/>
                  </a:schemeClr>
                </a:outerShdw>
              </a:effectLst>
              <a:latin typeface="Simplified Arabic" panose="02020603050405020304" pitchFamily="18" charset="-78"/>
            </a:rPr>
            <a:t>تؤثر الحرارة على الصخور فعندما ترتفع الحرارة تتمدد الصخور وعندما تنخفض تنكمش الصخور مما يؤدي إلى تقشرها أو تكسرها</a:t>
          </a:r>
          <a:r>
            <a:rPr lang="ar-BH" sz="2400" b="1" kern="1200" dirty="0">
              <a:solidFill>
                <a:schemeClr val="tx1"/>
              </a:solidFill>
              <a:latin typeface="Simplified Arabic" panose="02020603050405020304" pitchFamily="18" charset="-78"/>
            </a:rPr>
            <a:t>.</a:t>
          </a:r>
          <a:endParaRPr lang="en-US" sz="2400" kern="1200" dirty="0">
            <a:solidFill>
              <a:schemeClr val="tx1"/>
            </a:solidFill>
            <a:latin typeface="Arial" panose="020B0604020202020204" pitchFamily="34" charset="0"/>
            <a:cs typeface="Arial" panose="020B0604020202020204" pitchFamily="34" charset="0"/>
          </a:endParaRPr>
        </a:p>
      </dsp:txBody>
      <dsp:txXfrm>
        <a:off x="601010" y="53531"/>
        <a:ext cx="8991592" cy="932326"/>
      </dsp:txXfrm>
    </dsp:sp>
    <dsp:sp modelId="{31BB6DCA-B450-4F50-9F4A-B4E65500C15D}">
      <dsp:nvSpPr>
        <dsp:cNvPr id="0" name=""/>
        <dsp:cNvSpPr/>
      </dsp:nvSpPr>
      <dsp:spPr>
        <a:xfrm>
          <a:off x="0" y="2107294"/>
          <a:ext cx="9981125" cy="8820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07D234-5486-43F4-90A5-305E666723BD}">
      <dsp:nvSpPr>
        <dsp:cNvPr id="0" name=""/>
        <dsp:cNvSpPr/>
      </dsp:nvSpPr>
      <dsp:spPr>
        <a:xfrm>
          <a:off x="499056" y="1590694"/>
          <a:ext cx="9195521" cy="103320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084" tIns="0" rIns="264084" bIns="0" numCol="1" spcCol="1270" anchor="ctr" anchorCtr="0">
          <a:noAutofit/>
        </a:bodyPr>
        <a:lstStyle/>
        <a:p>
          <a:pPr marL="0" lvl="0" indent="0" algn="just" defTabSz="1066800" rtl="1">
            <a:lnSpc>
              <a:spcPct val="90000"/>
            </a:lnSpc>
            <a:spcBef>
              <a:spcPct val="0"/>
            </a:spcBef>
            <a:spcAft>
              <a:spcPct val="35000"/>
            </a:spcAft>
            <a:buNone/>
          </a:pPr>
          <a:r>
            <a:rPr lang="ar-BH" sz="2400" b="0" kern="1200" cap="none" spc="0" dirty="0">
              <a:ln w="0"/>
              <a:solidFill>
                <a:schemeClr val="tx1"/>
              </a:solidFill>
              <a:effectLst>
                <a:outerShdw blurRad="38100" dist="19050" dir="2700000" algn="tl" rotWithShape="0">
                  <a:schemeClr val="dk1">
                    <a:alpha val="40000"/>
                  </a:schemeClr>
                </a:outerShdw>
              </a:effectLst>
            </a:rPr>
            <a:t>إجابة السؤال الثاني: </a:t>
          </a:r>
          <a:r>
            <a:rPr lang="ar-BH" sz="2400" b="0" kern="1200" cap="none" spc="0" dirty="0">
              <a:ln w="0"/>
              <a:solidFill>
                <a:schemeClr val="tx1"/>
              </a:solidFill>
              <a:effectLst>
                <a:outerShdw blurRad="38100" dist="19050" dir="2700000" algn="tl" rotWithShape="0">
                  <a:schemeClr val="dk1">
                    <a:alpha val="40000"/>
                  </a:schemeClr>
                </a:outerShdw>
              </a:effectLst>
              <a:latin typeface="Aldhabi" panose="01000000000000000000" pitchFamily="2" charset="-78"/>
            </a:rPr>
            <a:t>تنمو جذور النباتات داخل الصخور مما يؤدي إلى تفككها. </a:t>
          </a:r>
          <a:endParaRPr lang="en-US" sz="2400" b="0" kern="1200" cap="none" spc="0" dirty="0">
            <a:ln w="0"/>
            <a:solidFill>
              <a:schemeClr val="tx1"/>
            </a:solidFill>
            <a:effectLst>
              <a:outerShdw blurRad="38100" dist="19050" dir="2700000" algn="tl" rotWithShape="0">
                <a:schemeClr val="dk1">
                  <a:alpha val="40000"/>
                </a:schemeClr>
              </a:outerShdw>
            </a:effectLst>
          </a:endParaRPr>
        </a:p>
      </dsp:txBody>
      <dsp:txXfrm>
        <a:off x="549493" y="1641131"/>
        <a:ext cx="9094647" cy="932326"/>
      </dsp:txXfrm>
    </dsp:sp>
    <dsp:sp modelId="{4272B64D-212D-416E-B5EA-66FA5F093268}">
      <dsp:nvSpPr>
        <dsp:cNvPr id="0" name=""/>
        <dsp:cNvSpPr/>
      </dsp:nvSpPr>
      <dsp:spPr>
        <a:xfrm>
          <a:off x="0" y="3694894"/>
          <a:ext cx="9981125" cy="8820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693E3E-B680-4C22-B25E-A7102456C2AC}">
      <dsp:nvSpPr>
        <dsp:cNvPr id="0" name=""/>
        <dsp:cNvSpPr/>
      </dsp:nvSpPr>
      <dsp:spPr>
        <a:xfrm>
          <a:off x="460419" y="3191178"/>
          <a:ext cx="9066755" cy="1033200"/>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084" tIns="0" rIns="264084" bIns="0" numCol="1" spcCol="1270" anchor="ctr" anchorCtr="0">
          <a:noAutofit/>
        </a:bodyPr>
        <a:lstStyle/>
        <a:p>
          <a:pPr marL="0" lvl="0" indent="0" algn="just" defTabSz="1066800" rtl="1">
            <a:lnSpc>
              <a:spcPct val="90000"/>
            </a:lnSpc>
            <a:spcBef>
              <a:spcPct val="0"/>
            </a:spcBef>
            <a:spcAft>
              <a:spcPct val="35000"/>
            </a:spcAft>
            <a:buNone/>
          </a:pPr>
          <a:r>
            <a:rPr lang="ar-BH" sz="2400" b="0" kern="1200" cap="none" spc="0" dirty="0">
              <a:ln w="0"/>
              <a:solidFill>
                <a:schemeClr val="tx1"/>
              </a:solidFill>
              <a:effectLst>
                <a:outerShdw blurRad="38100" dist="19050" dir="2700000" algn="tl" rotWithShape="0">
                  <a:schemeClr val="dk1">
                    <a:alpha val="40000"/>
                  </a:schemeClr>
                </a:outerShdw>
              </a:effectLst>
            </a:rPr>
            <a:t>إجابة السؤال الثالث: </a:t>
          </a:r>
          <a:r>
            <a:rPr lang="ar-BH" sz="2400" b="0" kern="1200" cap="none" spc="0" dirty="0">
              <a:ln w="0"/>
              <a:solidFill>
                <a:schemeClr val="tx1"/>
              </a:solidFill>
              <a:effectLst>
                <a:outerShdw blurRad="38100" dist="19050" dir="2700000" algn="tl" rotWithShape="0">
                  <a:schemeClr val="dk1">
                    <a:alpha val="40000"/>
                  </a:schemeClr>
                </a:outerShdw>
              </a:effectLst>
              <a:latin typeface="Simplified Arabic" panose="02020603050405020304" pitchFamily="18" charset="-78"/>
            </a:rPr>
            <a:t>تجمد الماء الموجود داخل الصخور يؤدي إلى تفكك الصخور وتفتتها. </a:t>
          </a:r>
          <a:endParaRPr lang="en-US" sz="2400" b="0" kern="1200" cap="none" spc="0" dirty="0">
            <a:ln w="0"/>
            <a:solidFill>
              <a:schemeClr val="tx1"/>
            </a:solidFill>
            <a:effectLst>
              <a:outerShdw blurRad="38100" dist="19050" dir="2700000" algn="tl" rotWithShape="0">
                <a:schemeClr val="dk1">
                  <a:alpha val="40000"/>
                </a:schemeClr>
              </a:outerShdw>
            </a:effectLst>
          </a:endParaRPr>
        </a:p>
      </dsp:txBody>
      <dsp:txXfrm>
        <a:off x="510856" y="3241615"/>
        <a:ext cx="8965881"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rotWithShape="1">
          <a:blip r:embed="rId3"/>
          <a:srcRect l="19579" t="15272" r="50825" b="9903"/>
          <a:stretch/>
        </p:blipFill>
        <p:spPr>
          <a:xfrm>
            <a:off x="686872" y="1828982"/>
            <a:ext cx="3503055" cy="4292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4893992" y="1828983"/>
            <a:ext cx="6404682" cy="830997"/>
          </a:xfrm>
          <a:prstGeom prst="rect">
            <a:avLst/>
          </a:prstGeom>
          <a:solidFill>
            <a:schemeClr val="accent6">
              <a:lumMod val="20000"/>
              <a:lumOff val="8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rtl="1"/>
            <a:r>
              <a:rPr lang="ar-BH" sz="2400" b="1" dirty="0">
                <a:solidFill>
                  <a:schemeClr val="tx1"/>
                </a:solidFill>
              </a:rPr>
              <a:t>الجغرافيا الطبيعية (أجا 211)</a:t>
            </a:r>
          </a:p>
          <a:p>
            <a:pPr algn="ctr" rtl="1"/>
            <a:r>
              <a:rPr lang="ar-BH" sz="2400" b="1" dirty="0">
                <a:solidFill>
                  <a:schemeClr val="tx1"/>
                </a:solidFill>
              </a:rPr>
              <a:t>المستوى الثاني ثانوي/ الأدبي</a:t>
            </a:r>
            <a:endParaRPr lang="en-US" sz="2400" b="1" dirty="0">
              <a:solidFill>
                <a:schemeClr val="tx1"/>
              </a:solidFill>
            </a:endParaRPr>
          </a:p>
        </p:txBody>
      </p:sp>
      <p:sp>
        <p:nvSpPr>
          <p:cNvPr id="10" name="Rectangle 9"/>
          <p:cNvSpPr/>
          <p:nvPr/>
        </p:nvSpPr>
        <p:spPr>
          <a:xfrm>
            <a:off x="4971259" y="2861488"/>
            <a:ext cx="6250145" cy="769441"/>
          </a:xfrm>
          <a:prstGeom prst="rect">
            <a:avLst/>
          </a:prstGeom>
        </p:spPr>
        <p:txBody>
          <a:bodyPr wrap="square">
            <a:spAutoFit/>
          </a:bodyPr>
          <a:lstStyle/>
          <a:p>
            <a:pPr algn="ctr" rtl="1"/>
            <a:r>
              <a:rPr lang="ar-BH" sz="4400" b="1" dirty="0">
                <a:solidFill>
                  <a:srgbClr val="C00000"/>
                </a:solidFill>
                <a:latin typeface="Simplified Arabic" panose="02020603050405020304" pitchFamily="18" charset="-78"/>
                <a:ea typeface="Calibri" panose="020F0502020204030204" pitchFamily="34" charset="0"/>
              </a:rPr>
              <a:t>الدرس 8: التجوية</a:t>
            </a:r>
            <a:endParaRPr lang="ar-SA" sz="4400" b="1" dirty="0">
              <a:solidFill>
                <a:srgbClr val="C00000"/>
              </a:solidFill>
              <a:latin typeface="Simplified Arabic" panose="02020603050405020304" pitchFamily="18" charset="-78"/>
            </a:endParaRP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Lst>
          </a:blip>
          <a:srcRect l="27300" t="20554" r="45579" b="35607"/>
          <a:stretch/>
        </p:blipFill>
        <p:spPr>
          <a:xfrm>
            <a:off x="5230781" y="3672971"/>
            <a:ext cx="5731099" cy="2459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out)">
                                      <p:cBhvr>
                                        <p:cTn id="17" dur="125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2343955" y="517814"/>
            <a:ext cx="8051902" cy="584775"/>
          </a:xfrm>
          <a:prstGeom prst="rect">
            <a:avLst/>
          </a:prstGeom>
          <a:solidFill>
            <a:srgbClr val="FFF9E7"/>
          </a:solidFill>
          <a:ln>
            <a:solidFill>
              <a:srgbClr val="D6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BH"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النشاط الثاني: أثر التجوية على الصخور</a:t>
            </a:r>
            <a:endParaRPr lang="en-US"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TextBox 7"/>
          <p:cNvSpPr txBox="1"/>
          <p:nvPr/>
        </p:nvSpPr>
        <p:spPr>
          <a:xfrm>
            <a:off x="6467061" y="1265739"/>
            <a:ext cx="4884410" cy="338554"/>
          </a:xfrm>
          <a:prstGeom prst="rect">
            <a:avLst/>
          </a:prstGeom>
          <a:solidFill>
            <a:schemeClr val="bg1"/>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BH" sz="1600" b="1" dirty="0">
                <a:latin typeface="Arial" panose="020B0604020202020204" pitchFamily="34" charset="0"/>
                <a:cs typeface="Arial" panose="020B0604020202020204" pitchFamily="34" charset="0"/>
              </a:rPr>
              <a:t>رسم توضيحي لتحلل الصخور الغرانيتية.</a:t>
            </a:r>
            <a:endParaRPr lang="en-US" sz="1600" b="1"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526889" y="4770782"/>
            <a:ext cx="10955447" cy="1346681"/>
          </a:xfrm>
          <a:prstGeom prst="rect">
            <a:avLst/>
          </a:prstGeom>
          <a:ln w="28575">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Low">
              <a:buFont typeface="Wingdings 3" charset="2"/>
              <a:buNone/>
            </a:pPr>
            <a:endParaRPr lang="ar-BH" sz="100" b="1" u="sng" dirty="0">
              <a:solidFill>
                <a:srgbClr val="7030A0"/>
              </a:solidFill>
              <a:latin typeface="Simplified Arabic" panose="02020603050405020304" pitchFamily="18" charset="-78"/>
              <a:cs typeface="Simplified Arabic" panose="02020603050405020304" pitchFamily="18" charset="-78"/>
            </a:endParaRPr>
          </a:p>
          <a:p>
            <a:pPr marL="0" indent="0" algn="justLow">
              <a:buFont typeface="Wingdings 3" charset="2"/>
              <a:buNone/>
            </a:pPr>
            <a:r>
              <a:rPr lang="ar-BH" sz="2000" b="1" u="sng" dirty="0" err="1">
                <a:solidFill>
                  <a:srgbClr val="D60000"/>
                </a:solidFill>
                <a:latin typeface="Arial" panose="020B0604020202020204" pitchFamily="34" charset="0"/>
                <a:cs typeface="Arial" panose="020B0604020202020204" pitchFamily="34" charset="0"/>
              </a:rPr>
              <a:t>اقرأالمستندين</a:t>
            </a:r>
            <a:r>
              <a:rPr lang="ar-BH" sz="2000" b="1" u="sng" dirty="0">
                <a:solidFill>
                  <a:srgbClr val="D60000"/>
                </a:solidFill>
                <a:latin typeface="Arial" panose="020B0604020202020204" pitchFamily="34" charset="0"/>
                <a:cs typeface="Arial" panose="020B0604020202020204" pitchFamily="34" charset="0"/>
              </a:rPr>
              <a:t>، ثم أجب عن الأسئلة التالية:</a:t>
            </a:r>
            <a:endParaRPr lang="ar-BH" sz="2000" b="1" dirty="0">
              <a:solidFill>
                <a:srgbClr val="D60000"/>
              </a:solidFill>
              <a:latin typeface="Arial" panose="020B0604020202020204" pitchFamily="34" charset="0"/>
              <a:cs typeface="Arial" panose="020B0604020202020204" pitchFamily="34" charset="0"/>
            </a:endParaRPr>
          </a:p>
          <a:p>
            <a:pPr marL="0" indent="0" algn="justLow">
              <a:buNone/>
            </a:pPr>
            <a:r>
              <a:rPr lang="ar-SA" sz="2000" b="1" dirty="0">
                <a:solidFill>
                  <a:schemeClr val="tx1"/>
                </a:solidFill>
                <a:latin typeface="Simplified Arabic" panose="02020603050405020304" pitchFamily="18" charset="-78"/>
              </a:rPr>
              <a:t>1.</a:t>
            </a:r>
            <a:r>
              <a:rPr lang="ar-BH" sz="2000" b="1" dirty="0">
                <a:solidFill>
                  <a:schemeClr val="tx1"/>
                </a:solidFill>
                <a:latin typeface="Simplified Arabic" panose="02020603050405020304" pitchFamily="18" charset="-78"/>
              </a:rPr>
              <a:t> كيف تؤثر التجوية على الصخور؟</a:t>
            </a:r>
            <a:endParaRPr lang="ar-SA" sz="2000" b="1" dirty="0">
              <a:solidFill>
                <a:schemeClr val="tx1"/>
              </a:solidFill>
              <a:latin typeface="Simplified Arabic" panose="02020603050405020304" pitchFamily="18" charset="-78"/>
            </a:endParaRPr>
          </a:p>
        </p:txBody>
      </p:sp>
      <p:sp>
        <p:nvSpPr>
          <p:cNvPr id="18" name="TextBox 17"/>
          <p:cNvSpPr txBox="1"/>
          <p:nvPr/>
        </p:nvSpPr>
        <p:spPr>
          <a:xfrm>
            <a:off x="696686" y="1262942"/>
            <a:ext cx="4604183" cy="338554"/>
          </a:xfrm>
          <a:prstGeom prst="rect">
            <a:avLst/>
          </a:prstGeom>
          <a:solidFill>
            <a:schemeClr val="bg1"/>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BH" sz="1600" b="1" dirty="0">
                <a:latin typeface="Arial" panose="020B0604020202020204" pitchFamily="34" charset="0"/>
                <a:cs typeface="Arial" panose="020B0604020202020204" pitchFamily="34" charset="0"/>
              </a:rPr>
              <a:t>شقوق تشكلت بفعل تحلل الصخر الجيري.</a:t>
            </a:r>
            <a:endParaRPr lang="en-US" sz="1600" b="1" dirty="0">
              <a:latin typeface="Arial" panose="020B0604020202020204" pitchFamily="34" charset="0"/>
              <a:cs typeface="Arial" panose="020B0604020202020204" pitchFamily="34" charset="0"/>
            </a:endParaRPr>
          </a:p>
        </p:txBody>
      </p:sp>
      <p:sp>
        <p:nvSpPr>
          <p:cNvPr id="29" name="مستطيل 3">
            <a:extLst>
              <a:ext uri="{FF2B5EF4-FFF2-40B4-BE49-F238E27FC236}">
                <a16:creationId xmlns:a16="http://schemas.microsoft.com/office/drawing/2014/main" id="{4B3C9DE7-92D6-469E-8AE9-CB0338F9207B}"/>
              </a:ext>
            </a:extLst>
          </p:cNvPr>
          <p:cNvSpPr/>
          <p:nvPr/>
        </p:nvSpPr>
        <p:spPr>
          <a:xfrm>
            <a:off x="0" y="635518"/>
            <a:ext cx="1996224" cy="323063"/>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ar-BH" sz="500" b="1" dirty="0">
              <a:latin typeface="Sakkal Majalla" panose="02000000000000000000" pitchFamily="2" charset="-78"/>
            </a:endParaRPr>
          </a:p>
          <a:p>
            <a:pPr algn="ctr" rtl="1"/>
            <a:r>
              <a:rPr lang="ar-BH" sz="1400" b="1" dirty="0">
                <a:latin typeface="Sakkal Majalla" panose="02000000000000000000" pitchFamily="2" charset="-78"/>
              </a:rPr>
              <a:t>التجوية– أجا 211</a:t>
            </a:r>
          </a:p>
        </p:txBody>
      </p:sp>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1260" t="38386" r="10735" b="24776"/>
          <a:stretch/>
        </p:blipFill>
        <p:spPr>
          <a:xfrm>
            <a:off x="6467061" y="1783665"/>
            <a:ext cx="4884409" cy="2650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rotWithShape="1">
          <a:blip r:embed="rId5"/>
          <a:srcRect l="20516" t="22589" r="49264" b="11922"/>
          <a:stretch/>
        </p:blipFill>
        <p:spPr>
          <a:xfrm>
            <a:off x="753480" y="1791997"/>
            <a:ext cx="4604183" cy="2669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238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2343955" y="517814"/>
            <a:ext cx="8051902" cy="584775"/>
          </a:xfrm>
          <a:prstGeom prst="rect">
            <a:avLst/>
          </a:prstGeom>
          <a:solidFill>
            <a:srgbClr val="FFF9E7"/>
          </a:solidFill>
          <a:ln>
            <a:solidFill>
              <a:srgbClr val="D6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BH"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إجابة النشاط الثاني</a:t>
            </a:r>
            <a:endParaRPr lang="en-US"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9" name="مستطيل 3">
            <a:extLst>
              <a:ext uri="{FF2B5EF4-FFF2-40B4-BE49-F238E27FC236}">
                <a16:creationId xmlns:a16="http://schemas.microsoft.com/office/drawing/2014/main" id="{4B3C9DE7-92D6-469E-8AE9-CB0338F9207B}"/>
              </a:ext>
            </a:extLst>
          </p:cNvPr>
          <p:cNvSpPr/>
          <p:nvPr/>
        </p:nvSpPr>
        <p:spPr>
          <a:xfrm>
            <a:off x="0" y="635518"/>
            <a:ext cx="1996224" cy="323063"/>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ar-BH" sz="500" b="1" dirty="0">
              <a:latin typeface="Sakkal Majalla" panose="02000000000000000000" pitchFamily="2" charset="-78"/>
            </a:endParaRPr>
          </a:p>
          <a:p>
            <a:pPr algn="ctr" rtl="1"/>
            <a:r>
              <a:rPr lang="ar-BH" sz="1400" b="1" dirty="0">
                <a:latin typeface="Sakkal Majalla" panose="02000000000000000000" pitchFamily="2" charset="-78"/>
              </a:rPr>
              <a:t>التجوية– أجا 211</a:t>
            </a:r>
          </a:p>
        </p:txBody>
      </p:sp>
      <p:sp>
        <p:nvSpPr>
          <p:cNvPr id="12" name="Rounded Rectangle 11"/>
          <p:cNvSpPr/>
          <p:nvPr/>
        </p:nvSpPr>
        <p:spPr>
          <a:xfrm>
            <a:off x="587153" y="1250304"/>
            <a:ext cx="10948485" cy="535578"/>
          </a:xfrm>
          <a:prstGeom prst="roundRect">
            <a:avLst/>
          </a:prstGeom>
          <a:solidFill>
            <a:schemeClr val="accent6">
              <a:lumMod val="20000"/>
              <a:lumOff val="80000"/>
            </a:schemeClr>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BH" sz="2800" b="1" dirty="0">
                <a:ln w="0"/>
                <a:solidFill>
                  <a:schemeClr val="tx1"/>
                </a:solidFill>
              </a:rPr>
              <a:t>أثر التجوية على الصخور </a:t>
            </a:r>
            <a:endParaRPr lang="en-US" sz="2800" b="1" dirty="0">
              <a:ln w="0"/>
              <a:solidFill>
                <a:schemeClr val="tx1"/>
              </a:solidFill>
            </a:endParaRPr>
          </a:p>
        </p:txBody>
      </p:sp>
      <p:sp>
        <p:nvSpPr>
          <p:cNvPr id="14" name="TextBox 13"/>
          <p:cNvSpPr txBox="1"/>
          <p:nvPr/>
        </p:nvSpPr>
        <p:spPr>
          <a:xfrm>
            <a:off x="353833" y="1961499"/>
            <a:ext cx="11181805" cy="1815882"/>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marL="457200" lvl="0" indent="-457200" algn="justLow" rtl="1">
              <a:buAutoNum type="arabicPeriod"/>
            </a:pPr>
            <a:r>
              <a:rPr lang="ar-BH" sz="2400" dirty="0">
                <a:solidFill>
                  <a:srgbClr val="C00000"/>
                </a:solidFill>
                <a:latin typeface="Simplified Arabic" panose="02020603050405020304" pitchFamily="18" charset="-78"/>
              </a:rPr>
              <a:t>تحلل الصخور الغرانيتية والبازلتية والكلسية: </a:t>
            </a:r>
          </a:p>
          <a:p>
            <a:pPr lvl="0" algn="justLow" rtl="1"/>
            <a:r>
              <a:rPr lang="ar-BH" sz="2200" dirty="0">
                <a:latin typeface="Simplified Arabic" panose="02020603050405020304" pitchFamily="18" charset="-78"/>
              </a:rPr>
              <a:t>تتعرض هذه الصخور للتحلل بفعل مياه الأمطار، فتتحول إلى صلصال ورمال. تتم هذه العملية على أسطح الصخور والأجزاء المتشققة منها، فتتوسع وتصبح مملوءة بالرمال والصلصال فتنقلها الرياح والمياه والأمواج إلى المنخفضات. وتظهر المناطق الغرانيتة او البازلتية مغطاة بطبقة من التربة الصلصالية أو بطبقة من الرمل. أو تظهر على شكل صخور مستديرة تفل بينها صفوف من الأشجار والنباتات المختلفة.</a:t>
            </a:r>
            <a:endParaRPr lang="en-US" sz="2200" dirty="0">
              <a:latin typeface="Simplified Arabic" panose="02020603050405020304" pitchFamily="18" charset="-78"/>
            </a:endParaRPr>
          </a:p>
        </p:txBody>
      </p:sp>
      <p:sp>
        <p:nvSpPr>
          <p:cNvPr id="15" name="TextBox 14"/>
          <p:cNvSpPr txBox="1"/>
          <p:nvPr/>
        </p:nvSpPr>
        <p:spPr>
          <a:xfrm>
            <a:off x="353833" y="3959226"/>
            <a:ext cx="11181805" cy="2154436"/>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lvl="0" algn="justLow" rtl="1"/>
            <a:r>
              <a:rPr lang="ar-BH" sz="2400" dirty="0">
                <a:solidFill>
                  <a:srgbClr val="C00000"/>
                </a:solidFill>
                <a:latin typeface="Simplified Arabic" panose="02020603050405020304" pitchFamily="18" charset="-78"/>
              </a:rPr>
              <a:t>2. إزالة الصخور الجيرية: </a:t>
            </a:r>
          </a:p>
          <a:p>
            <a:pPr lvl="0" algn="justLow" rtl="1"/>
            <a:r>
              <a:rPr lang="ar-BH" sz="2200" dirty="0">
                <a:latin typeface="Simplified Arabic" panose="02020603050405020304" pitchFamily="18" charset="-78"/>
              </a:rPr>
              <a:t>تحتوي الصخور الجيرية على كربونات الكالسيوم التي تذوب في الأمطار الحامضية، مما يؤدي إلى إزالة الصخور الجيرية نتيجة تحول كربونات الكالسيوم على بيكربونات الكالسيوم الذي يذوب في المياه، وعندما تتناقص كميات ثاني أوكسيد الكاربون في الماء تتحول بيكربونات الكالسيوم إلى كربونات الكالسيوم الذي لا تستطيع المياه حمله فيوضع من جديد خصوصًا في المغاور والكهوف أو في المنخفضات والبحار. وتغطي الصخور الجيرية حوالي 15% من مساحة اليابسة، وتعتبر </a:t>
            </a:r>
            <a:r>
              <a:rPr lang="ar-BH" sz="2200">
                <a:latin typeface="Simplified Arabic" panose="02020603050405020304" pitchFamily="18" charset="-78"/>
              </a:rPr>
              <a:t>خزانًا جوفيًا </a:t>
            </a:r>
            <a:r>
              <a:rPr lang="ar-BH" sz="2200" dirty="0">
                <a:latin typeface="Simplified Arabic" panose="02020603050405020304" pitchFamily="18" charset="-78"/>
              </a:rPr>
              <a:t>للمياه العذبة، وعملية إزالتها الدائمة </a:t>
            </a:r>
            <a:r>
              <a:rPr lang="ar-BH" sz="2200">
                <a:latin typeface="Simplified Arabic" panose="02020603050405020304" pitchFamily="18" charset="-78"/>
              </a:rPr>
              <a:t>نحتت أشكالًا </a:t>
            </a:r>
            <a:r>
              <a:rPr lang="ar-BH" sz="2200" dirty="0">
                <a:latin typeface="Simplified Arabic" panose="02020603050405020304" pitchFamily="18" charset="-78"/>
              </a:rPr>
              <a:t>خارجية وداخلية متميزة تسمى الكارست. </a:t>
            </a:r>
            <a:endParaRPr lang="en-US" sz="2200" dirty="0">
              <a:latin typeface="Simplified Arabic" panose="02020603050405020304" pitchFamily="18" charset="-78"/>
            </a:endParaRPr>
          </a:p>
        </p:txBody>
      </p:sp>
    </p:spTree>
    <p:extLst>
      <p:ext uri="{BB962C8B-B14F-4D97-AF65-F5344CB8AC3E}">
        <p14:creationId xmlns:p14="http://schemas.microsoft.com/office/powerpoint/2010/main" val="331262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2343955" y="517814"/>
            <a:ext cx="8051902" cy="584775"/>
          </a:xfrm>
          <a:prstGeom prst="rect">
            <a:avLst/>
          </a:prstGeom>
          <a:solidFill>
            <a:srgbClr val="FFF9E7"/>
          </a:solidFill>
          <a:ln>
            <a:solidFill>
              <a:srgbClr val="D6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BH"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إجابة النشاط الثاني</a:t>
            </a:r>
            <a:endParaRPr lang="en-US"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9" name="مستطيل 3">
            <a:extLst>
              <a:ext uri="{FF2B5EF4-FFF2-40B4-BE49-F238E27FC236}">
                <a16:creationId xmlns:a16="http://schemas.microsoft.com/office/drawing/2014/main" id="{4B3C9DE7-92D6-469E-8AE9-CB0338F9207B}"/>
              </a:ext>
            </a:extLst>
          </p:cNvPr>
          <p:cNvSpPr/>
          <p:nvPr/>
        </p:nvSpPr>
        <p:spPr>
          <a:xfrm>
            <a:off x="0" y="635518"/>
            <a:ext cx="1996224" cy="323063"/>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ar-BH" sz="500" b="1" dirty="0">
              <a:latin typeface="Sakkal Majalla" panose="02000000000000000000" pitchFamily="2" charset="-78"/>
            </a:endParaRPr>
          </a:p>
          <a:p>
            <a:pPr algn="ctr" rtl="1"/>
            <a:r>
              <a:rPr lang="ar-BH" sz="1400" b="1" dirty="0">
                <a:latin typeface="Sakkal Majalla" panose="02000000000000000000" pitchFamily="2" charset="-78"/>
              </a:rPr>
              <a:t>التجوية– أجا 211</a:t>
            </a:r>
          </a:p>
        </p:txBody>
      </p:sp>
      <p:sp>
        <p:nvSpPr>
          <p:cNvPr id="12" name="Rounded Rectangle 11"/>
          <p:cNvSpPr/>
          <p:nvPr/>
        </p:nvSpPr>
        <p:spPr>
          <a:xfrm>
            <a:off x="587152" y="1348194"/>
            <a:ext cx="10948485" cy="535578"/>
          </a:xfrm>
          <a:prstGeom prst="roundRect">
            <a:avLst/>
          </a:prstGeom>
          <a:solidFill>
            <a:schemeClr val="accent6">
              <a:lumMod val="20000"/>
              <a:lumOff val="80000"/>
            </a:schemeClr>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BH" sz="2800" b="1" dirty="0">
                <a:ln w="0"/>
                <a:solidFill>
                  <a:schemeClr val="tx1"/>
                </a:solidFill>
              </a:rPr>
              <a:t>أثر التجوية على الصخور </a:t>
            </a:r>
            <a:endParaRPr lang="en-US" sz="2800" b="1" dirty="0">
              <a:ln w="0"/>
              <a:solidFill>
                <a:schemeClr val="tx1"/>
              </a:solidFill>
            </a:endParaRPr>
          </a:p>
        </p:txBody>
      </p:sp>
      <p:sp>
        <p:nvSpPr>
          <p:cNvPr id="14" name="TextBox 13"/>
          <p:cNvSpPr txBox="1"/>
          <p:nvPr/>
        </p:nvSpPr>
        <p:spPr>
          <a:xfrm>
            <a:off x="587152" y="2025663"/>
            <a:ext cx="11181805" cy="187743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lvl="0" algn="justLow" rtl="1"/>
            <a:r>
              <a:rPr lang="ar-BH" sz="2400" dirty="0">
                <a:solidFill>
                  <a:srgbClr val="C00000"/>
                </a:solidFill>
                <a:latin typeface="Simplified Arabic" panose="02020603050405020304" pitchFamily="18" charset="-78"/>
              </a:rPr>
              <a:t>3.أشكال الكارست السطحية: </a:t>
            </a:r>
            <a:r>
              <a:rPr lang="ar-BH" sz="2400" dirty="0">
                <a:latin typeface="Simplified Arabic" panose="02020603050405020304" pitchFamily="18" charset="-78"/>
              </a:rPr>
              <a:t>من أهم أشكالها:</a:t>
            </a:r>
          </a:p>
          <a:p>
            <a:pPr marL="342900" lvl="0" indent="-342900" algn="justLow" rtl="1">
              <a:buFontTx/>
              <a:buChar char="-"/>
            </a:pPr>
            <a:r>
              <a:rPr lang="ar-BH" sz="2300" dirty="0">
                <a:latin typeface="Simplified Arabic" panose="02020603050405020304" pitchFamily="18" charset="-78"/>
              </a:rPr>
              <a:t>الجورة أو الجوبة: وهي منخفض صغير من الأرض مغلق الجوانب، تكسوه تربة حمراء، ويصرف مياهه داخليًا.</a:t>
            </a:r>
          </a:p>
          <a:p>
            <a:pPr marL="342900" lvl="0" indent="-342900" algn="justLow" rtl="1">
              <a:buFontTx/>
              <a:buChar char="-"/>
            </a:pPr>
            <a:r>
              <a:rPr lang="ar-BH" sz="2300" dirty="0">
                <a:latin typeface="Simplified Arabic" panose="02020603050405020304" pitchFamily="18" charset="-78"/>
              </a:rPr>
              <a:t>الدارة: وهي منخفض مغلق أكثر اتساعًا من الجورة ويرويه نهر ينبع منه، تغور مياهه في هوة. تتشقق الطبقات الجيرية في وديان عميقة سفوحها شديدة الانحدار تسمى خوانق، أما سطح الصخور فتحتوي على فرضات ومسيلات وحروف مسننة تكثر فيها التجاويف. </a:t>
            </a:r>
            <a:endParaRPr lang="en-US" sz="2300" dirty="0">
              <a:latin typeface="Simplified Arabic" panose="02020603050405020304" pitchFamily="18" charset="-78"/>
            </a:endParaRPr>
          </a:p>
        </p:txBody>
      </p:sp>
      <p:sp>
        <p:nvSpPr>
          <p:cNvPr id="15" name="TextBox 14"/>
          <p:cNvSpPr txBox="1"/>
          <p:nvPr/>
        </p:nvSpPr>
        <p:spPr>
          <a:xfrm>
            <a:off x="587151" y="4175005"/>
            <a:ext cx="11181805" cy="1708160"/>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justLow" rtl="1">
              <a:lnSpc>
                <a:spcPct val="150000"/>
              </a:lnSpc>
            </a:pPr>
            <a:r>
              <a:rPr lang="ar-BH" sz="2400" dirty="0">
                <a:solidFill>
                  <a:srgbClr val="C00000"/>
                </a:solidFill>
                <a:latin typeface="Simplified Arabic" panose="02020603050405020304" pitchFamily="18" charset="-78"/>
              </a:rPr>
              <a:t>4. الأشكال الجوفية للكارست: </a:t>
            </a:r>
            <a:r>
              <a:rPr lang="ar-BH" sz="2400" dirty="0">
                <a:latin typeface="Simplified Arabic" panose="02020603050405020304" pitchFamily="18" charset="-78"/>
              </a:rPr>
              <a:t>المغاور أشكال جوفية معروفة في الكتل الكارستية، ومنها الطولي المتعرج والشبكي كالمتاهة. تتضمن هذه المغاور أروقة وقاعات وممرات وأنفاق. كما تتصل بالخارج بالهوات والينابيع والمداخل الجافة. كما تتكلس كربونات الكالسيوم وتتخذ أشكال الصواعد والنوازل والأعمدة والأجران والستائر.</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294810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2343955" y="517814"/>
            <a:ext cx="8051902" cy="584775"/>
          </a:xfrm>
          <a:prstGeom prst="rect">
            <a:avLst/>
          </a:prstGeom>
          <a:solidFill>
            <a:srgbClr val="FFF9E7"/>
          </a:solidFill>
          <a:ln>
            <a:solidFill>
              <a:srgbClr val="D6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BH"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العوامل المنشطة للتجوية </a:t>
            </a:r>
            <a:endParaRPr lang="en-US"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9" name="مستطيل 3">
            <a:extLst>
              <a:ext uri="{FF2B5EF4-FFF2-40B4-BE49-F238E27FC236}">
                <a16:creationId xmlns:a16="http://schemas.microsoft.com/office/drawing/2014/main" id="{4B3C9DE7-92D6-469E-8AE9-CB0338F9207B}"/>
              </a:ext>
            </a:extLst>
          </p:cNvPr>
          <p:cNvSpPr/>
          <p:nvPr/>
        </p:nvSpPr>
        <p:spPr>
          <a:xfrm>
            <a:off x="0" y="635518"/>
            <a:ext cx="1996224" cy="323063"/>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ar-BH" sz="500" b="1" dirty="0">
              <a:latin typeface="Sakkal Majalla" panose="02000000000000000000" pitchFamily="2" charset="-78"/>
            </a:endParaRPr>
          </a:p>
          <a:p>
            <a:pPr algn="ctr" rtl="1"/>
            <a:r>
              <a:rPr lang="ar-BH" sz="1400" b="1" dirty="0">
                <a:latin typeface="Sakkal Majalla" panose="02000000000000000000" pitchFamily="2" charset="-78"/>
              </a:rPr>
              <a:t>التجوية– أجا 211</a:t>
            </a:r>
          </a:p>
        </p:txBody>
      </p:sp>
      <p:sp>
        <p:nvSpPr>
          <p:cNvPr id="14" name="TextBox 13"/>
          <p:cNvSpPr txBox="1"/>
          <p:nvPr/>
        </p:nvSpPr>
        <p:spPr>
          <a:xfrm>
            <a:off x="587150" y="1450020"/>
            <a:ext cx="11181805" cy="2123658"/>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just" rtl="1">
              <a:lnSpc>
                <a:spcPct val="150000"/>
              </a:lnSpc>
            </a:pPr>
            <a:r>
              <a:rPr lang="ar-BH" sz="2400" b="1" dirty="0">
                <a:latin typeface="Simplified Arabic" panose="02020603050405020304" pitchFamily="18" charset="-78"/>
              </a:rPr>
              <a:t>1- العامل البيولوجي:</a:t>
            </a:r>
          </a:p>
          <a:p>
            <a:pPr marL="285750" indent="-285750" algn="just" rtl="1">
              <a:lnSpc>
                <a:spcPct val="150000"/>
              </a:lnSpc>
              <a:buFont typeface="Arial" panose="020B0604020202020204" pitchFamily="34" charset="0"/>
              <a:buChar char="•"/>
            </a:pPr>
            <a:r>
              <a:rPr lang="ar-BH" sz="2400" dirty="0">
                <a:latin typeface="Simplified Arabic" panose="02020603050405020304" pitchFamily="18" charset="-78"/>
              </a:rPr>
              <a:t>تفرز الحيوانات والنباتات التي تعيش على الصخور العديد من الحوامض التي تذيب الصخور.</a:t>
            </a:r>
          </a:p>
          <a:p>
            <a:pPr marL="285750" indent="-285750" algn="just" rtl="1">
              <a:lnSpc>
                <a:spcPct val="150000"/>
              </a:lnSpc>
              <a:buFont typeface="Arial" panose="020B0604020202020204" pitchFamily="34" charset="0"/>
              <a:buChar char="•"/>
            </a:pPr>
            <a:r>
              <a:rPr lang="ar-BH" sz="2400" dirty="0">
                <a:latin typeface="Simplified Arabic" panose="02020603050405020304" pitchFamily="18" charset="-78"/>
              </a:rPr>
              <a:t>تجد قوارض الصخور في الطبقات الصلبة بعضًا من غذائها.</a:t>
            </a:r>
            <a:endParaRPr lang="en-US" sz="2400" dirty="0">
              <a:latin typeface="Simplified Arabic" panose="02020603050405020304" pitchFamily="18" charset="-78"/>
            </a:endParaRPr>
          </a:p>
          <a:p>
            <a:pPr lvl="0" algn="justLow" rtl="1"/>
            <a:endParaRPr lang="ar-BH" sz="2400" dirty="0">
              <a:latin typeface="Simplified Arabic" panose="02020603050405020304" pitchFamily="18" charset="-78"/>
            </a:endParaRPr>
          </a:p>
        </p:txBody>
      </p:sp>
      <p:sp>
        <p:nvSpPr>
          <p:cNvPr id="15" name="TextBox 14"/>
          <p:cNvSpPr txBox="1"/>
          <p:nvPr/>
        </p:nvSpPr>
        <p:spPr>
          <a:xfrm>
            <a:off x="587149" y="3836528"/>
            <a:ext cx="11181805" cy="2308324"/>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just" rtl="1">
              <a:lnSpc>
                <a:spcPct val="150000"/>
              </a:lnSpc>
            </a:pPr>
            <a:r>
              <a:rPr lang="ar-BH" sz="2400" b="1" dirty="0">
                <a:latin typeface="Simplified Arabic" panose="02020603050405020304" pitchFamily="18" charset="-78"/>
              </a:rPr>
              <a:t>2- العامل البشري:</a:t>
            </a:r>
          </a:p>
          <a:p>
            <a:pPr marL="285750" indent="-285750" algn="just" rtl="1">
              <a:lnSpc>
                <a:spcPct val="150000"/>
              </a:lnSpc>
              <a:buFont typeface="Arial" panose="020B0604020202020204" pitchFamily="34" charset="0"/>
              <a:buChar char="•"/>
            </a:pPr>
            <a:r>
              <a:rPr lang="ar-BH" sz="2400" dirty="0">
                <a:latin typeface="Simplified Arabic" panose="02020603050405020304" pitchFamily="18" charset="-78"/>
              </a:rPr>
              <a:t>أحدث الإنسان تغيرات في نوعية الأمطار، خصوصًا في البلدان الصناعية والمدن.</a:t>
            </a:r>
          </a:p>
          <a:p>
            <a:pPr marL="285750" indent="-285750" algn="just" rtl="1">
              <a:lnSpc>
                <a:spcPct val="150000"/>
              </a:lnSpc>
              <a:buFont typeface="Arial" panose="020B0604020202020204" pitchFamily="34" charset="0"/>
              <a:buChar char="•"/>
            </a:pPr>
            <a:r>
              <a:rPr lang="ar-BH" sz="2400" dirty="0">
                <a:latin typeface="Simplified Arabic" panose="02020603050405020304" pitchFamily="18" charset="-78"/>
              </a:rPr>
              <a:t>زادت نسبة حموضة الأمطار بسبب غاز الكبريت والكربون.</a:t>
            </a:r>
          </a:p>
          <a:p>
            <a:pPr marL="285750" indent="-285750" algn="just" rtl="1">
              <a:lnSpc>
                <a:spcPct val="150000"/>
              </a:lnSpc>
              <a:buFont typeface="Arial" panose="020B0604020202020204" pitchFamily="34" charset="0"/>
              <a:buChar char="•"/>
            </a:pPr>
            <a:r>
              <a:rPr lang="ar-BH" sz="2400" dirty="0">
                <a:latin typeface="Simplified Arabic" panose="02020603050405020304" pitchFamily="18" charset="-78"/>
              </a:rPr>
              <a:t>أصبحت هذه الأمطار شديدة الضرر على الأبنية والتماثيل والمنحوتات الجيرية والرخامية والبازلتية.</a:t>
            </a:r>
            <a:endParaRPr lang="en-US" sz="2400" dirty="0">
              <a:latin typeface="Simplified Arabic" panose="02020603050405020304" pitchFamily="18" charset="-78"/>
            </a:endParaRPr>
          </a:p>
        </p:txBody>
      </p:sp>
    </p:spTree>
    <p:extLst>
      <p:ext uri="{BB962C8B-B14F-4D97-AF65-F5344CB8AC3E}">
        <p14:creationId xmlns:p14="http://schemas.microsoft.com/office/powerpoint/2010/main" val="89495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3647729" y="2204864"/>
            <a:ext cx="5320687" cy="1569660"/>
          </a:xfrm>
          <a:prstGeom prst="rect">
            <a:avLst/>
          </a:prstGeom>
          <a:solidFill>
            <a:srgbClr val="EEF7E9"/>
          </a:solidFill>
        </p:spPr>
        <p:txBody>
          <a:bodyPr wrap="none">
            <a:spAutoFit/>
          </a:bodyPr>
          <a:lstStyle/>
          <a:p>
            <a:pPr algn="ctr" rtl="1"/>
            <a:r>
              <a:rPr lang="ar-BH" sz="9600" b="1" dirty="0">
                <a:ln w="9525">
                  <a:solidFill>
                    <a:schemeClr val="bg1"/>
                  </a:solidFill>
                  <a:prstDash val="solid"/>
                </a:ln>
                <a:solidFill>
                  <a:schemeClr val="accent2">
                    <a:lumMod val="60000"/>
                    <a:lumOff val="40000"/>
                  </a:schemeClr>
                </a:solidFill>
                <a:effectLst>
                  <a:outerShdw blurRad="12700" dist="38100" dir="2700000" algn="tl" rotWithShape="0">
                    <a:schemeClr val="bg1">
                      <a:lumMod val="50000"/>
                    </a:schemeClr>
                  </a:outerShdw>
                </a:effectLst>
                <a:latin typeface="Simplified Arabic"/>
              </a:rPr>
              <a:t>انتهى الدّرسُ</a:t>
            </a:r>
            <a:endParaRPr lang="en-US" sz="9600" b="1" dirty="0">
              <a:ln w="9525">
                <a:solidFill>
                  <a:schemeClr val="bg1"/>
                </a:solidFill>
                <a:prstDash val="solid"/>
              </a:ln>
              <a:solidFill>
                <a:schemeClr val="accent2">
                  <a:lumMod val="60000"/>
                  <a:lumOff val="40000"/>
                </a:schemeClr>
              </a:solidFill>
              <a:effectLst>
                <a:outerShdw blurRad="12700" dist="38100" dir="2700000" algn="tl" rotWithShape="0">
                  <a:schemeClr val="bg1">
                    <a:lumMod val="50000"/>
                  </a:schemeClr>
                </a:outerShdw>
              </a:effectLst>
              <a:latin typeface="Simplified Arabic"/>
            </a:endParaRPr>
          </a:p>
        </p:txBody>
      </p:sp>
      <p:sp>
        <p:nvSpPr>
          <p:cNvPr id="9" name="مستطيل 3">
            <a:extLst>
              <a:ext uri="{FF2B5EF4-FFF2-40B4-BE49-F238E27FC236}">
                <a16:creationId xmlns:a16="http://schemas.microsoft.com/office/drawing/2014/main" id="{4B3C9DE7-92D6-469E-8AE9-CB0338F9207B}"/>
              </a:ext>
            </a:extLst>
          </p:cNvPr>
          <p:cNvSpPr/>
          <p:nvPr/>
        </p:nvSpPr>
        <p:spPr>
          <a:xfrm>
            <a:off x="0" y="751429"/>
            <a:ext cx="1996224" cy="323063"/>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ar-BH" sz="500" b="1" dirty="0">
              <a:latin typeface="Sakkal Majalla" panose="02000000000000000000" pitchFamily="2" charset="-78"/>
            </a:endParaRPr>
          </a:p>
          <a:p>
            <a:pPr algn="ctr" rtl="1"/>
            <a:r>
              <a:rPr lang="ar-BH" sz="1400" b="1" dirty="0">
                <a:latin typeface="Sakkal Majalla" panose="02000000000000000000" pitchFamily="2" charset="-78"/>
              </a:rPr>
              <a:t>التجوية– أجا 211</a:t>
            </a:r>
          </a:p>
        </p:txBody>
      </p:sp>
    </p:spTree>
    <p:extLst>
      <p:ext uri="{BB962C8B-B14F-4D97-AF65-F5344CB8AC3E}">
        <p14:creationId xmlns:p14="http://schemas.microsoft.com/office/powerpoint/2010/main" val="70644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مستطيل 3">
            <a:extLst>
              <a:ext uri="{FF2B5EF4-FFF2-40B4-BE49-F238E27FC236}">
                <a16:creationId xmlns:a16="http://schemas.microsoft.com/office/drawing/2014/main" id="{4B3C9DE7-92D6-469E-8AE9-CB0338F9207B}"/>
              </a:ext>
            </a:extLst>
          </p:cNvPr>
          <p:cNvSpPr/>
          <p:nvPr/>
        </p:nvSpPr>
        <p:spPr>
          <a:xfrm>
            <a:off x="1" y="514064"/>
            <a:ext cx="1996224" cy="323063"/>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ar-BH" sz="500" b="1" dirty="0">
              <a:latin typeface="Sakkal Majalla" panose="02000000000000000000" pitchFamily="2" charset="-78"/>
            </a:endParaRPr>
          </a:p>
          <a:p>
            <a:pPr algn="ctr" rtl="1"/>
            <a:r>
              <a:rPr lang="ar-BH" sz="1400" b="1" dirty="0">
                <a:latin typeface="Sakkal Majalla" panose="02000000000000000000" pitchFamily="2" charset="-78"/>
              </a:rPr>
              <a:t>التجوية– أجا 211</a:t>
            </a:r>
          </a:p>
        </p:txBody>
      </p:sp>
      <p:sp>
        <p:nvSpPr>
          <p:cNvPr id="9" name="عنوان 1"/>
          <p:cNvSpPr txBox="1">
            <a:spLocks/>
          </p:cNvSpPr>
          <p:nvPr/>
        </p:nvSpPr>
        <p:spPr>
          <a:xfrm>
            <a:off x="4845491" y="1024325"/>
            <a:ext cx="3079432" cy="907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sz="4000" b="1" dirty="0">
                <a:solidFill>
                  <a:srgbClr val="C00000"/>
                </a:solidFill>
                <a:latin typeface="Simplified Arabic" panose="02020603050405020304" pitchFamily="18" charset="-78"/>
                <a:cs typeface="+mn-cs"/>
              </a:rPr>
              <a:t>أهداف الدرس </a:t>
            </a:r>
            <a:endParaRPr lang="ar-BH" sz="4000" b="1" dirty="0">
              <a:solidFill>
                <a:srgbClr val="C00000"/>
              </a:solidFill>
              <a:latin typeface="Simplified Arabic" panose="02020603050405020304" pitchFamily="18" charset="-78"/>
              <a:cs typeface="+mn-cs"/>
            </a:endParaRPr>
          </a:p>
        </p:txBody>
      </p:sp>
      <p:sp>
        <p:nvSpPr>
          <p:cNvPr id="10" name="عنوان فرعي 2"/>
          <p:cNvSpPr txBox="1">
            <a:spLocks/>
          </p:cNvSpPr>
          <p:nvPr/>
        </p:nvSpPr>
        <p:spPr>
          <a:xfrm>
            <a:off x="1275008" y="2118556"/>
            <a:ext cx="9581881" cy="3354965"/>
          </a:xfrm>
          <a:prstGeom prst="rect">
            <a:avLst/>
          </a:prstGeom>
          <a:noFill/>
          <a:ln w="82550" cmpd="dbl">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endParaRPr lang="ar-BH" sz="800" b="1" dirty="0"/>
          </a:p>
          <a:p>
            <a:pPr marL="0" indent="0" algn="r" rtl="1">
              <a:lnSpc>
                <a:spcPct val="100000"/>
              </a:lnSpc>
              <a:buNone/>
            </a:pPr>
            <a:r>
              <a:rPr lang="ar-BH" sz="2400" b="1" dirty="0">
                <a:latin typeface="Simplified Arabic" panose="02020603050405020304" pitchFamily="18" charset="-78"/>
              </a:rPr>
              <a:t>يتوقّع من الطّالب في نهاية الدّرس أن:</a:t>
            </a:r>
          </a:p>
          <a:p>
            <a:pPr algn="r" rtl="1">
              <a:lnSpc>
                <a:spcPct val="100000"/>
              </a:lnSpc>
              <a:buFont typeface="Symbol" panose="05050102010706020507" pitchFamily="18" charset="2"/>
              <a:buChar char="-"/>
            </a:pPr>
            <a:r>
              <a:rPr lang="ar-BH" sz="2400" b="1" dirty="0">
                <a:solidFill>
                  <a:schemeClr val="tx1"/>
                </a:solidFill>
                <a:latin typeface="Simplified Arabic" panose="02020603050405020304" pitchFamily="18" charset="-78"/>
              </a:rPr>
              <a:t>أن يتعرف على المفاهيم التالية: التجوية، التجوية الفيزيائية، التجوية الكيميائية، والتجوية الاحيائية.</a:t>
            </a:r>
          </a:p>
          <a:p>
            <a:pPr algn="r" rtl="1">
              <a:lnSpc>
                <a:spcPct val="100000"/>
              </a:lnSpc>
              <a:buFont typeface="Symbol" panose="05050102010706020507" pitchFamily="18" charset="2"/>
              <a:buChar char="-"/>
            </a:pPr>
            <a:r>
              <a:rPr lang="ar-BH" sz="2400" b="1" dirty="0">
                <a:solidFill>
                  <a:schemeClr val="tx1"/>
                </a:solidFill>
                <a:latin typeface="Simplified Arabic" panose="02020603050405020304" pitchFamily="18" charset="-78"/>
              </a:rPr>
              <a:t>أن يقارن بين أنواع التجوية.</a:t>
            </a:r>
          </a:p>
          <a:p>
            <a:pPr algn="r" rtl="1">
              <a:lnSpc>
                <a:spcPct val="100000"/>
              </a:lnSpc>
              <a:buFont typeface="Symbol" panose="05050102010706020507" pitchFamily="18" charset="2"/>
              <a:buChar char="-"/>
            </a:pPr>
            <a:r>
              <a:rPr lang="ar-BH" sz="2400" b="1" dirty="0">
                <a:solidFill>
                  <a:schemeClr val="tx1"/>
                </a:solidFill>
                <a:latin typeface="Simplified Arabic" panose="02020603050405020304" pitchFamily="18" charset="-78"/>
              </a:rPr>
              <a:t>أن يحدد أثر التجوية على الصخور.</a:t>
            </a:r>
          </a:p>
          <a:p>
            <a:pPr algn="r" rtl="1">
              <a:lnSpc>
                <a:spcPct val="100000"/>
              </a:lnSpc>
              <a:buFont typeface="Symbol" panose="05050102010706020507" pitchFamily="18" charset="2"/>
              <a:buChar char="-"/>
            </a:pPr>
            <a:r>
              <a:rPr lang="ar-BH" sz="2400" b="1" dirty="0">
                <a:solidFill>
                  <a:schemeClr val="tx1"/>
                </a:solidFill>
                <a:latin typeface="Simplified Arabic" panose="02020603050405020304" pitchFamily="18" charset="-78"/>
              </a:rPr>
              <a:t>أن يوضح دور العوامل المنشطة للتجوية.</a:t>
            </a:r>
            <a:endParaRPr lang="en-US" sz="2400" b="1" dirty="0">
              <a:solidFill>
                <a:schemeClr val="tx1"/>
              </a:solidFill>
              <a:latin typeface="Simplified Arabic" panose="02020603050405020304" pitchFamily="18" charset="-78"/>
            </a:endParaRPr>
          </a:p>
        </p:txBody>
      </p:sp>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down)">
                                      <p:cBhvr>
                                        <p:cTn id="19" dur="1000"/>
                                        <p:tgtEl>
                                          <p:spTgt spid="10">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1000"/>
                                        <p:tgtEl>
                                          <p:spTgt spid="10">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down)">
                                      <p:cBhvr>
                                        <p:cTn id="25" dur="1000"/>
                                        <p:tgtEl>
                                          <p:spTgt spid="10">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wipe(down)">
                                      <p:cBhvr>
                                        <p:cTn id="28" dur="1000"/>
                                        <p:tgtEl>
                                          <p:spTgt spid="10">
                                            <p:txEl>
                                              <p:pRg st="4" end="4"/>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wipe(down)">
                                      <p:cBhvr>
                                        <p:cTn id="31"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عنوان 1"/>
          <p:cNvSpPr txBox="1">
            <a:spLocks/>
          </p:cNvSpPr>
          <p:nvPr/>
        </p:nvSpPr>
        <p:spPr>
          <a:xfrm>
            <a:off x="5414554" y="1109068"/>
            <a:ext cx="1463039" cy="907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BH" sz="4000" b="1" dirty="0">
                <a:solidFill>
                  <a:srgbClr val="C00000"/>
                </a:solidFill>
                <a:latin typeface="Simplified Arabic" panose="02020603050405020304" pitchFamily="18" charset="-78"/>
                <a:cs typeface="+mn-cs"/>
              </a:rPr>
              <a:t>المقدّمة</a:t>
            </a:r>
            <a:r>
              <a:rPr lang="ar-SA" sz="4000" b="1" dirty="0">
                <a:solidFill>
                  <a:srgbClr val="7030A0"/>
                </a:solidFill>
                <a:latin typeface="Simplified Arabic" panose="02020603050405020304" pitchFamily="18" charset="-78"/>
                <a:cs typeface="+mn-cs"/>
              </a:rPr>
              <a:t> </a:t>
            </a:r>
            <a:endParaRPr lang="ar-BH" sz="4000" b="1" dirty="0">
              <a:solidFill>
                <a:srgbClr val="7030A0"/>
              </a:solidFill>
              <a:latin typeface="Simplified Arabic" panose="02020603050405020304" pitchFamily="18" charset="-78"/>
              <a:cs typeface="+mn-cs"/>
            </a:endParaRPr>
          </a:p>
        </p:txBody>
      </p:sp>
      <p:sp>
        <p:nvSpPr>
          <p:cNvPr id="12" name="عنوان فرعي 2"/>
          <p:cNvSpPr txBox="1">
            <a:spLocks/>
          </p:cNvSpPr>
          <p:nvPr/>
        </p:nvSpPr>
        <p:spPr>
          <a:xfrm>
            <a:off x="1275008" y="2167627"/>
            <a:ext cx="9556123" cy="3348504"/>
          </a:xfrm>
          <a:prstGeom prst="rect">
            <a:avLst/>
          </a:prstGeom>
          <a:noFill/>
          <a:ln w="79375" cmpd="dbl">
            <a:solidFill>
              <a:schemeClr val="accent6">
                <a:lumMod val="60000"/>
                <a:lumOff val="40000"/>
                <a:alpha val="87000"/>
              </a:schemeClr>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endParaRPr lang="ar-BH" sz="1100" b="1" dirty="0"/>
          </a:p>
          <a:p>
            <a:pPr marL="0" indent="0" algn="just" rtl="1">
              <a:lnSpc>
                <a:spcPct val="150000"/>
              </a:lnSpc>
              <a:buClr>
                <a:srgbClr val="C00000"/>
              </a:buClr>
              <a:buNone/>
            </a:pPr>
            <a:r>
              <a:rPr lang="ar-BH" sz="2400" b="1" dirty="0">
                <a:latin typeface="Arabic Typesetting" panose="03020402040406030203" pitchFamily="66" charset="-78"/>
              </a:rPr>
              <a:t> </a:t>
            </a:r>
            <a:r>
              <a:rPr lang="ar-BH" sz="2400" b="1" dirty="0">
                <a:solidFill>
                  <a:schemeClr val="tx1"/>
                </a:solidFill>
                <a:latin typeface="Simplified Arabic" panose="02020603050405020304" pitchFamily="18" charset="-78"/>
              </a:rPr>
              <a:t>التجوية عملية تفكك أو انحلال للصخور في مكانها الطبيعي على سطح الأرض أو تحت التربة. تحدث التجوية بفعل عوامل المناخ المختلفة كالأمطار والرطوبة وتغيرات الحرارة والإشعاع الشمسي وغيرها. وأهم أنواع التجوية: التجوية الفيزيائية والتجوية الكيميائية والتجوية الأحيائية.</a:t>
            </a:r>
          </a:p>
          <a:p>
            <a:pPr marL="0" indent="0" algn="just" rtl="1">
              <a:lnSpc>
                <a:spcPct val="150000"/>
              </a:lnSpc>
              <a:buClr>
                <a:srgbClr val="C00000"/>
              </a:buClr>
              <a:buNone/>
            </a:pPr>
            <a:r>
              <a:rPr lang="ar-BH" sz="2400" b="1" dirty="0">
                <a:solidFill>
                  <a:schemeClr val="tx1"/>
                </a:solidFill>
                <a:latin typeface="Simplified Arabic" panose="02020603050405020304" pitchFamily="18" charset="-78"/>
              </a:rPr>
              <a:t>فما هي العوامل المسببة للتجوية؟ وكيف تؤثر التجوية على البيئة الطبيعية؟</a:t>
            </a:r>
            <a:endParaRPr lang="en-US" sz="2400" b="1" dirty="0">
              <a:solidFill>
                <a:schemeClr val="tx1"/>
              </a:solidFill>
              <a:latin typeface="Simplified Arabic" panose="02020603050405020304" pitchFamily="18" charset="-78"/>
            </a:endParaRPr>
          </a:p>
          <a:p>
            <a:pPr marL="0" lvl="0" indent="0" algn="just" rtl="1">
              <a:lnSpc>
                <a:spcPct val="150000"/>
              </a:lnSpc>
              <a:spcBef>
                <a:spcPct val="20000"/>
              </a:spcBef>
              <a:buClr>
                <a:schemeClr val="accent1"/>
              </a:buClr>
              <a:buSzPct val="85000"/>
              <a:buNone/>
            </a:pPr>
            <a:endParaRPr lang="ar-BH" sz="2400" b="1" dirty="0">
              <a:latin typeface="Arabic Typesetting" panose="03020402040406030203" pitchFamily="66" charset="-78"/>
            </a:endParaRPr>
          </a:p>
        </p:txBody>
      </p:sp>
      <p:sp>
        <p:nvSpPr>
          <p:cNvPr id="8" name="مستطيل 3">
            <a:extLst>
              <a:ext uri="{FF2B5EF4-FFF2-40B4-BE49-F238E27FC236}">
                <a16:creationId xmlns:a16="http://schemas.microsoft.com/office/drawing/2014/main" id="{4B3C9DE7-92D6-469E-8AE9-CB0338F9207B}"/>
              </a:ext>
            </a:extLst>
          </p:cNvPr>
          <p:cNvSpPr/>
          <p:nvPr/>
        </p:nvSpPr>
        <p:spPr>
          <a:xfrm>
            <a:off x="0" y="751429"/>
            <a:ext cx="1996224" cy="323063"/>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ar-BH" sz="500" b="1" dirty="0">
              <a:latin typeface="Sakkal Majalla" panose="02000000000000000000" pitchFamily="2" charset="-78"/>
            </a:endParaRPr>
          </a:p>
          <a:p>
            <a:pPr algn="ctr" rtl="1"/>
            <a:r>
              <a:rPr lang="ar-BH" sz="1400" b="1" dirty="0">
                <a:latin typeface="Sakkal Majalla" panose="02000000000000000000" pitchFamily="2" charset="-78"/>
              </a:rPr>
              <a:t>التجوية– أجا 211</a:t>
            </a:r>
          </a:p>
        </p:txBody>
      </p:sp>
    </p:spTree>
    <p:extLst>
      <p:ext uri="{BB962C8B-B14F-4D97-AF65-F5344CB8AC3E}">
        <p14:creationId xmlns:p14="http://schemas.microsoft.com/office/powerpoint/2010/main" val="38042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2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2343955" y="517814"/>
            <a:ext cx="8051902" cy="584775"/>
          </a:xfrm>
          <a:prstGeom prst="rect">
            <a:avLst/>
          </a:prstGeom>
          <a:solidFill>
            <a:srgbClr val="FFF9E7"/>
          </a:solidFill>
          <a:ln>
            <a:solidFill>
              <a:srgbClr val="D6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BH"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النشاط الأول: أنواع التجوية</a:t>
            </a:r>
            <a:endParaRPr lang="en-US"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TextBox 7"/>
          <p:cNvSpPr txBox="1"/>
          <p:nvPr/>
        </p:nvSpPr>
        <p:spPr>
          <a:xfrm>
            <a:off x="9251344" y="1265739"/>
            <a:ext cx="1329130" cy="338554"/>
          </a:xfrm>
          <a:prstGeom prst="rect">
            <a:avLst/>
          </a:prstGeom>
          <a:solidFill>
            <a:schemeClr val="bg1"/>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BH" sz="1600" b="1" dirty="0">
                <a:latin typeface="Arial" panose="020B0604020202020204" pitchFamily="34" charset="0"/>
                <a:cs typeface="Arial" panose="020B0604020202020204" pitchFamily="34" charset="0"/>
              </a:rPr>
              <a:t>الصورة رقم 1</a:t>
            </a:r>
            <a:endParaRPr lang="en-US" sz="1600" b="1"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526889" y="4301880"/>
            <a:ext cx="10955447" cy="1815584"/>
          </a:xfrm>
          <a:prstGeom prst="rect">
            <a:avLst/>
          </a:prstGeom>
          <a:ln w="28575">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a:no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Low">
              <a:buFont typeface="Wingdings 3" charset="2"/>
              <a:buNone/>
            </a:pPr>
            <a:endParaRPr lang="ar-BH" sz="100" b="1" u="sng" dirty="0">
              <a:solidFill>
                <a:srgbClr val="7030A0"/>
              </a:solidFill>
              <a:latin typeface="Simplified Arabic" panose="02020603050405020304" pitchFamily="18" charset="-78"/>
              <a:cs typeface="Simplified Arabic" panose="02020603050405020304" pitchFamily="18" charset="-78"/>
            </a:endParaRPr>
          </a:p>
          <a:p>
            <a:pPr marL="0" indent="0" algn="justLow">
              <a:buFont typeface="Wingdings 3" charset="2"/>
              <a:buNone/>
            </a:pPr>
            <a:r>
              <a:rPr lang="ar-BH" sz="2000" b="1" u="sng" dirty="0">
                <a:solidFill>
                  <a:srgbClr val="D60000"/>
                </a:solidFill>
                <a:latin typeface="Arial" panose="020B0604020202020204" pitchFamily="34" charset="0"/>
                <a:cs typeface="Arial" panose="020B0604020202020204" pitchFamily="34" charset="0"/>
              </a:rPr>
              <a:t>من خلال الصور التي امامك، أجب عن الأسئلة التالية:</a:t>
            </a:r>
            <a:endParaRPr lang="ar-BH" sz="2000" b="1" dirty="0">
              <a:solidFill>
                <a:srgbClr val="D60000"/>
              </a:solidFill>
              <a:latin typeface="Arial" panose="020B0604020202020204" pitchFamily="34" charset="0"/>
              <a:cs typeface="Arial" panose="020B0604020202020204" pitchFamily="34" charset="0"/>
            </a:endParaRPr>
          </a:p>
          <a:p>
            <a:pPr marL="0" indent="0" algn="justLow">
              <a:buNone/>
            </a:pPr>
            <a:r>
              <a:rPr lang="ar-SA" sz="2000" b="1" dirty="0">
                <a:solidFill>
                  <a:schemeClr val="tx1"/>
                </a:solidFill>
                <a:latin typeface="Simplified Arabic" panose="02020603050405020304" pitchFamily="18" charset="-78"/>
              </a:rPr>
              <a:t>1.</a:t>
            </a:r>
            <a:r>
              <a:rPr lang="ar-BH" sz="2000" b="1" dirty="0">
                <a:solidFill>
                  <a:schemeClr val="tx1"/>
                </a:solidFill>
                <a:latin typeface="Simplified Arabic" panose="02020603050405020304" pitchFamily="18" charset="-78"/>
              </a:rPr>
              <a:t> كيف تؤثر الحرارة على الصخور في الصورة 1؟</a:t>
            </a:r>
            <a:endParaRPr lang="ar-SA" sz="2000" b="1" dirty="0">
              <a:solidFill>
                <a:schemeClr val="tx1"/>
              </a:solidFill>
              <a:latin typeface="Simplified Arabic" panose="02020603050405020304" pitchFamily="18" charset="-78"/>
            </a:endParaRPr>
          </a:p>
          <a:p>
            <a:pPr marL="0" indent="0" algn="justLow">
              <a:buNone/>
            </a:pPr>
            <a:r>
              <a:rPr lang="ar-SA" sz="2000" b="1" dirty="0">
                <a:solidFill>
                  <a:schemeClr val="tx1"/>
                </a:solidFill>
                <a:latin typeface="Simplified Arabic" panose="02020603050405020304" pitchFamily="18" charset="-78"/>
              </a:rPr>
              <a:t>2.</a:t>
            </a:r>
            <a:r>
              <a:rPr lang="ar-BH" sz="2000" b="1" dirty="0">
                <a:solidFill>
                  <a:schemeClr val="tx1"/>
                </a:solidFill>
                <a:latin typeface="Simplified Arabic" panose="02020603050405020304" pitchFamily="18" charset="-78"/>
              </a:rPr>
              <a:t> كيف تؤثر الجذور في الصخور في الصورة 2 ؟</a:t>
            </a:r>
            <a:endParaRPr lang="ar-SA" sz="2000" b="1" dirty="0">
              <a:solidFill>
                <a:schemeClr val="tx1"/>
              </a:solidFill>
              <a:latin typeface="Simplified Arabic" panose="02020603050405020304" pitchFamily="18" charset="-78"/>
            </a:endParaRPr>
          </a:p>
          <a:p>
            <a:pPr marL="0" indent="0" algn="justLow">
              <a:buNone/>
            </a:pPr>
            <a:r>
              <a:rPr lang="ar-SA" sz="2000" b="1" dirty="0">
                <a:solidFill>
                  <a:schemeClr val="tx1"/>
                </a:solidFill>
                <a:latin typeface="Simplified Arabic" panose="02020603050405020304" pitchFamily="18" charset="-78"/>
              </a:rPr>
              <a:t>3. </a:t>
            </a:r>
            <a:r>
              <a:rPr lang="ar-BH" sz="2000" b="1" dirty="0">
                <a:solidFill>
                  <a:schemeClr val="tx1"/>
                </a:solidFill>
                <a:latin typeface="Simplified Arabic" panose="02020603050405020304" pitchFamily="18" charset="-78"/>
              </a:rPr>
              <a:t>ما تأثير تجمد الماء على الصخور في الصورة 3؟</a:t>
            </a:r>
            <a:endParaRPr lang="ar-SA" sz="2000" b="1" dirty="0">
              <a:solidFill>
                <a:schemeClr val="tx1"/>
              </a:solidFill>
              <a:latin typeface="Simplified Arabic" panose="02020603050405020304" pitchFamily="18" charset="-78"/>
            </a:endParaRPr>
          </a:p>
        </p:txBody>
      </p:sp>
      <p:sp>
        <p:nvSpPr>
          <p:cNvPr id="17" name="TextBox 16"/>
          <p:cNvSpPr txBox="1"/>
          <p:nvPr/>
        </p:nvSpPr>
        <p:spPr>
          <a:xfrm>
            <a:off x="5478655" y="1281961"/>
            <a:ext cx="1329130" cy="338554"/>
          </a:xfrm>
          <a:prstGeom prst="rect">
            <a:avLst/>
          </a:prstGeom>
          <a:solidFill>
            <a:schemeClr val="bg1"/>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BH" sz="1600" b="1" dirty="0">
                <a:latin typeface="Arial" panose="020B0604020202020204" pitchFamily="34" charset="0"/>
                <a:cs typeface="Arial" panose="020B0604020202020204" pitchFamily="34" charset="0"/>
              </a:rPr>
              <a:t>الصورة رقم 2</a:t>
            </a:r>
            <a:endParaRPr lang="en-US" sz="1600" b="1" dirty="0">
              <a:latin typeface="Arial" panose="020B0604020202020204" pitchFamily="34" charset="0"/>
              <a:cs typeface="Arial" panose="020B0604020202020204" pitchFamily="34" charset="0"/>
            </a:endParaRPr>
          </a:p>
        </p:txBody>
      </p:sp>
      <p:sp>
        <p:nvSpPr>
          <p:cNvPr id="18" name="TextBox 17"/>
          <p:cNvSpPr txBox="1"/>
          <p:nvPr/>
        </p:nvSpPr>
        <p:spPr>
          <a:xfrm>
            <a:off x="1584585" y="1262942"/>
            <a:ext cx="1329130" cy="338554"/>
          </a:xfrm>
          <a:prstGeom prst="rect">
            <a:avLst/>
          </a:prstGeom>
          <a:solidFill>
            <a:schemeClr val="bg1"/>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rtl="1"/>
            <a:r>
              <a:rPr lang="ar-BH" sz="1600" b="1" dirty="0">
                <a:latin typeface="Arial" panose="020B0604020202020204" pitchFamily="34" charset="0"/>
                <a:cs typeface="Arial" panose="020B0604020202020204" pitchFamily="34" charset="0"/>
              </a:rPr>
              <a:t>الصورة رقم 3</a:t>
            </a:r>
            <a:endParaRPr lang="en-US" sz="1600" b="1"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0474" y="1747935"/>
            <a:ext cx="3401862" cy="2407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365938" y="1747935"/>
            <a:ext cx="3412901" cy="2407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l="12406" r="12161"/>
          <a:stretch/>
        </p:blipFill>
        <p:spPr>
          <a:xfrm>
            <a:off x="486552" y="1761849"/>
            <a:ext cx="3577751" cy="2393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مستطيل 3">
            <a:extLst>
              <a:ext uri="{FF2B5EF4-FFF2-40B4-BE49-F238E27FC236}">
                <a16:creationId xmlns:a16="http://schemas.microsoft.com/office/drawing/2014/main" id="{4B3C9DE7-92D6-469E-8AE9-CB0338F9207B}"/>
              </a:ext>
            </a:extLst>
          </p:cNvPr>
          <p:cNvSpPr/>
          <p:nvPr/>
        </p:nvSpPr>
        <p:spPr>
          <a:xfrm>
            <a:off x="0" y="635518"/>
            <a:ext cx="1996224" cy="323063"/>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ar-BH" sz="500" b="1" dirty="0">
              <a:latin typeface="Sakkal Majalla" panose="02000000000000000000" pitchFamily="2" charset="-78"/>
            </a:endParaRPr>
          </a:p>
          <a:p>
            <a:pPr algn="ctr" rtl="1"/>
            <a:r>
              <a:rPr lang="ar-BH" sz="1400" b="1" dirty="0">
                <a:latin typeface="Sakkal Majalla" panose="02000000000000000000" pitchFamily="2" charset="-78"/>
              </a:rPr>
              <a:t>التجوية– أجا 211</a:t>
            </a:r>
          </a:p>
        </p:txBody>
      </p:sp>
    </p:spTree>
    <p:extLst>
      <p:ext uri="{BB962C8B-B14F-4D97-AF65-F5344CB8AC3E}">
        <p14:creationId xmlns:p14="http://schemas.microsoft.com/office/powerpoint/2010/main" val="158937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2"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2)">
                                      <p:cBhvr>
                                        <p:cTn id="19" dur="125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2"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2)">
                                      <p:cBhvr>
                                        <p:cTn id="31" dur="125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2"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heel(2)">
                                      <p:cBhvr>
                                        <p:cTn id="43" dur="125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2382592" y="512506"/>
            <a:ext cx="7974628" cy="584775"/>
          </a:xfrm>
          <a:prstGeom prst="rect">
            <a:avLst/>
          </a:prstGeom>
          <a:solidFill>
            <a:srgbClr val="FFF9E7"/>
          </a:solidFill>
          <a:ln>
            <a:solidFill>
              <a:srgbClr val="D6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BH"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إجابة النشاط الأول</a:t>
            </a:r>
            <a:endParaRPr lang="en-US"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231609817"/>
              </p:ext>
            </p:extLst>
          </p:nvPr>
        </p:nvGraphicFramePr>
        <p:xfrm>
          <a:off x="1030311" y="1558344"/>
          <a:ext cx="9981126" cy="4579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مستطيل 3">
            <a:extLst>
              <a:ext uri="{FF2B5EF4-FFF2-40B4-BE49-F238E27FC236}">
                <a16:creationId xmlns:a16="http://schemas.microsoft.com/office/drawing/2014/main" id="{4B3C9DE7-92D6-469E-8AE9-CB0338F9207B}"/>
              </a:ext>
            </a:extLst>
          </p:cNvPr>
          <p:cNvSpPr/>
          <p:nvPr/>
        </p:nvSpPr>
        <p:spPr>
          <a:xfrm>
            <a:off x="0" y="648397"/>
            <a:ext cx="1996224" cy="323063"/>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ar-BH" sz="500" b="1" dirty="0">
              <a:latin typeface="Sakkal Majalla" panose="02000000000000000000" pitchFamily="2" charset="-78"/>
            </a:endParaRPr>
          </a:p>
          <a:p>
            <a:pPr algn="ctr" rtl="1"/>
            <a:r>
              <a:rPr lang="ar-BH" sz="1400" b="1" dirty="0">
                <a:latin typeface="Sakkal Majalla" panose="02000000000000000000" pitchFamily="2" charset="-78"/>
              </a:rPr>
              <a:t>التجوية– أجا 211</a:t>
            </a:r>
          </a:p>
        </p:txBody>
      </p:sp>
    </p:spTree>
    <p:extLst>
      <p:ext uri="{BB962C8B-B14F-4D97-AF65-F5344CB8AC3E}">
        <p14:creationId xmlns:p14="http://schemas.microsoft.com/office/powerpoint/2010/main" val="68890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p:cNvSpPr txBox="1"/>
          <p:nvPr/>
        </p:nvSpPr>
        <p:spPr>
          <a:xfrm>
            <a:off x="502278" y="1416324"/>
            <a:ext cx="11050071"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rtl="1"/>
            <a:r>
              <a:rPr lang="ar-BH" sz="2400" dirty="0">
                <a:ln w="0"/>
                <a:solidFill>
                  <a:schemeClr val="accent1">
                    <a:lumMod val="50000"/>
                  </a:schemeClr>
                </a:solidFill>
                <a:effectLst>
                  <a:outerShdw blurRad="38100" dist="25400" dir="5400000" algn="ctr" rotWithShape="0">
                    <a:srgbClr val="6E747A">
                      <a:alpha val="43000"/>
                    </a:srgbClr>
                  </a:outerShdw>
                </a:effectLst>
              </a:rPr>
              <a:t>هي عملية تحطم الصخور وتفكك حبيباتها دون أي تغيير في طبيعتها، وتنقسم إلى الأنواع التالية:</a:t>
            </a:r>
            <a:endParaRPr lang="en-US" sz="240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11" name="TextBox 10"/>
          <p:cNvSpPr txBox="1"/>
          <p:nvPr/>
        </p:nvSpPr>
        <p:spPr>
          <a:xfrm>
            <a:off x="502276" y="2010512"/>
            <a:ext cx="8963696" cy="2308324"/>
          </a:xfrm>
          <a:prstGeom prst="rect">
            <a:avLst/>
          </a:prstGeom>
          <a:solidFill>
            <a:srgbClr val="FCEBE0"/>
          </a:solidFill>
          <a:ln>
            <a:solidFill>
              <a:schemeClr val="accent2">
                <a:lumMod val="75000"/>
              </a:schemeClr>
            </a:solidFill>
          </a:ln>
        </p:spPr>
        <p:txBody>
          <a:bodyPr wrap="square" rtlCol="0">
            <a:spAutoFit/>
          </a:bodyPr>
          <a:lstStyle/>
          <a:p>
            <a:pPr algn="just" rtl="1">
              <a:lnSpc>
                <a:spcPct val="150000"/>
              </a:lnSpc>
            </a:pPr>
            <a:r>
              <a:rPr lang="ar-BH" sz="2400" dirty="0">
                <a:ln w="0"/>
                <a:effectLst>
                  <a:outerShdw blurRad="38100" dist="19050" dir="2700000" algn="tl" rotWithShape="0">
                    <a:schemeClr val="dk1">
                      <a:alpha val="40000"/>
                    </a:schemeClr>
                  </a:outerShdw>
                </a:effectLst>
                <a:latin typeface="Simplified Arabic" panose="02020603050405020304"/>
              </a:rPr>
              <a:t>تتعرض الطبقات الصخرية المدفونة في أعماق القشرة الأرضية لضغوطات هائلة مصدرها وزن الكتل المتراصة فوقها. وعندما تتحرر كتلة صخرية نارية أو طبقة رسوبية، بفعل التعرية من الطبقات التي فوقها، فإنها تتمدد بعد زمن قصير وتظهر في الصخور مكشوفة الشقوق.</a:t>
            </a:r>
            <a:endParaRPr lang="en-US" sz="2400" dirty="0">
              <a:ln w="0"/>
              <a:effectLst>
                <a:outerShdw blurRad="38100" dist="19050" dir="2700000" algn="tl" rotWithShape="0">
                  <a:schemeClr val="dk1">
                    <a:alpha val="40000"/>
                  </a:schemeClr>
                </a:outerShdw>
              </a:effectLst>
              <a:latin typeface="Simplified Arabic" panose="02020603050405020304"/>
            </a:endParaRPr>
          </a:p>
        </p:txBody>
      </p:sp>
      <p:sp>
        <p:nvSpPr>
          <p:cNvPr id="12" name="TextBox 11"/>
          <p:cNvSpPr txBox="1"/>
          <p:nvPr/>
        </p:nvSpPr>
        <p:spPr>
          <a:xfrm>
            <a:off x="2343955" y="543572"/>
            <a:ext cx="8051902" cy="584775"/>
          </a:xfrm>
          <a:prstGeom prst="rect">
            <a:avLst/>
          </a:prstGeom>
          <a:solidFill>
            <a:srgbClr val="FFF9E7"/>
          </a:solidFill>
          <a:ln>
            <a:solidFill>
              <a:srgbClr val="D6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BH"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التجوية الفيزيائية</a:t>
            </a:r>
            <a:endParaRPr lang="en-US"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TextBox 15"/>
          <p:cNvSpPr txBox="1"/>
          <p:nvPr/>
        </p:nvSpPr>
        <p:spPr>
          <a:xfrm>
            <a:off x="502276" y="4423778"/>
            <a:ext cx="8963696" cy="175432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just" defTabSz="844550" rtl="1">
              <a:lnSpc>
                <a:spcPct val="150000"/>
              </a:lnSpc>
              <a:spcBef>
                <a:spcPct val="0"/>
              </a:spcBef>
              <a:spcAft>
                <a:spcPct val="15000"/>
              </a:spcAft>
            </a:pPr>
            <a:r>
              <a:rPr lang="ar-BH" sz="2400" dirty="0">
                <a:ln w="0"/>
                <a:effectLst>
                  <a:outerShdw blurRad="38100" dist="19050" dir="2700000" algn="tl" rotWithShape="0">
                    <a:schemeClr val="dk1">
                      <a:alpha val="40000"/>
                    </a:schemeClr>
                  </a:outerShdw>
                </a:effectLst>
                <a:latin typeface="Simplified Arabic" panose="02020603050405020304"/>
              </a:rPr>
              <a:t>ينتج من التعرض لأشعة الشمس. فالصخور البيضاء تعكس الحرارة، والسوداء تمتصها، وهناك جزء من الصخور معرض للظل، وآخر للإشعاع مما يؤدي إلى تمدد جزء من الصخر وتقلص آخر فتتشقق الصخور وتتفتت</a:t>
            </a:r>
            <a:r>
              <a:rPr lang="ar-BH" sz="2400" dirty="0">
                <a:ln>
                  <a:solidFill>
                    <a:schemeClr val="tx1"/>
                  </a:solidFill>
                </a:ln>
                <a:latin typeface="Simplified Arabic" panose="02020603050405020304"/>
              </a:rPr>
              <a:t>. </a:t>
            </a:r>
          </a:p>
        </p:txBody>
      </p:sp>
      <p:sp>
        <p:nvSpPr>
          <p:cNvPr id="2" name="Frame 1"/>
          <p:cNvSpPr/>
          <p:nvPr/>
        </p:nvSpPr>
        <p:spPr>
          <a:xfrm>
            <a:off x="9684913" y="2659702"/>
            <a:ext cx="1970468" cy="801454"/>
          </a:xfrm>
          <a:prstGeom prst="frame">
            <a:avLst>
              <a:gd name="adj1" fmla="val 6072"/>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2400" b="1" dirty="0">
              <a:solidFill>
                <a:schemeClr val="tx1"/>
              </a:solidFill>
              <a:latin typeface="Simplified Arabic" panose="02020603050405020304"/>
            </a:endParaRPr>
          </a:p>
          <a:p>
            <a:pPr algn="ctr" rtl="1"/>
            <a:r>
              <a:rPr lang="ar-BH" sz="2400" b="1" dirty="0">
                <a:solidFill>
                  <a:schemeClr val="tx1"/>
                </a:solidFill>
                <a:latin typeface="Simplified Arabic" panose="02020603050405020304"/>
              </a:rPr>
              <a:t>الإزاحة</a:t>
            </a:r>
          </a:p>
          <a:p>
            <a:pPr algn="ctr"/>
            <a:endParaRPr lang="en-US" sz="2400" b="1" dirty="0">
              <a:solidFill>
                <a:schemeClr val="tx1"/>
              </a:solidFill>
            </a:endParaRPr>
          </a:p>
        </p:txBody>
      </p:sp>
      <p:sp>
        <p:nvSpPr>
          <p:cNvPr id="18" name="Frame 17"/>
          <p:cNvSpPr/>
          <p:nvPr/>
        </p:nvSpPr>
        <p:spPr>
          <a:xfrm>
            <a:off x="9684913" y="4922971"/>
            <a:ext cx="1970468" cy="801454"/>
          </a:xfrm>
          <a:prstGeom prst="frame">
            <a:avLst>
              <a:gd name="adj1" fmla="val 6072"/>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400" b="1" dirty="0">
                <a:solidFill>
                  <a:schemeClr val="tx1"/>
                </a:solidFill>
                <a:latin typeface="Simplified Arabic" panose="02020603050405020304"/>
              </a:rPr>
              <a:t> التمدد الحراري </a:t>
            </a:r>
          </a:p>
        </p:txBody>
      </p:sp>
      <p:sp>
        <p:nvSpPr>
          <p:cNvPr id="14" name="مستطيل 3">
            <a:extLst>
              <a:ext uri="{FF2B5EF4-FFF2-40B4-BE49-F238E27FC236}">
                <a16:creationId xmlns:a16="http://schemas.microsoft.com/office/drawing/2014/main" id="{4B3C9DE7-92D6-469E-8AE9-CB0338F9207B}"/>
              </a:ext>
            </a:extLst>
          </p:cNvPr>
          <p:cNvSpPr/>
          <p:nvPr/>
        </p:nvSpPr>
        <p:spPr>
          <a:xfrm>
            <a:off x="0" y="687034"/>
            <a:ext cx="1996224" cy="323063"/>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ar-BH" sz="500" b="1" dirty="0">
              <a:latin typeface="Sakkal Majalla" panose="02000000000000000000" pitchFamily="2" charset="-78"/>
            </a:endParaRPr>
          </a:p>
          <a:p>
            <a:pPr algn="ctr" rtl="1"/>
            <a:r>
              <a:rPr lang="ar-BH" sz="1400" b="1" dirty="0">
                <a:latin typeface="Sakkal Majalla" panose="02000000000000000000" pitchFamily="2" charset="-78"/>
              </a:rPr>
              <a:t>التجوية– أجا 211</a:t>
            </a:r>
          </a:p>
        </p:txBody>
      </p:sp>
    </p:spTree>
    <p:extLst>
      <p:ext uri="{BB962C8B-B14F-4D97-AF65-F5344CB8AC3E}">
        <p14:creationId xmlns:p14="http://schemas.microsoft.com/office/powerpoint/2010/main" val="315189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0-#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1+#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0-#ppt_w/2"/>
                                          </p:val>
                                        </p:tav>
                                        <p:tav tm="100000">
                                          <p:val>
                                            <p:strVal val="#ppt_x"/>
                                          </p:val>
                                        </p:tav>
                                      </p:tavLst>
                                    </p:anim>
                                    <p:anim calcmode="lin" valueType="num">
                                      <p:cBhvr additive="base">
                                        <p:cTn id="3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6" grpId="0" animBg="1"/>
      <p:bldP spid="2"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502276" y="1740540"/>
            <a:ext cx="8963696" cy="1754326"/>
          </a:xfrm>
          <a:prstGeom prst="rect">
            <a:avLst/>
          </a:prstGeom>
          <a:solidFill>
            <a:srgbClr val="FCEBE0"/>
          </a:solidFill>
          <a:ln>
            <a:solidFill>
              <a:schemeClr val="accent2">
                <a:lumMod val="75000"/>
              </a:schemeClr>
            </a:solidFill>
          </a:ln>
        </p:spPr>
        <p:txBody>
          <a:bodyPr wrap="square" rtlCol="0">
            <a:spAutoFit/>
          </a:bodyPr>
          <a:lstStyle/>
          <a:p>
            <a:pPr algn="just" rtl="1">
              <a:lnSpc>
                <a:spcPct val="150000"/>
              </a:lnSpc>
            </a:pPr>
            <a:r>
              <a:rPr lang="ar-BH" sz="2400" dirty="0">
                <a:ln w="0"/>
                <a:effectLst>
                  <a:outerShdw blurRad="38100" dist="19050" dir="2700000" algn="tl" rotWithShape="0">
                    <a:schemeClr val="dk1">
                      <a:alpha val="40000"/>
                    </a:schemeClr>
                  </a:outerShdw>
                </a:effectLst>
                <a:latin typeface="Simplified Arabic" panose="02020603050405020304"/>
              </a:rPr>
              <a:t>هو عملية تجمد المياه في شقوق الصخور بفعل تدني الحرارة. ويحدث تبلر المياه في المناطق الباردة فتمتلئ شقوق الصخور نهارًا بالمياه وتتجمد ليلًا إلى ما دون الصفر، ويكبر حجمها فتضغط على جوانب الشقوق فيتجزأ الصخر ويتفتت. </a:t>
            </a:r>
          </a:p>
        </p:txBody>
      </p:sp>
      <p:sp>
        <p:nvSpPr>
          <p:cNvPr id="12" name="TextBox 11"/>
          <p:cNvSpPr txBox="1"/>
          <p:nvPr/>
        </p:nvSpPr>
        <p:spPr>
          <a:xfrm>
            <a:off x="2343955" y="543572"/>
            <a:ext cx="8051902" cy="584775"/>
          </a:xfrm>
          <a:prstGeom prst="rect">
            <a:avLst/>
          </a:prstGeom>
          <a:solidFill>
            <a:srgbClr val="FFF9E7"/>
          </a:solidFill>
          <a:ln>
            <a:solidFill>
              <a:srgbClr val="D6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BH"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التجوية الفيزيائية</a:t>
            </a:r>
            <a:endParaRPr lang="en-US"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TextBox 15"/>
          <p:cNvSpPr txBox="1"/>
          <p:nvPr/>
        </p:nvSpPr>
        <p:spPr>
          <a:xfrm>
            <a:off x="502276" y="4038579"/>
            <a:ext cx="8963696" cy="168584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just" defTabSz="844550" rtl="1">
              <a:lnSpc>
                <a:spcPct val="150000"/>
              </a:lnSpc>
              <a:spcBef>
                <a:spcPct val="0"/>
              </a:spcBef>
              <a:spcAft>
                <a:spcPct val="15000"/>
              </a:spcAft>
            </a:pPr>
            <a:r>
              <a:rPr lang="ar-BH" sz="2400" dirty="0">
                <a:ln w="0"/>
                <a:effectLst>
                  <a:outerShdw blurRad="38100" dist="19050" dir="2700000" algn="tl" rotWithShape="0">
                    <a:schemeClr val="dk1">
                      <a:alpha val="40000"/>
                    </a:schemeClr>
                  </a:outerShdw>
                </a:effectLst>
                <a:latin typeface="Simplified Arabic" panose="02020603050405020304"/>
              </a:rPr>
              <a:t>ناتج من تبخر المياه المالحة وترسب الأملاح وتبلرها، حيث يحدث في النهار على الشواطئ، تمتلئ المفاصل والشقوق الصخرية برذاذ البحر المالح، وعندما تتبخر المياه يتبلر الملح ويكبر حجمه، مما يؤدي إلى تكسر الجروف وتفتت الصخور. </a:t>
            </a:r>
          </a:p>
        </p:txBody>
      </p:sp>
      <p:sp>
        <p:nvSpPr>
          <p:cNvPr id="2" name="Frame 1"/>
          <p:cNvSpPr/>
          <p:nvPr/>
        </p:nvSpPr>
        <p:spPr>
          <a:xfrm>
            <a:off x="9649701" y="2263849"/>
            <a:ext cx="1970468" cy="801454"/>
          </a:xfrm>
          <a:prstGeom prst="frame">
            <a:avLst>
              <a:gd name="adj1" fmla="val 6072"/>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2400" b="1" dirty="0">
              <a:solidFill>
                <a:schemeClr val="tx1"/>
              </a:solidFill>
              <a:latin typeface="Simplified Arabic" panose="02020603050405020304"/>
            </a:endParaRPr>
          </a:p>
          <a:p>
            <a:pPr algn="ctr" rtl="1"/>
            <a:r>
              <a:rPr lang="ar-BH" sz="2400" b="1" dirty="0">
                <a:solidFill>
                  <a:schemeClr val="tx1"/>
                </a:solidFill>
                <a:latin typeface="Simplified Arabic" panose="02020603050405020304"/>
              </a:rPr>
              <a:t>التبلر المائي</a:t>
            </a:r>
          </a:p>
          <a:p>
            <a:pPr algn="ctr"/>
            <a:endParaRPr lang="en-US" sz="2400" b="1" dirty="0">
              <a:solidFill>
                <a:schemeClr val="tx1"/>
              </a:solidFill>
            </a:endParaRPr>
          </a:p>
        </p:txBody>
      </p:sp>
      <p:sp>
        <p:nvSpPr>
          <p:cNvPr id="18" name="Frame 17"/>
          <p:cNvSpPr/>
          <p:nvPr/>
        </p:nvSpPr>
        <p:spPr>
          <a:xfrm>
            <a:off x="9634216" y="4579535"/>
            <a:ext cx="1970468" cy="801454"/>
          </a:xfrm>
          <a:prstGeom prst="frame">
            <a:avLst>
              <a:gd name="adj1" fmla="val 6072"/>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400" b="1" dirty="0">
                <a:solidFill>
                  <a:schemeClr val="tx1"/>
                </a:solidFill>
                <a:latin typeface="Simplified Arabic" panose="02020603050405020304"/>
              </a:rPr>
              <a:t>التبلر الملحي</a:t>
            </a:r>
          </a:p>
        </p:txBody>
      </p:sp>
      <p:sp>
        <p:nvSpPr>
          <p:cNvPr id="14" name="مستطيل 3">
            <a:extLst>
              <a:ext uri="{FF2B5EF4-FFF2-40B4-BE49-F238E27FC236}">
                <a16:creationId xmlns:a16="http://schemas.microsoft.com/office/drawing/2014/main" id="{4B3C9DE7-92D6-469E-8AE9-CB0338F9207B}"/>
              </a:ext>
            </a:extLst>
          </p:cNvPr>
          <p:cNvSpPr/>
          <p:nvPr/>
        </p:nvSpPr>
        <p:spPr>
          <a:xfrm>
            <a:off x="0" y="687034"/>
            <a:ext cx="1996224" cy="323063"/>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ar-BH" sz="500" b="1" dirty="0">
              <a:latin typeface="Sakkal Majalla" panose="02000000000000000000" pitchFamily="2" charset="-78"/>
            </a:endParaRPr>
          </a:p>
          <a:p>
            <a:pPr algn="ctr" rtl="1"/>
            <a:r>
              <a:rPr lang="ar-BH" sz="1400" b="1" dirty="0">
                <a:latin typeface="Sakkal Majalla" panose="02000000000000000000" pitchFamily="2" charset="-78"/>
              </a:rPr>
              <a:t>التجوية– أجا 211</a:t>
            </a:r>
          </a:p>
        </p:txBody>
      </p:sp>
    </p:spTree>
    <p:extLst>
      <p:ext uri="{BB962C8B-B14F-4D97-AF65-F5344CB8AC3E}">
        <p14:creationId xmlns:p14="http://schemas.microsoft.com/office/powerpoint/2010/main" val="116101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0-#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1+#ppt_w/2"/>
                                          </p:val>
                                        </p:tav>
                                        <p:tav tm="100000">
                                          <p:val>
                                            <p:strVal val="#ppt_x"/>
                                          </p:val>
                                        </p:tav>
                                      </p:tavLst>
                                    </p:anim>
                                    <p:anim calcmode="lin" valueType="num">
                                      <p:cBhvr additive="base">
                                        <p:cTn id="25"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1000" fill="hold"/>
                                        <p:tgtEl>
                                          <p:spTgt spid="16"/>
                                        </p:tgtEl>
                                        <p:attrNameLst>
                                          <p:attrName>ppt_x</p:attrName>
                                        </p:attrNameLst>
                                      </p:cBhvr>
                                      <p:tavLst>
                                        <p:tav tm="0">
                                          <p:val>
                                            <p:strVal val="0-#ppt_w/2"/>
                                          </p:val>
                                        </p:tav>
                                        <p:tav tm="100000">
                                          <p:val>
                                            <p:strVal val="#ppt_x"/>
                                          </p:val>
                                        </p:tav>
                                      </p:tavLst>
                                    </p:anim>
                                    <p:anim calcmode="lin" valueType="num">
                                      <p:cBhvr additive="base">
                                        <p:cTn id="31"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2"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2343955" y="517814"/>
            <a:ext cx="8051902" cy="584775"/>
          </a:xfrm>
          <a:prstGeom prst="rect">
            <a:avLst/>
          </a:prstGeom>
          <a:solidFill>
            <a:srgbClr val="FFF9E7"/>
          </a:solidFill>
          <a:ln>
            <a:solidFill>
              <a:srgbClr val="D6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BH"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التجوية الكيميائية</a:t>
            </a:r>
            <a:endParaRPr lang="en-US"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9" name="مستطيل 3">
            <a:extLst>
              <a:ext uri="{FF2B5EF4-FFF2-40B4-BE49-F238E27FC236}">
                <a16:creationId xmlns:a16="http://schemas.microsoft.com/office/drawing/2014/main" id="{4B3C9DE7-92D6-469E-8AE9-CB0338F9207B}"/>
              </a:ext>
            </a:extLst>
          </p:cNvPr>
          <p:cNvSpPr/>
          <p:nvPr/>
        </p:nvSpPr>
        <p:spPr>
          <a:xfrm>
            <a:off x="0" y="635518"/>
            <a:ext cx="1996224" cy="323063"/>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ar-BH" sz="500" b="1" dirty="0">
              <a:latin typeface="Sakkal Majalla" panose="02000000000000000000" pitchFamily="2" charset="-78"/>
            </a:endParaRPr>
          </a:p>
          <a:p>
            <a:pPr algn="ctr" rtl="1"/>
            <a:r>
              <a:rPr lang="ar-BH" sz="1400" b="1" dirty="0">
                <a:latin typeface="Sakkal Majalla" panose="02000000000000000000" pitchFamily="2" charset="-78"/>
              </a:rPr>
              <a:t>التجوية– أجا 211</a:t>
            </a:r>
          </a:p>
        </p:txBody>
      </p:sp>
      <p:sp>
        <p:nvSpPr>
          <p:cNvPr id="16" name="TextBox 15"/>
          <p:cNvSpPr txBox="1"/>
          <p:nvPr/>
        </p:nvSpPr>
        <p:spPr>
          <a:xfrm>
            <a:off x="502278" y="1313292"/>
            <a:ext cx="11050071"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ar-BH" sz="2400" dirty="0">
                <a:ln w="0"/>
                <a:effectLst>
                  <a:outerShdw blurRad="38100" dist="19050" dir="2700000" algn="tl" rotWithShape="0">
                    <a:schemeClr val="dk1">
                      <a:alpha val="40000"/>
                    </a:schemeClr>
                  </a:outerShdw>
                </a:effectLst>
                <a:cs typeface="Simplified Arabic" panose="02020603050405020304"/>
              </a:rPr>
              <a:t>هي عملية ذوبان الصخور أو تحللها بفعل الأحماض والأملاح الذائبة، وتنقسم إلى: </a:t>
            </a:r>
            <a:endParaRPr lang="en-US" sz="2400" dirty="0">
              <a:ln w="0"/>
              <a:effectLst>
                <a:outerShdw blurRad="38100" dist="19050" dir="2700000" algn="tl" rotWithShape="0">
                  <a:schemeClr val="dk1">
                    <a:alpha val="40000"/>
                  </a:schemeClr>
                </a:outerShdw>
              </a:effectLst>
              <a:cs typeface="Simplified Arabic" panose="02020603050405020304"/>
            </a:endParaRPr>
          </a:p>
        </p:txBody>
      </p:sp>
      <p:sp>
        <p:nvSpPr>
          <p:cNvPr id="25" name="Frame 24"/>
          <p:cNvSpPr/>
          <p:nvPr/>
        </p:nvSpPr>
        <p:spPr>
          <a:xfrm>
            <a:off x="9581881" y="2024858"/>
            <a:ext cx="1841680" cy="705416"/>
          </a:xfrm>
          <a:prstGeom prst="frame">
            <a:avLst>
              <a:gd name="adj1" fmla="val 6072"/>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400" b="1" dirty="0">
                <a:solidFill>
                  <a:schemeClr val="accent1">
                    <a:lumMod val="75000"/>
                  </a:schemeClr>
                </a:solidFill>
              </a:rPr>
              <a:t>التميّه:</a:t>
            </a:r>
          </a:p>
        </p:txBody>
      </p:sp>
      <p:sp>
        <p:nvSpPr>
          <p:cNvPr id="30" name="Frame 29"/>
          <p:cNvSpPr/>
          <p:nvPr/>
        </p:nvSpPr>
        <p:spPr>
          <a:xfrm>
            <a:off x="9581881" y="3033746"/>
            <a:ext cx="1841680" cy="710893"/>
          </a:xfrm>
          <a:prstGeom prst="frame">
            <a:avLst>
              <a:gd name="adj1" fmla="val 6072"/>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2400" b="1" dirty="0">
              <a:solidFill>
                <a:schemeClr val="tx1"/>
              </a:solidFill>
              <a:latin typeface="Simplified Arabic" panose="02020603050405020304"/>
            </a:endParaRPr>
          </a:p>
          <a:p>
            <a:pPr algn="ctr" rtl="1"/>
            <a:r>
              <a:rPr lang="ar-BH" sz="2000" b="1" dirty="0">
                <a:solidFill>
                  <a:schemeClr val="accent1">
                    <a:lumMod val="75000"/>
                  </a:schemeClr>
                </a:solidFill>
                <a:cs typeface="Simplified Arabic" panose="02020603050405020304"/>
              </a:rPr>
              <a:t> </a:t>
            </a:r>
            <a:r>
              <a:rPr lang="ar-BH" sz="2400" b="1" dirty="0">
                <a:solidFill>
                  <a:schemeClr val="accent1">
                    <a:lumMod val="75000"/>
                  </a:schemeClr>
                </a:solidFill>
              </a:rPr>
              <a:t>الإذابة:</a:t>
            </a:r>
          </a:p>
          <a:p>
            <a:pPr algn="ctr"/>
            <a:endParaRPr lang="en-US" sz="2400" b="1" dirty="0">
              <a:solidFill>
                <a:schemeClr val="tx1"/>
              </a:solidFill>
            </a:endParaRPr>
          </a:p>
        </p:txBody>
      </p:sp>
      <p:sp>
        <p:nvSpPr>
          <p:cNvPr id="31" name="TextBox 30"/>
          <p:cNvSpPr txBox="1"/>
          <p:nvPr/>
        </p:nvSpPr>
        <p:spPr>
          <a:xfrm>
            <a:off x="502278" y="2115336"/>
            <a:ext cx="8963696" cy="461217"/>
          </a:xfrm>
          <a:prstGeom prst="rect">
            <a:avLst/>
          </a:prstGeom>
          <a:solidFill>
            <a:srgbClr val="FCEBE0"/>
          </a:solidFill>
          <a:ln>
            <a:solidFill>
              <a:schemeClr val="accent2">
                <a:lumMod val="75000"/>
              </a:schemeClr>
            </a:solidFill>
          </a:ln>
        </p:spPr>
        <p:txBody>
          <a:bodyPr wrap="square" rtlCol="0">
            <a:spAutoFit/>
          </a:bodyPr>
          <a:lstStyle/>
          <a:p>
            <a:pPr algn="justLow" rtl="1">
              <a:lnSpc>
                <a:spcPct val="120000"/>
              </a:lnSpc>
            </a:pPr>
            <a:r>
              <a:rPr lang="ar-BH" sz="2200" dirty="0"/>
              <a:t>هو عملية تشبع بعض عناصر الصخور بالمياه فتصبح أقل تماسكًا وصلابة مما يسهل تفككها.</a:t>
            </a:r>
          </a:p>
        </p:txBody>
      </p:sp>
      <p:sp>
        <p:nvSpPr>
          <p:cNvPr id="32" name="TextBox 31"/>
          <p:cNvSpPr txBox="1"/>
          <p:nvPr/>
        </p:nvSpPr>
        <p:spPr>
          <a:xfrm>
            <a:off x="502278" y="2963447"/>
            <a:ext cx="8963696" cy="867482"/>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justLow" rtl="1">
              <a:lnSpc>
                <a:spcPct val="120000"/>
              </a:lnSpc>
            </a:pPr>
            <a:r>
              <a:rPr lang="ar-BH" sz="2200" dirty="0"/>
              <a:t>عملية ذوبان الصخور بالمياه، كما يحدث للصخر الملحي أو الكلسي. وكلما زادت نسبة الحوامض في المياه تسارعت الإذابة.</a:t>
            </a:r>
          </a:p>
        </p:txBody>
      </p:sp>
      <p:sp>
        <p:nvSpPr>
          <p:cNvPr id="33" name="Frame 32"/>
          <p:cNvSpPr/>
          <p:nvPr/>
        </p:nvSpPr>
        <p:spPr>
          <a:xfrm>
            <a:off x="9581881" y="4240540"/>
            <a:ext cx="1841680" cy="705416"/>
          </a:xfrm>
          <a:prstGeom prst="frame">
            <a:avLst>
              <a:gd name="adj1" fmla="val 6072"/>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2400" b="1" dirty="0">
              <a:solidFill>
                <a:schemeClr val="tx1"/>
              </a:solidFill>
              <a:latin typeface="Simplified Arabic" panose="02020603050405020304"/>
            </a:endParaRPr>
          </a:p>
          <a:p>
            <a:pPr algn="ctr" rtl="1"/>
            <a:r>
              <a:rPr lang="ar-BH" sz="2000" b="1" dirty="0">
                <a:solidFill>
                  <a:schemeClr val="accent1">
                    <a:lumMod val="75000"/>
                  </a:schemeClr>
                </a:solidFill>
              </a:rPr>
              <a:t> </a:t>
            </a:r>
            <a:r>
              <a:rPr lang="ar-BH" sz="2400" b="1" dirty="0">
                <a:solidFill>
                  <a:schemeClr val="accent1">
                    <a:lumMod val="75000"/>
                  </a:schemeClr>
                </a:solidFill>
              </a:rPr>
              <a:t>التكوين</a:t>
            </a:r>
            <a:r>
              <a:rPr lang="ar-BH" sz="2000" b="1" dirty="0">
                <a:solidFill>
                  <a:schemeClr val="accent1">
                    <a:lumMod val="75000"/>
                  </a:schemeClr>
                </a:solidFill>
              </a:rPr>
              <a:t>:</a:t>
            </a:r>
          </a:p>
          <a:p>
            <a:pPr algn="ctr"/>
            <a:endParaRPr lang="en-US" sz="2400" b="1" dirty="0">
              <a:solidFill>
                <a:schemeClr val="tx1"/>
              </a:solidFill>
            </a:endParaRPr>
          </a:p>
        </p:txBody>
      </p:sp>
      <p:sp>
        <p:nvSpPr>
          <p:cNvPr id="35" name="TextBox 34"/>
          <p:cNvSpPr txBox="1"/>
          <p:nvPr/>
        </p:nvSpPr>
        <p:spPr>
          <a:xfrm>
            <a:off x="502278" y="4112962"/>
            <a:ext cx="8963696" cy="875624"/>
          </a:xfrm>
          <a:prstGeom prst="rect">
            <a:avLst/>
          </a:prstGeom>
          <a:solidFill>
            <a:srgbClr val="FCEBE0"/>
          </a:solidFill>
          <a:ln>
            <a:solidFill>
              <a:schemeClr val="accent2">
                <a:lumMod val="75000"/>
              </a:schemeClr>
            </a:solidFill>
          </a:ln>
        </p:spPr>
        <p:txBody>
          <a:bodyPr wrap="square" rtlCol="0">
            <a:spAutoFit/>
          </a:bodyPr>
          <a:lstStyle/>
          <a:p>
            <a:pPr algn="justLow" rtl="1">
              <a:lnSpc>
                <a:spcPct val="120000"/>
              </a:lnSpc>
            </a:pPr>
            <a:r>
              <a:rPr lang="ar-BH" sz="2200" dirty="0"/>
              <a:t>الصخر الأساسي الذي ترك بعد عملية التميّه والإذابة فيتحول ليعطي أشكالًا صخرية كالمغاور أو تتحول إلى تربة حمراء أو سوداء.</a:t>
            </a:r>
            <a:endParaRPr lang="en-US" sz="2200" dirty="0"/>
          </a:p>
        </p:txBody>
      </p:sp>
      <p:sp>
        <p:nvSpPr>
          <p:cNvPr id="36" name="TextBox 35"/>
          <p:cNvSpPr txBox="1"/>
          <p:nvPr/>
        </p:nvSpPr>
        <p:spPr>
          <a:xfrm>
            <a:off x="502278" y="5262096"/>
            <a:ext cx="8963696" cy="867482"/>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justLow" rtl="1">
              <a:lnSpc>
                <a:spcPct val="120000"/>
              </a:lnSpc>
            </a:pPr>
            <a:r>
              <a:rPr lang="ar-BH" sz="2200" dirty="0"/>
              <a:t>هي عملية تفاعل بين أحد عناصر الصخر والأوكسجين الموجودة في الماء أو في الهواء مما يؤدي إلى تفكك العناصر المكونة للصخور. </a:t>
            </a:r>
          </a:p>
        </p:txBody>
      </p:sp>
      <p:sp>
        <p:nvSpPr>
          <p:cNvPr id="37" name="Frame 36"/>
          <p:cNvSpPr/>
          <p:nvPr/>
        </p:nvSpPr>
        <p:spPr>
          <a:xfrm>
            <a:off x="9581881" y="5360792"/>
            <a:ext cx="1841680" cy="726671"/>
          </a:xfrm>
          <a:prstGeom prst="frame">
            <a:avLst>
              <a:gd name="adj1" fmla="val 6072"/>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2400" b="1" dirty="0">
              <a:solidFill>
                <a:schemeClr val="tx1"/>
              </a:solidFill>
              <a:latin typeface="Simplified Arabic" panose="02020603050405020304"/>
            </a:endParaRPr>
          </a:p>
          <a:p>
            <a:pPr algn="ctr" rtl="1"/>
            <a:r>
              <a:rPr lang="ar-BH" sz="2400" b="1" dirty="0">
                <a:solidFill>
                  <a:schemeClr val="accent1">
                    <a:lumMod val="75000"/>
                  </a:schemeClr>
                </a:solidFill>
              </a:rPr>
              <a:t>الأكسدة:</a:t>
            </a:r>
          </a:p>
          <a:p>
            <a:pPr algn="ctr"/>
            <a:endParaRPr lang="en-US" sz="2400" b="1" dirty="0">
              <a:solidFill>
                <a:schemeClr val="tx1"/>
              </a:solidFill>
            </a:endParaRPr>
          </a:p>
        </p:txBody>
      </p:sp>
    </p:spTree>
    <p:extLst>
      <p:ext uri="{BB962C8B-B14F-4D97-AF65-F5344CB8AC3E}">
        <p14:creationId xmlns:p14="http://schemas.microsoft.com/office/powerpoint/2010/main" val="411822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1000" fill="hold"/>
                                        <p:tgtEl>
                                          <p:spTgt spid="31"/>
                                        </p:tgtEl>
                                        <p:attrNameLst>
                                          <p:attrName>ppt_x</p:attrName>
                                        </p:attrNameLst>
                                      </p:cBhvr>
                                      <p:tavLst>
                                        <p:tav tm="0">
                                          <p:val>
                                            <p:strVal val="0-#ppt_w/2"/>
                                          </p:val>
                                        </p:tav>
                                        <p:tav tm="100000">
                                          <p:val>
                                            <p:strVal val="#ppt_x"/>
                                          </p:val>
                                        </p:tav>
                                      </p:tavLst>
                                    </p:anim>
                                    <p:anim calcmode="lin" valueType="num">
                                      <p:cBhvr additive="base">
                                        <p:cTn id="26"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000" fill="hold"/>
                                        <p:tgtEl>
                                          <p:spTgt spid="30"/>
                                        </p:tgtEl>
                                        <p:attrNameLst>
                                          <p:attrName>ppt_x</p:attrName>
                                        </p:attrNameLst>
                                      </p:cBhvr>
                                      <p:tavLst>
                                        <p:tav tm="0">
                                          <p:val>
                                            <p:strVal val="1+#ppt_w/2"/>
                                          </p:val>
                                        </p:tav>
                                        <p:tav tm="100000">
                                          <p:val>
                                            <p:strVal val="#ppt_x"/>
                                          </p:val>
                                        </p:tav>
                                      </p:tavLst>
                                    </p:anim>
                                    <p:anim calcmode="lin" valueType="num">
                                      <p:cBhvr additive="base">
                                        <p:cTn id="32"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1000" fill="hold"/>
                                        <p:tgtEl>
                                          <p:spTgt spid="32"/>
                                        </p:tgtEl>
                                        <p:attrNameLst>
                                          <p:attrName>ppt_x</p:attrName>
                                        </p:attrNameLst>
                                      </p:cBhvr>
                                      <p:tavLst>
                                        <p:tav tm="0">
                                          <p:val>
                                            <p:strVal val="0-#ppt_w/2"/>
                                          </p:val>
                                        </p:tav>
                                        <p:tav tm="100000">
                                          <p:val>
                                            <p:strVal val="#ppt_x"/>
                                          </p:val>
                                        </p:tav>
                                      </p:tavLst>
                                    </p:anim>
                                    <p:anim calcmode="lin" valueType="num">
                                      <p:cBhvr additive="base">
                                        <p:cTn id="3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1000" fill="hold"/>
                                        <p:tgtEl>
                                          <p:spTgt spid="33"/>
                                        </p:tgtEl>
                                        <p:attrNameLst>
                                          <p:attrName>ppt_x</p:attrName>
                                        </p:attrNameLst>
                                      </p:cBhvr>
                                      <p:tavLst>
                                        <p:tav tm="0">
                                          <p:val>
                                            <p:strVal val="1+#ppt_w/2"/>
                                          </p:val>
                                        </p:tav>
                                        <p:tav tm="100000">
                                          <p:val>
                                            <p:strVal val="#ppt_x"/>
                                          </p:val>
                                        </p:tav>
                                      </p:tavLst>
                                    </p:anim>
                                    <p:anim calcmode="lin" valueType="num">
                                      <p:cBhvr additive="base">
                                        <p:cTn id="44" dur="1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1000" fill="hold"/>
                                        <p:tgtEl>
                                          <p:spTgt spid="35"/>
                                        </p:tgtEl>
                                        <p:attrNameLst>
                                          <p:attrName>ppt_x</p:attrName>
                                        </p:attrNameLst>
                                      </p:cBhvr>
                                      <p:tavLst>
                                        <p:tav tm="0">
                                          <p:val>
                                            <p:strVal val="0-#ppt_w/2"/>
                                          </p:val>
                                        </p:tav>
                                        <p:tav tm="100000">
                                          <p:val>
                                            <p:strVal val="#ppt_x"/>
                                          </p:val>
                                        </p:tav>
                                      </p:tavLst>
                                    </p:anim>
                                    <p:anim calcmode="lin" valueType="num">
                                      <p:cBhvr additive="base">
                                        <p:cTn id="50"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1000" fill="hold"/>
                                        <p:tgtEl>
                                          <p:spTgt spid="37"/>
                                        </p:tgtEl>
                                        <p:attrNameLst>
                                          <p:attrName>ppt_x</p:attrName>
                                        </p:attrNameLst>
                                      </p:cBhvr>
                                      <p:tavLst>
                                        <p:tav tm="0">
                                          <p:val>
                                            <p:strVal val="1+#ppt_w/2"/>
                                          </p:val>
                                        </p:tav>
                                        <p:tav tm="100000">
                                          <p:val>
                                            <p:strVal val="#ppt_x"/>
                                          </p:val>
                                        </p:tav>
                                      </p:tavLst>
                                    </p:anim>
                                    <p:anim calcmode="lin" valueType="num">
                                      <p:cBhvr additive="base">
                                        <p:cTn id="56"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1000" fill="hold"/>
                                        <p:tgtEl>
                                          <p:spTgt spid="36"/>
                                        </p:tgtEl>
                                        <p:attrNameLst>
                                          <p:attrName>ppt_x</p:attrName>
                                        </p:attrNameLst>
                                      </p:cBhvr>
                                      <p:tavLst>
                                        <p:tav tm="0">
                                          <p:val>
                                            <p:strVal val="0-#ppt_w/2"/>
                                          </p:val>
                                        </p:tav>
                                        <p:tav tm="100000">
                                          <p:val>
                                            <p:strVal val="#ppt_x"/>
                                          </p:val>
                                        </p:tav>
                                      </p:tavLst>
                                    </p:anim>
                                    <p:anim calcmode="lin" valueType="num">
                                      <p:cBhvr additive="base">
                                        <p:cTn id="62"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25" grpId="0" animBg="1"/>
      <p:bldP spid="30" grpId="0" animBg="1"/>
      <p:bldP spid="31" grpId="0" animBg="1"/>
      <p:bldP spid="32" grpId="0" animBg="1"/>
      <p:bldP spid="33" grpId="0" animBg="1"/>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2343955" y="517814"/>
            <a:ext cx="8051902" cy="584775"/>
          </a:xfrm>
          <a:prstGeom prst="rect">
            <a:avLst/>
          </a:prstGeom>
          <a:solidFill>
            <a:srgbClr val="FFF9E7"/>
          </a:solidFill>
          <a:ln>
            <a:solidFill>
              <a:srgbClr val="D6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ar-BH"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التجوية الإحيائية</a:t>
            </a:r>
            <a:endParaRPr lang="en-US" sz="32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9" name="مستطيل 3">
            <a:extLst>
              <a:ext uri="{FF2B5EF4-FFF2-40B4-BE49-F238E27FC236}">
                <a16:creationId xmlns:a16="http://schemas.microsoft.com/office/drawing/2014/main" id="{4B3C9DE7-92D6-469E-8AE9-CB0338F9207B}"/>
              </a:ext>
            </a:extLst>
          </p:cNvPr>
          <p:cNvSpPr/>
          <p:nvPr/>
        </p:nvSpPr>
        <p:spPr>
          <a:xfrm>
            <a:off x="0" y="635518"/>
            <a:ext cx="1996224" cy="323063"/>
          </a:xfrm>
          <a:prstGeom prst="rect">
            <a:avLst/>
          </a:prstGeom>
          <a:solidFill>
            <a:srgbClr val="EE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ar-BH" sz="500" b="1" dirty="0">
              <a:latin typeface="Sakkal Majalla" panose="02000000000000000000" pitchFamily="2" charset="-78"/>
            </a:endParaRPr>
          </a:p>
          <a:p>
            <a:pPr algn="ctr" rtl="1"/>
            <a:r>
              <a:rPr lang="ar-BH" sz="1400" b="1" dirty="0">
                <a:latin typeface="Sakkal Majalla" panose="02000000000000000000" pitchFamily="2" charset="-78"/>
              </a:rPr>
              <a:t>التجوية– أجا 211</a:t>
            </a:r>
          </a:p>
        </p:txBody>
      </p:sp>
      <p:sp>
        <p:nvSpPr>
          <p:cNvPr id="16" name="TextBox 15"/>
          <p:cNvSpPr txBox="1"/>
          <p:nvPr/>
        </p:nvSpPr>
        <p:spPr>
          <a:xfrm>
            <a:off x="502278" y="1416324"/>
            <a:ext cx="11050071" cy="46166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ar-BH" sz="2400" dirty="0">
                <a:ln w="0"/>
                <a:effectLst>
                  <a:outerShdw blurRad="38100" dist="19050" dir="2700000" algn="tl" rotWithShape="0">
                    <a:schemeClr val="dk1">
                      <a:alpha val="40000"/>
                    </a:schemeClr>
                  </a:outerShdw>
                </a:effectLst>
              </a:rPr>
              <a:t>هي مزيج من التجوية الكيميائية والفيزيائية</a:t>
            </a:r>
            <a:endParaRPr lang="en-US" sz="2400" dirty="0">
              <a:ln w="0"/>
              <a:effectLst>
                <a:outerShdw blurRad="38100" dist="19050" dir="2700000" algn="tl" rotWithShape="0">
                  <a:schemeClr val="dk1">
                    <a:alpha val="40000"/>
                  </a:schemeClr>
                </a:outerShdw>
              </a:effectLst>
            </a:endParaRPr>
          </a:p>
        </p:txBody>
      </p:sp>
      <p:sp>
        <p:nvSpPr>
          <p:cNvPr id="13" name="Bevel 12"/>
          <p:cNvSpPr/>
          <p:nvPr/>
        </p:nvSpPr>
        <p:spPr>
          <a:xfrm>
            <a:off x="772732" y="2382871"/>
            <a:ext cx="10509161" cy="3105894"/>
          </a:xfrm>
          <a:prstGeom prst="bevel">
            <a:avLst>
              <a:gd name="adj" fmla="val 3838"/>
            </a:avLst>
          </a:prstGeom>
          <a:solidFill>
            <a:srgbClr val="FDF3ED"/>
          </a:solid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lgn="just" rtl="1">
              <a:lnSpc>
                <a:spcPct val="150000"/>
              </a:lnSpc>
              <a:buClr>
                <a:schemeClr val="accent2">
                  <a:lumMod val="75000"/>
                </a:schemeClr>
              </a:buClr>
              <a:buFont typeface="Wingdings" panose="05000000000000000000" pitchFamily="2" charset="2"/>
              <a:buChar char="ü"/>
            </a:pPr>
            <a:r>
              <a:rPr lang="ar-BH" sz="2400" b="1" dirty="0"/>
              <a:t>تضغط جذور الأشجار التي تنغرز داخل مفاصل الصخور، وبين طبقاته بشكل متزايد مع نموها، مما يؤدي إلى توسيع المفاصل ورفع الطبقات.</a:t>
            </a:r>
          </a:p>
          <a:p>
            <a:pPr marL="285750" indent="-285750" algn="just" rtl="1">
              <a:lnSpc>
                <a:spcPct val="150000"/>
              </a:lnSpc>
              <a:buClr>
                <a:schemeClr val="accent2">
                  <a:lumMod val="75000"/>
                </a:schemeClr>
              </a:buClr>
              <a:buFont typeface="Wingdings" panose="05000000000000000000" pitchFamily="2" charset="2"/>
              <a:buChar char="ü"/>
            </a:pPr>
            <a:r>
              <a:rPr lang="ar-BH" sz="2400" b="1" dirty="0"/>
              <a:t>العديد من الحيوانات كالنمل والأرانب وغيرها، </a:t>
            </a:r>
            <a:r>
              <a:rPr lang="ar-BH" sz="2400" b="1"/>
              <a:t>تحفر أنفاقًا </a:t>
            </a:r>
            <a:r>
              <a:rPr lang="ar-BH" sz="2400" b="1" dirty="0"/>
              <a:t>في طبقات الصخور اللينة، مما يؤدي إلى تفتتها.</a:t>
            </a:r>
          </a:p>
          <a:p>
            <a:pPr marL="285750" indent="-285750" algn="just" rtl="1">
              <a:lnSpc>
                <a:spcPct val="150000"/>
              </a:lnSpc>
              <a:buClr>
                <a:schemeClr val="accent2">
                  <a:lumMod val="75000"/>
                </a:schemeClr>
              </a:buClr>
              <a:buFont typeface="Wingdings" panose="05000000000000000000" pitchFamily="2" charset="2"/>
              <a:buChar char="ü"/>
            </a:pPr>
            <a:r>
              <a:rPr lang="ar-BH" sz="2400" b="1" dirty="0"/>
              <a:t>بعض الحيوانات تفرز أحماض تساعد على تحلل الصخور وتوسع فجواتها.</a:t>
            </a:r>
          </a:p>
          <a:p>
            <a:pPr marL="285750" indent="-285750" algn="ctr">
              <a:buClr>
                <a:schemeClr val="accent2">
                  <a:lumMod val="75000"/>
                </a:schemeClr>
              </a:buClr>
              <a:buFont typeface="Arial" panose="020B0604020202020204" pitchFamily="34" charset="0"/>
              <a:buChar char="•"/>
            </a:pPr>
            <a:endParaRPr lang="en-US" dirty="0">
              <a:effectLst>
                <a:glow rad="228600">
                  <a:schemeClr val="accent2">
                    <a:satMod val="175000"/>
                    <a:alpha val="40000"/>
                  </a:schemeClr>
                </a:glow>
              </a:effectLst>
            </a:endParaRPr>
          </a:p>
        </p:txBody>
      </p:sp>
    </p:spTree>
    <p:extLst>
      <p:ext uri="{BB962C8B-B14F-4D97-AF65-F5344CB8AC3E}">
        <p14:creationId xmlns:p14="http://schemas.microsoft.com/office/powerpoint/2010/main" val="55312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372</TotalTime>
  <Words>1157</Words>
  <Application>Microsoft Office PowerPoint</Application>
  <PresentationFormat>Widescreen</PresentationFormat>
  <Paragraphs>125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nabeel buhaza</cp:lastModifiedBy>
  <cp:revision>112</cp:revision>
  <cp:lastPrinted>2021-01-17T11:49:49Z</cp:lastPrinted>
  <dcterms:created xsi:type="dcterms:W3CDTF">2020-03-04T10:47:58Z</dcterms:created>
  <dcterms:modified xsi:type="dcterms:W3CDTF">2021-02-18T06:25:07Z</dcterms:modified>
</cp:coreProperties>
</file>