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3" r:id="rId7"/>
    <p:sldId id="262" r:id="rId8"/>
    <p:sldId id="261" r:id="rId9"/>
    <p:sldId id="264" r:id="rId10"/>
    <p:sldId id="265" r:id="rId11"/>
    <p:sldId id="269" r:id="rId12"/>
    <p:sldId id="268" r:id="rId13"/>
    <p:sldId id="267" r:id="rId14"/>
    <p:sldId id="266" r:id="rId15"/>
    <p:sldId id="270" r:id="rId16"/>
    <p:sldId id="271" r:id="rId17"/>
    <p:sldId id="272" r:id="rId1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EEEE"/>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2E7E0AB-7112-4BDE-ADAB-3212E6C9FD64}" type="doc">
      <dgm:prSet loTypeId="urn:microsoft.com/office/officeart/2008/layout/LinedList" loCatId="list" qsTypeId="urn:microsoft.com/office/officeart/2005/8/quickstyle/3d7" qsCatId="3D" csTypeId="urn:microsoft.com/office/officeart/2005/8/colors/accent1_2" csCatId="accent1" phldr="1"/>
      <dgm:spPr/>
      <dgm:t>
        <a:bodyPr/>
        <a:lstStyle/>
        <a:p>
          <a:pPr rtl="1"/>
          <a:endParaRPr lang="ar-BH"/>
        </a:p>
      </dgm:t>
    </dgm:pt>
    <dgm:pt modelId="{CFE13B59-108B-4593-9B53-83D2E36B16E3}">
      <dgm:prSet custT="1"/>
      <dgm:spPr/>
      <dgm:t>
        <a:bodyPr/>
        <a:lstStyle/>
        <a:p>
          <a:pPr algn="r" rtl="1"/>
          <a:r>
            <a:rPr lang="ar-BH" altLang="en-US" sz="2800" b="1" dirty="0" smtClean="0"/>
            <a:t>1- يتعرف مفهوم الأشعة</a:t>
          </a:r>
          <a:r>
            <a:rPr lang="ar-BH" altLang="ar-BH" sz="2800" b="1" dirty="0" smtClean="0"/>
            <a:t>.</a:t>
          </a:r>
          <a:endParaRPr lang="ar-BH" altLang="ar-BH" sz="2800" b="1" dirty="0"/>
        </a:p>
      </dgm:t>
    </dgm:pt>
    <dgm:pt modelId="{A5FCAD55-6051-406F-AE26-8BACF28B0DD9}" type="parTrans" cxnId="{866818C2-7BFB-4CD6-A6BF-1DC5F8BBF367}">
      <dgm:prSet/>
      <dgm:spPr/>
      <dgm:t>
        <a:bodyPr/>
        <a:lstStyle/>
        <a:p>
          <a:pPr rtl="1"/>
          <a:endParaRPr lang="ar-BH"/>
        </a:p>
      </dgm:t>
    </dgm:pt>
    <dgm:pt modelId="{EEF986B5-DFB3-4170-A24C-693F3BCF65A0}" type="sibTrans" cxnId="{866818C2-7BFB-4CD6-A6BF-1DC5F8BBF367}">
      <dgm:prSet/>
      <dgm:spPr/>
      <dgm:t>
        <a:bodyPr/>
        <a:lstStyle/>
        <a:p>
          <a:pPr rtl="1"/>
          <a:endParaRPr lang="ar-BH"/>
        </a:p>
      </dgm:t>
    </dgm:pt>
    <dgm:pt modelId="{AD666934-5A8E-447D-B2DE-2B0E82353D51}">
      <dgm:prSet custT="1"/>
      <dgm:spPr/>
      <dgm:t>
        <a:bodyPr/>
        <a:lstStyle/>
        <a:p>
          <a:pPr algn="r" rtl="1"/>
          <a:r>
            <a:rPr lang="ar-BH" altLang="ar-BH" sz="2800" b="1" dirty="0" smtClean="0"/>
            <a:t>2- يبين التبادل الحراري المستمر بين الغلاف الجوي وسطح الأرض.</a:t>
          </a:r>
          <a:endParaRPr lang="ar-BH" altLang="ar-BH" sz="2800" b="1" dirty="0"/>
        </a:p>
      </dgm:t>
    </dgm:pt>
    <dgm:pt modelId="{4733F06E-28E2-4CC2-A12D-DFA8325CAE79}" type="parTrans" cxnId="{B6391A2C-6F36-481F-8996-15100F1DE17C}">
      <dgm:prSet/>
      <dgm:spPr/>
      <dgm:t>
        <a:bodyPr/>
        <a:lstStyle/>
        <a:p>
          <a:pPr rtl="1"/>
          <a:endParaRPr lang="ar-BH"/>
        </a:p>
      </dgm:t>
    </dgm:pt>
    <dgm:pt modelId="{0B4A5F7E-BAEE-4565-A4A7-2D229D4BB2E3}" type="sibTrans" cxnId="{B6391A2C-6F36-481F-8996-15100F1DE17C}">
      <dgm:prSet/>
      <dgm:spPr/>
      <dgm:t>
        <a:bodyPr/>
        <a:lstStyle/>
        <a:p>
          <a:pPr rtl="1"/>
          <a:endParaRPr lang="ar-BH"/>
        </a:p>
      </dgm:t>
    </dgm:pt>
    <dgm:pt modelId="{FB0BC610-9B3A-43D8-9F38-CA2BB8D1F13E}">
      <dgm:prSet custT="1"/>
      <dgm:spPr/>
      <dgm:t>
        <a:bodyPr/>
        <a:lstStyle/>
        <a:p>
          <a:pPr algn="r" rtl="1"/>
          <a:r>
            <a:rPr lang="ar-BH" altLang="en-US" sz="2800" b="1" dirty="0" smtClean="0"/>
            <a:t>3-  يستنتج العوامل المؤثرة على اختلاف الموازنة الحرارية بين مناطق الأرض.</a:t>
          </a:r>
          <a:endParaRPr lang="ar-BH" altLang="en-US" sz="2800" b="1" dirty="0"/>
        </a:p>
      </dgm:t>
    </dgm:pt>
    <dgm:pt modelId="{1C77088E-639E-47E9-A873-4C6749C73A47}" type="parTrans" cxnId="{D97F00DE-6E5F-42D5-8389-783900E92396}">
      <dgm:prSet/>
      <dgm:spPr/>
      <dgm:t>
        <a:bodyPr/>
        <a:lstStyle/>
        <a:p>
          <a:pPr rtl="1"/>
          <a:endParaRPr lang="ar-BH"/>
        </a:p>
      </dgm:t>
    </dgm:pt>
    <dgm:pt modelId="{E4296E10-3928-458E-A9FF-DCE031DFF151}" type="sibTrans" cxnId="{D97F00DE-6E5F-42D5-8389-783900E92396}">
      <dgm:prSet/>
      <dgm:spPr/>
      <dgm:t>
        <a:bodyPr/>
        <a:lstStyle/>
        <a:p>
          <a:pPr rtl="1"/>
          <a:endParaRPr lang="ar-BH"/>
        </a:p>
      </dgm:t>
    </dgm:pt>
    <dgm:pt modelId="{2F5C430A-1434-4F07-A1C3-311D58A3311A}">
      <dgm:prSet custT="1"/>
      <dgm:spPr/>
      <dgm:t>
        <a:bodyPr/>
        <a:lstStyle/>
        <a:p>
          <a:pPr algn="r" rtl="1"/>
          <a:r>
            <a:rPr lang="ar-BH" altLang="en-US" sz="2800" b="1" dirty="0" smtClean="0"/>
            <a:t>4- يميز بين المناطق الحرارية الرئيسية في العالم.</a:t>
          </a:r>
          <a:endParaRPr lang="ar-BH" altLang="ar-BH" sz="2800" b="1" dirty="0"/>
        </a:p>
      </dgm:t>
    </dgm:pt>
    <dgm:pt modelId="{84049E59-839D-4F0B-BF5C-A29ECBB312E5}" type="parTrans" cxnId="{753DBE2B-0226-4AC1-A299-800346950876}">
      <dgm:prSet/>
      <dgm:spPr/>
      <dgm:t>
        <a:bodyPr/>
        <a:lstStyle/>
        <a:p>
          <a:pPr rtl="1"/>
          <a:endParaRPr lang="ar-BH"/>
        </a:p>
      </dgm:t>
    </dgm:pt>
    <dgm:pt modelId="{EE05BBBE-28E7-4D89-8526-9FED55054C70}" type="sibTrans" cxnId="{753DBE2B-0226-4AC1-A299-800346950876}">
      <dgm:prSet/>
      <dgm:spPr/>
      <dgm:t>
        <a:bodyPr/>
        <a:lstStyle/>
        <a:p>
          <a:pPr rtl="1"/>
          <a:endParaRPr lang="ar-BH"/>
        </a:p>
      </dgm:t>
    </dgm:pt>
    <dgm:pt modelId="{CA2D49AC-728C-43DA-899C-BC62AFBA1ECB}" type="pres">
      <dgm:prSet presAssocID="{32E7E0AB-7112-4BDE-ADAB-3212E6C9FD64}" presName="vert0" presStyleCnt="0">
        <dgm:presLayoutVars>
          <dgm:dir/>
          <dgm:animOne val="branch"/>
          <dgm:animLvl val="lvl"/>
        </dgm:presLayoutVars>
      </dgm:prSet>
      <dgm:spPr/>
      <dgm:t>
        <a:bodyPr/>
        <a:lstStyle/>
        <a:p>
          <a:endParaRPr lang="en-US"/>
        </a:p>
      </dgm:t>
    </dgm:pt>
    <dgm:pt modelId="{C84DA698-4EB4-47CA-8940-F2E98B8A3309}" type="pres">
      <dgm:prSet presAssocID="{CFE13B59-108B-4593-9B53-83D2E36B16E3}" presName="thickLine" presStyleLbl="alignNode1" presStyleIdx="0" presStyleCnt="4"/>
      <dgm:spPr/>
      <dgm:t>
        <a:bodyPr/>
        <a:lstStyle/>
        <a:p>
          <a:endParaRPr lang="en-US"/>
        </a:p>
      </dgm:t>
    </dgm:pt>
    <dgm:pt modelId="{ECFBCD2B-EC88-41ED-9104-16D198334622}" type="pres">
      <dgm:prSet presAssocID="{CFE13B59-108B-4593-9B53-83D2E36B16E3}" presName="horz1" presStyleCnt="0"/>
      <dgm:spPr/>
      <dgm:t>
        <a:bodyPr/>
        <a:lstStyle/>
        <a:p>
          <a:endParaRPr lang="en-US"/>
        </a:p>
      </dgm:t>
    </dgm:pt>
    <dgm:pt modelId="{A3E37AAE-1FB1-4B27-9E03-2FA27FDD3FA7}" type="pres">
      <dgm:prSet presAssocID="{CFE13B59-108B-4593-9B53-83D2E36B16E3}" presName="tx1" presStyleLbl="revTx" presStyleIdx="0" presStyleCnt="4"/>
      <dgm:spPr/>
      <dgm:t>
        <a:bodyPr/>
        <a:lstStyle/>
        <a:p>
          <a:endParaRPr lang="en-US"/>
        </a:p>
      </dgm:t>
    </dgm:pt>
    <dgm:pt modelId="{04CB7C89-A3C7-4221-A881-512B4384F414}" type="pres">
      <dgm:prSet presAssocID="{CFE13B59-108B-4593-9B53-83D2E36B16E3}" presName="vert1" presStyleCnt="0"/>
      <dgm:spPr/>
      <dgm:t>
        <a:bodyPr/>
        <a:lstStyle/>
        <a:p>
          <a:endParaRPr lang="en-US"/>
        </a:p>
      </dgm:t>
    </dgm:pt>
    <dgm:pt modelId="{68FE0408-F810-41D3-B7B6-50547F63C1C0}" type="pres">
      <dgm:prSet presAssocID="{AD666934-5A8E-447D-B2DE-2B0E82353D51}" presName="thickLine" presStyleLbl="alignNode1" presStyleIdx="1" presStyleCnt="4"/>
      <dgm:spPr/>
      <dgm:t>
        <a:bodyPr/>
        <a:lstStyle/>
        <a:p>
          <a:endParaRPr lang="en-US"/>
        </a:p>
      </dgm:t>
    </dgm:pt>
    <dgm:pt modelId="{2D22944C-03AB-40B5-BE64-A52C7D0DB234}" type="pres">
      <dgm:prSet presAssocID="{AD666934-5A8E-447D-B2DE-2B0E82353D51}" presName="horz1" presStyleCnt="0"/>
      <dgm:spPr/>
      <dgm:t>
        <a:bodyPr/>
        <a:lstStyle/>
        <a:p>
          <a:endParaRPr lang="en-US"/>
        </a:p>
      </dgm:t>
    </dgm:pt>
    <dgm:pt modelId="{D1560B3A-100C-4D4D-B016-421940CDEA84}" type="pres">
      <dgm:prSet presAssocID="{AD666934-5A8E-447D-B2DE-2B0E82353D51}" presName="tx1" presStyleLbl="revTx" presStyleIdx="1" presStyleCnt="4"/>
      <dgm:spPr/>
      <dgm:t>
        <a:bodyPr/>
        <a:lstStyle/>
        <a:p>
          <a:endParaRPr lang="en-US"/>
        </a:p>
      </dgm:t>
    </dgm:pt>
    <dgm:pt modelId="{FA47CD5E-206A-44C6-8BDC-37F3F22CD7A5}" type="pres">
      <dgm:prSet presAssocID="{AD666934-5A8E-447D-B2DE-2B0E82353D51}" presName="vert1" presStyleCnt="0"/>
      <dgm:spPr/>
      <dgm:t>
        <a:bodyPr/>
        <a:lstStyle/>
        <a:p>
          <a:endParaRPr lang="en-US"/>
        </a:p>
      </dgm:t>
    </dgm:pt>
    <dgm:pt modelId="{6957676A-DAFD-47BA-BE5B-24585F2398F2}" type="pres">
      <dgm:prSet presAssocID="{FB0BC610-9B3A-43D8-9F38-CA2BB8D1F13E}" presName="thickLine" presStyleLbl="alignNode1" presStyleIdx="2" presStyleCnt="4"/>
      <dgm:spPr/>
      <dgm:t>
        <a:bodyPr/>
        <a:lstStyle/>
        <a:p>
          <a:endParaRPr lang="en-US"/>
        </a:p>
      </dgm:t>
    </dgm:pt>
    <dgm:pt modelId="{E1FC9C3A-BB2F-45E4-B64A-F3130F68DEEA}" type="pres">
      <dgm:prSet presAssocID="{FB0BC610-9B3A-43D8-9F38-CA2BB8D1F13E}" presName="horz1" presStyleCnt="0"/>
      <dgm:spPr/>
      <dgm:t>
        <a:bodyPr/>
        <a:lstStyle/>
        <a:p>
          <a:endParaRPr lang="en-US"/>
        </a:p>
      </dgm:t>
    </dgm:pt>
    <dgm:pt modelId="{AF6CD6A3-53B9-4C42-B0BE-BC206A855BA7}" type="pres">
      <dgm:prSet presAssocID="{FB0BC610-9B3A-43D8-9F38-CA2BB8D1F13E}" presName="tx1" presStyleLbl="revTx" presStyleIdx="2" presStyleCnt="4"/>
      <dgm:spPr/>
      <dgm:t>
        <a:bodyPr/>
        <a:lstStyle/>
        <a:p>
          <a:endParaRPr lang="en-US"/>
        </a:p>
      </dgm:t>
    </dgm:pt>
    <dgm:pt modelId="{B7009515-BA99-4AEF-928F-2D78727B40C1}" type="pres">
      <dgm:prSet presAssocID="{FB0BC610-9B3A-43D8-9F38-CA2BB8D1F13E}" presName="vert1" presStyleCnt="0"/>
      <dgm:spPr/>
      <dgm:t>
        <a:bodyPr/>
        <a:lstStyle/>
        <a:p>
          <a:endParaRPr lang="en-US"/>
        </a:p>
      </dgm:t>
    </dgm:pt>
    <dgm:pt modelId="{30290529-2D06-4AAA-8873-212C76D0645E}" type="pres">
      <dgm:prSet presAssocID="{2F5C430A-1434-4F07-A1C3-311D58A3311A}" presName="thickLine" presStyleLbl="alignNode1" presStyleIdx="3" presStyleCnt="4"/>
      <dgm:spPr/>
      <dgm:t>
        <a:bodyPr/>
        <a:lstStyle/>
        <a:p>
          <a:endParaRPr lang="en-US"/>
        </a:p>
      </dgm:t>
    </dgm:pt>
    <dgm:pt modelId="{B031450A-5A9C-4F75-BF19-EE3F6569CEB1}" type="pres">
      <dgm:prSet presAssocID="{2F5C430A-1434-4F07-A1C3-311D58A3311A}" presName="horz1" presStyleCnt="0"/>
      <dgm:spPr/>
      <dgm:t>
        <a:bodyPr/>
        <a:lstStyle/>
        <a:p>
          <a:endParaRPr lang="en-US"/>
        </a:p>
      </dgm:t>
    </dgm:pt>
    <dgm:pt modelId="{81EF745E-13F3-4996-ADBA-2320B4ECF5C2}" type="pres">
      <dgm:prSet presAssocID="{2F5C430A-1434-4F07-A1C3-311D58A3311A}" presName="tx1" presStyleLbl="revTx" presStyleIdx="3" presStyleCnt="4"/>
      <dgm:spPr/>
      <dgm:t>
        <a:bodyPr/>
        <a:lstStyle/>
        <a:p>
          <a:endParaRPr lang="en-US"/>
        </a:p>
      </dgm:t>
    </dgm:pt>
    <dgm:pt modelId="{04491099-2937-44C4-88EB-2072AB767E1F}" type="pres">
      <dgm:prSet presAssocID="{2F5C430A-1434-4F07-A1C3-311D58A3311A}" presName="vert1" presStyleCnt="0"/>
      <dgm:spPr/>
      <dgm:t>
        <a:bodyPr/>
        <a:lstStyle/>
        <a:p>
          <a:endParaRPr lang="en-US"/>
        </a:p>
      </dgm:t>
    </dgm:pt>
  </dgm:ptLst>
  <dgm:cxnLst>
    <dgm:cxn modelId="{753DBE2B-0226-4AC1-A299-800346950876}" srcId="{32E7E0AB-7112-4BDE-ADAB-3212E6C9FD64}" destId="{2F5C430A-1434-4F07-A1C3-311D58A3311A}" srcOrd="3" destOrd="0" parTransId="{84049E59-839D-4F0B-BF5C-A29ECBB312E5}" sibTransId="{EE05BBBE-28E7-4D89-8526-9FED55054C70}"/>
    <dgm:cxn modelId="{E33519EF-CCD3-4507-9C0A-53009460BD91}" type="presOf" srcId="{32E7E0AB-7112-4BDE-ADAB-3212E6C9FD64}" destId="{CA2D49AC-728C-43DA-899C-BC62AFBA1ECB}" srcOrd="0" destOrd="0" presId="urn:microsoft.com/office/officeart/2008/layout/LinedList"/>
    <dgm:cxn modelId="{866818C2-7BFB-4CD6-A6BF-1DC5F8BBF367}" srcId="{32E7E0AB-7112-4BDE-ADAB-3212E6C9FD64}" destId="{CFE13B59-108B-4593-9B53-83D2E36B16E3}" srcOrd="0" destOrd="0" parTransId="{A5FCAD55-6051-406F-AE26-8BACF28B0DD9}" sibTransId="{EEF986B5-DFB3-4170-A24C-693F3BCF65A0}"/>
    <dgm:cxn modelId="{B6391A2C-6F36-481F-8996-15100F1DE17C}" srcId="{32E7E0AB-7112-4BDE-ADAB-3212E6C9FD64}" destId="{AD666934-5A8E-447D-B2DE-2B0E82353D51}" srcOrd="1" destOrd="0" parTransId="{4733F06E-28E2-4CC2-A12D-DFA8325CAE79}" sibTransId="{0B4A5F7E-BAEE-4565-A4A7-2D229D4BB2E3}"/>
    <dgm:cxn modelId="{95FAA6C2-8D9D-4366-8D5F-780E13A16306}" type="presOf" srcId="{2F5C430A-1434-4F07-A1C3-311D58A3311A}" destId="{81EF745E-13F3-4996-ADBA-2320B4ECF5C2}" srcOrd="0" destOrd="0" presId="urn:microsoft.com/office/officeart/2008/layout/LinedList"/>
    <dgm:cxn modelId="{5494C81E-1442-46A6-BF9A-5E95465816CF}" type="presOf" srcId="{FB0BC610-9B3A-43D8-9F38-CA2BB8D1F13E}" destId="{AF6CD6A3-53B9-4C42-B0BE-BC206A855BA7}" srcOrd="0" destOrd="0" presId="urn:microsoft.com/office/officeart/2008/layout/LinedList"/>
    <dgm:cxn modelId="{46BF8B39-D7A2-4C16-84A3-1696E437E458}" type="presOf" srcId="{CFE13B59-108B-4593-9B53-83D2E36B16E3}" destId="{A3E37AAE-1FB1-4B27-9E03-2FA27FDD3FA7}" srcOrd="0" destOrd="0" presId="urn:microsoft.com/office/officeart/2008/layout/LinedList"/>
    <dgm:cxn modelId="{D97F00DE-6E5F-42D5-8389-783900E92396}" srcId="{32E7E0AB-7112-4BDE-ADAB-3212E6C9FD64}" destId="{FB0BC610-9B3A-43D8-9F38-CA2BB8D1F13E}" srcOrd="2" destOrd="0" parTransId="{1C77088E-639E-47E9-A873-4C6749C73A47}" sibTransId="{E4296E10-3928-458E-A9FF-DCE031DFF151}"/>
    <dgm:cxn modelId="{4BA23D46-28BB-4EDE-A5F3-E26FDB3DD3FA}" type="presOf" srcId="{AD666934-5A8E-447D-B2DE-2B0E82353D51}" destId="{D1560B3A-100C-4D4D-B016-421940CDEA84}" srcOrd="0" destOrd="0" presId="urn:microsoft.com/office/officeart/2008/layout/LinedList"/>
    <dgm:cxn modelId="{02828CE9-8C2A-46FE-825B-61DB57516733}" type="presParOf" srcId="{CA2D49AC-728C-43DA-899C-BC62AFBA1ECB}" destId="{C84DA698-4EB4-47CA-8940-F2E98B8A3309}" srcOrd="0" destOrd="0" presId="urn:microsoft.com/office/officeart/2008/layout/LinedList"/>
    <dgm:cxn modelId="{37C16B62-455A-44B6-A807-A7BDA39F23A6}" type="presParOf" srcId="{CA2D49AC-728C-43DA-899C-BC62AFBA1ECB}" destId="{ECFBCD2B-EC88-41ED-9104-16D198334622}" srcOrd="1" destOrd="0" presId="urn:microsoft.com/office/officeart/2008/layout/LinedList"/>
    <dgm:cxn modelId="{0E9985C0-A8EE-4A27-BFE2-AB6C0D76289D}" type="presParOf" srcId="{ECFBCD2B-EC88-41ED-9104-16D198334622}" destId="{A3E37AAE-1FB1-4B27-9E03-2FA27FDD3FA7}" srcOrd="0" destOrd="0" presId="urn:microsoft.com/office/officeart/2008/layout/LinedList"/>
    <dgm:cxn modelId="{E1BEC2B4-6D67-44D0-9034-C0CF3305D2D7}" type="presParOf" srcId="{ECFBCD2B-EC88-41ED-9104-16D198334622}" destId="{04CB7C89-A3C7-4221-A881-512B4384F414}" srcOrd="1" destOrd="0" presId="urn:microsoft.com/office/officeart/2008/layout/LinedList"/>
    <dgm:cxn modelId="{3ED6762F-037D-4C7C-9059-5F77D89F41CA}" type="presParOf" srcId="{CA2D49AC-728C-43DA-899C-BC62AFBA1ECB}" destId="{68FE0408-F810-41D3-B7B6-50547F63C1C0}" srcOrd="2" destOrd="0" presId="urn:microsoft.com/office/officeart/2008/layout/LinedList"/>
    <dgm:cxn modelId="{A16C04BD-8CC5-4E7F-B84C-09620BD2AC94}" type="presParOf" srcId="{CA2D49AC-728C-43DA-899C-BC62AFBA1ECB}" destId="{2D22944C-03AB-40B5-BE64-A52C7D0DB234}" srcOrd="3" destOrd="0" presId="urn:microsoft.com/office/officeart/2008/layout/LinedList"/>
    <dgm:cxn modelId="{98B5A244-9A8F-4288-BF80-1A4A52C9104A}" type="presParOf" srcId="{2D22944C-03AB-40B5-BE64-A52C7D0DB234}" destId="{D1560B3A-100C-4D4D-B016-421940CDEA84}" srcOrd="0" destOrd="0" presId="urn:microsoft.com/office/officeart/2008/layout/LinedList"/>
    <dgm:cxn modelId="{A148E8EC-4AAD-4AA3-B6B9-E28B64E7252C}" type="presParOf" srcId="{2D22944C-03AB-40B5-BE64-A52C7D0DB234}" destId="{FA47CD5E-206A-44C6-8BDC-37F3F22CD7A5}" srcOrd="1" destOrd="0" presId="urn:microsoft.com/office/officeart/2008/layout/LinedList"/>
    <dgm:cxn modelId="{0E6B65D8-24DD-4F3E-B8B7-654D41C62E22}" type="presParOf" srcId="{CA2D49AC-728C-43DA-899C-BC62AFBA1ECB}" destId="{6957676A-DAFD-47BA-BE5B-24585F2398F2}" srcOrd="4" destOrd="0" presId="urn:microsoft.com/office/officeart/2008/layout/LinedList"/>
    <dgm:cxn modelId="{8A2A7DC8-3767-4ED1-85C8-1A3F486095C5}" type="presParOf" srcId="{CA2D49AC-728C-43DA-899C-BC62AFBA1ECB}" destId="{E1FC9C3A-BB2F-45E4-B64A-F3130F68DEEA}" srcOrd="5" destOrd="0" presId="urn:microsoft.com/office/officeart/2008/layout/LinedList"/>
    <dgm:cxn modelId="{4ECD2B74-C3B1-4089-8D47-A80B90702357}" type="presParOf" srcId="{E1FC9C3A-BB2F-45E4-B64A-F3130F68DEEA}" destId="{AF6CD6A3-53B9-4C42-B0BE-BC206A855BA7}" srcOrd="0" destOrd="0" presId="urn:microsoft.com/office/officeart/2008/layout/LinedList"/>
    <dgm:cxn modelId="{6A770930-F702-4178-A705-C1A11233A9E7}" type="presParOf" srcId="{E1FC9C3A-BB2F-45E4-B64A-F3130F68DEEA}" destId="{B7009515-BA99-4AEF-928F-2D78727B40C1}" srcOrd="1" destOrd="0" presId="urn:microsoft.com/office/officeart/2008/layout/LinedList"/>
    <dgm:cxn modelId="{272F8170-217F-4316-AA91-66158FB38999}" type="presParOf" srcId="{CA2D49AC-728C-43DA-899C-BC62AFBA1ECB}" destId="{30290529-2D06-4AAA-8873-212C76D0645E}" srcOrd="6" destOrd="0" presId="urn:microsoft.com/office/officeart/2008/layout/LinedList"/>
    <dgm:cxn modelId="{F83028D4-0D6D-4248-A718-A52E05BBA645}" type="presParOf" srcId="{CA2D49AC-728C-43DA-899C-BC62AFBA1ECB}" destId="{B031450A-5A9C-4F75-BF19-EE3F6569CEB1}" srcOrd="7" destOrd="0" presId="urn:microsoft.com/office/officeart/2008/layout/LinedList"/>
    <dgm:cxn modelId="{6574A697-4343-493D-9A65-612DFEA473DB}" type="presParOf" srcId="{B031450A-5A9C-4F75-BF19-EE3F6569CEB1}" destId="{81EF745E-13F3-4996-ADBA-2320B4ECF5C2}" srcOrd="0" destOrd="0" presId="urn:microsoft.com/office/officeart/2008/layout/LinedList"/>
    <dgm:cxn modelId="{B340561F-37DE-4794-86DB-07E24785487D}" type="presParOf" srcId="{B031450A-5A9C-4F75-BF19-EE3F6569CEB1}" destId="{04491099-2937-44C4-88EB-2072AB767E1F}"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4DA698-4EB4-47CA-8940-F2E98B8A3309}">
      <dsp:nvSpPr>
        <dsp:cNvPr id="0" name=""/>
        <dsp:cNvSpPr/>
      </dsp:nvSpPr>
      <dsp:spPr>
        <a:xfrm>
          <a:off x="0" y="0"/>
          <a:ext cx="7323102" cy="0"/>
        </a:xfrm>
        <a:prstGeom prst="line">
          <a:avLst/>
        </a:prstGeom>
        <a:solidFill>
          <a:schemeClr val="accent1">
            <a:hueOff val="0"/>
            <a:satOff val="0"/>
            <a:lumOff val="0"/>
            <a:alphaOff val="0"/>
          </a:schemeClr>
        </a:solidFill>
        <a:ln w="6350" cap="flat" cmpd="sng" algn="ctr">
          <a:solidFill>
            <a:schemeClr val="accent1">
              <a:hueOff val="0"/>
              <a:satOff val="0"/>
              <a:lumOff val="0"/>
              <a:alphaOff val="0"/>
            </a:schemeClr>
          </a:solidFill>
          <a:prstDash val="solid"/>
          <a:miter lim="800000"/>
        </a:ln>
        <a:effectLst/>
        <a:sp3d extrusionH="50600" prstMaterial="metal">
          <a:bevelT w="101600" h="80600" prst="relaxedInset"/>
          <a:bevelB w="80600" h="80600" prst="relaxedInset"/>
        </a:sp3d>
      </dsp:spPr>
      <dsp:style>
        <a:lnRef idx="1">
          <a:scrgbClr r="0" g="0" b="0"/>
        </a:lnRef>
        <a:fillRef idx="1">
          <a:scrgbClr r="0" g="0" b="0"/>
        </a:fillRef>
        <a:effectRef idx="1">
          <a:scrgbClr r="0" g="0" b="0"/>
        </a:effectRef>
        <a:fontRef idx="minor">
          <a:schemeClr val="dk1"/>
        </a:fontRef>
      </dsp:style>
    </dsp:sp>
    <dsp:sp modelId="{A3E37AAE-1FB1-4B27-9E03-2FA27FDD3FA7}">
      <dsp:nvSpPr>
        <dsp:cNvPr id="0" name=""/>
        <dsp:cNvSpPr/>
      </dsp:nvSpPr>
      <dsp:spPr>
        <a:xfrm>
          <a:off x="0" y="0"/>
          <a:ext cx="7323102" cy="10973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r" defTabSz="1244600" rtl="1">
            <a:lnSpc>
              <a:spcPct val="90000"/>
            </a:lnSpc>
            <a:spcBef>
              <a:spcPct val="0"/>
            </a:spcBef>
            <a:spcAft>
              <a:spcPct val="35000"/>
            </a:spcAft>
          </a:pPr>
          <a:r>
            <a:rPr lang="ar-BH" altLang="en-US" sz="2800" b="1" kern="1200" dirty="0" smtClean="0"/>
            <a:t>1- يتعرف مفهوم الأشعة</a:t>
          </a:r>
          <a:r>
            <a:rPr lang="ar-BH" altLang="ar-BH" sz="2800" b="1" kern="1200" dirty="0" smtClean="0"/>
            <a:t>.</a:t>
          </a:r>
          <a:endParaRPr lang="ar-BH" altLang="ar-BH" sz="2800" b="1" kern="1200" dirty="0"/>
        </a:p>
      </dsp:txBody>
      <dsp:txXfrm>
        <a:off x="0" y="0"/>
        <a:ext cx="7323102" cy="1097326"/>
      </dsp:txXfrm>
    </dsp:sp>
    <dsp:sp modelId="{68FE0408-F810-41D3-B7B6-50547F63C1C0}">
      <dsp:nvSpPr>
        <dsp:cNvPr id="0" name=""/>
        <dsp:cNvSpPr/>
      </dsp:nvSpPr>
      <dsp:spPr>
        <a:xfrm>
          <a:off x="0" y="1097326"/>
          <a:ext cx="7323102" cy="0"/>
        </a:xfrm>
        <a:prstGeom prst="line">
          <a:avLst/>
        </a:prstGeom>
        <a:solidFill>
          <a:schemeClr val="accent1">
            <a:hueOff val="0"/>
            <a:satOff val="0"/>
            <a:lumOff val="0"/>
            <a:alphaOff val="0"/>
          </a:schemeClr>
        </a:solidFill>
        <a:ln w="6350" cap="flat" cmpd="sng" algn="ctr">
          <a:solidFill>
            <a:schemeClr val="accent1">
              <a:hueOff val="0"/>
              <a:satOff val="0"/>
              <a:lumOff val="0"/>
              <a:alphaOff val="0"/>
            </a:schemeClr>
          </a:solidFill>
          <a:prstDash val="solid"/>
          <a:miter lim="800000"/>
        </a:ln>
        <a:effectLst/>
        <a:sp3d extrusionH="50600" prstMaterial="metal">
          <a:bevelT w="101600" h="80600" prst="relaxedInset"/>
          <a:bevelB w="80600" h="80600" prst="relaxedInset"/>
        </a:sp3d>
      </dsp:spPr>
      <dsp:style>
        <a:lnRef idx="1">
          <a:scrgbClr r="0" g="0" b="0"/>
        </a:lnRef>
        <a:fillRef idx="1">
          <a:scrgbClr r="0" g="0" b="0"/>
        </a:fillRef>
        <a:effectRef idx="1">
          <a:scrgbClr r="0" g="0" b="0"/>
        </a:effectRef>
        <a:fontRef idx="minor">
          <a:schemeClr val="dk1"/>
        </a:fontRef>
      </dsp:style>
    </dsp:sp>
    <dsp:sp modelId="{D1560B3A-100C-4D4D-B016-421940CDEA84}">
      <dsp:nvSpPr>
        <dsp:cNvPr id="0" name=""/>
        <dsp:cNvSpPr/>
      </dsp:nvSpPr>
      <dsp:spPr>
        <a:xfrm>
          <a:off x="0" y="1097326"/>
          <a:ext cx="7323102" cy="10973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r" defTabSz="1244600" rtl="1">
            <a:lnSpc>
              <a:spcPct val="90000"/>
            </a:lnSpc>
            <a:spcBef>
              <a:spcPct val="0"/>
            </a:spcBef>
            <a:spcAft>
              <a:spcPct val="35000"/>
            </a:spcAft>
          </a:pPr>
          <a:r>
            <a:rPr lang="ar-BH" altLang="ar-BH" sz="2800" b="1" kern="1200" dirty="0" smtClean="0"/>
            <a:t>2- يبين التبادل الحراري المستمر بين الغلاف الجوي وسطح الأرض.</a:t>
          </a:r>
          <a:endParaRPr lang="ar-BH" altLang="ar-BH" sz="2800" b="1" kern="1200" dirty="0"/>
        </a:p>
      </dsp:txBody>
      <dsp:txXfrm>
        <a:off x="0" y="1097326"/>
        <a:ext cx="7323102" cy="1097326"/>
      </dsp:txXfrm>
    </dsp:sp>
    <dsp:sp modelId="{6957676A-DAFD-47BA-BE5B-24585F2398F2}">
      <dsp:nvSpPr>
        <dsp:cNvPr id="0" name=""/>
        <dsp:cNvSpPr/>
      </dsp:nvSpPr>
      <dsp:spPr>
        <a:xfrm>
          <a:off x="0" y="2194652"/>
          <a:ext cx="7323102" cy="0"/>
        </a:xfrm>
        <a:prstGeom prst="line">
          <a:avLst/>
        </a:prstGeom>
        <a:solidFill>
          <a:schemeClr val="accent1">
            <a:hueOff val="0"/>
            <a:satOff val="0"/>
            <a:lumOff val="0"/>
            <a:alphaOff val="0"/>
          </a:schemeClr>
        </a:solidFill>
        <a:ln w="6350" cap="flat" cmpd="sng" algn="ctr">
          <a:solidFill>
            <a:schemeClr val="accent1">
              <a:hueOff val="0"/>
              <a:satOff val="0"/>
              <a:lumOff val="0"/>
              <a:alphaOff val="0"/>
            </a:schemeClr>
          </a:solidFill>
          <a:prstDash val="solid"/>
          <a:miter lim="800000"/>
        </a:ln>
        <a:effectLst/>
        <a:sp3d extrusionH="50600" prstMaterial="metal">
          <a:bevelT w="101600" h="80600" prst="relaxedInset"/>
          <a:bevelB w="80600" h="80600" prst="relaxedInset"/>
        </a:sp3d>
      </dsp:spPr>
      <dsp:style>
        <a:lnRef idx="1">
          <a:scrgbClr r="0" g="0" b="0"/>
        </a:lnRef>
        <a:fillRef idx="1">
          <a:scrgbClr r="0" g="0" b="0"/>
        </a:fillRef>
        <a:effectRef idx="1">
          <a:scrgbClr r="0" g="0" b="0"/>
        </a:effectRef>
        <a:fontRef idx="minor">
          <a:schemeClr val="dk1"/>
        </a:fontRef>
      </dsp:style>
    </dsp:sp>
    <dsp:sp modelId="{AF6CD6A3-53B9-4C42-B0BE-BC206A855BA7}">
      <dsp:nvSpPr>
        <dsp:cNvPr id="0" name=""/>
        <dsp:cNvSpPr/>
      </dsp:nvSpPr>
      <dsp:spPr>
        <a:xfrm>
          <a:off x="0" y="2194653"/>
          <a:ext cx="7323102" cy="10973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r" defTabSz="1244600" rtl="1">
            <a:lnSpc>
              <a:spcPct val="90000"/>
            </a:lnSpc>
            <a:spcBef>
              <a:spcPct val="0"/>
            </a:spcBef>
            <a:spcAft>
              <a:spcPct val="35000"/>
            </a:spcAft>
          </a:pPr>
          <a:r>
            <a:rPr lang="ar-BH" altLang="en-US" sz="2800" b="1" kern="1200" dirty="0" smtClean="0"/>
            <a:t>3-  يستنتج العوامل المؤثرة على اختلاف الموازنة الحرارية بين مناطق الأرض.</a:t>
          </a:r>
          <a:endParaRPr lang="ar-BH" altLang="en-US" sz="2800" b="1" kern="1200" dirty="0"/>
        </a:p>
      </dsp:txBody>
      <dsp:txXfrm>
        <a:off x="0" y="2194653"/>
        <a:ext cx="7323102" cy="1097326"/>
      </dsp:txXfrm>
    </dsp:sp>
    <dsp:sp modelId="{30290529-2D06-4AAA-8873-212C76D0645E}">
      <dsp:nvSpPr>
        <dsp:cNvPr id="0" name=""/>
        <dsp:cNvSpPr/>
      </dsp:nvSpPr>
      <dsp:spPr>
        <a:xfrm>
          <a:off x="0" y="3291979"/>
          <a:ext cx="7323102" cy="0"/>
        </a:xfrm>
        <a:prstGeom prst="line">
          <a:avLst/>
        </a:prstGeom>
        <a:solidFill>
          <a:schemeClr val="accent1">
            <a:hueOff val="0"/>
            <a:satOff val="0"/>
            <a:lumOff val="0"/>
            <a:alphaOff val="0"/>
          </a:schemeClr>
        </a:solidFill>
        <a:ln w="6350" cap="flat" cmpd="sng" algn="ctr">
          <a:solidFill>
            <a:schemeClr val="accent1">
              <a:hueOff val="0"/>
              <a:satOff val="0"/>
              <a:lumOff val="0"/>
              <a:alphaOff val="0"/>
            </a:schemeClr>
          </a:solidFill>
          <a:prstDash val="solid"/>
          <a:miter lim="800000"/>
        </a:ln>
        <a:effectLst/>
        <a:sp3d extrusionH="50600" prstMaterial="metal">
          <a:bevelT w="101600" h="80600" prst="relaxedInset"/>
          <a:bevelB w="80600" h="80600" prst="relaxedInset"/>
        </a:sp3d>
      </dsp:spPr>
      <dsp:style>
        <a:lnRef idx="1">
          <a:scrgbClr r="0" g="0" b="0"/>
        </a:lnRef>
        <a:fillRef idx="1">
          <a:scrgbClr r="0" g="0" b="0"/>
        </a:fillRef>
        <a:effectRef idx="1">
          <a:scrgbClr r="0" g="0" b="0"/>
        </a:effectRef>
        <a:fontRef idx="minor">
          <a:schemeClr val="dk1"/>
        </a:fontRef>
      </dsp:style>
    </dsp:sp>
    <dsp:sp modelId="{81EF745E-13F3-4996-ADBA-2320B4ECF5C2}">
      <dsp:nvSpPr>
        <dsp:cNvPr id="0" name=""/>
        <dsp:cNvSpPr/>
      </dsp:nvSpPr>
      <dsp:spPr>
        <a:xfrm>
          <a:off x="0" y="3291979"/>
          <a:ext cx="7323102" cy="10973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r" defTabSz="1244600" rtl="1">
            <a:lnSpc>
              <a:spcPct val="90000"/>
            </a:lnSpc>
            <a:spcBef>
              <a:spcPct val="0"/>
            </a:spcBef>
            <a:spcAft>
              <a:spcPct val="35000"/>
            </a:spcAft>
          </a:pPr>
          <a:r>
            <a:rPr lang="ar-BH" altLang="en-US" sz="2800" b="1" kern="1200" dirty="0" smtClean="0"/>
            <a:t>4- يميز بين المناطق الحرارية الرئيسية في العالم.</a:t>
          </a:r>
          <a:endParaRPr lang="ar-BH" altLang="ar-BH" sz="2800" b="1" kern="1200" dirty="0"/>
        </a:p>
      </dsp:txBody>
      <dsp:txXfrm>
        <a:off x="0" y="3291979"/>
        <a:ext cx="7323102" cy="1097326"/>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5BB54EE-DF0D-4FA1-B48F-C292469C25C4}" type="datetimeFigureOut">
              <a:rPr lang="en-US" smtClean="0"/>
              <a:t>1/24/2021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9056367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BB54EE-DF0D-4FA1-B48F-C292469C25C4}" type="datetimeFigureOut">
              <a:rPr lang="en-US" smtClean="0"/>
              <a:t>1/24/2021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34950672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BB54EE-DF0D-4FA1-B48F-C292469C25C4}" type="datetimeFigureOut">
              <a:rPr lang="en-US" smtClean="0"/>
              <a:t>1/24/2021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104229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BB54EE-DF0D-4FA1-B48F-C292469C25C4}" type="datetimeFigureOut">
              <a:rPr lang="en-US" smtClean="0"/>
              <a:t>1/24/2021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4107749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5BB54EE-DF0D-4FA1-B48F-C292469C25C4}" type="datetimeFigureOut">
              <a:rPr lang="en-US" smtClean="0"/>
              <a:t>1/24/2021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3581707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5BB54EE-DF0D-4FA1-B48F-C292469C25C4}" type="datetimeFigureOut">
              <a:rPr lang="en-US" smtClean="0"/>
              <a:t>1/24/2021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934561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5BB54EE-DF0D-4FA1-B48F-C292469C25C4}" type="datetimeFigureOut">
              <a:rPr lang="en-US" smtClean="0"/>
              <a:t>1/24/2021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29223078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5BB54EE-DF0D-4FA1-B48F-C292469C25C4}" type="datetimeFigureOut">
              <a:rPr lang="en-US" smtClean="0"/>
              <a:t>1/24/2021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095030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BB54EE-DF0D-4FA1-B48F-C292469C25C4}" type="datetimeFigureOut">
              <a:rPr lang="en-US" smtClean="0"/>
              <a:t>1/24/2021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3215593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5BB54EE-DF0D-4FA1-B48F-C292469C25C4}" type="datetimeFigureOut">
              <a:rPr lang="en-US" smtClean="0"/>
              <a:t>1/24/2021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28105181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5BB54EE-DF0D-4FA1-B48F-C292469C25C4}" type="datetimeFigureOut">
              <a:rPr lang="en-US" smtClean="0"/>
              <a:t>1/24/2021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8054275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78000">
              <a:srgbClr val="ECECEC"/>
            </a:gs>
            <a:gs pos="39000">
              <a:schemeClr val="bg1"/>
            </a:gs>
            <a:gs pos="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BB54EE-DF0D-4FA1-B48F-C292469C25C4}" type="datetimeFigureOut">
              <a:rPr lang="en-US" smtClean="0"/>
              <a:t>1/24/2021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F20112-F681-4D23-BAD6-386DBC2EFDE9}" type="slidenum">
              <a:rPr lang="en-US" smtClean="0"/>
              <a:t>‹#›</a:t>
            </a:fld>
            <a:endParaRPr lang="en-US"/>
          </a:p>
        </p:txBody>
      </p:sp>
    </p:spTree>
    <p:extLst>
      <p:ext uri="{BB962C8B-B14F-4D97-AF65-F5344CB8AC3E}">
        <p14:creationId xmlns:p14="http://schemas.microsoft.com/office/powerpoint/2010/main" val="42807650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chemeClr val="bg1"/>
            </a:gs>
            <a:gs pos="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clrChange>
              <a:clrFrom>
                <a:srgbClr val="FDFDFD"/>
              </a:clrFrom>
              <a:clrTo>
                <a:srgbClr val="FDFDFD">
                  <a:alpha val="0"/>
                </a:srgbClr>
              </a:clrTo>
            </a:clrChange>
            <a:extLst>
              <a:ext uri="{28A0092B-C50C-407E-A947-70E740481C1C}">
                <a14:useLocalDpi xmlns:a14="http://schemas.microsoft.com/office/drawing/2010/main" val="0"/>
              </a:ext>
            </a:extLst>
          </a:blip>
          <a:srcRect l="6723" t="25076" r="6723" b="21638"/>
          <a:stretch/>
        </p:blipFill>
        <p:spPr>
          <a:xfrm>
            <a:off x="2438400" y="381000"/>
            <a:ext cx="7162800" cy="1182210"/>
          </a:xfrm>
          <a:prstGeom prst="rect">
            <a:avLst/>
          </a:prstGeom>
        </p:spPr>
      </p:pic>
      <p:cxnSp>
        <p:nvCxnSpPr>
          <p:cNvPr id="3" name="Straight Connector 2"/>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Rectangle 5"/>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7" name="Rectangle 6"/>
          <p:cNvSpPr/>
          <p:nvPr/>
        </p:nvSpPr>
        <p:spPr>
          <a:xfrm>
            <a:off x="4197733" y="2031723"/>
            <a:ext cx="5942733" cy="1179810"/>
          </a:xfrm>
          <a:prstGeom prst="rect">
            <a:avLst/>
          </a:prstGeom>
          <a:solidFill>
            <a:schemeClr val="accent6">
              <a:lumMod val="20000"/>
              <a:lumOff val="80000"/>
            </a:schemeClr>
          </a:solidFill>
          <a:ln>
            <a:solidFill>
              <a:schemeClr val="accent1"/>
            </a:solidFill>
          </a:ln>
        </p:spPr>
        <p:txBody>
          <a:bodyPr wrap="square">
            <a:spAutoFit/>
          </a:bodyPr>
          <a:lstStyle>
            <a:lvl1pPr algn="r" rtl="1">
              <a:lnSpc>
                <a:spcPct val="90000"/>
              </a:lnSpc>
              <a:spcBef>
                <a:spcPts val="750"/>
              </a:spcBef>
              <a:buFont typeface="Arial" panose="020B0604020202020204" pitchFamily="34" charset="0"/>
              <a:buChar char="•"/>
              <a:defRPr sz="2100">
                <a:solidFill>
                  <a:schemeClr val="tx1"/>
                </a:solidFill>
                <a:latin typeface="Calibri" panose="020F0502020204030204" pitchFamily="34" charset="0"/>
                <a:cs typeface="Arial" panose="020B0604020202020204" pitchFamily="34" charset="0"/>
              </a:defRPr>
            </a:lvl1pPr>
            <a:lvl2pPr indent="-171450" algn="r" rtl="1">
              <a:lnSpc>
                <a:spcPct val="90000"/>
              </a:lnSpc>
              <a:spcBef>
                <a:spcPts val="375"/>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2pPr>
            <a:lvl3pPr indent="-171450" algn="r" rtl="1">
              <a:lnSpc>
                <a:spcPct val="90000"/>
              </a:lnSpc>
              <a:spcBef>
                <a:spcPts val="375"/>
              </a:spcBef>
              <a:buFont typeface="Arial" panose="020B0604020202020204" pitchFamily="34" charset="0"/>
              <a:buChar char="•"/>
              <a:defRPr sz="1500">
                <a:solidFill>
                  <a:schemeClr val="tx1"/>
                </a:solidFill>
                <a:latin typeface="Calibri" panose="020F0502020204030204" pitchFamily="34" charset="0"/>
                <a:cs typeface="Arial" panose="020B0604020202020204" pitchFamily="34" charset="0"/>
              </a:defRPr>
            </a:lvl3pPr>
            <a:lvl4pPr indent="-171450" algn="r" rtl="1">
              <a:lnSpc>
                <a:spcPct val="90000"/>
              </a:lnSpc>
              <a:spcBef>
                <a:spcPts val="375"/>
              </a:spcBef>
              <a:buFont typeface="Arial" panose="020B0604020202020204" pitchFamily="34" charset="0"/>
              <a:buChar char="•"/>
              <a:defRPr sz="1300">
                <a:solidFill>
                  <a:schemeClr val="tx1"/>
                </a:solidFill>
                <a:latin typeface="Calibri" panose="020F0502020204030204" pitchFamily="34" charset="0"/>
                <a:cs typeface="Arial" panose="020B0604020202020204" pitchFamily="34" charset="0"/>
              </a:defRPr>
            </a:lvl4pPr>
            <a:lvl5pPr indent="-171450" algn="r" rtl="1">
              <a:lnSpc>
                <a:spcPct val="90000"/>
              </a:lnSpc>
              <a:spcBef>
                <a:spcPts val="375"/>
              </a:spcBef>
              <a:buFont typeface="Arial" panose="020B0604020202020204" pitchFamily="34" charset="0"/>
              <a:buChar char="•"/>
              <a:defRPr sz="1300">
                <a:solidFill>
                  <a:schemeClr val="tx1"/>
                </a:solidFill>
                <a:latin typeface="Calibri" panose="020F0502020204030204" pitchFamily="34" charset="0"/>
                <a:cs typeface="Arial" panose="020B0604020202020204" pitchFamily="34" charset="0"/>
              </a:defRPr>
            </a:lvl5pPr>
            <a:lvl6pPr indent="-171450" algn="r" rtl="1"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cs typeface="Arial" panose="020B0604020202020204" pitchFamily="34" charset="0"/>
              </a:defRPr>
            </a:lvl6pPr>
            <a:lvl7pPr indent="-171450" algn="r" rtl="1"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cs typeface="Arial" panose="020B0604020202020204" pitchFamily="34" charset="0"/>
              </a:defRPr>
            </a:lvl7pPr>
            <a:lvl8pPr indent="-171450" algn="r" rtl="1"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cs typeface="Arial" panose="020B0604020202020204" pitchFamily="34" charset="0"/>
              </a:defRPr>
            </a:lvl8pPr>
            <a:lvl9pPr indent="-171450" algn="r" rtl="1"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cs typeface="Arial" panose="020B0604020202020204" pitchFamily="34" charset="0"/>
              </a:defRPr>
            </a:lvl9pPr>
          </a:lstStyle>
          <a:p>
            <a:pPr algn="ctr" eaLnBrk="1" hangingPunct="1">
              <a:lnSpc>
                <a:spcPct val="100000"/>
              </a:lnSpc>
              <a:spcBef>
                <a:spcPct val="0"/>
              </a:spcBef>
              <a:spcAft>
                <a:spcPts val="800"/>
              </a:spcAft>
              <a:buFontTx/>
              <a:buNone/>
              <a:defRPr/>
            </a:pPr>
            <a:r>
              <a:rPr lang="ar-SA" altLang="en-US" sz="3200" b="1" dirty="0" smtClean="0">
                <a:solidFill>
                  <a:srgbClr val="000000"/>
                </a:solidFill>
                <a:latin typeface="Simplified Arabic" panose="02020603050405020304" pitchFamily="18" charset="-78"/>
                <a:cs typeface="+mn-cs"/>
              </a:rPr>
              <a:t>المرحلة الث</a:t>
            </a:r>
            <a:r>
              <a:rPr lang="ar-BH" altLang="en-US" sz="3200" b="1" dirty="0" smtClean="0">
                <a:solidFill>
                  <a:srgbClr val="000000"/>
                </a:solidFill>
                <a:latin typeface="Simplified Arabic" panose="02020603050405020304" pitchFamily="18" charset="-78"/>
                <a:cs typeface="+mn-cs"/>
              </a:rPr>
              <a:t>ّ</a:t>
            </a:r>
            <a:r>
              <a:rPr lang="ar-SA" altLang="en-US" sz="3200" b="1" dirty="0" err="1" smtClean="0">
                <a:solidFill>
                  <a:srgbClr val="000000"/>
                </a:solidFill>
                <a:latin typeface="Simplified Arabic" panose="02020603050405020304" pitchFamily="18" charset="-78"/>
                <a:cs typeface="+mn-cs"/>
              </a:rPr>
              <a:t>انوية</a:t>
            </a:r>
            <a:r>
              <a:rPr lang="ar-SA" altLang="en-US" sz="3200" b="1" dirty="0" smtClean="0">
                <a:solidFill>
                  <a:srgbClr val="000000"/>
                </a:solidFill>
                <a:latin typeface="Simplified Arabic" panose="02020603050405020304" pitchFamily="18" charset="-78"/>
                <a:cs typeface="+mn-cs"/>
              </a:rPr>
              <a:t>: المستوى</a:t>
            </a:r>
            <a:r>
              <a:rPr lang="ar-BH" altLang="en-US" sz="3200" b="1" dirty="0" smtClean="0">
                <a:solidFill>
                  <a:srgbClr val="000000"/>
                </a:solidFill>
                <a:latin typeface="Simplified Arabic" panose="02020603050405020304" pitchFamily="18" charset="-78"/>
                <a:cs typeface="+mn-cs"/>
              </a:rPr>
              <a:t> الثاني</a:t>
            </a:r>
            <a:r>
              <a:rPr lang="ar-SA" altLang="en-US" sz="3200" b="1" dirty="0" smtClean="0">
                <a:solidFill>
                  <a:srgbClr val="000000"/>
                </a:solidFill>
                <a:latin typeface="Simplified Arabic" panose="02020603050405020304" pitchFamily="18" charset="-78"/>
                <a:cs typeface="+mn-cs"/>
              </a:rPr>
              <a:t> </a:t>
            </a:r>
            <a:endParaRPr lang="ar-BH" altLang="en-US" sz="3200" b="1" dirty="0" smtClean="0">
              <a:solidFill>
                <a:srgbClr val="000000"/>
              </a:solidFill>
              <a:latin typeface="Simplified Arabic" panose="02020603050405020304" pitchFamily="18" charset="-78"/>
              <a:cs typeface="+mn-cs"/>
            </a:endParaRPr>
          </a:p>
          <a:p>
            <a:pPr algn="ctr" eaLnBrk="1" hangingPunct="1">
              <a:lnSpc>
                <a:spcPct val="100000"/>
              </a:lnSpc>
              <a:spcBef>
                <a:spcPct val="0"/>
              </a:spcBef>
              <a:spcAft>
                <a:spcPts val="800"/>
              </a:spcAft>
              <a:buFontTx/>
              <a:buNone/>
              <a:defRPr/>
            </a:pPr>
            <a:r>
              <a:rPr lang="ar-SA" altLang="en-US" sz="3200" b="1" dirty="0" smtClean="0">
                <a:solidFill>
                  <a:srgbClr val="000000"/>
                </a:solidFill>
                <a:latin typeface="Simplified Arabic" panose="02020603050405020304" pitchFamily="18" charset="-78"/>
                <a:cs typeface="+mn-cs"/>
              </a:rPr>
              <a:t>اسم المقر</a:t>
            </a:r>
            <a:r>
              <a:rPr lang="ar-BH" altLang="en-US" sz="3200" b="1" dirty="0" smtClean="0">
                <a:solidFill>
                  <a:srgbClr val="000000"/>
                </a:solidFill>
                <a:latin typeface="Simplified Arabic" panose="02020603050405020304" pitchFamily="18" charset="-78"/>
                <a:cs typeface="+mn-cs"/>
              </a:rPr>
              <a:t>ّ</a:t>
            </a:r>
            <a:r>
              <a:rPr lang="ar-SA" altLang="en-US" sz="3200" b="1" dirty="0" smtClean="0">
                <a:solidFill>
                  <a:srgbClr val="000000"/>
                </a:solidFill>
                <a:latin typeface="Simplified Arabic" panose="02020603050405020304" pitchFamily="18" charset="-78"/>
                <a:cs typeface="+mn-cs"/>
              </a:rPr>
              <a:t>ر: </a:t>
            </a:r>
            <a:r>
              <a:rPr lang="ar-BH" altLang="en-US" sz="3200" b="1" dirty="0" smtClean="0">
                <a:solidFill>
                  <a:srgbClr val="000000"/>
                </a:solidFill>
                <a:latin typeface="Simplified Arabic" panose="02020603050405020304" pitchFamily="18" charset="-78"/>
                <a:cs typeface="+mn-cs"/>
              </a:rPr>
              <a:t>الجغرافيا الطبيعية (أجا 211)</a:t>
            </a:r>
            <a:endParaRPr lang="ar-SA" altLang="en-US" sz="3200" b="1" dirty="0" smtClean="0">
              <a:solidFill>
                <a:srgbClr val="000000"/>
              </a:solidFill>
              <a:latin typeface="Simplified Arabic" panose="02020603050405020304" pitchFamily="18" charset="-78"/>
              <a:cs typeface="+mn-cs"/>
            </a:endParaRPr>
          </a:p>
        </p:txBody>
      </p:sp>
      <p:pic>
        <p:nvPicPr>
          <p:cNvPr id="8" name="Picture 7"/>
          <p:cNvPicPr>
            <a:picLocks noChangeAspect="1"/>
          </p:cNvPicPr>
          <p:nvPr/>
        </p:nvPicPr>
        <p:blipFill rotWithShape="1">
          <a:blip r:embed="rId3"/>
          <a:srcRect l="29577" t="1540" r="30038"/>
          <a:stretch/>
        </p:blipFill>
        <p:spPr>
          <a:xfrm>
            <a:off x="270642" y="1563211"/>
            <a:ext cx="3826276" cy="431995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Title 1">
            <a:extLst/>
          </p:cNvPr>
          <p:cNvSpPr txBox="1">
            <a:spLocks/>
          </p:cNvSpPr>
          <p:nvPr/>
        </p:nvSpPr>
        <p:spPr bwMode="auto">
          <a:xfrm>
            <a:off x="4804254" y="3795351"/>
            <a:ext cx="4449217" cy="963344"/>
          </a:xfrm>
          <a:prstGeom prst="rect">
            <a:avLst/>
          </a:prstGeom>
          <a:solidFill>
            <a:schemeClr val="accent6">
              <a:lumMod val="20000"/>
              <a:lumOff val="80000"/>
            </a:schemeClr>
          </a:solidFill>
          <a:ln>
            <a:solidFill>
              <a:schemeClr val="accent1"/>
            </a:solidFill>
          </a:ln>
          <a:extLst/>
        </p:spPr>
        <p:txBody>
          <a:bodyPr anchor="ctr"/>
          <a:lstStyle>
            <a:lvl1pPr algn="l" defTabSz="685800" rtl="1"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1" eaLnBrk="0" fontAlgn="base" hangingPunct="0">
              <a:lnSpc>
                <a:spcPct val="90000"/>
              </a:lnSpc>
              <a:spcBef>
                <a:spcPct val="0"/>
              </a:spcBef>
              <a:spcAft>
                <a:spcPct val="0"/>
              </a:spcAft>
              <a:defRPr sz="3300">
                <a:solidFill>
                  <a:schemeClr val="tx1"/>
                </a:solidFill>
                <a:latin typeface="Calibri Light" panose="020F0302020204030204" pitchFamily="34" charset="0"/>
                <a:cs typeface="Times New Roman" panose="02020603050405020304" pitchFamily="18" charset="0"/>
              </a:defRPr>
            </a:lvl2pPr>
            <a:lvl3pPr algn="l" defTabSz="685800" rtl="1" eaLnBrk="0" fontAlgn="base" hangingPunct="0">
              <a:lnSpc>
                <a:spcPct val="90000"/>
              </a:lnSpc>
              <a:spcBef>
                <a:spcPct val="0"/>
              </a:spcBef>
              <a:spcAft>
                <a:spcPct val="0"/>
              </a:spcAft>
              <a:defRPr sz="3300">
                <a:solidFill>
                  <a:schemeClr val="tx1"/>
                </a:solidFill>
                <a:latin typeface="Calibri Light" panose="020F0302020204030204" pitchFamily="34" charset="0"/>
                <a:cs typeface="Times New Roman" panose="02020603050405020304" pitchFamily="18" charset="0"/>
              </a:defRPr>
            </a:lvl3pPr>
            <a:lvl4pPr algn="l" defTabSz="685800" rtl="1" eaLnBrk="0" fontAlgn="base" hangingPunct="0">
              <a:lnSpc>
                <a:spcPct val="90000"/>
              </a:lnSpc>
              <a:spcBef>
                <a:spcPct val="0"/>
              </a:spcBef>
              <a:spcAft>
                <a:spcPct val="0"/>
              </a:spcAft>
              <a:defRPr sz="3300">
                <a:solidFill>
                  <a:schemeClr val="tx1"/>
                </a:solidFill>
                <a:latin typeface="Calibri Light" panose="020F0302020204030204" pitchFamily="34" charset="0"/>
                <a:cs typeface="Times New Roman" panose="02020603050405020304" pitchFamily="18" charset="0"/>
              </a:defRPr>
            </a:lvl4pPr>
            <a:lvl5pPr algn="l" defTabSz="685800" rtl="1" eaLnBrk="0" fontAlgn="base" hangingPunct="0">
              <a:lnSpc>
                <a:spcPct val="90000"/>
              </a:lnSpc>
              <a:spcBef>
                <a:spcPct val="0"/>
              </a:spcBef>
              <a:spcAft>
                <a:spcPct val="0"/>
              </a:spcAft>
              <a:defRPr sz="3300">
                <a:solidFill>
                  <a:schemeClr val="tx1"/>
                </a:solidFill>
                <a:latin typeface="Calibri Light" panose="020F0302020204030204" pitchFamily="34" charset="0"/>
                <a:cs typeface="Times New Roman" panose="02020603050405020304" pitchFamily="18" charset="0"/>
              </a:defRPr>
            </a:lvl5pPr>
            <a:lvl6pPr marL="457200" algn="l" defTabSz="685800" rtl="1" fontAlgn="base">
              <a:lnSpc>
                <a:spcPct val="90000"/>
              </a:lnSpc>
              <a:spcBef>
                <a:spcPct val="0"/>
              </a:spcBef>
              <a:spcAft>
                <a:spcPct val="0"/>
              </a:spcAft>
              <a:defRPr sz="3300">
                <a:solidFill>
                  <a:schemeClr val="tx1"/>
                </a:solidFill>
                <a:latin typeface="Calibri Light" panose="020F0302020204030204" pitchFamily="34" charset="0"/>
                <a:cs typeface="Times New Roman" panose="02020603050405020304" pitchFamily="18" charset="0"/>
              </a:defRPr>
            </a:lvl6pPr>
            <a:lvl7pPr marL="914400" algn="l" defTabSz="685800" rtl="1" fontAlgn="base">
              <a:lnSpc>
                <a:spcPct val="90000"/>
              </a:lnSpc>
              <a:spcBef>
                <a:spcPct val="0"/>
              </a:spcBef>
              <a:spcAft>
                <a:spcPct val="0"/>
              </a:spcAft>
              <a:defRPr sz="3300">
                <a:solidFill>
                  <a:schemeClr val="tx1"/>
                </a:solidFill>
                <a:latin typeface="Calibri Light" panose="020F0302020204030204" pitchFamily="34" charset="0"/>
                <a:cs typeface="Times New Roman" panose="02020603050405020304" pitchFamily="18" charset="0"/>
              </a:defRPr>
            </a:lvl7pPr>
            <a:lvl8pPr marL="1371600" algn="l" defTabSz="685800" rtl="1" fontAlgn="base">
              <a:lnSpc>
                <a:spcPct val="90000"/>
              </a:lnSpc>
              <a:spcBef>
                <a:spcPct val="0"/>
              </a:spcBef>
              <a:spcAft>
                <a:spcPct val="0"/>
              </a:spcAft>
              <a:defRPr sz="3300">
                <a:solidFill>
                  <a:schemeClr val="tx1"/>
                </a:solidFill>
                <a:latin typeface="Calibri Light" panose="020F0302020204030204" pitchFamily="34" charset="0"/>
                <a:cs typeface="Times New Roman" panose="02020603050405020304" pitchFamily="18" charset="0"/>
              </a:defRPr>
            </a:lvl8pPr>
            <a:lvl9pPr marL="1828800" algn="l" defTabSz="685800" rtl="1" fontAlgn="base">
              <a:lnSpc>
                <a:spcPct val="90000"/>
              </a:lnSpc>
              <a:spcBef>
                <a:spcPct val="0"/>
              </a:spcBef>
              <a:spcAft>
                <a:spcPct val="0"/>
              </a:spcAft>
              <a:defRPr sz="3300">
                <a:solidFill>
                  <a:schemeClr val="tx1"/>
                </a:solidFill>
                <a:latin typeface="Calibri Light" panose="020F0302020204030204" pitchFamily="34" charset="0"/>
                <a:cs typeface="Times New Roman" panose="02020603050405020304" pitchFamily="18" charset="0"/>
              </a:defRPr>
            </a:lvl9pPr>
          </a:lstStyle>
          <a:p>
            <a:pPr algn="ctr">
              <a:defRPr/>
            </a:pPr>
            <a:r>
              <a:rPr lang="ar-BH" sz="3200" b="1" dirty="0" smtClean="0">
                <a:cs typeface="+mn-cs"/>
              </a:rPr>
              <a:t>الدرس (15): التبادل الحراري</a:t>
            </a:r>
            <a:endParaRPr lang="en-GB" sz="3600" b="1" dirty="0">
              <a:cs typeface="+mn-cs"/>
            </a:endParaRPr>
          </a:p>
        </p:txBody>
      </p:sp>
    </p:spTree>
    <p:extLst>
      <p:ext uri="{BB962C8B-B14F-4D97-AF65-F5344CB8AC3E}">
        <p14:creationId xmlns:p14="http://schemas.microsoft.com/office/powerpoint/2010/main" val="3255457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857" y="-38637"/>
            <a:ext cx="1646183" cy="1268068"/>
          </a:xfrm>
          <a:prstGeom prst="rect">
            <a:avLst/>
          </a:prstGeom>
        </p:spPr>
      </p:pic>
      <p:cxnSp>
        <p:nvCxnSpPr>
          <p:cNvPr id="7" name="Straight Connector 6"/>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Rectangle 9"/>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1" name="TextBox 10"/>
          <p:cNvSpPr txBox="1"/>
          <p:nvPr/>
        </p:nvSpPr>
        <p:spPr>
          <a:xfrm>
            <a:off x="115910" y="317058"/>
            <a:ext cx="2060620" cy="338554"/>
          </a:xfrm>
          <a:prstGeom prst="rect">
            <a:avLst/>
          </a:prstGeom>
          <a:solidFill>
            <a:srgbClr val="FF0000"/>
          </a:solidFill>
          <a:ln>
            <a:solidFill>
              <a:srgbClr val="003399"/>
            </a:solidFill>
          </a:ln>
        </p:spPr>
        <p:txBody>
          <a:bodyPr wrap="square">
            <a:spAutoFit/>
          </a:bodyPr>
          <a:lstStyle/>
          <a:p>
            <a:pPr algn="ctr">
              <a:defRPr/>
            </a:pPr>
            <a:r>
              <a:rPr lang="ar-BH" sz="1600" b="1" dirty="0" smtClean="0">
                <a:solidFill>
                  <a:schemeClr val="bg1"/>
                </a:solidFill>
              </a:rPr>
              <a:t>التبادل الحراري (أجا 211)</a:t>
            </a:r>
            <a:endParaRPr lang="en-US" sz="1600" b="1" dirty="0">
              <a:solidFill>
                <a:schemeClr val="bg1"/>
              </a:solidFill>
            </a:endParaRPr>
          </a:p>
        </p:txBody>
      </p:sp>
      <p:sp>
        <p:nvSpPr>
          <p:cNvPr id="6" name="Text Box 3"/>
          <p:cNvSpPr txBox="1">
            <a:spLocks noChangeArrowheads="1"/>
          </p:cNvSpPr>
          <p:nvPr/>
        </p:nvSpPr>
        <p:spPr bwMode="auto">
          <a:xfrm>
            <a:off x="1944189" y="697654"/>
            <a:ext cx="8451668" cy="584775"/>
          </a:xfrm>
          <a:prstGeom prst="rect">
            <a:avLst/>
          </a:prstGeom>
          <a:solidFill>
            <a:schemeClr val="accent4">
              <a:lumMod val="20000"/>
              <a:lumOff val="80000"/>
            </a:schemeClr>
          </a:solidFill>
          <a:ln w="19050">
            <a:solidFill>
              <a:schemeClr val="accent6">
                <a:lumMod val="50000"/>
              </a:schemeClr>
            </a:solidFill>
          </a:ln>
          <a:effectLst/>
        </p:spPr>
        <p:txBody>
          <a:bodyPr wrap="square">
            <a:spAutoFit/>
          </a:bodyPr>
          <a:lstStyle>
            <a:lvl1pPr algn="r" rtl="1">
              <a:lnSpc>
                <a:spcPct val="90000"/>
              </a:lnSpc>
              <a:spcBef>
                <a:spcPts val="750"/>
              </a:spcBef>
              <a:buFont typeface="Arial" panose="020B0604020202020204" pitchFamily="34" charset="0"/>
              <a:buChar char="•"/>
              <a:defRPr sz="21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375"/>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375"/>
              </a:spcBef>
              <a:buFont typeface="Arial" panose="020B0604020202020204" pitchFamily="34" charset="0"/>
              <a:buChar char="•"/>
              <a:defRPr sz="15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375"/>
              </a:spcBef>
              <a:buFont typeface="Arial" panose="020B0604020202020204" pitchFamily="34" charset="0"/>
              <a:buChar char="•"/>
              <a:defRPr sz="1300">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375"/>
              </a:spcBef>
              <a:buFont typeface="Arial" panose="020B0604020202020204" pitchFamily="34" charset="0"/>
              <a:buChar char="•"/>
              <a:defRPr sz="1300">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cs typeface="Arial" panose="020B0604020202020204" pitchFamily="34" charset="0"/>
              </a:defRPr>
            </a:lvl9pPr>
          </a:lstStyle>
          <a:p>
            <a:pPr eaLnBrk="1" hangingPunct="1">
              <a:lnSpc>
                <a:spcPct val="100000"/>
              </a:lnSpc>
              <a:spcBef>
                <a:spcPct val="0"/>
              </a:spcBef>
              <a:buFont typeface="Arial" panose="020B0604020202020204" pitchFamily="34" charset="0"/>
              <a:buNone/>
              <a:defRPr/>
            </a:pPr>
            <a:r>
              <a:rPr lang="ar-BH" sz="3200" b="1" dirty="0">
                <a:solidFill>
                  <a:srgbClr val="FF0000"/>
                </a:solidFill>
              </a:rPr>
              <a:t>النشاط </a:t>
            </a:r>
            <a:r>
              <a:rPr lang="ar-BH" sz="3200" b="1" dirty="0" smtClean="0">
                <a:solidFill>
                  <a:srgbClr val="FF0000"/>
                </a:solidFill>
              </a:rPr>
              <a:t>الثالث: اختلاف الموازنة الحرارية بين مناطق الأرض</a:t>
            </a:r>
            <a:r>
              <a:rPr lang="ar-BH" sz="2400" b="1" dirty="0" smtClean="0"/>
              <a:t>     </a:t>
            </a:r>
            <a:r>
              <a:rPr lang="ar-BH" sz="1600" b="1" dirty="0" smtClean="0">
                <a:solidFill>
                  <a:srgbClr val="FF0000"/>
                </a:solidFill>
              </a:rPr>
              <a:t> </a:t>
            </a:r>
            <a:endParaRPr lang="ar-BH" sz="1600" b="1" dirty="0">
              <a:solidFill>
                <a:srgbClr val="FF0000"/>
              </a:solidFill>
            </a:endParaRPr>
          </a:p>
        </p:txBody>
      </p:sp>
      <p:pic>
        <p:nvPicPr>
          <p:cNvPr id="8" name="Picture 7"/>
          <p:cNvPicPr>
            <a:picLocks noChangeAspect="1"/>
          </p:cNvPicPr>
          <p:nvPr/>
        </p:nvPicPr>
        <p:blipFill rotWithShape="1">
          <a:blip r:embed="rId3"/>
          <a:srcRect l="41752" t="38160" r="37165" b="28213"/>
          <a:stretch/>
        </p:blipFill>
        <p:spPr>
          <a:xfrm>
            <a:off x="7941161" y="2256849"/>
            <a:ext cx="3719321" cy="3510460"/>
          </a:xfrm>
          <a:prstGeom prst="rect">
            <a:avLst/>
          </a:prstGeom>
        </p:spPr>
      </p:pic>
      <p:sp>
        <p:nvSpPr>
          <p:cNvPr id="9" name="Text Box 3"/>
          <p:cNvSpPr txBox="1">
            <a:spLocks noChangeArrowheads="1"/>
          </p:cNvSpPr>
          <p:nvPr/>
        </p:nvSpPr>
        <p:spPr bwMode="auto">
          <a:xfrm>
            <a:off x="8126568" y="1388040"/>
            <a:ext cx="3348509" cy="830997"/>
          </a:xfrm>
          <a:prstGeom prst="rect">
            <a:avLst/>
          </a:prstGeom>
          <a:solidFill>
            <a:schemeClr val="accent6">
              <a:lumMod val="20000"/>
              <a:lumOff val="80000"/>
            </a:schemeClr>
          </a:solidFill>
          <a:ln w="19050">
            <a:solidFill>
              <a:srgbClr val="002060"/>
            </a:solidFill>
          </a:ln>
          <a:effectLst/>
        </p:spPr>
        <p:txBody>
          <a:bodyPr wrap="square">
            <a:spAutoFit/>
          </a:bodyPr>
          <a:lstStyle>
            <a:lvl1pPr algn="r" rtl="1">
              <a:lnSpc>
                <a:spcPct val="90000"/>
              </a:lnSpc>
              <a:spcBef>
                <a:spcPts val="750"/>
              </a:spcBef>
              <a:buFont typeface="Arial" panose="020B0604020202020204" pitchFamily="34" charset="0"/>
              <a:buChar char="•"/>
              <a:defRPr sz="21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375"/>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375"/>
              </a:spcBef>
              <a:buFont typeface="Arial" panose="020B0604020202020204" pitchFamily="34" charset="0"/>
              <a:buChar char="•"/>
              <a:defRPr sz="15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375"/>
              </a:spcBef>
              <a:buFont typeface="Arial" panose="020B0604020202020204" pitchFamily="34" charset="0"/>
              <a:buChar char="•"/>
              <a:defRPr sz="1300">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375"/>
              </a:spcBef>
              <a:buFont typeface="Arial" panose="020B0604020202020204" pitchFamily="34" charset="0"/>
              <a:buChar char="•"/>
              <a:defRPr sz="1300">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cs typeface="Arial" panose="020B0604020202020204" pitchFamily="34" charset="0"/>
              </a:defRPr>
            </a:lvl9pPr>
          </a:lstStyle>
          <a:p>
            <a:pPr algn="ctr" eaLnBrk="1" hangingPunct="1">
              <a:lnSpc>
                <a:spcPct val="100000"/>
              </a:lnSpc>
              <a:spcBef>
                <a:spcPct val="0"/>
              </a:spcBef>
              <a:buFont typeface="Arial" panose="020B0604020202020204" pitchFamily="34" charset="0"/>
              <a:buNone/>
              <a:defRPr/>
            </a:pPr>
            <a:r>
              <a:rPr lang="ar-BH" sz="3200" b="1" dirty="0" smtClean="0">
                <a:latin typeface="Arial" panose="020B0604020202020204" pitchFamily="34" charset="0"/>
              </a:rPr>
              <a:t> </a:t>
            </a:r>
            <a:r>
              <a:rPr lang="ar-BH" sz="1600" b="1" dirty="0" smtClean="0">
                <a:latin typeface="Arial" panose="020B0604020202020204" pitchFamily="34" charset="0"/>
              </a:rPr>
              <a:t>اختلاف توزع الأشعة الشمسية بالنسبة للموقع من دوائر العرض</a:t>
            </a:r>
            <a:endParaRPr lang="ar-BH" sz="1600" b="1" dirty="0">
              <a:latin typeface="Arial" panose="020B0604020202020204" pitchFamily="34" charset="0"/>
            </a:endParaRPr>
          </a:p>
        </p:txBody>
      </p:sp>
      <p:pic>
        <p:nvPicPr>
          <p:cNvPr id="12" name="Picture 11"/>
          <p:cNvPicPr>
            <a:picLocks noChangeAspect="1"/>
          </p:cNvPicPr>
          <p:nvPr/>
        </p:nvPicPr>
        <p:blipFill rotWithShape="1">
          <a:blip r:embed="rId3"/>
          <a:srcRect l="18985" t="59815" r="59337" b="11664"/>
          <a:stretch/>
        </p:blipFill>
        <p:spPr>
          <a:xfrm>
            <a:off x="3554569" y="2184084"/>
            <a:ext cx="4210680" cy="3655990"/>
          </a:xfrm>
          <a:prstGeom prst="rect">
            <a:avLst/>
          </a:prstGeom>
        </p:spPr>
      </p:pic>
      <p:sp>
        <p:nvSpPr>
          <p:cNvPr id="13" name="Text Box 3"/>
          <p:cNvSpPr txBox="1">
            <a:spLocks noChangeArrowheads="1"/>
          </p:cNvSpPr>
          <p:nvPr/>
        </p:nvSpPr>
        <p:spPr bwMode="auto">
          <a:xfrm>
            <a:off x="3864374" y="1759713"/>
            <a:ext cx="3784965" cy="338554"/>
          </a:xfrm>
          <a:prstGeom prst="rect">
            <a:avLst/>
          </a:prstGeom>
          <a:solidFill>
            <a:schemeClr val="accent6">
              <a:lumMod val="20000"/>
              <a:lumOff val="80000"/>
            </a:schemeClr>
          </a:solidFill>
          <a:ln w="19050">
            <a:solidFill>
              <a:srgbClr val="002060"/>
            </a:solidFill>
          </a:ln>
          <a:effectLst/>
        </p:spPr>
        <p:txBody>
          <a:bodyPr wrap="square">
            <a:spAutoFit/>
          </a:bodyPr>
          <a:lstStyle>
            <a:lvl1pPr algn="r" rtl="1">
              <a:lnSpc>
                <a:spcPct val="90000"/>
              </a:lnSpc>
              <a:spcBef>
                <a:spcPts val="750"/>
              </a:spcBef>
              <a:buFont typeface="Arial" panose="020B0604020202020204" pitchFamily="34" charset="0"/>
              <a:buChar char="•"/>
              <a:defRPr sz="21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375"/>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375"/>
              </a:spcBef>
              <a:buFont typeface="Arial" panose="020B0604020202020204" pitchFamily="34" charset="0"/>
              <a:buChar char="•"/>
              <a:defRPr sz="15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375"/>
              </a:spcBef>
              <a:buFont typeface="Arial" panose="020B0604020202020204" pitchFamily="34" charset="0"/>
              <a:buChar char="•"/>
              <a:defRPr sz="1300">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375"/>
              </a:spcBef>
              <a:buFont typeface="Arial" panose="020B0604020202020204" pitchFamily="34" charset="0"/>
              <a:buChar char="•"/>
              <a:defRPr sz="1300">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cs typeface="Arial" panose="020B0604020202020204" pitchFamily="34" charset="0"/>
              </a:defRPr>
            </a:lvl9pPr>
          </a:lstStyle>
          <a:p>
            <a:pPr algn="ctr" eaLnBrk="1" hangingPunct="1">
              <a:lnSpc>
                <a:spcPct val="100000"/>
              </a:lnSpc>
              <a:spcBef>
                <a:spcPct val="0"/>
              </a:spcBef>
              <a:buFont typeface="Arial" panose="020B0604020202020204" pitchFamily="34" charset="0"/>
              <a:buNone/>
              <a:defRPr/>
            </a:pPr>
            <a:r>
              <a:rPr lang="ar-BH" sz="1600" b="1" dirty="0" smtClean="0">
                <a:latin typeface="Arial" panose="020B0604020202020204" pitchFamily="34" charset="0"/>
              </a:rPr>
              <a:t>نسبة البياض لبعض الأجسام الطبيعية</a:t>
            </a:r>
            <a:endParaRPr lang="ar-BH" sz="1600" b="1" dirty="0">
              <a:latin typeface="Arial" panose="020B0604020202020204" pitchFamily="34" charset="0"/>
            </a:endParaRPr>
          </a:p>
        </p:txBody>
      </p:sp>
      <p:sp>
        <p:nvSpPr>
          <p:cNvPr id="14" name="TextBox 13"/>
          <p:cNvSpPr txBox="1"/>
          <p:nvPr/>
        </p:nvSpPr>
        <p:spPr>
          <a:xfrm>
            <a:off x="436192" y="2305726"/>
            <a:ext cx="2897746" cy="2308324"/>
          </a:xfrm>
          <a:prstGeom prst="rect">
            <a:avLst/>
          </a:prstGeom>
          <a:solidFill>
            <a:schemeClr val="accent6">
              <a:lumMod val="40000"/>
              <a:lumOff val="60000"/>
            </a:schemeClr>
          </a:solidFill>
          <a:ln>
            <a:solidFill>
              <a:schemeClr val="accent5">
                <a:lumMod val="75000"/>
              </a:schemeClr>
            </a:solidFill>
          </a:ln>
          <a:effectLst>
            <a:innerShdw blurRad="63500" dist="50800" dir="18900000">
              <a:prstClr val="black">
                <a:alpha val="50000"/>
              </a:prstClr>
            </a:innerShdw>
          </a:effectLst>
        </p:spPr>
        <p:txBody>
          <a:bodyPr wrap="square">
            <a:spAutoFit/>
          </a:bodyPr>
          <a:lstStyle/>
          <a:p>
            <a:pPr algn="just" rtl="1" eaLnBrk="1" hangingPunct="1">
              <a:lnSpc>
                <a:spcPct val="150000"/>
              </a:lnSpc>
              <a:defRPr/>
            </a:pPr>
            <a:r>
              <a:rPr lang="ar-BH" sz="2400" b="1" dirty="0"/>
              <a:t>– اقرأ </a:t>
            </a:r>
            <a:r>
              <a:rPr lang="ar-BH" sz="2400" b="1" dirty="0" smtClean="0"/>
              <a:t>المستندان، </a:t>
            </a:r>
            <a:r>
              <a:rPr lang="ar-BH" sz="2400" b="1" dirty="0"/>
              <a:t>ثم ا</a:t>
            </a:r>
            <a:r>
              <a:rPr lang="ar-BH" sz="2400" b="1" dirty="0" smtClean="0"/>
              <a:t>ستنتج عوامل اختلاف الموازنة الحرارية بين مناطق الأرض</a:t>
            </a:r>
            <a:r>
              <a:rPr lang="ar-BH" sz="2000" b="1" dirty="0" smtClean="0"/>
              <a:t>.  </a:t>
            </a:r>
            <a:endParaRPr lang="ar-BH" sz="1600" b="1" dirty="0">
              <a:solidFill>
                <a:srgbClr val="FF0000"/>
              </a:solidFill>
            </a:endParaRPr>
          </a:p>
        </p:txBody>
      </p:sp>
    </p:spTree>
    <p:extLst>
      <p:ext uri="{BB962C8B-B14F-4D97-AF65-F5344CB8AC3E}">
        <p14:creationId xmlns:p14="http://schemas.microsoft.com/office/powerpoint/2010/main" val="862408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down)">
                                      <p:cBhvr>
                                        <p:cTn id="13" dur="580">
                                          <p:stCondLst>
                                            <p:cond delay="0"/>
                                          </p:stCondLst>
                                        </p:cTn>
                                        <p:tgtEl>
                                          <p:spTgt spid="8"/>
                                        </p:tgtEl>
                                      </p:cBhvr>
                                    </p:animEffect>
                                    <p:anim calcmode="lin" valueType="num">
                                      <p:cBhvr>
                                        <p:cTn id="1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9" dur="26">
                                          <p:stCondLst>
                                            <p:cond delay="650"/>
                                          </p:stCondLst>
                                        </p:cTn>
                                        <p:tgtEl>
                                          <p:spTgt spid="8"/>
                                        </p:tgtEl>
                                      </p:cBhvr>
                                      <p:to x="100000" y="60000"/>
                                    </p:animScale>
                                    <p:animScale>
                                      <p:cBhvr>
                                        <p:cTn id="20" dur="166" decel="50000">
                                          <p:stCondLst>
                                            <p:cond delay="676"/>
                                          </p:stCondLst>
                                        </p:cTn>
                                        <p:tgtEl>
                                          <p:spTgt spid="8"/>
                                        </p:tgtEl>
                                      </p:cBhvr>
                                      <p:to x="100000" y="100000"/>
                                    </p:animScale>
                                    <p:animScale>
                                      <p:cBhvr>
                                        <p:cTn id="21" dur="26">
                                          <p:stCondLst>
                                            <p:cond delay="1312"/>
                                          </p:stCondLst>
                                        </p:cTn>
                                        <p:tgtEl>
                                          <p:spTgt spid="8"/>
                                        </p:tgtEl>
                                      </p:cBhvr>
                                      <p:to x="100000" y="80000"/>
                                    </p:animScale>
                                    <p:animScale>
                                      <p:cBhvr>
                                        <p:cTn id="22" dur="166" decel="50000">
                                          <p:stCondLst>
                                            <p:cond delay="1338"/>
                                          </p:stCondLst>
                                        </p:cTn>
                                        <p:tgtEl>
                                          <p:spTgt spid="8"/>
                                        </p:tgtEl>
                                      </p:cBhvr>
                                      <p:to x="100000" y="100000"/>
                                    </p:animScale>
                                    <p:animScale>
                                      <p:cBhvr>
                                        <p:cTn id="23" dur="26">
                                          <p:stCondLst>
                                            <p:cond delay="1642"/>
                                          </p:stCondLst>
                                        </p:cTn>
                                        <p:tgtEl>
                                          <p:spTgt spid="8"/>
                                        </p:tgtEl>
                                      </p:cBhvr>
                                      <p:to x="100000" y="90000"/>
                                    </p:animScale>
                                    <p:animScale>
                                      <p:cBhvr>
                                        <p:cTn id="24" dur="166" decel="50000">
                                          <p:stCondLst>
                                            <p:cond delay="1668"/>
                                          </p:stCondLst>
                                        </p:cTn>
                                        <p:tgtEl>
                                          <p:spTgt spid="8"/>
                                        </p:tgtEl>
                                      </p:cBhvr>
                                      <p:to x="100000" y="100000"/>
                                    </p:animScale>
                                    <p:animScale>
                                      <p:cBhvr>
                                        <p:cTn id="25" dur="26">
                                          <p:stCondLst>
                                            <p:cond delay="1808"/>
                                          </p:stCondLst>
                                        </p:cTn>
                                        <p:tgtEl>
                                          <p:spTgt spid="8"/>
                                        </p:tgtEl>
                                      </p:cBhvr>
                                      <p:to x="100000" y="95000"/>
                                    </p:animScale>
                                    <p:animScale>
                                      <p:cBhvr>
                                        <p:cTn id="26" dur="166" decel="50000">
                                          <p:stCondLst>
                                            <p:cond delay="1834"/>
                                          </p:stCondLst>
                                        </p:cTn>
                                        <p:tgtEl>
                                          <p:spTgt spid="8"/>
                                        </p:tgtEl>
                                      </p:cBhvr>
                                      <p:to x="100000" y="100000"/>
                                    </p:animScale>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circle(in)">
                                      <p:cBhvr>
                                        <p:cTn id="31" dur="20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26" presetClass="entr" presetSubtype="0" fill="hold"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wipe(down)">
                                      <p:cBhvr>
                                        <p:cTn id="36" dur="580">
                                          <p:stCondLst>
                                            <p:cond delay="0"/>
                                          </p:stCondLst>
                                        </p:cTn>
                                        <p:tgtEl>
                                          <p:spTgt spid="12"/>
                                        </p:tgtEl>
                                      </p:cBhvr>
                                    </p:animEffect>
                                    <p:anim calcmode="lin" valueType="num">
                                      <p:cBhvr>
                                        <p:cTn id="3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42" dur="26">
                                          <p:stCondLst>
                                            <p:cond delay="650"/>
                                          </p:stCondLst>
                                        </p:cTn>
                                        <p:tgtEl>
                                          <p:spTgt spid="12"/>
                                        </p:tgtEl>
                                      </p:cBhvr>
                                      <p:to x="100000" y="60000"/>
                                    </p:animScale>
                                    <p:animScale>
                                      <p:cBhvr>
                                        <p:cTn id="43" dur="166" decel="50000">
                                          <p:stCondLst>
                                            <p:cond delay="676"/>
                                          </p:stCondLst>
                                        </p:cTn>
                                        <p:tgtEl>
                                          <p:spTgt spid="12"/>
                                        </p:tgtEl>
                                      </p:cBhvr>
                                      <p:to x="100000" y="100000"/>
                                    </p:animScale>
                                    <p:animScale>
                                      <p:cBhvr>
                                        <p:cTn id="44" dur="26">
                                          <p:stCondLst>
                                            <p:cond delay="1312"/>
                                          </p:stCondLst>
                                        </p:cTn>
                                        <p:tgtEl>
                                          <p:spTgt spid="12"/>
                                        </p:tgtEl>
                                      </p:cBhvr>
                                      <p:to x="100000" y="80000"/>
                                    </p:animScale>
                                    <p:animScale>
                                      <p:cBhvr>
                                        <p:cTn id="45" dur="166" decel="50000">
                                          <p:stCondLst>
                                            <p:cond delay="1338"/>
                                          </p:stCondLst>
                                        </p:cTn>
                                        <p:tgtEl>
                                          <p:spTgt spid="12"/>
                                        </p:tgtEl>
                                      </p:cBhvr>
                                      <p:to x="100000" y="100000"/>
                                    </p:animScale>
                                    <p:animScale>
                                      <p:cBhvr>
                                        <p:cTn id="46" dur="26">
                                          <p:stCondLst>
                                            <p:cond delay="1642"/>
                                          </p:stCondLst>
                                        </p:cTn>
                                        <p:tgtEl>
                                          <p:spTgt spid="12"/>
                                        </p:tgtEl>
                                      </p:cBhvr>
                                      <p:to x="100000" y="90000"/>
                                    </p:animScale>
                                    <p:animScale>
                                      <p:cBhvr>
                                        <p:cTn id="47" dur="166" decel="50000">
                                          <p:stCondLst>
                                            <p:cond delay="1668"/>
                                          </p:stCondLst>
                                        </p:cTn>
                                        <p:tgtEl>
                                          <p:spTgt spid="12"/>
                                        </p:tgtEl>
                                      </p:cBhvr>
                                      <p:to x="100000" y="100000"/>
                                    </p:animScale>
                                    <p:animScale>
                                      <p:cBhvr>
                                        <p:cTn id="48" dur="26">
                                          <p:stCondLst>
                                            <p:cond delay="1808"/>
                                          </p:stCondLst>
                                        </p:cTn>
                                        <p:tgtEl>
                                          <p:spTgt spid="12"/>
                                        </p:tgtEl>
                                      </p:cBhvr>
                                      <p:to x="100000" y="95000"/>
                                    </p:animScale>
                                    <p:animScale>
                                      <p:cBhvr>
                                        <p:cTn id="49" dur="166" decel="50000">
                                          <p:stCondLst>
                                            <p:cond delay="1834"/>
                                          </p:stCondLst>
                                        </p:cTn>
                                        <p:tgtEl>
                                          <p:spTgt spid="12"/>
                                        </p:tgtEl>
                                      </p:cBhvr>
                                      <p:to x="100000" y="100000"/>
                                    </p:animScale>
                                  </p:childTnLst>
                                </p:cTn>
                              </p:par>
                            </p:childTnLst>
                          </p:cTn>
                        </p:par>
                      </p:childTnLst>
                    </p:cTn>
                  </p:par>
                  <p:par>
                    <p:cTn id="50" fill="hold">
                      <p:stCondLst>
                        <p:cond delay="indefinite"/>
                      </p:stCondLst>
                      <p:childTnLst>
                        <p:par>
                          <p:cTn id="51" fill="hold">
                            <p:stCondLst>
                              <p:cond delay="0"/>
                            </p:stCondLst>
                            <p:childTnLst>
                              <p:par>
                                <p:cTn id="52" presetID="6" presetClass="entr" presetSubtype="16" fill="hold" grpId="0" nodeType="click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circle(in)">
                                      <p:cBhvr>
                                        <p:cTn id="54" dur="2000"/>
                                        <p:tgtEl>
                                          <p:spTgt spid="13"/>
                                        </p:tgtEl>
                                      </p:cBhvr>
                                    </p:animEffect>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grpId="0" nodeType="click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fade">
                                      <p:cBhvr>
                                        <p:cTn id="59" dur="1000"/>
                                        <p:tgtEl>
                                          <p:spTgt spid="14"/>
                                        </p:tgtEl>
                                      </p:cBhvr>
                                    </p:animEffect>
                                    <p:anim calcmode="lin" valueType="num">
                                      <p:cBhvr>
                                        <p:cTn id="60" dur="1000" fill="hold"/>
                                        <p:tgtEl>
                                          <p:spTgt spid="14"/>
                                        </p:tgtEl>
                                        <p:attrNameLst>
                                          <p:attrName>ppt_x</p:attrName>
                                        </p:attrNameLst>
                                      </p:cBhvr>
                                      <p:tavLst>
                                        <p:tav tm="0">
                                          <p:val>
                                            <p:strVal val="#ppt_x"/>
                                          </p:val>
                                        </p:tav>
                                        <p:tav tm="100000">
                                          <p:val>
                                            <p:strVal val="#ppt_x"/>
                                          </p:val>
                                        </p:tav>
                                      </p:tavLst>
                                    </p:anim>
                                    <p:anim calcmode="lin" valueType="num">
                                      <p:cBhvr>
                                        <p:cTn id="6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3" grpId="0" animBg="1"/>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857" y="-38637"/>
            <a:ext cx="1646183" cy="1268068"/>
          </a:xfrm>
          <a:prstGeom prst="rect">
            <a:avLst/>
          </a:prstGeom>
        </p:spPr>
      </p:pic>
      <p:cxnSp>
        <p:nvCxnSpPr>
          <p:cNvPr id="7" name="Straight Connector 6"/>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Rectangle 9"/>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1" name="TextBox 10"/>
          <p:cNvSpPr txBox="1"/>
          <p:nvPr/>
        </p:nvSpPr>
        <p:spPr>
          <a:xfrm>
            <a:off x="103031" y="96249"/>
            <a:ext cx="2060620" cy="338554"/>
          </a:xfrm>
          <a:prstGeom prst="rect">
            <a:avLst/>
          </a:prstGeom>
          <a:solidFill>
            <a:srgbClr val="FF0000"/>
          </a:solidFill>
          <a:ln>
            <a:solidFill>
              <a:srgbClr val="003399"/>
            </a:solidFill>
          </a:ln>
        </p:spPr>
        <p:txBody>
          <a:bodyPr wrap="square">
            <a:spAutoFit/>
          </a:bodyPr>
          <a:lstStyle/>
          <a:p>
            <a:pPr algn="ctr">
              <a:defRPr/>
            </a:pPr>
            <a:r>
              <a:rPr lang="ar-BH" sz="1600" b="1" dirty="0" smtClean="0">
                <a:solidFill>
                  <a:schemeClr val="bg1"/>
                </a:solidFill>
              </a:rPr>
              <a:t>التبادل الحراري (أجا 211)</a:t>
            </a:r>
            <a:endParaRPr lang="en-US" sz="1600" b="1" dirty="0">
              <a:solidFill>
                <a:schemeClr val="bg1"/>
              </a:solidFill>
            </a:endParaRPr>
          </a:p>
        </p:txBody>
      </p:sp>
      <p:sp>
        <p:nvSpPr>
          <p:cNvPr id="6" name="Text Box 3"/>
          <p:cNvSpPr txBox="1">
            <a:spLocks noChangeArrowheads="1"/>
          </p:cNvSpPr>
          <p:nvPr/>
        </p:nvSpPr>
        <p:spPr bwMode="auto">
          <a:xfrm>
            <a:off x="483418" y="448009"/>
            <a:ext cx="9912439" cy="584775"/>
          </a:xfrm>
          <a:prstGeom prst="rect">
            <a:avLst/>
          </a:prstGeom>
          <a:solidFill>
            <a:schemeClr val="accent4">
              <a:lumMod val="20000"/>
              <a:lumOff val="80000"/>
            </a:schemeClr>
          </a:solidFill>
          <a:ln w="19050">
            <a:solidFill>
              <a:schemeClr val="accent6">
                <a:lumMod val="50000"/>
              </a:schemeClr>
            </a:solidFill>
          </a:ln>
          <a:effectLst/>
        </p:spPr>
        <p:txBody>
          <a:bodyPr wrap="square">
            <a:spAutoFit/>
          </a:bodyPr>
          <a:lstStyle>
            <a:lvl1pPr algn="r" rtl="1">
              <a:lnSpc>
                <a:spcPct val="90000"/>
              </a:lnSpc>
              <a:spcBef>
                <a:spcPts val="750"/>
              </a:spcBef>
              <a:buFont typeface="Arial" panose="020B0604020202020204" pitchFamily="34" charset="0"/>
              <a:buChar char="•"/>
              <a:defRPr sz="21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375"/>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375"/>
              </a:spcBef>
              <a:buFont typeface="Arial" panose="020B0604020202020204" pitchFamily="34" charset="0"/>
              <a:buChar char="•"/>
              <a:defRPr sz="15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375"/>
              </a:spcBef>
              <a:buFont typeface="Arial" panose="020B0604020202020204" pitchFamily="34" charset="0"/>
              <a:buChar char="•"/>
              <a:defRPr sz="1300">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375"/>
              </a:spcBef>
              <a:buFont typeface="Arial" panose="020B0604020202020204" pitchFamily="34" charset="0"/>
              <a:buChar char="•"/>
              <a:defRPr sz="1300">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cs typeface="Arial" panose="020B0604020202020204" pitchFamily="34" charset="0"/>
              </a:defRPr>
            </a:lvl9pPr>
          </a:lstStyle>
          <a:p>
            <a:pPr eaLnBrk="1" hangingPunct="1">
              <a:lnSpc>
                <a:spcPct val="100000"/>
              </a:lnSpc>
              <a:spcBef>
                <a:spcPct val="0"/>
              </a:spcBef>
              <a:buFont typeface="Arial" panose="020B0604020202020204" pitchFamily="34" charset="0"/>
              <a:buNone/>
              <a:defRPr/>
            </a:pPr>
            <a:r>
              <a:rPr lang="ar-BH" sz="3200" b="1" dirty="0" smtClean="0">
                <a:solidFill>
                  <a:srgbClr val="FF0000"/>
                </a:solidFill>
              </a:rPr>
              <a:t>إجابة النشاط الثالث: عوامل اختلاف الموازنة الحرارية بين مناطق الأرض.</a:t>
            </a:r>
            <a:r>
              <a:rPr lang="ar-BH" sz="2400" b="1" dirty="0" smtClean="0"/>
              <a:t>     </a:t>
            </a:r>
            <a:r>
              <a:rPr lang="ar-BH" sz="1600" b="1" dirty="0" smtClean="0">
                <a:solidFill>
                  <a:srgbClr val="FF0000"/>
                </a:solidFill>
              </a:rPr>
              <a:t> </a:t>
            </a:r>
            <a:endParaRPr lang="ar-BH" sz="1600" b="1" dirty="0">
              <a:solidFill>
                <a:srgbClr val="FF0000"/>
              </a:solidFill>
            </a:endParaRPr>
          </a:p>
        </p:txBody>
      </p:sp>
      <p:sp>
        <p:nvSpPr>
          <p:cNvPr id="8" name="TextBox 7"/>
          <p:cNvSpPr txBox="1"/>
          <p:nvPr/>
        </p:nvSpPr>
        <p:spPr>
          <a:xfrm>
            <a:off x="270640" y="1242637"/>
            <a:ext cx="11616559" cy="131112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just" rtl="1">
              <a:lnSpc>
                <a:spcPct val="120000"/>
              </a:lnSpc>
            </a:pPr>
            <a:r>
              <a:rPr lang="ar-BH" sz="2200" dirty="0" smtClean="0">
                <a:solidFill>
                  <a:schemeClr val="tx1"/>
                </a:solidFill>
              </a:rPr>
              <a:t>الفرق بين حرارة الأشعة الشمسية الواصلة إلى سطح الأرض، وحرارة الأشعة الأرضية المبثوثة نحو الفضاء يعرف  بالموازنة الحرارية، وهذه الموازنة متعادلة بالنسبة لمجمل الكرة الأرضية، غير أنها تشهد فائضا في أماكن وعجزا في أماكن أخرى، ويعود ذلك إلى عدة عوامل هي:</a:t>
            </a:r>
            <a:endParaRPr lang="en-US" sz="2200" dirty="0">
              <a:solidFill>
                <a:schemeClr val="tx1"/>
              </a:solidFill>
            </a:endParaRPr>
          </a:p>
        </p:txBody>
      </p:sp>
      <p:sp>
        <p:nvSpPr>
          <p:cNvPr id="9" name="TextBox 8"/>
          <p:cNvSpPr txBox="1"/>
          <p:nvPr/>
        </p:nvSpPr>
        <p:spPr>
          <a:xfrm>
            <a:off x="270641" y="2665143"/>
            <a:ext cx="11616558" cy="33055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r"/>
            <a:r>
              <a:rPr lang="ar-BH" sz="2400" b="1" dirty="0" smtClean="0">
                <a:solidFill>
                  <a:srgbClr val="FF0000"/>
                </a:solidFill>
              </a:rPr>
              <a:t>1- الموقع من دوائر العرض:</a:t>
            </a:r>
          </a:p>
          <a:p>
            <a:pPr algn="r">
              <a:lnSpc>
                <a:spcPct val="120000"/>
              </a:lnSpc>
            </a:pPr>
            <a:r>
              <a:rPr lang="ar-BH" sz="2200" dirty="0" smtClean="0"/>
              <a:t>تشهد الموازنة الحرارية في المناطق القطبية عجزًا، بعكس المناطق الاستوائية التي تشهد فائضًا. فبسبب كروية الأرض نتج ما يلي:</a:t>
            </a:r>
          </a:p>
          <a:p>
            <a:pPr algn="r">
              <a:lnSpc>
                <a:spcPct val="120000"/>
              </a:lnSpc>
            </a:pPr>
            <a:r>
              <a:rPr lang="ar-BH" sz="2200" dirty="0" smtClean="0"/>
              <a:t>أ- تصل الأشعة الشمسية إلى المناطق القطبية بشكل مائل بينما تصل إلى المناطق الاستوائية بشكل عمودي.</a:t>
            </a:r>
          </a:p>
          <a:p>
            <a:pPr algn="r">
              <a:lnSpc>
                <a:spcPct val="120000"/>
              </a:lnSpc>
            </a:pPr>
            <a:r>
              <a:rPr lang="ar-BH" sz="2200" dirty="0" smtClean="0"/>
              <a:t>ب- بسبب الفرق في ميلان أشعة الشمس تتوزع الأشعة الشمسية في المناطق القطبية على مساحة أوسع مما في المناطق الاستوائية، لذا تكون المناطق الاستوائية أكثر دفئا وحرارة من المناطق القطبية.</a:t>
            </a:r>
          </a:p>
          <a:p>
            <a:pPr algn="r">
              <a:lnSpc>
                <a:spcPct val="120000"/>
              </a:lnSpc>
            </a:pPr>
            <a:r>
              <a:rPr lang="ar-BH" sz="2200" dirty="0" smtClean="0"/>
              <a:t>ج- في المناطق القطبية تقطع الأشعة الشمسية مسافة أطول من التي تقطعها في المناطق الاستوائية، وتصطدم في جو المناطق القطبية بكمية أكبر من الأجسام، الأمر الذي يزيد من نسبة الأشعة المنعكسة، فضلا عن ذلك الأشعة التي تصل مائلة إلى تلك المناطق تزيد من نسبة الانعكاس.  </a:t>
            </a:r>
            <a:endParaRPr lang="en-US" sz="2200" dirty="0"/>
          </a:p>
        </p:txBody>
      </p:sp>
    </p:spTree>
    <p:extLst>
      <p:ext uri="{BB962C8B-B14F-4D97-AF65-F5344CB8AC3E}">
        <p14:creationId xmlns:p14="http://schemas.microsoft.com/office/powerpoint/2010/main" val="4199029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75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10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75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1000" fill="hold"/>
                                        <p:tgtEl>
                                          <p:spTgt spid="9"/>
                                        </p:tgtEl>
                                        <p:attrNameLst>
                                          <p:attrName>ppt_x</p:attrName>
                                        </p:attrNameLst>
                                      </p:cBhvr>
                                      <p:tavLst>
                                        <p:tav tm="0">
                                          <p:val>
                                            <p:strVal val="#ppt_x"/>
                                          </p:val>
                                        </p:tav>
                                        <p:tav tm="100000">
                                          <p:val>
                                            <p:strVal val="#ppt_x"/>
                                          </p:val>
                                        </p:tav>
                                      </p:tavLst>
                                    </p:anim>
                                    <p:anim calcmode="lin" valueType="num">
                                      <p:cBhvr additive="base">
                                        <p:cTn id="19" dur="10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857" y="-38637"/>
            <a:ext cx="1646183" cy="1268068"/>
          </a:xfrm>
          <a:prstGeom prst="rect">
            <a:avLst/>
          </a:prstGeom>
        </p:spPr>
      </p:pic>
      <p:cxnSp>
        <p:nvCxnSpPr>
          <p:cNvPr id="7" name="Straight Connector 6"/>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Rectangle 9"/>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1" name="TextBox 10"/>
          <p:cNvSpPr txBox="1"/>
          <p:nvPr/>
        </p:nvSpPr>
        <p:spPr>
          <a:xfrm>
            <a:off x="90152" y="160232"/>
            <a:ext cx="2060620" cy="338554"/>
          </a:xfrm>
          <a:prstGeom prst="rect">
            <a:avLst/>
          </a:prstGeom>
          <a:solidFill>
            <a:srgbClr val="FF0000"/>
          </a:solidFill>
          <a:ln>
            <a:solidFill>
              <a:srgbClr val="003399"/>
            </a:solidFill>
          </a:ln>
        </p:spPr>
        <p:txBody>
          <a:bodyPr wrap="square">
            <a:spAutoFit/>
          </a:bodyPr>
          <a:lstStyle/>
          <a:p>
            <a:pPr algn="ctr">
              <a:defRPr/>
            </a:pPr>
            <a:r>
              <a:rPr lang="ar-BH" sz="1600" b="1" dirty="0" smtClean="0">
                <a:solidFill>
                  <a:schemeClr val="bg1"/>
                </a:solidFill>
              </a:rPr>
              <a:t>التبادل الحراري (أجا 211)</a:t>
            </a:r>
            <a:endParaRPr lang="en-US" sz="1600" b="1" dirty="0">
              <a:solidFill>
                <a:schemeClr val="bg1"/>
              </a:solidFill>
            </a:endParaRPr>
          </a:p>
        </p:txBody>
      </p:sp>
      <p:sp>
        <p:nvSpPr>
          <p:cNvPr id="6" name="Text Box 3"/>
          <p:cNvSpPr txBox="1">
            <a:spLocks noChangeArrowheads="1"/>
          </p:cNvSpPr>
          <p:nvPr/>
        </p:nvSpPr>
        <p:spPr bwMode="auto">
          <a:xfrm>
            <a:off x="414731" y="571834"/>
            <a:ext cx="9981126" cy="584775"/>
          </a:xfrm>
          <a:prstGeom prst="rect">
            <a:avLst/>
          </a:prstGeom>
          <a:solidFill>
            <a:schemeClr val="accent4">
              <a:lumMod val="20000"/>
              <a:lumOff val="80000"/>
            </a:schemeClr>
          </a:solidFill>
          <a:ln w="19050">
            <a:solidFill>
              <a:schemeClr val="accent6">
                <a:lumMod val="50000"/>
              </a:schemeClr>
            </a:solidFill>
          </a:ln>
          <a:effectLst/>
        </p:spPr>
        <p:txBody>
          <a:bodyPr wrap="square">
            <a:spAutoFit/>
          </a:bodyPr>
          <a:lstStyle>
            <a:lvl1pPr algn="r" rtl="1">
              <a:lnSpc>
                <a:spcPct val="90000"/>
              </a:lnSpc>
              <a:spcBef>
                <a:spcPts val="750"/>
              </a:spcBef>
              <a:buFont typeface="Arial" panose="020B0604020202020204" pitchFamily="34" charset="0"/>
              <a:buChar char="•"/>
              <a:defRPr sz="21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375"/>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375"/>
              </a:spcBef>
              <a:buFont typeface="Arial" panose="020B0604020202020204" pitchFamily="34" charset="0"/>
              <a:buChar char="•"/>
              <a:defRPr sz="15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375"/>
              </a:spcBef>
              <a:buFont typeface="Arial" panose="020B0604020202020204" pitchFamily="34" charset="0"/>
              <a:buChar char="•"/>
              <a:defRPr sz="1300">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375"/>
              </a:spcBef>
              <a:buFont typeface="Arial" panose="020B0604020202020204" pitchFamily="34" charset="0"/>
              <a:buChar char="•"/>
              <a:defRPr sz="1300">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cs typeface="Arial" panose="020B0604020202020204" pitchFamily="34" charset="0"/>
              </a:defRPr>
            </a:lvl9pPr>
          </a:lstStyle>
          <a:p>
            <a:pPr eaLnBrk="1" hangingPunct="1">
              <a:lnSpc>
                <a:spcPct val="100000"/>
              </a:lnSpc>
              <a:spcBef>
                <a:spcPct val="0"/>
              </a:spcBef>
              <a:buFont typeface="Arial" panose="020B0604020202020204" pitchFamily="34" charset="0"/>
              <a:buNone/>
              <a:defRPr/>
            </a:pPr>
            <a:r>
              <a:rPr lang="ar-BH" sz="3200" b="1" dirty="0" smtClean="0">
                <a:solidFill>
                  <a:srgbClr val="FF0000"/>
                </a:solidFill>
              </a:rPr>
              <a:t>إجابة النشاط الثالث: عوامل اختلاف الموازنة الحرارية بين مناطق الأرض</a:t>
            </a:r>
            <a:r>
              <a:rPr lang="ar-BH" sz="2400" b="1" dirty="0" smtClean="0"/>
              <a:t>     </a:t>
            </a:r>
            <a:r>
              <a:rPr lang="ar-BH" sz="1600" b="1" dirty="0" smtClean="0">
                <a:solidFill>
                  <a:srgbClr val="FF0000"/>
                </a:solidFill>
              </a:rPr>
              <a:t> </a:t>
            </a:r>
            <a:endParaRPr lang="ar-BH" sz="1600" b="1" dirty="0">
              <a:solidFill>
                <a:srgbClr val="FF0000"/>
              </a:solidFill>
            </a:endParaRPr>
          </a:p>
        </p:txBody>
      </p:sp>
      <p:sp>
        <p:nvSpPr>
          <p:cNvPr id="8" name="TextBox 7"/>
          <p:cNvSpPr txBox="1"/>
          <p:nvPr/>
        </p:nvSpPr>
        <p:spPr>
          <a:xfrm>
            <a:off x="353094" y="1302479"/>
            <a:ext cx="11333409" cy="249299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r"/>
            <a:r>
              <a:rPr lang="ar-BH" sz="2400" b="1" dirty="0" smtClean="0">
                <a:solidFill>
                  <a:srgbClr val="FF0000"/>
                </a:solidFill>
              </a:rPr>
              <a:t>2- البياض (أو طبيعة الغطاء الأرضي):</a:t>
            </a:r>
          </a:p>
          <a:p>
            <a:pPr algn="just" rtl="1">
              <a:lnSpc>
                <a:spcPct val="150000"/>
              </a:lnSpc>
            </a:pPr>
            <a:r>
              <a:rPr lang="ar-BH" sz="2200" dirty="0" smtClean="0"/>
              <a:t>هو النسبة التي يعكسها جسم معين من مجمل الأشعة التي يتلقاها، ويعبر عادة عن البياض بالنسبة المئوية. تتأثر نسبة البياض بلون الأجسام ودرجة نعومتها، فالأجسام ذات الألوان الفاتحة والملساء لديها بياض مرتفع، وبالتالي نسبة اختزالها للحرارة ضئيلة مثل الثلوج والرمال والأرض الجرداء، بينما الأجسام ذات الألوان الداكنة والخشنة فلديها نسبة بياض متدنية، لذا تخزن كمية أكبر من الحرارة مثل الغابات.  </a:t>
            </a:r>
            <a:endParaRPr lang="en-US" sz="2200" dirty="0"/>
          </a:p>
        </p:txBody>
      </p:sp>
      <p:sp>
        <p:nvSpPr>
          <p:cNvPr id="9" name="TextBox 8"/>
          <p:cNvSpPr txBox="1"/>
          <p:nvPr/>
        </p:nvSpPr>
        <p:spPr>
          <a:xfrm>
            <a:off x="353093" y="3941339"/>
            <a:ext cx="11333409" cy="147732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r"/>
            <a:r>
              <a:rPr lang="ar-BH" sz="2400" b="1" dirty="0" smtClean="0">
                <a:solidFill>
                  <a:srgbClr val="FF0000"/>
                </a:solidFill>
              </a:rPr>
              <a:t>3- بخار الماء:</a:t>
            </a:r>
          </a:p>
          <a:p>
            <a:pPr algn="just" rtl="1">
              <a:lnSpc>
                <a:spcPct val="150000"/>
              </a:lnSpc>
            </a:pPr>
            <a:r>
              <a:rPr lang="ar-BH" sz="2200" dirty="0" smtClean="0"/>
              <a:t>هو من الأجسام الأساسية التي تختزن الحرارة في الجو، ثم تبثها إلى المناطق المجاورة، لذلك ترتفع درجات الحرارة مع ارتفاع نسبة بخار الماء في الجو، كما هو الحال في الليالي الرطبة حيث تكون حرارتها أعلى من الليالي الصافية.  </a:t>
            </a:r>
            <a:endParaRPr lang="en-US" sz="2200" dirty="0"/>
          </a:p>
        </p:txBody>
      </p:sp>
    </p:spTree>
    <p:extLst>
      <p:ext uri="{BB962C8B-B14F-4D97-AF65-F5344CB8AC3E}">
        <p14:creationId xmlns:p14="http://schemas.microsoft.com/office/powerpoint/2010/main" val="3323663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75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1000" fill="hold"/>
                                        <p:tgtEl>
                                          <p:spTgt spid="8"/>
                                        </p:tgtEl>
                                        <p:attrNameLst>
                                          <p:attrName>ppt_x</p:attrName>
                                        </p:attrNameLst>
                                      </p:cBhvr>
                                      <p:tavLst>
                                        <p:tav tm="0">
                                          <p:val>
                                            <p:strVal val="#ppt_x"/>
                                          </p:val>
                                        </p:tav>
                                        <p:tav tm="100000">
                                          <p:val>
                                            <p:strVal val="#ppt_x"/>
                                          </p:val>
                                        </p:tav>
                                      </p:tavLst>
                                    </p:anim>
                                    <p:anim calcmode="lin" valueType="num">
                                      <p:cBhvr additive="base">
                                        <p:cTn id="14"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857" y="-38637"/>
            <a:ext cx="1646183" cy="1268068"/>
          </a:xfrm>
          <a:prstGeom prst="rect">
            <a:avLst/>
          </a:prstGeom>
        </p:spPr>
      </p:pic>
      <p:cxnSp>
        <p:nvCxnSpPr>
          <p:cNvPr id="7" name="Straight Connector 6"/>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Rectangle 9"/>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1" name="TextBox 10"/>
          <p:cNvSpPr txBox="1"/>
          <p:nvPr/>
        </p:nvSpPr>
        <p:spPr>
          <a:xfrm>
            <a:off x="115910" y="317058"/>
            <a:ext cx="2060620" cy="338554"/>
          </a:xfrm>
          <a:prstGeom prst="rect">
            <a:avLst/>
          </a:prstGeom>
          <a:solidFill>
            <a:srgbClr val="FF0000"/>
          </a:solidFill>
          <a:ln>
            <a:solidFill>
              <a:srgbClr val="003399"/>
            </a:solidFill>
          </a:ln>
        </p:spPr>
        <p:txBody>
          <a:bodyPr wrap="square">
            <a:spAutoFit/>
          </a:bodyPr>
          <a:lstStyle/>
          <a:p>
            <a:pPr algn="ctr">
              <a:defRPr/>
            </a:pPr>
            <a:r>
              <a:rPr lang="ar-BH" sz="1600" b="1" dirty="0" smtClean="0">
                <a:solidFill>
                  <a:schemeClr val="bg1"/>
                </a:solidFill>
              </a:rPr>
              <a:t>التبادل الحراري (أجا 211)</a:t>
            </a:r>
            <a:endParaRPr lang="en-US" sz="1600" b="1" dirty="0">
              <a:solidFill>
                <a:schemeClr val="bg1"/>
              </a:solidFill>
            </a:endParaRPr>
          </a:p>
        </p:txBody>
      </p:sp>
      <p:sp>
        <p:nvSpPr>
          <p:cNvPr id="6" name="Text Box 3"/>
          <p:cNvSpPr txBox="1">
            <a:spLocks noChangeArrowheads="1"/>
          </p:cNvSpPr>
          <p:nvPr/>
        </p:nvSpPr>
        <p:spPr bwMode="auto">
          <a:xfrm>
            <a:off x="553792" y="697654"/>
            <a:ext cx="9981126" cy="584775"/>
          </a:xfrm>
          <a:prstGeom prst="rect">
            <a:avLst/>
          </a:prstGeom>
          <a:solidFill>
            <a:schemeClr val="accent4">
              <a:lumMod val="20000"/>
              <a:lumOff val="80000"/>
            </a:schemeClr>
          </a:solidFill>
          <a:ln w="19050">
            <a:solidFill>
              <a:schemeClr val="accent6">
                <a:lumMod val="50000"/>
              </a:schemeClr>
            </a:solidFill>
          </a:ln>
          <a:effectLst/>
        </p:spPr>
        <p:txBody>
          <a:bodyPr wrap="square">
            <a:spAutoFit/>
          </a:bodyPr>
          <a:lstStyle>
            <a:lvl1pPr algn="r" rtl="1">
              <a:lnSpc>
                <a:spcPct val="90000"/>
              </a:lnSpc>
              <a:spcBef>
                <a:spcPts val="750"/>
              </a:spcBef>
              <a:buFont typeface="Arial" panose="020B0604020202020204" pitchFamily="34" charset="0"/>
              <a:buChar char="•"/>
              <a:defRPr sz="21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375"/>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375"/>
              </a:spcBef>
              <a:buFont typeface="Arial" panose="020B0604020202020204" pitchFamily="34" charset="0"/>
              <a:buChar char="•"/>
              <a:defRPr sz="15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375"/>
              </a:spcBef>
              <a:buFont typeface="Arial" panose="020B0604020202020204" pitchFamily="34" charset="0"/>
              <a:buChar char="•"/>
              <a:defRPr sz="1300">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375"/>
              </a:spcBef>
              <a:buFont typeface="Arial" panose="020B0604020202020204" pitchFamily="34" charset="0"/>
              <a:buChar char="•"/>
              <a:defRPr sz="1300">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cs typeface="Arial" panose="020B0604020202020204" pitchFamily="34" charset="0"/>
              </a:defRPr>
            </a:lvl9pPr>
          </a:lstStyle>
          <a:p>
            <a:pPr eaLnBrk="1" hangingPunct="1">
              <a:lnSpc>
                <a:spcPct val="100000"/>
              </a:lnSpc>
              <a:spcBef>
                <a:spcPct val="0"/>
              </a:spcBef>
              <a:buFont typeface="Arial" panose="020B0604020202020204" pitchFamily="34" charset="0"/>
              <a:buNone/>
              <a:defRPr/>
            </a:pPr>
            <a:r>
              <a:rPr lang="ar-BH" sz="3200" b="1" dirty="0" smtClean="0">
                <a:solidFill>
                  <a:srgbClr val="FF0000"/>
                </a:solidFill>
              </a:rPr>
              <a:t>إجابة النشاط الثالث: عوامل اختلاف الموازنة الحرارية بين مناطق الأرض</a:t>
            </a:r>
            <a:r>
              <a:rPr lang="ar-BH" sz="2400" b="1" dirty="0" smtClean="0"/>
              <a:t>     </a:t>
            </a:r>
            <a:r>
              <a:rPr lang="ar-BH" sz="1600" b="1" dirty="0" smtClean="0">
                <a:solidFill>
                  <a:srgbClr val="FF0000"/>
                </a:solidFill>
              </a:rPr>
              <a:t> </a:t>
            </a:r>
            <a:endParaRPr lang="ar-BH" sz="1600" b="1" dirty="0">
              <a:solidFill>
                <a:srgbClr val="FF0000"/>
              </a:solidFill>
            </a:endParaRPr>
          </a:p>
        </p:txBody>
      </p:sp>
      <p:sp>
        <p:nvSpPr>
          <p:cNvPr id="8" name="TextBox 7"/>
          <p:cNvSpPr txBox="1"/>
          <p:nvPr/>
        </p:nvSpPr>
        <p:spPr>
          <a:xfrm>
            <a:off x="495837" y="1545401"/>
            <a:ext cx="11273122" cy="452431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r"/>
            <a:r>
              <a:rPr lang="ar-BH" sz="2400" b="1" dirty="0" smtClean="0">
                <a:solidFill>
                  <a:srgbClr val="FF0000"/>
                </a:solidFill>
              </a:rPr>
              <a:t>4- المسطحات المائية:</a:t>
            </a:r>
          </a:p>
          <a:p>
            <a:pPr algn="just" rtl="1">
              <a:lnSpc>
                <a:spcPct val="150000"/>
              </a:lnSpc>
            </a:pPr>
            <a:r>
              <a:rPr lang="ar-BH" sz="2200" dirty="0" smtClean="0"/>
              <a:t>تختلف كمية الحرارة التي تختزنها اليابسة من أشعة الشمس عن التي تختزنها المسطحات المائية، ففي النهار لا تخترق الأشعة الشمسية سوى سمك قليل من اليابسة، وبالتالي فإن الحرارة المختزنة فيها تتركز في القشرة السطحية، بينما العكس في المسطحات المائية إذ أن الأشعة الشمسية تخترق مياه المسطحات لعمق يتجاوز 100 متر، لذلك تكون حرارة سطح المياه في النهار وأيام الصيف أدنى من حرارة اليابسة  لأن الحرارة التي تكون مخزنة في الماء تكون موزعة على سمك أكبر، أما في الليل وأيام الشتاء فاليابسة سرعان ما تبدد في الفضاء مخزونها الحراري أشعة دون الحمراء، على العكس من المسطحات المائية التي تأخذ وقتا أطول لتخسر حرارتها بسبب السماكة الكبيرة لقسمها العلوي الذي يختزن الحرارة. ذلك هو تفسير الفروقات الحرارية اليومية والسنوية المرتفعة في المناطق البعيدة عن المسطحات المائية، والفروقات الحرارية القليلة في المناطق القريبة منها.  </a:t>
            </a:r>
            <a:endParaRPr lang="en-US" sz="2200" dirty="0"/>
          </a:p>
        </p:txBody>
      </p:sp>
    </p:spTree>
    <p:extLst>
      <p:ext uri="{BB962C8B-B14F-4D97-AF65-F5344CB8AC3E}">
        <p14:creationId xmlns:p14="http://schemas.microsoft.com/office/powerpoint/2010/main" val="729176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75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857" y="-38637"/>
            <a:ext cx="1646183" cy="1268068"/>
          </a:xfrm>
          <a:prstGeom prst="rect">
            <a:avLst/>
          </a:prstGeom>
        </p:spPr>
      </p:pic>
      <p:cxnSp>
        <p:nvCxnSpPr>
          <p:cNvPr id="7" name="Straight Connector 6"/>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Rectangle 9"/>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1" name="TextBox 10"/>
          <p:cNvSpPr txBox="1"/>
          <p:nvPr/>
        </p:nvSpPr>
        <p:spPr>
          <a:xfrm>
            <a:off x="115910" y="317058"/>
            <a:ext cx="2060620" cy="338554"/>
          </a:xfrm>
          <a:prstGeom prst="rect">
            <a:avLst/>
          </a:prstGeom>
          <a:solidFill>
            <a:srgbClr val="FF0000"/>
          </a:solidFill>
          <a:ln>
            <a:solidFill>
              <a:srgbClr val="003399"/>
            </a:solidFill>
          </a:ln>
        </p:spPr>
        <p:txBody>
          <a:bodyPr wrap="square">
            <a:spAutoFit/>
          </a:bodyPr>
          <a:lstStyle/>
          <a:p>
            <a:pPr algn="ctr">
              <a:defRPr/>
            </a:pPr>
            <a:r>
              <a:rPr lang="ar-BH" sz="1600" b="1" dirty="0" smtClean="0">
                <a:solidFill>
                  <a:schemeClr val="bg1"/>
                </a:solidFill>
              </a:rPr>
              <a:t>التبادل الحراري (أجا 211)</a:t>
            </a:r>
            <a:endParaRPr lang="en-US" sz="1600" b="1" dirty="0">
              <a:solidFill>
                <a:schemeClr val="bg1"/>
              </a:solidFill>
            </a:endParaRPr>
          </a:p>
        </p:txBody>
      </p:sp>
      <p:sp>
        <p:nvSpPr>
          <p:cNvPr id="6" name="Text Box 3"/>
          <p:cNvSpPr txBox="1">
            <a:spLocks noChangeArrowheads="1"/>
          </p:cNvSpPr>
          <p:nvPr/>
        </p:nvSpPr>
        <p:spPr bwMode="auto">
          <a:xfrm>
            <a:off x="2455557" y="333787"/>
            <a:ext cx="7661273" cy="523220"/>
          </a:xfrm>
          <a:prstGeom prst="rect">
            <a:avLst/>
          </a:prstGeom>
          <a:solidFill>
            <a:schemeClr val="accent4">
              <a:lumMod val="20000"/>
              <a:lumOff val="80000"/>
            </a:schemeClr>
          </a:solidFill>
          <a:ln w="19050">
            <a:solidFill>
              <a:schemeClr val="accent6">
                <a:lumMod val="50000"/>
              </a:schemeClr>
            </a:solidFill>
          </a:ln>
          <a:effectLst/>
        </p:spPr>
        <p:txBody>
          <a:bodyPr wrap="square">
            <a:spAutoFit/>
          </a:bodyPr>
          <a:lstStyle>
            <a:lvl1pPr algn="r" rtl="1">
              <a:lnSpc>
                <a:spcPct val="90000"/>
              </a:lnSpc>
              <a:spcBef>
                <a:spcPts val="750"/>
              </a:spcBef>
              <a:buFont typeface="Arial" panose="020B0604020202020204" pitchFamily="34" charset="0"/>
              <a:buChar char="•"/>
              <a:defRPr sz="21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375"/>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375"/>
              </a:spcBef>
              <a:buFont typeface="Arial" panose="020B0604020202020204" pitchFamily="34" charset="0"/>
              <a:buChar char="•"/>
              <a:defRPr sz="15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375"/>
              </a:spcBef>
              <a:buFont typeface="Arial" panose="020B0604020202020204" pitchFamily="34" charset="0"/>
              <a:buChar char="•"/>
              <a:defRPr sz="1300">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375"/>
              </a:spcBef>
              <a:buFont typeface="Arial" panose="020B0604020202020204" pitchFamily="34" charset="0"/>
              <a:buChar char="•"/>
              <a:defRPr sz="1300">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cs typeface="Arial" panose="020B0604020202020204" pitchFamily="34" charset="0"/>
              </a:defRPr>
            </a:lvl9pPr>
          </a:lstStyle>
          <a:p>
            <a:pPr eaLnBrk="1" hangingPunct="1">
              <a:lnSpc>
                <a:spcPct val="100000"/>
              </a:lnSpc>
              <a:spcBef>
                <a:spcPct val="0"/>
              </a:spcBef>
              <a:buFont typeface="Arial" panose="020B0604020202020204" pitchFamily="34" charset="0"/>
              <a:buNone/>
              <a:defRPr/>
            </a:pPr>
            <a:r>
              <a:rPr lang="ar-BH" sz="2800" b="1" dirty="0">
                <a:solidFill>
                  <a:srgbClr val="FF0000"/>
                </a:solidFill>
              </a:rPr>
              <a:t>النشاط </a:t>
            </a:r>
            <a:r>
              <a:rPr lang="ar-BH" sz="2800" b="1" dirty="0" smtClean="0">
                <a:solidFill>
                  <a:srgbClr val="FF0000"/>
                </a:solidFill>
              </a:rPr>
              <a:t>الرابع: تبادل حراري مستمر بين وسط الأرض وأطرافها.</a:t>
            </a:r>
            <a:r>
              <a:rPr lang="ar-BH" sz="2800" b="1" dirty="0" smtClean="0"/>
              <a:t>     </a:t>
            </a:r>
            <a:r>
              <a:rPr lang="ar-BH" sz="2800" b="1" dirty="0" smtClean="0">
                <a:solidFill>
                  <a:srgbClr val="FF0000"/>
                </a:solidFill>
              </a:rPr>
              <a:t> </a:t>
            </a:r>
            <a:endParaRPr lang="ar-BH" sz="2800" b="1" dirty="0">
              <a:solidFill>
                <a:srgbClr val="FF0000"/>
              </a:solidFill>
            </a:endParaRPr>
          </a:p>
        </p:txBody>
      </p:sp>
      <p:pic>
        <p:nvPicPr>
          <p:cNvPr id="8" name="Picture 7"/>
          <p:cNvPicPr>
            <a:picLocks noChangeAspect="1"/>
          </p:cNvPicPr>
          <p:nvPr/>
        </p:nvPicPr>
        <p:blipFill rotWithShape="1">
          <a:blip r:embed="rId3"/>
          <a:srcRect l="22054" t="15097" r="33998" b="30325"/>
          <a:stretch/>
        </p:blipFill>
        <p:spPr>
          <a:xfrm>
            <a:off x="4612600" y="1505725"/>
            <a:ext cx="6785203" cy="4737419"/>
          </a:xfrm>
          <a:prstGeom prst="rect">
            <a:avLst/>
          </a:prstGeom>
        </p:spPr>
      </p:pic>
      <p:sp>
        <p:nvSpPr>
          <p:cNvPr id="9" name="Text Box 3"/>
          <p:cNvSpPr txBox="1">
            <a:spLocks noChangeArrowheads="1"/>
          </p:cNvSpPr>
          <p:nvPr/>
        </p:nvSpPr>
        <p:spPr bwMode="auto">
          <a:xfrm>
            <a:off x="6246965" y="913069"/>
            <a:ext cx="3784965" cy="584775"/>
          </a:xfrm>
          <a:prstGeom prst="rect">
            <a:avLst/>
          </a:prstGeom>
          <a:solidFill>
            <a:schemeClr val="accent6">
              <a:lumMod val="20000"/>
              <a:lumOff val="80000"/>
            </a:schemeClr>
          </a:solidFill>
          <a:ln w="19050">
            <a:solidFill>
              <a:srgbClr val="002060"/>
            </a:solidFill>
          </a:ln>
          <a:effectLst/>
        </p:spPr>
        <p:txBody>
          <a:bodyPr wrap="square">
            <a:spAutoFit/>
          </a:bodyPr>
          <a:lstStyle>
            <a:lvl1pPr algn="r" rtl="1">
              <a:lnSpc>
                <a:spcPct val="90000"/>
              </a:lnSpc>
              <a:spcBef>
                <a:spcPts val="750"/>
              </a:spcBef>
              <a:buFont typeface="Arial" panose="020B0604020202020204" pitchFamily="34" charset="0"/>
              <a:buChar char="•"/>
              <a:defRPr sz="21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375"/>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375"/>
              </a:spcBef>
              <a:buFont typeface="Arial" panose="020B0604020202020204" pitchFamily="34" charset="0"/>
              <a:buChar char="•"/>
              <a:defRPr sz="15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375"/>
              </a:spcBef>
              <a:buFont typeface="Arial" panose="020B0604020202020204" pitchFamily="34" charset="0"/>
              <a:buChar char="•"/>
              <a:defRPr sz="1300">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375"/>
              </a:spcBef>
              <a:buFont typeface="Arial" panose="020B0604020202020204" pitchFamily="34" charset="0"/>
              <a:buChar char="•"/>
              <a:defRPr sz="1300">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cs typeface="Arial" panose="020B0604020202020204" pitchFamily="34" charset="0"/>
              </a:defRPr>
            </a:lvl9pPr>
          </a:lstStyle>
          <a:p>
            <a:pPr algn="ctr" eaLnBrk="1" hangingPunct="1">
              <a:lnSpc>
                <a:spcPct val="100000"/>
              </a:lnSpc>
              <a:spcBef>
                <a:spcPct val="0"/>
              </a:spcBef>
              <a:buFont typeface="Arial" panose="020B0604020202020204" pitchFamily="34" charset="0"/>
              <a:buNone/>
              <a:defRPr/>
            </a:pPr>
            <a:r>
              <a:rPr lang="ar-BH" sz="3200" b="1" dirty="0" smtClean="0">
                <a:latin typeface="Arial" panose="020B0604020202020204" pitchFamily="34" charset="0"/>
              </a:rPr>
              <a:t> </a:t>
            </a:r>
            <a:r>
              <a:rPr lang="ar-BH" sz="1600" b="1" dirty="0" smtClean="0">
                <a:latin typeface="Arial" panose="020B0604020202020204" pitchFamily="34" charset="0"/>
              </a:rPr>
              <a:t>الموازنة الإشعاعية على سطح الأرض</a:t>
            </a:r>
            <a:endParaRPr lang="ar-BH" sz="1600" b="1" dirty="0">
              <a:latin typeface="Arial" panose="020B0604020202020204" pitchFamily="34" charset="0"/>
            </a:endParaRPr>
          </a:p>
        </p:txBody>
      </p:sp>
      <p:sp>
        <p:nvSpPr>
          <p:cNvPr id="12" name="TextBox 11"/>
          <p:cNvSpPr txBox="1"/>
          <p:nvPr/>
        </p:nvSpPr>
        <p:spPr>
          <a:xfrm>
            <a:off x="386367" y="1497844"/>
            <a:ext cx="3374264" cy="3970318"/>
          </a:xfrm>
          <a:prstGeom prst="rect">
            <a:avLst/>
          </a:prstGeom>
          <a:solidFill>
            <a:schemeClr val="accent6">
              <a:lumMod val="40000"/>
              <a:lumOff val="60000"/>
            </a:schemeClr>
          </a:solidFill>
          <a:ln>
            <a:solidFill>
              <a:schemeClr val="accent5">
                <a:lumMod val="75000"/>
              </a:schemeClr>
            </a:solidFill>
          </a:ln>
          <a:effectLst>
            <a:innerShdw blurRad="63500" dist="50800" dir="18900000">
              <a:prstClr val="black">
                <a:alpha val="50000"/>
              </a:prstClr>
            </a:innerShdw>
          </a:effectLst>
        </p:spPr>
        <p:txBody>
          <a:bodyPr wrap="square">
            <a:spAutoFit/>
          </a:bodyPr>
          <a:lstStyle/>
          <a:p>
            <a:pPr algn="just" rtl="1" eaLnBrk="1" hangingPunct="1">
              <a:lnSpc>
                <a:spcPct val="150000"/>
              </a:lnSpc>
              <a:defRPr/>
            </a:pPr>
            <a:r>
              <a:rPr lang="ar-BH" sz="2400" b="1" dirty="0"/>
              <a:t>– اقرأ </a:t>
            </a:r>
            <a:r>
              <a:rPr lang="ar-BH" sz="2400" b="1" dirty="0" smtClean="0"/>
              <a:t>المستند، ثم أجب عن الأسئلة الآتية:</a:t>
            </a:r>
          </a:p>
          <a:p>
            <a:pPr algn="just" rtl="1" eaLnBrk="1" hangingPunct="1">
              <a:lnSpc>
                <a:spcPct val="150000"/>
              </a:lnSpc>
              <a:defRPr/>
            </a:pPr>
            <a:r>
              <a:rPr lang="ar-BH" sz="2400" b="1" dirty="0" smtClean="0"/>
              <a:t>1- كيف يحدث التبادل الحراري المستمر بين وسط الأرض وأطرافها؟</a:t>
            </a:r>
            <a:endParaRPr lang="ar-BH" sz="2400" b="1" dirty="0"/>
          </a:p>
          <a:p>
            <a:pPr algn="just" rtl="1" eaLnBrk="1" hangingPunct="1">
              <a:lnSpc>
                <a:spcPct val="150000"/>
              </a:lnSpc>
              <a:defRPr/>
            </a:pPr>
            <a:r>
              <a:rPr lang="ar-BH" sz="2400" b="1" dirty="0" smtClean="0"/>
              <a:t> 2- ميز بين المناطق الحرارية الرئيسية الثلاث على الأرض.</a:t>
            </a:r>
            <a:endParaRPr lang="ar-BH" sz="1600" b="1" dirty="0">
              <a:solidFill>
                <a:srgbClr val="FF0000"/>
              </a:solidFill>
            </a:endParaRPr>
          </a:p>
        </p:txBody>
      </p:sp>
    </p:spTree>
    <p:extLst>
      <p:ext uri="{BB962C8B-B14F-4D97-AF65-F5344CB8AC3E}">
        <p14:creationId xmlns:p14="http://schemas.microsoft.com/office/powerpoint/2010/main" val="4047189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circle(in)">
                                      <p:cBhvr>
                                        <p:cTn id="20" dur="20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750"/>
                                  </p:stCondLst>
                                  <p:childTnLst>
                                    <p:set>
                                      <p:cBhvr>
                                        <p:cTn id="24" dur="1" fill="hold">
                                          <p:stCondLst>
                                            <p:cond delay="0"/>
                                          </p:stCondLst>
                                        </p:cTn>
                                        <p:tgtEl>
                                          <p:spTgt spid="12"/>
                                        </p:tgtEl>
                                        <p:attrNameLst>
                                          <p:attrName>style.visibility</p:attrName>
                                        </p:attrNameLst>
                                      </p:cBhvr>
                                      <p:to>
                                        <p:strVal val="visible"/>
                                      </p:to>
                                    </p:set>
                                    <p:animEffect transition="in" filter="barn(inVertical)">
                                      <p:cBhvr>
                                        <p:cTn id="2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857" y="-38637"/>
            <a:ext cx="1646183" cy="1268068"/>
          </a:xfrm>
          <a:prstGeom prst="rect">
            <a:avLst/>
          </a:prstGeom>
        </p:spPr>
      </p:pic>
      <p:cxnSp>
        <p:nvCxnSpPr>
          <p:cNvPr id="7" name="Straight Connector 6"/>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Rectangle 9"/>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1" name="TextBox 10"/>
          <p:cNvSpPr txBox="1"/>
          <p:nvPr/>
        </p:nvSpPr>
        <p:spPr>
          <a:xfrm>
            <a:off x="115910" y="317058"/>
            <a:ext cx="2060620" cy="338554"/>
          </a:xfrm>
          <a:prstGeom prst="rect">
            <a:avLst/>
          </a:prstGeom>
          <a:solidFill>
            <a:srgbClr val="FF0000"/>
          </a:solidFill>
          <a:ln>
            <a:solidFill>
              <a:srgbClr val="003399"/>
            </a:solidFill>
          </a:ln>
        </p:spPr>
        <p:txBody>
          <a:bodyPr wrap="square">
            <a:spAutoFit/>
          </a:bodyPr>
          <a:lstStyle/>
          <a:p>
            <a:pPr algn="ctr">
              <a:defRPr/>
            </a:pPr>
            <a:r>
              <a:rPr lang="ar-BH" sz="1600" b="1" dirty="0" smtClean="0">
                <a:solidFill>
                  <a:schemeClr val="bg1"/>
                </a:solidFill>
              </a:rPr>
              <a:t>التبادل الحراري (أجا 211)</a:t>
            </a:r>
            <a:endParaRPr lang="en-US" sz="1600" b="1" dirty="0">
              <a:solidFill>
                <a:schemeClr val="bg1"/>
              </a:solidFill>
            </a:endParaRPr>
          </a:p>
        </p:txBody>
      </p:sp>
      <p:sp>
        <p:nvSpPr>
          <p:cNvPr id="6" name="Text Box 3"/>
          <p:cNvSpPr txBox="1">
            <a:spLocks noChangeArrowheads="1"/>
          </p:cNvSpPr>
          <p:nvPr/>
        </p:nvSpPr>
        <p:spPr bwMode="auto">
          <a:xfrm>
            <a:off x="1236372" y="686698"/>
            <a:ext cx="9298546" cy="584775"/>
          </a:xfrm>
          <a:prstGeom prst="rect">
            <a:avLst/>
          </a:prstGeom>
          <a:solidFill>
            <a:schemeClr val="accent4">
              <a:lumMod val="20000"/>
              <a:lumOff val="80000"/>
            </a:schemeClr>
          </a:solidFill>
          <a:ln w="19050">
            <a:solidFill>
              <a:schemeClr val="accent6">
                <a:lumMod val="50000"/>
              </a:schemeClr>
            </a:solidFill>
          </a:ln>
          <a:effectLst/>
        </p:spPr>
        <p:txBody>
          <a:bodyPr wrap="square">
            <a:spAutoFit/>
          </a:bodyPr>
          <a:lstStyle>
            <a:lvl1pPr algn="r" rtl="1">
              <a:lnSpc>
                <a:spcPct val="90000"/>
              </a:lnSpc>
              <a:spcBef>
                <a:spcPts val="750"/>
              </a:spcBef>
              <a:buFont typeface="Arial" panose="020B0604020202020204" pitchFamily="34" charset="0"/>
              <a:buChar char="•"/>
              <a:defRPr sz="21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375"/>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375"/>
              </a:spcBef>
              <a:buFont typeface="Arial" panose="020B0604020202020204" pitchFamily="34" charset="0"/>
              <a:buChar char="•"/>
              <a:defRPr sz="15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375"/>
              </a:spcBef>
              <a:buFont typeface="Arial" panose="020B0604020202020204" pitchFamily="34" charset="0"/>
              <a:buChar char="•"/>
              <a:defRPr sz="1300">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375"/>
              </a:spcBef>
              <a:buFont typeface="Arial" panose="020B0604020202020204" pitchFamily="34" charset="0"/>
              <a:buChar char="•"/>
              <a:defRPr sz="1300">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cs typeface="Arial" panose="020B0604020202020204" pitchFamily="34" charset="0"/>
              </a:defRPr>
            </a:lvl9pPr>
          </a:lstStyle>
          <a:p>
            <a:pPr>
              <a:lnSpc>
                <a:spcPct val="100000"/>
              </a:lnSpc>
              <a:spcBef>
                <a:spcPct val="0"/>
              </a:spcBef>
              <a:buNone/>
              <a:defRPr/>
            </a:pPr>
            <a:r>
              <a:rPr lang="ar-BH" sz="3200" b="1" dirty="0" smtClean="0">
                <a:solidFill>
                  <a:srgbClr val="FF0000"/>
                </a:solidFill>
              </a:rPr>
              <a:t>إجابة النشاط الرابع</a:t>
            </a:r>
            <a:r>
              <a:rPr lang="ar-BH" sz="3200" b="1" dirty="0">
                <a:solidFill>
                  <a:srgbClr val="FF0000"/>
                </a:solidFill>
              </a:rPr>
              <a:t>: تبادل حراري مستمر بين وسط الأرض </a:t>
            </a:r>
            <a:r>
              <a:rPr lang="ar-BH" sz="3200" b="1" dirty="0" smtClean="0">
                <a:solidFill>
                  <a:srgbClr val="FF0000"/>
                </a:solidFill>
              </a:rPr>
              <a:t>وأطرافها.</a:t>
            </a:r>
            <a:r>
              <a:rPr lang="ar-BH" sz="2400" b="1" dirty="0" smtClean="0"/>
              <a:t> </a:t>
            </a:r>
            <a:endParaRPr lang="ar-BH" sz="1600" b="1" dirty="0">
              <a:solidFill>
                <a:srgbClr val="FF0000"/>
              </a:solidFill>
            </a:endParaRPr>
          </a:p>
        </p:txBody>
      </p:sp>
      <p:sp>
        <p:nvSpPr>
          <p:cNvPr id="8" name="TextBox 7"/>
          <p:cNvSpPr txBox="1"/>
          <p:nvPr/>
        </p:nvSpPr>
        <p:spPr>
          <a:xfrm>
            <a:off x="229486" y="1567062"/>
            <a:ext cx="11539472" cy="300082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r"/>
            <a:r>
              <a:rPr lang="ar-BH" sz="2400" b="1" dirty="0" smtClean="0">
                <a:solidFill>
                  <a:srgbClr val="FF0000"/>
                </a:solidFill>
              </a:rPr>
              <a:t>1- التبادل الحراري المستمر </a:t>
            </a:r>
            <a:r>
              <a:rPr lang="ar-BH" sz="2400" b="1" dirty="0">
                <a:solidFill>
                  <a:srgbClr val="FF0000"/>
                </a:solidFill>
              </a:rPr>
              <a:t>بين وسط الأرض </a:t>
            </a:r>
            <a:r>
              <a:rPr lang="ar-BH" sz="2400" b="1" dirty="0" smtClean="0">
                <a:solidFill>
                  <a:srgbClr val="FF0000"/>
                </a:solidFill>
              </a:rPr>
              <a:t>وأطرافها: </a:t>
            </a:r>
            <a:endParaRPr lang="ar-BH" sz="2400" b="1" dirty="0">
              <a:solidFill>
                <a:srgbClr val="FF0000"/>
              </a:solidFill>
            </a:endParaRPr>
          </a:p>
          <a:p>
            <a:pPr algn="just" rtl="1">
              <a:lnSpc>
                <a:spcPct val="150000"/>
              </a:lnSpc>
            </a:pPr>
            <a:r>
              <a:rPr lang="ar-BH" sz="2200" dirty="0" smtClean="0"/>
              <a:t>نلاحظ من خلال الخريطة أن الموازنة الحرارية تشهد عجزًا في المناطق القطبية، بينما تشهد فائضًا في المناطق الاستوائية، علمًا أن تراكم هذا العجز وهذا الفائض يؤدي -على مر السنين- إلى انخفاض في معدل حرارة المناطق القطبية وارتفاع حرارة المناطق الاستوائية، وتحافظ المنطقتين القطبية والاستوائية على معدل حراري مستقر نسبيًا، يعود إلى وجود تبادل حراري بين المناطق القطبية والمناطق الاستوائية من خلال الرياح، إذ أن قسمًا من رياح المناطق الاستوائية يتجه نحو المناطق القطبية، والعكس من المناطق القطبية نحو المناطق الاستوائية، كما يحدث التبادل أيضًا من خلال الغيوم والتيارات البحرية وغيرها.</a:t>
            </a:r>
          </a:p>
        </p:txBody>
      </p:sp>
    </p:spTree>
    <p:extLst>
      <p:ext uri="{BB962C8B-B14F-4D97-AF65-F5344CB8AC3E}">
        <p14:creationId xmlns:p14="http://schemas.microsoft.com/office/powerpoint/2010/main" val="3275949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857" y="-38637"/>
            <a:ext cx="1646183" cy="1268068"/>
          </a:xfrm>
          <a:prstGeom prst="rect">
            <a:avLst/>
          </a:prstGeom>
        </p:spPr>
      </p:pic>
      <p:cxnSp>
        <p:nvCxnSpPr>
          <p:cNvPr id="7" name="Straight Connector 6"/>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Rectangle 9"/>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1" name="TextBox 10"/>
          <p:cNvSpPr txBox="1"/>
          <p:nvPr/>
        </p:nvSpPr>
        <p:spPr>
          <a:xfrm>
            <a:off x="103031" y="51653"/>
            <a:ext cx="2060620" cy="338554"/>
          </a:xfrm>
          <a:prstGeom prst="rect">
            <a:avLst/>
          </a:prstGeom>
          <a:solidFill>
            <a:srgbClr val="FF0000"/>
          </a:solidFill>
          <a:ln>
            <a:solidFill>
              <a:srgbClr val="003399"/>
            </a:solidFill>
          </a:ln>
        </p:spPr>
        <p:txBody>
          <a:bodyPr wrap="square">
            <a:spAutoFit/>
          </a:bodyPr>
          <a:lstStyle/>
          <a:p>
            <a:pPr algn="ctr">
              <a:defRPr/>
            </a:pPr>
            <a:r>
              <a:rPr lang="ar-BH" sz="1600" b="1" dirty="0" smtClean="0">
                <a:solidFill>
                  <a:schemeClr val="bg1"/>
                </a:solidFill>
              </a:rPr>
              <a:t>التبادل الحراري (أجا 211)</a:t>
            </a:r>
            <a:endParaRPr lang="en-US" sz="1600" b="1" dirty="0">
              <a:solidFill>
                <a:schemeClr val="bg1"/>
              </a:solidFill>
            </a:endParaRPr>
          </a:p>
        </p:txBody>
      </p:sp>
      <p:sp>
        <p:nvSpPr>
          <p:cNvPr id="6" name="Text Box 3"/>
          <p:cNvSpPr txBox="1">
            <a:spLocks noChangeArrowheads="1"/>
          </p:cNvSpPr>
          <p:nvPr/>
        </p:nvSpPr>
        <p:spPr bwMode="auto">
          <a:xfrm>
            <a:off x="1133341" y="438660"/>
            <a:ext cx="9298546" cy="584775"/>
          </a:xfrm>
          <a:prstGeom prst="rect">
            <a:avLst/>
          </a:prstGeom>
          <a:solidFill>
            <a:schemeClr val="accent4">
              <a:lumMod val="20000"/>
              <a:lumOff val="80000"/>
            </a:schemeClr>
          </a:solidFill>
          <a:ln w="19050">
            <a:solidFill>
              <a:schemeClr val="accent6">
                <a:lumMod val="50000"/>
              </a:schemeClr>
            </a:solidFill>
          </a:ln>
          <a:effectLst/>
        </p:spPr>
        <p:txBody>
          <a:bodyPr wrap="square">
            <a:spAutoFit/>
          </a:bodyPr>
          <a:lstStyle>
            <a:lvl1pPr algn="r" rtl="1">
              <a:lnSpc>
                <a:spcPct val="90000"/>
              </a:lnSpc>
              <a:spcBef>
                <a:spcPts val="750"/>
              </a:spcBef>
              <a:buFont typeface="Arial" panose="020B0604020202020204" pitchFamily="34" charset="0"/>
              <a:buChar char="•"/>
              <a:defRPr sz="21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375"/>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375"/>
              </a:spcBef>
              <a:buFont typeface="Arial" panose="020B0604020202020204" pitchFamily="34" charset="0"/>
              <a:buChar char="•"/>
              <a:defRPr sz="15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375"/>
              </a:spcBef>
              <a:buFont typeface="Arial" panose="020B0604020202020204" pitchFamily="34" charset="0"/>
              <a:buChar char="•"/>
              <a:defRPr sz="1300">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375"/>
              </a:spcBef>
              <a:buFont typeface="Arial" panose="020B0604020202020204" pitchFamily="34" charset="0"/>
              <a:buChar char="•"/>
              <a:defRPr sz="1300">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cs typeface="Arial" panose="020B0604020202020204" pitchFamily="34" charset="0"/>
              </a:defRPr>
            </a:lvl9pPr>
          </a:lstStyle>
          <a:p>
            <a:pPr>
              <a:lnSpc>
                <a:spcPct val="100000"/>
              </a:lnSpc>
              <a:spcBef>
                <a:spcPct val="0"/>
              </a:spcBef>
              <a:buNone/>
              <a:defRPr/>
            </a:pPr>
            <a:r>
              <a:rPr lang="ar-BH" sz="3200" b="1" dirty="0" smtClean="0">
                <a:solidFill>
                  <a:srgbClr val="FF0000"/>
                </a:solidFill>
              </a:rPr>
              <a:t>إجابة النشاط الرابع</a:t>
            </a:r>
            <a:r>
              <a:rPr lang="ar-BH" sz="3200" b="1" dirty="0">
                <a:solidFill>
                  <a:srgbClr val="FF0000"/>
                </a:solidFill>
              </a:rPr>
              <a:t>: تبادل حراري مستمر بين وسط الأرض وأطرافها</a:t>
            </a:r>
            <a:r>
              <a:rPr lang="ar-BH" sz="2400" b="1" dirty="0"/>
              <a:t> </a:t>
            </a:r>
            <a:endParaRPr lang="ar-BH" sz="1600" b="1" dirty="0">
              <a:solidFill>
                <a:srgbClr val="FF0000"/>
              </a:solidFill>
            </a:endParaRPr>
          </a:p>
        </p:txBody>
      </p:sp>
      <p:sp>
        <p:nvSpPr>
          <p:cNvPr id="8" name="TextBox 7"/>
          <p:cNvSpPr txBox="1"/>
          <p:nvPr/>
        </p:nvSpPr>
        <p:spPr>
          <a:xfrm>
            <a:off x="539838" y="1105324"/>
            <a:ext cx="10959921" cy="507831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r"/>
            <a:r>
              <a:rPr lang="ar-BH" sz="2400" b="1" dirty="0" smtClean="0">
                <a:solidFill>
                  <a:srgbClr val="FF0000"/>
                </a:solidFill>
              </a:rPr>
              <a:t>2 - المناطق </a:t>
            </a:r>
            <a:r>
              <a:rPr lang="ar-BH" sz="2400" b="1" dirty="0">
                <a:solidFill>
                  <a:srgbClr val="FF0000"/>
                </a:solidFill>
              </a:rPr>
              <a:t>الحرارية </a:t>
            </a:r>
            <a:r>
              <a:rPr lang="ar-BH" sz="2400" b="1" dirty="0" smtClean="0">
                <a:solidFill>
                  <a:srgbClr val="FF0000"/>
                </a:solidFill>
              </a:rPr>
              <a:t>الرئيسية الثلاث على سطح الأرض هي:</a:t>
            </a:r>
          </a:p>
          <a:p>
            <a:pPr algn="r">
              <a:lnSpc>
                <a:spcPct val="150000"/>
              </a:lnSpc>
            </a:pPr>
            <a:r>
              <a:rPr lang="ar-BH" sz="2400" b="1" dirty="0" smtClean="0">
                <a:solidFill>
                  <a:schemeClr val="tx1"/>
                </a:solidFill>
              </a:rPr>
              <a:t>- </a:t>
            </a:r>
            <a:r>
              <a:rPr lang="ar-BH" sz="2200" b="1" dirty="0" smtClean="0">
                <a:solidFill>
                  <a:schemeClr val="tx1"/>
                </a:solidFill>
              </a:rPr>
              <a:t>المنطقة الحارة: </a:t>
            </a:r>
          </a:p>
          <a:p>
            <a:pPr algn="r">
              <a:lnSpc>
                <a:spcPct val="150000"/>
              </a:lnSpc>
            </a:pPr>
            <a:r>
              <a:rPr lang="ar-BH" sz="2200" dirty="0">
                <a:solidFill>
                  <a:schemeClr val="tx1"/>
                </a:solidFill>
              </a:rPr>
              <a:t>وتتوزع في المناطق الاستوائية وأجزاء من المناطق </a:t>
            </a:r>
            <a:r>
              <a:rPr lang="ar-BH" sz="2200" dirty="0" smtClean="0">
                <a:solidFill>
                  <a:schemeClr val="tx1"/>
                </a:solidFill>
              </a:rPr>
              <a:t>المدارية، وتكون </a:t>
            </a:r>
            <a:r>
              <a:rPr lang="ar-BH" sz="2200" dirty="0">
                <a:solidFill>
                  <a:schemeClr val="tx1"/>
                </a:solidFill>
              </a:rPr>
              <a:t>السعرات الحرارية فيها أكثر من 86 </a:t>
            </a:r>
            <a:r>
              <a:rPr lang="ar-BH" sz="2200" dirty="0" smtClean="0">
                <a:solidFill>
                  <a:schemeClr val="tx1"/>
                </a:solidFill>
              </a:rPr>
              <a:t>كالوري / سم² / يوم، وبذلك تحقق فائضًا كبيرًا في </a:t>
            </a:r>
            <a:r>
              <a:rPr lang="ar-BH" sz="2200" dirty="0">
                <a:solidFill>
                  <a:schemeClr val="tx1"/>
                </a:solidFill>
              </a:rPr>
              <a:t>الموازنة الحرارية.</a:t>
            </a:r>
          </a:p>
          <a:p>
            <a:pPr algn="r">
              <a:lnSpc>
                <a:spcPct val="150000"/>
              </a:lnSpc>
            </a:pPr>
            <a:r>
              <a:rPr lang="ar-BH" sz="2200" b="1" dirty="0" smtClean="0">
                <a:solidFill>
                  <a:schemeClr val="tx1"/>
                </a:solidFill>
              </a:rPr>
              <a:t>-</a:t>
            </a:r>
            <a:r>
              <a:rPr lang="ar-BH" sz="2200" dirty="0" smtClean="0">
                <a:solidFill>
                  <a:schemeClr val="tx1"/>
                </a:solidFill>
              </a:rPr>
              <a:t> </a:t>
            </a:r>
            <a:r>
              <a:rPr lang="ar-BH" sz="2200" b="1" dirty="0" smtClean="0">
                <a:solidFill>
                  <a:schemeClr val="tx1"/>
                </a:solidFill>
              </a:rPr>
              <a:t>المنطقة المعتدلة: </a:t>
            </a:r>
          </a:p>
          <a:p>
            <a:pPr algn="r">
              <a:lnSpc>
                <a:spcPct val="150000"/>
              </a:lnSpc>
            </a:pPr>
            <a:r>
              <a:rPr lang="ar-BH" sz="2200" dirty="0" smtClean="0">
                <a:solidFill>
                  <a:schemeClr val="tx1"/>
                </a:solidFill>
              </a:rPr>
              <a:t>وتتوزع في أجزاء من المناطق المدارية ومناطق العروض المعتدلة، وتكون السعرات الحرارية فيها من -86 إلى 86 </a:t>
            </a:r>
            <a:r>
              <a:rPr lang="ar-BH" sz="2200" dirty="0">
                <a:solidFill>
                  <a:schemeClr val="tx1"/>
                </a:solidFill>
              </a:rPr>
              <a:t>كالوري / سم² / يوم، </a:t>
            </a:r>
            <a:r>
              <a:rPr lang="ar-BH" sz="2200" dirty="0" smtClean="0">
                <a:solidFill>
                  <a:schemeClr val="tx1"/>
                </a:solidFill>
              </a:rPr>
              <a:t>وبذلك تحقق شبه تعادل في الموازنة الحرارية.</a:t>
            </a:r>
          </a:p>
          <a:p>
            <a:pPr algn="r">
              <a:lnSpc>
                <a:spcPct val="150000"/>
              </a:lnSpc>
            </a:pPr>
            <a:r>
              <a:rPr lang="ar-BH" sz="2200" b="1" dirty="0" smtClean="0">
                <a:solidFill>
                  <a:schemeClr val="tx1"/>
                </a:solidFill>
              </a:rPr>
              <a:t>- المنطقة الباردة: </a:t>
            </a:r>
          </a:p>
          <a:p>
            <a:pPr algn="r">
              <a:lnSpc>
                <a:spcPct val="150000"/>
              </a:lnSpc>
            </a:pPr>
            <a:r>
              <a:rPr lang="ar-BH" sz="2200" dirty="0">
                <a:solidFill>
                  <a:schemeClr val="tx1"/>
                </a:solidFill>
              </a:rPr>
              <a:t>وتتوزع في مناطق العروض الباردة والمناطق القطبية، </a:t>
            </a:r>
            <a:r>
              <a:rPr lang="ar-BH" sz="2200" dirty="0" smtClean="0">
                <a:solidFill>
                  <a:schemeClr val="tx1"/>
                </a:solidFill>
              </a:rPr>
              <a:t>وتكون السعرات الحرارية فيها أقل من -86 </a:t>
            </a:r>
            <a:r>
              <a:rPr lang="ar-BH" sz="2200" dirty="0">
                <a:solidFill>
                  <a:schemeClr val="tx1"/>
                </a:solidFill>
              </a:rPr>
              <a:t>كالوري / سم² / يوم، </a:t>
            </a:r>
            <a:r>
              <a:rPr lang="ar-BH" sz="2200" dirty="0" smtClean="0">
                <a:solidFill>
                  <a:schemeClr val="tx1"/>
                </a:solidFill>
              </a:rPr>
              <a:t>وبذلك تحقق عجزًا شديدًا في الموازنة الحرارية.</a:t>
            </a:r>
            <a:endParaRPr lang="ar-BH" sz="2200" b="1" dirty="0" smtClean="0">
              <a:solidFill>
                <a:schemeClr val="tx1"/>
              </a:solidFill>
            </a:endParaRPr>
          </a:p>
        </p:txBody>
      </p:sp>
    </p:spTree>
    <p:extLst>
      <p:ext uri="{BB962C8B-B14F-4D97-AF65-F5344CB8AC3E}">
        <p14:creationId xmlns:p14="http://schemas.microsoft.com/office/powerpoint/2010/main" val="110503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75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857" y="-38637"/>
            <a:ext cx="1646183" cy="1268068"/>
          </a:xfrm>
          <a:prstGeom prst="rect">
            <a:avLst/>
          </a:prstGeom>
        </p:spPr>
      </p:pic>
      <p:cxnSp>
        <p:nvCxnSpPr>
          <p:cNvPr id="7" name="Straight Connector 6"/>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Rectangle 9"/>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1" name="TextBox 10"/>
          <p:cNvSpPr txBox="1"/>
          <p:nvPr/>
        </p:nvSpPr>
        <p:spPr>
          <a:xfrm>
            <a:off x="115910" y="317058"/>
            <a:ext cx="2060620" cy="338554"/>
          </a:xfrm>
          <a:prstGeom prst="rect">
            <a:avLst/>
          </a:prstGeom>
          <a:solidFill>
            <a:srgbClr val="FF0000"/>
          </a:solidFill>
          <a:ln>
            <a:solidFill>
              <a:srgbClr val="003399"/>
            </a:solidFill>
          </a:ln>
        </p:spPr>
        <p:txBody>
          <a:bodyPr wrap="square">
            <a:spAutoFit/>
          </a:bodyPr>
          <a:lstStyle/>
          <a:p>
            <a:pPr algn="ctr">
              <a:defRPr/>
            </a:pPr>
            <a:r>
              <a:rPr lang="ar-BH" sz="1600" b="1" dirty="0" smtClean="0">
                <a:solidFill>
                  <a:schemeClr val="bg1"/>
                </a:solidFill>
              </a:rPr>
              <a:t>التبادل الحراري (أجا 211)</a:t>
            </a:r>
            <a:endParaRPr lang="en-US" sz="1600" b="1" dirty="0">
              <a:solidFill>
                <a:schemeClr val="bg1"/>
              </a:solidFill>
            </a:endParaRPr>
          </a:p>
        </p:txBody>
      </p:sp>
      <p:sp>
        <p:nvSpPr>
          <p:cNvPr id="6" name="TextBox 6">
            <a:extLst>
              <a:ext uri="{FF2B5EF4-FFF2-40B4-BE49-F238E27FC236}">
                <a16:creationId xmlns:a16="http://schemas.microsoft.com/office/drawing/2014/main" xmlns="" id="{97CC3879-3E1E-4F0D-B1DB-6923CE5968C9}"/>
              </a:ext>
            </a:extLst>
          </p:cNvPr>
          <p:cNvSpPr txBox="1">
            <a:spLocks/>
          </p:cNvSpPr>
          <p:nvPr/>
        </p:nvSpPr>
        <p:spPr>
          <a:xfrm>
            <a:off x="838200" y="2756508"/>
            <a:ext cx="10515600" cy="1344984"/>
          </a:xfrm>
          <a:prstGeom prst="rect">
            <a:avLst/>
          </a:prstGeom>
          <a:solidFill>
            <a:schemeClr val="bg1">
              <a:lumMod val="95000"/>
            </a:schemeClr>
          </a:solidFill>
        </p:spPr>
        <p:txBody>
          <a:bodyPr vert="horz" wrap="square" lIns="91440" tIns="45720" rIns="91440" bIns="45720" rtlCol="0">
            <a:spAutoFit/>
          </a:bodyPr>
          <a:lstStyle>
            <a:defPPr>
              <a:defRPr lang="en-US"/>
            </a:defPPr>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9pPr>
          </a:lstStyle>
          <a:p>
            <a:pPr algn="ctr"/>
            <a:r>
              <a:rPr lang="ar-BH" sz="8800" dirty="0">
                <a:solidFill>
                  <a:srgbClr val="FF0000"/>
                </a:solidFill>
                <a:latin typeface="Sakkal Majalla" panose="02000000000000000000" pitchFamily="2" charset="-78"/>
                <a:cs typeface="Sakkal Majalla" panose="02000000000000000000" pitchFamily="2" charset="-78"/>
              </a:rPr>
              <a:t>انتهى الدّرسُ</a:t>
            </a:r>
            <a:endParaRPr lang="en-US" sz="8800" dirty="0">
              <a:solidFill>
                <a:srgbClr val="FF0000"/>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757422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barn(inVertical)">
                                      <p:cBhvr>
                                        <p:cTn id="7" dur="500"/>
                                        <p:tgtEl>
                                          <p:spTgt spid="6">
                                            <p:bg/>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arn(inVertical)">
                                      <p:cBhvr>
                                        <p:cTn id="12"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cxnSp>
        <p:nvCxnSpPr>
          <p:cNvPr id="5" name="Straight Connector 4"/>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9" name="Title 1">
            <a:extLst/>
          </p:cNvPr>
          <p:cNvSpPr>
            <a:spLocks noGrp="1" noChangeArrowheads="1"/>
          </p:cNvSpPr>
          <p:nvPr>
            <p:ph type="title"/>
          </p:nvPr>
        </p:nvSpPr>
        <p:spPr>
          <a:xfrm>
            <a:off x="4377301" y="209301"/>
            <a:ext cx="2698750" cy="549275"/>
          </a:xfrm>
          <a:solidFill>
            <a:schemeClr val="accent1">
              <a:lumMod val="40000"/>
              <a:lumOff val="60000"/>
            </a:schemeClr>
          </a:solidFill>
          <a:ln>
            <a:solidFill>
              <a:schemeClr val="accent2"/>
            </a:solidFill>
          </a:ln>
        </p:spPr>
        <p:txBody>
          <a:bodyPr rtlCol="0">
            <a:normAutofit/>
          </a:bodyPr>
          <a:lstStyle/>
          <a:p>
            <a:pPr algn="ctr">
              <a:defRPr/>
            </a:pPr>
            <a:r>
              <a:rPr lang="ar-BH" altLang="en-US" sz="3200" b="1" dirty="0">
                <a:latin typeface="Calibri" panose="020F0502020204030204" pitchFamily="34" charset="0"/>
                <a:cs typeface="+mn-cs"/>
              </a:rPr>
              <a:t>أهداف الدرس</a:t>
            </a:r>
            <a:endParaRPr lang="en-US" altLang="en-US" sz="3200" b="1" dirty="0">
              <a:latin typeface="Calibri" panose="020F0502020204030204" pitchFamily="34" charset="0"/>
              <a:cs typeface="+mn-cs"/>
            </a:endParaRPr>
          </a:p>
        </p:txBody>
      </p:sp>
      <p:graphicFrame>
        <p:nvGraphicFramePr>
          <p:cNvPr id="10" name="Diagram 9"/>
          <p:cNvGraphicFramePr/>
          <p:nvPr>
            <p:extLst>
              <p:ext uri="{D42A27DB-BD31-4B8C-83A1-F6EECF244321}">
                <p14:modId xmlns:p14="http://schemas.microsoft.com/office/powerpoint/2010/main" val="2462633879"/>
              </p:ext>
            </p:extLst>
          </p:nvPr>
        </p:nvGraphicFramePr>
        <p:xfrm>
          <a:off x="1362050" y="1742841"/>
          <a:ext cx="7323102" cy="43893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itle 1">
            <a:extLst/>
          </p:cNvPr>
          <p:cNvSpPr txBox="1">
            <a:spLocks noChangeArrowheads="1"/>
          </p:cNvSpPr>
          <p:nvPr/>
        </p:nvSpPr>
        <p:spPr bwMode="auto">
          <a:xfrm>
            <a:off x="2073597" y="993430"/>
            <a:ext cx="6791325" cy="549275"/>
          </a:xfrm>
          <a:prstGeom prst="rect">
            <a:avLst/>
          </a:prstGeom>
          <a:solidFill>
            <a:schemeClr val="accent1">
              <a:lumMod val="40000"/>
              <a:lumOff val="60000"/>
            </a:schemeClr>
          </a:solidFill>
          <a:ln>
            <a:solidFill>
              <a:srgbClr val="FF9933"/>
            </a:solidFill>
          </a:ln>
        </p:spPr>
        <p:txBody>
          <a:bodyPr anchor="ctr"/>
          <a:lstStyle>
            <a:defPPr>
              <a:defRPr lang="ar-SA"/>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gn="ctr" eaLnBrk="1" fontAlgn="auto" hangingPunct="1">
              <a:spcAft>
                <a:spcPts val="0"/>
              </a:spcAft>
              <a:defRPr/>
            </a:pPr>
            <a:r>
              <a:rPr lang="ar-BH" altLang="en-US" sz="3200" b="1" dirty="0">
                <a:latin typeface="Calibri" panose="020F0502020204030204" pitchFamily="34" charset="0"/>
                <a:cs typeface="+mn-cs"/>
              </a:rPr>
              <a:t>يتوقع من الطالب في نهاية الدَرس أن:</a:t>
            </a:r>
            <a:endParaRPr lang="en-US" altLang="en-US" sz="3200" b="1" dirty="0">
              <a:latin typeface="Calibri" panose="020F0502020204030204" pitchFamily="34" charset="0"/>
              <a:cs typeface="+mn-cs"/>
            </a:endParaRPr>
          </a:p>
        </p:txBody>
      </p:sp>
      <p:sp>
        <p:nvSpPr>
          <p:cNvPr id="12" name="TextBox 11"/>
          <p:cNvSpPr txBox="1"/>
          <p:nvPr/>
        </p:nvSpPr>
        <p:spPr>
          <a:xfrm>
            <a:off x="115910" y="317058"/>
            <a:ext cx="2060620" cy="338554"/>
          </a:xfrm>
          <a:prstGeom prst="rect">
            <a:avLst/>
          </a:prstGeom>
          <a:solidFill>
            <a:srgbClr val="FF0000"/>
          </a:solidFill>
          <a:ln>
            <a:solidFill>
              <a:srgbClr val="003399"/>
            </a:solidFill>
          </a:ln>
        </p:spPr>
        <p:txBody>
          <a:bodyPr wrap="square">
            <a:spAutoFit/>
          </a:bodyPr>
          <a:lstStyle/>
          <a:p>
            <a:pPr algn="ctr">
              <a:defRPr/>
            </a:pPr>
            <a:r>
              <a:rPr lang="ar-BH" sz="1600" b="1" dirty="0" smtClean="0">
                <a:solidFill>
                  <a:schemeClr val="bg1"/>
                </a:solidFill>
              </a:rPr>
              <a:t>التبادل الحراري (أجا 211)</a:t>
            </a:r>
            <a:endParaRPr lang="en-US" sz="1600" b="1" dirty="0">
              <a:solidFill>
                <a:schemeClr val="bg1"/>
              </a:solidFill>
            </a:endParaRPr>
          </a:p>
        </p:txBody>
      </p:sp>
    </p:spTree>
    <p:extLst>
      <p:ext uri="{BB962C8B-B14F-4D97-AF65-F5344CB8AC3E}">
        <p14:creationId xmlns:p14="http://schemas.microsoft.com/office/powerpoint/2010/main" val="1056518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arn(inVertical)">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26"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down)">
                                      <p:cBhvr>
                                        <p:cTn id="18" dur="580">
                                          <p:stCondLst>
                                            <p:cond delay="0"/>
                                          </p:stCondLst>
                                        </p:cTn>
                                        <p:tgtEl>
                                          <p:spTgt spid="10"/>
                                        </p:tgtEl>
                                      </p:cBhvr>
                                    </p:animEffect>
                                    <p:anim calcmode="lin" valueType="num">
                                      <p:cBhvr>
                                        <p:cTn id="1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24" dur="26">
                                          <p:stCondLst>
                                            <p:cond delay="650"/>
                                          </p:stCondLst>
                                        </p:cTn>
                                        <p:tgtEl>
                                          <p:spTgt spid="10"/>
                                        </p:tgtEl>
                                      </p:cBhvr>
                                      <p:to x="100000" y="60000"/>
                                    </p:animScale>
                                    <p:animScale>
                                      <p:cBhvr>
                                        <p:cTn id="25" dur="166" decel="50000">
                                          <p:stCondLst>
                                            <p:cond delay="676"/>
                                          </p:stCondLst>
                                        </p:cTn>
                                        <p:tgtEl>
                                          <p:spTgt spid="10"/>
                                        </p:tgtEl>
                                      </p:cBhvr>
                                      <p:to x="100000" y="100000"/>
                                    </p:animScale>
                                    <p:animScale>
                                      <p:cBhvr>
                                        <p:cTn id="26" dur="26">
                                          <p:stCondLst>
                                            <p:cond delay="1312"/>
                                          </p:stCondLst>
                                        </p:cTn>
                                        <p:tgtEl>
                                          <p:spTgt spid="10"/>
                                        </p:tgtEl>
                                      </p:cBhvr>
                                      <p:to x="100000" y="80000"/>
                                    </p:animScale>
                                    <p:animScale>
                                      <p:cBhvr>
                                        <p:cTn id="27" dur="166" decel="50000">
                                          <p:stCondLst>
                                            <p:cond delay="1338"/>
                                          </p:stCondLst>
                                        </p:cTn>
                                        <p:tgtEl>
                                          <p:spTgt spid="10"/>
                                        </p:tgtEl>
                                      </p:cBhvr>
                                      <p:to x="100000" y="100000"/>
                                    </p:animScale>
                                    <p:animScale>
                                      <p:cBhvr>
                                        <p:cTn id="28" dur="26">
                                          <p:stCondLst>
                                            <p:cond delay="1642"/>
                                          </p:stCondLst>
                                        </p:cTn>
                                        <p:tgtEl>
                                          <p:spTgt spid="10"/>
                                        </p:tgtEl>
                                      </p:cBhvr>
                                      <p:to x="100000" y="90000"/>
                                    </p:animScale>
                                    <p:animScale>
                                      <p:cBhvr>
                                        <p:cTn id="29" dur="166" decel="50000">
                                          <p:stCondLst>
                                            <p:cond delay="1668"/>
                                          </p:stCondLst>
                                        </p:cTn>
                                        <p:tgtEl>
                                          <p:spTgt spid="10"/>
                                        </p:tgtEl>
                                      </p:cBhvr>
                                      <p:to x="100000" y="100000"/>
                                    </p:animScale>
                                    <p:animScale>
                                      <p:cBhvr>
                                        <p:cTn id="30" dur="26">
                                          <p:stCondLst>
                                            <p:cond delay="1808"/>
                                          </p:stCondLst>
                                        </p:cTn>
                                        <p:tgtEl>
                                          <p:spTgt spid="10"/>
                                        </p:tgtEl>
                                      </p:cBhvr>
                                      <p:to x="100000" y="95000"/>
                                    </p:animScale>
                                    <p:animScale>
                                      <p:cBhvr>
                                        <p:cTn id="31"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Graphic spid="10" grpId="0">
        <p:bldAsOne/>
      </p:bldGraphic>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78000">
              <a:srgbClr val="ECECEC">
                <a:alpha val="56000"/>
              </a:srgbClr>
            </a:gs>
            <a:gs pos="39000">
              <a:schemeClr val="bg1"/>
            </a:gs>
            <a:gs pos="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857" y="-38637"/>
            <a:ext cx="1646183" cy="1268068"/>
          </a:xfrm>
          <a:prstGeom prst="rect">
            <a:avLst/>
          </a:prstGeom>
        </p:spPr>
      </p:pic>
      <p:sp>
        <p:nvSpPr>
          <p:cNvPr id="6" name="Rectangle 5"/>
          <p:cNvSpPr/>
          <p:nvPr/>
        </p:nvSpPr>
        <p:spPr>
          <a:xfrm>
            <a:off x="362277" y="1078082"/>
            <a:ext cx="11432439" cy="5379475"/>
          </a:xfrm>
          <a:prstGeom prst="rect">
            <a:avLst/>
          </a:prstGeom>
          <a:solidFill>
            <a:schemeClr val="bg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Rectangle 9"/>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1" name="TextBox 10"/>
          <p:cNvSpPr txBox="1"/>
          <p:nvPr/>
        </p:nvSpPr>
        <p:spPr>
          <a:xfrm>
            <a:off x="115910" y="317058"/>
            <a:ext cx="2060620" cy="338554"/>
          </a:xfrm>
          <a:prstGeom prst="rect">
            <a:avLst/>
          </a:prstGeom>
          <a:solidFill>
            <a:srgbClr val="FF0000"/>
          </a:solidFill>
          <a:ln>
            <a:solidFill>
              <a:srgbClr val="003399"/>
            </a:solidFill>
          </a:ln>
        </p:spPr>
        <p:txBody>
          <a:bodyPr wrap="square">
            <a:spAutoFit/>
          </a:bodyPr>
          <a:lstStyle/>
          <a:p>
            <a:pPr algn="ctr">
              <a:defRPr/>
            </a:pPr>
            <a:r>
              <a:rPr lang="ar-BH" sz="1600" b="1" dirty="0" smtClean="0">
                <a:solidFill>
                  <a:schemeClr val="bg1"/>
                </a:solidFill>
              </a:rPr>
              <a:t>التبادل الحراري (أجا 211)</a:t>
            </a:r>
            <a:endParaRPr lang="en-US" sz="1600" b="1" dirty="0">
              <a:solidFill>
                <a:schemeClr val="bg1"/>
              </a:solidFill>
            </a:endParaRPr>
          </a:p>
        </p:txBody>
      </p:sp>
      <p:sp>
        <p:nvSpPr>
          <p:cNvPr id="12" name="Title 1">
            <a:extLst/>
          </p:cNvPr>
          <p:cNvSpPr>
            <a:spLocks noGrp="1" noChangeArrowheads="1"/>
          </p:cNvSpPr>
          <p:nvPr>
            <p:ph type="title"/>
          </p:nvPr>
        </p:nvSpPr>
        <p:spPr>
          <a:xfrm>
            <a:off x="4454267" y="334809"/>
            <a:ext cx="2698750" cy="549275"/>
          </a:xfrm>
          <a:solidFill>
            <a:schemeClr val="accent2">
              <a:lumMod val="60000"/>
              <a:lumOff val="40000"/>
            </a:schemeClr>
          </a:solidFill>
          <a:ln>
            <a:solidFill>
              <a:schemeClr val="accent1"/>
            </a:solidFill>
          </a:ln>
        </p:spPr>
        <p:txBody>
          <a:bodyPr rtlCol="0">
            <a:normAutofit/>
          </a:bodyPr>
          <a:lstStyle/>
          <a:p>
            <a:pPr algn="ctr">
              <a:defRPr/>
            </a:pPr>
            <a:r>
              <a:rPr lang="ar-BH" altLang="en-US" sz="3200" b="1" dirty="0">
                <a:latin typeface="Calibri" panose="020F0502020204030204" pitchFamily="34" charset="0"/>
                <a:cs typeface="+mn-cs"/>
              </a:rPr>
              <a:t>مقدمة</a:t>
            </a:r>
            <a:endParaRPr lang="en-US" altLang="en-US" sz="3200" b="1" dirty="0">
              <a:latin typeface="Calibri" panose="020F0502020204030204" pitchFamily="34" charset="0"/>
              <a:cs typeface="+mn-cs"/>
            </a:endParaRPr>
          </a:p>
        </p:txBody>
      </p:sp>
      <p:sp>
        <p:nvSpPr>
          <p:cNvPr id="13" name="TextBox 12"/>
          <p:cNvSpPr txBox="1"/>
          <p:nvPr/>
        </p:nvSpPr>
        <p:spPr>
          <a:xfrm>
            <a:off x="669777" y="1325534"/>
            <a:ext cx="10267730" cy="4708981"/>
          </a:xfrm>
          <a:prstGeom prst="rect">
            <a:avLst/>
          </a:prstGeom>
          <a:solidFill>
            <a:schemeClr val="accent1">
              <a:lumMod val="20000"/>
              <a:lumOff val="80000"/>
            </a:schemeClr>
          </a:solidFill>
          <a:ln w="28575">
            <a:solidFill>
              <a:schemeClr val="tx1"/>
            </a:solidFill>
          </a:ln>
          <a:effectLst/>
        </p:spPr>
        <p:txBody>
          <a:bodyPr wrap="square">
            <a:spAutoFit/>
          </a:bodyPr>
          <a:lstStyle/>
          <a:p>
            <a:pPr algn="just" rtl="1">
              <a:lnSpc>
                <a:spcPct val="250000"/>
              </a:lnSpc>
              <a:defRPr/>
            </a:pPr>
            <a:r>
              <a:rPr lang="ar-BH" sz="2400" b="1" dirty="0" smtClean="0"/>
              <a:t>تعد الحرارة من العناصر الأساسية في المناخ، فهي تسهم بشكل أساسي في حركة الرياح، وسبب نشوء بخار الماء الذي هو أساس </a:t>
            </a:r>
            <a:r>
              <a:rPr lang="ar-BH" sz="2400" b="1" dirty="0" err="1" smtClean="0"/>
              <a:t>المتساقطات</a:t>
            </a:r>
            <a:r>
              <a:rPr lang="ar-BH" sz="2400" b="1" dirty="0" smtClean="0"/>
              <a:t>، وتحدد المناطق المناخية الرئيسية، ولا حياة للكائنات الحية على الأرض بدونها.             </a:t>
            </a:r>
          </a:p>
          <a:p>
            <a:pPr algn="just">
              <a:lnSpc>
                <a:spcPct val="250000"/>
              </a:lnSpc>
              <a:defRPr/>
            </a:pPr>
            <a:r>
              <a:rPr lang="ar-BH" sz="2400" b="1" dirty="0" smtClean="0"/>
              <a:t> </a:t>
            </a:r>
            <a:r>
              <a:rPr lang="ar-BH" altLang="en-US" sz="2400" b="1" dirty="0">
                <a:solidFill>
                  <a:srgbClr val="FF0000"/>
                </a:solidFill>
              </a:rPr>
              <a:t>- </a:t>
            </a:r>
            <a:r>
              <a:rPr lang="ar-BH" altLang="en-US" sz="2400" b="1" dirty="0" smtClean="0">
                <a:solidFill>
                  <a:srgbClr val="FF0000"/>
                </a:solidFill>
              </a:rPr>
              <a:t>فما هي أبرز مصادر الأشعة على الأرض؟ وما هي العوامل المؤثرة على اختلاف الموازنة الحرارية بين مناطق الأرض؟                                                                                       </a:t>
            </a:r>
          </a:p>
        </p:txBody>
      </p:sp>
    </p:spTree>
    <p:extLst>
      <p:ext uri="{BB962C8B-B14F-4D97-AF65-F5344CB8AC3E}">
        <p14:creationId xmlns:p14="http://schemas.microsoft.com/office/powerpoint/2010/main" val="2818966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heel(1)">
                                      <p:cBhvr>
                                        <p:cTn id="13"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857" y="-38637"/>
            <a:ext cx="1646183" cy="1268068"/>
          </a:xfrm>
          <a:prstGeom prst="rect">
            <a:avLst/>
          </a:prstGeom>
        </p:spPr>
      </p:pic>
      <p:sp>
        <p:nvSpPr>
          <p:cNvPr id="6" name="Rectangle 5"/>
          <p:cNvSpPr/>
          <p:nvPr/>
        </p:nvSpPr>
        <p:spPr>
          <a:xfrm>
            <a:off x="362277" y="1078082"/>
            <a:ext cx="11432439" cy="5379475"/>
          </a:xfrm>
          <a:prstGeom prst="rect">
            <a:avLst/>
          </a:prstGeom>
          <a:solidFill>
            <a:schemeClr val="bg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Rectangle 9"/>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1" name="TextBox 10"/>
          <p:cNvSpPr txBox="1"/>
          <p:nvPr/>
        </p:nvSpPr>
        <p:spPr>
          <a:xfrm>
            <a:off x="115910" y="317058"/>
            <a:ext cx="2060620" cy="338554"/>
          </a:xfrm>
          <a:prstGeom prst="rect">
            <a:avLst/>
          </a:prstGeom>
          <a:solidFill>
            <a:srgbClr val="FF0000"/>
          </a:solidFill>
          <a:ln>
            <a:solidFill>
              <a:srgbClr val="003399"/>
            </a:solidFill>
          </a:ln>
        </p:spPr>
        <p:txBody>
          <a:bodyPr wrap="square">
            <a:spAutoFit/>
          </a:bodyPr>
          <a:lstStyle/>
          <a:p>
            <a:pPr algn="ctr">
              <a:defRPr/>
            </a:pPr>
            <a:r>
              <a:rPr lang="ar-BH" sz="1600" b="1" dirty="0" smtClean="0">
                <a:solidFill>
                  <a:schemeClr val="bg1"/>
                </a:solidFill>
              </a:rPr>
              <a:t>التبادل الحراري (أجا 211)</a:t>
            </a:r>
            <a:endParaRPr lang="en-US" sz="1600" b="1" dirty="0">
              <a:solidFill>
                <a:schemeClr val="bg1"/>
              </a:solidFill>
            </a:endParaRPr>
          </a:p>
        </p:txBody>
      </p:sp>
      <p:sp>
        <p:nvSpPr>
          <p:cNvPr id="9" name="Rectangle 8"/>
          <p:cNvSpPr/>
          <p:nvPr/>
        </p:nvSpPr>
        <p:spPr>
          <a:xfrm>
            <a:off x="3984075" y="282072"/>
            <a:ext cx="3639133" cy="584775"/>
          </a:xfrm>
          <a:prstGeom prst="rect">
            <a:avLst/>
          </a:prstGeom>
          <a:solidFill>
            <a:schemeClr val="accent6">
              <a:lumMod val="20000"/>
              <a:lumOff val="80000"/>
            </a:schemeClr>
          </a:solidFill>
          <a:ln w="19050">
            <a:solidFill>
              <a:schemeClr val="tx1"/>
            </a:solidFill>
          </a:ln>
        </p:spPr>
        <p:txBody>
          <a:bodyPr wrap="square">
            <a:spAutoFit/>
          </a:bodyPr>
          <a:lstStyle/>
          <a:p>
            <a:pPr algn="r" rtl="1" eaLnBrk="1" hangingPunct="1">
              <a:defRPr/>
            </a:pPr>
            <a:r>
              <a:rPr lang="ar-BH" sz="3200" b="1" dirty="0">
                <a:solidFill>
                  <a:srgbClr val="FF0000"/>
                </a:solidFill>
              </a:rPr>
              <a:t>النشاط </a:t>
            </a:r>
            <a:r>
              <a:rPr lang="ar-BH" sz="3200" b="1" dirty="0" smtClean="0">
                <a:solidFill>
                  <a:srgbClr val="FF0000"/>
                </a:solidFill>
              </a:rPr>
              <a:t>الأول: ما الأشعة؟</a:t>
            </a:r>
            <a:endParaRPr lang="ar-BH" b="1" dirty="0">
              <a:solidFill>
                <a:srgbClr val="FF0000"/>
              </a:solidFill>
            </a:endParaRPr>
          </a:p>
        </p:txBody>
      </p:sp>
      <p:pic>
        <p:nvPicPr>
          <p:cNvPr id="14" name="Picture 13"/>
          <p:cNvPicPr>
            <a:picLocks noChangeAspect="1"/>
          </p:cNvPicPr>
          <p:nvPr/>
        </p:nvPicPr>
        <p:blipFill>
          <a:blip r:embed="rId3"/>
          <a:stretch>
            <a:fillRect/>
          </a:stretch>
        </p:blipFill>
        <p:spPr>
          <a:xfrm>
            <a:off x="7189137" y="1261496"/>
            <a:ext cx="4605579" cy="4970603"/>
          </a:xfrm>
          <a:prstGeom prst="rect">
            <a:avLst/>
          </a:prstGeom>
        </p:spPr>
      </p:pic>
      <p:pic>
        <p:nvPicPr>
          <p:cNvPr id="15" name="Picture 14"/>
          <p:cNvPicPr>
            <a:picLocks noChangeAspect="1"/>
          </p:cNvPicPr>
          <p:nvPr/>
        </p:nvPicPr>
        <p:blipFill rotWithShape="1">
          <a:blip r:embed="rId4"/>
          <a:srcRect l="22153" t="64040" r="33998" b="17298"/>
          <a:stretch/>
        </p:blipFill>
        <p:spPr>
          <a:xfrm>
            <a:off x="468098" y="1559774"/>
            <a:ext cx="6615218" cy="257816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6" name="TextBox 15"/>
          <p:cNvSpPr txBox="1"/>
          <p:nvPr/>
        </p:nvSpPr>
        <p:spPr>
          <a:xfrm>
            <a:off x="1998970" y="1076830"/>
            <a:ext cx="3181298" cy="369332"/>
          </a:xfrm>
          <a:prstGeom prst="rect">
            <a:avLst/>
          </a:prstGeom>
          <a:solidFill>
            <a:schemeClr val="accent6">
              <a:lumMod val="40000"/>
              <a:lumOff val="60000"/>
            </a:schemeClr>
          </a:solidFill>
          <a:ln w="19050">
            <a:solidFill>
              <a:schemeClr val="accent5">
                <a:lumMod val="75000"/>
              </a:schemeClr>
            </a:solidFill>
          </a:ln>
        </p:spPr>
        <p:txBody>
          <a:bodyPr wrap="square">
            <a:spAutoFit/>
          </a:bodyPr>
          <a:lstStyle/>
          <a:p>
            <a:pPr algn="ctr">
              <a:defRPr/>
            </a:pPr>
            <a:r>
              <a:rPr lang="ar-BH" b="1" dirty="0" smtClean="0"/>
              <a:t>مجمل الإشعاعات التي تبثها الشمس</a:t>
            </a:r>
            <a:endParaRPr lang="en-US" b="1" dirty="0"/>
          </a:p>
        </p:txBody>
      </p:sp>
      <p:sp>
        <p:nvSpPr>
          <p:cNvPr id="17" name="TextBox 16"/>
          <p:cNvSpPr txBox="1"/>
          <p:nvPr/>
        </p:nvSpPr>
        <p:spPr>
          <a:xfrm>
            <a:off x="826445" y="4416222"/>
            <a:ext cx="5898524" cy="1569660"/>
          </a:xfrm>
          <a:prstGeom prst="rect">
            <a:avLst/>
          </a:prstGeom>
          <a:solidFill>
            <a:schemeClr val="accent4">
              <a:lumMod val="20000"/>
              <a:lumOff val="80000"/>
            </a:schemeClr>
          </a:solidFill>
          <a:ln w="38100">
            <a:solidFill>
              <a:schemeClr val="accent5">
                <a:lumMod val="50000"/>
              </a:schemeClr>
            </a:solidFill>
          </a:ln>
        </p:spPr>
        <p:txBody>
          <a:bodyPr wrap="square">
            <a:spAutoFit/>
          </a:bodyPr>
          <a:lstStyle/>
          <a:p>
            <a:pPr algn="r" rtl="1" eaLnBrk="1" hangingPunct="1">
              <a:defRPr/>
            </a:pPr>
            <a:r>
              <a:rPr lang="ar-BH" sz="2400" b="1" dirty="0">
                <a:solidFill>
                  <a:srgbClr val="FF0000"/>
                </a:solidFill>
              </a:rPr>
              <a:t>- اقرأ </a:t>
            </a:r>
            <a:r>
              <a:rPr lang="ar-BH" sz="2400" b="1" dirty="0" smtClean="0">
                <a:solidFill>
                  <a:srgbClr val="FF0000"/>
                </a:solidFill>
              </a:rPr>
              <a:t>المستندات، </a:t>
            </a:r>
            <a:r>
              <a:rPr lang="ar-BH" sz="2400" b="1" dirty="0">
                <a:solidFill>
                  <a:srgbClr val="FF0000"/>
                </a:solidFill>
              </a:rPr>
              <a:t>ثم أجب عن الأسئلة </a:t>
            </a:r>
            <a:r>
              <a:rPr lang="ar-BH" sz="2400" b="1" dirty="0" smtClean="0">
                <a:solidFill>
                  <a:srgbClr val="FF0000"/>
                </a:solidFill>
              </a:rPr>
              <a:t>الآتية:</a:t>
            </a:r>
            <a:endParaRPr lang="ar-BH" sz="2400" b="1" dirty="0">
              <a:solidFill>
                <a:srgbClr val="FF0000"/>
              </a:solidFill>
            </a:endParaRPr>
          </a:p>
          <a:p>
            <a:pPr algn="r" rtl="1">
              <a:defRPr/>
            </a:pPr>
            <a:r>
              <a:rPr lang="ar-BH" sz="2400" b="1" dirty="0" smtClean="0"/>
              <a:t>1- ما مفهوم الأشعة؟</a:t>
            </a:r>
          </a:p>
          <a:p>
            <a:pPr algn="r" rtl="1">
              <a:defRPr/>
            </a:pPr>
            <a:r>
              <a:rPr lang="ar-BH" sz="2400" b="1" dirty="0" smtClean="0"/>
              <a:t>2- صنف موجات الأشعة الشمسية إلى ثلاث فئات. </a:t>
            </a:r>
          </a:p>
          <a:p>
            <a:pPr algn="r" rtl="1">
              <a:defRPr/>
            </a:pPr>
            <a:r>
              <a:rPr lang="ar-BH" sz="2400" b="1" dirty="0" smtClean="0"/>
              <a:t>3- وضح العلاقة بين طول موجات الأشعة والحرارة. </a:t>
            </a:r>
            <a:endParaRPr lang="ar-BH" sz="2400" b="1" dirty="0">
              <a:solidFill>
                <a:srgbClr val="FF0000"/>
              </a:solidFill>
            </a:endParaRPr>
          </a:p>
        </p:txBody>
      </p:sp>
    </p:spTree>
    <p:extLst>
      <p:ext uri="{BB962C8B-B14F-4D97-AF65-F5344CB8AC3E}">
        <p14:creationId xmlns:p14="http://schemas.microsoft.com/office/powerpoint/2010/main" val="3749873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barn(inVertical)">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anim calcmode="lin" valueType="num">
                                      <p:cBhvr>
                                        <p:cTn id="19" dur="1000" fill="hold"/>
                                        <p:tgtEl>
                                          <p:spTgt spid="15"/>
                                        </p:tgtEl>
                                        <p:attrNameLst>
                                          <p:attrName>ppt_x</p:attrName>
                                        </p:attrNameLst>
                                      </p:cBhvr>
                                      <p:tavLst>
                                        <p:tav tm="0">
                                          <p:val>
                                            <p:strVal val="#ppt_x"/>
                                          </p:val>
                                        </p:tav>
                                        <p:tav tm="100000">
                                          <p:val>
                                            <p:strVal val="#ppt_x"/>
                                          </p:val>
                                        </p:tav>
                                      </p:tavLst>
                                    </p:anim>
                                    <p:anim calcmode="lin" valueType="num">
                                      <p:cBhvr>
                                        <p:cTn id="2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barn(inVertical)">
                                      <p:cBhvr>
                                        <p:cTn id="25" dur="500"/>
                                        <p:tgtEl>
                                          <p:spTgt spid="16"/>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1000"/>
                                        <p:tgtEl>
                                          <p:spTgt spid="17"/>
                                        </p:tgtEl>
                                      </p:cBhvr>
                                    </p:animEffect>
                                    <p:anim calcmode="lin" valueType="num">
                                      <p:cBhvr>
                                        <p:cTn id="31" dur="1000" fill="hold"/>
                                        <p:tgtEl>
                                          <p:spTgt spid="17"/>
                                        </p:tgtEl>
                                        <p:attrNameLst>
                                          <p:attrName>ppt_x</p:attrName>
                                        </p:attrNameLst>
                                      </p:cBhvr>
                                      <p:tavLst>
                                        <p:tav tm="0">
                                          <p:val>
                                            <p:strVal val="#ppt_x"/>
                                          </p:val>
                                        </p:tav>
                                        <p:tav tm="100000">
                                          <p:val>
                                            <p:strVal val="#ppt_x"/>
                                          </p:val>
                                        </p:tav>
                                      </p:tavLst>
                                    </p:anim>
                                    <p:anim calcmode="lin" valueType="num">
                                      <p:cBhvr>
                                        <p:cTn id="32"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6" grpId="0" animBg="1"/>
      <p:bldP spid="1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857" y="-38637"/>
            <a:ext cx="1646183" cy="1268068"/>
          </a:xfrm>
          <a:prstGeom prst="rect">
            <a:avLst/>
          </a:prstGeom>
        </p:spPr>
      </p:pic>
      <p:cxnSp>
        <p:nvCxnSpPr>
          <p:cNvPr id="7" name="Straight Connector 6"/>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Rectangle 9"/>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1" name="TextBox 10"/>
          <p:cNvSpPr txBox="1"/>
          <p:nvPr/>
        </p:nvSpPr>
        <p:spPr>
          <a:xfrm>
            <a:off x="115910" y="317058"/>
            <a:ext cx="2060620" cy="338554"/>
          </a:xfrm>
          <a:prstGeom prst="rect">
            <a:avLst/>
          </a:prstGeom>
          <a:solidFill>
            <a:srgbClr val="FF0000"/>
          </a:solidFill>
          <a:ln>
            <a:solidFill>
              <a:srgbClr val="003399"/>
            </a:solidFill>
          </a:ln>
        </p:spPr>
        <p:txBody>
          <a:bodyPr wrap="square">
            <a:spAutoFit/>
          </a:bodyPr>
          <a:lstStyle/>
          <a:p>
            <a:pPr algn="ctr">
              <a:defRPr/>
            </a:pPr>
            <a:r>
              <a:rPr lang="ar-BH" sz="1600" b="1" dirty="0" smtClean="0">
                <a:solidFill>
                  <a:schemeClr val="bg1"/>
                </a:solidFill>
              </a:rPr>
              <a:t>التبادل الحراري (أجا 211)</a:t>
            </a:r>
            <a:endParaRPr lang="en-US" sz="1600" b="1" dirty="0">
              <a:solidFill>
                <a:schemeClr val="bg1"/>
              </a:solidFill>
            </a:endParaRPr>
          </a:p>
        </p:txBody>
      </p:sp>
      <p:sp>
        <p:nvSpPr>
          <p:cNvPr id="14" name="Rectangle 13"/>
          <p:cNvSpPr/>
          <p:nvPr/>
        </p:nvSpPr>
        <p:spPr>
          <a:xfrm>
            <a:off x="3232597" y="163296"/>
            <a:ext cx="6052468" cy="584775"/>
          </a:xfrm>
          <a:prstGeom prst="rect">
            <a:avLst/>
          </a:prstGeom>
          <a:solidFill>
            <a:schemeClr val="accent6">
              <a:lumMod val="20000"/>
              <a:lumOff val="80000"/>
            </a:schemeClr>
          </a:solidFill>
          <a:ln w="19050">
            <a:solidFill>
              <a:schemeClr val="tx1"/>
            </a:solidFill>
          </a:ln>
        </p:spPr>
        <p:txBody>
          <a:bodyPr wrap="square">
            <a:spAutoFit/>
          </a:bodyPr>
          <a:lstStyle/>
          <a:p>
            <a:pPr algn="r" rtl="1" eaLnBrk="1" hangingPunct="1">
              <a:defRPr/>
            </a:pPr>
            <a:r>
              <a:rPr lang="ar-BH" sz="3200" b="1" dirty="0" smtClean="0">
                <a:solidFill>
                  <a:srgbClr val="FF0000"/>
                </a:solidFill>
              </a:rPr>
              <a:t>إجابة النشاط الأول: ما الأشعة؟</a:t>
            </a:r>
            <a:endParaRPr lang="ar-BH" sz="1600" b="1" dirty="0">
              <a:solidFill>
                <a:srgbClr val="FF0000"/>
              </a:solidFill>
            </a:endParaRPr>
          </a:p>
        </p:txBody>
      </p:sp>
      <p:sp>
        <p:nvSpPr>
          <p:cNvPr id="15" name="TextBox 14"/>
          <p:cNvSpPr txBox="1"/>
          <p:nvPr/>
        </p:nvSpPr>
        <p:spPr>
          <a:xfrm>
            <a:off x="559158" y="1368989"/>
            <a:ext cx="10921282" cy="1599220"/>
          </a:xfrm>
          <a:prstGeom prst="rect">
            <a:avLst/>
          </a:prstGeom>
          <a:solidFill>
            <a:schemeClr val="accent4">
              <a:lumMod val="20000"/>
              <a:lumOff val="80000"/>
            </a:schemeClr>
          </a:solidFill>
          <a:ln w="38100">
            <a:solidFill>
              <a:schemeClr val="accent5">
                <a:lumMod val="50000"/>
              </a:schemeClr>
            </a:solidFill>
          </a:ln>
        </p:spPr>
        <p:txBody>
          <a:bodyPr wrap="square">
            <a:spAutoFit/>
          </a:bodyPr>
          <a:lstStyle/>
          <a:p>
            <a:pPr algn="r" rtl="1">
              <a:lnSpc>
                <a:spcPct val="150000"/>
              </a:lnSpc>
              <a:defRPr/>
            </a:pPr>
            <a:r>
              <a:rPr lang="ar-BH" sz="2400" b="1" dirty="0" smtClean="0">
                <a:solidFill>
                  <a:srgbClr val="FF0000"/>
                </a:solidFill>
              </a:rPr>
              <a:t>1- الأشعة:</a:t>
            </a:r>
          </a:p>
          <a:p>
            <a:pPr algn="r" rtl="1">
              <a:lnSpc>
                <a:spcPct val="150000"/>
              </a:lnSpc>
              <a:defRPr/>
            </a:pPr>
            <a:r>
              <a:rPr lang="ar-BH" sz="2000" b="1" dirty="0" smtClean="0"/>
              <a:t> </a:t>
            </a:r>
            <a:r>
              <a:rPr lang="ar-BH" sz="2200" dirty="0" smtClean="0"/>
              <a:t>هي مجموعة من التموجات التي يرسلها كل جسم تزيد حرارته عن الصفر المطلق (-237°)، وتتميز الأشعة بطول موجاتها (أي المسافة التي تفصل بين موجتين من موج كل شعاع).</a:t>
            </a:r>
            <a:endParaRPr lang="ar-BH" sz="2200" dirty="0">
              <a:solidFill>
                <a:srgbClr val="FF0000"/>
              </a:solidFill>
            </a:endParaRPr>
          </a:p>
        </p:txBody>
      </p:sp>
      <p:sp>
        <p:nvSpPr>
          <p:cNvPr id="16" name="TextBox 15"/>
          <p:cNvSpPr txBox="1"/>
          <p:nvPr/>
        </p:nvSpPr>
        <p:spPr>
          <a:xfrm>
            <a:off x="559158" y="3163475"/>
            <a:ext cx="10921281" cy="2723823"/>
          </a:xfrm>
          <a:prstGeom prst="rect">
            <a:avLst/>
          </a:prstGeom>
          <a:solidFill>
            <a:schemeClr val="accent4">
              <a:lumMod val="20000"/>
              <a:lumOff val="80000"/>
            </a:schemeClr>
          </a:solidFill>
          <a:ln w="38100">
            <a:solidFill>
              <a:schemeClr val="accent5">
                <a:lumMod val="50000"/>
              </a:schemeClr>
            </a:solidFill>
          </a:ln>
        </p:spPr>
        <p:txBody>
          <a:bodyPr wrap="square">
            <a:spAutoFit/>
          </a:bodyPr>
          <a:lstStyle/>
          <a:p>
            <a:pPr algn="r" rtl="1">
              <a:lnSpc>
                <a:spcPct val="150000"/>
              </a:lnSpc>
              <a:defRPr/>
            </a:pPr>
            <a:r>
              <a:rPr lang="ar-BH" sz="2400" b="1" dirty="0" smtClean="0">
                <a:solidFill>
                  <a:srgbClr val="FF0000"/>
                </a:solidFill>
              </a:rPr>
              <a:t>2- تصنف موجات الأشعة الشمسية:</a:t>
            </a:r>
          </a:p>
          <a:p>
            <a:pPr algn="r" rtl="1">
              <a:lnSpc>
                <a:spcPct val="150000"/>
              </a:lnSpc>
              <a:defRPr/>
            </a:pPr>
            <a:r>
              <a:rPr lang="ar-BH" sz="2400" b="1" dirty="0" smtClean="0"/>
              <a:t> </a:t>
            </a:r>
            <a:r>
              <a:rPr lang="ar-BH" sz="2200" dirty="0" smtClean="0"/>
              <a:t>نلاحظ في الأشعة الشمسية مجموعة من الموجات مختلفة الطول، والتي يمكن أن تصنف غالبيتها ضمن ثلاث فئات هي:</a:t>
            </a:r>
          </a:p>
          <a:p>
            <a:pPr algn="r" rtl="1">
              <a:lnSpc>
                <a:spcPct val="150000"/>
              </a:lnSpc>
              <a:defRPr/>
            </a:pPr>
            <a:r>
              <a:rPr lang="ar-BH" sz="2200" dirty="0" smtClean="0"/>
              <a:t> </a:t>
            </a:r>
            <a:r>
              <a:rPr lang="ar-BH" sz="2200" b="1" dirty="0" smtClean="0"/>
              <a:t>- الأشعة فوق البنفسجية: </a:t>
            </a:r>
            <a:r>
              <a:rPr lang="ar-BH" sz="2200" dirty="0" smtClean="0"/>
              <a:t>وهي الأشعة التي يتراوح طول موجاتها بين 0،1 و0،4 ميكرون (موجات قصيرة).</a:t>
            </a:r>
          </a:p>
          <a:p>
            <a:pPr algn="r" rtl="1">
              <a:lnSpc>
                <a:spcPct val="150000"/>
              </a:lnSpc>
              <a:defRPr/>
            </a:pPr>
            <a:r>
              <a:rPr lang="ar-BH" sz="2200" dirty="0"/>
              <a:t> </a:t>
            </a:r>
            <a:r>
              <a:rPr lang="ar-BH" sz="2200" b="1" dirty="0" smtClean="0"/>
              <a:t>- الأشعة المرئية: </a:t>
            </a:r>
            <a:r>
              <a:rPr lang="ar-BH" sz="2200" dirty="0" smtClean="0"/>
              <a:t>وهي الأشعة التي يتراوح طول موجاتها بين 0،4 و0،78 ميكرون (موجات </a:t>
            </a:r>
            <a:r>
              <a:rPr lang="ar-BH" sz="2200" dirty="0" smtClean="0"/>
              <a:t>متوسطة).</a:t>
            </a:r>
            <a:endParaRPr lang="ar-BH" sz="2200" dirty="0" smtClean="0"/>
          </a:p>
          <a:p>
            <a:pPr algn="r" rtl="1">
              <a:lnSpc>
                <a:spcPct val="150000"/>
              </a:lnSpc>
              <a:defRPr/>
            </a:pPr>
            <a:r>
              <a:rPr lang="ar-BH" sz="2200" dirty="0" smtClean="0"/>
              <a:t> - ا</a:t>
            </a:r>
            <a:r>
              <a:rPr lang="ar-BH" sz="2200" b="1" dirty="0" smtClean="0"/>
              <a:t>لأشعة دون الحمراء: </a:t>
            </a:r>
            <a:r>
              <a:rPr lang="ar-BH" sz="2200" dirty="0" smtClean="0"/>
              <a:t>وهي الأشعة التي يتراوح طول موجاتها بين 0،78 و50 ميكرون (موجات طويلة).</a:t>
            </a:r>
          </a:p>
        </p:txBody>
      </p:sp>
    </p:spTree>
    <p:extLst>
      <p:ext uri="{BB962C8B-B14F-4D97-AF65-F5344CB8AC3E}">
        <p14:creationId xmlns:p14="http://schemas.microsoft.com/office/powerpoint/2010/main" val="4100237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857" y="-38637"/>
            <a:ext cx="1646183" cy="1268068"/>
          </a:xfrm>
          <a:prstGeom prst="rect">
            <a:avLst/>
          </a:prstGeom>
        </p:spPr>
      </p:pic>
      <p:cxnSp>
        <p:nvCxnSpPr>
          <p:cNvPr id="7" name="Straight Connector 6"/>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Rectangle 9"/>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1" name="TextBox 10"/>
          <p:cNvSpPr txBox="1"/>
          <p:nvPr/>
        </p:nvSpPr>
        <p:spPr>
          <a:xfrm>
            <a:off x="115910" y="317058"/>
            <a:ext cx="2060620" cy="338554"/>
          </a:xfrm>
          <a:prstGeom prst="rect">
            <a:avLst/>
          </a:prstGeom>
          <a:solidFill>
            <a:srgbClr val="FF0000"/>
          </a:solidFill>
          <a:ln>
            <a:solidFill>
              <a:srgbClr val="003399"/>
            </a:solidFill>
          </a:ln>
        </p:spPr>
        <p:txBody>
          <a:bodyPr wrap="square">
            <a:spAutoFit/>
          </a:bodyPr>
          <a:lstStyle/>
          <a:p>
            <a:pPr algn="ctr">
              <a:defRPr/>
            </a:pPr>
            <a:r>
              <a:rPr lang="ar-BH" sz="1600" b="1" dirty="0" smtClean="0">
                <a:solidFill>
                  <a:schemeClr val="bg1"/>
                </a:solidFill>
              </a:rPr>
              <a:t>التبادل الحراري (أجا 211)</a:t>
            </a:r>
            <a:endParaRPr lang="en-US" sz="1600" b="1" dirty="0">
              <a:solidFill>
                <a:schemeClr val="bg1"/>
              </a:solidFill>
            </a:endParaRPr>
          </a:p>
        </p:txBody>
      </p:sp>
      <p:sp>
        <p:nvSpPr>
          <p:cNvPr id="6" name="Rectangle 5"/>
          <p:cNvSpPr/>
          <p:nvPr/>
        </p:nvSpPr>
        <p:spPr>
          <a:xfrm>
            <a:off x="3065171" y="163244"/>
            <a:ext cx="5634206" cy="584775"/>
          </a:xfrm>
          <a:prstGeom prst="rect">
            <a:avLst/>
          </a:prstGeom>
          <a:solidFill>
            <a:schemeClr val="accent6">
              <a:lumMod val="20000"/>
              <a:lumOff val="80000"/>
            </a:schemeClr>
          </a:solidFill>
          <a:ln w="19050">
            <a:solidFill>
              <a:schemeClr val="tx1"/>
            </a:solidFill>
          </a:ln>
        </p:spPr>
        <p:txBody>
          <a:bodyPr wrap="square">
            <a:spAutoFit/>
          </a:bodyPr>
          <a:lstStyle/>
          <a:p>
            <a:pPr algn="r" rtl="1" eaLnBrk="1" hangingPunct="1">
              <a:defRPr/>
            </a:pPr>
            <a:r>
              <a:rPr lang="ar-BH" sz="3200" b="1" dirty="0" smtClean="0">
                <a:solidFill>
                  <a:srgbClr val="FF0000"/>
                </a:solidFill>
              </a:rPr>
              <a:t>إجابة النشاط الأول: ما الأشعة؟</a:t>
            </a:r>
            <a:endParaRPr lang="ar-BH" sz="1600" b="1" dirty="0">
              <a:solidFill>
                <a:srgbClr val="FF0000"/>
              </a:solidFill>
            </a:endParaRPr>
          </a:p>
        </p:txBody>
      </p:sp>
      <p:sp>
        <p:nvSpPr>
          <p:cNvPr id="8" name="TextBox 7"/>
          <p:cNvSpPr txBox="1"/>
          <p:nvPr/>
        </p:nvSpPr>
        <p:spPr>
          <a:xfrm>
            <a:off x="475444" y="1309848"/>
            <a:ext cx="11088710" cy="2677656"/>
          </a:xfrm>
          <a:prstGeom prst="rect">
            <a:avLst/>
          </a:prstGeom>
          <a:solidFill>
            <a:schemeClr val="accent4">
              <a:lumMod val="20000"/>
              <a:lumOff val="80000"/>
            </a:schemeClr>
          </a:solidFill>
          <a:ln w="38100">
            <a:solidFill>
              <a:schemeClr val="accent5">
                <a:lumMod val="50000"/>
              </a:schemeClr>
            </a:solidFill>
          </a:ln>
        </p:spPr>
        <p:txBody>
          <a:bodyPr wrap="square">
            <a:spAutoFit/>
          </a:bodyPr>
          <a:lstStyle/>
          <a:p>
            <a:pPr algn="r" rtl="1">
              <a:lnSpc>
                <a:spcPct val="150000"/>
              </a:lnSpc>
              <a:defRPr/>
            </a:pPr>
            <a:r>
              <a:rPr lang="ar-BH" sz="2400" b="1" dirty="0" smtClean="0">
                <a:solidFill>
                  <a:srgbClr val="FF0000"/>
                </a:solidFill>
              </a:rPr>
              <a:t>3- العلاقة بين طول موجات الأشعة والحرارة.</a:t>
            </a:r>
          </a:p>
          <a:p>
            <a:pPr algn="just" rtl="1">
              <a:lnSpc>
                <a:spcPct val="150000"/>
              </a:lnSpc>
              <a:defRPr/>
            </a:pPr>
            <a:r>
              <a:rPr lang="ar-BH" sz="2200" dirty="0" smtClean="0"/>
              <a:t>يرتبط </a:t>
            </a:r>
            <a:r>
              <a:rPr lang="ar-BH" sz="2200" dirty="0"/>
              <a:t>طول </a:t>
            </a:r>
            <a:r>
              <a:rPr lang="ar-BH" sz="2200" dirty="0" smtClean="0"/>
              <a:t>موجات الأشعة </a:t>
            </a:r>
            <a:r>
              <a:rPr lang="ar-BH" sz="2200" dirty="0"/>
              <a:t>بحرارة الجسم الذي يبثها، فالأجسام ذات الحرارة المتدنية تبث موجات أشعة غالبيتها طويلة (دون الحمراء)، بينما </a:t>
            </a:r>
            <a:r>
              <a:rPr lang="ar-BH" sz="2200" dirty="0" smtClean="0"/>
              <a:t>الأجسام </a:t>
            </a:r>
            <a:r>
              <a:rPr lang="ar-BH" sz="2200" dirty="0"/>
              <a:t>مرتفعة الحرارة موجات الأشعة التي تبثها متوسطة أو قصيرة ( مرئية أو فوق بنفسجية). وبما أن حرارة الشمس عالية (حوالي 6000°) </a:t>
            </a:r>
            <a:r>
              <a:rPr lang="ar-BH" sz="2200" dirty="0" smtClean="0"/>
              <a:t>فإن </a:t>
            </a:r>
            <a:r>
              <a:rPr lang="ar-BH" sz="2200" dirty="0"/>
              <a:t>غالبية </a:t>
            </a:r>
            <a:r>
              <a:rPr lang="ar-BH" sz="2200" dirty="0" smtClean="0"/>
              <a:t>الأشعة </a:t>
            </a:r>
            <a:r>
              <a:rPr lang="ar-BH" sz="2200" dirty="0"/>
              <a:t>التي تبثها هي من </a:t>
            </a:r>
            <a:r>
              <a:rPr lang="ar-BH" sz="2200" dirty="0" smtClean="0"/>
              <a:t>الأشعة </a:t>
            </a:r>
            <a:r>
              <a:rPr lang="ar-BH" sz="2200" dirty="0"/>
              <a:t>المتوسطة (المرئية)، بينما الأرض تبث الأشعة دون الحمراء (الطويلة) بسبب تدني متوسط حرارة الأرض (15</a:t>
            </a:r>
            <a:r>
              <a:rPr lang="ar-BH" sz="2200" dirty="0" smtClean="0"/>
              <a:t>°). </a:t>
            </a:r>
            <a:endParaRPr lang="ar-BH" sz="2200" dirty="0">
              <a:solidFill>
                <a:srgbClr val="FF0000"/>
              </a:solidFill>
            </a:endParaRPr>
          </a:p>
        </p:txBody>
      </p:sp>
    </p:spTree>
    <p:extLst>
      <p:ext uri="{BB962C8B-B14F-4D97-AF65-F5344CB8AC3E}">
        <p14:creationId xmlns:p14="http://schemas.microsoft.com/office/powerpoint/2010/main" val="4290547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857" y="-38637"/>
            <a:ext cx="1646183" cy="1268068"/>
          </a:xfrm>
          <a:prstGeom prst="rect">
            <a:avLst/>
          </a:prstGeom>
        </p:spPr>
      </p:pic>
      <p:cxnSp>
        <p:nvCxnSpPr>
          <p:cNvPr id="7" name="Straight Connector 6"/>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Rectangle 9"/>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1" name="TextBox 10"/>
          <p:cNvSpPr txBox="1"/>
          <p:nvPr/>
        </p:nvSpPr>
        <p:spPr>
          <a:xfrm>
            <a:off x="0" y="155603"/>
            <a:ext cx="2060620" cy="338554"/>
          </a:xfrm>
          <a:prstGeom prst="rect">
            <a:avLst/>
          </a:prstGeom>
          <a:solidFill>
            <a:srgbClr val="FF0000"/>
          </a:solidFill>
          <a:ln>
            <a:solidFill>
              <a:srgbClr val="003399"/>
            </a:solidFill>
          </a:ln>
        </p:spPr>
        <p:txBody>
          <a:bodyPr wrap="square">
            <a:spAutoFit/>
          </a:bodyPr>
          <a:lstStyle/>
          <a:p>
            <a:pPr algn="ctr">
              <a:defRPr/>
            </a:pPr>
            <a:r>
              <a:rPr lang="ar-BH" sz="1600" b="1" dirty="0" smtClean="0">
                <a:solidFill>
                  <a:schemeClr val="bg1"/>
                </a:solidFill>
              </a:rPr>
              <a:t>التبادل الحراري (أجا 211)</a:t>
            </a:r>
            <a:endParaRPr lang="en-US" sz="1600" b="1" dirty="0">
              <a:solidFill>
                <a:schemeClr val="bg1"/>
              </a:solidFill>
            </a:endParaRPr>
          </a:p>
        </p:txBody>
      </p:sp>
      <p:sp>
        <p:nvSpPr>
          <p:cNvPr id="6" name="Rectangle 5"/>
          <p:cNvSpPr/>
          <p:nvPr/>
        </p:nvSpPr>
        <p:spPr>
          <a:xfrm>
            <a:off x="1120462" y="494157"/>
            <a:ext cx="9375820" cy="584775"/>
          </a:xfrm>
          <a:prstGeom prst="rect">
            <a:avLst/>
          </a:prstGeom>
          <a:solidFill>
            <a:schemeClr val="accent6">
              <a:lumMod val="20000"/>
              <a:lumOff val="80000"/>
            </a:schemeClr>
          </a:solidFill>
          <a:ln w="19050">
            <a:solidFill>
              <a:schemeClr val="tx1"/>
            </a:solidFill>
          </a:ln>
        </p:spPr>
        <p:txBody>
          <a:bodyPr wrap="square">
            <a:spAutoFit/>
          </a:bodyPr>
          <a:lstStyle/>
          <a:p>
            <a:pPr algn="r" rtl="1" eaLnBrk="1" hangingPunct="1">
              <a:defRPr/>
            </a:pPr>
            <a:r>
              <a:rPr lang="ar-BH" sz="3200" b="1" dirty="0">
                <a:solidFill>
                  <a:srgbClr val="FF0000"/>
                </a:solidFill>
              </a:rPr>
              <a:t>النشاط </a:t>
            </a:r>
            <a:r>
              <a:rPr lang="ar-BH" sz="3200" b="1" dirty="0" smtClean="0">
                <a:solidFill>
                  <a:srgbClr val="FF0000"/>
                </a:solidFill>
              </a:rPr>
              <a:t>الثاني: تبادل حراري مستمر بين الغلاف الجوي وسطح الأرض.</a:t>
            </a:r>
            <a:endParaRPr lang="ar-BH" b="1" dirty="0">
              <a:solidFill>
                <a:srgbClr val="FF0000"/>
              </a:solidFill>
            </a:endParaRPr>
          </a:p>
        </p:txBody>
      </p:sp>
      <p:pic>
        <p:nvPicPr>
          <p:cNvPr id="8" name="Picture 7"/>
          <p:cNvPicPr>
            <a:picLocks noChangeAspect="1"/>
          </p:cNvPicPr>
          <p:nvPr/>
        </p:nvPicPr>
        <p:blipFill rotWithShape="1">
          <a:blip r:embed="rId3"/>
          <a:srcRect l="19184" t="32878" r="37164" b="21876"/>
          <a:stretch/>
        </p:blipFill>
        <p:spPr>
          <a:xfrm>
            <a:off x="5808372" y="1499029"/>
            <a:ext cx="5638614" cy="3308317"/>
          </a:xfrm>
          <a:prstGeom prst="rect">
            <a:avLst/>
          </a:prstGeom>
        </p:spPr>
      </p:pic>
      <p:sp>
        <p:nvSpPr>
          <p:cNvPr id="9" name="TextBox 8"/>
          <p:cNvSpPr txBox="1"/>
          <p:nvPr/>
        </p:nvSpPr>
        <p:spPr>
          <a:xfrm>
            <a:off x="6554992" y="1118029"/>
            <a:ext cx="3840865" cy="369332"/>
          </a:xfrm>
          <a:prstGeom prst="rect">
            <a:avLst/>
          </a:prstGeom>
          <a:solidFill>
            <a:schemeClr val="accent6">
              <a:lumMod val="40000"/>
              <a:lumOff val="60000"/>
            </a:schemeClr>
          </a:solidFill>
          <a:ln w="19050">
            <a:solidFill>
              <a:schemeClr val="accent5">
                <a:lumMod val="75000"/>
              </a:schemeClr>
            </a:solidFill>
          </a:ln>
        </p:spPr>
        <p:txBody>
          <a:bodyPr wrap="square">
            <a:spAutoFit/>
          </a:bodyPr>
          <a:lstStyle/>
          <a:p>
            <a:pPr algn="ctr">
              <a:defRPr/>
            </a:pPr>
            <a:r>
              <a:rPr lang="ar-BH" b="1" dirty="0" smtClean="0"/>
              <a:t>التبادل الحراري بين الغلاف الجوي وسطح الأرض</a:t>
            </a:r>
            <a:endParaRPr lang="en-US" b="1" dirty="0"/>
          </a:p>
        </p:txBody>
      </p:sp>
      <p:pic>
        <p:nvPicPr>
          <p:cNvPr id="12" name="Picture 11"/>
          <p:cNvPicPr>
            <a:picLocks noChangeAspect="1"/>
          </p:cNvPicPr>
          <p:nvPr/>
        </p:nvPicPr>
        <p:blipFill>
          <a:blip r:embed="rId4"/>
          <a:stretch>
            <a:fillRect/>
          </a:stretch>
        </p:blipFill>
        <p:spPr>
          <a:xfrm>
            <a:off x="896556" y="1255021"/>
            <a:ext cx="4754935" cy="3552325"/>
          </a:xfrm>
          <a:prstGeom prst="rect">
            <a:avLst/>
          </a:prstGeom>
        </p:spPr>
      </p:pic>
      <p:sp>
        <p:nvSpPr>
          <p:cNvPr id="13" name="TextBox 12"/>
          <p:cNvSpPr txBox="1"/>
          <p:nvPr/>
        </p:nvSpPr>
        <p:spPr>
          <a:xfrm>
            <a:off x="1779367" y="4863018"/>
            <a:ext cx="8480863" cy="1354217"/>
          </a:xfrm>
          <a:prstGeom prst="rect">
            <a:avLst/>
          </a:prstGeom>
          <a:solidFill>
            <a:schemeClr val="accent4">
              <a:lumMod val="20000"/>
              <a:lumOff val="80000"/>
            </a:schemeClr>
          </a:solidFill>
          <a:ln w="38100">
            <a:solidFill>
              <a:schemeClr val="accent5">
                <a:lumMod val="50000"/>
              </a:schemeClr>
            </a:solidFill>
          </a:ln>
        </p:spPr>
        <p:txBody>
          <a:bodyPr wrap="square">
            <a:spAutoFit/>
          </a:bodyPr>
          <a:lstStyle/>
          <a:p>
            <a:pPr algn="r" rtl="1" eaLnBrk="1" hangingPunct="1">
              <a:defRPr/>
            </a:pPr>
            <a:r>
              <a:rPr lang="ar-BH" sz="2200" b="1" dirty="0">
                <a:solidFill>
                  <a:srgbClr val="FF0000"/>
                </a:solidFill>
              </a:rPr>
              <a:t>- </a:t>
            </a:r>
            <a:r>
              <a:rPr lang="ar-BH" sz="2000" b="1" dirty="0">
                <a:solidFill>
                  <a:srgbClr val="FF0000"/>
                </a:solidFill>
              </a:rPr>
              <a:t>اقرأ </a:t>
            </a:r>
            <a:r>
              <a:rPr lang="ar-BH" sz="2000" b="1" dirty="0" smtClean="0">
                <a:solidFill>
                  <a:srgbClr val="FF0000"/>
                </a:solidFill>
              </a:rPr>
              <a:t>المستندات، </a:t>
            </a:r>
            <a:r>
              <a:rPr lang="ar-BH" sz="2000" b="1" dirty="0">
                <a:solidFill>
                  <a:srgbClr val="FF0000"/>
                </a:solidFill>
              </a:rPr>
              <a:t>ثم أجب عن الأسئلة </a:t>
            </a:r>
            <a:r>
              <a:rPr lang="ar-BH" sz="2000" b="1" dirty="0" smtClean="0">
                <a:solidFill>
                  <a:srgbClr val="FF0000"/>
                </a:solidFill>
              </a:rPr>
              <a:t>الآتية:</a:t>
            </a:r>
            <a:endParaRPr lang="ar-BH" sz="2000" b="1" dirty="0">
              <a:solidFill>
                <a:srgbClr val="FF0000"/>
              </a:solidFill>
            </a:endParaRPr>
          </a:p>
          <a:p>
            <a:pPr algn="r" rtl="1">
              <a:defRPr/>
            </a:pPr>
            <a:r>
              <a:rPr lang="ar-BH" sz="2000" b="1" dirty="0" smtClean="0"/>
              <a:t>1-  كيف يتم التبادل الحراري </a:t>
            </a:r>
            <a:r>
              <a:rPr lang="ar-BH" sz="2000" b="1" dirty="0"/>
              <a:t>بين الغلاف الجوي وسطح </a:t>
            </a:r>
            <a:r>
              <a:rPr lang="ar-BH" sz="2000" b="1" dirty="0" smtClean="0"/>
              <a:t>الأرض؟</a:t>
            </a:r>
          </a:p>
          <a:p>
            <a:pPr algn="r" rtl="1">
              <a:defRPr/>
            </a:pPr>
            <a:r>
              <a:rPr lang="ar-BH" sz="2000" b="1" dirty="0"/>
              <a:t>2- ماذا ينتج عن التبادل الحراري المستمر بين الغلاف الجوي وسطح الأرض؟ </a:t>
            </a:r>
            <a:endParaRPr lang="ar-BH" sz="2000" b="1" dirty="0">
              <a:solidFill>
                <a:srgbClr val="FF0000"/>
              </a:solidFill>
            </a:endParaRPr>
          </a:p>
          <a:p>
            <a:pPr algn="r" rtl="1">
              <a:defRPr/>
            </a:pPr>
            <a:r>
              <a:rPr lang="ar-BH" sz="2000" b="1" dirty="0" smtClean="0"/>
              <a:t>3- </a:t>
            </a:r>
            <a:r>
              <a:rPr lang="ar-BH" sz="2000" b="1" dirty="0"/>
              <a:t>ما الاحتباس </a:t>
            </a:r>
            <a:r>
              <a:rPr lang="ar-BH" sz="2000" b="1" dirty="0" smtClean="0"/>
              <a:t>الحراري؟</a:t>
            </a:r>
            <a:endParaRPr lang="ar-BH" sz="2000" b="1" dirty="0">
              <a:solidFill>
                <a:srgbClr val="FF0000"/>
              </a:solidFill>
            </a:endParaRPr>
          </a:p>
        </p:txBody>
      </p:sp>
    </p:spTree>
    <p:extLst>
      <p:ext uri="{BB962C8B-B14F-4D97-AF65-F5344CB8AC3E}">
        <p14:creationId xmlns:p14="http://schemas.microsoft.com/office/powerpoint/2010/main" val="970756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inVertical)">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1000"/>
                                        <p:tgtEl>
                                          <p:spTgt spid="12"/>
                                        </p:tgtEl>
                                      </p:cBhvr>
                                    </p:animEffect>
                                    <p:anim calcmode="lin" valueType="num">
                                      <p:cBhvr>
                                        <p:cTn id="26" dur="1000" fill="hold"/>
                                        <p:tgtEl>
                                          <p:spTgt spid="12"/>
                                        </p:tgtEl>
                                        <p:attrNameLst>
                                          <p:attrName>ppt_x</p:attrName>
                                        </p:attrNameLst>
                                      </p:cBhvr>
                                      <p:tavLst>
                                        <p:tav tm="0">
                                          <p:val>
                                            <p:strVal val="#ppt_x"/>
                                          </p:val>
                                        </p:tav>
                                        <p:tav tm="100000">
                                          <p:val>
                                            <p:strVal val="#ppt_x"/>
                                          </p:val>
                                        </p:tav>
                                      </p:tavLst>
                                    </p:anim>
                                    <p:anim calcmode="lin" valueType="num">
                                      <p:cBhvr>
                                        <p:cTn id="2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arn(inVertical)">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857" y="-38637"/>
            <a:ext cx="1646183" cy="1268068"/>
          </a:xfrm>
          <a:prstGeom prst="rect">
            <a:avLst/>
          </a:prstGeom>
        </p:spPr>
      </p:pic>
      <p:cxnSp>
        <p:nvCxnSpPr>
          <p:cNvPr id="7" name="Straight Connector 6"/>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Rectangle 9"/>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1" name="TextBox 10"/>
          <p:cNvSpPr txBox="1"/>
          <p:nvPr/>
        </p:nvSpPr>
        <p:spPr>
          <a:xfrm>
            <a:off x="115910" y="317058"/>
            <a:ext cx="2060620" cy="338554"/>
          </a:xfrm>
          <a:prstGeom prst="rect">
            <a:avLst/>
          </a:prstGeom>
          <a:solidFill>
            <a:srgbClr val="FF0000"/>
          </a:solidFill>
          <a:ln>
            <a:solidFill>
              <a:srgbClr val="003399"/>
            </a:solidFill>
          </a:ln>
        </p:spPr>
        <p:txBody>
          <a:bodyPr wrap="square">
            <a:spAutoFit/>
          </a:bodyPr>
          <a:lstStyle/>
          <a:p>
            <a:pPr algn="ctr">
              <a:defRPr/>
            </a:pPr>
            <a:r>
              <a:rPr lang="ar-BH" sz="1600" b="1" dirty="0" smtClean="0">
                <a:solidFill>
                  <a:schemeClr val="bg1"/>
                </a:solidFill>
              </a:rPr>
              <a:t>التبادل الحراري (أجا 211)</a:t>
            </a:r>
            <a:endParaRPr lang="en-US" sz="1600" b="1" dirty="0">
              <a:solidFill>
                <a:schemeClr val="bg1"/>
              </a:solidFill>
            </a:endParaRPr>
          </a:p>
        </p:txBody>
      </p:sp>
      <p:sp>
        <p:nvSpPr>
          <p:cNvPr id="6" name="Rectangle 5"/>
          <p:cNvSpPr/>
          <p:nvPr/>
        </p:nvSpPr>
        <p:spPr>
          <a:xfrm>
            <a:off x="1557268" y="878540"/>
            <a:ext cx="8925059" cy="523220"/>
          </a:xfrm>
          <a:prstGeom prst="rect">
            <a:avLst/>
          </a:prstGeom>
          <a:solidFill>
            <a:schemeClr val="accent6">
              <a:lumMod val="20000"/>
              <a:lumOff val="80000"/>
            </a:schemeClr>
          </a:solidFill>
          <a:ln w="19050">
            <a:solidFill>
              <a:schemeClr val="tx1"/>
            </a:solidFill>
          </a:ln>
        </p:spPr>
        <p:txBody>
          <a:bodyPr wrap="square">
            <a:spAutoFit/>
          </a:bodyPr>
          <a:lstStyle/>
          <a:p>
            <a:pPr algn="r" rtl="1">
              <a:defRPr/>
            </a:pPr>
            <a:r>
              <a:rPr lang="ar-BH" sz="2800" b="1" dirty="0" smtClean="0">
                <a:solidFill>
                  <a:srgbClr val="FF0000"/>
                </a:solidFill>
              </a:rPr>
              <a:t>إجابة النشاط الثاني</a:t>
            </a:r>
            <a:r>
              <a:rPr lang="ar-BH" sz="2800" b="1" dirty="0">
                <a:solidFill>
                  <a:srgbClr val="FF0000"/>
                </a:solidFill>
              </a:rPr>
              <a:t>: تبادل حراري مستمر بين الغلاف الجوي وسطح </a:t>
            </a:r>
            <a:r>
              <a:rPr lang="ar-BH" sz="2800" b="1" dirty="0" smtClean="0">
                <a:solidFill>
                  <a:srgbClr val="FF0000"/>
                </a:solidFill>
              </a:rPr>
              <a:t>الأرض.</a:t>
            </a:r>
            <a:endParaRPr lang="ar-BH" sz="2800" b="1" dirty="0">
              <a:solidFill>
                <a:srgbClr val="FF0000"/>
              </a:solidFill>
            </a:endParaRPr>
          </a:p>
        </p:txBody>
      </p:sp>
      <p:sp>
        <p:nvSpPr>
          <p:cNvPr id="8" name="TextBox 7"/>
          <p:cNvSpPr txBox="1"/>
          <p:nvPr/>
        </p:nvSpPr>
        <p:spPr>
          <a:xfrm>
            <a:off x="642867" y="1546126"/>
            <a:ext cx="10753859" cy="4524315"/>
          </a:xfrm>
          <a:prstGeom prst="rect">
            <a:avLst/>
          </a:prstGeom>
          <a:solidFill>
            <a:schemeClr val="accent4">
              <a:lumMod val="20000"/>
              <a:lumOff val="80000"/>
            </a:schemeClr>
          </a:solidFill>
          <a:ln w="38100">
            <a:solidFill>
              <a:schemeClr val="accent5">
                <a:lumMod val="50000"/>
              </a:schemeClr>
            </a:solidFill>
          </a:ln>
        </p:spPr>
        <p:txBody>
          <a:bodyPr wrap="square">
            <a:spAutoFit/>
          </a:bodyPr>
          <a:lstStyle/>
          <a:p>
            <a:pPr algn="r" rtl="1">
              <a:defRPr/>
            </a:pPr>
            <a:r>
              <a:rPr lang="ar-BH" sz="2400" b="1" dirty="0" smtClean="0">
                <a:solidFill>
                  <a:srgbClr val="FF0000"/>
                </a:solidFill>
              </a:rPr>
              <a:t>1-</a:t>
            </a:r>
            <a:r>
              <a:rPr lang="ar-BH" sz="2400" b="1" dirty="0" smtClean="0"/>
              <a:t> </a:t>
            </a:r>
            <a:r>
              <a:rPr lang="ar-BH" sz="2400" b="1" dirty="0" smtClean="0">
                <a:solidFill>
                  <a:srgbClr val="FF0000"/>
                </a:solidFill>
              </a:rPr>
              <a:t> التبادل الحراري </a:t>
            </a:r>
            <a:r>
              <a:rPr lang="ar-BH" sz="2400" b="1" dirty="0">
                <a:solidFill>
                  <a:srgbClr val="FF0000"/>
                </a:solidFill>
              </a:rPr>
              <a:t>بين الغلاف الجوي وسطح </a:t>
            </a:r>
            <a:r>
              <a:rPr lang="ar-BH" sz="2400" b="1" dirty="0" smtClean="0">
                <a:solidFill>
                  <a:srgbClr val="FF0000"/>
                </a:solidFill>
              </a:rPr>
              <a:t>الأرض:</a:t>
            </a:r>
          </a:p>
          <a:p>
            <a:pPr algn="just" rtl="1">
              <a:lnSpc>
                <a:spcPct val="150000"/>
              </a:lnSpc>
              <a:defRPr/>
            </a:pPr>
            <a:r>
              <a:rPr lang="ar-BH" sz="2200" b="1" dirty="0" smtClean="0"/>
              <a:t>تعتبر الأشعة الشمسية المصدر الرئيسي للحرارة على سطح الأرض، فالحرارة الناجمة عن الأرض كالحرارة الجوفية والبركانية لا تكاد تذكر مقارنة مع حرارة أشعة الشمس، وتقدر الطاقة الحرارية للأشعة الشمسية عند مدخل الغلاف الجوي 2 سعرة / 1 سم² خلال دقيقة، وهذا ما يسمى ثابت الإشعاع الشمسي. تشكل الأجسام الموجودة داخل الغلاف الجوي حاجزًا في وجه قسم كبير من الأشعة الشمسية فتمنعها من الوصول إلى سطح الأرض، فطبقة الأوزون مثلا (في طبقة </a:t>
            </a:r>
            <a:r>
              <a:rPr lang="ar-BH" sz="2200" b="1" dirty="0" err="1" smtClean="0"/>
              <a:t>الستراتوسفير</a:t>
            </a:r>
            <a:r>
              <a:rPr lang="ar-BH" sz="2200" b="1" dirty="0" smtClean="0"/>
              <a:t>) تمتص غالبية الأشعة فوق البنفسجية، والأجسام الصلبة والغيوم الموجودة في الجزء السفلي من طبقة </a:t>
            </a:r>
            <a:r>
              <a:rPr lang="ar-BH" sz="2200" b="1" dirty="0" err="1" smtClean="0"/>
              <a:t>التربوسفير</a:t>
            </a:r>
            <a:r>
              <a:rPr lang="ar-BH" sz="2200" b="1" dirty="0" smtClean="0"/>
              <a:t> تعكس قسمًا من الأشعة الشمسية نحو الفضاء الخارجي، وبخار الماء وثاني أكسيد الكربون يختزنان من الأشعة الشمسية قسم آخر وخاصة الأشعة ذات الموجات الطويلة، وبالتالي فإن القسم الذي يصل إلى سطح الأرض لا يتجاوز نصف الأشعة الشمسية الموجودة عند مدخل الغلاف الجوي.</a:t>
            </a:r>
            <a:endParaRPr lang="ar-BH" sz="2200" b="1" dirty="0">
              <a:solidFill>
                <a:srgbClr val="FF0000"/>
              </a:solidFill>
            </a:endParaRPr>
          </a:p>
        </p:txBody>
      </p:sp>
    </p:spTree>
    <p:extLst>
      <p:ext uri="{BB962C8B-B14F-4D97-AF65-F5344CB8AC3E}">
        <p14:creationId xmlns:p14="http://schemas.microsoft.com/office/powerpoint/2010/main" val="1556125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857" y="-38637"/>
            <a:ext cx="1646183" cy="1268068"/>
          </a:xfrm>
          <a:prstGeom prst="rect">
            <a:avLst/>
          </a:prstGeom>
        </p:spPr>
      </p:pic>
      <p:cxnSp>
        <p:nvCxnSpPr>
          <p:cNvPr id="7" name="Straight Connector 6"/>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Rectangle 9"/>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1" name="TextBox 10"/>
          <p:cNvSpPr txBox="1"/>
          <p:nvPr/>
        </p:nvSpPr>
        <p:spPr>
          <a:xfrm>
            <a:off x="115910" y="317058"/>
            <a:ext cx="2060620" cy="338554"/>
          </a:xfrm>
          <a:prstGeom prst="rect">
            <a:avLst/>
          </a:prstGeom>
          <a:solidFill>
            <a:srgbClr val="FF0000"/>
          </a:solidFill>
          <a:ln>
            <a:solidFill>
              <a:srgbClr val="003399"/>
            </a:solidFill>
          </a:ln>
        </p:spPr>
        <p:txBody>
          <a:bodyPr wrap="square">
            <a:spAutoFit/>
          </a:bodyPr>
          <a:lstStyle/>
          <a:p>
            <a:pPr algn="ctr">
              <a:defRPr/>
            </a:pPr>
            <a:r>
              <a:rPr lang="ar-BH" sz="1600" b="1" dirty="0" smtClean="0">
                <a:solidFill>
                  <a:schemeClr val="bg1"/>
                </a:solidFill>
              </a:rPr>
              <a:t>التبادل الحراري (أجا 211)</a:t>
            </a:r>
            <a:endParaRPr lang="en-US" sz="1600" b="1" dirty="0">
              <a:solidFill>
                <a:schemeClr val="bg1"/>
              </a:solidFill>
            </a:endParaRPr>
          </a:p>
        </p:txBody>
      </p:sp>
      <p:sp>
        <p:nvSpPr>
          <p:cNvPr id="6" name="Rectangle 5"/>
          <p:cNvSpPr/>
          <p:nvPr/>
        </p:nvSpPr>
        <p:spPr>
          <a:xfrm>
            <a:off x="1557269" y="718796"/>
            <a:ext cx="8925059" cy="523220"/>
          </a:xfrm>
          <a:prstGeom prst="rect">
            <a:avLst/>
          </a:prstGeom>
          <a:solidFill>
            <a:schemeClr val="accent6">
              <a:lumMod val="20000"/>
              <a:lumOff val="80000"/>
            </a:schemeClr>
          </a:solidFill>
          <a:ln w="19050">
            <a:solidFill>
              <a:schemeClr val="tx1"/>
            </a:solidFill>
          </a:ln>
        </p:spPr>
        <p:txBody>
          <a:bodyPr wrap="square">
            <a:spAutoFit/>
          </a:bodyPr>
          <a:lstStyle/>
          <a:p>
            <a:pPr algn="r" rtl="1">
              <a:defRPr/>
            </a:pPr>
            <a:r>
              <a:rPr lang="ar-BH" sz="2800" b="1" dirty="0" smtClean="0">
                <a:solidFill>
                  <a:srgbClr val="FF0000"/>
                </a:solidFill>
              </a:rPr>
              <a:t>إجابة النشاط الثاني</a:t>
            </a:r>
            <a:r>
              <a:rPr lang="ar-BH" sz="2800" b="1" dirty="0">
                <a:solidFill>
                  <a:srgbClr val="FF0000"/>
                </a:solidFill>
              </a:rPr>
              <a:t>: تبادل حراري مستمر بين الغلاف الجوي وسطح </a:t>
            </a:r>
            <a:r>
              <a:rPr lang="ar-BH" sz="2800" b="1" dirty="0" smtClean="0">
                <a:solidFill>
                  <a:srgbClr val="FF0000"/>
                </a:solidFill>
              </a:rPr>
              <a:t>الأرض.</a:t>
            </a:r>
            <a:endParaRPr lang="ar-BH" sz="2800" b="1" dirty="0">
              <a:solidFill>
                <a:srgbClr val="FF0000"/>
              </a:solidFill>
            </a:endParaRPr>
          </a:p>
        </p:txBody>
      </p:sp>
      <p:sp>
        <p:nvSpPr>
          <p:cNvPr id="8" name="TextBox 7"/>
          <p:cNvSpPr txBox="1"/>
          <p:nvPr/>
        </p:nvSpPr>
        <p:spPr>
          <a:xfrm>
            <a:off x="550508" y="1514701"/>
            <a:ext cx="10938579" cy="969496"/>
          </a:xfrm>
          <a:prstGeom prst="rect">
            <a:avLst/>
          </a:prstGeom>
          <a:solidFill>
            <a:schemeClr val="accent4">
              <a:lumMod val="20000"/>
              <a:lumOff val="80000"/>
            </a:schemeClr>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r" rtl="1">
              <a:defRPr/>
            </a:pPr>
            <a:r>
              <a:rPr lang="ar-BH" sz="2400" b="1" dirty="0" smtClean="0">
                <a:solidFill>
                  <a:srgbClr val="FF0000"/>
                </a:solidFill>
              </a:rPr>
              <a:t>2- نتائج التبادل الحراري المستمر بين الغلاف الجوي وسطح الأرض:</a:t>
            </a:r>
          </a:p>
          <a:p>
            <a:pPr algn="r" rtl="1">
              <a:lnSpc>
                <a:spcPct val="150000"/>
              </a:lnSpc>
              <a:defRPr/>
            </a:pPr>
            <a:r>
              <a:rPr lang="ar-BH" sz="2200" dirty="0" smtClean="0"/>
              <a:t>ثبات  في المعدل الحراري لسطح الأرض بمعدل يبلغ 15°. </a:t>
            </a:r>
            <a:endParaRPr lang="ar-BH" sz="2200" dirty="0">
              <a:solidFill>
                <a:srgbClr val="FF0000"/>
              </a:solidFill>
            </a:endParaRPr>
          </a:p>
        </p:txBody>
      </p:sp>
      <p:sp>
        <p:nvSpPr>
          <p:cNvPr id="9" name="TextBox 8"/>
          <p:cNvSpPr txBox="1"/>
          <p:nvPr/>
        </p:nvSpPr>
        <p:spPr>
          <a:xfrm>
            <a:off x="550508" y="2619854"/>
            <a:ext cx="10938579" cy="3508653"/>
          </a:xfrm>
          <a:prstGeom prst="rect">
            <a:avLst/>
          </a:prstGeom>
          <a:solidFill>
            <a:schemeClr val="accent4">
              <a:lumMod val="20000"/>
              <a:lumOff val="80000"/>
            </a:schemeClr>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r" rtl="1">
              <a:defRPr/>
            </a:pPr>
            <a:r>
              <a:rPr lang="ar-BH" sz="2400" b="1" dirty="0" smtClean="0">
                <a:solidFill>
                  <a:srgbClr val="FF0000"/>
                </a:solidFill>
              </a:rPr>
              <a:t>3- الاحتباس الحراري: </a:t>
            </a:r>
          </a:p>
          <a:p>
            <a:pPr algn="just" rtl="1">
              <a:lnSpc>
                <a:spcPct val="150000"/>
              </a:lnSpc>
              <a:defRPr/>
            </a:pPr>
            <a:r>
              <a:rPr lang="ar-BH" sz="2200" dirty="0" smtClean="0"/>
              <a:t>يشبه الاحتباس الحراري للأرض البيوت الزراعية البلاستيكية التي تسمح بمرور أشعة شمسية مرئية التي تحمل كمية كبيرة من الطاقة الحرارية داخل هذه البيوت، حيث تعكس الأرض مباشرة نحو الفضاء الخارجي حوالي 5% من الأشعة الواصلة، أما الباقي فتختزنه الأرض </a:t>
            </a:r>
            <a:r>
              <a:rPr lang="ar-BH" sz="2200" dirty="0" err="1" smtClean="0"/>
              <a:t>لتبثه</a:t>
            </a:r>
            <a:r>
              <a:rPr lang="ar-BH" sz="2200" dirty="0" smtClean="0"/>
              <a:t> ليلًا أشعة دون الحمراء في اتجاه الغلاف الجوي، حيث يقوم بخار الماء وثاني أكسيد الكربون الموجودان في الغلاف الجوي باختزان الأشعة دون الحمراء التي تبثها الأرض ثم يعيدان بثها، فيتجه قسم نحو الفضاء الخارجي والقسم الآخر نحو سطح الأرض من جديد ويدفئها وتسمى هذه العملية بالاحتباس الحراري أو الاختزان الحراري.</a:t>
            </a:r>
            <a:endParaRPr lang="ar-BH" sz="2200" dirty="0">
              <a:solidFill>
                <a:srgbClr val="FF0000"/>
              </a:solidFill>
            </a:endParaRPr>
          </a:p>
        </p:txBody>
      </p:sp>
    </p:spTree>
    <p:extLst>
      <p:ext uri="{BB962C8B-B14F-4D97-AF65-F5344CB8AC3E}">
        <p14:creationId xmlns:p14="http://schemas.microsoft.com/office/powerpoint/2010/main" val="305392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down)">
                                      <p:cBhvr>
                                        <p:cTn id="13" dur="580">
                                          <p:stCondLst>
                                            <p:cond delay="0"/>
                                          </p:stCondLst>
                                        </p:cTn>
                                        <p:tgtEl>
                                          <p:spTgt spid="8"/>
                                        </p:tgtEl>
                                      </p:cBhvr>
                                    </p:animEffect>
                                    <p:anim calcmode="lin" valueType="num">
                                      <p:cBhvr>
                                        <p:cTn id="1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9" dur="26">
                                          <p:stCondLst>
                                            <p:cond delay="650"/>
                                          </p:stCondLst>
                                        </p:cTn>
                                        <p:tgtEl>
                                          <p:spTgt spid="8"/>
                                        </p:tgtEl>
                                      </p:cBhvr>
                                      <p:to x="100000" y="60000"/>
                                    </p:animScale>
                                    <p:animScale>
                                      <p:cBhvr>
                                        <p:cTn id="20" dur="166" decel="50000">
                                          <p:stCondLst>
                                            <p:cond delay="676"/>
                                          </p:stCondLst>
                                        </p:cTn>
                                        <p:tgtEl>
                                          <p:spTgt spid="8"/>
                                        </p:tgtEl>
                                      </p:cBhvr>
                                      <p:to x="100000" y="100000"/>
                                    </p:animScale>
                                    <p:animScale>
                                      <p:cBhvr>
                                        <p:cTn id="21" dur="26">
                                          <p:stCondLst>
                                            <p:cond delay="1312"/>
                                          </p:stCondLst>
                                        </p:cTn>
                                        <p:tgtEl>
                                          <p:spTgt spid="8"/>
                                        </p:tgtEl>
                                      </p:cBhvr>
                                      <p:to x="100000" y="80000"/>
                                    </p:animScale>
                                    <p:animScale>
                                      <p:cBhvr>
                                        <p:cTn id="22" dur="166" decel="50000">
                                          <p:stCondLst>
                                            <p:cond delay="1338"/>
                                          </p:stCondLst>
                                        </p:cTn>
                                        <p:tgtEl>
                                          <p:spTgt spid="8"/>
                                        </p:tgtEl>
                                      </p:cBhvr>
                                      <p:to x="100000" y="100000"/>
                                    </p:animScale>
                                    <p:animScale>
                                      <p:cBhvr>
                                        <p:cTn id="23" dur="26">
                                          <p:stCondLst>
                                            <p:cond delay="1642"/>
                                          </p:stCondLst>
                                        </p:cTn>
                                        <p:tgtEl>
                                          <p:spTgt spid="8"/>
                                        </p:tgtEl>
                                      </p:cBhvr>
                                      <p:to x="100000" y="90000"/>
                                    </p:animScale>
                                    <p:animScale>
                                      <p:cBhvr>
                                        <p:cTn id="24" dur="166" decel="50000">
                                          <p:stCondLst>
                                            <p:cond delay="1668"/>
                                          </p:stCondLst>
                                        </p:cTn>
                                        <p:tgtEl>
                                          <p:spTgt spid="8"/>
                                        </p:tgtEl>
                                      </p:cBhvr>
                                      <p:to x="100000" y="100000"/>
                                    </p:animScale>
                                    <p:animScale>
                                      <p:cBhvr>
                                        <p:cTn id="25" dur="26">
                                          <p:stCondLst>
                                            <p:cond delay="1808"/>
                                          </p:stCondLst>
                                        </p:cTn>
                                        <p:tgtEl>
                                          <p:spTgt spid="8"/>
                                        </p:tgtEl>
                                      </p:cBhvr>
                                      <p:to x="100000" y="95000"/>
                                    </p:animScale>
                                    <p:animScale>
                                      <p:cBhvr>
                                        <p:cTn id="26" dur="166" decel="50000">
                                          <p:stCondLst>
                                            <p:cond delay="1834"/>
                                          </p:stCondLst>
                                        </p:cTn>
                                        <p:tgtEl>
                                          <p:spTgt spid="8"/>
                                        </p:tgtEl>
                                      </p:cBhvr>
                                      <p:to x="100000" y="100000"/>
                                    </p:animScale>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circle(in)">
                                      <p:cBhvr>
                                        <p:cTn id="31"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9B6F7093-7B83-4D0A-BC1F-683D122F6A48}" vid="{1FAA4335-E554-4125-ACCC-D1CCCAA2166B}"/>
    </a:ext>
  </a:extLst>
</a:theme>
</file>

<file path=docProps/app.xml><?xml version="1.0" encoding="utf-8"?>
<Properties xmlns="http://schemas.openxmlformats.org/officeDocument/2006/extended-properties" xmlns:vt="http://schemas.openxmlformats.org/officeDocument/2006/docPropsVTypes">
  <Template>PPT TMPLT.potx</Template>
  <TotalTime>186</TotalTime>
  <Words>1790</Words>
  <Application>Microsoft Office PowerPoint</Application>
  <PresentationFormat>Widescreen</PresentationFormat>
  <Paragraphs>112</Paragraphs>
  <Slides>17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Calibri Light</vt:lpstr>
      <vt:lpstr>Sakkal Majalla</vt:lpstr>
      <vt:lpstr>Simplified Arabic</vt:lpstr>
      <vt:lpstr>Office Theme</vt:lpstr>
      <vt:lpstr>PowerPoint Presentation</vt:lpstr>
      <vt:lpstr>أهداف الدرس</vt:lpstr>
      <vt:lpstr>مقدمة</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AYSHA ALTHABET</dc:creator>
  <cp:lastModifiedBy>Mothafer Abdul Mahmood Alrawashda</cp:lastModifiedBy>
  <cp:revision>11</cp:revision>
  <cp:lastPrinted>2021-01-17T11:49:49Z</cp:lastPrinted>
  <dcterms:created xsi:type="dcterms:W3CDTF">2020-03-04T10:47:58Z</dcterms:created>
  <dcterms:modified xsi:type="dcterms:W3CDTF">2021-01-24T07:56:08Z</dcterms:modified>
</cp:coreProperties>
</file>