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4" r:id="rId2"/>
    <p:sldId id="263" r:id="rId3"/>
    <p:sldId id="258" r:id="rId4"/>
    <p:sldId id="259" r:id="rId5"/>
    <p:sldId id="293" r:id="rId6"/>
    <p:sldId id="262" r:id="rId7"/>
    <p:sldId id="284" r:id="rId8"/>
    <p:sldId id="294" r:id="rId9"/>
    <p:sldId id="303" r:id="rId10"/>
    <p:sldId id="280" r:id="rId11"/>
    <p:sldId id="295" r:id="rId12"/>
    <p:sldId id="297" r:id="rId13"/>
    <p:sldId id="281" r:id="rId14"/>
    <p:sldId id="285" r:id="rId15"/>
    <p:sldId id="268" r:id="rId16"/>
    <p:sldId id="271" r:id="rId17"/>
    <p:sldId id="298" r:id="rId18"/>
    <p:sldId id="299" r:id="rId19"/>
    <p:sldId id="287" r:id="rId20"/>
    <p:sldId id="300" r:id="rId21"/>
    <p:sldId id="301" r:id="rId22"/>
    <p:sldId id="288" r:id="rId23"/>
    <p:sldId id="289" r:id="rId24"/>
    <p:sldId id="291"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9"/>
    <a:srgbClr val="FFCCFF"/>
    <a:srgbClr val="FF6600"/>
    <a:srgbClr val="FFFFCC"/>
    <a:srgbClr val="FFFF99"/>
    <a:srgbClr val="CCCCFF"/>
    <a:srgbClr val="CCECFF"/>
    <a:srgbClr val="FF9933"/>
    <a:srgbClr val="66CCFF"/>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DFBC9-A3E6-4932-82AA-63472A8CE397}"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8CC065F8-EAFF-4DAC-9DFC-D7B517F69604}">
      <dgm:prSet phldrT="[Text]" custT="1"/>
      <dgm:spPr/>
      <dgm:t>
        <a:bodyPr/>
        <a:lstStyle/>
        <a:p>
          <a:r>
            <a:rPr lang="ar-BH" sz="2400" b="1" dirty="0" smtClean="0">
              <a:solidFill>
                <a:srgbClr val="FF9933"/>
              </a:solidFill>
              <a:latin typeface="Arial" panose="020B0604020202020204" pitchFamily="34" charset="0"/>
              <a:cs typeface="Arial" panose="020B0604020202020204" pitchFamily="34" charset="0"/>
            </a:rPr>
            <a:t>إجابة السؤال الأول </a:t>
          </a:r>
          <a:endParaRPr lang="en-US" sz="2400" b="1" dirty="0">
            <a:solidFill>
              <a:srgbClr val="FF9933"/>
            </a:solidFill>
            <a:latin typeface="Arial" panose="020B0604020202020204" pitchFamily="34" charset="0"/>
            <a:cs typeface="Arial" panose="020B0604020202020204" pitchFamily="34" charset="0"/>
          </a:endParaRPr>
        </a:p>
      </dgm:t>
    </dgm:pt>
    <dgm:pt modelId="{794D289C-2A54-44C0-B15A-0549614B0545}" type="parTrans" cxnId="{E368C274-CBDE-4AED-8755-4CA4D83DE57A}">
      <dgm:prSet/>
      <dgm:spPr/>
      <dgm:t>
        <a:bodyPr/>
        <a:lstStyle/>
        <a:p>
          <a:endParaRPr lang="en-US"/>
        </a:p>
      </dgm:t>
    </dgm:pt>
    <dgm:pt modelId="{6DDFCA89-C974-4134-9768-F4AD5F7B2D0A}" type="sibTrans" cxnId="{E368C274-CBDE-4AED-8755-4CA4D83DE57A}">
      <dgm:prSet/>
      <dgm:spPr/>
      <dgm:t>
        <a:bodyPr/>
        <a:lstStyle/>
        <a:p>
          <a:endParaRPr lang="en-US"/>
        </a:p>
      </dgm:t>
    </dgm:pt>
    <dgm:pt modelId="{9BAE295B-C03C-41AF-91B6-56AE28514933}">
      <dgm:prSet phldrT="[Text]"/>
      <dgm:spPr/>
      <dgm:t>
        <a:bodyPr/>
        <a:lstStyle/>
        <a:p>
          <a:pPr algn="just" rtl="1"/>
          <a:r>
            <a:rPr lang="ar-BH" dirty="0" smtClean="0"/>
            <a:t>تبلغ نسبة الوزن البشري للاتحاد الأوربي تقريبًا 7% بالنسبة للعالم، وهذا يدل على امتلاكها قوة بشرية كبيرة ساهمت في دعم اقتصادها. </a:t>
          </a:r>
          <a:endParaRPr lang="en-US" dirty="0"/>
        </a:p>
      </dgm:t>
    </dgm:pt>
    <dgm:pt modelId="{7107880B-5ADE-4E55-96E7-28D67F3431F1}" type="parTrans" cxnId="{F14AD1FE-E96E-4FE8-BAB4-88A1E8FCF31E}">
      <dgm:prSet/>
      <dgm:spPr/>
      <dgm:t>
        <a:bodyPr/>
        <a:lstStyle/>
        <a:p>
          <a:endParaRPr lang="en-US"/>
        </a:p>
      </dgm:t>
    </dgm:pt>
    <dgm:pt modelId="{B11767FF-0B07-41BF-A649-9BAEDCDE6F15}" type="sibTrans" cxnId="{F14AD1FE-E96E-4FE8-BAB4-88A1E8FCF31E}">
      <dgm:prSet/>
      <dgm:spPr/>
      <dgm:t>
        <a:bodyPr/>
        <a:lstStyle/>
        <a:p>
          <a:endParaRPr lang="en-US"/>
        </a:p>
      </dgm:t>
    </dgm:pt>
    <dgm:pt modelId="{EF64CAE6-CBCB-4FC9-A446-922A259C02F3}">
      <dgm:prSet phldrT="[Text]" custT="1"/>
      <dgm:spPr/>
      <dgm:t>
        <a:bodyPr/>
        <a:lstStyle/>
        <a:p>
          <a:r>
            <a:rPr lang="ar-BH" sz="2400" b="1" dirty="0" smtClean="0">
              <a:solidFill>
                <a:srgbClr val="FF9933"/>
              </a:solidFill>
              <a:latin typeface="Arial" panose="020B0604020202020204" pitchFamily="34" charset="0"/>
              <a:cs typeface="Arial" panose="020B0604020202020204" pitchFamily="34" charset="0"/>
            </a:rPr>
            <a:t>إجابة السؤال الثاني </a:t>
          </a:r>
          <a:endParaRPr lang="en-US" sz="2400" b="1" dirty="0">
            <a:solidFill>
              <a:srgbClr val="FF9933"/>
            </a:solidFill>
            <a:latin typeface="Arial" panose="020B0604020202020204" pitchFamily="34" charset="0"/>
            <a:cs typeface="Arial" panose="020B0604020202020204" pitchFamily="34" charset="0"/>
          </a:endParaRPr>
        </a:p>
      </dgm:t>
    </dgm:pt>
    <dgm:pt modelId="{E0F575DC-3BF7-42F5-8BE9-C88950DE7D13}" type="parTrans" cxnId="{AC9289BF-C758-4E50-8D87-BB20B44323C9}">
      <dgm:prSet/>
      <dgm:spPr/>
      <dgm:t>
        <a:bodyPr/>
        <a:lstStyle/>
        <a:p>
          <a:endParaRPr lang="en-US"/>
        </a:p>
      </dgm:t>
    </dgm:pt>
    <dgm:pt modelId="{872F17CE-A1C1-4347-A885-9CDDB7DA449B}" type="sibTrans" cxnId="{AC9289BF-C758-4E50-8D87-BB20B44323C9}">
      <dgm:prSet/>
      <dgm:spPr/>
      <dgm:t>
        <a:bodyPr/>
        <a:lstStyle/>
        <a:p>
          <a:endParaRPr lang="en-US"/>
        </a:p>
      </dgm:t>
    </dgm:pt>
    <dgm:pt modelId="{F3F7059E-6367-45FD-A9B3-84DC9FEDD80C}">
      <dgm:prSet phldrT="[Text]"/>
      <dgm:spPr/>
      <dgm:t>
        <a:bodyPr/>
        <a:lstStyle/>
        <a:p>
          <a:pPr algn="just" rtl="1"/>
          <a:r>
            <a:rPr lang="ar-BH" dirty="0" smtClean="0"/>
            <a:t>يتبوأ الاتحاد الأوروبي المرتبة الأولي في عدد حاملي الشهادات تليها الولايات المتحدة الأمريكية ثم اليابان، وهذا يدل على ارتفاع عدد السكان الذين يمتلكون شهادات عليا ساهمت في دعم القوة الإنتاجية للاتحاد الأوربي. </a:t>
          </a:r>
          <a:endParaRPr lang="en-US" dirty="0"/>
        </a:p>
      </dgm:t>
    </dgm:pt>
    <dgm:pt modelId="{0D0CF996-B33A-41AC-AEC0-89F4BB504CC5}" type="parTrans" cxnId="{60C4E450-1404-4B9B-8B4F-275D4950871D}">
      <dgm:prSet/>
      <dgm:spPr/>
      <dgm:t>
        <a:bodyPr/>
        <a:lstStyle/>
        <a:p>
          <a:endParaRPr lang="en-US"/>
        </a:p>
      </dgm:t>
    </dgm:pt>
    <dgm:pt modelId="{81EE50DF-10B2-43C9-B01A-206FA0810F8F}" type="sibTrans" cxnId="{60C4E450-1404-4B9B-8B4F-275D4950871D}">
      <dgm:prSet/>
      <dgm:spPr/>
      <dgm:t>
        <a:bodyPr/>
        <a:lstStyle/>
        <a:p>
          <a:endParaRPr lang="en-US"/>
        </a:p>
      </dgm:t>
    </dgm:pt>
    <dgm:pt modelId="{712461A2-080B-4D2A-911A-757D81D81718}" type="pres">
      <dgm:prSet presAssocID="{BFBDFBC9-A3E6-4932-82AA-63472A8CE397}" presName="Name0" presStyleCnt="0">
        <dgm:presLayoutVars>
          <dgm:chMax/>
          <dgm:chPref/>
          <dgm:dir/>
        </dgm:presLayoutVars>
      </dgm:prSet>
      <dgm:spPr/>
      <dgm:t>
        <a:bodyPr/>
        <a:lstStyle/>
        <a:p>
          <a:endParaRPr lang="en-US"/>
        </a:p>
      </dgm:t>
    </dgm:pt>
    <dgm:pt modelId="{795BA6DF-1DF1-47BE-9D1F-F4EE2C356BC8}" type="pres">
      <dgm:prSet presAssocID="{8CC065F8-EAFF-4DAC-9DFC-D7B517F69604}" presName="parenttextcomposite" presStyleCnt="0"/>
      <dgm:spPr/>
    </dgm:pt>
    <dgm:pt modelId="{1A303F88-1EEF-40D2-BB0D-F5E89DAE2954}" type="pres">
      <dgm:prSet presAssocID="{8CC065F8-EAFF-4DAC-9DFC-D7B517F69604}" presName="parenttext" presStyleLbl="revTx" presStyleIdx="0" presStyleCnt="2" custScaleX="34257" custLinFactNeighborX="63393" custLinFactNeighborY="-21607">
        <dgm:presLayoutVars>
          <dgm:chMax/>
          <dgm:chPref val="2"/>
          <dgm:bulletEnabled val="1"/>
        </dgm:presLayoutVars>
      </dgm:prSet>
      <dgm:spPr/>
      <dgm:t>
        <a:bodyPr/>
        <a:lstStyle/>
        <a:p>
          <a:endParaRPr lang="en-US"/>
        </a:p>
      </dgm:t>
    </dgm:pt>
    <dgm:pt modelId="{3643FC49-C2CF-42E2-B13A-22F4382AD98D}" type="pres">
      <dgm:prSet presAssocID="{8CC065F8-EAFF-4DAC-9DFC-D7B517F69604}" presName="composite" presStyleCnt="0"/>
      <dgm:spPr/>
    </dgm:pt>
    <dgm:pt modelId="{E3BC8733-061A-47C6-9B82-D86BCEA6A7DF}" type="pres">
      <dgm:prSet presAssocID="{8CC065F8-EAFF-4DAC-9DFC-D7B517F69604}" presName="chevron1" presStyleLbl="alignNode1" presStyleIdx="0" presStyleCnt="14"/>
      <dgm:spPr/>
    </dgm:pt>
    <dgm:pt modelId="{644D2378-8F15-4637-81BF-7E9DE48CD65B}" type="pres">
      <dgm:prSet presAssocID="{8CC065F8-EAFF-4DAC-9DFC-D7B517F69604}" presName="chevron2" presStyleLbl="alignNode1" presStyleIdx="1" presStyleCnt="14"/>
      <dgm:spPr/>
    </dgm:pt>
    <dgm:pt modelId="{122C6D28-E0D6-4323-8F82-0B169213DB19}" type="pres">
      <dgm:prSet presAssocID="{8CC065F8-EAFF-4DAC-9DFC-D7B517F69604}" presName="chevron3" presStyleLbl="alignNode1" presStyleIdx="2" presStyleCnt="14"/>
      <dgm:spPr/>
    </dgm:pt>
    <dgm:pt modelId="{F649C137-955C-4323-AF9F-D11F225ADF0D}" type="pres">
      <dgm:prSet presAssocID="{8CC065F8-EAFF-4DAC-9DFC-D7B517F69604}" presName="chevron4" presStyleLbl="alignNode1" presStyleIdx="3" presStyleCnt="14"/>
      <dgm:spPr/>
    </dgm:pt>
    <dgm:pt modelId="{8DA254C3-ED21-4606-80FF-A8CDBA81DA44}" type="pres">
      <dgm:prSet presAssocID="{8CC065F8-EAFF-4DAC-9DFC-D7B517F69604}" presName="chevron5" presStyleLbl="alignNode1" presStyleIdx="4" presStyleCnt="14"/>
      <dgm:spPr/>
    </dgm:pt>
    <dgm:pt modelId="{A7C00D0C-609A-408F-A60C-615BD1572BF3}" type="pres">
      <dgm:prSet presAssocID="{8CC065F8-EAFF-4DAC-9DFC-D7B517F69604}" presName="chevron6" presStyleLbl="alignNode1" presStyleIdx="5" presStyleCnt="14"/>
      <dgm:spPr/>
    </dgm:pt>
    <dgm:pt modelId="{31726382-7168-4809-8291-38A6E33CAD24}" type="pres">
      <dgm:prSet presAssocID="{8CC065F8-EAFF-4DAC-9DFC-D7B517F69604}" presName="chevron7" presStyleLbl="alignNode1" presStyleIdx="6" presStyleCnt="14"/>
      <dgm:spPr/>
    </dgm:pt>
    <dgm:pt modelId="{DC361E53-A9CE-4413-844E-CC7C038A9AAA}" type="pres">
      <dgm:prSet presAssocID="{8CC065F8-EAFF-4DAC-9DFC-D7B517F69604}" presName="childtext" presStyleLbl="solidFgAcc1" presStyleIdx="0" presStyleCnt="2">
        <dgm:presLayoutVars>
          <dgm:chMax/>
          <dgm:chPref val="0"/>
          <dgm:bulletEnabled val="1"/>
        </dgm:presLayoutVars>
      </dgm:prSet>
      <dgm:spPr/>
      <dgm:t>
        <a:bodyPr/>
        <a:lstStyle/>
        <a:p>
          <a:endParaRPr lang="en-US"/>
        </a:p>
      </dgm:t>
    </dgm:pt>
    <dgm:pt modelId="{0B272CD7-E7B2-4C64-B551-A86AF1F55EF0}" type="pres">
      <dgm:prSet presAssocID="{6DDFCA89-C974-4134-9768-F4AD5F7B2D0A}" presName="sibTrans" presStyleCnt="0"/>
      <dgm:spPr/>
    </dgm:pt>
    <dgm:pt modelId="{47FB4FCA-999D-44C8-B175-5C246A34B0A8}" type="pres">
      <dgm:prSet presAssocID="{EF64CAE6-CBCB-4FC9-A446-922A259C02F3}" presName="parenttextcomposite" presStyleCnt="0"/>
      <dgm:spPr/>
    </dgm:pt>
    <dgm:pt modelId="{93BD214C-3FAA-4037-810C-FD092BA71572}" type="pres">
      <dgm:prSet presAssocID="{EF64CAE6-CBCB-4FC9-A446-922A259C02F3}" presName="parenttext" presStyleLbl="revTx" presStyleIdx="1" presStyleCnt="2" custScaleX="35386" custLinFactNeighborX="64286" custLinFactNeighborY="-3929">
        <dgm:presLayoutVars>
          <dgm:chMax/>
          <dgm:chPref val="2"/>
          <dgm:bulletEnabled val="1"/>
        </dgm:presLayoutVars>
      </dgm:prSet>
      <dgm:spPr/>
      <dgm:t>
        <a:bodyPr/>
        <a:lstStyle/>
        <a:p>
          <a:endParaRPr lang="en-US"/>
        </a:p>
      </dgm:t>
    </dgm:pt>
    <dgm:pt modelId="{9F753FFF-6E72-46B0-B334-B51C23DE45A6}" type="pres">
      <dgm:prSet presAssocID="{EF64CAE6-CBCB-4FC9-A446-922A259C02F3}" presName="composite" presStyleCnt="0"/>
      <dgm:spPr/>
    </dgm:pt>
    <dgm:pt modelId="{C75CC129-1C0C-492C-898D-0A753B356317}" type="pres">
      <dgm:prSet presAssocID="{EF64CAE6-CBCB-4FC9-A446-922A259C02F3}" presName="chevron1" presStyleLbl="alignNode1" presStyleIdx="7" presStyleCnt="14"/>
      <dgm:spPr/>
    </dgm:pt>
    <dgm:pt modelId="{0645FFA4-D108-4FA8-B8F4-6F88B6078717}" type="pres">
      <dgm:prSet presAssocID="{EF64CAE6-CBCB-4FC9-A446-922A259C02F3}" presName="chevron2" presStyleLbl="alignNode1" presStyleIdx="8" presStyleCnt="14"/>
      <dgm:spPr/>
    </dgm:pt>
    <dgm:pt modelId="{4DE11530-E266-4DE6-BD80-AD188E06D6BC}" type="pres">
      <dgm:prSet presAssocID="{EF64CAE6-CBCB-4FC9-A446-922A259C02F3}" presName="chevron3" presStyleLbl="alignNode1" presStyleIdx="9" presStyleCnt="14"/>
      <dgm:spPr/>
    </dgm:pt>
    <dgm:pt modelId="{69371D63-2657-4D39-AA5E-7F6801409AB7}" type="pres">
      <dgm:prSet presAssocID="{EF64CAE6-CBCB-4FC9-A446-922A259C02F3}" presName="chevron4" presStyleLbl="alignNode1" presStyleIdx="10" presStyleCnt="14"/>
      <dgm:spPr/>
    </dgm:pt>
    <dgm:pt modelId="{F7969069-4790-4955-B323-0BFDCF952AFE}" type="pres">
      <dgm:prSet presAssocID="{EF64CAE6-CBCB-4FC9-A446-922A259C02F3}" presName="chevron5" presStyleLbl="alignNode1" presStyleIdx="11" presStyleCnt="14"/>
      <dgm:spPr/>
    </dgm:pt>
    <dgm:pt modelId="{AC22FFA6-3BD8-40FC-AF89-6563B1B36DD6}" type="pres">
      <dgm:prSet presAssocID="{EF64CAE6-CBCB-4FC9-A446-922A259C02F3}" presName="chevron6" presStyleLbl="alignNode1" presStyleIdx="12" presStyleCnt="14" custLinFactNeighborX="731" custLinFactNeighborY="3695"/>
      <dgm:spPr/>
    </dgm:pt>
    <dgm:pt modelId="{80E84F35-FB6B-4749-81DA-31B45E49A2ED}" type="pres">
      <dgm:prSet presAssocID="{EF64CAE6-CBCB-4FC9-A446-922A259C02F3}" presName="chevron7" presStyleLbl="alignNode1" presStyleIdx="13" presStyleCnt="14"/>
      <dgm:spPr/>
    </dgm:pt>
    <dgm:pt modelId="{B5D75631-73B0-45DC-BDCA-162094C750EA}" type="pres">
      <dgm:prSet presAssocID="{EF64CAE6-CBCB-4FC9-A446-922A259C02F3}" presName="childtext" presStyleLbl="solidFgAcc1" presStyleIdx="1" presStyleCnt="2">
        <dgm:presLayoutVars>
          <dgm:chMax/>
          <dgm:chPref val="0"/>
          <dgm:bulletEnabled val="1"/>
        </dgm:presLayoutVars>
      </dgm:prSet>
      <dgm:spPr/>
      <dgm:t>
        <a:bodyPr/>
        <a:lstStyle/>
        <a:p>
          <a:endParaRPr lang="en-US"/>
        </a:p>
      </dgm:t>
    </dgm:pt>
  </dgm:ptLst>
  <dgm:cxnLst>
    <dgm:cxn modelId="{E368C274-CBDE-4AED-8755-4CA4D83DE57A}" srcId="{BFBDFBC9-A3E6-4932-82AA-63472A8CE397}" destId="{8CC065F8-EAFF-4DAC-9DFC-D7B517F69604}" srcOrd="0" destOrd="0" parTransId="{794D289C-2A54-44C0-B15A-0549614B0545}" sibTransId="{6DDFCA89-C974-4134-9768-F4AD5F7B2D0A}"/>
    <dgm:cxn modelId="{6214B3CF-5675-4B9A-80A4-1367969650E1}" type="presOf" srcId="{9BAE295B-C03C-41AF-91B6-56AE28514933}" destId="{DC361E53-A9CE-4413-844E-CC7C038A9AAA}" srcOrd="0" destOrd="0" presId="urn:microsoft.com/office/officeart/2008/layout/VerticalAccentList"/>
    <dgm:cxn modelId="{3C9073E5-F994-4B01-B79F-C33D6F81975B}" type="presOf" srcId="{BFBDFBC9-A3E6-4932-82AA-63472A8CE397}" destId="{712461A2-080B-4D2A-911A-757D81D81718}" srcOrd="0" destOrd="0" presId="urn:microsoft.com/office/officeart/2008/layout/VerticalAccentList"/>
    <dgm:cxn modelId="{F14AD1FE-E96E-4FE8-BAB4-88A1E8FCF31E}" srcId="{8CC065F8-EAFF-4DAC-9DFC-D7B517F69604}" destId="{9BAE295B-C03C-41AF-91B6-56AE28514933}" srcOrd="0" destOrd="0" parTransId="{7107880B-5ADE-4E55-96E7-28D67F3431F1}" sibTransId="{B11767FF-0B07-41BF-A649-9BAEDCDE6F15}"/>
    <dgm:cxn modelId="{02733A1D-E11D-4DB7-ADBB-4E071BEF395B}" type="presOf" srcId="{8CC065F8-EAFF-4DAC-9DFC-D7B517F69604}" destId="{1A303F88-1EEF-40D2-BB0D-F5E89DAE2954}" srcOrd="0" destOrd="0" presId="urn:microsoft.com/office/officeart/2008/layout/VerticalAccentList"/>
    <dgm:cxn modelId="{F33E4F6A-4DB1-4F47-910F-7BE1270DBD3D}" type="presOf" srcId="{EF64CAE6-CBCB-4FC9-A446-922A259C02F3}" destId="{93BD214C-3FAA-4037-810C-FD092BA71572}" srcOrd="0" destOrd="0" presId="urn:microsoft.com/office/officeart/2008/layout/VerticalAccentList"/>
    <dgm:cxn modelId="{60C4E450-1404-4B9B-8B4F-275D4950871D}" srcId="{EF64CAE6-CBCB-4FC9-A446-922A259C02F3}" destId="{F3F7059E-6367-45FD-A9B3-84DC9FEDD80C}" srcOrd="0" destOrd="0" parTransId="{0D0CF996-B33A-41AC-AEC0-89F4BB504CC5}" sibTransId="{81EE50DF-10B2-43C9-B01A-206FA0810F8F}"/>
    <dgm:cxn modelId="{F3A650B2-6AB7-4FB3-B5B8-2C0DF53F0B58}" type="presOf" srcId="{F3F7059E-6367-45FD-A9B3-84DC9FEDD80C}" destId="{B5D75631-73B0-45DC-BDCA-162094C750EA}" srcOrd="0" destOrd="0" presId="urn:microsoft.com/office/officeart/2008/layout/VerticalAccentList"/>
    <dgm:cxn modelId="{AC9289BF-C758-4E50-8D87-BB20B44323C9}" srcId="{BFBDFBC9-A3E6-4932-82AA-63472A8CE397}" destId="{EF64CAE6-CBCB-4FC9-A446-922A259C02F3}" srcOrd="1" destOrd="0" parTransId="{E0F575DC-3BF7-42F5-8BE9-C88950DE7D13}" sibTransId="{872F17CE-A1C1-4347-A885-9CDDB7DA449B}"/>
    <dgm:cxn modelId="{F8310545-165F-445D-A1FF-DC52B0BFD3BA}" type="presParOf" srcId="{712461A2-080B-4D2A-911A-757D81D81718}" destId="{795BA6DF-1DF1-47BE-9D1F-F4EE2C356BC8}" srcOrd="0" destOrd="0" presId="urn:microsoft.com/office/officeart/2008/layout/VerticalAccentList"/>
    <dgm:cxn modelId="{A308FFE1-316F-47C9-8D69-BE6C451C91D7}" type="presParOf" srcId="{795BA6DF-1DF1-47BE-9D1F-F4EE2C356BC8}" destId="{1A303F88-1EEF-40D2-BB0D-F5E89DAE2954}" srcOrd="0" destOrd="0" presId="urn:microsoft.com/office/officeart/2008/layout/VerticalAccentList"/>
    <dgm:cxn modelId="{F87BB1E1-FA83-4DD6-A3FE-68970EED63BD}" type="presParOf" srcId="{712461A2-080B-4D2A-911A-757D81D81718}" destId="{3643FC49-C2CF-42E2-B13A-22F4382AD98D}" srcOrd="1" destOrd="0" presId="urn:microsoft.com/office/officeart/2008/layout/VerticalAccentList"/>
    <dgm:cxn modelId="{AA5C98E8-9BAF-447B-89B4-8711797D80BD}" type="presParOf" srcId="{3643FC49-C2CF-42E2-B13A-22F4382AD98D}" destId="{E3BC8733-061A-47C6-9B82-D86BCEA6A7DF}" srcOrd="0" destOrd="0" presId="urn:microsoft.com/office/officeart/2008/layout/VerticalAccentList"/>
    <dgm:cxn modelId="{611F6FBA-B42F-4E9D-BF9C-CCD990F61956}" type="presParOf" srcId="{3643FC49-C2CF-42E2-B13A-22F4382AD98D}" destId="{644D2378-8F15-4637-81BF-7E9DE48CD65B}" srcOrd="1" destOrd="0" presId="urn:microsoft.com/office/officeart/2008/layout/VerticalAccentList"/>
    <dgm:cxn modelId="{CE348099-6826-4B5F-92C6-A3F46478A91F}" type="presParOf" srcId="{3643FC49-C2CF-42E2-B13A-22F4382AD98D}" destId="{122C6D28-E0D6-4323-8F82-0B169213DB19}" srcOrd="2" destOrd="0" presId="urn:microsoft.com/office/officeart/2008/layout/VerticalAccentList"/>
    <dgm:cxn modelId="{73B148A9-69D2-4E7C-BD51-20CEBE237D23}" type="presParOf" srcId="{3643FC49-C2CF-42E2-B13A-22F4382AD98D}" destId="{F649C137-955C-4323-AF9F-D11F225ADF0D}" srcOrd="3" destOrd="0" presId="urn:microsoft.com/office/officeart/2008/layout/VerticalAccentList"/>
    <dgm:cxn modelId="{79581406-57ED-4539-AE9E-EC5FE4EA353B}" type="presParOf" srcId="{3643FC49-C2CF-42E2-B13A-22F4382AD98D}" destId="{8DA254C3-ED21-4606-80FF-A8CDBA81DA44}" srcOrd="4" destOrd="0" presId="urn:microsoft.com/office/officeart/2008/layout/VerticalAccentList"/>
    <dgm:cxn modelId="{9EAE36D2-8359-44FD-BE99-0EF09552369E}" type="presParOf" srcId="{3643FC49-C2CF-42E2-B13A-22F4382AD98D}" destId="{A7C00D0C-609A-408F-A60C-615BD1572BF3}" srcOrd="5" destOrd="0" presId="urn:microsoft.com/office/officeart/2008/layout/VerticalAccentList"/>
    <dgm:cxn modelId="{F1A64388-D265-44CD-BA59-27D1F9A37120}" type="presParOf" srcId="{3643FC49-C2CF-42E2-B13A-22F4382AD98D}" destId="{31726382-7168-4809-8291-38A6E33CAD24}" srcOrd="6" destOrd="0" presId="urn:microsoft.com/office/officeart/2008/layout/VerticalAccentList"/>
    <dgm:cxn modelId="{9DB91FAF-5C1F-4D8D-8C31-1DE3964C89D8}" type="presParOf" srcId="{3643FC49-C2CF-42E2-B13A-22F4382AD98D}" destId="{DC361E53-A9CE-4413-844E-CC7C038A9AAA}" srcOrd="7" destOrd="0" presId="urn:microsoft.com/office/officeart/2008/layout/VerticalAccentList"/>
    <dgm:cxn modelId="{83033440-1E7C-47E4-9DA7-B4EA4DC7C636}" type="presParOf" srcId="{712461A2-080B-4D2A-911A-757D81D81718}" destId="{0B272CD7-E7B2-4C64-B551-A86AF1F55EF0}" srcOrd="2" destOrd="0" presId="urn:microsoft.com/office/officeart/2008/layout/VerticalAccentList"/>
    <dgm:cxn modelId="{DB978BCF-42BD-43AF-893A-9265546E5EB1}" type="presParOf" srcId="{712461A2-080B-4D2A-911A-757D81D81718}" destId="{47FB4FCA-999D-44C8-B175-5C246A34B0A8}" srcOrd="3" destOrd="0" presId="urn:microsoft.com/office/officeart/2008/layout/VerticalAccentList"/>
    <dgm:cxn modelId="{79C4CBA1-0912-461E-9A5E-9CA97D969346}" type="presParOf" srcId="{47FB4FCA-999D-44C8-B175-5C246A34B0A8}" destId="{93BD214C-3FAA-4037-810C-FD092BA71572}" srcOrd="0" destOrd="0" presId="urn:microsoft.com/office/officeart/2008/layout/VerticalAccentList"/>
    <dgm:cxn modelId="{BD2B48ED-B55D-438A-B401-A4EBDCF4C4DC}" type="presParOf" srcId="{712461A2-080B-4D2A-911A-757D81D81718}" destId="{9F753FFF-6E72-46B0-B334-B51C23DE45A6}" srcOrd="4" destOrd="0" presId="urn:microsoft.com/office/officeart/2008/layout/VerticalAccentList"/>
    <dgm:cxn modelId="{B7DDE27C-6977-4D60-8666-D342A65C3B6D}" type="presParOf" srcId="{9F753FFF-6E72-46B0-B334-B51C23DE45A6}" destId="{C75CC129-1C0C-492C-898D-0A753B356317}" srcOrd="0" destOrd="0" presId="urn:microsoft.com/office/officeart/2008/layout/VerticalAccentList"/>
    <dgm:cxn modelId="{303EDC4E-A961-4DED-B917-A866F895366B}" type="presParOf" srcId="{9F753FFF-6E72-46B0-B334-B51C23DE45A6}" destId="{0645FFA4-D108-4FA8-B8F4-6F88B6078717}" srcOrd="1" destOrd="0" presId="urn:microsoft.com/office/officeart/2008/layout/VerticalAccentList"/>
    <dgm:cxn modelId="{D0A811A0-ECC0-4B56-B9BB-8909CCE43C07}" type="presParOf" srcId="{9F753FFF-6E72-46B0-B334-B51C23DE45A6}" destId="{4DE11530-E266-4DE6-BD80-AD188E06D6BC}" srcOrd="2" destOrd="0" presId="urn:microsoft.com/office/officeart/2008/layout/VerticalAccentList"/>
    <dgm:cxn modelId="{4927C389-7FAD-43D5-8BD1-902EA34E9286}" type="presParOf" srcId="{9F753FFF-6E72-46B0-B334-B51C23DE45A6}" destId="{69371D63-2657-4D39-AA5E-7F6801409AB7}" srcOrd="3" destOrd="0" presId="urn:microsoft.com/office/officeart/2008/layout/VerticalAccentList"/>
    <dgm:cxn modelId="{7BE3AD66-A39C-481B-97C6-81DA33ED2CE4}" type="presParOf" srcId="{9F753FFF-6E72-46B0-B334-B51C23DE45A6}" destId="{F7969069-4790-4955-B323-0BFDCF952AFE}" srcOrd="4" destOrd="0" presId="urn:microsoft.com/office/officeart/2008/layout/VerticalAccentList"/>
    <dgm:cxn modelId="{5FE2EE55-88E5-4D2D-B9D5-743EFA88A59E}" type="presParOf" srcId="{9F753FFF-6E72-46B0-B334-B51C23DE45A6}" destId="{AC22FFA6-3BD8-40FC-AF89-6563B1B36DD6}" srcOrd="5" destOrd="0" presId="urn:microsoft.com/office/officeart/2008/layout/VerticalAccentList"/>
    <dgm:cxn modelId="{7D91661D-56B2-46EB-A234-637194FE7764}" type="presParOf" srcId="{9F753FFF-6E72-46B0-B334-B51C23DE45A6}" destId="{80E84F35-FB6B-4749-81DA-31B45E49A2ED}" srcOrd="6" destOrd="0" presId="urn:microsoft.com/office/officeart/2008/layout/VerticalAccentList"/>
    <dgm:cxn modelId="{BFE1D3A3-B9F0-4360-AD09-602703903144}" type="presParOf" srcId="{9F753FFF-6E72-46B0-B334-B51C23DE45A6}" destId="{B5D75631-73B0-45DC-BDCA-162094C750EA}"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03F88-1EEF-40D2-BB0D-F5E89DAE2954}">
      <dsp:nvSpPr>
        <dsp:cNvPr id="0" name=""/>
        <dsp:cNvSpPr/>
      </dsp:nvSpPr>
      <dsp:spPr>
        <a:xfrm>
          <a:off x="4967885" y="468125"/>
          <a:ext cx="2615604" cy="694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ar-BH" sz="2400" b="1" kern="1200" dirty="0" smtClean="0">
              <a:solidFill>
                <a:srgbClr val="FF9933"/>
              </a:solidFill>
              <a:latin typeface="Arial" panose="020B0604020202020204" pitchFamily="34" charset="0"/>
              <a:cs typeface="Arial" panose="020B0604020202020204" pitchFamily="34" charset="0"/>
            </a:rPr>
            <a:t>إجابة السؤال الأول </a:t>
          </a:r>
          <a:endParaRPr lang="en-US" sz="2400" b="1" kern="1200" dirty="0">
            <a:solidFill>
              <a:srgbClr val="FF9933"/>
            </a:solidFill>
            <a:latin typeface="Arial" panose="020B0604020202020204" pitchFamily="34" charset="0"/>
            <a:cs typeface="Arial" panose="020B0604020202020204" pitchFamily="34" charset="0"/>
          </a:endParaRPr>
        </a:p>
      </dsp:txBody>
      <dsp:txXfrm>
        <a:off x="4967885" y="468125"/>
        <a:ext cx="2615604" cy="694112"/>
      </dsp:txXfrm>
    </dsp:sp>
    <dsp:sp modelId="{E3BC8733-061A-47C6-9B82-D86BCEA6A7DF}">
      <dsp:nvSpPr>
        <dsp:cNvPr id="0" name=""/>
        <dsp:cNvSpPr/>
      </dsp:nvSpPr>
      <dsp:spPr>
        <a:xfrm>
          <a:off x="127678" y="1312215"/>
          <a:ext cx="1786646" cy="1413933"/>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D2378-8F15-4637-81BF-7E9DE48CD65B}">
      <dsp:nvSpPr>
        <dsp:cNvPr id="0" name=""/>
        <dsp:cNvSpPr/>
      </dsp:nvSpPr>
      <dsp:spPr>
        <a:xfrm>
          <a:off x="1200853" y="1312215"/>
          <a:ext cx="1786646" cy="1413933"/>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2C6D28-E0D6-4323-8F82-0B169213DB19}">
      <dsp:nvSpPr>
        <dsp:cNvPr id="0" name=""/>
        <dsp:cNvSpPr/>
      </dsp:nvSpPr>
      <dsp:spPr>
        <a:xfrm>
          <a:off x="2274877" y="1312215"/>
          <a:ext cx="1786646" cy="1413933"/>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49C137-955C-4323-AF9F-D11F225ADF0D}">
      <dsp:nvSpPr>
        <dsp:cNvPr id="0" name=""/>
        <dsp:cNvSpPr/>
      </dsp:nvSpPr>
      <dsp:spPr>
        <a:xfrm>
          <a:off x="3348052" y="1312215"/>
          <a:ext cx="1786646" cy="1413933"/>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A254C3-ED21-4606-80FF-A8CDBA81DA44}">
      <dsp:nvSpPr>
        <dsp:cNvPr id="0" name=""/>
        <dsp:cNvSpPr/>
      </dsp:nvSpPr>
      <dsp:spPr>
        <a:xfrm>
          <a:off x="4422076" y="1312215"/>
          <a:ext cx="1786646" cy="1413933"/>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C00D0C-609A-408F-A60C-615BD1572BF3}">
      <dsp:nvSpPr>
        <dsp:cNvPr id="0" name=""/>
        <dsp:cNvSpPr/>
      </dsp:nvSpPr>
      <dsp:spPr>
        <a:xfrm>
          <a:off x="5495251" y="1312215"/>
          <a:ext cx="1786646" cy="1413933"/>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726382-7168-4809-8291-38A6E33CAD24}">
      <dsp:nvSpPr>
        <dsp:cNvPr id="0" name=""/>
        <dsp:cNvSpPr/>
      </dsp:nvSpPr>
      <dsp:spPr>
        <a:xfrm>
          <a:off x="6569275" y="1312215"/>
          <a:ext cx="1786646" cy="1413933"/>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61E53-A9CE-4413-844E-CC7C038A9AAA}">
      <dsp:nvSpPr>
        <dsp:cNvPr id="0" name=""/>
        <dsp:cNvSpPr/>
      </dsp:nvSpPr>
      <dsp:spPr>
        <a:xfrm>
          <a:off x="127678" y="1453608"/>
          <a:ext cx="7734498" cy="1131146"/>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1066800" rtl="1">
            <a:lnSpc>
              <a:spcPct val="90000"/>
            </a:lnSpc>
            <a:spcBef>
              <a:spcPct val="0"/>
            </a:spcBef>
            <a:spcAft>
              <a:spcPct val="35000"/>
            </a:spcAft>
          </a:pPr>
          <a:r>
            <a:rPr lang="ar-BH" sz="2400" kern="1200" dirty="0" smtClean="0"/>
            <a:t>تبلغ نسبة الوزن البشري للاتحاد الأوربي تقريبًا 7% بالنسبة للعالم، وهذا يدل على امتلاكها قوة بشرية كبيرة ساهمت في دعم اقتصادها. </a:t>
          </a:r>
          <a:endParaRPr lang="en-US" sz="2400" kern="1200" dirty="0"/>
        </a:p>
      </dsp:txBody>
      <dsp:txXfrm>
        <a:off x="127678" y="1453608"/>
        <a:ext cx="7734498" cy="1131146"/>
      </dsp:txXfrm>
    </dsp:sp>
    <dsp:sp modelId="{93BD214C-3FAA-4037-810C-FD092BA71572}">
      <dsp:nvSpPr>
        <dsp:cNvPr id="0" name=""/>
        <dsp:cNvSpPr/>
      </dsp:nvSpPr>
      <dsp:spPr>
        <a:xfrm>
          <a:off x="5036068" y="2810148"/>
          <a:ext cx="2701806" cy="694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ar-BH" sz="2400" b="1" kern="1200" dirty="0" smtClean="0">
              <a:solidFill>
                <a:srgbClr val="FF9933"/>
              </a:solidFill>
              <a:latin typeface="Arial" panose="020B0604020202020204" pitchFamily="34" charset="0"/>
              <a:cs typeface="Arial" panose="020B0604020202020204" pitchFamily="34" charset="0"/>
            </a:rPr>
            <a:t>إجابة السؤال الثاني </a:t>
          </a:r>
          <a:endParaRPr lang="en-US" sz="2400" b="1" kern="1200" dirty="0">
            <a:solidFill>
              <a:srgbClr val="FF9933"/>
            </a:solidFill>
            <a:latin typeface="Arial" panose="020B0604020202020204" pitchFamily="34" charset="0"/>
            <a:cs typeface="Arial" panose="020B0604020202020204" pitchFamily="34" charset="0"/>
          </a:endParaRPr>
        </a:p>
      </dsp:txBody>
      <dsp:txXfrm>
        <a:off x="5036068" y="2810148"/>
        <a:ext cx="2701806" cy="694112"/>
      </dsp:txXfrm>
    </dsp:sp>
    <dsp:sp modelId="{C75CC129-1C0C-492C-898D-0A753B356317}">
      <dsp:nvSpPr>
        <dsp:cNvPr id="0" name=""/>
        <dsp:cNvSpPr/>
      </dsp:nvSpPr>
      <dsp:spPr>
        <a:xfrm>
          <a:off x="127678" y="3531532"/>
          <a:ext cx="1786646" cy="1413933"/>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5FFA4-D108-4FA8-B8F4-6F88B6078717}">
      <dsp:nvSpPr>
        <dsp:cNvPr id="0" name=""/>
        <dsp:cNvSpPr/>
      </dsp:nvSpPr>
      <dsp:spPr>
        <a:xfrm>
          <a:off x="1200853" y="3531532"/>
          <a:ext cx="1786646" cy="1413933"/>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11530-E266-4DE6-BD80-AD188E06D6BC}">
      <dsp:nvSpPr>
        <dsp:cNvPr id="0" name=""/>
        <dsp:cNvSpPr/>
      </dsp:nvSpPr>
      <dsp:spPr>
        <a:xfrm>
          <a:off x="2274877" y="3531532"/>
          <a:ext cx="1786646" cy="1413933"/>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371D63-2657-4D39-AA5E-7F6801409AB7}">
      <dsp:nvSpPr>
        <dsp:cNvPr id="0" name=""/>
        <dsp:cNvSpPr/>
      </dsp:nvSpPr>
      <dsp:spPr>
        <a:xfrm>
          <a:off x="3348052" y="3531532"/>
          <a:ext cx="1786646" cy="1413933"/>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969069-4790-4955-B323-0BFDCF952AFE}">
      <dsp:nvSpPr>
        <dsp:cNvPr id="0" name=""/>
        <dsp:cNvSpPr/>
      </dsp:nvSpPr>
      <dsp:spPr>
        <a:xfrm>
          <a:off x="4422076" y="3531532"/>
          <a:ext cx="1786646" cy="1413933"/>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22FFA6-3BD8-40FC-AF89-6563B1B36DD6}">
      <dsp:nvSpPr>
        <dsp:cNvPr id="0" name=""/>
        <dsp:cNvSpPr/>
      </dsp:nvSpPr>
      <dsp:spPr>
        <a:xfrm>
          <a:off x="5508312" y="3583777"/>
          <a:ext cx="1786646" cy="1413933"/>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E84F35-FB6B-4749-81DA-31B45E49A2ED}">
      <dsp:nvSpPr>
        <dsp:cNvPr id="0" name=""/>
        <dsp:cNvSpPr/>
      </dsp:nvSpPr>
      <dsp:spPr>
        <a:xfrm>
          <a:off x="6569275" y="3531532"/>
          <a:ext cx="1786646" cy="1413933"/>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75631-73B0-45DC-BDCA-162094C750EA}">
      <dsp:nvSpPr>
        <dsp:cNvPr id="0" name=""/>
        <dsp:cNvSpPr/>
      </dsp:nvSpPr>
      <dsp:spPr>
        <a:xfrm>
          <a:off x="127678" y="3672926"/>
          <a:ext cx="7734498" cy="1131146"/>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1066800" rtl="1">
            <a:lnSpc>
              <a:spcPct val="90000"/>
            </a:lnSpc>
            <a:spcBef>
              <a:spcPct val="0"/>
            </a:spcBef>
            <a:spcAft>
              <a:spcPct val="35000"/>
            </a:spcAft>
          </a:pPr>
          <a:r>
            <a:rPr lang="ar-BH" sz="2400" kern="1200" dirty="0" smtClean="0"/>
            <a:t>يتبوأ الاتحاد الأوروبي المرتبة الأولي في عدد حاملي الشهادات تليها الولايات المتحدة الأمريكية ثم اليابان، وهذا يدل على ارتفاع عدد السكان الذين يمتلكون شهادات عليا ساهمت في دعم القوة الإنتاجية للاتحاد الأوربي. </a:t>
          </a:r>
          <a:endParaRPr lang="en-US" sz="2400" kern="1200" dirty="0"/>
        </a:p>
      </dsp:txBody>
      <dsp:txXfrm>
        <a:off x="127678" y="3672926"/>
        <a:ext cx="7734498" cy="1131146"/>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EF106-E4C7-409F-B01D-C42D0DFA9BD5}" type="datetimeFigureOut">
              <a:rPr lang="en-US" smtClean="0"/>
              <a:t>10/13/2021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93643-8B50-4A8C-8398-8E22DB7C60CD}" type="slidenum">
              <a:rPr lang="en-US" smtClean="0"/>
              <a:t>‹#›</a:t>
            </a:fld>
            <a:endParaRPr lang="en-US"/>
          </a:p>
        </p:txBody>
      </p:sp>
    </p:spTree>
    <p:extLst>
      <p:ext uri="{BB962C8B-B14F-4D97-AF65-F5344CB8AC3E}">
        <p14:creationId xmlns:p14="http://schemas.microsoft.com/office/powerpoint/2010/main" val="143931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93643-8B50-4A8C-8398-8E22DB7C60CD}" type="slidenum">
              <a:rPr lang="en-US" smtClean="0"/>
              <a:t>1</a:t>
            </a:fld>
            <a:endParaRPr lang="en-US"/>
          </a:p>
        </p:txBody>
      </p:sp>
    </p:spTree>
    <p:extLst>
      <p:ext uri="{BB962C8B-B14F-4D97-AF65-F5344CB8AC3E}">
        <p14:creationId xmlns:p14="http://schemas.microsoft.com/office/powerpoint/2010/main" val="2705522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10/13/2021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47602" y="1932844"/>
            <a:ext cx="6183976" cy="1292662"/>
          </a:xfrm>
          <a:prstGeom prst="rect">
            <a:avLst/>
          </a:prstGeom>
          <a:solidFill>
            <a:schemeClr val="accent1">
              <a:lumMod val="20000"/>
              <a:lumOff val="80000"/>
            </a:schemeClr>
          </a:solidFill>
          <a:ln>
            <a:solidFill>
              <a:schemeClr val="accent1">
                <a:lumMod val="75000"/>
              </a:schemeClr>
            </a:solidFill>
          </a:ln>
          <a:scene3d>
            <a:camera prst="orthographicFront"/>
            <a:lightRig rig="threePt" dir="t"/>
          </a:scene3d>
          <a:sp3d>
            <a:bevelT prst="slope"/>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endParaRPr lang="ar-BH" sz="1400" b="1" dirty="0" smtClean="0">
              <a:solidFill>
                <a:schemeClr val="tx1"/>
              </a:solidFill>
            </a:endParaRPr>
          </a:p>
          <a:p>
            <a:pPr algn="ctr" rtl="1"/>
            <a:r>
              <a:rPr lang="ar-BH" sz="2400" b="1" dirty="0" smtClean="0">
                <a:solidFill>
                  <a:schemeClr val="tx1"/>
                </a:solidFill>
              </a:rPr>
              <a:t>الجغرافيا الاقتصادية (أجا 102)</a:t>
            </a:r>
            <a:endParaRPr lang="en-US" sz="2400" b="1" dirty="0" smtClean="0">
              <a:solidFill>
                <a:schemeClr val="tx1"/>
              </a:solidFill>
            </a:endParaRPr>
          </a:p>
          <a:p>
            <a:pPr algn="ctr" rtl="1"/>
            <a:r>
              <a:rPr lang="ar-BH" sz="2400" b="1" dirty="0" smtClean="0">
                <a:solidFill>
                  <a:schemeClr val="tx1"/>
                </a:solidFill>
              </a:rPr>
              <a:t>المستوى الأول (مشترك)</a:t>
            </a:r>
            <a:endParaRPr lang="ar-BH" sz="2400" b="1" dirty="0">
              <a:solidFill>
                <a:schemeClr val="tx1"/>
              </a:solidFill>
            </a:endParaRPr>
          </a:p>
          <a:p>
            <a:pPr algn="ctr" rtl="1"/>
            <a:endParaRPr lang="en-US" sz="1400" b="1" dirty="0" smtClean="0">
              <a:solidFill>
                <a:schemeClr val="tx1"/>
              </a:solidFill>
            </a:endParaRPr>
          </a:p>
        </p:txBody>
      </p:sp>
      <p:sp>
        <p:nvSpPr>
          <p:cNvPr id="3" name="Rectangle 2"/>
          <p:cNvSpPr/>
          <p:nvPr/>
        </p:nvSpPr>
        <p:spPr>
          <a:xfrm>
            <a:off x="4947602" y="3737640"/>
            <a:ext cx="6336405" cy="2308324"/>
          </a:xfrm>
          <a:prstGeom prst="rect">
            <a:avLst/>
          </a:prstGeom>
          <a:solidFill>
            <a:schemeClr val="accent6">
              <a:lumMod val="20000"/>
              <a:lumOff val="80000"/>
            </a:schemeClr>
          </a:solidFill>
          <a:ln>
            <a:solidFill>
              <a:schemeClr val="accent6">
                <a:lumMod val="75000"/>
              </a:schemeClr>
            </a:solidFill>
          </a:ln>
          <a:scene3d>
            <a:camera prst="orthographicFront"/>
            <a:lightRig rig="threePt" dir="t"/>
          </a:scene3d>
          <a:sp3d>
            <a:bevelT prst="slope"/>
          </a:sp3d>
        </p:spPr>
        <p:txBody>
          <a:bodyPr wrap="square">
            <a:spAutoFit/>
          </a:bodyPr>
          <a:lstStyle/>
          <a:p>
            <a:pPr algn="ctr" rtl="1"/>
            <a:endParaRPr lang="ar-BH" sz="3200" b="1" dirty="0" smtClean="0">
              <a:solidFill>
                <a:srgbClr val="FF0000"/>
              </a:solidFill>
              <a:latin typeface="Simplified Arabic" panose="02020603050405020304" pitchFamily="18" charset="-78"/>
              <a:ea typeface="Calibri" panose="020F0502020204030204" pitchFamily="34" charset="0"/>
            </a:endParaRPr>
          </a:p>
          <a:p>
            <a:pPr algn="ctr" rtl="1"/>
            <a:r>
              <a:rPr lang="ar-BH" sz="4000" b="1" dirty="0" smtClean="0">
                <a:solidFill>
                  <a:srgbClr val="FF0000"/>
                </a:solidFill>
                <a:latin typeface="Simplified Arabic" panose="02020603050405020304" pitchFamily="18" charset="-78"/>
                <a:ea typeface="Calibri" panose="020F0502020204030204" pitchFamily="34" charset="0"/>
              </a:rPr>
              <a:t>الدرس 14: الاتحاد الأوروبي (2) </a:t>
            </a:r>
            <a:endParaRPr lang="en-US" sz="4000" b="1" dirty="0" smtClean="0">
              <a:solidFill>
                <a:srgbClr val="FF0000"/>
              </a:solidFill>
              <a:latin typeface="Simplified Arabic" panose="02020603050405020304" pitchFamily="18" charset="-78"/>
              <a:ea typeface="Calibri" panose="020F0502020204030204" pitchFamily="34" charset="0"/>
            </a:endParaRPr>
          </a:p>
          <a:p>
            <a:pPr algn="ctr" rtl="1"/>
            <a:r>
              <a:rPr lang="ar-BH" sz="4000" b="1" dirty="0" smtClean="0">
                <a:solidFill>
                  <a:srgbClr val="FF0000"/>
                </a:solidFill>
                <a:latin typeface="Simplified Arabic" panose="02020603050405020304" pitchFamily="18" charset="-78"/>
                <a:ea typeface="Calibri" panose="020F0502020204030204" pitchFamily="34" charset="0"/>
              </a:rPr>
              <a:t>القوة الإنتاجية</a:t>
            </a:r>
          </a:p>
          <a:p>
            <a:pPr algn="ctr" rtl="1"/>
            <a:endParaRPr lang="ar-SA" sz="3200" b="1" dirty="0">
              <a:solidFill>
                <a:srgbClr val="FF0000"/>
              </a:solidFill>
              <a:latin typeface="Simplified Arabic" panose="02020603050405020304" pitchFamily="18" charset="-7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44" y="1836229"/>
            <a:ext cx="4067034" cy="4209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722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6389" y="1056141"/>
            <a:ext cx="11038114" cy="57785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algn="ctr" rtl="1">
              <a:lnSpc>
                <a:spcPct val="150000"/>
              </a:lnSpc>
            </a:pPr>
            <a:r>
              <a:rPr lang="ar-BH" sz="2400" b="1" dirty="0" smtClean="0">
                <a:latin typeface="Arial" panose="020B0604020202020204" pitchFamily="34" charset="0"/>
                <a:cs typeface="Arial" panose="020B0604020202020204" pitchFamily="34" charset="0"/>
              </a:rPr>
              <a:t>قوة صناعية</a:t>
            </a:r>
          </a:p>
        </p:txBody>
      </p:sp>
      <p:sp>
        <p:nvSpPr>
          <p:cNvPr id="7" name="Rectangle 6"/>
          <p:cNvSpPr/>
          <p:nvPr/>
        </p:nvSpPr>
        <p:spPr>
          <a:xfrm>
            <a:off x="496389" y="4180522"/>
            <a:ext cx="11038114" cy="2141902"/>
          </a:xfrm>
          <a:prstGeom prst="rect">
            <a:avLst/>
          </a:prstGeom>
          <a:solidFill>
            <a:schemeClr val="accent4">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000" b="1" dirty="0">
                <a:solidFill>
                  <a:schemeClr val="accent1">
                    <a:lumMod val="75000"/>
                  </a:schemeClr>
                </a:solidFill>
              </a:rPr>
              <a:t> </a:t>
            </a:r>
            <a:r>
              <a:rPr lang="ar-BH" sz="2000" b="1" dirty="0" smtClean="0">
                <a:solidFill>
                  <a:schemeClr val="accent1">
                    <a:lumMod val="75000"/>
                  </a:schemeClr>
                </a:solidFill>
              </a:rPr>
              <a:t> </a:t>
            </a:r>
            <a:r>
              <a:rPr lang="ar-BH" sz="2200" b="1" dirty="0" smtClean="0">
                <a:solidFill>
                  <a:schemeClr val="accent1">
                    <a:lumMod val="75000"/>
                  </a:schemeClr>
                </a:solidFill>
              </a:rPr>
              <a:t>وزن </a:t>
            </a:r>
            <a:r>
              <a:rPr lang="ar-BH" sz="2200" b="1" dirty="0">
                <a:solidFill>
                  <a:schemeClr val="accent1">
                    <a:lumMod val="75000"/>
                  </a:schemeClr>
                </a:solidFill>
              </a:rPr>
              <a:t>هام في المبادلات </a:t>
            </a:r>
            <a:r>
              <a:rPr lang="ar-BH" sz="2200" b="1" dirty="0" smtClean="0">
                <a:solidFill>
                  <a:schemeClr val="accent1">
                    <a:lumMod val="75000"/>
                  </a:schemeClr>
                </a:solidFill>
              </a:rPr>
              <a:t>التجارية:</a:t>
            </a:r>
            <a:endParaRPr lang="ar-BH" sz="2200" dirty="0" smtClean="0">
              <a:solidFill>
                <a:schemeClr val="tx1"/>
              </a:solidFill>
            </a:endParaRPr>
          </a:p>
          <a:p>
            <a:pPr algn="just" rtl="1"/>
            <a:r>
              <a:rPr lang="ar-BH" sz="2200" dirty="0" smtClean="0">
                <a:solidFill>
                  <a:schemeClr val="tx1"/>
                </a:solidFill>
              </a:rPr>
              <a:t> </a:t>
            </a:r>
            <a:r>
              <a:rPr lang="ar-BH" sz="2200" dirty="0">
                <a:solidFill>
                  <a:schemeClr val="tx1"/>
                </a:solidFill>
              </a:rPr>
              <a:t>تبرز القوة الصناعية الأوروبية في الحصة المتنامية للمنتجات الصناعية ضمن الصادرات العالمية فهي تمثل ثلاثة أرباع القيمة الإجمالية لصادرات الاتحاد الأوروبي وتشكل طرفًا رئيسيًا في المبادلات العالمية، أسهم بنحو 16% من القيمة الإجمالية </a:t>
            </a:r>
            <a:r>
              <a:rPr lang="ar-BH" sz="2200" dirty="0" smtClean="0">
                <a:solidFill>
                  <a:schemeClr val="tx1"/>
                </a:solidFill>
              </a:rPr>
              <a:t>للصادرات الصناعية </a:t>
            </a:r>
            <a:r>
              <a:rPr lang="ar-BH" sz="2200" dirty="0">
                <a:solidFill>
                  <a:schemeClr val="tx1"/>
                </a:solidFill>
              </a:rPr>
              <a:t>في العالم متقدمًا على الولايات المتحدة </a:t>
            </a:r>
            <a:r>
              <a:rPr lang="ar-BH" sz="2200" dirty="0" smtClean="0">
                <a:solidFill>
                  <a:schemeClr val="tx1"/>
                </a:solidFill>
              </a:rPr>
              <a:t>الامريكية، ويسجل </a:t>
            </a:r>
            <a:r>
              <a:rPr lang="ar-BH" sz="2200" dirty="0">
                <a:solidFill>
                  <a:schemeClr val="tx1"/>
                </a:solidFill>
              </a:rPr>
              <a:t>الميزان التجاري لمبادلات المنتجات الصناعية فائضًا </a:t>
            </a:r>
            <a:r>
              <a:rPr lang="ar-BH" sz="2200" dirty="0" smtClean="0">
                <a:solidFill>
                  <a:schemeClr val="tx1"/>
                </a:solidFill>
              </a:rPr>
              <a:t>آخذًا </a:t>
            </a:r>
            <a:r>
              <a:rPr lang="ar-BH" sz="2200" dirty="0">
                <a:solidFill>
                  <a:schemeClr val="tx1"/>
                </a:solidFill>
              </a:rPr>
              <a:t>بالنمو خلال السنوات العشر الأخيرة.</a:t>
            </a:r>
          </a:p>
        </p:txBody>
      </p:sp>
      <p:sp>
        <p:nvSpPr>
          <p:cNvPr id="9" name="Rectangle 8"/>
          <p:cNvSpPr/>
          <p:nvPr/>
        </p:nvSpPr>
        <p:spPr>
          <a:xfrm>
            <a:off x="496389" y="1749606"/>
            <a:ext cx="11038114" cy="2242820"/>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rtl="1">
              <a:lnSpc>
                <a:spcPct val="150000"/>
              </a:lnSpc>
              <a:buFont typeface="Arial" panose="020B0604020202020204" pitchFamily="34" charset="0"/>
              <a:buChar char="•"/>
            </a:pPr>
            <a:endParaRPr lang="ar-BH" sz="300" dirty="0"/>
          </a:p>
          <a:p>
            <a:pPr algn="just" rtl="1"/>
            <a:r>
              <a:rPr lang="ar-BH" sz="2200" b="1" dirty="0"/>
              <a:t> </a:t>
            </a:r>
            <a:r>
              <a:rPr lang="ar-BH" sz="2200" b="1" dirty="0">
                <a:solidFill>
                  <a:schemeClr val="accent1">
                    <a:lumMod val="75000"/>
                  </a:schemeClr>
                </a:solidFill>
              </a:rPr>
              <a:t>تتنوع الصناعات في الاتحاد الأوربي فنجد: </a:t>
            </a:r>
          </a:p>
          <a:p>
            <a:pPr marL="342900" indent="-342900" algn="just" rtl="1">
              <a:buFont typeface="Arial" panose="020B0604020202020204" pitchFamily="34" charset="0"/>
              <a:buChar char="•"/>
            </a:pPr>
            <a:r>
              <a:rPr lang="ar-BH" sz="2200" dirty="0">
                <a:solidFill>
                  <a:srgbClr val="FF0000"/>
                </a:solidFill>
              </a:rPr>
              <a:t>الصناعات العالية التكنولوجيا: </a:t>
            </a:r>
            <a:r>
              <a:rPr lang="ar-BH" sz="2200" dirty="0">
                <a:solidFill>
                  <a:schemeClr val="tx1"/>
                </a:solidFill>
              </a:rPr>
              <a:t>مثل صناعة الأدوية والأجهزة الطبية والتجهيزات الكهربائية والصناعات </a:t>
            </a:r>
            <a:r>
              <a:rPr lang="ar-BH" sz="2200" dirty="0" err="1">
                <a:solidFill>
                  <a:schemeClr val="tx1"/>
                </a:solidFill>
              </a:rPr>
              <a:t>الجيوفضائية</a:t>
            </a:r>
            <a:r>
              <a:rPr lang="ar-BH" sz="2200" dirty="0">
                <a:solidFill>
                  <a:schemeClr val="tx1"/>
                </a:solidFill>
              </a:rPr>
              <a:t>.</a:t>
            </a:r>
          </a:p>
          <a:p>
            <a:pPr marL="342900" indent="-342900" algn="just" rtl="1">
              <a:buFont typeface="Arial" panose="020B0604020202020204" pitchFamily="34" charset="0"/>
              <a:buChar char="•"/>
            </a:pPr>
            <a:r>
              <a:rPr lang="ar-BH" sz="2200" dirty="0">
                <a:solidFill>
                  <a:srgbClr val="FF0000"/>
                </a:solidFill>
              </a:rPr>
              <a:t>صناعة الجيل الثاني: </a:t>
            </a:r>
            <a:r>
              <a:rPr lang="ar-BH" sz="2200" dirty="0">
                <a:solidFill>
                  <a:schemeClr val="tx1"/>
                </a:solidFill>
              </a:rPr>
              <a:t>حافظت هذه الصناعة على نفسها في جهة المنافسة الخارجية، </a:t>
            </a:r>
            <a:r>
              <a:rPr lang="ar-BH" sz="2200" dirty="0" smtClean="0">
                <a:solidFill>
                  <a:schemeClr val="tx1"/>
                </a:solidFill>
              </a:rPr>
              <a:t>ويحل </a:t>
            </a:r>
            <a:r>
              <a:rPr lang="ar-BH" sz="2200" dirty="0">
                <a:solidFill>
                  <a:schemeClr val="tx1"/>
                </a:solidFill>
              </a:rPr>
              <a:t>الاتحاد الأوربي المرتبة الأولى في انتاج السيارات إذ يوفر ثلث الإنتاج العالمي لسنة 2006م.</a:t>
            </a:r>
          </a:p>
          <a:p>
            <a:pPr marL="342900" indent="-342900" algn="just" rtl="1">
              <a:buFont typeface="Arial" panose="020B0604020202020204" pitchFamily="34" charset="0"/>
              <a:buChar char="•"/>
            </a:pPr>
            <a:r>
              <a:rPr lang="ar-BH" sz="2200" dirty="0">
                <a:solidFill>
                  <a:srgbClr val="FF0000"/>
                </a:solidFill>
              </a:rPr>
              <a:t>الصناعات القديمة: </a:t>
            </a:r>
            <a:r>
              <a:rPr lang="ar-BH" sz="2200" dirty="0">
                <a:solidFill>
                  <a:schemeClr val="tx1"/>
                </a:solidFill>
              </a:rPr>
              <a:t>نجحت هذه الصناعة في مواجهة الصعوبات بتأثير عدة متغيرات أهمها إعادة التوطين والتحويل الصناعي والتطور التكنولوجي وعمليات الشراء والاندماج بين الشركات الأوروبية.</a:t>
            </a:r>
          </a:p>
          <a:p>
            <a:pPr algn="just" rtl="1"/>
            <a:endParaRPr lang="en-US" sz="2200" dirty="0">
              <a:solidFill>
                <a:schemeClr val="tx1"/>
              </a:solidFill>
            </a:endParaRPr>
          </a:p>
        </p:txBody>
      </p:sp>
      <p:sp>
        <p:nvSpPr>
          <p:cNvPr id="10" name="مستطيل 3">
            <a:extLst>
              <a:ext uri="{FF2B5EF4-FFF2-40B4-BE49-F238E27FC236}">
                <a16:creationId xmlns="" xmlns:a16="http://schemas.microsoft.com/office/drawing/2014/main" id="{4B3C9DE7-92D6-469E-8AE9-CB0338F9207B}"/>
              </a:ext>
            </a:extLst>
          </p:cNvPr>
          <p:cNvSpPr/>
          <p:nvPr/>
        </p:nvSpPr>
        <p:spPr>
          <a:xfrm>
            <a:off x="0" y="354765"/>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sp>
        <p:nvSpPr>
          <p:cNvPr id="11" name="Rounded Rectangle 10"/>
          <p:cNvSpPr/>
          <p:nvPr/>
        </p:nvSpPr>
        <p:spPr>
          <a:xfrm>
            <a:off x="4245429" y="261988"/>
            <a:ext cx="7303051"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ar-BH" sz="3200" dirty="0" smtClean="0">
                <a:ln w="0"/>
                <a:solidFill>
                  <a:srgbClr val="0070C0"/>
                </a:solidFill>
                <a:effectLst>
                  <a:outerShdw blurRad="38100" dist="19050" dir="2700000" algn="tl" rotWithShape="0">
                    <a:schemeClr val="dk1">
                      <a:alpha val="40000"/>
                    </a:schemeClr>
                  </a:outerShdw>
                </a:effectLst>
              </a:rPr>
              <a:t>مظاهر القوة الإنتاجية للاتحاد الأوروبي</a:t>
            </a:r>
            <a:endParaRPr lang="en-US" sz="32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3002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52516" y="1068991"/>
            <a:ext cx="2573383" cy="52322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rtl="1"/>
            <a:r>
              <a:rPr lang="ar-BH" sz="2800" b="1" dirty="0" smtClean="0"/>
              <a:t>ثالثًا: قوة زراعية</a:t>
            </a:r>
            <a:endParaRPr lang="en-US" sz="2800" b="1" dirty="0"/>
          </a:p>
        </p:txBody>
      </p:sp>
      <p:sp>
        <p:nvSpPr>
          <p:cNvPr id="19" name="مستطيل 3">
            <a:extLst>
              <a:ext uri="{FF2B5EF4-FFF2-40B4-BE49-F238E27FC236}">
                <a16:creationId xmlns="" xmlns:a16="http://schemas.microsoft.com/office/drawing/2014/main" id="{4B3C9DE7-92D6-469E-8AE9-CB0338F9207B}"/>
              </a:ext>
            </a:extLst>
          </p:cNvPr>
          <p:cNvSpPr/>
          <p:nvPr/>
        </p:nvSpPr>
        <p:spPr>
          <a:xfrm>
            <a:off x="0" y="368413"/>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7444" t="53621" r="52186" b="16117"/>
          <a:stretch/>
        </p:blipFill>
        <p:spPr>
          <a:xfrm>
            <a:off x="7069540" y="2153813"/>
            <a:ext cx="4656359" cy="4151453"/>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7069540" y="1703735"/>
            <a:ext cx="465635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BH" sz="1600" b="1" dirty="0" smtClean="0">
                <a:latin typeface="Arial" panose="020B0604020202020204" pitchFamily="34" charset="0"/>
                <a:cs typeface="Arial" panose="020B0604020202020204" pitchFamily="34" charset="0"/>
              </a:rPr>
              <a:t>خريطة المجال الزراعي في الاتحاد الأوروبي. </a:t>
            </a:r>
            <a:endParaRPr lang="en-US" sz="16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48671" t="39692" r="13462" b="20196"/>
          <a:stretch/>
        </p:blipFill>
        <p:spPr>
          <a:xfrm>
            <a:off x="2942313" y="2169684"/>
            <a:ext cx="3957850" cy="4135581"/>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2920865" y="1703735"/>
            <a:ext cx="397929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BH" sz="1600" b="1" dirty="0" smtClean="0">
                <a:latin typeface="Arial" panose="020B0604020202020204" pitchFamily="34" charset="0"/>
                <a:cs typeface="Arial" panose="020B0604020202020204" pitchFamily="34" charset="0"/>
              </a:rPr>
              <a:t>السياسية الزراعية المشتركة وتحسين المردود.</a:t>
            </a:r>
            <a:endParaRPr lang="en-US" sz="1600" b="1" dirty="0">
              <a:latin typeface="Arial" panose="020B0604020202020204" pitchFamily="34" charset="0"/>
              <a:cs typeface="Arial" panose="020B0604020202020204" pitchFamily="34" charset="0"/>
            </a:endParaRPr>
          </a:p>
        </p:txBody>
      </p:sp>
      <p:sp>
        <p:nvSpPr>
          <p:cNvPr id="18" name="Content Placeholder 2"/>
          <p:cNvSpPr txBox="1">
            <a:spLocks/>
          </p:cNvSpPr>
          <p:nvPr/>
        </p:nvSpPr>
        <p:spPr>
          <a:xfrm>
            <a:off x="409433" y="1703736"/>
            <a:ext cx="2448192" cy="4601530"/>
          </a:xfrm>
          <a:prstGeom prst="rect">
            <a:avLst/>
          </a:prstGeom>
          <a:ln w="28575">
            <a:solidFill>
              <a:srgbClr val="0070C0"/>
            </a:solidFill>
          </a:ln>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Low">
              <a:buFont typeface="Wingdings 3" charset="2"/>
              <a:buNone/>
            </a:pPr>
            <a:endParaRPr lang="ar-BH" sz="100" b="1" u="sng" dirty="0" smtClean="0">
              <a:solidFill>
                <a:srgbClr val="0070C0"/>
              </a:solidFill>
              <a:latin typeface="Simplified Arabic" panose="02020603050405020304" pitchFamily="18" charset="-78"/>
              <a:cs typeface="Simplified Arabic" panose="02020603050405020304" pitchFamily="18" charset="-78"/>
            </a:endParaRPr>
          </a:p>
          <a:p>
            <a:pPr marL="0" indent="0" algn="justLow">
              <a:buFont typeface="Wingdings 3" charset="2"/>
              <a:buNone/>
            </a:pPr>
            <a:r>
              <a:rPr lang="ar-BH" sz="2000" b="1" u="sng" dirty="0" smtClean="0">
                <a:solidFill>
                  <a:srgbClr val="0070C0"/>
                </a:solidFill>
                <a:latin typeface="Simplified Arabic" panose="02020603050405020304" pitchFamily="18" charset="-78"/>
              </a:rPr>
              <a:t> أقرأ </a:t>
            </a:r>
            <a:r>
              <a:rPr lang="ar-BH" sz="2000" b="1" u="sng" dirty="0" smtClean="0">
                <a:solidFill>
                  <a:srgbClr val="0070C0"/>
                </a:solidFill>
                <a:latin typeface="Arial" panose="020B0604020202020204" pitchFamily="34" charset="0"/>
              </a:rPr>
              <a:t>المستندات، ثم أجب عما يلي: </a:t>
            </a:r>
            <a:endParaRPr lang="ar-BH" sz="2000" b="1" dirty="0" smtClean="0">
              <a:solidFill>
                <a:srgbClr val="0070C0"/>
              </a:solidFill>
              <a:latin typeface="Arial" panose="020B0604020202020204" pitchFamily="34" charset="0"/>
            </a:endParaRPr>
          </a:p>
          <a:p>
            <a:pPr marL="457200" indent="-457200" algn="justLow">
              <a:buAutoNum type="arabicPeriod"/>
            </a:pPr>
            <a:r>
              <a:rPr lang="ar-BH" sz="2000" b="1" dirty="0" smtClean="0">
                <a:solidFill>
                  <a:srgbClr val="0070C0"/>
                </a:solidFill>
                <a:latin typeface="Arial" panose="020B0604020202020204" pitchFamily="34" charset="0"/>
                <a:cs typeface="Arial" panose="020B0604020202020204" pitchFamily="34" charset="0"/>
              </a:rPr>
              <a:t>حدد أهم الدول الأوروبية التي تنتشر بها الزراعات الكبرى.</a:t>
            </a:r>
          </a:p>
          <a:p>
            <a:pPr marL="457200" indent="-457200" algn="justLow">
              <a:buFont typeface="Wingdings 3" charset="2"/>
              <a:buAutoNum type="arabicPeriod"/>
            </a:pPr>
            <a:r>
              <a:rPr lang="ar-BH" sz="2000" b="1" dirty="0">
                <a:solidFill>
                  <a:srgbClr val="0070C0"/>
                </a:solidFill>
                <a:latin typeface="Arial" panose="020B0604020202020204" pitchFamily="34" charset="0"/>
              </a:rPr>
              <a:t>حدد </a:t>
            </a:r>
            <a:r>
              <a:rPr lang="ar-BH" sz="2000" b="1" dirty="0" smtClean="0">
                <a:solidFill>
                  <a:srgbClr val="0070C0"/>
                </a:solidFill>
                <a:latin typeface="Arial" panose="020B0604020202020204" pitchFamily="34" charset="0"/>
              </a:rPr>
              <a:t>أهم الدول الأوروبية التي </a:t>
            </a:r>
            <a:r>
              <a:rPr lang="ar-BH" sz="2000" b="1" dirty="0">
                <a:solidFill>
                  <a:srgbClr val="0070C0"/>
                </a:solidFill>
                <a:latin typeface="Arial" panose="020B0604020202020204" pitchFamily="34" charset="0"/>
              </a:rPr>
              <a:t>تنتشر بها </a:t>
            </a:r>
            <a:r>
              <a:rPr lang="ar-BH" sz="2000" b="1" dirty="0" smtClean="0">
                <a:solidFill>
                  <a:srgbClr val="0070C0"/>
                </a:solidFill>
                <a:latin typeface="Arial" panose="020B0604020202020204" pitchFamily="34" charset="0"/>
              </a:rPr>
              <a:t>الغابات.</a:t>
            </a:r>
            <a:endParaRPr lang="ar-BH" sz="2000" b="1" dirty="0" smtClean="0">
              <a:solidFill>
                <a:srgbClr val="0070C0"/>
              </a:solidFill>
              <a:latin typeface="Arial" panose="020B0604020202020204" pitchFamily="34" charset="0"/>
              <a:cs typeface="Arial" panose="020B0604020202020204" pitchFamily="34" charset="0"/>
            </a:endParaRPr>
          </a:p>
          <a:p>
            <a:pPr marL="457200" indent="-457200" algn="justLow">
              <a:buAutoNum type="arabicPeriod"/>
            </a:pPr>
            <a:r>
              <a:rPr lang="ar-BH" sz="2000" b="1" dirty="0" smtClean="0">
                <a:solidFill>
                  <a:srgbClr val="0070C0"/>
                </a:solidFill>
                <a:latin typeface="Arial" panose="020B0604020202020204" pitchFamily="34" charset="0"/>
                <a:cs typeface="Arial" panose="020B0604020202020204" pitchFamily="34" charset="0"/>
              </a:rPr>
              <a:t>بين أثر السياسة الزراعية المشتركة للاتحاد الأوروبي على قطاع الزراعة. </a:t>
            </a:r>
          </a:p>
          <a:p>
            <a:pPr marL="514350" indent="-514350" algn="justLow">
              <a:buAutoNum type="arabicPeriod"/>
            </a:pPr>
            <a:endParaRPr lang="ar-SA" sz="2800" b="1" dirty="0" smtClean="0">
              <a:solidFill>
                <a:srgbClr val="FF0000"/>
              </a:solidFill>
              <a:latin typeface="Simplified Arabic" panose="02020603050405020304" pitchFamily="18" charset="-78"/>
              <a:cs typeface="Simplified Arabic" panose="02020603050405020304" pitchFamily="18" charset="-78"/>
            </a:endParaRPr>
          </a:p>
        </p:txBody>
      </p:sp>
      <p:sp>
        <p:nvSpPr>
          <p:cNvPr id="12" name="Rounded Rectangle 11"/>
          <p:cNvSpPr/>
          <p:nvPr/>
        </p:nvSpPr>
        <p:spPr>
          <a:xfrm>
            <a:off x="4245429" y="261988"/>
            <a:ext cx="7303051"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ar-BH" sz="3200" dirty="0" smtClean="0">
                <a:ln w="0"/>
                <a:solidFill>
                  <a:srgbClr val="0070C0"/>
                </a:solidFill>
                <a:effectLst>
                  <a:outerShdw blurRad="38100" dist="19050" dir="2700000" algn="tl" rotWithShape="0">
                    <a:schemeClr val="dk1">
                      <a:alpha val="40000"/>
                    </a:schemeClr>
                  </a:outerShdw>
                </a:effectLst>
              </a:rPr>
              <a:t>النشاط الثالث: مظاهر القوة الإنتاجية للاتحاد الأوروبي</a:t>
            </a:r>
            <a:endParaRPr lang="en-US" sz="32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3097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1000" fill="hold"/>
                                        <p:tgtEl>
                                          <p:spTgt spid="18"/>
                                        </p:tgtEl>
                                        <p:attrNameLst>
                                          <p:attrName>ppt_x</p:attrName>
                                        </p:attrNameLst>
                                      </p:cBhvr>
                                      <p:tavLst>
                                        <p:tav tm="0">
                                          <p:val>
                                            <p:strVal val="0-#ppt_w/2"/>
                                          </p:val>
                                        </p:tav>
                                        <p:tav tm="100000">
                                          <p:val>
                                            <p:strVal val="#ppt_x"/>
                                          </p:val>
                                        </p:tav>
                                      </p:tavLst>
                                    </p:anim>
                                    <p:anim calcmode="lin" valueType="num">
                                      <p:cBhvr additive="base">
                                        <p:cTn id="41"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ircle(in)">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4" grpId="0" animBg="1"/>
      <p:bldP spid="18"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992777" y="1460311"/>
            <a:ext cx="10136777" cy="4619767"/>
          </a:xfrm>
          <a:prstGeom prst="frame">
            <a:avLst>
              <a:gd name="adj1" fmla="val 332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buFont typeface="Arial" panose="020B0604020202020204" pitchFamily="34" charset="0"/>
              <a:buChar char="•"/>
            </a:pPr>
            <a:endParaRPr lang="ar-BH" sz="2400" dirty="0" smtClean="0">
              <a:solidFill>
                <a:schemeClr val="accent5">
                  <a:lumMod val="75000"/>
                </a:schemeClr>
              </a:solidFill>
            </a:endParaRPr>
          </a:p>
          <a:p>
            <a:pPr marL="342900" indent="-342900" algn="ctr" rtl="1">
              <a:buFont typeface="Arial" panose="020B0604020202020204" pitchFamily="34" charset="0"/>
              <a:buChar char="•"/>
            </a:pPr>
            <a:endParaRPr lang="ar-BH" sz="2400" dirty="0">
              <a:solidFill>
                <a:schemeClr val="accent5">
                  <a:lumMod val="75000"/>
                </a:schemeClr>
              </a:solidFill>
            </a:endParaRPr>
          </a:p>
          <a:p>
            <a:pPr marL="342900" indent="-342900" algn="just" rtl="1">
              <a:buFont typeface="Arial" panose="020B0604020202020204" pitchFamily="34" charset="0"/>
              <a:buChar char="•"/>
            </a:pPr>
            <a:r>
              <a:rPr lang="ar-BH" sz="2400" b="1" dirty="0" smtClean="0">
                <a:solidFill>
                  <a:srgbClr val="FF0000"/>
                </a:solidFill>
              </a:rPr>
              <a:t>إجابة السؤال الأول:</a:t>
            </a:r>
          </a:p>
          <a:p>
            <a:pPr marL="342900" indent="-342900" algn="just" rtl="1">
              <a:buFont typeface="Wingdings" panose="05000000000000000000" pitchFamily="2" charset="2"/>
              <a:buChar char="ü"/>
            </a:pPr>
            <a:r>
              <a:rPr lang="ar-BH" sz="2400" dirty="0" smtClean="0">
                <a:solidFill>
                  <a:schemeClr val="tx1"/>
                </a:solidFill>
              </a:rPr>
              <a:t>ألمانيا – بولونيا</a:t>
            </a:r>
            <a:r>
              <a:rPr lang="ar-BH" sz="2400" dirty="0">
                <a:solidFill>
                  <a:schemeClr val="tx1"/>
                </a:solidFill>
              </a:rPr>
              <a:t> </a:t>
            </a:r>
            <a:r>
              <a:rPr lang="ar-BH" sz="2400" dirty="0" smtClean="0">
                <a:solidFill>
                  <a:schemeClr val="tx1"/>
                </a:solidFill>
              </a:rPr>
              <a:t>– تشيكيا – إسبانيا.</a:t>
            </a:r>
          </a:p>
          <a:p>
            <a:pPr marL="342900" indent="-342900" algn="just" rtl="1">
              <a:buFont typeface="Arial" panose="020B0604020202020204" pitchFamily="34" charset="0"/>
              <a:buChar char="•"/>
            </a:pPr>
            <a:endParaRPr lang="ar-BH" sz="1400" dirty="0" smtClean="0">
              <a:solidFill>
                <a:schemeClr val="accent5">
                  <a:lumMod val="75000"/>
                </a:schemeClr>
              </a:solidFill>
            </a:endParaRPr>
          </a:p>
          <a:p>
            <a:pPr marL="342900" indent="-342900" algn="just" rtl="1">
              <a:buFont typeface="Arial" panose="020B0604020202020204" pitchFamily="34" charset="0"/>
              <a:buChar char="•"/>
            </a:pPr>
            <a:r>
              <a:rPr lang="ar-BH" sz="2400" b="1" dirty="0" smtClean="0">
                <a:solidFill>
                  <a:srgbClr val="FF0000"/>
                </a:solidFill>
              </a:rPr>
              <a:t>إجابة السؤال الثاني:</a:t>
            </a:r>
          </a:p>
          <a:p>
            <a:pPr marL="342900" indent="-342900" algn="just" rtl="1">
              <a:buFont typeface="Wingdings" panose="05000000000000000000" pitchFamily="2" charset="2"/>
              <a:buChar char="ü"/>
            </a:pPr>
            <a:r>
              <a:rPr lang="ar-BH" sz="2400" dirty="0" smtClean="0">
                <a:solidFill>
                  <a:schemeClr val="tx1"/>
                </a:solidFill>
              </a:rPr>
              <a:t>فنلندا – السويد – تشيكيا – النمسا. </a:t>
            </a:r>
          </a:p>
          <a:p>
            <a:pPr marL="342900" indent="-342900" algn="just" rtl="1">
              <a:buFont typeface="Arial" panose="020B0604020202020204" pitchFamily="34" charset="0"/>
              <a:buChar char="•"/>
            </a:pPr>
            <a:endParaRPr lang="ar-BH" sz="1200" dirty="0" smtClean="0">
              <a:solidFill>
                <a:schemeClr val="accent5">
                  <a:lumMod val="75000"/>
                </a:schemeClr>
              </a:solidFill>
            </a:endParaRPr>
          </a:p>
          <a:p>
            <a:pPr marL="342900" indent="-342900" algn="just" rtl="1">
              <a:buFont typeface="Arial" panose="020B0604020202020204" pitchFamily="34" charset="0"/>
              <a:buChar char="•"/>
            </a:pPr>
            <a:r>
              <a:rPr lang="ar-BH" sz="2400" b="1" dirty="0" smtClean="0">
                <a:solidFill>
                  <a:srgbClr val="FF0000"/>
                </a:solidFill>
              </a:rPr>
              <a:t>إجابة السؤال الثالث: </a:t>
            </a:r>
          </a:p>
          <a:p>
            <a:pPr marL="342900" indent="-342900" algn="just" rtl="1">
              <a:buFont typeface="Wingdings" panose="05000000000000000000" pitchFamily="2" charset="2"/>
              <a:buChar char="ü"/>
            </a:pPr>
            <a:r>
              <a:rPr lang="ar-BH" sz="2400" dirty="0" smtClean="0">
                <a:solidFill>
                  <a:schemeClr val="tx1"/>
                </a:solidFill>
              </a:rPr>
              <a:t>تحسين المردودية بمقدار الضعفين إلى أربعة أضعاف حسب المنتجات الزراعية.</a:t>
            </a:r>
          </a:p>
          <a:p>
            <a:pPr marL="342900" indent="-342900" algn="just" rtl="1">
              <a:buFont typeface="Wingdings" panose="05000000000000000000" pitchFamily="2" charset="2"/>
              <a:buChar char="ü"/>
            </a:pPr>
            <a:r>
              <a:rPr lang="ar-BH" sz="2400" dirty="0" smtClean="0">
                <a:solidFill>
                  <a:schemeClr val="tx1"/>
                </a:solidFill>
              </a:rPr>
              <a:t>ارتفاع متوسط مردود هكتار القمح من 20 قنطار إلى 70 قنطار.</a:t>
            </a:r>
          </a:p>
          <a:p>
            <a:pPr marL="342900" indent="-342900" algn="just" rtl="1">
              <a:buFont typeface="Wingdings" panose="05000000000000000000" pitchFamily="2" charset="2"/>
              <a:buChar char="ü"/>
            </a:pPr>
            <a:r>
              <a:rPr lang="ar-BH" sz="2400" dirty="0" smtClean="0">
                <a:solidFill>
                  <a:schemeClr val="tx1"/>
                </a:solidFill>
              </a:rPr>
              <a:t>تضاعف إنتاج الحليب مرتين.</a:t>
            </a:r>
          </a:p>
          <a:p>
            <a:pPr marL="342900" indent="-342900" algn="just" rtl="1">
              <a:buFont typeface="Wingdings" panose="05000000000000000000" pitchFamily="2" charset="2"/>
              <a:buChar char="ü"/>
            </a:pPr>
            <a:r>
              <a:rPr lang="ar-BH" sz="2400" dirty="0" smtClean="0">
                <a:solidFill>
                  <a:schemeClr val="tx1"/>
                </a:solidFill>
              </a:rPr>
              <a:t>تحقيق الاكتفاء الذاتي.</a:t>
            </a:r>
          </a:p>
          <a:p>
            <a:pPr marL="342900" indent="-342900" algn="just" rtl="1">
              <a:buFont typeface="Wingdings" panose="05000000000000000000" pitchFamily="2" charset="2"/>
              <a:buChar char="ü"/>
            </a:pPr>
            <a:r>
              <a:rPr lang="ar-BH" sz="2400" dirty="0" smtClean="0">
                <a:solidFill>
                  <a:schemeClr val="tx1"/>
                </a:solidFill>
              </a:rPr>
              <a:t>تسجيل فائض من إنتاج الحليب ولحوم البقر.</a:t>
            </a:r>
          </a:p>
          <a:p>
            <a:pPr marL="342900" indent="-342900" algn="ctr" rtl="1">
              <a:buFont typeface="Wingdings" panose="05000000000000000000" pitchFamily="2" charset="2"/>
              <a:buChar char="ü"/>
            </a:pPr>
            <a:endParaRPr lang="ar-BH" sz="2400" b="1" dirty="0" smtClean="0">
              <a:solidFill>
                <a:schemeClr val="tx1"/>
              </a:solidFill>
            </a:endParaRPr>
          </a:p>
          <a:p>
            <a:pPr marL="342900" indent="-342900" algn="ctr" rtl="1">
              <a:buFont typeface="Arial" panose="020B0604020202020204" pitchFamily="34" charset="0"/>
              <a:buChar char="•"/>
            </a:pPr>
            <a:endParaRPr lang="ar-BH" sz="2400" b="1" dirty="0" smtClean="0">
              <a:solidFill>
                <a:schemeClr val="tx1"/>
              </a:solidFill>
            </a:endParaRPr>
          </a:p>
        </p:txBody>
      </p:sp>
      <p:sp>
        <p:nvSpPr>
          <p:cNvPr id="14" name="مستطيل 3">
            <a:extLst>
              <a:ext uri="{FF2B5EF4-FFF2-40B4-BE49-F238E27FC236}">
                <a16:creationId xmlns="" xmlns:a16="http://schemas.microsoft.com/office/drawing/2014/main" id="{4B3C9DE7-92D6-469E-8AE9-CB0338F9207B}"/>
              </a:ext>
            </a:extLst>
          </p:cNvPr>
          <p:cNvSpPr/>
          <p:nvPr/>
        </p:nvSpPr>
        <p:spPr>
          <a:xfrm>
            <a:off x="0" y="614077"/>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sp>
        <p:nvSpPr>
          <p:cNvPr id="5" name="Rounded Rectangle 4"/>
          <p:cNvSpPr/>
          <p:nvPr/>
        </p:nvSpPr>
        <p:spPr>
          <a:xfrm>
            <a:off x="4095303" y="479567"/>
            <a:ext cx="7303051"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ar-BH" sz="3200" dirty="0" smtClean="0">
                <a:ln w="0"/>
                <a:solidFill>
                  <a:srgbClr val="0070C0"/>
                </a:solidFill>
                <a:effectLst>
                  <a:outerShdw blurRad="38100" dist="19050" dir="2700000" algn="tl" rotWithShape="0">
                    <a:schemeClr val="dk1">
                      <a:alpha val="40000"/>
                    </a:schemeClr>
                  </a:outerShdw>
                </a:effectLst>
              </a:rPr>
              <a:t>إجابة النشاط الثالث</a:t>
            </a:r>
            <a:endParaRPr lang="en-US" sz="32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0185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433" y="964700"/>
            <a:ext cx="11025051" cy="57785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algn="ctr" rtl="1">
              <a:lnSpc>
                <a:spcPct val="150000"/>
              </a:lnSpc>
            </a:pPr>
            <a:r>
              <a:rPr lang="ar-BH" sz="2400" b="1" dirty="0" smtClean="0">
                <a:latin typeface="Arial" panose="020B0604020202020204" pitchFamily="34" charset="0"/>
                <a:cs typeface="Arial" panose="020B0604020202020204" pitchFamily="34" charset="0"/>
              </a:rPr>
              <a:t>قوة زراعية </a:t>
            </a:r>
          </a:p>
        </p:txBody>
      </p:sp>
      <p:sp>
        <p:nvSpPr>
          <p:cNvPr id="7" name="Rectangle 6"/>
          <p:cNvSpPr/>
          <p:nvPr/>
        </p:nvSpPr>
        <p:spPr>
          <a:xfrm>
            <a:off x="505370" y="1658165"/>
            <a:ext cx="11038114" cy="1476921"/>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200" b="1" dirty="0">
                <a:solidFill>
                  <a:schemeClr val="accent1">
                    <a:lumMod val="75000"/>
                  </a:schemeClr>
                </a:solidFill>
              </a:rPr>
              <a:t>انتاج زراعي ضخم</a:t>
            </a:r>
            <a:r>
              <a:rPr lang="ar-BH" sz="2200" dirty="0" smtClean="0">
                <a:solidFill>
                  <a:schemeClr val="accent1">
                    <a:lumMod val="75000"/>
                  </a:schemeClr>
                </a:solidFill>
              </a:rPr>
              <a:t>:</a:t>
            </a:r>
            <a:r>
              <a:rPr lang="ar-BH" sz="2200" dirty="0" smtClean="0">
                <a:solidFill>
                  <a:schemeClr val="tx1"/>
                </a:solidFill>
              </a:rPr>
              <a:t> </a:t>
            </a:r>
            <a:r>
              <a:rPr lang="ar-BH" sz="2200" dirty="0">
                <a:solidFill>
                  <a:schemeClr val="tx1"/>
                </a:solidFill>
              </a:rPr>
              <a:t>توفر الأنشطة الزراعية إنتاجًا نباتيًا وحيوانيًا </a:t>
            </a:r>
            <a:r>
              <a:rPr lang="ar-BH" sz="2200" dirty="0" smtClean="0">
                <a:solidFill>
                  <a:schemeClr val="tx1"/>
                </a:solidFill>
              </a:rPr>
              <a:t>ضخمًا </a:t>
            </a:r>
            <a:r>
              <a:rPr lang="ar-BH" sz="2200" dirty="0">
                <a:solidFill>
                  <a:schemeClr val="tx1"/>
                </a:solidFill>
              </a:rPr>
              <a:t>جعلها تتبوأ مراتب متقدمة على المستوى </a:t>
            </a:r>
            <a:r>
              <a:rPr lang="ar-BH" sz="2200" dirty="0" smtClean="0">
                <a:solidFill>
                  <a:schemeClr val="tx1"/>
                </a:solidFill>
              </a:rPr>
              <a:t>العالمي </a:t>
            </a:r>
            <a:r>
              <a:rPr lang="ar-BH" sz="2200" dirty="0">
                <a:solidFill>
                  <a:schemeClr val="tx1"/>
                </a:solidFill>
              </a:rPr>
              <a:t>فقد بلغت القيمة الإجمالية للإنتاج الزراعي قرابة 320 مليار يورو. يعد الاتحاد الأوروبي من </a:t>
            </a:r>
            <a:r>
              <a:rPr lang="ar-BH" sz="2200" dirty="0" smtClean="0">
                <a:solidFill>
                  <a:schemeClr val="tx1"/>
                </a:solidFill>
              </a:rPr>
              <a:t>كبار </a:t>
            </a:r>
            <a:r>
              <a:rPr lang="ar-BH" sz="2200" dirty="0">
                <a:solidFill>
                  <a:schemeClr val="tx1"/>
                </a:solidFill>
              </a:rPr>
              <a:t>منتجي الحبوب والخضر </a:t>
            </a:r>
            <a:r>
              <a:rPr lang="ar-BH" sz="2200" dirty="0" smtClean="0">
                <a:solidFill>
                  <a:schemeClr val="tx1"/>
                </a:solidFill>
              </a:rPr>
              <a:t>والشمندر، </a:t>
            </a:r>
            <a:r>
              <a:rPr lang="ar-BH" sz="2200" dirty="0">
                <a:solidFill>
                  <a:schemeClr val="tx1"/>
                </a:solidFill>
              </a:rPr>
              <a:t>وفي الإنتاج الحيواني فإن وفرة القطيع مكنته من إنتاج مرتفع من الحليب واللحوم </a:t>
            </a:r>
            <a:r>
              <a:rPr lang="ar-BH" sz="2200" dirty="0" smtClean="0">
                <a:solidFill>
                  <a:schemeClr val="tx1"/>
                </a:solidFill>
              </a:rPr>
              <a:t>والأجبان.</a:t>
            </a:r>
            <a:r>
              <a:rPr lang="ar-BH" sz="2200" dirty="0" smtClean="0"/>
              <a:t>.</a:t>
            </a:r>
            <a:endParaRPr lang="ar-BH" sz="2200" dirty="0"/>
          </a:p>
        </p:txBody>
      </p:sp>
      <p:sp>
        <p:nvSpPr>
          <p:cNvPr id="9" name="Rectangle 8"/>
          <p:cNvSpPr/>
          <p:nvPr/>
        </p:nvSpPr>
        <p:spPr>
          <a:xfrm>
            <a:off x="518433" y="3250974"/>
            <a:ext cx="11038114" cy="1281838"/>
          </a:xfrm>
          <a:prstGeom prst="rect">
            <a:avLst/>
          </a:prstGeom>
          <a:solidFill>
            <a:schemeClr val="accent4">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000" dirty="0">
                <a:solidFill>
                  <a:schemeClr val="tx1"/>
                </a:solidFill>
              </a:rPr>
              <a:t> </a:t>
            </a:r>
            <a:r>
              <a:rPr lang="ar-BH" sz="2200" b="1" dirty="0" smtClean="0">
                <a:solidFill>
                  <a:schemeClr val="accent1">
                    <a:lumMod val="75000"/>
                  </a:schemeClr>
                </a:solidFill>
              </a:rPr>
              <a:t>الاكتفاء الذاتي</a:t>
            </a:r>
            <a:r>
              <a:rPr lang="ar-BH" sz="2200" dirty="0" smtClean="0">
                <a:solidFill>
                  <a:schemeClr val="accent1">
                    <a:lumMod val="75000"/>
                  </a:schemeClr>
                </a:solidFill>
              </a:rPr>
              <a:t>:</a:t>
            </a:r>
            <a:r>
              <a:rPr lang="ar-BH" sz="2200" dirty="0" smtClean="0">
                <a:solidFill>
                  <a:schemeClr val="tx1"/>
                </a:solidFill>
              </a:rPr>
              <a:t> تمكن </a:t>
            </a:r>
            <a:r>
              <a:rPr lang="ar-BH" sz="2200" dirty="0">
                <a:solidFill>
                  <a:schemeClr val="tx1"/>
                </a:solidFill>
              </a:rPr>
              <a:t>الاتحاد الأوروبي من تغطية الحاجات الغذائية للسكان محققًا بذلك الاكتفاء الذاتي بنسبة 100% في مجمل المنتجات الغذائية الأساسية كالحبوب والسكر والحليب ومشتقاته واللحوم. </a:t>
            </a:r>
          </a:p>
        </p:txBody>
      </p:sp>
      <p:sp>
        <p:nvSpPr>
          <p:cNvPr id="10" name="Rectangle 9"/>
          <p:cNvSpPr/>
          <p:nvPr/>
        </p:nvSpPr>
        <p:spPr>
          <a:xfrm>
            <a:off x="518433" y="4674827"/>
            <a:ext cx="11038114" cy="1672002"/>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200" b="1" dirty="0" smtClean="0">
                <a:solidFill>
                  <a:schemeClr val="accent1">
                    <a:lumMod val="75000"/>
                  </a:schemeClr>
                </a:solidFill>
              </a:rPr>
              <a:t>قوة </a:t>
            </a:r>
            <a:r>
              <a:rPr lang="ar-BH" sz="2200" b="1" dirty="0">
                <a:solidFill>
                  <a:schemeClr val="accent1">
                    <a:lumMod val="75000"/>
                  </a:schemeClr>
                </a:solidFill>
              </a:rPr>
              <a:t>زراعية </a:t>
            </a:r>
            <a:r>
              <a:rPr lang="ar-BH" sz="2200" b="1" dirty="0" smtClean="0">
                <a:solidFill>
                  <a:schemeClr val="accent1">
                    <a:lumMod val="75000"/>
                  </a:schemeClr>
                </a:solidFill>
              </a:rPr>
              <a:t>كبرى: </a:t>
            </a:r>
            <a:r>
              <a:rPr lang="ar-BH" sz="2200" dirty="0" smtClean="0">
                <a:solidFill>
                  <a:schemeClr val="tx1"/>
                </a:solidFill>
              </a:rPr>
              <a:t>يعتبر الاتحاد الأوروبي قوة زراعية كبرى </a:t>
            </a:r>
            <a:r>
              <a:rPr lang="ar-BH" sz="2200" dirty="0">
                <a:solidFill>
                  <a:schemeClr val="tx1"/>
                </a:solidFill>
              </a:rPr>
              <a:t>نتيجة ضخامة الإنتاج الزراعي، إذ يسيطر على عشر قيمة الصادرات العالمية للمنتجات الزراعية سنة 2004م، وهو المصدر الثاني في العالم للمنتجات الزراعية التي بلغت قيمتها 60 مليار يورو، كما ينفرد بحصة عالية من الصادرات العالمية ومراكز متقدمة في جملة من المنتجات الزراعية كالحبوب والحليب ومشتقاته، أعطت هذه المكانة المتميزة للاتحاد الأوروبي قوة عالمية مكنته من تحقيق </a:t>
            </a:r>
            <a:r>
              <a:rPr lang="ar-BH" sz="2200" dirty="0" smtClean="0">
                <a:solidFill>
                  <a:schemeClr val="tx1"/>
                </a:solidFill>
              </a:rPr>
              <a:t>أمنة </a:t>
            </a:r>
            <a:r>
              <a:rPr lang="ar-BH" sz="2200" dirty="0">
                <a:solidFill>
                  <a:schemeClr val="tx1"/>
                </a:solidFill>
              </a:rPr>
              <a:t>الغذائي</a:t>
            </a:r>
            <a:r>
              <a:rPr lang="ar-BH" sz="2000" dirty="0">
                <a:solidFill>
                  <a:schemeClr val="tx1"/>
                </a:solidFill>
              </a:rPr>
              <a:t>.</a:t>
            </a:r>
            <a:endParaRPr lang="ar-BH" sz="1400" dirty="0">
              <a:solidFill>
                <a:schemeClr val="tx1"/>
              </a:solidFill>
            </a:endParaRPr>
          </a:p>
        </p:txBody>
      </p:sp>
      <p:sp>
        <p:nvSpPr>
          <p:cNvPr id="12" name="مستطيل 3">
            <a:extLst>
              <a:ext uri="{FF2B5EF4-FFF2-40B4-BE49-F238E27FC236}">
                <a16:creationId xmlns="" xmlns:a16="http://schemas.microsoft.com/office/drawing/2014/main" id="{4B3C9DE7-92D6-469E-8AE9-CB0338F9207B}"/>
              </a:ext>
            </a:extLst>
          </p:cNvPr>
          <p:cNvSpPr/>
          <p:nvPr/>
        </p:nvSpPr>
        <p:spPr>
          <a:xfrm>
            <a:off x="0" y="289450"/>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sp>
        <p:nvSpPr>
          <p:cNvPr id="11" name="Rounded Rectangle 10"/>
          <p:cNvSpPr/>
          <p:nvPr/>
        </p:nvSpPr>
        <p:spPr>
          <a:xfrm>
            <a:off x="4240433" y="198213"/>
            <a:ext cx="7303051"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ar-BH" sz="3200" dirty="0" smtClean="0">
                <a:ln w="0"/>
                <a:solidFill>
                  <a:srgbClr val="0070C0"/>
                </a:solidFill>
                <a:effectLst>
                  <a:outerShdw blurRad="38100" dist="19050" dir="2700000" algn="tl" rotWithShape="0">
                    <a:schemeClr val="dk1">
                      <a:alpha val="40000"/>
                    </a:schemeClr>
                  </a:outerShdw>
                </a:effectLst>
              </a:rPr>
              <a:t>مظاهر القوة الإنتاجية للاتحاد الأوروبي</a:t>
            </a:r>
            <a:endParaRPr lang="en-US" sz="32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0187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0-#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1000" fill="hold"/>
                                        <p:tgtEl>
                                          <p:spTgt spid="10"/>
                                        </p:tgtEl>
                                        <p:attrNameLst>
                                          <p:attrName>ppt_x</p:attrName>
                                        </p:attrNameLst>
                                      </p:cBhvr>
                                      <p:tavLst>
                                        <p:tav tm="0">
                                          <p:val>
                                            <p:strVal val="0-#ppt_w/2"/>
                                          </p:val>
                                        </p:tav>
                                        <p:tav tm="100000">
                                          <p:val>
                                            <p:strVal val="#ppt_x"/>
                                          </p:val>
                                        </p:tav>
                                      </p:tavLst>
                                    </p:anim>
                                    <p:anim calcmode="lin" valueType="num">
                                      <p:cBhvr additive="base">
                                        <p:cTn id="25"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94359" y="1445536"/>
            <a:ext cx="2860767" cy="4959452"/>
          </a:xfrm>
          <a:prstGeom prst="rect">
            <a:avLst/>
          </a:prstGeom>
          <a:ln w="28575">
            <a:solidFill>
              <a:srgbClr val="0070C0"/>
            </a:solidFill>
          </a:ln>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Low">
              <a:buFont typeface="Wingdings 3" charset="2"/>
              <a:buNone/>
            </a:pPr>
            <a:endParaRPr lang="ar-BH" sz="100" b="1" u="sng" dirty="0" smtClean="0">
              <a:solidFill>
                <a:srgbClr val="0070C0"/>
              </a:solidFill>
              <a:latin typeface="Simplified Arabic" panose="02020603050405020304" pitchFamily="18" charset="-78"/>
              <a:cs typeface="Simplified Arabic" panose="02020603050405020304" pitchFamily="18" charset="-78"/>
            </a:endParaRPr>
          </a:p>
          <a:p>
            <a:pPr marL="0" indent="0" algn="justLow">
              <a:buFont typeface="Wingdings 3" charset="2"/>
              <a:buNone/>
            </a:pPr>
            <a:r>
              <a:rPr lang="ar-BH" sz="2000" b="1" u="sng" dirty="0" smtClean="0">
                <a:solidFill>
                  <a:srgbClr val="0070C0"/>
                </a:solidFill>
                <a:latin typeface="Arial" panose="020B0604020202020204" pitchFamily="34" charset="0"/>
                <a:cs typeface="Arial" panose="020B0604020202020204" pitchFamily="34" charset="0"/>
              </a:rPr>
              <a:t> أقرأ المستندات، ثم أجب عما يلي: </a:t>
            </a:r>
          </a:p>
          <a:p>
            <a:pPr marL="457200" indent="-457200" algn="justLow">
              <a:lnSpc>
                <a:spcPct val="150000"/>
              </a:lnSpc>
              <a:buFont typeface="Wingdings 3" charset="2"/>
              <a:buAutoNum type="arabicPeriod"/>
            </a:pPr>
            <a:r>
              <a:rPr lang="ar-BH" sz="2000" b="1" dirty="0" smtClean="0">
                <a:solidFill>
                  <a:srgbClr val="0070C0"/>
                </a:solidFill>
                <a:latin typeface="Arial" panose="020B0604020202020204" pitchFamily="34" charset="0"/>
                <a:cs typeface="Arial" panose="020B0604020202020204" pitchFamily="34" charset="0"/>
              </a:rPr>
              <a:t>كم تبلغ نسبة الوزن البشري للاتحاد الأوروبي، وعلى ماذا تدل تلك النسبة؟ </a:t>
            </a:r>
          </a:p>
          <a:p>
            <a:pPr marL="457200" indent="-457200" algn="justLow">
              <a:lnSpc>
                <a:spcPct val="150000"/>
              </a:lnSpc>
              <a:buFont typeface="Wingdings 3" charset="2"/>
              <a:buAutoNum type="arabicPeriod"/>
            </a:pPr>
            <a:r>
              <a:rPr lang="ar-BH" sz="2000" b="1" dirty="0" smtClean="0">
                <a:solidFill>
                  <a:srgbClr val="0070C0"/>
                </a:solidFill>
                <a:latin typeface="Arial" panose="020B0604020202020204" pitchFamily="34" charset="0"/>
                <a:cs typeface="Arial" panose="020B0604020202020204" pitchFamily="34" charset="0"/>
              </a:rPr>
              <a:t>قارن بين عدد حاملي الشهادة بين الاتحاد الأوربي والولايات المتحدة الأمريكية واليابان. ماذا تستنتج؟</a:t>
            </a:r>
          </a:p>
        </p:txBody>
      </p:sp>
      <p:sp>
        <p:nvSpPr>
          <p:cNvPr id="1181" name="TextBox 1180"/>
          <p:cNvSpPr txBox="1"/>
          <p:nvPr/>
        </p:nvSpPr>
        <p:spPr>
          <a:xfrm>
            <a:off x="3788229" y="1445536"/>
            <a:ext cx="7829550"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BH" sz="1600" b="1" dirty="0" smtClean="0">
                <a:latin typeface="Arial" panose="020B0604020202020204" pitchFamily="34" charset="0"/>
                <a:cs typeface="Arial" panose="020B0604020202020204" pitchFamily="34" charset="0"/>
              </a:rPr>
              <a:t>الوزن البشري للاتحاد الأوروبي عام 2012م. </a:t>
            </a:r>
            <a:endParaRPr lang="en-US" sz="16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srcRect l="8067" t="22947" r="42337" b="16696"/>
          <a:stretch/>
        </p:blipFill>
        <p:spPr>
          <a:xfrm>
            <a:off x="3788229" y="1826285"/>
            <a:ext cx="7851719" cy="2849559"/>
          </a:xfrm>
          <a:prstGeom prst="rect">
            <a:avLst/>
          </a:prstGeom>
        </p:spPr>
      </p:pic>
      <p:pic>
        <p:nvPicPr>
          <p:cNvPr id="5" name="Picture 4"/>
          <p:cNvPicPr>
            <a:picLocks noChangeAspect="1"/>
          </p:cNvPicPr>
          <p:nvPr/>
        </p:nvPicPr>
        <p:blipFill rotWithShape="1">
          <a:blip r:embed="rId3"/>
          <a:srcRect l="17003" t="36339" r="14727" b="42590"/>
          <a:stretch/>
        </p:blipFill>
        <p:spPr>
          <a:xfrm>
            <a:off x="3788229" y="5095762"/>
            <a:ext cx="7829551" cy="1309226"/>
          </a:xfrm>
          <a:prstGeom prst="rect">
            <a:avLst/>
          </a:prstGeom>
        </p:spPr>
      </p:pic>
      <p:sp>
        <p:nvSpPr>
          <p:cNvPr id="10" name="TextBox 9"/>
          <p:cNvSpPr txBox="1"/>
          <p:nvPr/>
        </p:nvSpPr>
        <p:spPr>
          <a:xfrm>
            <a:off x="3788229" y="4737378"/>
            <a:ext cx="7829551"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BH" sz="1600" b="1" dirty="0" smtClean="0">
                <a:latin typeface="Arial" panose="020B0604020202020204" pitchFamily="34" charset="0"/>
                <a:cs typeface="Arial" panose="020B0604020202020204" pitchFamily="34" charset="0"/>
              </a:rPr>
              <a:t>عدد حاملي شهادة المرحلة الثالثة من التعليم العالي في الاتحاد الأوربي وبقية أقطاب الثالوث سنة 2002م.</a:t>
            </a:r>
            <a:endParaRPr lang="en-US" sz="1600" b="1" dirty="0">
              <a:latin typeface="Arial" panose="020B0604020202020204" pitchFamily="34" charset="0"/>
              <a:cs typeface="Arial" panose="020B0604020202020204" pitchFamily="34" charset="0"/>
            </a:endParaRPr>
          </a:p>
        </p:txBody>
      </p:sp>
      <p:sp>
        <p:nvSpPr>
          <p:cNvPr id="9" name="TextBox 8"/>
          <p:cNvSpPr txBox="1"/>
          <p:nvPr/>
        </p:nvSpPr>
        <p:spPr>
          <a:xfrm>
            <a:off x="9044396" y="941676"/>
            <a:ext cx="2573383" cy="461665"/>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rtl="1"/>
            <a:r>
              <a:rPr lang="ar-BH" sz="2400" b="1" dirty="0" smtClean="0"/>
              <a:t>أولًا: قوة بشرية </a:t>
            </a:r>
            <a:endParaRPr lang="en-US" sz="2400" b="1" dirty="0"/>
          </a:p>
        </p:txBody>
      </p:sp>
      <p:sp>
        <p:nvSpPr>
          <p:cNvPr id="11" name="مستطيل 3">
            <a:extLst>
              <a:ext uri="{FF2B5EF4-FFF2-40B4-BE49-F238E27FC236}">
                <a16:creationId xmlns="" xmlns:a16="http://schemas.microsoft.com/office/drawing/2014/main" id="{4B3C9DE7-92D6-469E-8AE9-CB0338F9207B}"/>
              </a:ext>
            </a:extLst>
          </p:cNvPr>
          <p:cNvSpPr/>
          <p:nvPr/>
        </p:nvSpPr>
        <p:spPr>
          <a:xfrm>
            <a:off x="0" y="228834"/>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sp>
        <p:nvSpPr>
          <p:cNvPr id="13" name="Rounded Rectangle 12"/>
          <p:cNvSpPr/>
          <p:nvPr/>
        </p:nvSpPr>
        <p:spPr>
          <a:xfrm>
            <a:off x="4314728" y="94326"/>
            <a:ext cx="7303051"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ar-BH" sz="3200" dirty="0" smtClean="0">
                <a:ln w="0"/>
                <a:solidFill>
                  <a:srgbClr val="0070C0"/>
                </a:solidFill>
                <a:effectLst>
                  <a:outerShdw blurRad="38100" dist="19050" dir="2700000" algn="tl" rotWithShape="0">
                    <a:schemeClr val="dk1">
                      <a:alpha val="40000"/>
                    </a:schemeClr>
                  </a:outerShdw>
                </a:effectLst>
              </a:rPr>
              <a:t>النشاط الرابع: دعائم القوة الإنتاجية للاتحاد الأوروبي</a:t>
            </a:r>
            <a:endParaRPr lang="en-US" sz="32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0742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181"/>
                                        </p:tgtEl>
                                        <p:attrNameLst>
                                          <p:attrName>style.visibility</p:attrName>
                                        </p:attrNameLst>
                                      </p:cBhvr>
                                      <p:to>
                                        <p:strVal val="visible"/>
                                      </p:to>
                                    </p:set>
                                    <p:animEffect transition="in" filter="fade">
                                      <p:cBhvr>
                                        <p:cTn id="12" dur="1000"/>
                                        <p:tgtEl>
                                          <p:spTgt spid="1181"/>
                                        </p:tgtEl>
                                      </p:cBhvr>
                                    </p:animEffect>
                                    <p:anim calcmode="lin" valueType="num">
                                      <p:cBhvr>
                                        <p:cTn id="13" dur="1000" fill="hold"/>
                                        <p:tgtEl>
                                          <p:spTgt spid="1181"/>
                                        </p:tgtEl>
                                        <p:attrNameLst>
                                          <p:attrName>ppt_x</p:attrName>
                                        </p:attrNameLst>
                                      </p:cBhvr>
                                      <p:tavLst>
                                        <p:tav tm="0">
                                          <p:val>
                                            <p:strVal val="#ppt_x"/>
                                          </p:val>
                                        </p:tav>
                                        <p:tav tm="100000">
                                          <p:val>
                                            <p:strVal val="#ppt_x"/>
                                          </p:val>
                                        </p:tav>
                                      </p:tavLst>
                                    </p:anim>
                                    <p:anim calcmode="lin" valueType="num">
                                      <p:cBhvr>
                                        <p:cTn id="14" dur="1000" fill="hold"/>
                                        <p:tgtEl>
                                          <p:spTgt spid="118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1+#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1+#ppt_w/2"/>
                                          </p:val>
                                        </p:tav>
                                        <p:tav tm="100000">
                                          <p:val>
                                            <p:strVal val="#ppt_x"/>
                                          </p:val>
                                        </p:tav>
                                      </p:tavLst>
                                    </p:anim>
                                    <p:anim calcmode="lin" valueType="num">
                                      <p:cBhvr additive="base">
                                        <p:cTn id="2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1+#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1000" fill="hold"/>
                                        <p:tgtEl>
                                          <p:spTgt spid="6"/>
                                        </p:tgtEl>
                                        <p:attrNameLst>
                                          <p:attrName>ppt_x</p:attrName>
                                        </p:attrNameLst>
                                      </p:cBhvr>
                                      <p:tavLst>
                                        <p:tav tm="0">
                                          <p:val>
                                            <p:strVal val="0-#ppt_w/2"/>
                                          </p:val>
                                        </p:tav>
                                        <p:tav tm="100000">
                                          <p:val>
                                            <p:strVal val="#ppt_x"/>
                                          </p:val>
                                        </p:tav>
                                      </p:tavLst>
                                    </p:anim>
                                    <p:anim calcmode="lin" valueType="num">
                                      <p:cBhvr additive="base">
                                        <p:cTn id="3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in)">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81" grpId="0" animBg="1"/>
      <p:bldP spid="10" grpId="0" animBg="1"/>
      <p:bldP spid="9"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2949886793"/>
              </p:ext>
            </p:extLst>
          </p:nvPr>
        </p:nvGraphicFramePr>
        <p:xfrm>
          <a:off x="1875246" y="609728"/>
          <a:ext cx="8483600" cy="5563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ستطيل 3">
            <a:extLst>
              <a:ext uri="{FF2B5EF4-FFF2-40B4-BE49-F238E27FC236}">
                <a16:creationId xmlns="" xmlns:a16="http://schemas.microsoft.com/office/drawing/2014/main" id="{4B3C9DE7-92D6-469E-8AE9-CB0338F9207B}"/>
              </a:ext>
            </a:extLst>
          </p:cNvPr>
          <p:cNvSpPr/>
          <p:nvPr/>
        </p:nvSpPr>
        <p:spPr>
          <a:xfrm>
            <a:off x="0" y="354765"/>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sp>
        <p:nvSpPr>
          <p:cNvPr id="7" name="Rounded Rectangle 6"/>
          <p:cNvSpPr/>
          <p:nvPr/>
        </p:nvSpPr>
        <p:spPr>
          <a:xfrm>
            <a:off x="4146386" y="220255"/>
            <a:ext cx="7303051"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rtl="1"/>
            <a:r>
              <a:rPr lang="ar-BH" sz="3200" dirty="0" smtClean="0">
                <a:ln w="0"/>
                <a:solidFill>
                  <a:srgbClr val="0070C0"/>
                </a:solidFill>
                <a:effectLst>
                  <a:outerShdw blurRad="38100" dist="19050" dir="2700000" algn="tl" rotWithShape="0">
                    <a:schemeClr val="dk1">
                      <a:alpha val="40000"/>
                    </a:schemeClr>
                  </a:outerShdw>
                </a:effectLst>
              </a:rPr>
              <a:t>إجابة النشاط الرابع</a:t>
            </a:r>
            <a:endParaRPr lang="en-US" sz="32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7267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graphicEl>
                                              <a:dgm id="{E3BC8733-061A-47C6-9B82-D86BCEA6A7DF}"/>
                                            </p:graphicEl>
                                          </p:spTgt>
                                        </p:tgtEl>
                                        <p:attrNameLst>
                                          <p:attrName>style.visibility</p:attrName>
                                        </p:attrNameLst>
                                      </p:cBhvr>
                                      <p:to>
                                        <p:strVal val="visible"/>
                                      </p:to>
                                    </p:set>
                                    <p:animEffect transition="in" filter="barn(inVertical)">
                                      <p:cBhvr>
                                        <p:cTn id="7" dur="1000"/>
                                        <p:tgtEl>
                                          <p:spTgt spid="22">
                                            <p:graphicEl>
                                              <a:dgm id="{E3BC8733-061A-47C6-9B82-D86BCEA6A7DF}"/>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graphicEl>
                                              <a:dgm id="{F649C137-955C-4323-AF9F-D11F225ADF0D}"/>
                                            </p:graphicEl>
                                          </p:spTgt>
                                        </p:tgtEl>
                                        <p:attrNameLst>
                                          <p:attrName>style.visibility</p:attrName>
                                        </p:attrNameLst>
                                      </p:cBhvr>
                                      <p:to>
                                        <p:strVal val="visible"/>
                                      </p:to>
                                    </p:set>
                                    <p:animEffect transition="in" filter="barn(inVertical)">
                                      <p:cBhvr>
                                        <p:cTn id="10" dur="1000"/>
                                        <p:tgtEl>
                                          <p:spTgt spid="22">
                                            <p:graphicEl>
                                              <a:dgm id="{F649C137-955C-4323-AF9F-D11F225ADF0D}"/>
                                            </p:graphic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graphicEl>
                                              <a:dgm id="{8DA254C3-ED21-4606-80FF-A8CDBA81DA44}"/>
                                            </p:graphicEl>
                                          </p:spTgt>
                                        </p:tgtEl>
                                        <p:attrNameLst>
                                          <p:attrName>style.visibility</p:attrName>
                                        </p:attrNameLst>
                                      </p:cBhvr>
                                      <p:to>
                                        <p:strVal val="visible"/>
                                      </p:to>
                                    </p:set>
                                    <p:animEffect transition="in" filter="barn(inVertical)">
                                      <p:cBhvr>
                                        <p:cTn id="13" dur="1000"/>
                                        <p:tgtEl>
                                          <p:spTgt spid="22">
                                            <p:graphicEl>
                                              <a:dgm id="{8DA254C3-ED21-4606-80FF-A8CDBA81DA44}"/>
                                            </p:graphic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
                                            <p:graphicEl>
                                              <a:dgm id="{A7C00D0C-609A-408F-A60C-615BD1572BF3}"/>
                                            </p:graphicEl>
                                          </p:spTgt>
                                        </p:tgtEl>
                                        <p:attrNameLst>
                                          <p:attrName>style.visibility</p:attrName>
                                        </p:attrNameLst>
                                      </p:cBhvr>
                                      <p:to>
                                        <p:strVal val="visible"/>
                                      </p:to>
                                    </p:set>
                                    <p:animEffect transition="in" filter="barn(inVertical)">
                                      <p:cBhvr>
                                        <p:cTn id="16" dur="1000"/>
                                        <p:tgtEl>
                                          <p:spTgt spid="22">
                                            <p:graphicEl>
                                              <a:dgm id="{A7C00D0C-609A-408F-A60C-615BD1572BF3}"/>
                                            </p:graphic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2">
                                            <p:graphicEl>
                                              <a:dgm id="{122C6D28-E0D6-4323-8F82-0B169213DB19}"/>
                                            </p:graphicEl>
                                          </p:spTgt>
                                        </p:tgtEl>
                                        <p:attrNameLst>
                                          <p:attrName>style.visibility</p:attrName>
                                        </p:attrNameLst>
                                      </p:cBhvr>
                                      <p:to>
                                        <p:strVal val="visible"/>
                                      </p:to>
                                    </p:set>
                                    <p:animEffect transition="in" filter="barn(inVertical)">
                                      <p:cBhvr>
                                        <p:cTn id="19" dur="1000"/>
                                        <p:tgtEl>
                                          <p:spTgt spid="22">
                                            <p:graphicEl>
                                              <a:dgm id="{122C6D28-E0D6-4323-8F82-0B169213DB19}"/>
                                            </p:graphic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2">
                                            <p:graphicEl>
                                              <a:dgm id="{644D2378-8F15-4637-81BF-7E9DE48CD65B}"/>
                                            </p:graphicEl>
                                          </p:spTgt>
                                        </p:tgtEl>
                                        <p:attrNameLst>
                                          <p:attrName>style.visibility</p:attrName>
                                        </p:attrNameLst>
                                      </p:cBhvr>
                                      <p:to>
                                        <p:strVal val="visible"/>
                                      </p:to>
                                    </p:set>
                                    <p:animEffect transition="in" filter="barn(inVertical)">
                                      <p:cBhvr>
                                        <p:cTn id="22" dur="1000"/>
                                        <p:tgtEl>
                                          <p:spTgt spid="22">
                                            <p:graphicEl>
                                              <a:dgm id="{644D2378-8F15-4637-81BF-7E9DE48CD65B}"/>
                                            </p:graphic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2">
                                            <p:graphicEl>
                                              <a:dgm id="{31726382-7168-4809-8291-38A6E33CAD24}"/>
                                            </p:graphicEl>
                                          </p:spTgt>
                                        </p:tgtEl>
                                        <p:attrNameLst>
                                          <p:attrName>style.visibility</p:attrName>
                                        </p:attrNameLst>
                                      </p:cBhvr>
                                      <p:to>
                                        <p:strVal val="visible"/>
                                      </p:to>
                                    </p:set>
                                    <p:animEffect transition="in" filter="barn(inVertical)">
                                      <p:cBhvr>
                                        <p:cTn id="25" dur="1000"/>
                                        <p:tgtEl>
                                          <p:spTgt spid="22">
                                            <p:graphicEl>
                                              <a:dgm id="{31726382-7168-4809-8291-38A6E33CAD24}"/>
                                            </p:graphic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2">
                                            <p:graphicEl>
                                              <a:dgm id="{1A303F88-1EEF-40D2-BB0D-F5E89DAE2954}"/>
                                            </p:graphicEl>
                                          </p:spTgt>
                                        </p:tgtEl>
                                        <p:attrNameLst>
                                          <p:attrName>style.visibility</p:attrName>
                                        </p:attrNameLst>
                                      </p:cBhvr>
                                      <p:to>
                                        <p:strVal val="visible"/>
                                      </p:to>
                                    </p:set>
                                    <p:animEffect transition="in" filter="barn(inVertical)">
                                      <p:cBhvr>
                                        <p:cTn id="28" dur="1000"/>
                                        <p:tgtEl>
                                          <p:spTgt spid="22">
                                            <p:graphicEl>
                                              <a:dgm id="{1A303F88-1EEF-40D2-BB0D-F5E89DAE2954}"/>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graphicEl>
                                              <a:dgm id="{DC361E53-A9CE-4413-844E-CC7C038A9AAA}"/>
                                            </p:graphicEl>
                                          </p:spTgt>
                                        </p:tgtEl>
                                        <p:attrNameLst>
                                          <p:attrName>style.visibility</p:attrName>
                                        </p:attrNameLst>
                                      </p:cBhvr>
                                      <p:to>
                                        <p:strVal val="visible"/>
                                      </p:to>
                                    </p:set>
                                    <p:animEffect transition="in" filter="barn(inVertical)">
                                      <p:cBhvr>
                                        <p:cTn id="33" dur="1000"/>
                                        <p:tgtEl>
                                          <p:spTgt spid="22">
                                            <p:graphicEl>
                                              <a:dgm id="{DC361E53-A9CE-4413-844E-CC7C038A9AAA}"/>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2">
                                            <p:graphicEl>
                                              <a:dgm id="{AC22FFA6-3BD8-40FC-AF89-6563B1B36DD6}"/>
                                            </p:graphicEl>
                                          </p:spTgt>
                                        </p:tgtEl>
                                        <p:attrNameLst>
                                          <p:attrName>style.visibility</p:attrName>
                                        </p:attrNameLst>
                                      </p:cBhvr>
                                      <p:to>
                                        <p:strVal val="visible"/>
                                      </p:to>
                                    </p:set>
                                    <p:animEffect transition="in" filter="barn(inVertical)">
                                      <p:cBhvr>
                                        <p:cTn id="38" dur="1000"/>
                                        <p:tgtEl>
                                          <p:spTgt spid="22">
                                            <p:graphicEl>
                                              <a:dgm id="{AC22FFA6-3BD8-40FC-AF89-6563B1B36DD6}"/>
                                            </p:graphicEl>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2">
                                            <p:graphicEl>
                                              <a:dgm id="{0645FFA4-D108-4FA8-B8F4-6F88B6078717}"/>
                                            </p:graphicEl>
                                          </p:spTgt>
                                        </p:tgtEl>
                                        <p:attrNameLst>
                                          <p:attrName>style.visibility</p:attrName>
                                        </p:attrNameLst>
                                      </p:cBhvr>
                                      <p:to>
                                        <p:strVal val="visible"/>
                                      </p:to>
                                    </p:set>
                                    <p:animEffect transition="in" filter="barn(inVertical)">
                                      <p:cBhvr>
                                        <p:cTn id="41" dur="1000"/>
                                        <p:tgtEl>
                                          <p:spTgt spid="22">
                                            <p:graphicEl>
                                              <a:dgm id="{0645FFA4-D108-4FA8-B8F4-6F88B6078717}"/>
                                            </p:graphicEl>
                                          </p:spTgt>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2">
                                            <p:graphicEl>
                                              <a:dgm id="{80E84F35-FB6B-4749-81DA-31B45E49A2ED}"/>
                                            </p:graphicEl>
                                          </p:spTgt>
                                        </p:tgtEl>
                                        <p:attrNameLst>
                                          <p:attrName>style.visibility</p:attrName>
                                        </p:attrNameLst>
                                      </p:cBhvr>
                                      <p:to>
                                        <p:strVal val="visible"/>
                                      </p:to>
                                    </p:set>
                                    <p:animEffect transition="in" filter="barn(inVertical)">
                                      <p:cBhvr>
                                        <p:cTn id="44" dur="1000"/>
                                        <p:tgtEl>
                                          <p:spTgt spid="22">
                                            <p:graphicEl>
                                              <a:dgm id="{80E84F35-FB6B-4749-81DA-31B45E49A2ED}"/>
                                            </p:graphic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2">
                                            <p:graphicEl>
                                              <a:dgm id="{C75CC129-1C0C-492C-898D-0A753B356317}"/>
                                            </p:graphicEl>
                                          </p:spTgt>
                                        </p:tgtEl>
                                        <p:attrNameLst>
                                          <p:attrName>style.visibility</p:attrName>
                                        </p:attrNameLst>
                                      </p:cBhvr>
                                      <p:to>
                                        <p:strVal val="visible"/>
                                      </p:to>
                                    </p:set>
                                    <p:animEffect transition="in" filter="barn(inVertical)">
                                      <p:cBhvr>
                                        <p:cTn id="47" dur="1000"/>
                                        <p:tgtEl>
                                          <p:spTgt spid="22">
                                            <p:graphicEl>
                                              <a:dgm id="{C75CC129-1C0C-492C-898D-0A753B356317}"/>
                                            </p:graphicEl>
                                          </p:spTgt>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2">
                                            <p:graphicEl>
                                              <a:dgm id="{69371D63-2657-4D39-AA5E-7F6801409AB7}"/>
                                            </p:graphicEl>
                                          </p:spTgt>
                                        </p:tgtEl>
                                        <p:attrNameLst>
                                          <p:attrName>style.visibility</p:attrName>
                                        </p:attrNameLst>
                                      </p:cBhvr>
                                      <p:to>
                                        <p:strVal val="visible"/>
                                      </p:to>
                                    </p:set>
                                    <p:animEffect transition="in" filter="barn(inVertical)">
                                      <p:cBhvr>
                                        <p:cTn id="50" dur="1000"/>
                                        <p:tgtEl>
                                          <p:spTgt spid="22">
                                            <p:graphicEl>
                                              <a:dgm id="{69371D63-2657-4D39-AA5E-7F6801409AB7}"/>
                                            </p:graphicEl>
                                          </p:spTgt>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2">
                                            <p:graphicEl>
                                              <a:dgm id="{4DE11530-E266-4DE6-BD80-AD188E06D6BC}"/>
                                            </p:graphicEl>
                                          </p:spTgt>
                                        </p:tgtEl>
                                        <p:attrNameLst>
                                          <p:attrName>style.visibility</p:attrName>
                                        </p:attrNameLst>
                                      </p:cBhvr>
                                      <p:to>
                                        <p:strVal val="visible"/>
                                      </p:to>
                                    </p:set>
                                    <p:animEffect transition="in" filter="barn(inVertical)">
                                      <p:cBhvr>
                                        <p:cTn id="53" dur="1000"/>
                                        <p:tgtEl>
                                          <p:spTgt spid="22">
                                            <p:graphicEl>
                                              <a:dgm id="{4DE11530-E266-4DE6-BD80-AD188E06D6BC}"/>
                                            </p:graphicEl>
                                          </p:spTgt>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2">
                                            <p:graphicEl>
                                              <a:dgm id="{F7969069-4790-4955-B323-0BFDCF952AFE}"/>
                                            </p:graphicEl>
                                          </p:spTgt>
                                        </p:tgtEl>
                                        <p:attrNameLst>
                                          <p:attrName>style.visibility</p:attrName>
                                        </p:attrNameLst>
                                      </p:cBhvr>
                                      <p:to>
                                        <p:strVal val="visible"/>
                                      </p:to>
                                    </p:set>
                                    <p:animEffect transition="in" filter="barn(inVertical)">
                                      <p:cBhvr>
                                        <p:cTn id="56" dur="1000"/>
                                        <p:tgtEl>
                                          <p:spTgt spid="22">
                                            <p:graphicEl>
                                              <a:dgm id="{F7969069-4790-4955-B323-0BFDCF952AFE}"/>
                                            </p:graphicEl>
                                          </p:spTgt>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2">
                                            <p:graphicEl>
                                              <a:dgm id="{93BD214C-3FAA-4037-810C-FD092BA71572}"/>
                                            </p:graphicEl>
                                          </p:spTgt>
                                        </p:tgtEl>
                                        <p:attrNameLst>
                                          <p:attrName>style.visibility</p:attrName>
                                        </p:attrNameLst>
                                      </p:cBhvr>
                                      <p:to>
                                        <p:strVal val="visible"/>
                                      </p:to>
                                    </p:set>
                                    <p:animEffect transition="in" filter="barn(inVertical)">
                                      <p:cBhvr>
                                        <p:cTn id="59" dur="1000"/>
                                        <p:tgtEl>
                                          <p:spTgt spid="22">
                                            <p:graphicEl>
                                              <a:dgm id="{93BD214C-3FAA-4037-810C-FD092BA71572}"/>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2">
                                            <p:graphicEl>
                                              <a:dgm id="{B5D75631-73B0-45DC-BDCA-162094C750EA}"/>
                                            </p:graphicEl>
                                          </p:spTgt>
                                        </p:tgtEl>
                                        <p:attrNameLst>
                                          <p:attrName>style.visibility</p:attrName>
                                        </p:attrNameLst>
                                      </p:cBhvr>
                                      <p:to>
                                        <p:strVal val="visible"/>
                                      </p:to>
                                    </p:set>
                                    <p:animEffect transition="in" filter="barn(inVertical)">
                                      <p:cBhvr>
                                        <p:cTn id="64" dur="1000"/>
                                        <p:tgtEl>
                                          <p:spTgt spid="22">
                                            <p:graphicEl>
                                              <a:dgm id="{B5D75631-73B0-45DC-BDCA-162094C750E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circle(in)">
                                      <p:cBhvr>
                                        <p:cTn id="6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Dgm bld="one"/>
        </p:bldSub>
      </p:bldGraphic>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2387" y="1820007"/>
            <a:ext cx="9944917" cy="2123658"/>
          </a:xfrm>
          <a:prstGeom prst="rect">
            <a:avLst/>
          </a:prstGeom>
          <a:solidFill>
            <a:schemeClr val="accent1">
              <a:lumMod val="20000"/>
              <a:lumOff val="80000"/>
            </a:schemeClr>
          </a:solidFill>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BH" sz="2400" b="1" dirty="0" smtClean="0">
                <a:solidFill>
                  <a:schemeClr val="accent1">
                    <a:lumMod val="75000"/>
                  </a:schemeClr>
                </a:solidFill>
                <a:latin typeface="Arial" panose="020B0604020202020204" pitchFamily="34" charset="0"/>
                <a:cs typeface="Arial" panose="020B0604020202020204" pitchFamily="34" charset="0"/>
              </a:rPr>
              <a:t>تراجع النمو الديمغرافي : </a:t>
            </a:r>
          </a:p>
          <a:p>
            <a:pPr algn="just" rtl="1">
              <a:lnSpc>
                <a:spcPct val="150000"/>
              </a:lnSpc>
            </a:pPr>
            <a:r>
              <a:rPr lang="ar-BH" sz="2400" dirty="0" smtClean="0">
                <a:solidFill>
                  <a:schemeClr val="tx1"/>
                </a:solidFill>
                <a:latin typeface="Arial" panose="020B0604020202020204" pitchFamily="34" charset="0"/>
                <a:cs typeface="Arial" panose="020B0604020202020204" pitchFamily="34" charset="0"/>
              </a:rPr>
              <a:t>تدعمت مكانة الاتحاد الأوروبي كثالث قوة بشرية في العالم، وكأول قوة بشرية ضمن أقطاب الثالوث، ويشكل هؤلاء السكان سوقًا استهلاكية ضخمة، حيث ينعمون بمستوى رفيع يغذي النزعة الاستهلاكية ويحفز التنمية الاقتصادية. </a:t>
            </a:r>
          </a:p>
        </p:txBody>
      </p:sp>
      <p:sp>
        <p:nvSpPr>
          <p:cNvPr id="5" name="TextBox 4"/>
          <p:cNvSpPr txBox="1"/>
          <p:nvPr/>
        </p:nvSpPr>
        <p:spPr>
          <a:xfrm>
            <a:off x="1132387" y="4038189"/>
            <a:ext cx="9944917" cy="1754326"/>
          </a:xfrm>
          <a:prstGeom prst="rect">
            <a:avLst/>
          </a:prstGeom>
          <a:solidFill>
            <a:schemeClr val="accent4">
              <a:lumMod val="20000"/>
              <a:lumOff val="80000"/>
            </a:schemeClr>
          </a:solidFill>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lnSpc>
                <a:spcPct val="150000"/>
              </a:lnSpc>
            </a:pPr>
            <a:r>
              <a:rPr lang="ar-BH" sz="2400" b="1" dirty="0" smtClean="0">
                <a:solidFill>
                  <a:schemeClr val="accent1">
                    <a:lumMod val="75000"/>
                  </a:schemeClr>
                </a:solidFill>
                <a:latin typeface="Arial" panose="020B0604020202020204" pitchFamily="34" charset="0"/>
                <a:cs typeface="Arial" panose="020B0604020202020204" pitchFamily="34" charset="0"/>
              </a:rPr>
              <a:t>يد عاملة ذات مؤهلات متنوعة:</a:t>
            </a:r>
          </a:p>
          <a:p>
            <a:pPr algn="just" rtl="1">
              <a:lnSpc>
                <a:spcPct val="150000"/>
              </a:lnSpc>
            </a:pPr>
            <a:r>
              <a:rPr lang="ar-BH" sz="2400" dirty="0" smtClean="0">
                <a:solidFill>
                  <a:schemeClr val="tx1"/>
                </a:solidFill>
                <a:latin typeface="Arial" panose="020B0604020202020204" pitchFamily="34" charset="0"/>
                <a:cs typeface="Arial" panose="020B0604020202020204" pitchFamily="34" charset="0"/>
              </a:rPr>
              <a:t>تستند القوة الإنتاجية الأوروبية  إلى يد عاملة ذات مؤهلات متنوعة تستفيد من التحسين النوعي لإعداد الكوادر حيث يشكل أصحاب المؤهلات العلمية والتكنولوجية العالية نسبة متزايدة من النشيطين.</a:t>
            </a:r>
            <a:endParaRPr lang="ar-BH" sz="2400" dirty="0" smtClean="0">
              <a:solidFill>
                <a:schemeClr val="accent1">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1132387" y="1045580"/>
            <a:ext cx="9944917"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algn="ctr" rtl="1">
              <a:lnSpc>
                <a:spcPct val="150000"/>
              </a:lnSpc>
            </a:pPr>
            <a:r>
              <a:rPr lang="ar-BH" sz="2400" b="1" dirty="0" smtClean="0">
                <a:latin typeface="Arial" panose="020B0604020202020204" pitchFamily="34" charset="0"/>
                <a:cs typeface="Arial" panose="020B0604020202020204" pitchFamily="34" charset="0"/>
              </a:rPr>
              <a:t>ثروة بشرية </a:t>
            </a:r>
          </a:p>
        </p:txBody>
      </p:sp>
      <p:sp>
        <p:nvSpPr>
          <p:cNvPr id="9" name="مستطيل 3">
            <a:extLst>
              <a:ext uri="{FF2B5EF4-FFF2-40B4-BE49-F238E27FC236}">
                <a16:creationId xmlns="" xmlns:a16="http://schemas.microsoft.com/office/drawing/2014/main" id="{4B3C9DE7-92D6-469E-8AE9-CB0338F9207B}"/>
              </a:ext>
            </a:extLst>
          </p:cNvPr>
          <p:cNvSpPr/>
          <p:nvPr/>
        </p:nvSpPr>
        <p:spPr>
          <a:xfrm>
            <a:off x="0" y="380891"/>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sp>
        <p:nvSpPr>
          <p:cNvPr id="10" name="Rounded Rectangle 9"/>
          <p:cNvSpPr/>
          <p:nvPr/>
        </p:nvSpPr>
        <p:spPr>
          <a:xfrm>
            <a:off x="3774253" y="255577"/>
            <a:ext cx="7303051"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ar-BH" sz="3200" dirty="0" smtClean="0">
                <a:ln w="0"/>
                <a:solidFill>
                  <a:srgbClr val="0070C0"/>
                </a:solidFill>
                <a:effectLst>
                  <a:outerShdw blurRad="38100" dist="19050" dir="2700000" algn="tl" rotWithShape="0">
                    <a:schemeClr val="dk1">
                      <a:alpha val="40000"/>
                    </a:schemeClr>
                  </a:outerShdw>
                </a:effectLst>
              </a:rPr>
              <a:t>النشاط الرابع: دعائم القوة الإنتاجية للاتحاد الأوروبي</a:t>
            </a:r>
            <a:endParaRPr lang="en-US" sz="32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2689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44137" y="1612621"/>
            <a:ext cx="3226526" cy="4732770"/>
          </a:xfrm>
          <a:prstGeom prst="rect">
            <a:avLst/>
          </a:prstGeom>
          <a:ln w="28575">
            <a:solidFill>
              <a:srgbClr val="0070C0"/>
            </a:solidFill>
          </a:ln>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Low">
              <a:buFont typeface="Wingdings 3" charset="2"/>
              <a:buNone/>
            </a:pPr>
            <a:endParaRPr lang="ar-BH" sz="100" b="1" u="sng" dirty="0" smtClean="0">
              <a:solidFill>
                <a:srgbClr val="0070C0"/>
              </a:solidFill>
              <a:latin typeface="Simplified Arabic" panose="02020603050405020304" pitchFamily="18" charset="-78"/>
              <a:cs typeface="Simplified Arabic" panose="02020603050405020304" pitchFamily="18" charset="-78"/>
            </a:endParaRPr>
          </a:p>
          <a:p>
            <a:pPr marL="0" indent="0" algn="justLow">
              <a:buFont typeface="Wingdings 3" charset="2"/>
              <a:buNone/>
            </a:pPr>
            <a:r>
              <a:rPr lang="ar-BH" sz="2000" b="1" u="sng" dirty="0" smtClean="0">
                <a:solidFill>
                  <a:srgbClr val="0070C0"/>
                </a:solidFill>
                <a:latin typeface="Arial" panose="020B0604020202020204" pitchFamily="34" charset="0"/>
                <a:cs typeface="Arial" panose="020B0604020202020204" pitchFamily="34" charset="0"/>
              </a:rPr>
              <a:t> أقرأ المستندات، ثم أجب عما يلي: </a:t>
            </a:r>
          </a:p>
          <a:p>
            <a:pPr marL="457200" indent="-457200" algn="justLow">
              <a:lnSpc>
                <a:spcPct val="150000"/>
              </a:lnSpc>
              <a:buFont typeface="Wingdings 3" charset="2"/>
              <a:buAutoNum type="arabicPeriod"/>
            </a:pPr>
            <a:r>
              <a:rPr lang="ar-BH" sz="2000" b="1" dirty="0" smtClean="0">
                <a:solidFill>
                  <a:srgbClr val="0070C0"/>
                </a:solidFill>
                <a:latin typeface="Arial" panose="020B0604020202020204" pitchFamily="34" charset="0"/>
                <a:cs typeface="Arial" panose="020B0604020202020204" pitchFamily="34" charset="0"/>
              </a:rPr>
              <a:t>قارن بين الاتحاد الأوروبي وبين اليابان والولايات المتحدة في حصة النفقات والتطور وحصة براءات الاختراع، ماذا تستنتج؟</a:t>
            </a:r>
          </a:p>
          <a:p>
            <a:pPr marL="457200" indent="-457200" algn="justLow">
              <a:lnSpc>
                <a:spcPct val="150000"/>
              </a:lnSpc>
              <a:buFont typeface="Wingdings 3" charset="2"/>
              <a:buAutoNum type="arabicPeriod"/>
            </a:pPr>
            <a:r>
              <a:rPr lang="ar-BH" sz="2000" b="1" dirty="0" smtClean="0">
                <a:solidFill>
                  <a:srgbClr val="0070C0"/>
                </a:solidFill>
                <a:latin typeface="Arial" panose="020B0604020202020204" pitchFamily="34" charset="0"/>
                <a:cs typeface="Arial" panose="020B0604020202020204" pitchFamily="34" charset="0"/>
              </a:rPr>
              <a:t>ما الهدف من أطلاق المبادرة الابتكار الثانية في الاتحاد الأوروبي؟</a:t>
            </a:r>
          </a:p>
        </p:txBody>
      </p:sp>
      <p:sp>
        <p:nvSpPr>
          <p:cNvPr id="9" name="TextBox 8"/>
          <p:cNvSpPr txBox="1"/>
          <p:nvPr/>
        </p:nvSpPr>
        <p:spPr>
          <a:xfrm>
            <a:off x="7537269" y="1006991"/>
            <a:ext cx="4145825" cy="461665"/>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rtl="1"/>
            <a:r>
              <a:rPr lang="ar-BH" sz="2400" b="1" dirty="0" smtClean="0"/>
              <a:t>ثانيًا: هياكل اقتصادية عريقة ومتجددة</a:t>
            </a:r>
            <a:endParaRPr lang="en-US" sz="2400" b="1" dirty="0"/>
          </a:p>
        </p:txBody>
      </p:sp>
      <p:sp>
        <p:nvSpPr>
          <p:cNvPr id="13" name="TextBox 12"/>
          <p:cNvSpPr txBox="1"/>
          <p:nvPr/>
        </p:nvSpPr>
        <p:spPr>
          <a:xfrm>
            <a:off x="4049486" y="1612621"/>
            <a:ext cx="7672796"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BH" sz="1600" b="1" dirty="0" smtClean="0">
                <a:latin typeface="Arial" panose="020B0604020202020204" pitchFamily="34" charset="0"/>
                <a:cs typeface="Arial" panose="020B0604020202020204" pitchFamily="34" charset="0"/>
              </a:rPr>
              <a:t>نفقات البحث والتطوير في الاتحاد الأوربي والولايات المتحدة واليابان.</a:t>
            </a:r>
          </a:p>
        </p:txBody>
      </p:sp>
      <p:graphicFrame>
        <p:nvGraphicFramePr>
          <p:cNvPr id="12" name="Table 11"/>
          <p:cNvGraphicFramePr>
            <a:graphicFrameLocks noGrp="1"/>
          </p:cNvGraphicFramePr>
          <p:nvPr>
            <p:extLst>
              <p:ext uri="{D42A27DB-BD31-4B8C-83A1-F6EECF244321}">
                <p14:modId xmlns:p14="http://schemas.microsoft.com/office/powerpoint/2010/main" val="1750391304"/>
              </p:ext>
            </p:extLst>
          </p:nvPr>
        </p:nvGraphicFramePr>
        <p:xfrm>
          <a:off x="4049486" y="2044323"/>
          <a:ext cx="7672796" cy="2051581"/>
        </p:xfrm>
        <a:graphic>
          <a:graphicData uri="http://schemas.openxmlformats.org/drawingml/2006/table">
            <a:tbl>
              <a:tblPr firstRow="1" bandRow="1">
                <a:tableStyleId>{ED083AE6-46FA-4A59-8FB0-9F97EB10719F}</a:tableStyleId>
              </a:tblPr>
              <a:tblGrid>
                <a:gridCol w="1018794">
                  <a:extLst>
                    <a:ext uri="{9D8B030D-6E8A-4147-A177-3AD203B41FA5}">
                      <a16:colId xmlns="" xmlns:a16="http://schemas.microsoft.com/office/drawing/2014/main" val="3942984551"/>
                    </a:ext>
                  </a:extLst>
                </a:gridCol>
                <a:gridCol w="1756080">
                  <a:extLst>
                    <a:ext uri="{9D8B030D-6E8A-4147-A177-3AD203B41FA5}">
                      <a16:colId xmlns="" xmlns:a16="http://schemas.microsoft.com/office/drawing/2014/main" val="3185096253"/>
                    </a:ext>
                  </a:extLst>
                </a:gridCol>
                <a:gridCol w="1608623">
                  <a:extLst>
                    <a:ext uri="{9D8B030D-6E8A-4147-A177-3AD203B41FA5}">
                      <a16:colId xmlns="" xmlns:a16="http://schemas.microsoft.com/office/drawing/2014/main" val="2856747158"/>
                    </a:ext>
                  </a:extLst>
                </a:gridCol>
                <a:gridCol w="3289299">
                  <a:extLst>
                    <a:ext uri="{9D8B030D-6E8A-4147-A177-3AD203B41FA5}">
                      <a16:colId xmlns="" xmlns:a16="http://schemas.microsoft.com/office/drawing/2014/main" val="2112019058"/>
                    </a:ext>
                  </a:extLst>
                </a:gridCol>
              </a:tblGrid>
              <a:tr h="370840">
                <a:tc>
                  <a:txBody>
                    <a:bodyPr/>
                    <a:lstStyle/>
                    <a:p>
                      <a:pPr algn="ctr" rtl="1"/>
                      <a:r>
                        <a:rPr lang="ar-BH" sz="1800" dirty="0" smtClean="0"/>
                        <a:t>اليابان</a:t>
                      </a:r>
                      <a:r>
                        <a:rPr lang="ar-BH" sz="1800" baseline="0" dirty="0" smtClean="0"/>
                        <a:t> </a:t>
                      </a:r>
                      <a:endParaRPr lang="en-US" sz="1800" b="1" dirty="0">
                        <a:latin typeface="Arial" panose="020B0604020202020204" pitchFamily="34" charset="0"/>
                        <a:cs typeface="Arial" panose="020B0604020202020204" pitchFamily="34" charset="0"/>
                      </a:endParaRPr>
                    </a:p>
                  </a:txBody>
                  <a:tcPr anchor="ctr" anchorCtr="1">
                    <a:solidFill>
                      <a:schemeClr val="accent4">
                        <a:lumMod val="60000"/>
                        <a:lumOff val="40000"/>
                      </a:schemeClr>
                    </a:solidFill>
                  </a:tcPr>
                </a:tc>
                <a:tc>
                  <a:txBody>
                    <a:bodyPr/>
                    <a:lstStyle/>
                    <a:p>
                      <a:pPr algn="ctr" rtl="1"/>
                      <a:r>
                        <a:rPr lang="ar-BH" sz="1800" dirty="0" smtClean="0"/>
                        <a:t>الولايات</a:t>
                      </a:r>
                      <a:r>
                        <a:rPr lang="ar-BH" sz="1800" baseline="0" dirty="0" smtClean="0"/>
                        <a:t> المتحدة الأمريكية </a:t>
                      </a:r>
                      <a:endParaRPr lang="en-US" sz="1800" b="1" dirty="0">
                        <a:latin typeface="Arial" panose="020B0604020202020204" pitchFamily="34" charset="0"/>
                        <a:cs typeface="Arial" panose="020B0604020202020204" pitchFamily="34" charset="0"/>
                      </a:endParaRPr>
                    </a:p>
                  </a:txBody>
                  <a:tcPr anchor="ctr" anchorCtr="1">
                    <a:solidFill>
                      <a:schemeClr val="accent4">
                        <a:lumMod val="60000"/>
                        <a:lumOff val="40000"/>
                      </a:schemeClr>
                    </a:solidFill>
                  </a:tcPr>
                </a:tc>
                <a:tc>
                  <a:txBody>
                    <a:bodyPr/>
                    <a:lstStyle/>
                    <a:p>
                      <a:pPr algn="ctr" rtl="1"/>
                      <a:r>
                        <a:rPr lang="ar-BH" sz="1800" dirty="0" smtClean="0"/>
                        <a:t>الاتحاد</a:t>
                      </a:r>
                      <a:r>
                        <a:rPr lang="ar-BH" sz="1800" baseline="0" dirty="0" smtClean="0"/>
                        <a:t> الأوروبي</a:t>
                      </a:r>
                      <a:endParaRPr lang="en-US" sz="1800" b="1" dirty="0">
                        <a:latin typeface="Arial" panose="020B0604020202020204" pitchFamily="34" charset="0"/>
                        <a:cs typeface="Arial" panose="020B0604020202020204" pitchFamily="34" charset="0"/>
                      </a:endParaRPr>
                    </a:p>
                  </a:txBody>
                  <a:tcPr anchor="ctr" anchorCtr="1">
                    <a:solidFill>
                      <a:schemeClr val="accent4">
                        <a:lumMod val="60000"/>
                        <a:lumOff val="40000"/>
                      </a:schemeClr>
                    </a:solidFill>
                  </a:tcPr>
                </a:tc>
                <a:tc>
                  <a:txBody>
                    <a:bodyPr/>
                    <a:lstStyle/>
                    <a:p>
                      <a:pPr algn="ctr" rtl="1"/>
                      <a:r>
                        <a:rPr lang="ar-BH" sz="1800" dirty="0" smtClean="0"/>
                        <a:t>المؤشر</a:t>
                      </a:r>
                      <a:endParaRPr lang="en-US" sz="1800" b="1" dirty="0">
                        <a:latin typeface="Arial" panose="020B0604020202020204" pitchFamily="34" charset="0"/>
                        <a:cs typeface="Arial" panose="020B0604020202020204" pitchFamily="34" charset="0"/>
                      </a:endParaRPr>
                    </a:p>
                  </a:txBody>
                  <a:tcPr anchor="ctr" anchorCtr="1">
                    <a:solidFill>
                      <a:schemeClr val="accent4">
                        <a:lumMod val="60000"/>
                        <a:lumOff val="40000"/>
                      </a:schemeClr>
                    </a:solidFill>
                  </a:tcPr>
                </a:tc>
                <a:extLst>
                  <a:ext uri="{0D108BD9-81ED-4DB2-BD59-A6C34878D82A}">
                    <a16:rowId xmlns="" xmlns:a16="http://schemas.microsoft.com/office/drawing/2014/main" val="2290624582"/>
                  </a:ext>
                </a:extLst>
              </a:tr>
              <a:tr h="771421">
                <a:tc>
                  <a:txBody>
                    <a:bodyPr/>
                    <a:lstStyle/>
                    <a:p>
                      <a:pPr algn="ctr" rtl="1"/>
                      <a:r>
                        <a:rPr lang="ar-BH" sz="1800" b="1" dirty="0" smtClean="0">
                          <a:latin typeface="Arial" panose="020B0604020202020204" pitchFamily="34" charset="0"/>
                          <a:cs typeface="Arial" panose="020B0604020202020204" pitchFamily="34" charset="0"/>
                        </a:rPr>
                        <a:t>3.1</a:t>
                      </a:r>
                      <a:r>
                        <a:rPr lang="ar-BH" sz="1800" b="1" baseline="0" dirty="0" smtClean="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a:txBody>
                  <a:tcPr anchor="ctr" anchorCtr="1"/>
                </a:tc>
                <a:tc>
                  <a:txBody>
                    <a:bodyPr/>
                    <a:lstStyle/>
                    <a:p>
                      <a:pPr algn="ctr" rtl="1"/>
                      <a:r>
                        <a:rPr lang="ar-BH" sz="1800" b="1" dirty="0" smtClean="0">
                          <a:latin typeface="Arial" panose="020B0604020202020204" pitchFamily="34" charset="0"/>
                          <a:cs typeface="Arial" panose="020B0604020202020204" pitchFamily="34" charset="0"/>
                        </a:rPr>
                        <a:t>2,7 %</a:t>
                      </a:r>
                      <a:endParaRPr lang="en-US" sz="1800" b="1" dirty="0">
                        <a:latin typeface="Arial" panose="020B0604020202020204" pitchFamily="34" charset="0"/>
                        <a:cs typeface="Arial" panose="020B0604020202020204" pitchFamily="34" charset="0"/>
                      </a:endParaRPr>
                    </a:p>
                  </a:txBody>
                  <a:tcPr anchor="ctr" anchorCtr="1"/>
                </a:tc>
                <a:tc>
                  <a:txBody>
                    <a:bodyPr/>
                    <a:lstStyle/>
                    <a:p>
                      <a:pPr algn="ctr" rtl="1"/>
                      <a:r>
                        <a:rPr lang="ar-BH" sz="1800" b="1" dirty="0" smtClean="0">
                          <a:latin typeface="Arial" panose="020B0604020202020204" pitchFamily="34" charset="0"/>
                          <a:cs typeface="Arial" panose="020B0604020202020204" pitchFamily="34" charset="0"/>
                        </a:rPr>
                        <a:t>1.9 %</a:t>
                      </a:r>
                      <a:endParaRPr lang="en-US" sz="1800" b="1" dirty="0">
                        <a:latin typeface="Arial" panose="020B0604020202020204" pitchFamily="34" charset="0"/>
                        <a:cs typeface="Arial" panose="020B0604020202020204" pitchFamily="34" charset="0"/>
                      </a:endParaRPr>
                    </a:p>
                  </a:txBody>
                  <a:tcPr anchor="ctr" anchorCtr="1"/>
                </a:tc>
                <a:tc>
                  <a:txBody>
                    <a:bodyPr/>
                    <a:lstStyle/>
                    <a:p>
                      <a:pPr algn="ctr" rtl="1"/>
                      <a:r>
                        <a:rPr lang="ar-BH" sz="1800" b="1" dirty="0" smtClean="0"/>
                        <a:t>حصة</a:t>
                      </a:r>
                      <a:r>
                        <a:rPr lang="ar-BH" sz="1800" b="1" baseline="0" dirty="0" smtClean="0"/>
                        <a:t> نفقات البحث والتطور من الناتج المحلي الإجمالي سنة 2000م  </a:t>
                      </a:r>
                      <a:endParaRPr lang="en-US" sz="1800" b="1" dirty="0">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2029363179"/>
                  </a:ext>
                </a:extLst>
              </a:tr>
              <a:tr h="370840">
                <a:tc>
                  <a:txBody>
                    <a:bodyPr/>
                    <a:lstStyle/>
                    <a:p>
                      <a:pPr algn="ctr" rtl="1"/>
                      <a:r>
                        <a:rPr lang="ar-BH" sz="1800" b="1" dirty="0" smtClean="0">
                          <a:latin typeface="Arial" panose="020B0604020202020204" pitchFamily="34" charset="0"/>
                          <a:cs typeface="Arial" panose="020B0604020202020204" pitchFamily="34" charset="0"/>
                        </a:rPr>
                        <a:t>22 %</a:t>
                      </a:r>
                      <a:endParaRPr lang="en-US" sz="1800" b="1" dirty="0">
                        <a:latin typeface="Arial" panose="020B0604020202020204" pitchFamily="34" charset="0"/>
                        <a:cs typeface="Arial" panose="020B0604020202020204" pitchFamily="34" charset="0"/>
                      </a:endParaRPr>
                    </a:p>
                  </a:txBody>
                  <a:tcPr anchor="ctr" anchorCtr="1">
                    <a:solidFill>
                      <a:schemeClr val="accent4">
                        <a:lumMod val="20000"/>
                        <a:lumOff val="80000"/>
                      </a:schemeClr>
                    </a:solidFill>
                  </a:tcPr>
                </a:tc>
                <a:tc>
                  <a:txBody>
                    <a:bodyPr/>
                    <a:lstStyle/>
                    <a:p>
                      <a:pPr algn="ctr" rtl="1"/>
                      <a:r>
                        <a:rPr lang="ar-BH" sz="1800" b="1" dirty="0" smtClean="0">
                          <a:latin typeface="Arial" panose="020B0604020202020204" pitchFamily="34" charset="0"/>
                          <a:cs typeface="Arial" panose="020B0604020202020204" pitchFamily="34" charset="0"/>
                        </a:rPr>
                        <a:t>27</a:t>
                      </a:r>
                      <a:r>
                        <a:rPr lang="ar-BH" sz="1800" b="1" baseline="0" dirty="0" smtClean="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a:txBody>
                  <a:tcPr anchor="ctr" anchorCtr="1">
                    <a:solidFill>
                      <a:schemeClr val="accent4">
                        <a:lumMod val="20000"/>
                        <a:lumOff val="80000"/>
                      </a:schemeClr>
                    </a:solidFill>
                  </a:tcPr>
                </a:tc>
                <a:tc>
                  <a:txBody>
                    <a:bodyPr/>
                    <a:lstStyle/>
                    <a:p>
                      <a:pPr algn="ctr" rtl="1"/>
                      <a:r>
                        <a:rPr lang="ar-BH" sz="1800" b="1" dirty="0" smtClean="0">
                          <a:latin typeface="Arial" panose="020B0604020202020204" pitchFamily="34" charset="0"/>
                          <a:cs typeface="Arial" panose="020B0604020202020204" pitchFamily="34" charset="0"/>
                        </a:rPr>
                        <a:t>34 %</a:t>
                      </a:r>
                      <a:endParaRPr lang="en-US" sz="1800" b="1" dirty="0">
                        <a:latin typeface="Arial" panose="020B0604020202020204" pitchFamily="34" charset="0"/>
                        <a:cs typeface="Arial" panose="020B0604020202020204" pitchFamily="34" charset="0"/>
                      </a:endParaRPr>
                    </a:p>
                  </a:txBody>
                  <a:tcPr anchor="ctr" anchorCtr="1">
                    <a:solidFill>
                      <a:schemeClr val="accent4">
                        <a:lumMod val="20000"/>
                        <a:lumOff val="80000"/>
                      </a:schemeClr>
                    </a:solidFill>
                  </a:tcPr>
                </a:tc>
                <a:tc>
                  <a:txBody>
                    <a:bodyPr/>
                    <a:lstStyle/>
                    <a:p>
                      <a:pPr algn="ctr" rtl="1"/>
                      <a:r>
                        <a:rPr lang="ar-BH" sz="1800" b="1" dirty="0" smtClean="0"/>
                        <a:t>الحصة من براءات الاختراع في العالم سنة 2000م</a:t>
                      </a:r>
                      <a:endParaRPr lang="en-US" sz="1800" b="1" dirty="0">
                        <a:latin typeface="Arial" panose="020B0604020202020204" pitchFamily="34" charset="0"/>
                        <a:cs typeface="Arial" panose="020B0604020202020204" pitchFamily="34" charset="0"/>
                      </a:endParaRPr>
                    </a:p>
                  </a:txBody>
                  <a:tcPr anchor="ctr" anchorCtr="1">
                    <a:solidFill>
                      <a:schemeClr val="accent4">
                        <a:lumMod val="20000"/>
                        <a:lumOff val="80000"/>
                      </a:schemeClr>
                    </a:solidFill>
                  </a:tcPr>
                </a:tc>
                <a:extLst>
                  <a:ext uri="{0D108BD9-81ED-4DB2-BD59-A6C34878D82A}">
                    <a16:rowId xmlns="" xmlns:a16="http://schemas.microsoft.com/office/drawing/2014/main" val="894309664"/>
                  </a:ext>
                </a:extLst>
              </a:tr>
            </a:tbl>
          </a:graphicData>
        </a:graphic>
      </p:graphicFrame>
      <p:sp>
        <p:nvSpPr>
          <p:cNvPr id="14" name="TextBox 13"/>
          <p:cNvSpPr txBox="1"/>
          <p:nvPr/>
        </p:nvSpPr>
        <p:spPr>
          <a:xfrm>
            <a:off x="3918857" y="4714175"/>
            <a:ext cx="7698922" cy="1631216"/>
          </a:xfrm>
          <a:prstGeom prst="rect">
            <a:avLst/>
          </a:prstGeom>
          <a:solidFill>
            <a:schemeClr val="accent2">
              <a:lumMod val="20000"/>
              <a:lumOff val="80000"/>
            </a:schemeClr>
          </a:solidFill>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rtl="1"/>
            <a:r>
              <a:rPr lang="ar-BH" sz="2000" b="1" dirty="0" smtClean="0">
                <a:latin typeface="Arial" panose="020B0604020202020204" pitchFamily="34" charset="0"/>
                <a:cs typeface="Arial" panose="020B0604020202020204" pitchFamily="34" charset="0"/>
              </a:rPr>
              <a:t>مباردة الابتكار 2010: </a:t>
            </a:r>
            <a:r>
              <a:rPr lang="ar-BH" sz="2000" dirty="0" smtClean="0">
                <a:latin typeface="Arial" panose="020B0604020202020204" pitchFamily="34" charset="0"/>
                <a:cs typeface="Arial" panose="020B0604020202020204" pitchFamily="34" charset="0"/>
              </a:rPr>
              <a:t>هي المبادرة الثانية التي تلت المبادرة الأولى عام 2000م، وهي برنامج أطلقه البنك الأوروبي للاستثمار والصندوق الأوروبي للاستثمار بهدف بناء اقتصاد أوروبي يركز على المعرفة والابتكار وتستهدف المبادرة القطاعات الاقتصادية الخمسة وهي: البحث والتطوير، تنمية المؤسسات الصغرى والمتوسطة، شبكات التكنولوجيا العالية، تكوين الرأسمال البشري وتأهيله، ونشر الابتكار في القطاع السمعي والبصري</a:t>
            </a:r>
            <a:r>
              <a:rPr lang="ar-BH"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16" name="TextBox 15"/>
          <p:cNvSpPr txBox="1"/>
          <p:nvPr/>
        </p:nvSpPr>
        <p:spPr>
          <a:xfrm>
            <a:off x="3944983" y="4282201"/>
            <a:ext cx="7672796"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BH" sz="1600" b="1" dirty="0" smtClean="0">
                <a:latin typeface="Arial" panose="020B0604020202020204" pitchFamily="34" charset="0"/>
                <a:cs typeface="Arial" panose="020B0604020202020204" pitchFamily="34" charset="0"/>
              </a:rPr>
              <a:t>مبادرة الابتكار 2010م.</a:t>
            </a:r>
          </a:p>
        </p:txBody>
      </p:sp>
      <p:sp>
        <p:nvSpPr>
          <p:cNvPr id="17" name="مستطيل 3">
            <a:extLst>
              <a:ext uri="{FF2B5EF4-FFF2-40B4-BE49-F238E27FC236}">
                <a16:creationId xmlns="" xmlns:a16="http://schemas.microsoft.com/office/drawing/2014/main" id="{4B3C9DE7-92D6-469E-8AE9-CB0338F9207B}"/>
              </a:ext>
            </a:extLst>
          </p:cNvPr>
          <p:cNvSpPr/>
          <p:nvPr/>
        </p:nvSpPr>
        <p:spPr>
          <a:xfrm>
            <a:off x="0" y="354765"/>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sp>
        <p:nvSpPr>
          <p:cNvPr id="10" name="Rounded Rectangle 9"/>
          <p:cNvSpPr/>
          <p:nvPr/>
        </p:nvSpPr>
        <p:spPr>
          <a:xfrm>
            <a:off x="4419231" y="167547"/>
            <a:ext cx="7303051"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ar-BH" sz="3200" dirty="0" smtClean="0">
                <a:ln w="0"/>
                <a:solidFill>
                  <a:srgbClr val="0070C0"/>
                </a:solidFill>
                <a:effectLst>
                  <a:outerShdw blurRad="38100" dist="19050" dir="2700000" algn="tl" rotWithShape="0">
                    <a:schemeClr val="dk1">
                      <a:alpha val="40000"/>
                    </a:schemeClr>
                  </a:outerShdw>
                </a:effectLst>
              </a:rPr>
              <a:t>النشاط الخامس: دعائم القوة الإنتاجية للاتحاد الأوروبي</a:t>
            </a:r>
            <a:endParaRPr lang="en-US" sz="32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872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1+#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1+#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1+#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1000" fill="hold"/>
                                        <p:tgtEl>
                                          <p:spTgt spid="6"/>
                                        </p:tgtEl>
                                        <p:attrNameLst>
                                          <p:attrName>ppt_x</p:attrName>
                                        </p:attrNameLst>
                                      </p:cBhvr>
                                      <p:tavLst>
                                        <p:tav tm="0">
                                          <p:val>
                                            <p:strVal val="0-#ppt_w/2"/>
                                          </p:val>
                                        </p:tav>
                                        <p:tav tm="100000">
                                          <p:val>
                                            <p:strVal val="#ppt_x"/>
                                          </p:val>
                                        </p:tav>
                                      </p:tavLst>
                                    </p:anim>
                                    <p:anim calcmode="lin" valueType="num">
                                      <p:cBhvr additive="base">
                                        <p:cTn id="3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ircle(in)">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P spid="14" grpId="0" animBg="1"/>
      <p:bldP spid="16"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992777" y="1449977"/>
            <a:ext cx="10136777" cy="4911634"/>
          </a:xfrm>
          <a:prstGeom prst="frame">
            <a:avLst>
              <a:gd name="adj1" fmla="val 2001"/>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buFont typeface="Arial" panose="020B0604020202020204" pitchFamily="34" charset="0"/>
              <a:buChar char="•"/>
            </a:pPr>
            <a:endParaRPr lang="ar-BH" sz="2400" dirty="0" smtClean="0">
              <a:solidFill>
                <a:schemeClr val="accent5">
                  <a:lumMod val="75000"/>
                </a:schemeClr>
              </a:solidFill>
            </a:endParaRPr>
          </a:p>
          <a:p>
            <a:pPr algn="just" rtl="1"/>
            <a:endParaRPr lang="ar-BH" sz="2400" b="1" dirty="0" smtClean="0">
              <a:solidFill>
                <a:schemeClr val="accent4">
                  <a:lumMod val="50000"/>
                </a:schemeClr>
              </a:solidFill>
            </a:endParaRPr>
          </a:p>
          <a:p>
            <a:pPr marL="342900" indent="-342900" algn="just" rtl="1">
              <a:buFont typeface="Arial" panose="020B0604020202020204" pitchFamily="34" charset="0"/>
              <a:buChar char="•"/>
            </a:pPr>
            <a:r>
              <a:rPr lang="ar-BH" sz="2300" b="1" dirty="0" smtClean="0">
                <a:solidFill>
                  <a:schemeClr val="accent4">
                    <a:lumMod val="50000"/>
                  </a:schemeClr>
                </a:solidFill>
              </a:rPr>
              <a:t>إجابة السؤال الأول:</a:t>
            </a:r>
          </a:p>
          <a:p>
            <a:pPr marL="342900" indent="-342900" algn="just" rtl="1">
              <a:buFont typeface="Wingdings" panose="05000000000000000000" pitchFamily="2" charset="2"/>
              <a:buChar char="ü"/>
            </a:pPr>
            <a:r>
              <a:rPr lang="ar-BH" sz="2300" dirty="0" smtClean="0">
                <a:solidFill>
                  <a:schemeClr val="tx1"/>
                </a:solidFill>
              </a:rPr>
              <a:t>بلغت نسبة الاتحاد الأوروبي من حصة نفقات البحث والتطور حوالي 1.9% من الناتج المحلي الإجمالي، فيما بلغت في الولايات المتحدة 2,7% واليابان3,1%. وهذا يدل على اهتمام الاتحاد الأوربي بالإنفاق على البحث والتطوير فنسبتها تقارب نسبة كل من الولايات المتحدة الامريكية واليابان.</a:t>
            </a:r>
          </a:p>
          <a:p>
            <a:pPr marL="342900" indent="-342900" algn="just" rtl="1">
              <a:buFont typeface="Wingdings" panose="05000000000000000000" pitchFamily="2" charset="2"/>
              <a:buChar char="ü"/>
            </a:pPr>
            <a:r>
              <a:rPr lang="ar-BH" sz="2300" dirty="0" smtClean="0">
                <a:solidFill>
                  <a:schemeClr val="tx1"/>
                </a:solidFill>
              </a:rPr>
              <a:t>بلغت نسبة الاتحاد الأوروبي من </a:t>
            </a:r>
            <a:r>
              <a:rPr lang="ar-BH" sz="2300" dirty="0">
                <a:solidFill>
                  <a:schemeClr val="tx1"/>
                </a:solidFill>
              </a:rPr>
              <a:t>براءات </a:t>
            </a:r>
            <a:r>
              <a:rPr lang="ar-BH" sz="2300" dirty="0" smtClean="0">
                <a:solidFill>
                  <a:schemeClr val="tx1"/>
                </a:solidFill>
              </a:rPr>
              <a:t>الاختراع حوالي 34% فيما بلغت في </a:t>
            </a:r>
            <a:r>
              <a:rPr lang="ar-BH" sz="2300" dirty="0">
                <a:solidFill>
                  <a:schemeClr val="tx1"/>
                </a:solidFill>
              </a:rPr>
              <a:t>الولايات المتحدة الامريكية </a:t>
            </a:r>
            <a:r>
              <a:rPr lang="ar-BH" sz="2300" dirty="0" smtClean="0">
                <a:solidFill>
                  <a:schemeClr val="tx1"/>
                </a:solidFill>
              </a:rPr>
              <a:t>27 % واليابان 22 %، مما يدل على تفوق الاتحاد الأوروبي واهتمامه الكبير بالبحث العلمي والتجديد.</a:t>
            </a:r>
          </a:p>
          <a:p>
            <a:pPr algn="just" rtl="1"/>
            <a:endParaRPr lang="ar-BH" sz="2300" dirty="0" smtClean="0">
              <a:solidFill>
                <a:schemeClr val="accent4">
                  <a:lumMod val="50000"/>
                </a:schemeClr>
              </a:solidFill>
            </a:endParaRPr>
          </a:p>
          <a:p>
            <a:pPr marL="342900" indent="-342900" algn="just" rtl="1">
              <a:buFont typeface="Arial" panose="020B0604020202020204" pitchFamily="34" charset="0"/>
              <a:buChar char="•"/>
            </a:pPr>
            <a:r>
              <a:rPr lang="ar-BH" sz="2300" b="1" dirty="0" smtClean="0">
                <a:solidFill>
                  <a:schemeClr val="accent4">
                    <a:lumMod val="50000"/>
                  </a:schemeClr>
                </a:solidFill>
              </a:rPr>
              <a:t>إجابة السؤال الثاني:</a:t>
            </a:r>
          </a:p>
          <a:p>
            <a:pPr marL="342900" indent="-342900" algn="just" rtl="1">
              <a:buFont typeface="Wingdings" panose="05000000000000000000" pitchFamily="2" charset="2"/>
              <a:buChar char="ü"/>
            </a:pPr>
            <a:r>
              <a:rPr lang="ar-BH" sz="2300" dirty="0">
                <a:solidFill>
                  <a:schemeClr val="tx1"/>
                </a:solidFill>
                <a:latin typeface="Arial" panose="020B0604020202020204" pitchFamily="34" charset="0"/>
              </a:rPr>
              <a:t>بهدف بناء اقتصاد أوروبي يركز على المعرفة </a:t>
            </a:r>
            <a:r>
              <a:rPr lang="ar-BH" sz="2300" dirty="0" smtClean="0">
                <a:solidFill>
                  <a:schemeClr val="tx1"/>
                </a:solidFill>
                <a:latin typeface="Arial" panose="020B0604020202020204" pitchFamily="34" charset="0"/>
              </a:rPr>
              <a:t>والابتكار وتستهدف </a:t>
            </a:r>
            <a:r>
              <a:rPr lang="ar-BH" sz="2300" dirty="0">
                <a:solidFill>
                  <a:schemeClr val="tx1"/>
                </a:solidFill>
                <a:latin typeface="Arial" panose="020B0604020202020204" pitchFamily="34" charset="0"/>
              </a:rPr>
              <a:t>المبادرة القطاعات الاقتصادية الخمسة </a:t>
            </a:r>
            <a:r>
              <a:rPr lang="ar-BH" sz="2300" dirty="0" smtClean="0">
                <a:solidFill>
                  <a:schemeClr val="tx1"/>
                </a:solidFill>
                <a:latin typeface="Arial" panose="020B0604020202020204" pitchFamily="34" charset="0"/>
              </a:rPr>
              <a:t>وهي: </a:t>
            </a:r>
            <a:r>
              <a:rPr lang="ar-BH" sz="2300" dirty="0">
                <a:solidFill>
                  <a:schemeClr val="tx1"/>
                </a:solidFill>
                <a:latin typeface="Arial" panose="020B0604020202020204" pitchFamily="34" charset="0"/>
              </a:rPr>
              <a:t>البحث والتطوير، تنمية المؤسسات الصغرى والمتوسطة، شبكات التكنولوجيا العالية، تكوين الرأسمال البشري وتأهيله، ونشر الابتكار في القطاع السمعي والبصري</a:t>
            </a:r>
            <a:r>
              <a:rPr lang="ar-BH" sz="2300" dirty="0" smtClean="0">
                <a:solidFill>
                  <a:schemeClr val="tx1"/>
                </a:solidFill>
                <a:latin typeface="Arial" panose="020B0604020202020204" pitchFamily="34" charset="0"/>
              </a:rPr>
              <a:t>.</a:t>
            </a:r>
            <a:endParaRPr lang="ar-BH" sz="2400" dirty="0" smtClean="0">
              <a:solidFill>
                <a:schemeClr val="tx1"/>
              </a:solidFill>
            </a:endParaRPr>
          </a:p>
          <a:p>
            <a:pPr marL="342900" indent="-342900" algn="ctr" rtl="1">
              <a:buFont typeface="Wingdings" panose="05000000000000000000" pitchFamily="2" charset="2"/>
              <a:buChar char="ü"/>
            </a:pPr>
            <a:endParaRPr lang="ar-BH" sz="2400" b="1" dirty="0" smtClean="0">
              <a:solidFill>
                <a:schemeClr val="tx1"/>
              </a:solidFill>
            </a:endParaRPr>
          </a:p>
          <a:p>
            <a:pPr marL="342900" indent="-342900" algn="ctr" rtl="1">
              <a:buFont typeface="Arial" panose="020B0604020202020204" pitchFamily="34" charset="0"/>
              <a:buChar char="•"/>
            </a:pPr>
            <a:endParaRPr lang="ar-BH" sz="2400" b="1" dirty="0" smtClean="0">
              <a:solidFill>
                <a:schemeClr val="tx1"/>
              </a:solidFill>
            </a:endParaRPr>
          </a:p>
        </p:txBody>
      </p:sp>
      <p:sp>
        <p:nvSpPr>
          <p:cNvPr id="14" name="مستطيل 3">
            <a:extLst>
              <a:ext uri="{FF2B5EF4-FFF2-40B4-BE49-F238E27FC236}">
                <a16:creationId xmlns="" xmlns:a16="http://schemas.microsoft.com/office/drawing/2014/main" id="{4B3C9DE7-92D6-469E-8AE9-CB0338F9207B}"/>
              </a:ext>
            </a:extLst>
          </p:cNvPr>
          <p:cNvSpPr/>
          <p:nvPr/>
        </p:nvSpPr>
        <p:spPr>
          <a:xfrm>
            <a:off x="0" y="601014"/>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sp>
        <p:nvSpPr>
          <p:cNvPr id="5" name="Rounded Rectangle 4"/>
          <p:cNvSpPr/>
          <p:nvPr/>
        </p:nvSpPr>
        <p:spPr>
          <a:xfrm>
            <a:off x="4091685" y="466504"/>
            <a:ext cx="7303051"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rtl="1"/>
            <a:r>
              <a:rPr lang="ar-BH" sz="3200" dirty="0" smtClean="0">
                <a:ln w="0"/>
                <a:solidFill>
                  <a:srgbClr val="0070C0"/>
                </a:solidFill>
                <a:effectLst>
                  <a:outerShdw blurRad="38100" dist="19050" dir="2700000" algn="tl" rotWithShape="0">
                    <a:schemeClr val="dk1">
                      <a:alpha val="40000"/>
                    </a:schemeClr>
                  </a:outerShdw>
                </a:effectLst>
              </a:rPr>
              <a:t>إجابة النشاط الخامس</a:t>
            </a:r>
            <a:endParaRPr lang="en-US" sz="32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0509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anim calcmode="lin" valueType="num">
                                      <p:cBhvr>
                                        <p:cTn id="2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1000"/>
                                        <p:tgtEl>
                                          <p:spTgt spid="2">
                                            <p:txEl>
                                              <p:pRg st="7" end="7"/>
                                            </p:txEl>
                                          </p:spTgt>
                                        </p:tgtEl>
                                      </p:cBhvr>
                                    </p:animEffect>
                                    <p:anim calcmode="lin" valueType="num">
                                      <p:cBhvr>
                                        <p:cTn id="3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9269" y="1670874"/>
            <a:ext cx="10646228" cy="2154436"/>
          </a:xfrm>
          <a:prstGeom prst="rect">
            <a:avLst/>
          </a:prstGeom>
          <a:solidFill>
            <a:schemeClr val="accent1">
              <a:lumMod val="20000"/>
              <a:lumOff val="80000"/>
            </a:schemeClr>
          </a:solidFill>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BH" sz="2200" b="1" dirty="0" smtClean="0">
                <a:solidFill>
                  <a:schemeClr val="accent1">
                    <a:lumMod val="75000"/>
                  </a:schemeClr>
                </a:solidFill>
                <a:latin typeface="Arial" panose="020B0604020202020204" pitchFamily="34" charset="0"/>
                <a:cs typeface="Arial" panose="020B0604020202020204" pitchFamily="34" charset="0"/>
              </a:rPr>
              <a:t>توظيف موارد استثمار داخلية وخارجية هامة: </a:t>
            </a:r>
          </a:p>
          <a:p>
            <a:pPr algn="just" rtl="1"/>
            <a:r>
              <a:rPr lang="ar-BH" sz="2200" b="1" dirty="0" smtClean="0">
                <a:solidFill>
                  <a:schemeClr val="tx1"/>
                </a:solidFill>
                <a:latin typeface="Arial" panose="020B0604020202020204" pitchFamily="34" charset="0"/>
                <a:cs typeface="Arial" panose="020B0604020202020204" pitchFamily="34" charset="0"/>
              </a:rPr>
              <a:t>يستفيد الاتحاد الأوربي من موارد داخلية وخارجية تتميز بـ:</a:t>
            </a:r>
          </a:p>
          <a:p>
            <a:pPr marL="800100" lvl="1" indent="-342900" algn="just" rtl="1">
              <a:buFont typeface="Arial" panose="020B0604020202020204" pitchFamily="34" charset="0"/>
              <a:buChar char="•"/>
            </a:pPr>
            <a:r>
              <a:rPr lang="ar-BH" sz="2200" dirty="0" smtClean="0">
                <a:solidFill>
                  <a:schemeClr val="tx1"/>
                </a:solidFill>
                <a:latin typeface="Arial" panose="020B0604020202020204" pitchFamily="34" charset="0"/>
                <a:cs typeface="Arial" panose="020B0604020202020204" pitchFamily="34" charset="0"/>
              </a:rPr>
              <a:t>الادخار الذي بلغ 20% من الناتج المحلي الخام.</a:t>
            </a:r>
          </a:p>
          <a:p>
            <a:pPr marL="800100" lvl="1" indent="-342900" algn="just" rtl="1">
              <a:buFont typeface="Arial" panose="020B0604020202020204" pitchFamily="34" charset="0"/>
              <a:buChar char="•"/>
            </a:pPr>
            <a:r>
              <a:rPr lang="ar-BH" sz="2200" dirty="0" smtClean="0">
                <a:solidFill>
                  <a:schemeClr val="tx1"/>
                </a:solidFill>
                <a:latin typeface="Arial" panose="020B0604020202020204" pitchFamily="34" charset="0"/>
                <a:cs typeface="Arial" panose="020B0604020202020204" pitchFamily="34" charset="0"/>
              </a:rPr>
              <a:t>الاستثمارات التي توظفها الصناديق الأوروبية.</a:t>
            </a:r>
          </a:p>
          <a:p>
            <a:pPr marL="800100" lvl="1" indent="-342900" algn="just" rtl="1">
              <a:buFont typeface="Arial" panose="020B0604020202020204" pitchFamily="34" charset="0"/>
              <a:buChar char="•"/>
            </a:pPr>
            <a:r>
              <a:rPr lang="ar-BH" sz="2200" dirty="0" smtClean="0">
                <a:solidFill>
                  <a:schemeClr val="tx1"/>
                </a:solidFill>
                <a:latin typeface="Arial" panose="020B0604020202020204" pitchFamily="34" charset="0"/>
                <a:cs typeface="Arial" panose="020B0604020202020204" pitchFamily="34" charset="0"/>
              </a:rPr>
              <a:t>ما توظفه المؤسسات المالية والشركات الصناعية الكبرى من استثمارات في عمليات إعادة التوطين وإعادة الهيكلة والتطوير التكنولوجي</a:t>
            </a:r>
            <a:r>
              <a:rPr lang="ar-BH" sz="2400" dirty="0" smtClean="0">
                <a:solidFill>
                  <a:schemeClr val="tx1"/>
                </a:solidFill>
                <a:latin typeface="Arial" panose="020B0604020202020204" pitchFamily="34" charset="0"/>
                <a:cs typeface="Arial" panose="020B0604020202020204" pitchFamily="34" charset="0"/>
              </a:rPr>
              <a:t>.</a:t>
            </a:r>
          </a:p>
        </p:txBody>
      </p:sp>
      <p:sp>
        <p:nvSpPr>
          <p:cNvPr id="5" name="TextBox 4"/>
          <p:cNvSpPr txBox="1"/>
          <p:nvPr/>
        </p:nvSpPr>
        <p:spPr>
          <a:xfrm>
            <a:off x="679269" y="3985937"/>
            <a:ext cx="10646228" cy="1107996"/>
          </a:xfrm>
          <a:prstGeom prst="rect">
            <a:avLst/>
          </a:prstGeom>
          <a:solidFill>
            <a:schemeClr val="accent4">
              <a:lumMod val="20000"/>
              <a:lumOff val="80000"/>
            </a:schemeClr>
          </a:solidFill>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BH" sz="2200" b="1" dirty="0" smtClean="0">
                <a:solidFill>
                  <a:schemeClr val="accent1">
                    <a:lumMod val="75000"/>
                  </a:schemeClr>
                </a:solidFill>
                <a:latin typeface="Arial" panose="020B0604020202020204" pitchFamily="34" charset="0"/>
                <a:cs typeface="Arial" panose="020B0604020202020204" pitchFamily="34" charset="0"/>
              </a:rPr>
              <a:t>ترابط القطاعات الاقتصادية وتكامل المؤسسات:</a:t>
            </a:r>
          </a:p>
          <a:p>
            <a:pPr algn="just" rtl="1"/>
            <a:r>
              <a:rPr lang="ar-BH" sz="2200" dirty="0" smtClean="0">
                <a:solidFill>
                  <a:schemeClr val="tx1"/>
                </a:solidFill>
                <a:latin typeface="Arial" panose="020B0604020202020204" pitchFamily="34" charset="0"/>
                <a:cs typeface="Arial" panose="020B0604020202020204" pitchFamily="34" charset="0"/>
              </a:rPr>
              <a:t>يتجلى في الترابط المركب الصناعي – الزراعي – الخدمي. وفي المركب الصناعي- العسكري الذي تمثله المؤسسة الأوروبية للدفاع الجوي وغزو الفضاء. </a:t>
            </a:r>
            <a:endParaRPr lang="ar-BH" sz="2200" dirty="0" smtClean="0">
              <a:solidFill>
                <a:schemeClr val="accent1">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679269" y="943350"/>
            <a:ext cx="10646228"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algn="ctr" rtl="1">
              <a:lnSpc>
                <a:spcPct val="150000"/>
              </a:lnSpc>
            </a:pPr>
            <a:r>
              <a:rPr lang="ar-BH" sz="2400" b="1" dirty="0" smtClean="0">
                <a:latin typeface="Arial" panose="020B0604020202020204" pitchFamily="34" charset="0"/>
                <a:cs typeface="Arial" panose="020B0604020202020204" pitchFamily="34" charset="0"/>
              </a:rPr>
              <a:t>هياكل اقتصادية عريقة ومتجددة </a:t>
            </a:r>
          </a:p>
        </p:txBody>
      </p:sp>
      <p:sp>
        <p:nvSpPr>
          <p:cNvPr id="8" name="TextBox 7"/>
          <p:cNvSpPr txBox="1"/>
          <p:nvPr/>
        </p:nvSpPr>
        <p:spPr>
          <a:xfrm>
            <a:off x="679269" y="5254560"/>
            <a:ext cx="10646228" cy="1107996"/>
          </a:xfrm>
          <a:prstGeom prst="rect">
            <a:avLst/>
          </a:prstGeom>
          <a:solidFill>
            <a:schemeClr val="accent1">
              <a:lumMod val="20000"/>
              <a:lumOff val="80000"/>
            </a:schemeClr>
          </a:solidFill>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BH" sz="2200" b="1" dirty="0" smtClean="0">
                <a:solidFill>
                  <a:schemeClr val="accent1">
                    <a:lumMod val="75000"/>
                  </a:schemeClr>
                </a:solidFill>
                <a:latin typeface="Arial" panose="020B0604020202020204" pitchFamily="34" charset="0"/>
                <a:cs typeface="Arial" panose="020B0604020202020204" pitchFamily="34" charset="0"/>
              </a:rPr>
              <a:t>أهمية البحث العلمي والتجديد التكنولوجي:</a:t>
            </a:r>
          </a:p>
          <a:p>
            <a:pPr algn="just" rtl="1"/>
            <a:r>
              <a:rPr lang="ar-BH" sz="2200" dirty="0" smtClean="0">
                <a:solidFill>
                  <a:schemeClr val="tx1"/>
                </a:solidFill>
                <a:latin typeface="Arial" panose="020B0604020202020204" pitchFamily="34" charset="0"/>
                <a:cs typeface="Arial" panose="020B0604020202020204" pitchFamily="34" charset="0"/>
              </a:rPr>
              <a:t>يلقى البحث العلمي والتجديد التكنولوجي عناية خاصة باعتباره الطريق الأمثل لتجاوز التأخر التكنولوجي وتظهر هذه العناية في البرامج المنظمة للبحث والتطوير التكنولوجي وبرامج البحث المشتركة.</a:t>
            </a:r>
            <a:endParaRPr lang="ar-BH" sz="2200" dirty="0" smtClean="0">
              <a:solidFill>
                <a:schemeClr val="accent1">
                  <a:lumMod val="75000"/>
                </a:schemeClr>
              </a:solidFill>
              <a:latin typeface="Arial" panose="020B0604020202020204" pitchFamily="34" charset="0"/>
              <a:cs typeface="Arial" panose="020B0604020202020204" pitchFamily="34" charset="0"/>
            </a:endParaRPr>
          </a:p>
        </p:txBody>
      </p:sp>
      <p:sp>
        <p:nvSpPr>
          <p:cNvPr id="10" name="مستطيل 3">
            <a:extLst>
              <a:ext uri="{FF2B5EF4-FFF2-40B4-BE49-F238E27FC236}">
                <a16:creationId xmlns="" xmlns:a16="http://schemas.microsoft.com/office/drawing/2014/main" id="{4B3C9DE7-92D6-469E-8AE9-CB0338F9207B}"/>
              </a:ext>
            </a:extLst>
          </p:cNvPr>
          <p:cNvSpPr/>
          <p:nvPr/>
        </p:nvSpPr>
        <p:spPr>
          <a:xfrm>
            <a:off x="0" y="289450"/>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sp>
        <p:nvSpPr>
          <p:cNvPr id="9" name="Rounded Rectangle 8"/>
          <p:cNvSpPr/>
          <p:nvPr/>
        </p:nvSpPr>
        <p:spPr>
          <a:xfrm>
            <a:off x="4022446" y="167557"/>
            <a:ext cx="7303051"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ar-BH" sz="3200" dirty="0" smtClean="0">
                <a:ln w="0"/>
                <a:solidFill>
                  <a:srgbClr val="0070C0"/>
                </a:solidFill>
                <a:effectLst>
                  <a:outerShdw blurRad="38100" dist="19050" dir="2700000" algn="tl" rotWithShape="0">
                    <a:schemeClr val="dk1">
                      <a:alpha val="40000"/>
                    </a:schemeClr>
                  </a:outerShdw>
                </a:effectLst>
              </a:rPr>
              <a:t>دعائم </a:t>
            </a:r>
            <a:r>
              <a:rPr lang="ar-BH" sz="3200" dirty="0" smtClean="0">
                <a:ln w="0"/>
                <a:solidFill>
                  <a:srgbClr val="0070C0"/>
                </a:solidFill>
                <a:effectLst>
                  <a:outerShdw blurRad="38100" dist="19050" dir="2700000" algn="tl" rotWithShape="0">
                    <a:schemeClr val="dk1">
                      <a:alpha val="40000"/>
                    </a:schemeClr>
                  </a:outerShdw>
                </a:effectLst>
              </a:rPr>
              <a:t>القوة الإنتاجية للاتحاد الأوروبي</a:t>
            </a:r>
            <a:endParaRPr lang="en-US" sz="32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0106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0-#ppt_w/2"/>
                                          </p:val>
                                        </p:tav>
                                        <p:tav tm="100000">
                                          <p:val>
                                            <p:strVal val="#ppt_x"/>
                                          </p:val>
                                        </p:tav>
                                      </p:tavLst>
                                    </p:anim>
                                    <p:anim calcmode="lin" valueType="num">
                                      <p:cBhvr additive="base">
                                        <p:cTn id="25"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وان فرعي 2"/>
          <p:cNvSpPr txBox="1">
            <a:spLocks/>
          </p:cNvSpPr>
          <p:nvPr/>
        </p:nvSpPr>
        <p:spPr>
          <a:xfrm>
            <a:off x="1031966" y="1828949"/>
            <a:ext cx="10032273" cy="4506537"/>
          </a:xfrm>
          <a:prstGeom prst="rect">
            <a:avLst/>
          </a:prstGeom>
          <a:solidFill>
            <a:srgbClr val="FFF5D9"/>
          </a:solidFill>
          <a:ln w="38100">
            <a:solidFill>
              <a:schemeClr val="accent1">
                <a:lumMod val="75000"/>
              </a:schemeClr>
            </a:solidFill>
            <a:prstDash val="lg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endParaRPr lang="ar-BH" sz="1100" b="1" dirty="0"/>
          </a:p>
          <a:p>
            <a:pPr marL="0" indent="0" algn="r" rtl="1">
              <a:lnSpc>
                <a:spcPct val="150000"/>
              </a:lnSpc>
              <a:buNone/>
            </a:pPr>
            <a:r>
              <a:rPr lang="ar-BH" sz="2400" b="1" dirty="0" smtClean="0">
                <a:latin typeface="Simplified Arabic" panose="02020603050405020304" pitchFamily="18" charset="-78"/>
              </a:rPr>
              <a:t> </a:t>
            </a:r>
            <a:r>
              <a:rPr lang="ar-SA" sz="2400" b="1" dirty="0" smtClean="0">
                <a:latin typeface="Simplified Arabic" panose="02020603050405020304" pitchFamily="18" charset="-78"/>
              </a:rPr>
              <a:t>يتوق</a:t>
            </a:r>
            <a:r>
              <a:rPr lang="ar-BH" sz="2400" b="1" dirty="0">
                <a:latin typeface="Simplified Arabic" panose="02020603050405020304" pitchFamily="18" charset="-78"/>
              </a:rPr>
              <a:t>ّ</a:t>
            </a:r>
            <a:r>
              <a:rPr lang="ar-SA" sz="2400" b="1" dirty="0">
                <a:latin typeface="Simplified Arabic" panose="02020603050405020304" pitchFamily="18" charset="-78"/>
              </a:rPr>
              <a:t>ع من الط</a:t>
            </a:r>
            <a:r>
              <a:rPr lang="ar-BH" sz="2400" b="1" dirty="0">
                <a:latin typeface="Simplified Arabic" panose="02020603050405020304" pitchFamily="18" charset="-78"/>
              </a:rPr>
              <a:t>ّ</a:t>
            </a:r>
            <a:r>
              <a:rPr lang="ar-SA" sz="2400" b="1" dirty="0">
                <a:latin typeface="Simplified Arabic" panose="02020603050405020304" pitchFamily="18" charset="-78"/>
              </a:rPr>
              <a:t>الب في نهاية الد</a:t>
            </a:r>
            <a:r>
              <a:rPr lang="ar-BH" sz="2400" b="1" dirty="0">
                <a:latin typeface="Simplified Arabic" panose="02020603050405020304" pitchFamily="18" charset="-78"/>
              </a:rPr>
              <a:t>ّ</a:t>
            </a:r>
            <a:r>
              <a:rPr lang="ar-SA" sz="2400" b="1" dirty="0">
                <a:latin typeface="Simplified Arabic" panose="02020603050405020304" pitchFamily="18" charset="-78"/>
              </a:rPr>
              <a:t>رس أن</a:t>
            </a:r>
            <a:r>
              <a:rPr lang="ar-SA" sz="2400" b="1" dirty="0" smtClean="0">
                <a:latin typeface="Simplified Arabic" panose="02020603050405020304" pitchFamily="18" charset="-78"/>
              </a:rPr>
              <a:t>:</a:t>
            </a:r>
            <a:endParaRPr lang="ar-BH" sz="2400" b="1" dirty="0" smtClean="0">
              <a:latin typeface="Simplified Arabic" panose="02020603050405020304" pitchFamily="18" charset="-78"/>
            </a:endParaRPr>
          </a:p>
          <a:p>
            <a:pPr algn="r" rtl="1">
              <a:lnSpc>
                <a:spcPct val="150000"/>
              </a:lnSpc>
              <a:buFont typeface="Simplified Arabic" panose="02020603050405020304" pitchFamily="18" charset="-78"/>
              <a:buChar char="–"/>
            </a:pPr>
            <a:r>
              <a:rPr lang="ar-BH" sz="2400" b="1" dirty="0" smtClean="0">
                <a:latin typeface="Simplified Arabic" panose="02020603050405020304" pitchFamily="18" charset="-78"/>
              </a:rPr>
              <a:t>يوضح مظاهر القوة الإنتاجية للاتحاد الأوروبي: قوة الخدمة، وقوة الزراعة، وقوة الصناعة، وقوة التجارة.</a:t>
            </a:r>
          </a:p>
          <a:p>
            <a:pPr algn="r" rtl="1">
              <a:lnSpc>
                <a:spcPct val="150000"/>
              </a:lnSpc>
              <a:buFont typeface="Simplified Arabic" panose="02020603050405020304" pitchFamily="18" charset="-78"/>
              <a:buChar char="–"/>
            </a:pPr>
            <a:r>
              <a:rPr lang="ar-BH" sz="2400" b="1" dirty="0" smtClean="0">
                <a:latin typeface="Simplified Arabic" panose="02020603050405020304" pitchFamily="18" charset="-78"/>
              </a:rPr>
              <a:t>يبيّن أهمية القوة البشرية في دعم الإنتاج للاتحاد الأوروبي.</a:t>
            </a:r>
          </a:p>
          <a:p>
            <a:pPr algn="r" rtl="1">
              <a:lnSpc>
                <a:spcPct val="150000"/>
              </a:lnSpc>
              <a:buFont typeface="Simplified Arabic" panose="02020603050405020304" pitchFamily="18" charset="-78"/>
              <a:buChar char="–"/>
            </a:pPr>
            <a:r>
              <a:rPr lang="ar-BH" sz="2400" b="1" dirty="0" smtClean="0">
                <a:latin typeface="Simplified Arabic" panose="02020603050405020304" pitchFamily="18" charset="-78"/>
              </a:rPr>
              <a:t>يحدد الأهمية الاقتصادية في دعم </a:t>
            </a:r>
            <a:r>
              <a:rPr lang="ar-BH" sz="2400" b="1" dirty="0">
                <a:latin typeface="Simplified Arabic" panose="02020603050405020304" pitchFamily="18" charset="-78"/>
              </a:rPr>
              <a:t>الإنتاج للاتحاد </a:t>
            </a:r>
            <a:r>
              <a:rPr lang="ar-BH" sz="2400" b="1" dirty="0" smtClean="0">
                <a:latin typeface="Simplified Arabic" panose="02020603050405020304" pitchFamily="18" charset="-78"/>
              </a:rPr>
              <a:t>الأوروبي.</a:t>
            </a:r>
          </a:p>
          <a:p>
            <a:pPr algn="r" rtl="1">
              <a:lnSpc>
                <a:spcPct val="150000"/>
              </a:lnSpc>
              <a:buFont typeface="Simplified Arabic" panose="02020603050405020304" pitchFamily="18" charset="-78"/>
              <a:buChar char="–"/>
            </a:pPr>
            <a:r>
              <a:rPr lang="ar-BH" sz="2400" b="1" dirty="0" smtClean="0">
                <a:latin typeface="Simplified Arabic" panose="02020603050405020304" pitchFamily="18" charset="-78"/>
              </a:rPr>
              <a:t>يحلّل الخرائط </a:t>
            </a:r>
            <a:r>
              <a:rPr lang="ar-BH" sz="2400" b="1" dirty="0">
                <a:latin typeface="Simplified Arabic" panose="02020603050405020304" pitchFamily="18" charset="-78"/>
              </a:rPr>
              <a:t>والجداول لقوة الإنتاج للاتحاد </a:t>
            </a:r>
            <a:r>
              <a:rPr lang="ar-BH" sz="2400" b="1" dirty="0" smtClean="0">
                <a:latin typeface="Simplified Arabic" panose="02020603050405020304" pitchFamily="18" charset="-78"/>
              </a:rPr>
              <a:t>الأوروبي.</a:t>
            </a:r>
          </a:p>
        </p:txBody>
      </p:sp>
      <p:sp>
        <p:nvSpPr>
          <p:cNvPr id="5" name="مستطيل 3">
            <a:extLst>
              <a:ext uri="{FF2B5EF4-FFF2-40B4-BE49-F238E27FC236}">
                <a16:creationId xmlns="" xmlns:a16="http://schemas.microsoft.com/office/drawing/2014/main" id="{4B3C9DE7-92D6-469E-8AE9-CB0338F9207B}"/>
              </a:ext>
            </a:extLst>
          </p:cNvPr>
          <p:cNvSpPr/>
          <p:nvPr/>
        </p:nvSpPr>
        <p:spPr>
          <a:xfrm>
            <a:off x="0" y="313821"/>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sp>
        <p:nvSpPr>
          <p:cNvPr id="6" name="Rounded Rectangle 5"/>
          <p:cNvSpPr/>
          <p:nvPr/>
        </p:nvSpPr>
        <p:spPr>
          <a:xfrm>
            <a:off x="3221847" y="936876"/>
            <a:ext cx="6017687"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endParaRPr lang="ar-BH" sz="3200" b="1" dirty="0" smtClean="0">
              <a:solidFill>
                <a:schemeClr val="accent1">
                  <a:lumMod val="50000"/>
                </a:schemeClr>
              </a:solidFill>
              <a:latin typeface="Simplified Arabic" panose="02020603050405020304" pitchFamily="18" charset="-78"/>
            </a:endParaRPr>
          </a:p>
          <a:p>
            <a:pPr algn="ctr"/>
            <a:r>
              <a:rPr lang="ar-SA" sz="3200" b="1" dirty="0" smtClean="0">
                <a:solidFill>
                  <a:schemeClr val="accent1">
                    <a:lumMod val="50000"/>
                  </a:schemeClr>
                </a:solidFill>
                <a:latin typeface="Simplified Arabic" panose="02020603050405020304" pitchFamily="18" charset="-78"/>
              </a:rPr>
              <a:t>أهداف </a:t>
            </a:r>
            <a:r>
              <a:rPr lang="ar-SA" sz="3200" b="1" dirty="0">
                <a:solidFill>
                  <a:schemeClr val="accent1">
                    <a:lumMod val="50000"/>
                  </a:schemeClr>
                </a:solidFill>
                <a:latin typeface="Simplified Arabic" panose="02020603050405020304" pitchFamily="18" charset="-78"/>
              </a:rPr>
              <a:t>الدرس </a:t>
            </a:r>
            <a:endParaRPr lang="ar-BH" sz="3200" b="1" dirty="0">
              <a:solidFill>
                <a:schemeClr val="accent1">
                  <a:lumMod val="50000"/>
                </a:schemeClr>
              </a:solidFill>
              <a:latin typeface="Simplified Arabic" panose="02020603050405020304" pitchFamily="18" charset="-78"/>
            </a:endParaRPr>
          </a:p>
          <a:p>
            <a:pPr algn="ctr"/>
            <a:endParaRPr lang="en-US" sz="32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8910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71336" y="1635457"/>
            <a:ext cx="2719221" cy="4544354"/>
          </a:xfrm>
          <a:prstGeom prst="rect">
            <a:avLst/>
          </a:prstGeom>
          <a:ln w="28575">
            <a:solidFill>
              <a:srgbClr val="0070C0"/>
            </a:solidFill>
          </a:ln>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Low">
              <a:buFont typeface="Wingdings 3" charset="2"/>
              <a:buNone/>
            </a:pPr>
            <a:endParaRPr lang="ar-BH" sz="100" b="1" u="sng" dirty="0" smtClean="0">
              <a:solidFill>
                <a:srgbClr val="0070C0"/>
              </a:solidFill>
              <a:latin typeface="Simplified Arabic" panose="02020603050405020304" pitchFamily="18" charset="-78"/>
              <a:cs typeface="Simplified Arabic" panose="02020603050405020304" pitchFamily="18" charset="-78"/>
            </a:endParaRPr>
          </a:p>
          <a:p>
            <a:pPr marL="0" indent="0" algn="justLow">
              <a:lnSpc>
                <a:spcPct val="150000"/>
              </a:lnSpc>
              <a:buFont typeface="Wingdings 3" charset="2"/>
              <a:buNone/>
            </a:pPr>
            <a:r>
              <a:rPr lang="ar-BH" sz="2000" b="1" u="sng" dirty="0" smtClean="0">
                <a:solidFill>
                  <a:srgbClr val="0070C0"/>
                </a:solidFill>
                <a:latin typeface="Arial" panose="020B0604020202020204" pitchFamily="34" charset="0"/>
                <a:cs typeface="Arial" panose="020B0604020202020204" pitchFamily="34" charset="0"/>
              </a:rPr>
              <a:t> أقرأ المستندات، ثم أجب عما يلي: </a:t>
            </a:r>
          </a:p>
          <a:p>
            <a:pPr marL="457200" indent="-457200" algn="justLow">
              <a:lnSpc>
                <a:spcPct val="150000"/>
              </a:lnSpc>
              <a:buFont typeface="Wingdings 3" charset="2"/>
              <a:buAutoNum type="arabicPeriod"/>
            </a:pPr>
            <a:r>
              <a:rPr lang="ar-BH" sz="2000" b="1" dirty="0" smtClean="0">
                <a:solidFill>
                  <a:srgbClr val="0070C0"/>
                </a:solidFill>
                <a:latin typeface="Arial" panose="020B0604020202020204" pitchFamily="34" charset="0"/>
                <a:cs typeface="Arial" panose="020B0604020202020204" pitchFamily="34" charset="0"/>
              </a:rPr>
              <a:t>لاحظ مجموع طول شبكة النقل البري للاتحاد الأوربي، ماذا تستنتج؟</a:t>
            </a:r>
          </a:p>
          <a:p>
            <a:pPr marL="457200" indent="-457200" algn="justLow">
              <a:lnSpc>
                <a:spcPct val="150000"/>
              </a:lnSpc>
              <a:buFont typeface="Wingdings 3" charset="2"/>
              <a:buAutoNum type="arabicPeriod"/>
            </a:pPr>
            <a:r>
              <a:rPr lang="ar-BH" sz="2000" b="1" dirty="0" smtClean="0">
                <a:solidFill>
                  <a:srgbClr val="0070C0"/>
                </a:solidFill>
                <a:latin typeface="Arial" panose="020B0604020202020204" pitchFamily="34" charset="0"/>
                <a:cs typeface="Arial" panose="020B0604020202020204" pitchFamily="34" charset="0"/>
              </a:rPr>
              <a:t>كيف استفادت دول الاتحاد الأوروبي من مزايا تضاريسها في دعم اقتصاداتها؟</a:t>
            </a:r>
          </a:p>
        </p:txBody>
      </p:sp>
      <p:sp>
        <p:nvSpPr>
          <p:cNvPr id="9" name="TextBox 8"/>
          <p:cNvSpPr txBox="1"/>
          <p:nvPr/>
        </p:nvSpPr>
        <p:spPr>
          <a:xfrm>
            <a:off x="7106195" y="1049464"/>
            <a:ext cx="4511584" cy="461665"/>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rtl="1"/>
            <a:r>
              <a:rPr lang="ar-BH" sz="2400" b="1" dirty="0" smtClean="0"/>
              <a:t>ثالثًا: الاستفادة من مزايا المجال والتحكم به </a:t>
            </a:r>
            <a:endParaRPr lang="en-US" sz="2400" b="1" dirty="0"/>
          </a:p>
        </p:txBody>
      </p:sp>
      <p:sp>
        <p:nvSpPr>
          <p:cNvPr id="13" name="TextBox 12"/>
          <p:cNvSpPr txBox="1"/>
          <p:nvPr/>
        </p:nvSpPr>
        <p:spPr>
          <a:xfrm>
            <a:off x="3293987" y="1635457"/>
            <a:ext cx="3722913"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BH" sz="1600" b="1" dirty="0" smtClean="0">
                <a:latin typeface="Arial" panose="020B0604020202020204" pitchFamily="34" charset="0"/>
                <a:cs typeface="Arial" panose="020B0604020202020204" pitchFamily="34" charset="0"/>
              </a:rPr>
              <a:t>شبكة النقل البري في الاتحاد الأوروبي عام 2003م.</a:t>
            </a:r>
          </a:p>
        </p:txBody>
      </p:sp>
      <p:pic>
        <p:nvPicPr>
          <p:cNvPr id="2" name="Picture 1"/>
          <p:cNvPicPr>
            <a:picLocks noChangeAspect="1"/>
          </p:cNvPicPr>
          <p:nvPr/>
        </p:nvPicPr>
        <p:blipFill rotWithShape="1">
          <a:blip r:embed="rId2"/>
          <a:srcRect l="15195" t="26697" r="52878" b="7946"/>
          <a:stretch/>
        </p:blipFill>
        <p:spPr>
          <a:xfrm>
            <a:off x="7223760" y="2004690"/>
            <a:ext cx="4363811" cy="412178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7223760" y="1606358"/>
            <a:ext cx="439401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BH" sz="1600" b="1" dirty="0" smtClean="0">
                <a:latin typeface="Arial" panose="020B0604020202020204" pitchFamily="34" charset="0"/>
                <a:cs typeface="Arial" panose="020B0604020202020204" pitchFamily="34" charset="0"/>
              </a:rPr>
              <a:t>خريطة تضاريس الاتحاد الأوروبي.</a:t>
            </a:r>
          </a:p>
        </p:txBody>
      </p:sp>
      <p:sp>
        <p:nvSpPr>
          <p:cNvPr id="17" name="مستطيل 3">
            <a:extLst>
              <a:ext uri="{FF2B5EF4-FFF2-40B4-BE49-F238E27FC236}">
                <a16:creationId xmlns="" xmlns:a16="http://schemas.microsoft.com/office/drawing/2014/main" id="{4B3C9DE7-92D6-469E-8AE9-CB0338F9207B}"/>
              </a:ext>
            </a:extLst>
          </p:cNvPr>
          <p:cNvSpPr/>
          <p:nvPr/>
        </p:nvSpPr>
        <p:spPr>
          <a:xfrm>
            <a:off x="0" y="354765"/>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93986881"/>
              </p:ext>
            </p:extLst>
          </p:nvPr>
        </p:nvGraphicFramePr>
        <p:xfrm>
          <a:off x="3293988" y="2063932"/>
          <a:ext cx="3722914" cy="4062547"/>
        </p:xfrm>
        <a:graphic>
          <a:graphicData uri="http://schemas.openxmlformats.org/drawingml/2006/table">
            <a:tbl>
              <a:tblPr firstRow="1" bandRow="1">
                <a:tableStyleId>{ED083AE6-46FA-4A59-8FB0-9F97EB10719F}</a:tableStyleId>
              </a:tblPr>
              <a:tblGrid>
                <a:gridCol w="1559594">
                  <a:extLst>
                    <a:ext uri="{9D8B030D-6E8A-4147-A177-3AD203B41FA5}">
                      <a16:colId xmlns="" xmlns:a16="http://schemas.microsoft.com/office/drawing/2014/main" val="1270741748"/>
                    </a:ext>
                  </a:extLst>
                </a:gridCol>
                <a:gridCol w="2163320">
                  <a:extLst>
                    <a:ext uri="{9D8B030D-6E8A-4147-A177-3AD203B41FA5}">
                      <a16:colId xmlns="" xmlns:a16="http://schemas.microsoft.com/office/drawing/2014/main" val="2842040716"/>
                    </a:ext>
                  </a:extLst>
                </a:gridCol>
              </a:tblGrid>
              <a:tr h="1097905">
                <a:tc>
                  <a:txBody>
                    <a:bodyPr/>
                    <a:lstStyle/>
                    <a:p>
                      <a:pPr algn="ctr" rtl="1"/>
                      <a:r>
                        <a:rPr lang="ar-BH" sz="2000" dirty="0" smtClean="0"/>
                        <a:t>1765140</a:t>
                      </a:r>
                      <a:endParaRPr lang="en-US" sz="2000" dirty="0">
                        <a:solidFill>
                          <a:schemeClr val="tx1"/>
                        </a:solidFill>
                        <a:cs typeface="+mn-cs"/>
                      </a:endParaRPr>
                    </a:p>
                  </a:txBody>
                  <a:tcPr anchor="ctr" anchorCtr="1"/>
                </a:tc>
                <a:tc>
                  <a:txBody>
                    <a:bodyPr/>
                    <a:lstStyle/>
                    <a:p>
                      <a:pPr algn="ctr" rtl="1"/>
                      <a:r>
                        <a:rPr lang="ar-BH" sz="2000" dirty="0" smtClean="0"/>
                        <a:t>مجموع الطرقات</a:t>
                      </a:r>
                      <a:r>
                        <a:rPr lang="ar-BH" sz="2000" baseline="0" dirty="0" smtClean="0"/>
                        <a:t> بالكلم2</a:t>
                      </a:r>
                      <a:endParaRPr lang="en-US" sz="2000" dirty="0">
                        <a:solidFill>
                          <a:schemeClr val="tx1"/>
                        </a:solidFill>
                        <a:cs typeface="+mn-cs"/>
                      </a:endParaRPr>
                    </a:p>
                  </a:txBody>
                  <a:tcPr anchor="ctr" anchorCtr="1"/>
                </a:tc>
                <a:extLst>
                  <a:ext uri="{0D108BD9-81ED-4DB2-BD59-A6C34878D82A}">
                    <a16:rowId xmlns="" xmlns:a16="http://schemas.microsoft.com/office/drawing/2014/main" val="3877521662"/>
                  </a:ext>
                </a:extLst>
              </a:tr>
              <a:tr h="1482321">
                <a:tc>
                  <a:txBody>
                    <a:bodyPr/>
                    <a:lstStyle/>
                    <a:p>
                      <a:pPr algn="ctr" rtl="1"/>
                      <a:r>
                        <a:rPr lang="ar-BH" sz="2000" b="1" dirty="0" smtClean="0"/>
                        <a:t>199682 </a:t>
                      </a:r>
                      <a:endParaRPr lang="en-US" sz="2000" b="1" dirty="0">
                        <a:solidFill>
                          <a:schemeClr val="tx1"/>
                        </a:solidFill>
                        <a:cs typeface="+mn-cs"/>
                      </a:endParaRPr>
                    </a:p>
                  </a:txBody>
                  <a:tcPr anchor="ctr" anchorCtr="1"/>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2000" b="1" dirty="0" smtClean="0"/>
                        <a:t>مجموع الخطوط الحديدية بالكلم</a:t>
                      </a:r>
                      <a:r>
                        <a:rPr lang="ar-BH" sz="2000" b="1" baseline="0" dirty="0" smtClean="0"/>
                        <a:t>2</a:t>
                      </a:r>
                      <a:endParaRPr lang="en-US" sz="2000" b="1" dirty="0" smtClean="0"/>
                    </a:p>
                    <a:p>
                      <a:pPr algn="ctr" rtl="1"/>
                      <a:endParaRPr lang="en-US" sz="2000" b="1" dirty="0">
                        <a:solidFill>
                          <a:schemeClr val="tx1"/>
                        </a:solidFill>
                        <a:cs typeface="+mn-cs"/>
                      </a:endParaRPr>
                    </a:p>
                  </a:txBody>
                  <a:tcPr anchor="ctr" anchorCtr="1"/>
                </a:tc>
                <a:extLst>
                  <a:ext uri="{0D108BD9-81ED-4DB2-BD59-A6C34878D82A}">
                    <a16:rowId xmlns="" xmlns:a16="http://schemas.microsoft.com/office/drawing/2014/main" val="4054979368"/>
                  </a:ext>
                </a:extLst>
              </a:tr>
              <a:tr h="1482321">
                <a:tc>
                  <a:txBody>
                    <a:bodyPr/>
                    <a:lstStyle/>
                    <a:p>
                      <a:pPr algn="ctr" rtl="1"/>
                      <a:r>
                        <a:rPr lang="ar-BH" sz="2000" b="1" dirty="0" smtClean="0"/>
                        <a:t>29637</a:t>
                      </a:r>
                      <a:endParaRPr lang="en-US" sz="2000" b="1" dirty="0">
                        <a:solidFill>
                          <a:schemeClr val="tx1"/>
                        </a:solidFill>
                        <a:cs typeface="+mn-cs"/>
                      </a:endParaRPr>
                    </a:p>
                  </a:txBody>
                  <a:tcPr anchor="ctr" anchorCtr="1"/>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2000" b="1" dirty="0" smtClean="0"/>
                        <a:t>مجموع الممرات المائية الداخلية بالكلم</a:t>
                      </a:r>
                      <a:r>
                        <a:rPr lang="ar-BH" sz="2000" b="1" baseline="0" dirty="0" smtClean="0"/>
                        <a:t>2</a:t>
                      </a:r>
                      <a:endParaRPr lang="en-US" sz="2000" b="1" dirty="0" smtClean="0"/>
                    </a:p>
                    <a:p>
                      <a:pPr algn="ctr" rtl="1"/>
                      <a:endParaRPr lang="en-US" sz="2000" b="1" dirty="0">
                        <a:solidFill>
                          <a:schemeClr val="tx1"/>
                        </a:solidFill>
                        <a:cs typeface="+mn-cs"/>
                      </a:endParaRPr>
                    </a:p>
                  </a:txBody>
                  <a:tcPr anchor="ctr" anchorCtr="1"/>
                </a:tc>
                <a:extLst>
                  <a:ext uri="{0D108BD9-81ED-4DB2-BD59-A6C34878D82A}">
                    <a16:rowId xmlns="" xmlns:a16="http://schemas.microsoft.com/office/drawing/2014/main" val="2497196335"/>
                  </a:ext>
                </a:extLst>
              </a:tr>
            </a:tbl>
          </a:graphicData>
        </a:graphic>
      </p:graphicFrame>
      <p:sp>
        <p:nvSpPr>
          <p:cNvPr id="10" name="Rounded Rectangle 9"/>
          <p:cNvSpPr/>
          <p:nvPr/>
        </p:nvSpPr>
        <p:spPr>
          <a:xfrm>
            <a:off x="4314727" y="258756"/>
            <a:ext cx="7303051"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ar-BH" sz="3200" dirty="0" smtClean="0">
                <a:ln w="0"/>
                <a:solidFill>
                  <a:srgbClr val="0070C0"/>
                </a:solidFill>
                <a:effectLst>
                  <a:outerShdw blurRad="38100" dist="19050" dir="2700000" algn="tl" rotWithShape="0">
                    <a:schemeClr val="dk1">
                      <a:alpha val="40000"/>
                    </a:schemeClr>
                  </a:outerShdw>
                </a:effectLst>
              </a:rPr>
              <a:t>النشاط </a:t>
            </a:r>
            <a:r>
              <a:rPr lang="ar-BH" sz="3200" dirty="0" smtClean="0">
                <a:ln w="0"/>
                <a:solidFill>
                  <a:srgbClr val="0070C0"/>
                </a:solidFill>
                <a:effectLst>
                  <a:outerShdw blurRad="38100" dist="19050" dir="2700000" algn="tl" rotWithShape="0">
                    <a:schemeClr val="dk1">
                      <a:alpha val="40000"/>
                    </a:schemeClr>
                  </a:outerShdw>
                </a:effectLst>
              </a:rPr>
              <a:t>السادس: </a:t>
            </a:r>
            <a:r>
              <a:rPr lang="ar-BH" sz="3200" dirty="0" smtClean="0">
                <a:ln w="0"/>
                <a:solidFill>
                  <a:srgbClr val="0070C0"/>
                </a:solidFill>
                <a:effectLst>
                  <a:outerShdw blurRad="38100" dist="19050" dir="2700000" algn="tl" rotWithShape="0">
                    <a:schemeClr val="dk1">
                      <a:alpha val="40000"/>
                    </a:schemeClr>
                  </a:outerShdw>
                </a:effectLst>
              </a:rPr>
              <a:t>دعائم القوة الإنتاجية للاتحاد الأوروبي</a:t>
            </a:r>
            <a:endParaRPr lang="en-US" sz="32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5839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1+#ppt_w/2"/>
                                          </p:val>
                                        </p:tav>
                                        <p:tav tm="100000">
                                          <p:val>
                                            <p:strVal val="#ppt_x"/>
                                          </p:val>
                                        </p:tav>
                                      </p:tavLst>
                                    </p:anim>
                                    <p:anim calcmode="lin" valueType="num">
                                      <p:cBhvr additive="base">
                                        <p:cTn id="2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1000" fill="hold"/>
                                        <p:tgtEl>
                                          <p:spTgt spid="6"/>
                                        </p:tgtEl>
                                        <p:attrNameLst>
                                          <p:attrName>ppt_x</p:attrName>
                                        </p:attrNameLst>
                                      </p:cBhvr>
                                      <p:tavLst>
                                        <p:tav tm="0">
                                          <p:val>
                                            <p:strVal val="0-#ppt_w/2"/>
                                          </p:val>
                                        </p:tav>
                                        <p:tav tm="100000">
                                          <p:val>
                                            <p:strVal val="#ppt_x"/>
                                          </p:val>
                                        </p:tav>
                                      </p:tavLst>
                                    </p:anim>
                                    <p:anim calcmode="lin" valueType="num">
                                      <p:cBhvr additive="base">
                                        <p:cTn id="3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ircle(in)">
                                      <p:cBhvr>
                                        <p:cTn id="4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P spid="15"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ame 11"/>
          <p:cNvSpPr/>
          <p:nvPr/>
        </p:nvSpPr>
        <p:spPr>
          <a:xfrm>
            <a:off x="992777" y="1486437"/>
            <a:ext cx="10136777" cy="4901300"/>
          </a:xfrm>
          <a:prstGeom prst="frame">
            <a:avLst>
              <a:gd name="adj1" fmla="val 3321"/>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buFont typeface="Arial" panose="020B0604020202020204" pitchFamily="34" charset="0"/>
              <a:buChar char="•"/>
            </a:pPr>
            <a:endParaRPr lang="ar-BH" sz="2400" dirty="0" smtClean="0">
              <a:solidFill>
                <a:schemeClr val="accent5">
                  <a:lumMod val="75000"/>
                </a:schemeClr>
              </a:solidFill>
            </a:endParaRPr>
          </a:p>
          <a:p>
            <a:pPr marL="342900" indent="-342900" algn="ctr" rtl="1">
              <a:buFont typeface="Arial" panose="020B0604020202020204" pitchFamily="34" charset="0"/>
              <a:buChar char="•"/>
            </a:pPr>
            <a:endParaRPr lang="ar-BH" sz="2400" dirty="0">
              <a:solidFill>
                <a:schemeClr val="accent5">
                  <a:lumMod val="75000"/>
                </a:schemeClr>
              </a:solidFill>
            </a:endParaRPr>
          </a:p>
          <a:p>
            <a:pPr marL="342900" indent="-342900" algn="just" rtl="1">
              <a:buFont typeface="Arial" panose="020B0604020202020204" pitchFamily="34" charset="0"/>
              <a:buChar char="•"/>
            </a:pPr>
            <a:endParaRPr lang="ar-BH" sz="2400" b="1" dirty="0" smtClean="0">
              <a:solidFill>
                <a:schemeClr val="accent4">
                  <a:lumMod val="50000"/>
                </a:schemeClr>
              </a:solidFill>
            </a:endParaRPr>
          </a:p>
          <a:p>
            <a:pPr marL="342900" indent="-342900" algn="just" rtl="1">
              <a:buFont typeface="Arial" panose="020B0604020202020204" pitchFamily="34" charset="0"/>
              <a:buChar char="•"/>
            </a:pPr>
            <a:r>
              <a:rPr lang="ar-BH" sz="2400" b="1" dirty="0" smtClean="0">
                <a:solidFill>
                  <a:schemeClr val="accent4">
                    <a:lumMod val="50000"/>
                  </a:schemeClr>
                </a:solidFill>
              </a:rPr>
              <a:t>إجابة السؤال الأول:</a:t>
            </a:r>
          </a:p>
          <a:p>
            <a:pPr marL="342900" indent="-342900" algn="just" rtl="1">
              <a:buFont typeface="Wingdings" panose="05000000000000000000" pitchFamily="2" charset="2"/>
              <a:buChar char="ü"/>
            </a:pPr>
            <a:r>
              <a:rPr lang="ar-BH" sz="2300" dirty="0" smtClean="0">
                <a:solidFill>
                  <a:schemeClr val="tx1"/>
                </a:solidFill>
              </a:rPr>
              <a:t>أنشأت دول الاتحاد الأوروبي العديد من الطرق التي بلغ مجموع طولها 1765140 كلم مربع، كما أنشأت العديد من الخطوط الحديدية التي بلغ مجموع طولها حوالي 199682 كلم مربع، كما اهتمت بإنشاء الممرات المائية الداخلية التي بلغ مجموع طولها 29637 كلم مربع، مما ساهم في تنشيط التجارة والنقل والسياحة.</a:t>
            </a:r>
          </a:p>
          <a:p>
            <a:pPr algn="just" rtl="1"/>
            <a:endParaRPr lang="ar-BH" sz="2300" dirty="0" smtClean="0">
              <a:solidFill>
                <a:schemeClr val="tx1"/>
              </a:solidFill>
            </a:endParaRPr>
          </a:p>
          <a:p>
            <a:pPr marL="342900" indent="-342900" algn="just" rtl="1">
              <a:buFont typeface="Wingdings" panose="05000000000000000000" pitchFamily="2" charset="2"/>
              <a:buChar char="ü"/>
            </a:pPr>
            <a:r>
              <a:rPr lang="ar-BH" sz="2400" b="1" dirty="0" smtClean="0">
                <a:solidFill>
                  <a:schemeClr val="accent4">
                    <a:lumMod val="50000"/>
                  </a:schemeClr>
                </a:solidFill>
              </a:rPr>
              <a:t>إجابة السؤال الثاني:</a:t>
            </a:r>
          </a:p>
          <a:p>
            <a:pPr marL="342900" indent="-342900" algn="just" rtl="1">
              <a:buFont typeface="Wingdings" panose="05000000000000000000" pitchFamily="2" charset="2"/>
              <a:buChar char="ü"/>
            </a:pPr>
            <a:r>
              <a:rPr lang="ar-BH" sz="2400" dirty="0" smtClean="0">
                <a:solidFill>
                  <a:schemeClr val="tx1"/>
                </a:solidFill>
                <a:latin typeface="Arial" panose="020B0604020202020204" pitchFamily="34" charset="0"/>
                <a:cs typeface="Arial" panose="020B0604020202020204" pitchFamily="34" charset="0"/>
              </a:rPr>
              <a:t>استفادت من المناطق القليلة الارتفاع مثل السهول والهضاب في بناء وإنشاء الطرق والموانئ والممرات المائية لاستغلالها في التجارة والصناعة والزراعة. مما سهل تبادلها التجاري مع العديد من الدول في العالم.</a:t>
            </a:r>
            <a:endParaRPr lang="en-US" sz="2400" dirty="0">
              <a:solidFill>
                <a:schemeClr val="tx1"/>
              </a:solidFill>
              <a:latin typeface="Arial" panose="020B0604020202020204" pitchFamily="34" charset="0"/>
              <a:cs typeface="Arial" panose="020B0604020202020204" pitchFamily="34" charset="0"/>
            </a:endParaRPr>
          </a:p>
          <a:p>
            <a:pPr algn="just" rtl="1"/>
            <a:endParaRPr lang="ar-BH" sz="2400" dirty="0" smtClean="0">
              <a:solidFill>
                <a:schemeClr val="tx1"/>
              </a:solidFill>
            </a:endParaRPr>
          </a:p>
          <a:p>
            <a:pPr marL="342900" indent="-342900" algn="ctr" rtl="1">
              <a:buFont typeface="Wingdings" panose="05000000000000000000" pitchFamily="2" charset="2"/>
              <a:buChar char="ü"/>
            </a:pPr>
            <a:endParaRPr lang="ar-BH" sz="2400" b="1" dirty="0" smtClean="0">
              <a:solidFill>
                <a:schemeClr val="tx1"/>
              </a:solidFill>
            </a:endParaRPr>
          </a:p>
          <a:p>
            <a:pPr marL="342900" indent="-342900" algn="ctr" rtl="1">
              <a:buFont typeface="Arial" panose="020B0604020202020204" pitchFamily="34" charset="0"/>
              <a:buChar char="•"/>
            </a:pPr>
            <a:endParaRPr lang="ar-BH" sz="2400" b="1" dirty="0" smtClean="0">
              <a:solidFill>
                <a:schemeClr val="tx1"/>
              </a:solidFill>
            </a:endParaRPr>
          </a:p>
        </p:txBody>
      </p:sp>
      <p:sp>
        <p:nvSpPr>
          <p:cNvPr id="16" name="مستطيل 3">
            <a:extLst>
              <a:ext uri="{FF2B5EF4-FFF2-40B4-BE49-F238E27FC236}">
                <a16:creationId xmlns="" xmlns:a16="http://schemas.microsoft.com/office/drawing/2014/main" id="{4B3C9DE7-92D6-469E-8AE9-CB0338F9207B}"/>
              </a:ext>
            </a:extLst>
          </p:cNvPr>
          <p:cNvSpPr/>
          <p:nvPr/>
        </p:nvSpPr>
        <p:spPr>
          <a:xfrm>
            <a:off x="0" y="354765"/>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sp>
        <p:nvSpPr>
          <p:cNvPr id="5" name="Rounded Rectangle 4"/>
          <p:cNvSpPr/>
          <p:nvPr/>
        </p:nvSpPr>
        <p:spPr>
          <a:xfrm>
            <a:off x="4173571" y="220255"/>
            <a:ext cx="7303051"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ar-BH" sz="3200" dirty="0" smtClean="0">
                <a:ln w="0"/>
                <a:solidFill>
                  <a:srgbClr val="0070C0"/>
                </a:solidFill>
                <a:effectLst>
                  <a:outerShdw blurRad="38100" dist="19050" dir="2700000" algn="tl" rotWithShape="0">
                    <a:schemeClr val="dk1">
                      <a:alpha val="40000"/>
                    </a:schemeClr>
                  </a:outerShdw>
                </a:effectLst>
              </a:rPr>
              <a:t>إجابة النشاط السادس</a:t>
            </a:r>
            <a:endParaRPr lang="en-US" sz="32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5121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wipe(down)">
                                      <p:cBhvr>
                                        <p:cTn id="7" dur="1000"/>
                                        <p:tgtEl>
                                          <p:spTgt spid="1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wipe(down)">
                                      <p:cBhvr>
                                        <p:cTn id="10" dur="1000"/>
                                        <p:tgtEl>
                                          <p:spTgt spid="12">
                                            <p:txEl>
                                              <p:pRg st="3" end="3"/>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wipe(down)">
                                      <p:cBhvr>
                                        <p:cTn id="13" dur="1000"/>
                                        <p:tgtEl>
                                          <p:spTgt spid="12">
                                            <p:txEl>
                                              <p:pRg st="4" end="4"/>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xEl>
                                              <p:pRg st="6" end="6"/>
                                            </p:txEl>
                                          </p:spTgt>
                                        </p:tgtEl>
                                        <p:attrNameLst>
                                          <p:attrName>style.visibility</p:attrName>
                                        </p:attrNameLst>
                                      </p:cBhvr>
                                      <p:to>
                                        <p:strVal val="visible"/>
                                      </p:to>
                                    </p:set>
                                    <p:animEffect transition="in" filter="wipe(down)">
                                      <p:cBhvr>
                                        <p:cTn id="16" dur="1000"/>
                                        <p:tgtEl>
                                          <p:spTgt spid="12">
                                            <p:txEl>
                                              <p:pRg st="6" end="6"/>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animEffect transition="in" filter="wipe(down)">
                                      <p:cBhvr>
                                        <p:cTn id="19" dur="1000"/>
                                        <p:tgtEl>
                                          <p:spTgt spid="12">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9269" y="1925006"/>
            <a:ext cx="10646228" cy="1107996"/>
          </a:xfrm>
          <a:prstGeom prst="rect">
            <a:avLst/>
          </a:prstGeom>
          <a:solidFill>
            <a:schemeClr val="accent1">
              <a:lumMod val="20000"/>
              <a:lumOff val="80000"/>
            </a:schemeClr>
          </a:solidFill>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BH" sz="2200" b="1" dirty="0" smtClean="0">
                <a:solidFill>
                  <a:schemeClr val="accent1">
                    <a:lumMod val="75000"/>
                  </a:schemeClr>
                </a:solidFill>
                <a:latin typeface="Arial" panose="020B0604020202020204" pitchFamily="34" charset="0"/>
                <a:cs typeface="Arial" panose="020B0604020202020204" pitchFamily="34" charset="0"/>
              </a:rPr>
              <a:t>مزايا الموقع: </a:t>
            </a:r>
          </a:p>
          <a:p>
            <a:pPr algn="just" rtl="1"/>
            <a:r>
              <a:rPr lang="ar-BH" sz="2200" dirty="0" smtClean="0">
                <a:solidFill>
                  <a:schemeClr val="tx1"/>
                </a:solidFill>
                <a:latin typeface="Arial" panose="020B0604020202020204" pitchFamily="34" charset="0"/>
                <a:cs typeface="Arial" panose="020B0604020202020204" pitchFamily="34" charset="0"/>
              </a:rPr>
              <a:t>يتوسط المجال الأوروبي الوحدات البشرية والاقتصادية الكبرى في العالم المعاصر فهو ينفتح على المجال الأمريكي وعلى القارة الأفريقية وعلى القارة الآسيوية برًا وبحرًا، وقد مكنه امتداد سواحله من امتلاك شبكة كثيفة من الموانئ.</a:t>
            </a:r>
          </a:p>
        </p:txBody>
      </p:sp>
      <p:sp>
        <p:nvSpPr>
          <p:cNvPr id="5" name="TextBox 4"/>
          <p:cNvSpPr txBox="1"/>
          <p:nvPr/>
        </p:nvSpPr>
        <p:spPr>
          <a:xfrm>
            <a:off x="714376" y="3435851"/>
            <a:ext cx="10646228" cy="1107996"/>
          </a:xfrm>
          <a:prstGeom prst="rect">
            <a:avLst/>
          </a:prstGeom>
          <a:solidFill>
            <a:schemeClr val="accent4">
              <a:lumMod val="20000"/>
              <a:lumOff val="80000"/>
            </a:schemeClr>
          </a:solidFill>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BH" sz="2200" b="1" dirty="0" smtClean="0">
                <a:solidFill>
                  <a:schemeClr val="accent1">
                    <a:lumMod val="75000"/>
                  </a:schemeClr>
                </a:solidFill>
                <a:latin typeface="Arial" panose="020B0604020202020204" pitchFamily="34" charset="0"/>
                <a:cs typeface="Arial" panose="020B0604020202020204" pitchFamily="34" charset="0"/>
              </a:rPr>
              <a:t>التضاريس غير معيقة للأنشطة الاقتصادية:</a:t>
            </a:r>
          </a:p>
          <a:p>
            <a:pPr algn="just" rtl="1"/>
            <a:r>
              <a:rPr lang="ar-BH" sz="2200" dirty="0" smtClean="0">
                <a:solidFill>
                  <a:schemeClr val="tx1"/>
                </a:solidFill>
                <a:latin typeface="Arial" panose="020B0604020202020204" pitchFamily="34" charset="0"/>
                <a:cs typeface="Arial" panose="020B0604020202020204" pitchFamily="34" charset="0"/>
              </a:rPr>
              <a:t>يغلب الانبساط على تضاريس الاتحاد الأوروبي فباستثناء الجبال الغربية والجنوبية الشرقية فالهضاب والسهول تغطي مساحة صالحة للزراعة وتتخلل هذه السهول شبكة نهرية قامت عليها حياة اقتصادية نشيطة. </a:t>
            </a:r>
            <a:endParaRPr lang="ar-BH" sz="2200" dirty="0" smtClean="0">
              <a:solidFill>
                <a:schemeClr val="accent1">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679269" y="1050260"/>
            <a:ext cx="10646228"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algn="ctr" rtl="1">
              <a:lnSpc>
                <a:spcPct val="150000"/>
              </a:lnSpc>
            </a:pPr>
            <a:r>
              <a:rPr lang="ar-BH" sz="2400" b="1" dirty="0" smtClean="0">
                <a:latin typeface="Arial" panose="020B0604020202020204" pitchFamily="34" charset="0"/>
                <a:cs typeface="Arial" panose="020B0604020202020204" pitchFamily="34" charset="0"/>
              </a:rPr>
              <a:t>الاستفادة من مزايا المجال</a:t>
            </a:r>
          </a:p>
        </p:txBody>
      </p:sp>
      <p:sp>
        <p:nvSpPr>
          <p:cNvPr id="8" name="TextBox 7"/>
          <p:cNvSpPr txBox="1"/>
          <p:nvPr/>
        </p:nvSpPr>
        <p:spPr>
          <a:xfrm>
            <a:off x="679269" y="4862274"/>
            <a:ext cx="10646228" cy="1446550"/>
          </a:xfrm>
          <a:prstGeom prst="rect">
            <a:avLst/>
          </a:prstGeom>
          <a:solidFill>
            <a:schemeClr val="accent1">
              <a:lumMod val="20000"/>
              <a:lumOff val="80000"/>
            </a:schemeClr>
          </a:solidFill>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BH" sz="2200" b="1" dirty="0" smtClean="0">
                <a:solidFill>
                  <a:schemeClr val="accent1">
                    <a:lumMod val="75000"/>
                  </a:schemeClr>
                </a:solidFill>
                <a:latin typeface="Arial" panose="020B0604020202020204" pitchFamily="34" charset="0"/>
                <a:cs typeface="Arial" panose="020B0604020202020204" pitchFamily="34" charset="0"/>
              </a:rPr>
              <a:t>مناخات ملائمة للنشاط الزراعي:</a:t>
            </a:r>
          </a:p>
          <a:p>
            <a:pPr algn="just" rtl="1"/>
            <a:r>
              <a:rPr lang="ar-BH" sz="2200" dirty="0" smtClean="0">
                <a:solidFill>
                  <a:schemeClr val="tx1"/>
                </a:solidFill>
                <a:latin typeface="Arial" panose="020B0604020202020204" pitchFamily="34" charset="0"/>
                <a:cs typeface="Arial" panose="020B0604020202020204" pitchFamily="34" charset="0"/>
              </a:rPr>
              <a:t>يتنوع المناخ في الاتحاد الأوروبي، حيث يغطي المناخ المعتدل الممطر السواحل الغربية وهو ملائم لتربية الماشية. أما المناخ المتوسطي يتيح زراعة الكروم والزياتين والأشجار المثمرة. وأما المناخ القاري ملائم للزراعات الكبرى وتربية الماشية.</a:t>
            </a:r>
            <a:endParaRPr lang="ar-BH" sz="2200" dirty="0" smtClean="0">
              <a:solidFill>
                <a:schemeClr val="accent1">
                  <a:lumMod val="75000"/>
                </a:schemeClr>
              </a:solidFill>
              <a:latin typeface="Arial" panose="020B0604020202020204" pitchFamily="34" charset="0"/>
              <a:cs typeface="Arial" panose="020B0604020202020204" pitchFamily="34" charset="0"/>
            </a:endParaRPr>
          </a:p>
        </p:txBody>
      </p:sp>
      <p:sp>
        <p:nvSpPr>
          <p:cNvPr id="10" name="مستطيل 3">
            <a:extLst>
              <a:ext uri="{FF2B5EF4-FFF2-40B4-BE49-F238E27FC236}">
                <a16:creationId xmlns="" xmlns:a16="http://schemas.microsoft.com/office/drawing/2014/main" id="{4B3C9DE7-92D6-469E-8AE9-CB0338F9207B}"/>
              </a:ext>
            </a:extLst>
          </p:cNvPr>
          <p:cNvSpPr/>
          <p:nvPr/>
        </p:nvSpPr>
        <p:spPr>
          <a:xfrm>
            <a:off x="0" y="315576"/>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sp>
        <p:nvSpPr>
          <p:cNvPr id="9" name="Rounded Rectangle 8"/>
          <p:cNvSpPr/>
          <p:nvPr/>
        </p:nvSpPr>
        <p:spPr>
          <a:xfrm>
            <a:off x="4022446" y="195567"/>
            <a:ext cx="7303051"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ar-BH" sz="3200" dirty="0" smtClean="0">
                <a:ln w="0"/>
                <a:solidFill>
                  <a:srgbClr val="0070C0"/>
                </a:solidFill>
                <a:effectLst>
                  <a:outerShdw blurRad="38100" dist="19050" dir="2700000" algn="tl" rotWithShape="0">
                    <a:schemeClr val="dk1">
                      <a:alpha val="40000"/>
                    </a:schemeClr>
                  </a:outerShdw>
                </a:effectLst>
              </a:rPr>
              <a:t>دعائم </a:t>
            </a:r>
            <a:r>
              <a:rPr lang="ar-BH" sz="3200" dirty="0" smtClean="0">
                <a:ln w="0"/>
                <a:solidFill>
                  <a:srgbClr val="0070C0"/>
                </a:solidFill>
                <a:effectLst>
                  <a:outerShdw blurRad="38100" dist="19050" dir="2700000" algn="tl" rotWithShape="0">
                    <a:schemeClr val="dk1">
                      <a:alpha val="40000"/>
                    </a:schemeClr>
                  </a:outerShdw>
                </a:effectLst>
              </a:rPr>
              <a:t>القوة الإنتاجية للاتحاد الأوروبي</a:t>
            </a:r>
            <a:endParaRPr lang="en-US" sz="32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4726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1+#ppt_w/2"/>
                                          </p:val>
                                        </p:tav>
                                        <p:tav tm="100000">
                                          <p:val>
                                            <p:strVal val="#ppt_x"/>
                                          </p:val>
                                        </p:tav>
                                      </p:tavLst>
                                    </p:anim>
                                    <p:anim calcmode="lin" valueType="num">
                                      <p:cBhvr additive="base">
                                        <p:cTn id="25"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9269" y="1713680"/>
            <a:ext cx="10646228" cy="2123658"/>
          </a:xfrm>
          <a:prstGeom prst="rect">
            <a:avLst/>
          </a:prstGeom>
          <a:solidFill>
            <a:schemeClr val="accent1">
              <a:lumMod val="20000"/>
              <a:lumOff val="80000"/>
            </a:schemeClr>
          </a:solidFill>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BH" sz="2200" b="1" dirty="0" smtClean="0">
                <a:solidFill>
                  <a:schemeClr val="accent1">
                    <a:lumMod val="75000"/>
                  </a:schemeClr>
                </a:solidFill>
                <a:latin typeface="Arial" panose="020B0604020202020204" pitchFamily="34" charset="0"/>
                <a:cs typeface="Arial" panose="020B0604020202020204" pitchFamily="34" charset="0"/>
              </a:rPr>
              <a:t>شبكات نقل تساعد على الاندماج الاقتصادي الأوربي : </a:t>
            </a:r>
          </a:p>
          <a:p>
            <a:pPr algn="just" rtl="1"/>
            <a:r>
              <a:rPr lang="ar-BH" sz="2200" b="1" dirty="0" smtClean="0">
                <a:solidFill>
                  <a:schemeClr val="tx1"/>
                </a:solidFill>
                <a:latin typeface="Arial" panose="020B0604020202020204" pitchFamily="34" charset="0"/>
                <a:cs typeface="Arial" panose="020B0604020202020204" pitchFamily="34" charset="0"/>
              </a:rPr>
              <a:t>تسهم شبكات النقل الأوروبية في دعم القوة الاقتصادية للاتحاد، ومنها:</a:t>
            </a:r>
          </a:p>
          <a:p>
            <a:pPr marL="800100" lvl="1" indent="-342900" algn="just" rtl="1">
              <a:buFont typeface="Arial" panose="020B0604020202020204" pitchFamily="34" charset="0"/>
              <a:buChar char="•"/>
            </a:pPr>
            <a:r>
              <a:rPr lang="ar-BH" sz="2200" dirty="0" smtClean="0">
                <a:solidFill>
                  <a:schemeClr val="tx1"/>
                </a:solidFill>
                <a:latin typeface="Arial" panose="020B0604020202020204" pitchFamily="34" charset="0"/>
                <a:cs typeface="Arial" panose="020B0604020202020204" pitchFamily="34" charset="0"/>
              </a:rPr>
              <a:t>الطرقات والخطوط الحديدية تقوم بدور هام في نقل البضائع والمسافرين بفضل شبكة كثيفة للطرقات والخطوط الحديدية المكهربة.</a:t>
            </a:r>
          </a:p>
          <a:p>
            <a:pPr marL="800100" lvl="1" indent="-342900" algn="just" rtl="1">
              <a:buFont typeface="Arial" panose="020B0604020202020204" pitchFamily="34" charset="0"/>
              <a:buChar char="•"/>
            </a:pPr>
            <a:r>
              <a:rPr lang="ar-BH" sz="2200" dirty="0" smtClean="0">
                <a:solidFill>
                  <a:schemeClr val="tx1"/>
                </a:solidFill>
                <a:latin typeface="Arial" panose="020B0604020202020204" pitchFamily="34" charset="0"/>
                <a:cs typeface="Arial" panose="020B0604020202020204" pitchFamily="34" charset="0"/>
              </a:rPr>
              <a:t>النقل النهري والبحري يسهم في نقل البضائع بشكل كبير.</a:t>
            </a:r>
          </a:p>
          <a:p>
            <a:pPr marL="800100" lvl="1" indent="-342900" algn="just" rtl="1">
              <a:buFont typeface="Arial" panose="020B0604020202020204" pitchFamily="34" charset="0"/>
              <a:buChar char="•"/>
            </a:pPr>
            <a:r>
              <a:rPr lang="ar-BH" sz="2200" dirty="0" smtClean="0">
                <a:solidFill>
                  <a:schemeClr val="tx1"/>
                </a:solidFill>
                <a:latin typeface="Arial" panose="020B0604020202020204" pitchFamily="34" charset="0"/>
                <a:cs typeface="Arial" panose="020B0604020202020204" pitchFamily="34" charset="0"/>
              </a:rPr>
              <a:t>النقل الجوي يستند إلى شبكة كثيفة من المطارات.</a:t>
            </a:r>
          </a:p>
        </p:txBody>
      </p:sp>
      <p:sp>
        <p:nvSpPr>
          <p:cNvPr id="5" name="TextBox 4"/>
          <p:cNvSpPr txBox="1"/>
          <p:nvPr/>
        </p:nvSpPr>
        <p:spPr>
          <a:xfrm>
            <a:off x="679269" y="3940086"/>
            <a:ext cx="10646228" cy="2462213"/>
          </a:xfrm>
          <a:prstGeom prst="rect">
            <a:avLst/>
          </a:prstGeom>
          <a:solidFill>
            <a:schemeClr val="accent4">
              <a:lumMod val="20000"/>
              <a:lumOff val="80000"/>
            </a:schemeClr>
          </a:solidFill>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BH" sz="2200" b="1" dirty="0" smtClean="0">
                <a:solidFill>
                  <a:schemeClr val="accent1">
                    <a:lumMod val="75000"/>
                  </a:schemeClr>
                </a:solidFill>
                <a:latin typeface="Arial" panose="020B0604020202020204" pitchFamily="34" charset="0"/>
                <a:cs typeface="Arial" panose="020B0604020202020204" pitchFamily="34" charset="0"/>
              </a:rPr>
              <a:t>تحضر كثيف يسهم في التحكم في المجال:</a:t>
            </a:r>
          </a:p>
          <a:p>
            <a:pPr algn="just" rtl="1"/>
            <a:r>
              <a:rPr lang="ar-BH" sz="2200" b="1" dirty="0" smtClean="0">
                <a:solidFill>
                  <a:schemeClr val="tx1"/>
                </a:solidFill>
                <a:latin typeface="Arial" panose="020B0604020202020204" pitchFamily="34" charset="0"/>
                <a:cs typeface="Arial" panose="020B0604020202020204" pitchFamily="34" charset="0"/>
              </a:rPr>
              <a:t>تتميز دول الاتحاد الأوربي بنسبة تحضر مرتفعة  إذ  تتعدى 80% ويتركز الحضر في الميغالوبوليس، ويمكن التمييز بين أربعة أنواع أصناف من الحواضر الأوربية:</a:t>
            </a:r>
          </a:p>
          <a:p>
            <a:pPr marL="800100" lvl="1" indent="-342900" algn="just" rtl="1">
              <a:buFont typeface="Arial" panose="020B0604020202020204" pitchFamily="34" charset="0"/>
              <a:buChar char="•"/>
            </a:pPr>
            <a:r>
              <a:rPr lang="ar-BH" sz="2200" dirty="0" smtClean="0">
                <a:solidFill>
                  <a:schemeClr val="tx1"/>
                </a:solidFill>
                <a:latin typeface="Arial" panose="020B0604020202020204" pitchFamily="34" charset="0"/>
                <a:cs typeface="Arial" panose="020B0604020202020204" pitchFamily="34" charset="0"/>
              </a:rPr>
              <a:t>حاضرة عالمية هي باريس التي تتمتع بنفوذ كبير في الاتحاد الأوروبي.</a:t>
            </a:r>
          </a:p>
          <a:p>
            <a:pPr marL="800100" lvl="1" indent="-342900" algn="just" rtl="1">
              <a:buFont typeface="Arial" panose="020B0604020202020204" pitchFamily="34" charset="0"/>
              <a:buChar char="•"/>
            </a:pPr>
            <a:r>
              <a:rPr lang="ar-BH" sz="2200" dirty="0" smtClean="0">
                <a:solidFill>
                  <a:schemeClr val="tx1"/>
                </a:solidFill>
                <a:latin typeface="Arial" panose="020B0604020202020204" pitchFamily="34" charset="0"/>
                <a:cs typeface="Arial" panose="020B0604020202020204" pitchFamily="34" charset="0"/>
              </a:rPr>
              <a:t>حواضر يتنامى نفوذها مثل أمستردام وبروكسل وميونخ وبرلين ومدريد وبرشلونه وغيرها.</a:t>
            </a:r>
          </a:p>
          <a:p>
            <a:pPr marL="800100" lvl="1" indent="-342900" algn="just" rtl="1">
              <a:buFont typeface="Arial" panose="020B0604020202020204" pitchFamily="34" charset="0"/>
              <a:buChar char="•"/>
            </a:pPr>
            <a:r>
              <a:rPr lang="ar-BH" sz="2200" dirty="0" smtClean="0">
                <a:solidFill>
                  <a:schemeClr val="tx1"/>
                </a:solidFill>
                <a:latin typeface="Arial" panose="020B0604020202020204" pitchFamily="34" charset="0"/>
                <a:cs typeface="Arial" panose="020B0604020202020204" pitchFamily="34" charset="0"/>
              </a:rPr>
              <a:t>حواضر وطنية تشمل على عدد من العواصم السياسية والمراكز اقتصادية مثل فرانكفورت وهانوفر.</a:t>
            </a:r>
          </a:p>
          <a:p>
            <a:pPr marL="800100" lvl="1" indent="-342900" algn="just" rtl="1">
              <a:buFont typeface="Arial" panose="020B0604020202020204" pitchFamily="34" charset="0"/>
              <a:buChar char="•"/>
            </a:pPr>
            <a:r>
              <a:rPr lang="ar-BH" sz="2200" dirty="0" smtClean="0">
                <a:solidFill>
                  <a:schemeClr val="tx1"/>
                </a:solidFill>
                <a:latin typeface="Arial" panose="020B0604020202020204" pitchFamily="34" charset="0"/>
                <a:cs typeface="Arial" panose="020B0604020202020204" pitchFamily="34" charset="0"/>
              </a:rPr>
              <a:t>حواضر وطنية أو إقليمية تسهم في تنظيم المجالات الوطنية مثل لاهاي وبرام وغاند.</a:t>
            </a:r>
          </a:p>
        </p:txBody>
      </p:sp>
      <p:sp>
        <p:nvSpPr>
          <p:cNvPr id="7" name="TextBox 6"/>
          <p:cNvSpPr txBox="1"/>
          <p:nvPr/>
        </p:nvSpPr>
        <p:spPr>
          <a:xfrm>
            <a:off x="679269" y="975977"/>
            <a:ext cx="10646228"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algn="ctr" rtl="1">
              <a:lnSpc>
                <a:spcPct val="150000"/>
              </a:lnSpc>
            </a:pPr>
            <a:r>
              <a:rPr lang="ar-BH" sz="2400" b="1" dirty="0" smtClean="0">
                <a:latin typeface="Arial" panose="020B0604020202020204" pitchFamily="34" charset="0"/>
                <a:cs typeface="Arial" panose="020B0604020202020204" pitchFamily="34" charset="0"/>
              </a:rPr>
              <a:t>تحكم واضح في المجال</a:t>
            </a:r>
          </a:p>
        </p:txBody>
      </p:sp>
      <p:sp>
        <p:nvSpPr>
          <p:cNvPr id="9" name="مستطيل 3">
            <a:extLst>
              <a:ext uri="{FF2B5EF4-FFF2-40B4-BE49-F238E27FC236}">
                <a16:creationId xmlns="" xmlns:a16="http://schemas.microsoft.com/office/drawing/2014/main" id="{4B3C9DE7-92D6-469E-8AE9-CB0338F9207B}"/>
              </a:ext>
            </a:extLst>
          </p:cNvPr>
          <p:cNvSpPr/>
          <p:nvPr/>
        </p:nvSpPr>
        <p:spPr>
          <a:xfrm>
            <a:off x="0" y="289450"/>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sp>
        <p:nvSpPr>
          <p:cNvPr id="8" name="Rounded Rectangle 7"/>
          <p:cNvSpPr/>
          <p:nvPr/>
        </p:nvSpPr>
        <p:spPr>
          <a:xfrm>
            <a:off x="4127788" y="184962"/>
            <a:ext cx="7303051"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ar-BH" sz="3200" dirty="0" smtClean="0">
                <a:ln w="0"/>
                <a:solidFill>
                  <a:srgbClr val="0070C0"/>
                </a:solidFill>
                <a:effectLst>
                  <a:outerShdw blurRad="38100" dist="19050" dir="2700000" algn="tl" rotWithShape="0">
                    <a:schemeClr val="dk1">
                      <a:alpha val="40000"/>
                    </a:schemeClr>
                  </a:outerShdw>
                </a:effectLst>
              </a:rPr>
              <a:t> </a:t>
            </a:r>
            <a:r>
              <a:rPr lang="ar-BH" sz="3200" dirty="0" smtClean="0">
                <a:ln w="0"/>
                <a:solidFill>
                  <a:srgbClr val="0070C0"/>
                </a:solidFill>
                <a:effectLst>
                  <a:outerShdw blurRad="38100" dist="19050" dir="2700000" algn="tl" rotWithShape="0">
                    <a:schemeClr val="dk1">
                      <a:alpha val="40000"/>
                    </a:schemeClr>
                  </a:outerShdw>
                </a:effectLst>
              </a:rPr>
              <a:t>دعائم القوة الإنتاجية للاتحاد الأوروبي</a:t>
            </a:r>
            <a:endParaRPr lang="en-US" sz="32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3602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5923" y="705909"/>
            <a:ext cx="1797688" cy="1880537"/>
          </a:xfrm>
          <a:prstGeom prst="rect">
            <a:avLst/>
          </a:prstGeom>
          <a:ln>
            <a:noFill/>
          </a:ln>
          <a:effectLst>
            <a:softEdge rad="112500"/>
          </a:effectLst>
        </p:spPr>
      </p:pic>
      <p:sp>
        <p:nvSpPr>
          <p:cNvPr id="3" name="Oval Callout 2"/>
          <p:cNvSpPr/>
          <p:nvPr/>
        </p:nvSpPr>
        <p:spPr>
          <a:xfrm>
            <a:off x="2860766" y="2965269"/>
            <a:ext cx="6061166" cy="2860766"/>
          </a:xfrm>
          <a:prstGeom prst="wedgeEllipseCallout">
            <a:avLst>
              <a:gd name="adj1" fmla="val 62002"/>
              <a:gd name="adj2" fmla="val -70731"/>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ar-BH" sz="2800" b="1" dirty="0" smtClean="0">
                <a:ln/>
                <a:solidFill>
                  <a:srgbClr val="FF6600"/>
                </a:solidFill>
                <a:latin typeface="Arial" panose="020B0604020202020204" pitchFamily="34" charset="0"/>
              </a:rPr>
              <a:t>الميغالوبوليس : </a:t>
            </a:r>
            <a:endParaRPr lang="ar-BH" sz="1400" b="1" dirty="0" smtClean="0">
              <a:ln/>
              <a:solidFill>
                <a:srgbClr val="FF6600"/>
              </a:solidFill>
              <a:latin typeface="Arial" panose="020B0604020202020204" pitchFamily="34" charset="0"/>
              <a:cs typeface="Arial" panose="020B0604020202020204" pitchFamily="34" charset="0"/>
            </a:endParaRPr>
          </a:p>
          <a:p>
            <a:pPr algn="ctr">
              <a:lnSpc>
                <a:spcPct val="150000"/>
              </a:lnSpc>
            </a:pPr>
            <a:r>
              <a:rPr lang="ar-BH" sz="2400" b="1" dirty="0" smtClean="0">
                <a:ln/>
                <a:solidFill>
                  <a:schemeClr val="tx1"/>
                </a:solidFill>
                <a:latin typeface="Arial" panose="020B0604020202020204" pitchFamily="34" charset="0"/>
                <a:cs typeface="Arial" panose="020B0604020202020204" pitchFamily="34" charset="0"/>
              </a:rPr>
              <a:t>هو مصطلح يقصدر به سلسلة من المدن الكبرى المتجاورة يوجد بينها ترابط حضاري واقتصادي.</a:t>
            </a:r>
            <a:endParaRPr lang="en-US" sz="2400" b="1" dirty="0">
              <a:ln/>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7550331" y="938291"/>
            <a:ext cx="1267098"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r" rtl="1"/>
            <a:r>
              <a:rPr lang="ar-BH" sz="4000" b="1" dirty="0" smtClean="0">
                <a:ln/>
                <a:solidFill>
                  <a:schemeClr val="accent4"/>
                </a:solidFill>
                <a:latin typeface="Arial" panose="020B0604020202020204" pitchFamily="34" charset="0"/>
                <a:cs typeface="Arial" panose="020B0604020202020204" pitchFamily="34" charset="0"/>
              </a:rPr>
              <a:t>إضاءة </a:t>
            </a:r>
            <a:endParaRPr lang="en-US" sz="4000" b="1" dirty="0">
              <a:ln/>
              <a:solidFill>
                <a:schemeClr val="accent4"/>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84535">
            <a:off x="489196" y="1166880"/>
            <a:ext cx="4688142" cy="2165391"/>
          </a:xfrm>
          <a:prstGeom prst="rect">
            <a:avLst/>
          </a:prstGeom>
          <a:ln>
            <a:noFill/>
          </a:ln>
          <a:effectLst>
            <a:softEdge rad="112500"/>
          </a:effectLst>
        </p:spPr>
      </p:pic>
      <p:sp>
        <p:nvSpPr>
          <p:cNvPr id="8" name="مستطيل 3">
            <a:extLst>
              <a:ext uri="{FF2B5EF4-FFF2-40B4-BE49-F238E27FC236}">
                <a16:creationId xmlns="" xmlns:a16="http://schemas.microsoft.com/office/drawing/2014/main" id="{4B3C9DE7-92D6-469E-8AE9-CB0338F9207B}"/>
              </a:ext>
            </a:extLst>
          </p:cNvPr>
          <p:cNvSpPr/>
          <p:nvPr/>
        </p:nvSpPr>
        <p:spPr>
          <a:xfrm>
            <a:off x="0" y="354765"/>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0619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out)">
                                      <p:cBhvr>
                                        <p:cTn id="14" dur="125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8294" y="1877317"/>
            <a:ext cx="5850756" cy="2800767"/>
          </a:xfrm>
          <a:prstGeom prst="rect">
            <a:avLst/>
          </a:prstGeom>
          <a:solidFill>
            <a:srgbClr val="FFF5D9"/>
          </a:solidFill>
          <a:effectLst>
            <a:glow rad="63500">
              <a:schemeClr val="accent5">
                <a:satMod val="175000"/>
                <a:alpha val="40000"/>
              </a:schemeClr>
            </a:glow>
          </a:effectLst>
        </p:spPr>
        <p:txBody>
          <a:bodyPr wrap="square">
            <a:spAutoFit/>
          </a:bodyPr>
          <a:lstStyle/>
          <a:p>
            <a:pPr algn="ctr" rtl="1"/>
            <a:endParaRPr lang="ar-BH" sz="4000" b="1" dirty="0" smtClean="0">
              <a:ln w="9525">
                <a:solidFill>
                  <a:schemeClr val="bg1"/>
                </a:solidFill>
                <a:prstDash val="solid"/>
              </a:ln>
              <a:solidFill>
                <a:schemeClr val="accent1">
                  <a:lumMod val="50000"/>
                </a:schemeClr>
              </a:solidFill>
              <a:effectLst>
                <a:outerShdw blurRad="12700" dist="38100" dir="2700000" algn="tl" rotWithShape="0">
                  <a:schemeClr val="bg1">
                    <a:lumMod val="50000"/>
                  </a:schemeClr>
                </a:outerShdw>
              </a:effectLst>
              <a:latin typeface="Simplified Arabic"/>
            </a:endParaRPr>
          </a:p>
          <a:p>
            <a:pPr algn="ctr" rtl="1"/>
            <a:r>
              <a:rPr lang="ar-BH" sz="9600" b="1" dirty="0" smtClean="0">
                <a:ln w="9525">
                  <a:solidFill>
                    <a:schemeClr val="bg1"/>
                  </a:solidFill>
                  <a:prstDash val="solid"/>
                </a:ln>
                <a:solidFill>
                  <a:schemeClr val="accent1">
                    <a:lumMod val="50000"/>
                  </a:schemeClr>
                </a:solidFill>
                <a:effectLst>
                  <a:outerShdw blurRad="12700" dist="38100" dir="2700000" algn="tl" rotWithShape="0">
                    <a:schemeClr val="bg1">
                      <a:lumMod val="50000"/>
                    </a:schemeClr>
                  </a:outerShdw>
                </a:effectLst>
                <a:latin typeface="Simplified Arabic"/>
              </a:rPr>
              <a:t> انتهى الدرس</a:t>
            </a:r>
          </a:p>
          <a:p>
            <a:pPr algn="ctr"/>
            <a:endParaRPr lang="en-US" sz="4000" b="1" dirty="0">
              <a:ln w="9525">
                <a:solidFill>
                  <a:schemeClr val="bg1"/>
                </a:solidFill>
                <a:prstDash val="solid"/>
              </a:ln>
              <a:solidFill>
                <a:schemeClr val="accent1">
                  <a:lumMod val="50000"/>
                </a:schemeClr>
              </a:solidFill>
              <a:effectLst>
                <a:outerShdw blurRad="12700" dist="38100" dir="2700000" algn="tl" rotWithShape="0">
                  <a:schemeClr val="bg1">
                    <a:lumMod val="50000"/>
                  </a:schemeClr>
                </a:outerShdw>
              </a:effectLst>
              <a:latin typeface="Simplified Arabic"/>
            </a:endParaRPr>
          </a:p>
        </p:txBody>
      </p:sp>
      <p:sp>
        <p:nvSpPr>
          <p:cNvPr id="4" name="مستطيل 3">
            <a:extLst>
              <a:ext uri="{FF2B5EF4-FFF2-40B4-BE49-F238E27FC236}">
                <a16:creationId xmlns="" xmlns:a16="http://schemas.microsoft.com/office/drawing/2014/main" id="{4B3C9DE7-92D6-469E-8AE9-CB0338F9207B}"/>
              </a:ext>
            </a:extLst>
          </p:cNvPr>
          <p:cNvSpPr/>
          <p:nvPr/>
        </p:nvSpPr>
        <p:spPr>
          <a:xfrm>
            <a:off x="0" y="354765"/>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2295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فرعي 2"/>
          <p:cNvSpPr txBox="1">
            <a:spLocks/>
          </p:cNvSpPr>
          <p:nvPr/>
        </p:nvSpPr>
        <p:spPr>
          <a:xfrm>
            <a:off x="1293223" y="2697726"/>
            <a:ext cx="9183188" cy="3030435"/>
          </a:xfrm>
          <a:prstGeom prst="rect">
            <a:avLst/>
          </a:prstGeom>
          <a:solidFill>
            <a:srgbClr val="FFF5D9"/>
          </a:solidFill>
          <a:ln w="38100">
            <a:solidFill>
              <a:schemeClr val="accent1">
                <a:lumMod val="75000"/>
              </a:schemeClr>
            </a:solidFill>
            <a:prstDash val="lg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endParaRPr lang="ar-BH" sz="1100" b="1" dirty="0"/>
          </a:p>
          <a:p>
            <a:pPr marL="0" indent="0" algn="just" rtl="1">
              <a:lnSpc>
                <a:spcPct val="150000"/>
              </a:lnSpc>
              <a:buNone/>
            </a:pPr>
            <a:r>
              <a:rPr lang="ar-BH" sz="2400" b="1" dirty="0" smtClean="0">
                <a:latin typeface="Simplified Arabic" panose="02020603050405020304" pitchFamily="18" charset="-78"/>
                <a:cs typeface="Simplified Arabic" panose="02020603050405020304" pitchFamily="18" charset="-78"/>
              </a:rPr>
              <a:t>  </a:t>
            </a:r>
            <a:r>
              <a:rPr lang="ar-BH" sz="2400" b="1" dirty="0" smtClean="0">
                <a:latin typeface="Simplified Arabic" panose="02020603050405020304" pitchFamily="18" charset="-78"/>
              </a:rPr>
              <a:t>يشكل الاتحاد الأوروبي قوة إنتاجية ضخمة في مختلف القطاعات الاقتصادية، هذه القوة اعطته مكانة اقتصادية عالمية، وأصبح قطبًا قويًا ضمن الثالوث المتحكم في الاقتصاد وفي المجالين العالميين.</a:t>
            </a:r>
          </a:p>
          <a:p>
            <a:pPr marL="0" indent="0" algn="just" rtl="1">
              <a:lnSpc>
                <a:spcPct val="150000"/>
              </a:lnSpc>
              <a:buNone/>
            </a:pPr>
            <a:r>
              <a:rPr lang="ar-BH" sz="2400" b="1" dirty="0" smtClean="0">
                <a:latin typeface="Simplified Arabic" panose="02020603050405020304" pitchFamily="18" charset="-78"/>
              </a:rPr>
              <a:t>فما هي أبرز مظاهرة القوة الإنتاجية؟ وماهي دعائمها؟ </a:t>
            </a:r>
          </a:p>
          <a:p>
            <a:pPr marL="0" indent="0" algn="just" rtl="1">
              <a:lnSpc>
                <a:spcPct val="150000"/>
              </a:lnSpc>
              <a:buNone/>
            </a:pPr>
            <a:r>
              <a:rPr lang="ar-BH" sz="2400" b="1" dirty="0" smtClean="0">
                <a:latin typeface="Simplified Arabic" panose="02020603050405020304" pitchFamily="18" charset="-78"/>
              </a:rPr>
              <a:t>  </a:t>
            </a:r>
            <a:endParaRPr lang="en-US" sz="2400" b="1" dirty="0" smtClean="0">
              <a:solidFill>
                <a:schemeClr val="tx1"/>
              </a:solidFill>
              <a:latin typeface="Simplified Arabic" panose="02020603050405020304" pitchFamily="18" charset="-78"/>
              <a:cs typeface="Simplified Arabic" panose="02020603050405020304" pitchFamily="18" charset="-78"/>
            </a:endParaRPr>
          </a:p>
        </p:txBody>
      </p:sp>
      <p:sp>
        <p:nvSpPr>
          <p:cNvPr id="9" name="مستطيل 3">
            <a:extLst>
              <a:ext uri="{FF2B5EF4-FFF2-40B4-BE49-F238E27FC236}">
                <a16:creationId xmlns="" xmlns:a16="http://schemas.microsoft.com/office/drawing/2014/main" id="{4B3C9DE7-92D6-469E-8AE9-CB0338F9207B}"/>
              </a:ext>
            </a:extLst>
          </p:cNvPr>
          <p:cNvSpPr/>
          <p:nvPr/>
        </p:nvSpPr>
        <p:spPr>
          <a:xfrm>
            <a:off x="0" y="354765"/>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sp>
        <p:nvSpPr>
          <p:cNvPr id="6" name="Rounded Rectangle 5"/>
          <p:cNvSpPr/>
          <p:nvPr/>
        </p:nvSpPr>
        <p:spPr>
          <a:xfrm>
            <a:off x="2976187" y="1610101"/>
            <a:ext cx="6017687"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ar-BH" sz="3200" dirty="0" smtClean="0">
                <a:ln w="0"/>
                <a:solidFill>
                  <a:srgbClr val="0070C0"/>
                </a:solidFill>
                <a:effectLst>
                  <a:outerShdw blurRad="38100" dist="19050" dir="2700000" algn="tl" rotWithShape="0">
                    <a:schemeClr val="dk1">
                      <a:alpha val="40000"/>
                    </a:schemeClr>
                  </a:outerShdw>
                </a:effectLst>
              </a:rPr>
              <a:t>المقدمة </a:t>
            </a:r>
            <a:endParaRPr lang="en-US" sz="32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6331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500"/>
                                        <p:tgtEl>
                                          <p:spTgt spid="5">
                                            <p:txEl>
                                              <p:pRg st="1" end="1"/>
                                            </p:txEl>
                                          </p:spTgt>
                                        </p:tgtEl>
                                      </p:cBhvr>
                                    </p:animEffect>
                                    <p:anim calcmode="lin" valueType="num">
                                      <p:cBhvr>
                                        <p:cTn id="15" dur="1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500"/>
                                        <p:tgtEl>
                                          <p:spTgt spid="5">
                                            <p:txEl>
                                              <p:pRg st="2" end="2"/>
                                            </p:txEl>
                                          </p:spTgt>
                                        </p:tgtEl>
                                      </p:cBhvr>
                                    </p:animEffect>
                                    <p:anim calcmode="lin" valueType="num">
                                      <p:cBhvr>
                                        <p:cTn id="22" dur="1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500"/>
                                        <p:tgtEl>
                                          <p:spTgt spid="5">
                                            <p:txEl>
                                              <p:pRg st="3" end="3"/>
                                            </p:txEl>
                                          </p:spTgt>
                                        </p:tgtEl>
                                      </p:cBhvr>
                                    </p:animEffect>
                                    <p:anim calcmode="lin" valueType="num">
                                      <p:cBhvr>
                                        <p:cTn id="29" dur="1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245429" y="261988"/>
            <a:ext cx="7303051"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ar-BH" sz="3200" dirty="0" smtClean="0">
                <a:ln w="0"/>
                <a:solidFill>
                  <a:srgbClr val="0070C0"/>
                </a:solidFill>
                <a:effectLst>
                  <a:outerShdw blurRad="38100" dist="19050" dir="2700000" algn="tl" rotWithShape="0">
                    <a:schemeClr val="dk1">
                      <a:alpha val="40000"/>
                    </a:schemeClr>
                  </a:outerShdw>
                </a:effectLst>
              </a:rPr>
              <a:t>النشاط الأول: مظاهر القوة الإنتاجية للاتحاد الأوروبي</a:t>
            </a:r>
            <a:endParaRPr lang="en-US" sz="3200" dirty="0">
              <a:ln w="0"/>
              <a:solidFill>
                <a:srgbClr val="0070C0"/>
              </a:solidFill>
              <a:effectLst>
                <a:outerShdw blurRad="38100" dist="19050" dir="2700000" algn="tl" rotWithShape="0">
                  <a:schemeClr val="dk1">
                    <a:alpha val="40000"/>
                  </a:schemeClr>
                </a:outerShdw>
              </a:effectLst>
            </a:endParaRPr>
          </a:p>
        </p:txBody>
      </p:sp>
      <p:sp>
        <p:nvSpPr>
          <p:cNvPr id="1181" name="TextBox 1180"/>
          <p:cNvSpPr txBox="1"/>
          <p:nvPr/>
        </p:nvSpPr>
        <p:spPr>
          <a:xfrm>
            <a:off x="7688377" y="1707160"/>
            <a:ext cx="3860102"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BH" sz="1600" b="1" dirty="0" smtClean="0">
                <a:latin typeface="Arial" panose="020B0604020202020204" pitchFamily="34" charset="0"/>
                <a:cs typeface="Arial" panose="020B0604020202020204" pitchFamily="34" charset="0"/>
              </a:rPr>
              <a:t>نزعة الثولثة في اقتصاد الاتحاد الأوروبي. </a:t>
            </a:r>
            <a:endParaRPr lang="en-US" sz="16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l="47022" t="30089" r="13422" b="28125"/>
          <a:stretch/>
        </p:blipFill>
        <p:spPr>
          <a:xfrm>
            <a:off x="6401714" y="2275613"/>
            <a:ext cx="5146765" cy="3977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Oval Callout 9"/>
          <p:cNvSpPr/>
          <p:nvPr/>
        </p:nvSpPr>
        <p:spPr>
          <a:xfrm>
            <a:off x="3458366" y="2347744"/>
            <a:ext cx="2638697" cy="3638037"/>
          </a:xfrm>
          <a:prstGeom prst="wedgeEllipseCallout">
            <a:avLst>
              <a:gd name="adj1" fmla="val 9296"/>
              <a:gd name="adj2" fmla="val -49277"/>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err="1" smtClean="0">
                <a:ln w="12700" cmpd="sng">
                  <a:solidFill>
                    <a:schemeClr val="accent4"/>
                  </a:solidFill>
                  <a:prstDash val="solid"/>
                </a:ln>
                <a:solidFill>
                  <a:schemeClr val="tx1"/>
                </a:solidFill>
                <a:latin typeface="Arial" panose="020B0604020202020204" pitchFamily="34" charset="0"/>
                <a:cs typeface="Arial" panose="020B0604020202020204" pitchFamily="34" charset="0"/>
              </a:rPr>
              <a:t>الثوّلثة</a:t>
            </a:r>
            <a:r>
              <a:rPr lang="ar-BH" sz="2800" b="1" dirty="0" smtClean="0">
                <a:ln w="12700" cmpd="sng">
                  <a:solidFill>
                    <a:schemeClr val="accent4"/>
                  </a:solidFill>
                  <a:prstDash val="solid"/>
                </a:ln>
                <a:solidFill>
                  <a:schemeClr val="tx1"/>
                </a:solidFill>
                <a:latin typeface="Arial" panose="020B0604020202020204" pitchFamily="34" charset="0"/>
                <a:cs typeface="Arial" panose="020B0604020202020204" pitchFamily="34" charset="0"/>
              </a:rPr>
              <a:t>: </a:t>
            </a:r>
            <a:endParaRPr lang="ar-BH" sz="1400" b="1" dirty="0" smtClean="0">
              <a:ln w="12700" cmpd="sng">
                <a:solidFill>
                  <a:schemeClr val="accent4"/>
                </a:solidFill>
                <a:prstDash val="solid"/>
              </a:ln>
              <a:solidFill>
                <a:schemeClr val="tx1"/>
              </a:solidFill>
              <a:latin typeface="Arial" panose="020B0604020202020204" pitchFamily="34" charset="0"/>
              <a:cs typeface="Arial" panose="020B0604020202020204" pitchFamily="34" charset="0"/>
            </a:endParaRPr>
          </a:p>
          <a:p>
            <a:pPr algn="ctr">
              <a:lnSpc>
                <a:spcPct val="150000"/>
              </a:lnSpc>
            </a:pPr>
            <a:r>
              <a:rPr lang="ar-BH" sz="2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نزعة  تنامي قطاع الخدمات </a:t>
            </a:r>
          </a:p>
          <a:p>
            <a:pPr algn="ctr">
              <a:lnSpc>
                <a:spcPct val="150000"/>
              </a:lnSpc>
            </a:pPr>
            <a:r>
              <a:rPr lang="ar-BH" sz="2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(القطاع الثالث)</a:t>
            </a:r>
          </a:p>
          <a:p>
            <a:pPr algn="ctr">
              <a:lnSpc>
                <a:spcPct val="150000"/>
              </a:lnSpc>
            </a:pPr>
            <a:r>
              <a:rPr lang="ar-BH" sz="2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في التشغيل والناتج الوطني الخام.</a:t>
            </a:r>
            <a:endParaRPr lang="en-US" sz="2000" b="1" dirty="0">
              <a:ln w="12700" cmpd="sng">
                <a:solidFill>
                  <a:schemeClr val="accent4"/>
                </a:solidFill>
                <a:prstDash val="solid"/>
              </a:ln>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8975096" y="1068991"/>
            <a:ext cx="2573383" cy="52322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rtl="1"/>
            <a:r>
              <a:rPr lang="ar-BH" sz="2800" b="1" dirty="0" smtClean="0"/>
              <a:t>أولًا: قوة خدمية </a:t>
            </a:r>
            <a:endParaRPr lang="en-US" sz="2800" b="1" dirty="0"/>
          </a:p>
        </p:txBody>
      </p:sp>
      <p:sp>
        <p:nvSpPr>
          <p:cNvPr id="11" name="Content Placeholder 2"/>
          <p:cNvSpPr txBox="1">
            <a:spLocks/>
          </p:cNvSpPr>
          <p:nvPr/>
        </p:nvSpPr>
        <p:spPr>
          <a:xfrm>
            <a:off x="608382" y="2795451"/>
            <a:ext cx="2545337" cy="2742625"/>
          </a:xfrm>
          <a:prstGeom prst="rect">
            <a:avLst/>
          </a:prstGeom>
          <a:ln w="28575">
            <a:solidFill>
              <a:srgbClr val="0070C0"/>
            </a:solidFill>
          </a:ln>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Low">
              <a:buFont typeface="Wingdings 3" charset="2"/>
              <a:buNone/>
            </a:pPr>
            <a:endParaRPr lang="ar-BH" sz="100" b="1" u="sng" dirty="0" smtClean="0">
              <a:solidFill>
                <a:srgbClr val="0070C0"/>
              </a:solidFill>
              <a:latin typeface="Simplified Arabic" panose="02020603050405020304" pitchFamily="18" charset="-78"/>
              <a:cs typeface="Simplified Arabic" panose="02020603050405020304" pitchFamily="18" charset="-78"/>
            </a:endParaRPr>
          </a:p>
          <a:p>
            <a:pPr marL="0" indent="0" algn="justLow">
              <a:buFont typeface="Wingdings 3" charset="2"/>
              <a:buNone/>
            </a:pPr>
            <a:r>
              <a:rPr lang="ar-BH" sz="2000" b="1" u="sng" dirty="0" smtClean="0">
                <a:solidFill>
                  <a:srgbClr val="0070C0"/>
                </a:solidFill>
                <a:latin typeface="Arial" panose="020B0604020202020204" pitchFamily="34" charset="0"/>
                <a:cs typeface="Arial" panose="020B0604020202020204" pitchFamily="34" charset="0"/>
              </a:rPr>
              <a:t> أقرأ المستند، ثم أجب عما يلي: </a:t>
            </a:r>
            <a:endParaRPr lang="ar-BH" sz="2000" b="1" dirty="0" smtClean="0">
              <a:solidFill>
                <a:srgbClr val="0070C0"/>
              </a:solidFill>
              <a:latin typeface="Arial" panose="020B0604020202020204" pitchFamily="34" charset="0"/>
              <a:cs typeface="Arial" panose="020B0604020202020204" pitchFamily="34" charset="0"/>
            </a:endParaRPr>
          </a:p>
          <a:p>
            <a:pPr marL="457200" indent="-457200" algn="justLow">
              <a:buFont typeface="Wingdings 3" charset="2"/>
              <a:buAutoNum type="arabicPeriod"/>
            </a:pPr>
            <a:r>
              <a:rPr lang="ar-BH" sz="2000" b="1" dirty="0" smtClean="0">
                <a:solidFill>
                  <a:srgbClr val="0070C0"/>
                </a:solidFill>
                <a:latin typeface="Arial" panose="020B0604020202020204" pitchFamily="34" charset="0"/>
                <a:cs typeface="Arial" panose="020B0604020202020204" pitchFamily="34" charset="0"/>
              </a:rPr>
              <a:t>بين عوامل التحول في اقتصاد الاتحاد الأوروبي من اقتصاد صناعي إلى اقتصاد خدمي. </a:t>
            </a:r>
          </a:p>
        </p:txBody>
      </p:sp>
      <p:sp>
        <p:nvSpPr>
          <p:cNvPr id="15" name="مستطيل 3">
            <a:extLst>
              <a:ext uri="{FF2B5EF4-FFF2-40B4-BE49-F238E27FC236}">
                <a16:creationId xmlns="" xmlns:a16="http://schemas.microsoft.com/office/drawing/2014/main" id="{4B3C9DE7-92D6-469E-8AE9-CB0338F9207B}"/>
              </a:ext>
            </a:extLst>
          </p:cNvPr>
          <p:cNvSpPr/>
          <p:nvPr/>
        </p:nvSpPr>
        <p:spPr>
          <a:xfrm>
            <a:off x="0" y="354765"/>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sp>
        <p:nvSpPr>
          <p:cNvPr id="2" name="Rectangular Callout 1"/>
          <p:cNvSpPr/>
          <p:nvPr/>
        </p:nvSpPr>
        <p:spPr>
          <a:xfrm>
            <a:off x="4114202" y="1373063"/>
            <a:ext cx="1327027" cy="777089"/>
          </a:xfrm>
          <a:prstGeom prst="wedgeRectCallout">
            <a:avLst>
              <a:gd name="adj1" fmla="val -3114"/>
              <a:gd name="adj2" fmla="val 9612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400" b="1" dirty="0">
                <a:ln/>
                <a:solidFill>
                  <a:schemeClr val="tx1"/>
                </a:solidFill>
                <a:latin typeface="Arial" panose="020B0604020202020204" pitchFamily="34" charset="0"/>
              </a:rPr>
              <a:t>إضاءة </a:t>
            </a:r>
            <a:endParaRPr lang="en-US" sz="2400" b="1" dirty="0">
              <a:ln/>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0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181"/>
                                        </p:tgtEl>
                                        <p:attrNameLst>
                                          <p:attrName>style.visibility</p:attrName>
                                        </p:attrNameLst>
                                      </p:cBhvr>
                                      <p:to>
                                        <p:strVal val="visible"/>
                                      </p:to>
                                    </p:set>
                                    <p:anim calcmode="lin" valueType="num">
                                      <p:cBhvr additive="base">
                                        <p:cTn id="17" dur="1000" fill="hold"/>
                                        <p:tgtEl>
                                          <p:spTgt spid="1181"/>
                                        </p:tgtEl>
                                        <p:attrNameLst>
                                          <p:attrName>ppt_x</p:attrName>
                                        </p:attrNameLst>
                                      </p:cBhvr>
                                      <p:tavLst>
                                        <p:tav tm="0">
                                          <p:val>
                                            <p:strVal val="#ppt_x"/>
                                          </p:val>
                                        </p:tav>
                                        <p:tav tm="100000">
                                          <p:val>
                                            <p:strVal val="#ppt_x"/>
                                          </p:val>
                                        </p:tav>
                                      </p:tavLst>
                                    </p:anim>
                                    <p:anim calcmode="lin" valueType="num">
                                      <p:cBhvr additive="base">
                                        <p:cTn id="18" dur="1000" fill="hold"/>
                                        <p:tgtEl>
                                          <p:spTgt spid="1181"/>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1+#ppt_w/2"/>
                                          </p:val>
                                        </p:tav>
                                        <p:tav tm="100000">
                                          <p:val>
                                            <p:strVal val="#ppt_x"/>
                                          </p:val>
                                        </p:tav>
                                      </p:tavLst>
                                    </p:anim>
                                    <p:anim calcmode="lin" valueType="num">
                                      <p:cBhvr additive="base">
                                        <p:cTn id="2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Effect transition="in" filter="fade">
                                      <p:cBhvr>
                                        <p:cTn id="31" dur="10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0-#ppt_w/2"/>
                                          </p:val>
                                        </p:tav>
                                        <p:tav tm="100000">
                                          <p:val>
                                            <p:strVal val="#ppt_x"/>
                                          </p:val>
                                        </p:tav>
                                      </p:tavLst>
                                    </p:anim>
                                    <p:anim calcmode="lin" valueType="num">
                                      <p:cBhvr additive="base">
                                        <p:cTn id="4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81" grpId="0" animBg="1"/>
      <p:bldP spid="10" grpId="0" animBg="1"/>
      <p:bldP spid="4" grpId="0" animBg="1"/>
      <p:bldP spid="11"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992777" y="1933303"/>
            <a:ext cx="10136777" cy="4010297"/>
          </a:xfrm>
          <a:prstGeom prst="frame">
            <a:avLst>
              <a:gd name="adj1" fmla="val 332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400" b="1" dirty="0" smtClean="0">
                <a:solidFill>
                  <a:srgbClr val="FF0000"/>
                </a:solidFill>
              </a:rPr>
              <a:t>تحول اقتصاد الاتحاد الأوروبي من اقتصاد صناعي إلى اقتصاد خدمي نتيجة عوامل هي:</a:t>
            </a:r>
          </a:p>
          <a:p>
            <a:pPr algn="ctr" rtl="1"/>
            <a:endParaRPr lang="ar-BH" dirty="0" smtClean="0">
              <a:solidFill>
                <a:schemeClr val="tx1"/>
              </a:solidFill>
            </a:endParaRPr>
          </a:p>
          <a:p>
            <a:pPr marL="285750" indent="-285750" algn="just" rtl="1">
              <a:lnSpc>
                <a:spcPct val="150000"/>
              </a:lnSpc>
              <a:buFont typeface="Arial" panose="020B0604020202020204" pitchFamily="34" charset="0"/>
              <a:buChar char="•"/>
            </a:pPr>
            <a:r>
              <a:rPr lang="ar-BH" sz="2400" dirty="0" smtClean="0">
                <a:solidFill>
                  <a:schemeClr val="tx1"/>
                </a:solidFill>
              </a:rPr>
              <a:t>التزامن بين النمو في القطاع الصناعي وتحويل الوظائف من الأنشطة الصناعية إلى الأنشطة الخدمية.</a:t>
            </a:r>
          </a:p>
          <a:p>
            <a:pPr marL="285750" indent="-285750" algn="just" rtl="1">
              <a:lnSpc>
                <a:spcPct val="150000"/>
              </a:lnSpc>
              <a:buFont typeface="Arial" panose="020B0604020202020204" pitchFamily="34" charset="0"/>
              <a:buChar char="•"/>
            </a:pPr>
            <a:r>
              <a:rPr lang="ar-BH" sz="2400" dirty="0" smtClean="0">
                <a:solidFill>
                  <a:schemeClr val="tx1"/>
                </a:solidFill>
              </a:rPr>
              <a:t>التداخل بين الصناعة والخدمات.</a:t>
            </a:r>
          </a:p>
          <a:p>
            <a:pPr marL="285750" indent="-285750" algn="just" rtl="1">
              <a:lnSpc>
                <a:spcPct val="150000"/>
              </a:lnSpc>
              <a:buFont typeface="Arial" panose="020B0604020202020204" pitchFamily="34" charset="0"/>
              <a:buChar char="•"/>
            </a:pPr>
            <a:r>
              <a:rPr lang="ar-BH" sz="2400" dirty="0" smtClean="0">
                <a:solidFill>
                  <a:schemeClr val="tx1"/>
                </a:solidFill>
              </a:rPr>
              <a:t>نزوع المؤسسات الصناعية إلى إسناد جملة من الأعمال المنجرة في إطار هذه المؤسسات إلى متعاقدين من خارجها مثل النقل واللوجستية والتكنولوجيا والمعلومات والمحاسبة...</a:t>
            </a:r>
          </a:p>
        </p:txBody>
      </p:sp>
      <p:sp>
        <p:nvSpPr>
          <p:cNvPr id="14" name="مستطيل 3">
            <a:extLst>
              <a:ext uri="{FF2B5EF4-FFF2-40B4-BE49-F238E27FC236}">
                <a16:creationId xmlns="" xmlns:a16="http://schemas.microsoft.com/office/drawing/2014/main" id="{4B3C9DE7-92D6-469E-8AE9-CB0338F9207B}"/>
              </a:ext>
            </a:extLst>
          </p:cNvPr>
          <p:cNvSpPr/>
          <p:nvPr/>
        </p:nvSpPr>
        <p:spPr>
          <a:xfrm>
            <a:off x="0" y="614077"/>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sp>
        <p:nvSpPr>
          <p:cNvPr id="5" name="Rounded Rectangle 4"/>
          <p:cNvSpPr/>
          <p:nvPr/>
        </p:nvSpPr>
        <p:spPr>
          <a:xfrm>
            <a:off x="2907948" y="1197080"/>
            <a:ext cx="7303051"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rtl="1"/>
            <a:r>
              <a:rPr lang="ar-BH" sz="3200" dirty="0">
                <a:ln w="0"/>
                <a:solidFill>
                  <a:srgbClr val="0070C0"/>
                </a:solidFill>
                <a:effectLst>
                  <a:outerShdw blurRad="38100" dist="19050" dir="2700000" algn="tl" rotWithShape="0">
                    <a:schemeClr val="dk1">
                      <a:alpha val="40000"/>
                    </a:schemeClr>
                  </a:outerShdw>
                </a:effectLst>
              </a:rPr>
              <a:t>إ</a:t>
            </a:r>
            <a:r>
              <a:rPr lang="ar-BH" sz="3200" dirty="0" smtClean="0">
                <a:ln w="0"/>
                <a:solidFill>
                  <a:srgbClr val="0070C0"/>
                </a:solidFill>
                <a:effectLst>
                  <a:outerShdw blurRad="38100" dist="19050" dir="2700000" algn="tl" rotWithShape="0">
                    <a:schemeClr val="dk1">
                      <a:alpha val="40000"/>
                    </a:schemeClr>
                  </a:outerShdw>
                </a:effectLst>
              </a:rPr>
              <a:t>جابة النشاط الأول</a:t>
            </a:r>
            <a:endParaRPr lang="en-US" sz="32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8827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0457" y="964054"/>
            <a:ext cx="11038114" cy="57785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algn="ctr" rtl="1">
              <a:lnSpc>
                <a:spcPct val="150000"/>
              </a:lnSpc>
            </a:pPr>
            <a:r>
              <a:rPr lang="ar-BH" sz="2400" b="1" dirty="0" smtClean="0">
                <a:latin typeface="Arial" panose="020B0604020202020204" pitchFamily="34" charset="0"/>
                <a:cs typeface="Arial" panose="020B0604020202020204" pitchFamily="34" charset="0"/>
              </a:rPr>
              <a:t>قوة خدمية</a:t>
            </a:r>
          </a:p>
        </p:txBody>
      </p:sp>
      <p:sp>
        <p:nvSpPr>
          <p:cNvPr id="4" name="Rectangle 3"/>
          <p:cNvSpPr/>
          <p:nvPr/>
        </p:nvSpPr>
        <p:spPr>
          <a:xfrm>
            <a:off x="509452" y="1644325"/>
            <a:ext cx="11038114" cy="1195410"/>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en-US" sz="2200" dirty="0" smtClean="0">
              <a:solidFill>
                <a:schemeClr val="tx1"/>
              </a:solidFill>
            </a:endParaRPr>
          </a:p>
          <a:p>
            <a:pPr algn="just" rtl="1"/>
            <a:r>
              <a:rPr lang="en-US" sz="2200" dirty="0">
                <a:solidFill>
                  <a:schemeClr val="tx1"/>
                </a:solidFill>
              </a:rPr>
              <a:t> </a:t>
            </a:r>
            <a:r>
              <a:rPr lang="ar-BH" sz="2200" dirty="0" smtClean="0">
                <a:solidFill>
                  <a:schemeClr val="tx1"/>
                </a:solidFill>
              </a:rPr>
              <a:t>بلغت </a:t>
            </a:r>
            <a:r>
              <a:rPr lang="ar-BH" sz="2200" dirty="0">
                <a:solidFill>
                  <a:schemeClr val="tx1"/>
                </a:solidFill>
              </a:rPr>
              <a:t>حصة </a:t>
            </a:r>
            <a:r>
              <a:rPr lang="ar-BH" sz="2200" dirty="0" smtClean="0">
                <a:solidFill>
                  <a:schemeClr val="tx1"/>
                </a:solidFill>
              </a:rPr>
              <a:t>القطاع </a:t>
            </a:r>
            <a:r>
              <a:rPr lang="ar-BH" sz="2200" dirty="0">
                <a:solidFill>
                  <a:schemeClr val="tx1"/>
                </a:solidFill>
              </a:rPr>
              <a:t>الخدمي أكثر من ثلثي عدد النشطين في الاتحاد الأوروبي </a:t>
            </a:r>
            <a:r>
              <a:rPr lang="ar-BH" sz="2200" dirty="0" smtClean="0">
                <a:solidFill>
                  <a:schemeClr val="tx1"/>
                </a:solidFill>
              </a:rPr>
              <a:t>ع</a:t>
            </a:r>
            <a:r>
              <a:rPr lang="ar-BH" sz="2200" dirty="0">
                <a:solidFill>
                  <a:schemeClr val="tx1"/>
                </a:solidFill>
              </a:rPr>
              <a:t>ا</a:t>
            </a:r>
            <a:r>
              <a:rPr lang="ar-BH" sz="2200" dirty="0" smtClean="0">
                <a:solidFill>
                  <a:schemeClr val="tx1"/>
                </a:solidFill>
              </a:rPr>
              <a:t>م </a:t>
            </a:r>
            <a:r>
              <a:rPr lang="ar-BH" sz="2200" dirty="0">
                <a:solidFill>
                  <a:schemeClr val="tx1"/>
                </a:solidFill>
              </a:rPr>
              <a:t>2004م، وشهد هذا القطاع نموًا متزايدًا بحيث أصبح  أكثر القطاعات اسهامًا في خلق مواطن العمل، فيعد قطاع الخدمات التجارية والإدارية الأكثر استقطابًا للأيدي العاملة.</a:t>
            </a:r>
          </a:p>
          <a:p>
            <a:pPr marL="342900" indent="-342900" algn="just" rtl="1">
              <a:buAutoNum type="arabicPeriod"/>
            </a:pPr>
            <a:endParaRPr lang="en-US" dirty="0"/>
          </a:p>
        </p:txBody>
      </p:sp>
      <p:sp>
        <p:nvSpPr>
          <p:cNvPr id="11" name="Rectangle 10"/>
          <p:cNvSpPr/>
          <p:nvPr/>
        </p:nvSpPr>
        <p:spPr>
          <a:xfrm>
            <a:off x="490456" y="2931645"/>
            <a:ext cx="11038114" cy="1134424"/>
          </a:xfrm>
          <a:prstGeom prst="rect">
            <a:avLst/>
          </a:prstGeom>
          <a:solidFill>
            <a:schemeClr val="accent4">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en-US" sz="2200" dirty="0" smtClean="0">
              <a:solidFill>
                <a:schemeClr val="tx1"/>
              </a:solidFill>
            </a:endParaRPr>
          </a:p>
          <a:p>
            <a:pPr algn="just" rtl="1"/>
            <a:r>
              <a:rPr lang="ar-BH" sz="2200" dirty="0" smtClean="0">
                <a:solidFill>
                  <a:schemeClr val="tx1"/>
                </a:solidFill>
              </a:rPr>
              <a:t>أسهم </a:t>
            </a:r>
            <a:r>
              <a:rPr lang="ar-BH" sz="2200" dirty="0">
                <a:solidFill>
                  <a:schemeClr val="tx1"/>
                </a:solidFill>
              </a:rPr>
              <a:t>القطاع الخدمي في العقدين الأخيرين بأكثر من الثلثين في تكوين الناتج الداخلي الخام ( 73.6% ) فقد شهد </a:t>
            </a:r>
            <a:r>
              <a:rPr lang="ar-BH" sz="2200" dirty="0" smtClean="0">
                <a:solidFill>
                  <a:schemeClr val="tx1"/>
                </a:solidFill>
              </a:rPr>
              <a:t>ارتفاعًا </a:t>
            </a:r>
            <a:r>
              <a:rPr lang="ar-BH" sz="2200" dirty="0">
                <a:solidFill>
                  <a:schemeClr val="tx1"/>
                </a:solidFill>
              </a:rPr>
              <a:t>متزايدًا في حصته لكنها متفاوتة </a:t>
            </a:r>
            <a:r>
              <a:rPr lang="ar-BH" sz="2200" dirty="0" smtClean="0">
                <a:solidFill>
                  <a:schemeClr val="tx1"/>
                </a:solidFill>
              </a:rPr>
              <a:t>بين </a:t>
            </a:r>
            <a:r>
              <a:rPr lang="ar-BH" sz="2200" dirty="0">
                <a:solidFill>
                  <a:schemeClr val="tx1"/>
                </a:solidFill>
              </a:rPr>
              <a:t>الدول الأوروبية فترتفع هذه المساهمة في لوكسمبورغ، </a:t>
            </a:r>
            <a:r>
              <a:rPr lang="ar-BH" sz="2200" dirty="0" smtClean="0">
                <a:solidFill>
                  <a:schemeClr val="tx1"/>
                </a:solidFill>
              </a:rPr>
              <a:t>وتتدنى في التشيك. وتتجه </a:t>
            </a:r>
            <a:r>
              <a:rPr lang="ar-BH" sz="2200" dirty="0">
                <a:solidFill>
                  <a:schemeClr val="tx1"/>
                </a:solidFill>
              </a:rPr>
              <a:t>اقتصادات دول الاتحاد الأوروبي نحو الثولثة.</a:t>
            </a:r>
          </a:p>
          <a:p>
            <a:pPr marL="342900" indent="-342900" algn="just" rtl="1">
              <a:buAutoNum type="arabicPeriod"/>
            </a:pPr>
            <a:endParaRPr lang="en-US" dirty="0"/>
          </a:p>
        </p:txBody>
      </p:sp>
      <p:sp>
        <p:nvSpPr>
          <p:cNvPr id="12" name="Rectangle 11"/>
          <p:cNvSpPr/>
          <p:nvPr/>
        </p:nvSpPr>
        <p:spPr>
          <a:xfrm>
            <a:off x="496389" y="4157979"/>
            <a:ext cx="11038114" cy="2242820"/>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200" b="1" dirty="0">
                <a:solidFill>
                  <a:schemeClr val="accent1">
                    <a:lumMod val="75000"/>
                  </a:schemeClr>
                </a:solidFill>
              </a:rPr>
              <a:t>تتميز الأنشطة الخدمية بالتنوع الكبير بتأثير</a:t>
            </a:r>
            <a:r>
              <a:rPr lang="ar-BH" sz="2200" dirty="0">
                <a:solidFill>
                  <a:schemeClr val="tx1"/>
                </a:solidFill>
              </a:rPr>
              <a:t>:</a:t>
            </a:r>
          </a:p>
          <a:p>
            <a:pPr marL="742950" lvl="1" indent="-285750" algn="just" rtl="1">
              <a:buFont typeface="Arial" panose="020B0604020202020204" pitchFamily="34" charset="0"/>
              <a:buChar char="•"/>
            </a:pPr>
            <a:r>
              <a:rPr lang="ar-BH" sz="2200" dirty="0">
                <a:solidFill>
                  <a:schemeClr val="tx1"/>
                </a:solidFill>
              </a:rPr>
              <a:t>الحاجات المتزايدة للأفراد والمجتمعات والمؤسسات الاقتصادية.</a:t>
            </a:r>
          </a:p>
          <a:p>
            <a:pPr marL="742950" lvl="1" indent="-285750" algn="just" rtl="1">
              <a:buFont typeface="Arial" panose="020B0604020202020204" pitchFamily="34" charset="0"/>
              <a:buChar char="•"/>
            </a:pPr>
            <a:r>
              <a:rPr lang="ar-BH" sz="2200" dirty="0">
                <a:solidFill>
                  <a:schemeClr val="tx1"/>
                </a:solidFill>
              </a:rPr>
              <a:t>الترابط بين القطاعات الاقتصادية.</a:t>
            </a:r>
          </a:p>
          <a:p>
            <a:pPr marL="742950" lvl="1" indent="-285750" algn="just" rtl="1">
              <a:buFont typeface="Arial" panose="020B0604020202020204" pitchFamily="34" charset="0"/>
              <a:buChar char="•"/>
            </a:pPr>
            <a:r>
              <a:rPr lang="ar-BH" sz="2200" dirty="0">
                <a:solidFill>
                  <a:schemeClr val="tx1"/>
                </a:solidFill>
              </a:rPr>
              <a:t>عمولة الاقتصاد.</a:t>
            </a:r>
          </a:p>
          <a:p>
            <a:pPr marL="742950" lvl="1" indent="-285750" algn="just" rtl="1">
              <a:buFont typeface="Arial" panose="020B0604020202020204" pitchFamily="34" charset="0"/>
              <a:buChar char="•"/>
            </a:pPr>
            <a:r>
              <a:rPr lang="ar-BH" sz="2200" dirty="0">
                <a:solidFill>
                  <a:schemeClr val="tx1"/>
                </a:solidFill>
              </a:rPr>
              <a:t>التوجه نحو تحويل من المزيد من المؤسسات الصناعية إلى خدمية مثل النقل والصيانة الصناعية.</a:t>
            </a:r>
          </a:p>
          <a:p>
            <a:pPr marL="742950" lvl="1" indent="-285750" algn="just" rtl="1">
              <a:buFont typeface="Arial" panose="020B0604020202020204" pitchFamily="34" charset="0"/>
              <a:buChar char="•"/>
            </a:pPr>
            <a:r>
              <a:rPr lang="ar-BH" sz="2200" dirty="0">
                <a:solidFill>
                  <a:schemeClr val="tx1"/>
                </a:solidFill>
              </a:rPr>
              <a:t>الإقبال العالمي على الاستهلاك نتيجة ارتفاع معدل الدخل الفردي ولكون المجتمع الأوروبي أغلبه من </a:t>
            </a:r>
            <a:r>
              <a:rPr lang="ar-BH" sz="2200" dirty="0" smtClean="0">
                <a:solidFill>
                  <a:schemeClr val="tx1"/>
                </a:solidFill>
              </a:rPr>
              <a:t>الحضر.</a:t>
            </a:r>
            <a:endParaRPr lang="en-US" sz="2200" dirty="0">
              <a:solidFill>
                <a:schemeClr val="tx1"/>
              </a:solidFill>
            </a:endParaRPr>
          </a:p>
        </p:txBody>
      </p:sp>
      <p:sp>
        <p:nvSpPr>
          <p:cNvPr id="13" name="مستطيل 3">
            <a:extLst>
              <a:ext uri="{FF2B5EF4-FFF2-40B4-BE49-F238E27FC236}">
                <a16:creationId xmlns="" xmlns:a16="http://schemas.microsoft.com/office/drawing/2014/main" id="{4B3C9DE7-92D6-469E-8AE9-CB0338F9207B}"/>
              </a:ext>
            </a:extLst>
          </p:cNvPr>
          <p:cNvSpPr/>
          <p:nvPr/>
        </p:nvSpPr>
        <p:spPr>
          <a:xfrm>
            <a:off x="0" y="354765"/>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sp>
        <p:nvSpPr>
          <p:cNvPr id="8" name="Rounded Rectangle 7"/>
          <p:cNvSpPr/>
          <p:nvPr/>
        </p:nvSpPr>
        <p:spPr>
          <a:xfrm>
            <a:off x="4244515" y="166154"/>
            <a:ext cx="7303051"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ar-BH" sz="3200" dirty="0" smtClean="0">
                <a:ln w="0"/>
                <a:solidFill>
                  <a:srgbClr val="0070C0"/>
                </a:solidFill>
                <a:effectLst>
                  <a:outerShdw blurRad="38100" dist="19050" dir="2700000" algn="tl" rotWithShape="0">
                    <a:schemeClr val="dk1">
                      <a:alpha val="40000"/>
                    </a:schemeClr>
                  </a:outerShdw>
                </a:effectLst>
              </a:rPr>
              <a:t>مظاهر القوة الإنتاجية للاتحاد الأوروبي</a:t>
            </a:r>
            <a:endParaRPr lang="en-US" sz="32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4466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fill="hold"/>
                                        <p:tgtEl>
                                          <p:spTgt spid="11"/>
                                        </p:tgtEl>
                                        <p:attrNameLst>
                                          <p:attrName>ppt_x</p:attrName>
                                        </p:attrNameLst>
                                      </p:cBhvr>
                                      <p:tavLst>
                                        <p:tav tm="0">
                                          <p:val>
                                            <p:strVal val="1+#ppt_w/2"/>
                                          </p:val>
                                        </p:tav>
                                        <p:tav tm="100000">
                                          <p:val>
                                            <p:strVal val="#ppt_x"/>
                                          </p:val>
                                        </p:tav>
                                      </p:tavLst>
                                    </p:anim>
                                    <p:anim calcmode="lin" valueType="num">
                                      <p:cBhvr additive="base">
                                        <p:cTn id="19"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000" fill="hold"/>
                                        <p:tgtEl>
                                          <p:spTgt spid="12"/>
                                        </p:tgtEl>
                                        <p:attrNameLst>
                                          <p:attrName>ppt_x</p:attrName>
                                        </p:attrNameLst>
                                      </p:cBhvr>
                                      <p:tavLst>
                                        <p:tav tm="0">
                                          <p:val>
                                            <p:strVal val="1+#ppt_w/2"/>
                                          </p:val>
                                        </p:tav>
                                        <p:tav tm="100000">
                                          <p:val>
                                            <p:strVal val="#ppt_x"/>
                                          </p:val>
                                        </p:tav>
                                      </p:tavLst>
                                    </p:anim>
                                    <p:anim calcmode="lin" valueType="num">
                                      <p:cBhvr additive="base">
                                        <p:cTn id="25"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1" grpId="0" animBg="1"/>
      <p:bldP spid="12"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433" y="1163182"/>
            <a:ext cx="11038113" cy="57785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algn="ctr" rtl="1">
              <a:lnSpc>
                <a:spcPct val="150000"/>
              </a:lnSpc>
            </a:pPr>
            <a:r>
              <a:rPr lang="ar-BH" sz="2400" b="1" dirty="0" smtClean="0">
                <a:latin typeface="Arial" panose="020B0604020202020204" pitchFamily="34" charset="0"/>
                <a:cs typeface="Arial" panose="020B0604020202020204" pitchFamily="34" charset="0"/>
              </a:rPr>
              <a:t>قوة مالية وتجارية  </a:t>
            </a:r>
          </a:p>
        </p:txBody>
      </p:sp>
      <p:sp>
        <p:nvSpPr>
          <p:cNvPr id="7" name="Rectangle 6"/>
          <p:cNvSpPr/>
          <p:nvPr/>
        </p:nvSpPr>
        <p:spPr>
          <a:xfrm>
            <a:off x="518433" y="1955594"/>
            <a:ext cx="11038114" cy="1999435"/>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300" dirty="0" smtClean="0">
                <a:solidFill>
                  <a:schemeClr val="tx1"/>
                </a:solidFill>
              </a:rPr>
              <a:t> </a:t>
            </a:r>
            <a:r>
              <a:rPr lang="ar-BH" sz="2300" b="1" dirty="0" smtClean="0">
                <a:solidFill>
                  <a:schemeClr val="accent5">
                    <a:lumMod val="75000"/>
                  </a:schemeClr>
                </a:solidFill>
              </a:rPr>
              <a:t>يمثل </a:t>
            </a:r>
            <a:r>
              <a:rPr lang="ar-BH" sz="2300" b="1" dirty="0">
                <a:solidFill>
                  <a:schemeClr val="accent5">
                    <a:lumMod val="75000"/>
                  </a:schemeClr>
                </a:solidFill>
              </a:rPr>
              <a:t>الاتحاد الأوروبي قطبًا ماليًا </a:t>
            </a:r>
            <a:r>
              <a:rPr lang="ar-BH" sz="2300" b="1" dirty="0" smtClean="0">
                <a:solidFill>
                  <a:schemeClr val="accent5">
                    <a:lumMod val="75000"/>
                  </a:schemeClr>
                </a:solidFill>
              </a:rPr>
              <a:t>عالميًا: </a:t>
            </a:r>
            <a:r>
              <a:rPr lang="ar-BH" sz="2300" dirty="0" smtClean="0">
                <a:solidFill>
                  <a:schemeClr val="tx1"/>
                </a:solidFill>
              </a:rPr>
              <a:t>وتستند </a:t>
            </a:r>
            <a:r>
              <a:rPr lang="ar-BH" sz="2300" dirty="0">
                <a:solidFill>
                  <a:schemeClr val="tx1"/>
                </a:solidFill>
              </a:rPr>
              <a:t>هذه القوة إلى جهاز مصرفي قوي تمثله بنوك وبورصات عالمية نشطة </a:t>
            </a:r>
            <a:r>
              <a:rPr lang="ar-BH" sz="2300" dirty="0" smtClean="0">
                <a:solidFill>
                  <a:schemeClr val="tx1"/>
                </a:solidFill>
              </a:rPr>
              <a:t>( </a:t>
            </a:r>
            <a:r>
              <a:rPr lang="ar-BH" sz="2300" dirty="0">
                <a:solidFill>
                  <a:schemeClr val="tx1"/>
                </a:solidFill>
              </a:rPr>
              <a:t>باريس – </a:t>
            </a:r>
            <a:r>
              <a:rPr lang="ar-BH" sz="2300" dirty="0" smtClean="0">
                <a:solidFill>
                  <a:schemeClr val="tx1"/>
                </a:solidFill>
              </a:rPr>
              <a:t>فرانكفورت)، </a:t>
            </a:r>
            <a:r>
              <a:rPr lang="ar-BH" sz="2300" dirty="0">
                <a:solidFill>
                  <a:schemeClr val="tx1"/>
                </a:solidFill>
              </a:rPr>
              <a:t>وإلى عملة موحدة هي اليورو، ومن مظاهر القوة المالية:</a:t>
            </a:r>
          </a:p>
          <a:p>
            <a:pPr marL="800100" lvl="1" indent="-342900" algn="just" rtl="1">
              <a:buFont typeface="Arial" panose="020B0604020202020204" pitchFamily="34" charset="0"/>
              <a:buChar char="•"/>
            </a:pPr>
            <a:r>
              <a:rPr lang="ar-BH" sz="2300" dirty="0" smtClean="0">
                <a:solidFill>
                  <a:schemeClr val="tx1"/>
                </a:solidFill>
              </a:rPr>
              <a:t>الهيمنة </a:t>
            </a:r>
            <a:r>
              <a:rPr lang="ar-BH" sz="2300" dirty="0">
                <a:solidFill>
                  <a:schemeClr val="tx1"/>
                </a:solidFill>
              </a:rPr>
              <a:t>على </a:t>
            </a:r>
            <a:r>
              <a:rPr lang="ar-BH" sz="2300" dirty="0" smtClean="0">
                <a:solidFill>
                  <a:schemeClr val="tx1"/>
                </a:solidFill>
              </a:rPr>
              <a:t>إدفاق </a:t>
            </a:r>
            <a:r>
              <a:rPr lang="ar-BH" sz="2300" dirty="0">
                <a:solidFill>
                  <a:schemeClr val="tx1"/>
                </a:solidFill>
              </a:rPr>
              <a:t>الاستثمار المباشر الأجنبي.</a:t>
            </a:r>
          </a:p>
          <a:p>
            <a:pPr marL="800100" lvl="1" indent="-342900" algn="just" rtl="1">
              <a:buFont typeface="Arial" panose="020B0604020202020204" pitchFamily="34" charset="0"/>
              <a:buChar char="•"/>
            </a:pPr>
            <a:r>
              <a:rPr lang="ar-BH" sz="2300" dirty="0">
                <a:solidFill>
                  <a:schemeClr val="tx1"/>
                </a:solidFill>
              </a:rPr>
              <a:t>حصة عالية من عائدات السياحة العالمية.</a:t>
            </a:r>
          </a:p>
          <a:p>
            <a:pPr marL="800100" lvl="1" indent="-342900" algn="just" rtl="1">
              <a:buFont typeface="Arial" panose="020B0604020202020204" pitchFamily="34" charset="0"/>
              <a:buChar char="•"/>
            </a:pPr>
            <a:r>
              <a:rPr lang="ar-BH" sz="2300" dirty="0">
                <a:solidFill>
                  <a:schemeClr val="tx1"/>
                </a:solidFill>
              </a:rPr>
              <a:t>المانح الأول للمساعدات العامة في العالم</a:t>
            </a:r>
            <a:r>
              <a:rPr lang="ar-BH" sz="2300" dirty="0" smtClean="0">
                <a:solidFill>
                  <a:schemeClr val="tx1"/>
                </a:solidFill>
              </a:rPr>
              <a:t>.</a:t>
            </a:r>
            <a:endParaRPr lang="ar-BH" sz="2300" dirty="0">
              <a:solidFill>
                <a:schemeClr val="tx1"/>
              </a:solidFill>
            </a:endParaRPr>
          </a:p>
        </p:txBody>
      </p:sp>
      <p:sp>
        <p:nvSpPr>
          <p:cNvPr id="9" name="Rectangle 8"/>
          <p:cNvSpPr/>
          <p:nvPr/>
        </p:nvSpPr>
        <p:spPr>
          <a:xfrm>
            <a:off x="518433" y="4388303"/>
            <a:ext cx="11038114" cy="1476921"/>
          </a:xfrm>
          <a:prstGeom prst="rect">
            <a:avLst/>
          </a:prstGeom>
          <a:solidFill>
            <a:schemeClr val="accent4">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300" dirty="0" smtClean="0">
                <a:solidFill>
                  <a:schemeClr val="tx1"/>
                </a:solidFill>
              </a:rPr>
              <a:t> </a:t>
            </a:r>
            <a:r>
              <a:rPr lang="ar-BH" sz="2300" b="1" dirty="0">
                <a:solidFill>
                  <a:schemeClr val="accent5">
                    <a:lumMod val="75000"/>
                  </a:schemeClr>
                </a:solidFill>
              </a:rPr>
              <a:t>تبرز القوة التجارية للاتحاد الأوروبي من خلال: </a:t>
            </a:r>
          </a:p>
          <a:p>
            <a:pPr marL="800100" lvl="1" indent="-342900" algn="just" rtl="1">
              <a:buFont typeface="Arial" panose="020B0604020202020204" pitchFamily="34" charset="0"/>
              <a:buChar char="•"/>
            </a:pPr>
            <a:r>
              <a:rPr lang="ar-BH" sz="2300" dirty="0">
                <a:solidFill>
                  <a:schemeClr val="tx1"/>
                </a:solidFill>
              </a:rPr>
              <a:t>ارتفاع  حصته من المبادلات العالمية للبضائع والخدمات.</a:t>
            </a:r>
          </a:p>
          <a:p>
            <a:pPr marL="800100" lvl="1" indent="-342900" algn="just" rtl="1">
              <a:buFont typeface="Arial" panose="020B0604020202020204" pitchFamily="34" charset="0"/>
              <a:buChar char="•"/>
            </a:pPr>
            <a:r>
              <a:rPr lang="ar-BH" sz="2300" dirty="0">
                <a:solidFill>
                  <a:schemeClr val="tx1"/>
                </a:solidFill>
              </a:rPr>
              <a:t>أهمية المنتجات الصناعية في المبادلات </a:t>
            </a:r>
            <a:r>
              <a:rPr lang="ar-BH" sz="2300" dirty="0" smtClean="0">
                <a:solidFill>
                  <a:schemeClr val="tx1"/>
                </a:solidFill>
              </a:rPr>
              <a:t>التجارية.</a:t>
            </a:r>
            <a:endParaRPr lang="ar-BH" sz="2300" dirty="0">
              <a:solidFill>
                <a:schemeClr val="tx1"/>
              </a:solidFill>
            </a:endParaRPr>
          </a:p>
        </p:txBody>
      </p:sp>
      <p:sp>
        <p:nvSpPr>
          <p:cNvPr id="6" name="مستطيل 3">
            <a:extLst>
              <a:ext uri="{FF2B5EF4-FFF2-40B4-BE49-F238E27FC236}">
                <a16:creationId xmlns="" xmlns:a16="http://schemas.microsoft.com/office/drawing/2014/main" id="{4B3C9DE7-92D6-469E-8AE9-CB0338F9207B}"/>
              </a:ext>
            </a:extLst>
          </p:cNvPr>
          <p:cNvSpPr/>
          <p:nvPr/>
        </p:nvSpPr>
        <p:spPr>
          <a:xfrm>
            <a:off x="0" y="449547"/>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sp>
        <p:nvSpPr>
          <p:cNvPr id="10" name="Rounded Rectangle 9"/>
          <p:cNvSpPr/>
          <p:nvPr/>
        </p:nvSpPr>
        <p:spPr>
          <a:xfrm>
            <a:off x="4253495" y="251066"/>
            <a:ext cx="7303051"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ar-BH" sz="3200" dirty="0" smtClean="0">
                <a:ln w="0"/>
                <a:solidFill>
                  <a:srgbClr val="0070C0"/>
                </a:solidFill>
                <a:effectLst>
                  <a:outerShdw blurRad="38100" dist="19050" dir="2700000" algn="tl" rotWithShape="0">
                    <a:schemeClr val="dk1">
                      <a:alpha val="40000"/>
                    </a:schemeClr>
                  </a:outerShdw>
                </a:effectLst>
              </a:rPr>
              <a:t>مظاهر القوة الإنتاجية للاتحاد الأوروبي</a:t>
            </a:r>
            <a:endParaRPr lang="en-US" sz="32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0670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0-#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75096" y="1041695"/>
            <a:ext cx="2573383" cy="52322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rtl="1"/>
            <a:r>
              <a:rPr lang="ar-BH" sz="2800" b="1" dirty="0" smtClean="0"/>
              <a:t>ثانيًا: قوة صناعية </a:t>
            </a:r>
            <a:endParaRPr lang="en-US" sz="2800" b="1"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0865" t="54250" r="7483" b="7205"/>
          <a:stretch/>
        </p:blipFill>
        <p:spPr>
          <a:xfrm>
            <a:off x="5839097" y="2166810"/>
            <a:ext cx="5709382" cy="4147179"/>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5839097" y="1649486"/>
            <a:ext cx="5709382"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BH" sz="1600" b="1" dirty="0" smtClean="0">
                <a:latin typeface="Arial" panose="020B0604020202020204" pitchFamily="34" charset="0"/>
                <a:cs typeface="Arial" panose="020B0604020202020204" pitchFamily="34" charset="0"/>
              </a:rPr>
              <a:t>خريطة المجال الصناعي في الاتحاد الأوروبي. </a:t>
            </a:r>
            <a:endParaRPr lang="en-US" sz="1600" b="1"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3"/>
          <a:srcRect l="4976" t="51903" r="12620" b="25355"/>
          <a:stretch/>
        </p:blipFill>
        <p:spPr>
          <a:xfrm>
            <a:off x="455484" y="2140684"/>
            <a:ext cx="5133704" cy="158223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455484" y="1649486"/>
            <a:ext cx="5133704"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BH" sz="1600" b="1" dirty="0" smtClean="0">
                <a:latin typeface="Arial" panose="020B0604020202020204" pitchFamily="34" charset="0"/>
                <a:cs typeface="Arial" panose="020B0604020202020204" pitchFamily="34" charset="0"/>
              </a:rPr>
              <a:t>أهم المنتجات الصناعية في الاتحاد الأوروبي عام 2005م.</a:t>
            </a:r>
            <a:endParaRPr lang="en-US" sz="1600" b="1" dirty="0">
              <a:latin typeface="Arial" panose="020B0604020202020204" pitchFamily="34" charset="0"/>
              <a:cs typeface="Arial" panose="020B0604020202020204" pitchFamily="34" charset="0"/>
            </a:endParaRPr>
          </a:p>
        </p:txBody>
      </p:sp>
      <p:sp>
        <p:nvSpPr>
          <p:cNvPr id="17" name="Content Placeholder 2"/>
          <p:cNvSpPr txBox="1">
            <a:spLocks/>
          </p:cNvSpPr>
          <p:nvPr/>
        </p:nvSpPr>
        <p:spPr>
          <a:xfrm>
            <a:off x="455484" y="3888407"/>
            <a:ext cx="5133704" cy="2447078"/>
          </a:xfrm>
          <a:prstGeom prst="rect">
            <a:avLst/>
          </a:prstGeom>
          <a:ln w="28575">
            <a:solidFill>
              <a:srgbClr val="0070C0"/>
            </a:solidFill>
          </a:ln>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Low">
              <a:buFont typeface="Wingdings 3" charset="2"/>
              <a:buNone/>
            </a:pPr>
            <a:endParaRPr lang="ar-BH" sz="100" b="1" u="sng" dirty="0" smtClean="0">
              <a:solidFill>
                <a:srgbClr val="0070C0"/>
              </a:solidFill>
              <a:latin typeface="Simplified Arabic" panose="02020603050405020304" pitchFamily="18" charset="-78"/>
              <a:cs typeface="Simplified Arabic" panose="02020603050405020304" pitchFamily="18" charset="-78"/>
            </a:endParaRPr>
          </a:p>
          <a:p>
            <a:pPr marL="0" indent="0" algn="justLow">
              <a:buFont typeface="Wingdings 3" charset="2"/>
              <a:buNone/>
            </a:pPr>
            <a:r>
              <a:rPr lang="ar-BH" sz="2000" b="1" u="sng" dirty="0" smtClean="0">
                <a:solidFill>
                  <a:srgbClr val="0070C0"/>
                </a:solidFill>
                <a:latin typeface="Arial" panose="020B0604020202020204" pitchFamily="34" charset="0"/>
                <a:cs typeface="Arial" panose="020B0604020202020204" pitchFamily="34" charset="0"/>
              </a:rPr>
              <a:t> أقرأ المستندات، ثم أجب عما يلي: </a:t>
            </a:r>
            <a:endParaRPr lang="ar-BH" sz="2000" b="1" dirty="0" smtClean="0">
              <a:solidFill>
                <a:srgbClr val="0070C0"/>
              </a:solidFill>
              <a:latin typeface="Arial" panose="020B0604020202020204" pitchFamily="34" charset="0"/>
              <a:cs typeface="Arial" panose="020B0604020202020204" pitchFamily="34" charset="0"/>
            </a:endParaRPr>
          </a:p>
          <a:p>
            <a:pPr marL="457200" indent="-457200" algn="justLow">
              <a:buFont typeface="+mj-lt"/>
              <a:buAutoNum type="arabicPeriod"/>
            </a:pPr>
            <a:r>
              <a:rPr lang="ar-BH" sz="2000" b="1" dirty="0" smtClean="0">
                <a:solidFill>
                  <a:srgbClr val="0070C0"/>
                </a:solidFill>
                <a:latin typeface="Arial" panose="020B0604020202020204" pitchFamily="34" charset="0"/>
                <a:cs typeface="Arial" panose="020B0604020202020204" pitchFamily="34" charset="0"/>
              </a:rPr>
              <a:t>حدد ثلاثة مناطق صناعية حضرية في </a:t>
            </a:r>
            <a:r>
              <a:rPr lang="ar-BH" sz="2000" b="1" smtClean="0">
                <a:solidFill>
                  <a:srgbClr val="0070C0"/>
                </a:solidFill>
                <a:latin typeface="Arial" panose="020B0604020202020204" pitchFamily="34" charset="0"/>
                <a:cs typeface="Arial" panose="020B0604020202020204" pitchFamily="34" charset="0"/>
              </a:rPr>
              <a:t>الاتحاد الأوروبي</a:t>
            </a:r>
            <a:r>
              <a:rPr lang="ar-BH" sz="2000" b="1" dirty="0" smtClean="0">
                <a:solidFill>
                  <a:srgbClr val="0070C0"/>
                </a:solidFill>
                <a:latin typeface="Arial" panose="020B0604020202020204" pitchFamily="34" charset="0"/>
                <a:cs typeface="Arial" panose="020B0604020202020204" pitchFamily="34" charset="0"/>
              </a:rPr>
              <a:t>. </a:t>
            </a:r>
          </a:p>
          <a:p>
            <a:pPr marL="457200" indent="-457200" algn="justLow">
              <a:buFont typeface="+mj-lt"/>
              <a:buAutoNum type="arabicPeriod"/>
            </a:pPr>
            <a:r>
              <a:rPr lang="ar-BH" sz="2000" b="1" dirty="0" smtClean="0">
                <a:solidFill>
                  <a:srgbClr val="0070C0"/>
                </a:solidFill>
                <a:latin typeface="Arial" panose="020B0604020202020204" pitchFamily="34" charset="0"/>
                <a:cs typeface="Arial" panose="020B0604020202020204" pitchFamily="34" charset="0"/>
              </a:rPr>
              <a:t>حدد ثلاثة مراكز صناعية في الاتحاد الأوروبي.</a:t>
            </a:r>
            <a:endParaRPr lang="ar-BH" sz="1100" b="1" dirty="0" smtClean="0">
              <a:solidFill>
                <a:srgbClr val="0070C0"/>
              </a:solidFill>
              <a:latin typeface="Arial" panose="020B0604020202020204" pitchFamily="34" charset="0"/>
            </a:endParaRPr>
          </a:p>
          <a:p>
            <a:pPr marL="457200" indent="-457200" algn="justLow">
              <a:buFont typeface="+mj-lt"/>
              <a:buAutoNum type="arabicPeriod"/>
            </a:pPr>
            <a:r>
              <a:rPr lang="ar-BH" sz="2000" b="1" dirty="0" smtClean="0">
                <a:solidFill>
                  <a:srgbClr val="0070C0"/>
                </a:solidFill>
                <a:latin typeface="Arial" panose="020B0604020202020204" pitchFamily="34" charset="0"/>
              </a:rPr>
              <a:t>حدد كم </a:t>
            </a:r>
            <a:r>
              <a:rPr lang="ar-BH" sz="2000" b="1" dirty="0">
                <a:solidFill>
                  <a:srgbClr val="0070C0"/>
                </a:solidFill>
                <a:latin typeface="Arial" panose="020B0604020202020204" pitchFamily="34" charset="0"/>
              </a:rPr>
              <a:t>تبلغ حصة الاتحاد الأوروبي من الإنتاج العالمي بالنسبة لصناعة السيارات والمطاط </a:t>
            </a:r>
            <a:r>
              <a:rPr lang="ar-BH" sz="2000" b="1" dirty="0" smtClean="0">
                <a:solidFill>
                  <a:srgbClr val="0070C0"/>
                </a:solidFill>
                <a:latin typeface="Arial" panose="020B0604020202020204" pitchFamily="34" charset="0"/>
              </a:rPr>
              <a:t>والنفط.</a:t>
            </a:r>
            <a:endParaRPr lang="ar-BH" sz="2000" b="1" dirty="0" smtClean="0">
              <a:solidFill>
                <a:srgbClr val="0070C0"/>
              </a:solidFill>
              <a:latin typeface="Arial" panose="020B0604020202020204" pitchFamily="34" charset="0"/>
              <a:cs typeface="Arial" panose="020B0604020202020204" pitchFamily="34" charset="0"/>
            </a:endParaRPr>
          </a:p>
        </p:txBody>
      </p:sp>
      <p:sp>
        <p:nvSpPr>
          <p:cNvPr id="19" name="مستطيل 3">
            <a:extLst>
              <a:ext uri="{FF2B5EF4-FFF2-40B4-BE49-F238E27FC236}">
                <a16:creationId xmlns="" xmlns:a16="http://schemas.microsoft.com/office/drawing/2014/main" id="{4B3C9DE7-92D6-469E-8AE9-CB0338F9207B}"/>
              </a:ext>
            </a:extLst>
          </p:cNvPr>
          <p:cNvSpPr/>
          <p:nvPr/>
        </p:nvSpPr>
        <p:spPr>
          <a:xfrm>
            <a:off x="0" y="368413"/>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sp>
        <p:nvSpPr>
          <p:cNvPr id="10" name="Rounded Rectangle 9"/>
          <p:cNvSpPr/>
          <p:nvPr/>
        </p:nvSpPr>
        <p:spPr>
          <a:xfrm>
            <a:off x="4245428" y="194742"/>
            <a:ext cx="7303051"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ar-BH" sz="3200" dirty="0" smtClean="0">
                <a:ln w="0"/>
                <a:solidFill>
                  <a:srgbClr val="0070C0"/>
                </a:solidFill>
                <a:effectLst>
                  <a:outerShdw blurRad="38100" dist="19050" dir="2700000" algn="tl" rotWithShape="0">
                    <a:schemeClr val="dk1">
                      <a:alpha val="40000"/>
                    </a:schemeClr>
                  </a:outerShdw>
                </a:effectLst>
              </a:rPr>
              <a:t>النشاط الثاني: مظاهر القوة الإنتاجية للاتحاد الأوروبي</a:t>
            </a:r>
            <a:endParaRPr lang="en-US" sz="32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5692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6" grpId="0" animBg="1"/>
      <p:bldP spid="1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3">
            <a:extLst>
              <a:ext uri="{FF2B5EF4-FFF2-40B4-BE49-F238E27FC236}">
                <a16:creationId xmlns="" xmlns:a16="http://schemas.microsoft.com/office/drawing/2014/main" id="{4B3C9DE7-92D6-469E-8AE9-CB0338F9207B}"/>
              </a:ext>
            </a:extLst>
          </p:cNvPr>
          <p:cNvSpPr/>
          <p:nvPr/>
        </p:nvSpPr>
        <p:spPr>
          <a:xfrm>
            <a:off x="0" y="354765"/>
            <a:ext cx="3665278" cy="426461"/>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smtClean="0">
                <a:latin typeface="Sakkal Majalla" panose="02000000000000000000" pitchFamily="2" charset="-78"/>
                <a:cs typeface="Sakkal Majalla" panose="02000000000000000000" pitchFamily="2" charset="-78"/>
              </a:rPr>
              <a:t>الاتحاد الأوروبي (2): القوة الإنتاجية _</a:t>
            </a:r>
            <a:r>
              <a:rPr lang="ar-SA" sz="2000" b="1" dirty="0" smtClean="0">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أ</a:t>
            </a:r>
            <a:r>
              <a:rPr lang="ar-SA" sz="2000" b="1" dirty="0" err="1" smtClean="0">
                <a:latin typeface="Sakkal Majalla" panose="02000000000000000000" pitchFamily="2" charset="-78"/>
                <a:cs typeface="Sakkal Majalla" panose="02000000000000000000" pitchFamily="2" charset="-78"/>
              </a:rPr>
              <a:t>جا</a:t>
            </a:r>
            <a:r>
              <a:rPr lang="ar-SA" sz="2000" b="1" dirty="0" smtClean="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102</a:t>
            </a:r>
            <a:endParaRPr lang="ar-BH" sz="2000" b="1" dirty="0">
              <a:latin typeface="Sakkal Majalla" panose="02000000000000000000" pitchFamily="2" charset="-78"/>
              <a:cs typeface="Sakkal Majalla" panose="020000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540170697"/>
              </p:ext>
            </p:extLst>
          </p:nvPr>
        </p:nvGraphicFramePr>
        <p:xfrm>
          <a:off x="1319347" y="4263374"/>
          <a:ext cx="9627324" cy="1106840"/>
        </p:xfrm>
        <a:graphic>
          <a:graphicData uri="http://schemas.openxmlformats.org/drawingml/2006/table">
            <a:tbl>
              <a:tblPr firstRow="1" bandRow="1">
                <a:tableStyleId>{8799B23B-EC83-4686-B30A-512413B5E67A}</a:tableStyleId>
              </a:tblPr>
              <a:tblGrid>
                <a:gridCol w="2129246">
                  <a:extLst>
                    <a:ext uri="{9D8B030D-6E8A-4147-A177-3AD203B41FA5}">
                      <a16:colId xmlns="" xmlns:a16="http://schemas.microsoft.com/office/drawing/2014/main" val="348377684"/>
                    </a:ext>
                  </a:extLst>
                </a:gridCol>
                <a:gridCol w="2481943">
                  <a:extLst>
                    <a:ext uri="{9D8B030D-6E8A-4147-A177-3AD203B41FA5}">
                      <a16:colId xmlns="" xmlns:a16="http://schemas.microsoft.com/office/drawing/2014/main" val="1758973815"/>
                    </a:ext>
                  </a:extLst>
                </a:gridCol>
                <a:gridCol w="2220686">
                  <a:extLst>
                    <a:ext uri="{9D8B030D-6E8A-4147-A177-3AD203B41FA5}">
                      <a16:colId xmlns="" xmlns:a16="http://schemas.microsoft.com/office/drawing/2014/main" val="1796881061"/>
                    </a:ext>
                  </a:extLst>
                </a:gridCol>
                <a:gridCol w="2795449">
                  <a:extLst>
                    <a:ext uri="{9D8B030D-6E8A-4147-A177-3AD203B41FA5}">
                      <a16:colId xmlns="" xmlns:a16="http://schemas.microsoft.com/office/drawing/2014/main" val="2055530866"/>
                    </a:ext>
                  </a:extLst>
                </a:gridCol>
              </a:tblGrid>
              <a:tr h="370840">
                <a:tc>
                  <a:txBody>
                    <a:bodyPr/>
                    <a:lstStyle/>
                    <a:p>
                      <a:pPr algn="ctr" rtl="1"/>
                      <a:r>
                        <a:rPr lang="ar-BH" sz="2400" b="1" dirty="0" smtClean="0">
                          <a:cs typeface="+mn-cs"/>
                        </a:rPr>
                        <a:t>النفط </a:t>
                      </a:r>
                      <a:endParaRPr lang="en-US" sz="2400" b="1" dirty="0">
                        <a:cs typeface="+mn-cs"/>
                      </a:endParaRPr>
                    </a:p>
                  </a:txBody>
                  <a:tcPr anchor="ctr" anchorCtr="1">
                    <a:solidFill>
                      <a:schemeClr val="accent6">
                        <a:lumMod val="20000"/>
                        <a:lumOff val="80000"/>
                      </a:schemeClr>
                    </a:solidFill>
                  </a:tcPr>
                </a:tc>
                <a:tc>
                  <a:txBody>
                    <a:bodyPr/>
                    <a:lstStyle/>
                    <a:p>
                      <a:pPr algn="ctr" rtl="1"/>
                      <a:r>
                        <a:rPr lang="ar-BH" sz="2400" b="1" dirty="0" smtClean="0">
                          <a:cs typeface="+mn-cs"/>
                        </a:rPr>
                        <a:t>المطاط</a:t>
                      </a:r>
                      <a:endParaRPr lang="en-US" sz="2400" b="1" dirty="0">
                        <a:cs typeface="+mn-cs"/>
                      </a:endParaRPr>
                    </a:p>
                  </a:txBody>
                  <a:tcPr anchor="ctr" anchorCtr="1">
                    <a:solidFill>
                      <a:schemeClr val="accent6">
                        <a:lumMod val="20000"/>
                        <a:lumOff val="80000"/>
                      </a:schemeClr>
                    </a:solidFill>
                  </a:tcPr>
                </a:tc>
                <a:tc>
                  <a:txBody>
                    <a:bodyPr/>
                    <a:lstStyle/>
                    <a:p>
                      <a:pPr algn="ctr" rtl="1"/>
                      <a:r>
                        <a:rPr lang="ar-BH" sz="2400" b="1" dirty="0" smtClean="0">
                          <a:cs typeface="+mn-cs"/>
                        </a:rPr>
                        <a:t>السيارات </a:t>
                      </a:r>
                      <a:endParaRPr lang="en-US" sz="2400" b="1" dirty="0">
                        <a:cs typeface="+mn-cs"/>
                      </a:endParaRPr>
                    </a:p>
                  </a:txBody>
                  <a:tcPr anchor="ctr" anchorCtr="1">
                    <a:solidFill>
                      <a:schemeClr val="accent6">
                        <a:lumMod val="20000"/>
                        <a:lumOff val="80000"/>
                      </a:schemeClr>
                    </a:solidFill>
                  </a:tcPr>
                </a:tc>
                <a:tc>
                  <a:txBody>
                    <a:bodyPr/>
                    <a:lstStyle/>
                    <a:p>
                      <a:pPr algn="ctr" rtl="1"/>
                      <a:r>
                        <a:rPr lang="ar-BH" sz="2400" b="1" dirty="0" smtClean="0">
                          <a:cs typeface="+mn-cs"/>
                        </a:rPr>
                        <a:t>المنتج</a:t>
                      </a:r>
                      <a:endParaRPr lang="en-US" sz="2400" b="1" dirty="0">
                        <a:cs typeface="+mn-cs"/>
                      </a:endParaRPr>
                    </a:p>
                  </a:txBody>
                  <a:tcPr anchor="ctr" anchorCtr="1">
                    <a:solidFill>
                      <a:schemeClr val="accent6">
                        <a:lumMod val="20000"/>
                        <a:lumOff val="80000"/>
                      </a:schemeClr>
                    </a:solidFill>
                  </a:tcPr>
                </a:tc>
                <a:extLst>
                  <a:ext uri="{0D108BD9-81ED-4DB2-BD59-A6C34878D82A}">
                    <a16:rowId xmlns="" xmlns:a16="http://schemas.microsoft.com/office/drawing/2014/main" val="271551446"/>
                  </a:ext>
                </a:extLst>
              </a:tr>
              <a:tr h="6496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400" b="0" dirty="0" smtClean="0">
                          <a:cs typeface="+mn-cs"/>
                        </a:rPr>
                        <a:t>31%</a:t>
                      </a:r>
                      <a:endParaRPr lang="en-US" sz="2400" b="0" dirty="0" smtClean="0">
                        <a:cs typeface="+mn-cs"/>
                      </a:endParaRPr>
                    </a:p>
                  </a:txBody>
                  <a:tcPr anchor="ctr" anchorCtr="1">
                    <a:solidFill>
                      <a:schemeClr val="accent1">
                        <a:lumMod val="20000"/>
                        <a:lumOff val="80000"/>
                        <a:alpha val="2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400" b="0" dirty="0" smtClean="0">
                          <a:cs typeface="+mn-cs"/>
                        </a:rPr>
                        <a:t>30%</a:t>
                      </a:r>
                      <a:endParaRPr lang="en-US" sz="2400" b="0" dirty="0" smtClean="0">
                        <a:cs typeface="+mn-cs"/>
                      </a:endParaRPr>
                    </a:p>
                  </a:txBody>
                  <a:tcPr anchor="ctr" anchorCtr="1">
                    <a:solidFill>
                      <a:schemeClr val="accent1">
                        <a:lumMod val="20000"/>
                        <a:lumOff val="80000"/>
                        <a:alpha val="2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400" b="0" dirty="0" smtClean="0">
                          <a:cs typeface="+mn-cs"/>
                        </a:rPr>
                        <a:t>27.4%</a:t>
                      </a:r>
                      <a:endParaRPr lang="en-US" sz="2400" b="0" dirty="0" smtClean="0">
                        <a:cs typeface="+mn-cs"/>
                      </a:endParaRPr>
                    </a:p>
                  </a:txBody>
                  <a:tcPr anchor="ctr" anchorCtr="1">
                    <a:solidFill>
                      <a:schemeClr val="accent1">
                        <a:lumMod val="20000"/>
                        <a:lumOff val="80000"/>
                        <a:alpha val="20000"/>
                      </a:schemeClr>
                    </a:solidFill>
                  </a:tcPr>
                </a:tc>
                <a:tc>
                  <a:txBody>
                    <a:bodyPr/>
                    <a:lstStyle/>
                    <a:p>
                      <a:pPr algn="ctr" rtl="1"/>
                      <a:r>
                        <a:rPr lang="ar-BH" sz="2400" b="1" dirty="0" smtClean="0">
                          <a:cs typeface="+mn-cs"/>
                        </a:rPr>
                        <a:t>الحصة من الإنتاج العالمي</a:t>
                      </a:r>
                      <a:endParaRPr lang="en-US" sz="2400" b="1" dirty="0">
                        <a:cs typeface="+mn-cs"/>
                      </a:endParaRPr>
                    </a:p>
                  </a:txBody>
                  <a:tcPr anchor="ctr" anchorCtr="1">
                    <a:solidFill>
                      <a:schemeClr val="accent1">
                        <a:lumMod val="20000"/>
                        <a:lumOff val="80000"/>
                        <a:alpha val="20000"/>
                      </a:schemeClr>
                    </a:solidFill>
                  </a:tcPr>
                </a:tc>
                <a:extLst>
                  <a:ext uri="{0D108BD9-81ED-4DB2-BD59-A6C34878D82A}">
                    <a16:rowId xmlns="" xmlns:a16="http://schemas.microsoft.com/office/drawing/2014/main" val="2754570669"/>
                  </a:ext>
                </a:extLst>
              </a:tr>
            </a:tbl>
          </a:graphicData>
        </a:graphic>
      </p:graphicFrame>
      <p:sp>
        <p:nvSpPr>
          <p:cNvPr id="5" name="TextBox 4"/>
          <p:cNvSpPr txBox="1"/>
          <p:nvPr/>
        </p:nvSpPr>
        <p:spPr>
          <a:xfrm>
            <a:off x="1319348" y="1371600"/>
            <a:ext cx="9627325" cy="461665"/>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pPr lvl="0" algn="r" rtl="1"/>
            <a:r>
              <a:rPr lang="ar-BH" sz="2400" b="1" dirty="0">
                <a:solidFill>
                  <a:schemeClr val="accent2">
                    <a:lumMod val="75000"/>
                  </a:schemeClr>
                </a:solidFill>
                <a:latin typeface="Arial" panose="020B0604020202020204" pitchFamily="34" charset="0"/>
              </a:rPr>
              <a:t>إجابة السؤال </a:t>
            </a:r>
            <a:r>
              <a:rPr lang="ar-BH" sz="2400" b="1" dirty="0" smtClean="0">
                <a:solidFill>
                  <a:schemeClr val="accent2">
                    <a:lumMod val="75000"/>
                  </a:schemeClr>
                </a:solidFill>
                <a:latin typeface="Arial" panose="020B0604020202020204" pitchFamily="34" charset="0"/>
              </a:rPr>
              <a:t>الأول:</a:t>
            </a:r>
            <a:r>
              <a:rPr lang="ar-BH" sz="2400" dirty="0" smtClean="0"/>
              <a:t> </a:t>
            </a:r>
            <a:r>
              <a:rPr lang="ar-BH" sz="2400" dirty="0"/>
              <a:t>مدريد – روما – برلين – ليون – </a:t>
            </a:r>
            <a:r>
              <a:rPr lang="ar-BH" sz="2400" dirty="0" smtClean="0"/>
              <a:t>ميلانو.</a:t>
            </a:r>
            <a:endParaRPr lang="en-US" sz="2400" dirty="0"/>
          </a:p>
        </p:txBody>
      </p:sp>
      <p:sp>
        <p:nvSpPr>
          <p:cNvPr id="7" name="TextBox 6"/>
          <p:cNvSpPr txBox="1"/>
          <p:nvPr/>
        </p:nvSpPr>
        <p:spPr>
          <a:xfrm>
            <a:off x="1319346" y="2225781"/>
            <a:ext cx="9627325" cy="461665"/>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pPr lvl="0" algn="just" rtl="1"/>
            <a:r>
              <a:rPr lang="ar-BH" sz="2400" b="1" dirty="0">
                <a:solidFill>
                  <a:schemeClr val="accent2">
                    <a:lumMod val="75000"/>
                  </a:schemeClr>
                </a:solidFill>
                <a:latin typeface="Arial" panose="020B0604020202020204" pitchFamily="34" charset="0"/>
              </a:rPr>
              <a:t>إجابة السؤال </a:t>
            </a:r>
            <a:r>
              <a:rPr lang="ar-BH" sz="2400" b="1" dirty="0" smtClean="0">
                <a:solidFill>
                  <a:schemeClr val="accent2">
                    <a:lumMod val="75000"/>
                  </a:schemeClr>
                </a:solidFill>
                <a:latin typeface="Arial" panose="020B0604020202020204" pitchFamily="34" charset="0"/>
              </a:rPr>
              <a:t>الثاني:</a:t>
            </a:r>
            <a:r>
              <a:rPr lang="ar-BH" sz="2400" dirty="0" smtClean="0"/>
              <a:t>  </a:t>
            </a:r>
            <a:r>
              <a:rPr lang="ar-BH" sz="2400" dirty="0"/>
              <a:t>باريس – مدريد – ميلانو – همبورغ. </a:t>
            </a:r>
            <a:endParaRPr lang="en-US" sz="2400" dirty="0"/>
          </a:p>
        </p:txBody>
      </p:sp>
      <p:sp>
        <p:nvSpPr>
          <p:cNvPr id="9" name="TextBox 8"/>
          <p:cNvSpPr txBox="1"/>
          <p:nvPr/>
        </p:nvSpPr>
        <p:spPr>
          <a:xfrm>
            <a:off x="1319346" y="3225255"/>
            <a:ext cx="9627325" cy="830997"/>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pPr lvl="0" algn="just" rtl="1"/>
            <a:r>
              <a:rPr lang="ar-BH" sz="2400" b="1" dirty="0">
                <a:solidFill>
                  <a:schemeClr val="accent2">
                    <a:lumMod val="75000"/>
                  </a:schemeClr>
                </a:solidFill>
                <a:latin typeface="Arial" panose="020B0604020202020204" pitchFamily="34" charset="0"/>
              </a:rPr>
              <a:t>إجابة السؤال </a:t>
            </a:r>
            <a:r>
              <a:rPr lang="ar-BH" sz="2400" b="1" dirty="0" smtClean="0">
                <a:solidFill>
                  <a:schemeClr val="accent2">
                    <a:lumMod val="75000"/>
                  </a:schemeClr>
                </a:solidFill>
                <a:latin typeface="Arial" panose="020B0604020202020204" pitchFamily="34" charset="0"/>
              </a:rPr>
              <a:t>الثالث:</a:t>
            </a:r>
            <a:r>
              <a:rPr lang="ar-BH" sz="2400" dirty="0"/>
              <a:t> </a:t>
            </a:r>
            <a:r>
              <a:rPr lang="ar-BH" sz="2400" dirty="0" smtClean="0"/>
              <a:t>حصة الاتحاد الأوروبي من صناعة السيارات والمطاط والنفط بالنسبة للإنتاج العالمي:</a:t>
            </a:r>
          </a:p>
        </p:txBody>
      </p:sp>
      <p:sp>
        <p:nvSpPr>
          <p:cNvPr id="10" name="TextBox 9"/>
          <p:cNvSpPr txBox="1"/>
          <p:nvPr/>
        </p:nvSpPr>
        <p:spPr>
          <a:xfrm>
            <a:off x="1319346" y="5416730"/>
            <a:ext cx="9627325" cy="461665"/>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pPr lvl="0" algn="r" rtl="1"/>
            <a:r>
              <a:rPr lang="ar-BH" sz="2400" dirty="0" smtClean="0">
                <a:latin typeface="Arial" panose="020B0604020202020204" pitchFamily="34" charset="0"/>
              </a:rPr>
              <a:t>تدل النسب على </a:t>
            </a:r>
            <a:r>
              <a:rPr lang="ar-BH" sz="2400" dirty="0">
                <a:latin typeface="Arial" panose="020B0604020202020204" pitchFamily="34" charset="0"/>
              </a:rPr>
              <a:t>القوة الصناعية الكبيرة للاتحاد الأوروبي</a:t>
            </a:r>
            <a:endParaRPr lang="en-US" sz="2400" dirty="0"/>
          </a:p>
        </p:txBody>
      </p:sp>
      <p:sp>
        <p:nvSpPr>
          <p:cNvPr id="11" name="Rounded Rectangle 10"/>
          <p:cNvSpPr/>
          <p:nvPr/>
        </p:nvSpPr>
        <p:spPr>
          <a:xfrm>
            <a:off x="3985537" y="248614"/>
            <a:ext cx="7303051" cy="695479"/>
          </a:xfrm>
          <a:prstGeom prst="roundRect">
            <a:avLst/>
          </a:prstGeom>
          <a:solidFill>
            <a:schemeClr val="accent4">
              <a:lumMod val="20000"/>
              <a:lumOff val="80000"/>
            </a:schemeClr>
          </a:solidFill>
          <a:ln w="12700">
            <a:solidFill>
              <a:schemeClr val="accent1">
                <a:lumMod val="75000"/>
              </a:schemeClr>
            </a:solidFill>
          </a:ln>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rtl="1"/>
            <a:r>
              <a:rPr lang="ar-BH" sz="3200" dirty="0" smtClean="0">
                <a:ln w="0"/>
                <a:solidFill>
                  <a:srgbClr val="0070C0"/>
                </a:solidFill>
                <a:effectLst>
                  <a:outerShdw blurRad="38100" dist="19050" dir="2700000" algn="tl" rotWithShape="0">
                    <a:schemeClr val="dk1">
                      <a:alpha val="40000"/>
                    </a:schemeClr>
                  </a:outerShdw>
                </a:effectLst>
              </a:rPr>
              <a:t>إجابة النشاط الثاني</a:t>
            </a:r>
            <a:endParaRPr lang="en-US" sz="32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2566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1516</TotalTime>
  <Words>2448</Words>
  <Application>Microsoft Office PowerPoint</Application>
  <PresentationFormat>Widescreen</PresentationFormat>
  <Paragraphs>252</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Sakkal Majalla</vt:lpstr>
      <vt:lpstr>Simplified Arabic</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Mariam Isa Jassim Almehri</cp:lastModifiedBy>
  <cp:revision>291</cp:revision>
  <dcterms:created xsi:type="dcterms:W3CDTF">2020-03-04T10:47:58Z</dcterms:created>
  <dcterms:modified xsi:type="dcterms:W3CDTF">2021-10-13T06:25:49Z</dcterms:modified>
</cp:coreProperties>
</file>