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266" r:id="rId3"/>
    <p:sldId id="267" r:id="rId4"/>
    <p:sldId id="268" r:id="rId5"/>
    <p:sldId id="269" r:id="rId6"/>
    <p:sldId id="279" r:id="rId7"/>
    <p:sldId id="281" r:id="rId8"/>
    <p:sldId id="280" r:id="rId9"/>
    <p:sldId id="270" r:id="rId10"/>
    <p:sldId id="271" r:id="rId11"/>
    <p:sldId id="272" r:id="rId12"/>
    <p:sldId id="273" r:id="rId13"/>
    <p:sldId id="274" r:id="rId14"/>
    <p:sldId id="275" r:id="rId15"/>
    <p:sldId id="292" r:id="rId16"/>
    <p:sldId id="282" r:id="rId17"/>
    <p:sldId id="283" r:id="rId18"/>
    <p:sldId id="294" r:id="rId19"/>
    <p:sldId id="291" r:id="rId20"/>
    <p:sldId id="296" r:id="rId21"/>
    <p:sldId id="297" r:id="rId22"/>
    <p:sldId id="288" r:id="rId23"/>
    <p:sldId id="289" r:id="rId24"/>
    <p:sldId id="290"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BF296-EDD0-4BC7-A2A1-FF66D72FEC8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91819E75-B650-4614-8941-549FDBD8627E}">
      <dgm:prSet phldrT="[Text]"/>
      <dgm:spPr>
        <a:solidFill>
          <a:schemeClr val="accent2">
            <a:lumMod val="20000"/>
            <a:lumOff val="80000"/>
          </a:schemeClr>
        </a:solidFill>
        <a:ln w="3175">
          <a:solidFill>
            <a:schemeClr val="tx1"/>
          </a:solidFill>
        </a:ln>
      </dgm:spPr>
      <dgm:t>
        <a:bodyPr/>
        <a:lstStyle/>
        <a:p>
          <a:pPr algn="ctr"/>
          <a:r>
            <a:rPr lang="ar-BH" dirty="0" smtClean="0">
              <a:solidFill>
                <a:srgbClr val="FF0000"/>
              </a:solidFill>
            </a:rPr>
            <a:t>1- </a:t>
          </a:r>
          <a:r>
            <a:rPr lang="ar-BH" b="1" dirty="0" smtClean="0">
              <a:solidFill>
                <a:srgbClr val="FF0000"/>
              </a:solidFill>
            </a:rPr>
            <a:t>الزّراعات المتخصّصة</a:t>
          </a:r>
          <a:endParaRPr lang="en-US" dirty="0">
            <a:solidFill>
              <a:srgbClr val="FF0000"/>
            </a:solidFill>
          </a:endParaRPr>
        </a:p>
      </dgm:t>
    </dgm:pt>
    <dgm:pt modelId="{10E21966-F208-44B1-9FBA-9116ED4CCA2E}" type="parTrans" cxnId="{0683AEEE-F982-4DCF-AD01-302DEFF6DBDC}">
      <dgm:prSet/>
      <dgm:spPr/>
      <dgm:t>
        <a:bodyPr/>
        <a:lstStyle/>
        <a:p>
          <a:endParaRPr lang="en-US"/>
        </a:p>
      </dgm:t>
    </dgm:pt>
    <dgm:pt modelId="{11AB3321-17BC-4443-B971-B7FE305FA084}" type="sibTrans" cxnId="{0683AEEE-F982-4DCF-AD01-302DEFF6DBDC}">
      <dgm:prSet/>
      <dgm:spPr/>
      <dgm:t>
        <a:bodyPr/>
        <a:lstStyle/>
        <a:p>
          <a:endParaRPr lang="en-US"/>
        </a:p>
      </dgm:t>
    </dgm:pt>
    <dgm:pt modelId="{5C9DDA2A-20CF-4599-AD9D-D997AB9615AE}">
      <dgm:prSet phldrT="[Text]" custT="1"/>
      <dgm:spPr>
        <a:solidFill>
          <a:schemeClr val="accent6">
            <a:lumMod val="40000"/>
            <a:lumOff val="60000"/>
          </a:schemeClr>
        </a:solidFill>
        <a:ln w="3175"/>
      </dgm:spPr>
      <dgm:t>
        <a:bodyPr/>
        <a:lstStyle/>
        <a:p>
          <a:pPr algn="ctr" rtl="1"/>
          <a:r>
            <a:rPr lang="ar-BH" sz="2200" b="1" dirty="0" smtClean="0">
              <a:solidFill>
                <a:srgbClr val="FF0000"/>
              </a:solidFill>
            </a:rPr>
            <a:t>زراعة القمح والحبوب</a:t>
          </a:r>
          <a:endParaRPr lang="en-US" sz="2200" dirty="0" smtClean="0">
            <a:solidFill>
              <a:srgbClr val="FF0000"/>
            </a:solidFill>
          </a:endParaRPr>
        </a:p>
        <a:p>
          <a:pPr algn="r" rtl="1"/>
          <a:r>
            <a:rPr lang="ar-BH" sz="1600" b="1" dirty="0" smtClean="0">
              <a:solidFill>
                <a:schemeClr val="tx1"/>
              </a:solidFill>
            </a:rPr>
            <a:t>تسود هذه الزراعات في الولايات المتحدة الامريكية وروسيا وأستراليا وأوروبا والصين. ومن خصائص هذه الزراعة:</a:t>
          </a:r>
          <a:endParaRPr lang="en-US" sz="1600" b="1" dirty="0" smtClean="0">
            <a:solidFill>
              <a:schemeClr val="tx1"/>
            </a:solidFill>
          </a:endParaRPr>
        </a:p>
        <a:p>
          <a:pPr algn="r" rtl="1"/>
          <a:r>
            <a:rPr lang="ar-BH" sz="1600" b="1" dirty="0" smtClean="0">
              <a:solidFill>
                <a:schemeClr val="tx1"/>
              </a:solidFill>
            </a:rPr>
            <a:t>- الاستعمال الكثيف للآلات والتقنيات في كل مراحل العمل. </a:t>
          </a:r>
          <a:endParaRPr lang="en-US" sz="1600" b="1" dirty="0" smtClean="0">
            <a:solidFill>
              <a:schemeClr val="tx1"/>
            </a:solidFill>
          </a:endParaRPr>
        </a:p>
        <a:p>
          <a:pPr algn="r" rtl="1"/>
          <a:r>
            <a:rPr lang="ar-BH" sz="1600" b="1" dirty="0" smtClean="0">
              <a:solidFill>
                <a:schemeClr val="tx1"/>
              </a:solidFill>
            </a:rPr>
            <a:t>- الانتاج الضخم والمردود المرتفع. تخزين الإنتاج في صوامع كبيرة.</a:t>
          </a:r>
          <a:endParaRPr lang="en-US" sz="1600" b="1" dirty="0" smtClean="0">
            <a:solidFill>
              <a:schemeClr val="tx1"/>
            </a:solidFill>
          </a:endParaRPr>
        </a:p>
        <a:p>
          <a:pPr algn="r" rtl="1"/>
          <a:r>
            <a:rPr lang="ar-BH" sz="1600" b="1" dirty="0" smtClean="0">
              <a:solidFill>
                <a:schemeClr val="tx1"/>
              </a:solidFill>
            </a:rPr>
            <a:t>- تصدير جزء كبير من الإنتاج.</a:t>
          </a:r>
          <a:endParaRPr lang="en-US" sz="1600" b="1" dirty="0" smtClean="0">
            <a:solidFill>
              <a:schemeClr val="tx1"/>
            </a:solidFill>
          </a:endParaRPr>
        </a:p>
        <a:p>
          <a:pPr algn="r" rtl="1"/>
          <a:r>
            <a:rPr lang="ar-BH" sz="1600" b="1" dirty="0" smtClean="0">
              <a:solidFill>
                <a:schemeClr val="tx1"/>
              </a:solidFill>
            </a:rPr>
            <a:t>- اتساع مساحات الأراضي المزروعة. </a:t>
          </a:r>
          <a:endParaRPr lang="en-US" sz="1600" b="1" dirty="0" smtClean="0">
            <a:solidFill>
              <a:schemeClr val="tx1"/>
            </a:solidFill>
          </a:endParaRPr>
        </a:p>
        <a:p>
          <a:pPr algn="r" rtl="1"/>
          <a:r>
            <a:rPr lang="ar-BH" sz="1600" b="1" dirty="0" smtClean="0">
              <a:solidFill>
                <a:schemeClr val="tx1"/>
              </a:solidFill>
            </a:rPr>
            <a:t>يعتبر مزارع الحبوب الأمريكي رجل اعمال، يمارس الزراعة خلال فترة معينة من السنة، ويتمتع بمهارات عدة كالإدارة والالمام بعلم التربة والهندسة الزراعية ومراقبة أسواق الحبوب العالمية وبورصة الأسعار ليبيع الإنتاج في الوقت المناسب.</a:t>
          </a:r>
          <a:endParaRPr lang="en-US" sz="1600" b="1" dirty="0">
            <a:solidFill>
              <a:schemeClr val="tx1"/>
            </a:solidFill>
          </a:endParaRPr>
        </a:p>
      </dgm:t>
    </dgm:pt>
    <dgm:pt modelId="{BD29AA60-E531-4482-A401-7E3507CEFB65}" type="parTrans" cxnId="{D931A66C-DDCC-4EB8-9850-0227DC5398CE}">
      <dgm:prSet/>
      <dgm:spPr>
        <a:ln w="57150"/>
      </dgm:spPr>
      <dgm:t>
        <a:bodyPr/>
        <a:lstStyle/>
        <a:p>
          <a:endParaRPr lang="en-US"/>
        </a:p>
      </dgm:t>
    </dgm:pt>
    <dgm:pt modelId="{B18785AE-83E6-4681-9B6C-790D2AD70FC5}" type="sibTrans" cxnId="{D931A66C-DDCC-4EB8-9850-0227DC5398CE}">
      <dgm:prSet/>
      <dgm:spPr/>
      <dgm:t>
        <a:bodyPr/>
        <a:lstStyle/>
        <a:p>
          <a:endParaRPr lang="en-US"/>
        </a:p>
      </dgm:t>
    </dgm:pt>
    <dgm:pt modelId="{3EB3D667-D511-4CF8-AC93-A514AB6AA777}">
      <dgm:prSet phldrT="[Text]" custT="1"/>
      <dgm:spPr>
        <a:solidFill>
          <a:schemeClr val="accent1">
            <a:lumMod val="40000"/>
            <a:lumOff val="60000"/>
          </a:schemeClr>
        </a:solidFill>
        <a:ln w="3175"/>
      </dgm:spPr>
      <dgm:t>
        <a:bodyPr/>
        <a:lstStyle/>
        <a:p>
          <a:pPr algn="ctr" rtl="1"/>
          <a:r>
            <a:rPr lang="ar-BH" sz="2200" b="1" u="none" dirty="0" smtClean="0">
              <a:solidFill>
                <a:srgbClr val="FF0000"/>
              </a:solidFill>
              <a:cs typeface="+mj-cs"/>
            </a:rPr>
            <a:t>تربية الماشية الكثيفة</a:t>
          </a:r>
          <a:endParaRPr lang="en-US" sz="2200" u="none" dirty="0" smtClean="0">
            <a:solidFill>
              <a:srgbClr val="FF0000"/>
            </a:solidFill>
            <a:cs typeface="+mj-cs"/>
          </a:endParaRPr>
        </a:p>
        <a:p>
          <a:pPr algn="just" rtl="1"/>
          <a:r>
            <a:rPr lang="ar-BH" sz="1600" b="1" dirty="0" smtClean="0">
              <a:solidFill>
                <a:schemeClr val="tx1"/>
              </a:solidFill>
              <a:cs typeface="+mj-cs"/>
            </a:rPr>
            <a:t>- تنتشر في العديد من مناطق غرب أوروبا وشمالها ومنطقة البحيرات الكبرى في أمريكيا الشمالية وفي استراليا والأرجنتين، </a:t>
          </a:r>
        </a:p>
        <a:p>
          <a:pPr algn="just" rtl="1"/>
          <a:r>
            <a:rPr lang="ar-BH" sz="1600" b="1" dirty="0" smtClean="0">
              <a:solidFill>
                <a:schemeClr val="tx1"/>
              </a:solidFill>
              <a:cs typeface="+mj-cs"/>
            </a:rPr>
            <a:t>- تخصص في تربية الأبقار والأغنام لإنتاج الحليب ومشتقاته.</a:t>
          </a:r>
        </a:p>
        <a:p>
          <a:pPr algn="just" rtl="1"/>
          <a:r>
            <a:rPr lang="ar-BH" sz="1600" b="1" dirty="0" smtClean="0">
              <a:solidFill>
                <a:schemeClr val="tx1"/>
              </a:solidFill>
              <a:cs typeface="+mj-cs"/>
            </a:rPr>
            <a:t>- تتم في اسطبلات حديثة التجهيز ضمن مراعي غنية مزروعة بالأعلاف.</a:t>
          </a:r>
          <a:endParaRPr lang="en-US" sz="1600" b="1" dirty="0">
            <a:solidFill>
              <a:schemeClr val="tx1"/>
            </a:solidFill>
            <a:cs typeface="+mj-cs"/>
          </a:endParaRPr>
        </a:p>
      </dgm:t>
    </dgm:pt>
    <dgm:pt modelId="{17D72524-7045-426B-BF64-FA78B0B632A8}" type="parTrans" cxnId="{1D29F9AB-A541-4ADE-872D-6E3B617CA822}">
      <dgm:prSet/>
      <dgm:spPr>
        <a:ln w="57150"/>
      </dgm:spPr>
      <dgm:t>
        <a:bodyPr/>
        <a:lstStyle/>
        <a:p>
          <a:endParaRPr lang="en-US"/>
        </a:p>
      </dgm:t>
    </dgm:pt>
    <dgm:pt modelId="{A0EE6B56-8610-4CA7-BA46-96E057937011}" type="sibTrans" cxnId="{1D29F9AB-A541-4ADE-872D-6E3B617CA822}">
      <dgm:prSet/>
      <dgm:spPr/>
      <dgm:t>
        <a:bodyPr/>
        <a:lstStyle/>
        <a:p>
          <a:endParaRPr lang="en-US"/>
        </a:p>
      </dgm:t>
    </dgm:pt>
    <dgm:pt modelId="{24827D1D-613B-442F-BF84-32B896E04ACE}">
      <dgm:prSet phldrT="[Text]" custT="1"/>
      <dgm:spPr>
        <a:solidFill>
          <a:schemeClr val="accent2">
            <a:lumMod val="40000"/>
            <a:lumOff val="60000"/>
          </a:schemeClr>
        </a:solidFill>
        <a:ln w="3175"/>
      </dgm:spPr>
      <dgm:t>
        <a:bodyPr/>
        <a:lstStyle/>
        <a:p>
          <a:pPr algn="ctr" rtl="1"/>
          <a:r>
            <a:rPr lang="ar-BH" sz="2200" b="1" u="none" dirty="0" smtClean="0">
              <a:solidFill>
                <a:srgbClr val="FF0000"/>
              </a:solidFill>
              <a:cs typeface="+mj-cs"/>
            </a:rPr>
            <a:t>تربية الماشية الواسعة</a:t>
          </a:r>
          <a:endParaRPr lang="en-US" sz="2200" b="1" u="none" dirty="0" smtClean="0">
            <a:solidFill>
              <a:srgbClr val="FF0000"/>
            </a:solidFill>
            <a:cs typeface="+mj-cs"/>
          </a:endParaRPr>
        </a:p>
        <a:p>
          <a:pPr algn="r" rtl="1"/>
          <a:r>
            <a:rPr lang="ar-BH" sz="1600" b="1" dirty="0" smtClean="0">
              <a:solidFill>
                <a:schemeClr val="tx1"/>
              </a:solidFill>
              <a:cs typeface="+mj-cs"/>
            </a:rPr>
            <a:t>- تسود في أغلب بلدان العالم.</a:t>
          </a:r>
        </a:p>
        <a:p>
          <a:pPr algn="r" rtl="1"/>
          <a:r>
            <a:rPr lang="ar-BH" sz="1600" b="1" dirty="0" smtClean="0">
              <a:solidFill>
                <a:schemeClr val="tx1"/>
              </a:solidFill>
              <a:cs typeface="+mj-cs"/>
            </a:rPr>
            <a:t>- تكون المراعي مسيجة تسهل تطبيق الدورة الرعوية.</a:t>
          </a:r>
        </a:p>
        <a:p>
          <a:pPr algn="r" rtl="1"/>
          <a:r>
            <a:rPr lang="ar-BH" sz="1600" b="1" dirty="0" smtClean="0">
              <a:solidFill>
                <a:schemeClr val="tx1"/>
              </a:solidFill>
              <a:cs typeface="+mj-cs"/>
            </a:rPr>
            <a:t>- زاد الاهتمام بنوعية المراعي طاقتها الغذائية (الحمولة الرعوية).</a:t>
          </a:r>
        </a:p>
        <a:p>
          <a:pPr algn="r" rtl="1"/>
          <a:r>
            <a:rPr lang="ar-BH" sz="1600" b="1" dirty="0" smtClean="0">
              <a:solidFill>
                <a:schemeClr val="tx1"/>
              </a:solidFill>
              <a:cs typeface="+mj-cs"/>
            </a:rPr>
            <a:t>- اتجهت أغلب المؤسسات إلى تأصيل القطعان لتحقيق مردود عال من اللحوم والصوف من حيث الكمية والنوعية.</a:t>
          </a:r>
          <a:endParaRPr lang="en-US" sz="1600" b="1" dirty="0">
            <a:solidFill>
              <a:schemeClr val="tx1"/>
            </a:solidFill>
            <a:cs typeface="+mj-cs"/>
          </a:endParaRPr>
        </a:p>
      </dgm:t>
    </dgm:pt>
    <dgm:pt modelId="{FEAD163D-FABB-4227-BB9D-7179C0B355EB}" type="parTrans" cxnId="{8D369719-789E-4A2C-8795-79446022C32C}">
      <dgm:prSet/>
      <dgm:spPr>
        <a:ln w="57150"/>
      </dgm:spPr>
      <dgm:t>
        <a:bodyPr/>
        <a:lstStyle/>
        <a:p>
          <a:endParaRPr lang="en-US"/>
        </a:p>
      </dgm:t>
    </dgm:pt>
    <dgm:pt modelId="{ACDDC0B7-AB4D-447A-A90A-96759F15E45C}" type="sibTrans" cxnId="{8D369719-789E-4A2C-8795-79446022C32C}">
      <dgm:prSet/>
      <dgm:spPr/>
      <dgm:t>
        <a:bodyPr/>
        <a:lstStyle/>
        <a:p>
          <a:endParaRPr lang="en-US"/>
        </a:p>
      </dgm:t>
    </dgm:pt>
    <dgm:pt modelId="{E4F1BF5B-7DA8-42CB-8E14-32FF06DE05D1}" type="pres">
      <dgm:prSet presAssocID="{E41BF296-EDD0-4BC7-A2A1-FF66D72FEC8A}" presName="Name0" presStyleCnt="0">
        <dgm:presLayoutVars>
          <dgm:chMax val="1"/>
          <dgm:chPref val="1"/>
          <dgm:dir/>
          <dgm:animOne val="branch"/>
          <dgm:animLvl val="lvl"/>
        </dgm:presLayoutVars>
      </dgm:prSet>
      <dgm:spPr/>
      <dgm:t>
        <a:bodyPr/>
        <a:lstStyle/>
        <a:p>
          <a:endParaRPr lang="en-US"/>
        </a:p>
      </dgm:t>
    </dgm:pt>
    <dgm:pt modelId="{3522202D-EF80-4EA3-A74E-289E0FBA5CE9}" type="pres">
      <dgm:prSet presAssocID="{91819E75-B650-4614-8941-549FDBD8627E}" presName="singleCycle" presStyleCnt="0"/>
      <dgm:spPr/>
    </dgm:pt>
    <dgm:pt modelId="{26571D2C-8CEE-4AC4-AE9A-0C78D4C21E0D}" type="pres">
      <dgm:prSet presAssocID="{91819E75-B650-4614-8941-549FDBD8627E}" presName="singleCenter" presStyleLbl="node1" presStyleIdx="0" presStyleCnt="4" custScaleX="223078" custScaleY="32018" custLinFactNeighborX="-1158" custLinFactNeighborY="-6265">
        <dgm:presLayoutVars>
          <dgm:chMax val="7"/>
          <dgm:chPref val="7"/>
        </dgm:presLayoutVars>
      </dgm:prSet>
      <dgm:spPr/>
      <dgm:t>
        <a:bodyPr/>
        <a:lstStyle/>
        <a:p>
          <a:endParaRPr lang="en-US"/>
        </a:p>
      </dgm:t>
    </dgm:pt>
    <dgm:pt modelId="{158F63D9-42DD-43B4-8886-54088D7C2C54}" type="pres">
      <dgm:prSet presAssocID="{BD29AA60-E531-4482-A401-7E3507CEFB65}" presName="Name56" presStyleLbl="parChTrans1D2" presStyleIdx="0" presStyleCnt="3"/>
      <dgm:spPr/>
      <dgm:t>
        <a:bodyPr/>
        <a:lstStyle/>
        <a:p>
          <a:endParaRPr lang="en-US"/>
        </a:p>
      </dgm:t>
    </dgm:pt>
    <dgm:pt modelId="{00CAF1BF-92E7-4533-A981-A48CA03F747C}" type="pres">
      <dgm:prSet presAssocID="{5C9DDA2A-20CF-4599-AD9D-D997AB9615AE}" presName="text0" presStyleLbl="node1" presStyleIdx="1" presStyleCnt="4" custScaleX="812427" custScaleY="189913" custRadScaleRad="69041" custRadScaleInc="-2194">
        <dgm:presLayoutVars>
          <dgm:bulletEnabled val="1"/>
        </dgm:presLayoutVars>
      </dgm:prSet>
      <dgm:spPr/>
      <dgm:t>
        <a:bodyPr/>
        <a:lstStyle/>
        <a:p>
          <a:endParaRPr lang="en-US"/>
        </a:p>
      </dgm:t>
    </dgm:pt>
    <dgm:pt modelId="{5DD63A9A-312A-44C1-96D5-128A77C784BD}" type="pres">
      <dgm:prSet presAssocID="{17D72524-7045-426B-BF64-FA78B0B632A8}" presName="Name56" presStyleLbl="parChTrans1D2" presStyleIdx="1" presStyleCnt="3"/>
      <dgm:spPr/>
      <dgm:t>
        <a:bodyPr/>
        <a:lstStyle/>
        <a:p>
          <a:endParaRPr lang="en-US"/>
        </a:p>
      </dgm:t>
    </dgm:pt>
    <dgm:pt modelId="{54753135-CE78-4DF8-A7CC-A919126B8F00}" type="pres">
      <dgm:prSet presAssocID="{3EB3D667-D511-4CF8-AC93-A514AB6AA777}" presName="text0" presStyleLbl="node1" presStyleIdx="2" presStyleCnt="4" custScaleX="436991" custScaleY="174214" custRadScaleRad="108490" custRadScaleInc="-12397">
        <dgm:presLayoutVars>
          <dgm:bulletEnabled val="1"/>
        </dgm:presLayoutVars>
      </dgm:prSet>
      <dgm:spPr/>
      <dgm:t>
        <a:bodyPr/>
        <a:lstStyle/>
        <a:p>
          <a:endParaRPr lang="en-US"/>
        </a:p>
      </dgm:t>
    </dgm:pt>
    <dgm:pt modelId="{6555DB8A-4080-4D87-AD64-0184FBE8C1CD}" type="pres">
      <dgm:prSet presAssocID="{FEAD163D-FABB-4227-BB9D-7179C0B355EB}" presName="Name56" presStyleLbl="parChTrans1D2" presStyleIdx="2" presStyleCnt="3"/>
      <dgm:spPr/>
      <dgm:t>
        <a:bodyPr/>
        <a:lstStyle/>
        <a:p>
          <a:endParaRPr lang="en-US"/>
        </a:p>
      </dgm:t>
    </dgm:pt>
    <dgm:pt modelId="{B8E1F415-39C8-461A-8BB7-EC0A7525F8FA}" type="pres">
      <dgm:prSet presAssocID="{24827D1D-613B-442F-BF84-32B896E04ACE}" presName="text0" presStyleLbl="node1" presStyleIdx="3" presStyleCnt="4" custScaleX="430937" custScaleY="163044" custRadScaleRad="105307" custRadScaleInc="10732">
        <dgm:presLayoutVars>
          <dgm:bulletEnabled val="1"/>
        </dgm:presLayoutVars>
      </dgm:prSet>
      <dgm:spPr/>
      <dgm:t>
        <a:bodyPr/>
        <a:lstStyle/>
        <a:p>
          <a:endParaRPr lang="en-US"/>
        </a:p>
      </dgm:t>
    </dgm:pt>
  </dgm:ptLst>
  <dgm:cxnLst>
    <dgm:cxn modelId="{24FE7A2A-279D-459E-B0B5-E05706D72F17}" type="presOf" srcId="{24827D1D-613B-442F-BF84-32B896E04ACE}" destId="{B8E1F415-39C8-461A-8BB7-EC0A7525F8FA}" srcOrd="0" destOrd="0" presId="urn:microsoft.com/office/officeart/2008/layout/RadialCluster"/>
    <dgm:cxn modelId="{DC8AF3F6-C6A3-4FE4-9A5C-AD0D42FF41D9}" type="presOf" srcId="{FEAD163D-FABB-4227-BB9D-7179C0B355EB}" destId="{6555DB8A-4080-4D87-AD64-0184FBE8C1CD}" srcOrd="0" destOrd="0" presId="urn:microsoft.com/office/officeart/2008/layout/RadialCluster"/>
    <dgm:cxn modelId="{8D369719-789E-4A2C-8795-79446022C32C}" srcId="{91819E75-B650-4614-8941-549FDBD8627E}" destId="{24827D1D-613B-442F-BF84-32B896E04ACE}" srcOrd="2" destOrd="0" parTransId="{FEAD163D-FABB-4227-BB9D-7179C0B355EB}" sibTransId="{ACDDC0B7-AB4D-447A-A90A-96759F15E45C}"/>
    <dgm:cxn modelId="{940A6C59-CC94-4A4E-9DC7-2DBDB75B3259}" type="presOf" srcId="{E41BF296-EDD0-4BC7-A2A1-FF66D72FEC8A}" destId="{E4F1BF5B-7DA8-42CB-8E14-32FF06DE05D1}" srcOrd="0" destOrd="0" presId="urn:microsoft.com/office/officeart/2008/layout/RadialCluster"/>
    <dgm:cxn modelId="{70D3EB44-92FD-45A3-951E-CF711DC190BF}" type="presOf" srcId="{91819E75-B650-4614-8941-549FDBD8627E}" destId="{26571D2C-8CEE-4AC4-AE9A-0C78D4C21E0D}" srcOrd="0" destOrd="0" presId="urn:microsoft.com/office/officeart/2008/layout/RadialCluster"/>
    <dgm:cxn modelId="{0683AEEE-F982-4DCF-AD01-302DEFF6DBDC}" srcId="{E41BF296-EDD0-4BC7-A2A1-FF66D72FEC8A}" destId="{91819E75-B650-4614-8941-549FDBD8627E}" srcOrd="0" destOrd="0" parTransId="{10E21966-F208-44B1-9FBA-9116ED4CCA2E}" sibTransId="{11AB3321-17BC-4443-B971-B7FE305FA084}"/>
    <dgm:cxn modelId="{152EC8C5-C812-4679-BE25-C370161EEA7E}" type="presOf" srcId="{17D72524-7045-426B-BF64-FA78B0B632A8}" destId="{5DD63A9A-312A-44C1-96D5-128A77C784BD}" srcOrd="0" destOrd="0" presId="urn:microsoft.com/office/officeart/2008/layout/RadialCluster"/>
    <dgm:cxn modelId="{4F6945F9-5684-4D68-8CF4-60ECAE5E6E9C}" type="presOf" srcId="{BD29AA60-E531-4482-A401-7E3507CEFB65}" destId="{158F63D9-42DD-43B4-8886-54088D7C2C54}" srcOrd="0" destOrd="0" presId="urn:microsoft.com/office/officeart/2008/layout/RadialCluster"/>
    <dgm:cxn modelId="{1D29F9AB-A541-4ADE-872D-6E3B617CA822}" srcId="{91819E75-B650-4614-8941-549FDBD8627E}" destId="{3EB3D667-D511-4CF8-AC93-A514AB6AA777}" srcOrd="1" destOrd="0" parTransId="{17D72524-7045-426B-BF64-FA78B0B632A8}" sibTransId="{A0EE6B56-8610-4CA7-BA46-96E057937011}"/>
    <dgm:cxn modelId="{C9EB1842-5867-4D92-B4F0-B66C6666504A}" type="presOf" srcId="{5C9DDA2A-20CF-4599-AD9D-D997AB9615AE}" destId="{00CAF1BF-92E7-4533-A981-A48CA03F747C}" srcOrd="0" destOrd="0" presId="urn:microsoft.com/office/officeart/2008/layout/RadialCluster"/>
    <dgm:cxn modelId="{58EC3044-539D-49AC-B8C4-93F64C26240D}" type="presOf" srcId="{3EB3D667-D511-4CF8-AC93-A514AB6AA777}" destId="{54753135-CE78-4DF8-A7CC-A919126B8F00}" srcOrd="0" destOrd="0" presId="urn:microsoft.com/office/officeart/2008/layout/RadialCluster"/>
    <dgm:cxn modelId="{D931A66C-DDCC-4EB8-9850-0227DC5398CE}" srcId="{91819E75-B650-4614-8941-549FDBD8627E}" destId="{5C9DDA2A-20CF-4599-AD9D-D997AB9615AE}" srcOrd="0" destOrd="0" parTransId="{BD29AA60-E531-4482-A401-7E3507CEFB65}" sibTransId="{B18785AE-83E6-4681-9B6C-790D2AD70FC5}"/>
    <dgm:cxn modelId="{0576CFD7-92ED-4CE3-93C0-572FC0897AA0}" type="presParOf" srcId="{E4F1BF5B-7DA8-42CB-8E14-32FF06DE05D1}" destId="{3522202D-EF80-4EA3-A74E-289E0FBA5CE9}" srcOrd="0" destOrd="0" presId="urn:microsoft.com/office/officeart/2008/layout/RadialCluster"/>
    <dgm:cxn modelId="{28955432-C9D8-470F-8660-F17842A910FB}" type="presParOf" srcId="{3522202D-EF80-4EA3-A74E-289E0FBA5CE9}" destId="{26571D2C-8CEE-4AC4-AE9A-0C78D4C21E0D}" srcOrd="0" destOrd="0" presId="urn:microsoft.com/office/officeart/2008/layout/RadialCluster"/>
    <dgm:cxn modelId="{94E92BCD-2A91-4B8A-B9FE-DD4BA7FD47F8}" type="presParOf" srcId="{3522202D-EF80-4EA3-A74E-289E0FBA5CE9}" destId="{158F63D9-42DD-43B4-8886-54088D7C2C54}" srcOrd="1" destOrd="0" presId="urn:microsoft.com/office/officeart/2008/layout/RadialCluster"/>
    <dgm:cxn modelId="{2DE15B95-00D5-4808-A37D-C49E4ABBE44F}" type="presParOf" srcId="{3522202D-EF80-4EA3-A74E-289E0FBA5CE9}" destId="{00CAF1BF-92E7-4533-A981-A48CA03F747C}" srcOrd="2" destOrd="0" presId="urn:microsoft.com/office/officeart/2008/layout/RadialCluster"/>
    <dgm:cxn modelId="{35A12D26-10A0-4494-8E10-B304453DFCFE}" type="presParOf" srcId="{3522202D-EF80-4EA3-A74E-289E0FBA5CE9}" destId="{5DD63A9A-312A-44C1-96D5-128A77C784BD}" srcOrd="3" destOrd="0" presId="urn:microsoft.com/office/officeart/2008/layout/RadialCluster"/>
    <dgm:cxn modelId="{B86CF744-8BD2-4766-940F-B33004C6C2D5}" type="presParOf" srcId="{3522202D-EF80-4EA3-A74E-289E0FBA5CE9}" destId="{54753135-CE78-4DF8-A7CC-A919126B8F00}" srcOrd="4" destOrd="0" presId="urn:microsoft.com/office/officeart/2008/layout/RadialCluster"/>
    <dgm:cxn modelId="{34921D1A-192A-4ABE-9CCD-F06B1CBC2801}" type="presParOf" srcId="{3522202D-EF80-4EA3-A74E-289E0FBA5CE9}" destId="{6555DB8A-4080-4D87-AD64-0184FBE8C1CD}" srcOrd="5" destOrd="0" presId="urn:microsoft.com/office/officeart/2008/layout/RadialCluster"/>
    <dgm:cxn modelId="{6C7CB0A4-C2F0-4463-8F83-EAECC4B34724}" type="presParOf" srcId="{3522202D-EF80-4EA3-A74E-289E0FBA5CE9}" destId="{B8E1F415-39C8-461A-8BB7-EC0A7525F8F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B4997CD-8B93-4020-88BF-2453EBD1D237}" type="datetimeFigureOut">
              <a:rPr lang="ar-BH" smtClean="0"/>
              <a:t>14/03/1443</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5E924C4-52EE-460B-85BD-E9774E7A1041}" type="slidenum">
              <a:rPr lang="ar-BH" smtClean="0"/>
              <a:t>‹#›</a:t>
            </a:fld>
            <a:endParaRPr lang="ar-BH"/>
          </a:p>
        </p:txBody>
      </p:sp>
    </p:spTree>
    <p:extLst>
      <p:ext uri="{BB962C8B-B14F-4D97-AF65-F5344CB8AC3E}">
        <p14:creationId xmlns:p14="http://schemas.microsoft.com/office/powerpoint/2010/main" val="384387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E580ABC-2358-4F7C-9C0D-CA099F4616C3}" type="slidenum">
              <a:rPr lang="en-GB" smtClean="0"/>
              <a:t>2</a:t>
            </a:fld>
            <a:endParaRPr lang="en-GB"/>
          </a:p>
        </p:txBody>
      </p:sp>
    </p:spTree>
    <p:extLst>
      <p:ext uri="{BB962C8B-B14F-4D97-AF65-F5344CB8AC3E}">
        <p14:creationId xmlns:p14="http://schemas.microsoft.com/office/powerpoint/2010/main" val="378871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E580ABC-2358-4F7C-9C0D-CA099F4616C3}" type="slidenum">
              <a:rPr lang="en-GB" smtClean="0"/>
              <a:t>3</a:t>
            </a:fld>
            <a:endParaRPr lang="en-GB"/>
          </a:p>
        </p:txBody>
      </p:sp>
    </p:spTree>
    <p:extLst>
      <p:ext uri="{BB962C8B-B14F-4D97-AF65-F5344CB8AC3E}">
        <p14:creationId xmlns:p14="http://schemas.microsoft.com/office/powerpoint/2010/main" val="33736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E580ABC-2358-4F7C-9C0D-CA099F4616C3}" type="slidenum">
              <a:rPr lang="en-GB" smtClean="0"/>
              <a:t>4</a:t>
            </a:fld>
            <a:endParaRPr lang="en-GB"/>
          </a:p>
        </p:txBody>
      </p:sp>
    </p:spTree>
    <p:extLst>
      <p:ext uri="{BB962C8B-B14F-4D97-AF65-F5344CB8AC3E}">
        <p14:creationId xmlns:p14="http://schemas.microsoft.com/office/powerpoint/2010/main" val="146765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E580ABC-2358-4F7C-9C0D-CA099F4616C3}" type="slidenum">
              <a:rPr lang="en-GB" smtClean="0"/>
              <a:t>5</a:t>
            </a:fld>
            <a:endParaRPr lang="en-GB"/>
          </a:p>
        </p:txBody>
      </p:sp>
    </p:spTree>
    <p:extLst>
      <p:ext uri="{BB962C8B-B14F-4D97-AF65-F5344CB8AC3E}">
        <p14:creationId xmlns:p14="http://schemas.microsoft.com/office/powerpoint/2010/main" val="130208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329952" y="1831996"/>
            <a:ext cx="6898342" cy="1025922"/>
          </a:xfrm>
          <a:prstGeom prst="rect">
            <a:avLst/>
          </a:prstGeom>
          <a:solidFill>
            <a:schemeClr val="accent1">
              <a:lumMod val="40000"/>
              <a:lumOff val="60000"/>
            </a:schemeClr>
          </a:solidFill>
          <a:ln w="3175">
            <a:solidFill>
              <a:schemeClr val="tx1"/>
            </a:solidFill>
          </a:ln>
        </p:spPr>
        <p:txBody>
          <a:bodyPr wrap="square">
            <a:spAutoFit/>
          </a:bodyPr>
          <a:lstStyle/>
          <a:p>
            <a:pPr algn="ctr">
              <a:lnSpc>
                <a:spcPct val="150000"/>
              </a:lnSpc>
              <a:spcAft>
                <a:spcPts val="800"/>
              </a:spcAft>
            </a:pPr>
            <a:r>
              <a:rPr lang="ar-SA" b="1" dirty="0">
                <a:latin typeface="Simplified Arabic" panose="02020603050405020304" pitchFamily="18" charset="-78"/>
                <a:ea typeface="Calibri" panose="020F0502020204030204" pitchFamily="34" charset="0"/>
                <a:cs typeface="Simplified Arabic" panose="02020603050405020304" pitchFamily="18" charset="-78"/>
              </a:rPr>
              <a:t>المرحلة </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الث</a:t>
            </a:r>
            <a:r>
              <a:rPr lang="ar-BH" b="1" dirty="0" smtClean="0">
                <a:latin typeface="Simplified Arabic" panose="02020603050405020304" pitchFamily="18" charset="-78"/>
                <a:ea typeface="Calibri" panose="020F0502020204030204" pitchFamily="34" charset="0"/>
                <a:cs typeface="Simplified Arabic" panose="02020603050405020304" pitchFamily="18" charset="-78"/>
              </a:rPr>
              <a:t>ّ</a:t>
            </a:r>
            <a:r>
              <a:rPr lang="ar-SA" b="1" dirty="0" err="1" smtClean="0">
                <a:latin typeface="Simplified Arabic" panose="02020603050405020304" pitchFamily="18" charset="-78"/>
                <a:ea typeface="Calibri" panose="020F0502020204030204" pitchFamily="34" charset="0"/>
                <a:cs typeface="Simplified Arabic" panose="02020603050405020304" pitchFamily="18" charset="-78"/>
              </a:rPr>
              <a:t>انوية</a:t>
            </a:r>
            <a:r>
              <a:rPr lang="ar-SA" b="1" dirty="0">
                <a:latin typeface="Simplified Arabic" panose="02020603050405020304" pitchFamily="18" charset="-78"/>
                <a:ea typeface="Calibri" panose="020F0502020204030204" pitchFamily="34" charset="0"/>
                <a:cs typeface="Simplified Arabic" panose="02020603050405020304" pitchFamily="18" charset="-78"/>
              </a:rPr>
              <a:t>: </a:t>
            </a:r>
            <a:r>
              <a:rPr lang="ar-BH" b="1" dirty="0" smtClean="0">
                <a:latin typeface="Simplified Arabic" panose="02020603050405020304" pitchFamily="18" charset="-78"/>
                <a:ea typeface="Calibri" panose="020F0502020204030204" pitchFamily="34" charset="0"/>
                <a:cs typeface="Simplified Arabic" panose="02020603050405020304" pitchFamily="18" charset="-78"/>
              </a:rPr>
              <a:t>المستوى </a:t>
            </a:r>
            <a:r>
              <a:rPr lang="ar-SA" b="1" dirty="0" err="1" smtClean="0">
                <a:latin typeface="Simplified Arabic" panose="02020603050405020304" pitchFamily="18" charset="-78"/>
                <a:ea typeface="Calibri" panose="020F0502020204030204" pitchFamily="34" charset="0"/>
                <a:cs typeface="Simplified Arabic" panose="02020603050405020304" pitchFamily="18" charset="-78"/>
              </a:rPr>
              <a:t>الأو</a:t>
            </a:r>
            <a:r>
              <a:rPr lang="ar-BH" b="1" dirty="0" smtClean="0">
                <a:latin typeface="Simplified Arabic" panose="02020603050405020304" pitchFamily="18" charset="-78"/>
                <a:ea typeface="Calibri" panose="020F0502020204030204" pitchFamily="34" charset="0"/>
                <a:cs typeface="Simplified Arabic" panose="02020603050405020304" pitchFamily="18" charset="-78"/>
              </a:rPr>
              <a:t>ّ</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ل</a:t>
            </a:r>
            <a:endParaRPr lang="en-US" b="1" dirty="0">
              <a:effectLst/>
              <a:latin typeface="Simplified Arabic" panose="02020603050405020304" pitchFamily="18" charset="-78"/>
              <a:ea typeface="Calibri" panose="020F0502020204030204" pitchFamily="34" charset="0"/>
              <a:cs typeface="Simplified Arabic" panose="02020603050405020304" pitchFamily="18" charset="-78"/>
            </a:endParaRPr>
          </a:p>
          <a:p>
            <a:pPr algn="ctr">
              <a:lnSpc>
                <a:spcPct val="150000"/>
              </a:lnSpc>
              <a:spcAft>
                <a:spcPts val="800"/>
              </a:spcAft>
            </a:pPr>
            <a:r>
              <a:rPr lang="ar-SA" b="1" dirty="0">
                <a:latin typeface="Simplified Arabic" panose="02020603050405020304" pitchFamily="18" charset="-78"/>
                <a:ea typeface="Calibri" panose="020F0502020204030204" pitchFamily="34" charset="0"/>
                <a:cs typeface="Simplified Arabic" panose="02020603050405020304" pitchFamily="18" charset="-78"/>
              </a:rPr>
              <a:t>اسم </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المقر</a:t>
            </a:r>
            <a:r>
              <a:rPr lang="ar-BH" b="1" dirty="0" smtClean="0">
                <a:latin typeface="Simplified Arabic" panose="02020603050405020304" pitchFamily="18" charset="-78"/>
                <a:ea typeface="Calibri" panose="020F0502020204030204" pitchFamily="34" charset="0"/>
                <a:cs typeface="Simplified Arabic" panose="02020603050405020304" pitchFamily="18" charset="-78"/>
              </a:rPr>
              <a:t>ّ</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ر </a:t>
            </a:r>
            <a:r>
              <a:rPr lang="ar-SA" b="1" dirty="0">
                <a:latin typeface="Simplified Arabic" panose="02020603050405020304" pitchFamily="18" charset="-78"/>
                <a:ea typeface="Calibri" panose="020F0502020204030204" pitchFamily="34" charset="0"/>
                <a:cs typeface="Simplified Arabic" panose="02020603050405020304" pitchFamily="18" charset="-78"/>
              </a:rPr>
              <a:t>: الجغرافيا </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الاقتصادي</a:t>
            </a:r>
            <a:r>
              <a:rPr lang="ar-BH" b="1" dirty="0" smtClean="0">
                <a:latin typeface="Simplified Arabic" panose="02020603050405020304" pitchFamily="18" charset="-78"/>
                <a:ea typeface="Calibri" panose="020F0502020204030204" pitchFamily="34" charset="0"/>
                <a:cs typeface="Simplified Arabic" panose="02020603050405020304" pitchFamily="18" charset="-78"/>
              </a:rPr>
              <a:t>ّ</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ة</a:t>
            </a:r>
            <a:r>
              <a:rPr lang="ar-BH" b="1" dirty="0" smtClean="0">
                <a:latin typeface="Simplified Arabic" panose="02020603050405020304" pitchFamily="18" charset="-78"/>
                <a:ea typeface="Calibri" panose="020F0502020204030204" pitchFamily="34" charset="0"/>
                <a:cs typeface="Simplified Arabic" panose="02020603050405020304" pitchFamily="18" charset="-78"/>
              </a:rPr>
              <a:t> </a:t>
            </a:r>
            <a:r>
              <a:rPr lang="ar-SA" b="1" dirty="0" smtClean="0">
                <a:latin typeface="Simplified Arabic" panose="02020603050405020304" pitchFamily="18" charset="-78"/>
                <a:ea typeface="Calibri" panose="020F0502020204030204" pitchFamily="34" charset="0"/>
                <a:cs typeface="Simplified Arabic" panose="02020603050405020304" pitchFamily="18" charset="-78"/>
              </a:rPr>
              <a:t>أجا </a:t>
            </a:r>
            <a:r>
              <a:rPr lang="ar-SA" b="1" dirty="0">
                <a:latin typeface="Simplified Arabic" panose="02020603050405020304" pitchFamily="18" charset="-78"/>
                <a:ea typeface="Calibri" panose="020F0502020204030204" pitchFamily="34" charset="0"/>
                <a:cs typeface="Simplified Arabic" panose="02020603050405020304" pitchFamily="18" charset="-78"/>
              </a:rPr>
              <a:t>(102) </a:t>
            </a:r>
            <a:endParaRPr lang="ar-SA" b="1" dirty="0">
              <a:latin typeface="Simplified Arabic" panose="02020603050405020304" pitchFamily="18" charset="-78"/>
              <a:cs typeface="Simplified Arabic" panose="02020603050405020304" pitchFamily="18" charset="-78"/>
            </a:endParaRPr>
          </a:p>
        </p:txBody>
      </p:sp>
      <p:sp>
        <p:nvSpPr>
          <p:cNvPr id="4" name="Rectangle 3"/>
          <p:cNvSpPr/>
          <p:nvPr/>
        </p:nvSpPr>
        <p:spPr>
          <a:xfrm>
            <a:off x="4899100" y="3197483"/>
            <a:ext cx="6481262" cy="2862322"/>
          </a:xfrm>
          <a:prstGeom prst="rect">
            <a:avLst/>
          </a:prstGeom>
        </p:spPr>
        <p:txBody>
          <a:bodyPr wrap="none">
            <a:spAutoFit/>
          </a:bodyPr>
          <a:lstStyle/>
          <a:p>
            <a:pPr algn="ctr">
              <a:lnSpc>
                <a:spcPct val="150000"/>
              </a:lnSpc>
            </a:pPr>
            <a:r>
              <a:rPr lang="ar-SA" sz="6000" b="1" dirty="0" smtClean="0">
                <a:solidFill>
                  <a:srgbClr val="FF0000"/>
                </a:solidFill>
                <a:latin typeface="Simplified Arabic" panose="02020603050405020304" pitchFamily="18" charset="-78"/>
                <a:ea typeface="Calibri" panose="020F0502020204030204" pitchFamily="34" charset="0"/>
                <a:cs typeface="+mj-cs"/>
              </a:rPr>
              <a:t>الد</a:t>
            </a:r>
            <a:r>
              <a:rPr lang="ar-BH" sz="6000" b="1" dirty="0" smtClean="0">
                <a:solidFill>
                  <a:srgbClr val="FF0000"/>
                </a:solidFill>
                <a:latin typeface="Simplified Arabic" panose="02020603050405020304" pitchFamily="18" charset="-78"/>
                <a:ea typeface="Calibri" panose="020F0502020204030204" pitchFamily="34" charset="0"/>
                <a:cs typeface="+mj-cs"/>
              </a:rPr>
              <a:t>ّ</a:t>
            </a:r>
            <a:r>
              <a:rPr lang="ar-SA" sz="6000" b="1" dirty="0" smtClean="0">
                <a:solidFill>
                  <a:srgbClr val="FF0000"/>
                </a:solidFill>
                <a:latin typeface="Simplified Arabic" panose="02020603050405020304" pitchFamily="18" charset="-78"/>
                <a:ea typeface="Calibri" panose="020F0502020204030204" pitchFamily="34" charset="0"/>
                <a:cs typeface="+mj-cs"/>
              </a:rPr>
              <a:t>رس</a:t>
            </a:r>
            <a:r>
              <a:rPr lang="ar-BH" sz="6000" b="1" dirty="0" smtClean="0">
                <a:solidFill>
                  <a:srgbClr val="FF0000"/>
                </a:solidFill>
                <a:latin typeface="Simplified Arabic" panose="02020603050405020304" pitchFamily="18" charset="-78"/>
                <a:ea typeface="Calibri" panose="020F0502020204030204" pitchFamily="34" charset="0"/>
                <a:cs typeface="+mj-cs"/>
              </a:rPr>
              <a:t> رقم 3</a:t>
            </a:r>
            <a:r>
              <a:rPr lang="ar-SA" sz="6000" b="1" dirty="0" smtClean="0">
                <a:solidFill>
                  <a:srgbClr val="FF0000"/>
                </a:solidFill>
                <a:latin typeface="Simplified Arabic" panose="02020603050405020304" pitchFamily="18" charset="-78"/>
                <a:ea typeface="Calibri" panose="020F0502020204030204" pitchFamily="34" charset="0"/>
                <a:cs typeface="+mj-cs"/>
              </a:rPr>
              <a:t>:</a:t>
            </a:r>
            <a:r>
              <a:rPr lang="ar-BH" sz="6000" b="1" dirty="0" smtClean="0">
                <a:solidFill>
                  <a:srgbClr val="FF0000"/>
                </a:solidFill>
                <a:latin typeface="Simplified Arabic" panose="02020603050405020304" pitchFamily="18" charset="-78"/>
                <a:ea typeface="Calibri" panose="020F0502020204030204" pitchFamily="34" charset="0"/>
                <a:cs typeface="+mj-cs"/>
              </a:rPr>
              <a:t> </a:t>
            </a:r>
          </a:p>
          <a:p>
            <a:pPr algn="ctr">
              <a:lnSpc>
                <a:spcPct val="150000"/>
              </a:lnSpc>
            </a:pPr>
            <a:r>
              <a:rPr lang="ar-BH" sz="6000" b="1" dirty="0" smtClean="0">
                <a:solidFill>
                  <a:srgbClr val="FF0000"/>
                </a:solidFill>
                <a:latin typeface="Simplified Arabic" panose="02020603050405020304" pitchFamily="18" charset="-78"/>
                <a:ea typeface="Calibri" panose="020F0502020204030204" pitchFamily="34" charset="0"/>
                <a:cs typeface="+mj-cs"/>
              </a:rPr>
              <a:t>الأنماط الزّراعيّة في العالم</a:t>
            </a:r>
            <a:endParaRPr lang="ar-SA" sz="6000" b="1" dirty="0">
              <a:solidFill>
                <a:srgbClr val="FF0000"/>
              </a:solidFill>
              <a:latin typeface="Simplified Arabic" panose="02020603050405020304" pitchFamily="18" charset="-78"/>
              <a:cs typeface="+mj-cs"/>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l="32288" t="30800" r="48813" b="21602"/>
          <a:stretch>
            <a:fillRect/>
          </a:stretch>
        </p:blipFill>
        <p:spPr bwMode="auto">
          <a:xfrm>
            <a:off x="0" y="1414463"/>
            <a:ext cx="3886200" cy="534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659" y="359144"/>
            <a:ext cx="8202706" cy="584775"/>
          </a:xfrm>
          <a:prstGeom prst="rect">
            <a:avLst/>
          </a:prstGeom>
          <a:solidFill>
            <a:schemeClr val="accent6">
              <a:lumMod val="40000"/>
              <a:lumOff val="60000"/>
            </a:schemeClr>
          </a:solidFill>
          <a:ln>
            <a:noFill/>
          </a:ln>
        </p:spPr>
        <p:txBody>
          <a:bodyPr wrap="square">
            <a:spAutoFit/>
          </a:bodyPr>
          <a:lstStyle/>
          <a:p>
            <a:pPr lvl="0" algn="ctr" rtl="1">
              <a:spcAft>
                <a:spcPts val="800"/>
              </a:spcAft>
            </a:pPr>
            <a:r>
              <a:rPr lang="ar-BH" sz="3200" b="1" dirty="0">
                <a:solidFill>
                  <a:srgbClr val="ED7D31">
                    <a:lumMod val="50000"/>
                  </a:srgbClr>
                </a:solidFill>
                <a:latin typeface="Arial" panose="020B0604020202020204" pitchFamily="34" charset="0"/>
                <a:ea typeface="Calibri" panose="020F0502020204030204" pitchFamily="34" charset="0"/>
              </a:rPr>
              <a:t>إجابة النشاط الأول: </a:t>
            </a:r>
            <a:r>
              <a:rPr lang="ar-BH" sz="3200" b="1" dirty="0" smtClean="0">
                <a:solidFill>
                  <a:srgbClr val="ED7D31">
                    <a:lumMod val="50000"/>
                  </a:srgbClr>
                </a:solidFill>
                <a:latin typeface="Arial" panose="020B0604020202020204" pitchFamily="34" charset="0"/>
                <a:ea typeface="Calibri" panose="020F0502020204030204" pitchFamily="34" charset="0"/>
              </a:rPr>
              <a:t>2</a:t>
            </a:r>
            <a:endParaRPr lang="en-US" sz="3200" b="1" dirty="0">
              <a:solidFill>
                <a:srgbClr val="ED7D31">
                  <a:lumMod val="50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48641" y="1654713"/>
            <a:ext cx="11042724" cy="2262158"/>
          </a:xfrm>
          <a:prstGeom prst="rect">
            <a:avLst/>
          </a:prstGeom>
          <a:solidFill>
            <a:schemeClr val="accent2">
              <a:lumMod val="20000"/>
              <a:lumOff val="80000"/>
            </a:schemeClr>
          </a:solidFill>
        </p:spPr>
        <p:txBody>
          <a:bodyPr wrap="square">
            <a:spAutoFit/>
          </a:bodyPr>
          <a:lstStyle/>
          <a:p>
            <a:pPr algn="r" rtl="1">
              <a:lnSpc>
                <a:spcPct val="150000"/>
              </a:lnSpc>
            </a:pPr>
            <a:r>
              <a:rPr lang="ar-BH" sz="2800" b="1" dirty="0" smtClean="0">
                <a:solidFill>
                  <a:srgbClr val="0070C0"/>
                </a:solidFill>
                <a:latin typeface="Calibri" panose="020F0502020204030204" pitchFamily="34" charset="0"/>
                <a:ea typeface="Calibri" panose="020F0502020204030204" pitchFamily="34" charset="0"/>
                <a:cs typeface="+mj-cs"/>
              </a:rPr>
              <a:t>ب-</a:t>
            </a:r>
            <a:r>
              <a:rPr lang="ar-BH" sz="2800" b="1" dirty="0" smtClean="0">
                <a:solidFill>
                  <a:srgbClr val="0070C0"/>
                </a:solidFill>
                <a:cs typeface="+mj-cs"/>
              </a:rPr>
              <a:t> </a:t>
            </a:r>
            <a:r>
              <a:rPr lang="ar-SA" sz="2800" b="1" dirty="0" smtClean="0">
                <a:solidFill>
                  <a:srgbClr val="0070C0"/>
                </a:solidFill>
                <a:cs typeface="+mj-cs"/>
              </a:rPr>
              <a:t>الر</a:t>
            </a:r>
            <a:r>
              <a:rPr lang="ar-BH" sz="2800" b="1" dirty="0" smtClean="0">
                <a:solidFill>
                  <a:srgbClr val="0070C0"/>
                </a:solidFill>
                <a:cs typeface="+mj-cs"/>
              </a:rPr>
              <a:t>ّ</a:t>
            </a:r>
            <a:r>
              <a:rPr lang="ar-SA" sz="2800" b="1" dirty="0" smtClean="0">
                <a:solidFill>
                  <a:srgbClr val="0070C0"/>
                </a:solidFill>
                <a:cs typeface="+mj-cs"/>
              </a:rPr>
              <a:t>عي الواسع</a:t>
            </a:r>
            <a:r>
              <a:rPr lang="ar-BH" sz="2800" b="1" dirty="0" smtClean="0">
                <a:solidFill>
                  <a:srgbClr val="0070C0"/>
                </a:solidFill>
                <a:cs typeface="+mj-cs"/>
              </a:rPr>
              <a:t>.</a:t>
            </a:r>
            <a:endParaRPr lang="en-US" sz="2800" dirty="0">
              <a:solidFill>
                <a:srgbClr val="0070C0"/>
              </a:solidFill>
              <a:cs typeface="+mj-cs"/>
            </a:endParaRPr>
          </a:p>
          <a:p>
            <a:pPr marL="342900" indent="-342900" algn="just" rtl="1">
              <a:lnSpc>
                <a:spcPct val="150000"/>
              </a:lnSpc>
              <a:buFont typeface="Wingdings" panose="05000000000000000000" pitchFamily="2" charset="2"/>
              <a:buChar char="§"/>
            </a:pPr>
            <a:r>
              <a:rPr lang="ar-SA" sz="2200" b="1" dirty="0">
                <a:cs typeface="+mj-cs"/>
              </a:rPr>
              <a:t>ينتشر </a:t>
            </a:r>
            <a:r>
              <a:rPr lang="ar-SA" sz="2200" b="1" dirty="0" smtClean="0">
                <a:cs typeface="+mj-cs"/>
              </a:rPr>
              <a:t>في </a:t>
            </a:r>
            <a:r>
              <a:rPr lang="ar-SA" sz="2200" b="1" dirty="0">
                <a:cs typeface="+mj-cs"/>
              </a:rPr>
              <a:t>المناطق شبة </a:t>
            </a:r>
            <a:r>
              <a:rPr lang="ar-SA" sz="2200" b="1" dirty="0" smtClean="0">
                <a:cs typeface="+mj-cs"/>
              </a:rPr>
              <a:t>الجاف</a:t>
            </a:r>
            <a:r>
              <a:rPr lang="ar-BH" sz="2200" b="1" dirty="0" smtClean="0">
                <a:cs typeface="+mj-cs"/>
              </a:rPr>
              <a:t>ّ</a:t>
            </a:r>
            <a:r>
              <a:rPr lang="ar-SA" sz="2200" b="1" dirty="0" smtClean="0">
                <a:cs typeface="+mj-cs"/>
              </a:rPr>
              <a:t>ة والص</a:t>
            </a:r>
            <a:r>
              <a:rPr lang="ar-BH" sz="2200" b="1" dirty="0" smtClean="0">
                <a:cs typeface="+mj-cs"/>
              </a:rPr>
              <a:t>ّ</a:t>
            </a:r>
            <a:r>
              <a:rPr lang="ar-SA" sz="2200" b="1" dirty="0" err="1" smtClean="0">
                <a:cs typeface="+mj-cs"/>
              </a:rPr>
              <a:t>حراوي</a:t>
            </a:r>
            <a:r>
              <a:rPr lang="ar-BH" sz="2200" b="1" dirty="0" smtClean="0">
                <a:cs typeface="+mj-cs"/>
              </a:rPr>
              <a:t>ّ</a:t>
            </a:r>
            <a:r>
              <a:rPr lang="ar-SA" sz="2200" b="1" dirty="0" smtClean="0">
                <a:cs typeface="+mj-cs"/>
              </a:rPr>
              <a:t>ة</a:t>
            </a:r>
            <a:r>
              <a:rPr lang="ar-BH" sz="2200" b="1" dirty="0" smtClean="0">
                <a:cs typeface="+mj-cs"/>
              </a:rPr>
              <a:t>.</a:t>
            </a:r>
          </a:p>
          <a:p>
            <a:pPr marL="342900" indent="-342900" algn="just" rtl="1">
              <a:lnSpc>
                <a:spcPct val="150000"/>
              </a:lnSpc>
              <a:buFont typeface="Wingdings" panose="05000000000000000000" pitchFamily="2" charset="2"/>
              <a:buChar char="§"/>
            </a:pPr>
            <a:r>
              <a:rPr lang="ar-SA" sz="2200" b="1" dirty="0" smtClean="0">
                <a:cs typeface="+mj-cs"/>
              </a:rPr>
              <a:t>يتم</a:t>
            </a:r>
            <a:r>
              <a:rPr lang="ar-BH" sz="2200" b="1" dirty="0" smtClean="0">
                <a:cs typeface="+mj-cs"/>
              </a:rPr>
              <a:t>ّ</a:t>
            </a:r>
            <a:r>
              <a:rPr lang="ar-SA" sz="2200" b="1" dirty="0" smtClean="0">
                <a:cs typeface="+mj-cs"/>
              </a:rPr>
              <a:t> </a:t>
            </a:r>
            <a:r>
              <a:rPr lang="ar-SA" sz="2200" b="1" dirty="0">
                <a:cs typeface="+mj-cs"/>
              </a:rPr>
              <a:t>بقطع </a:t>
            </a:r>
            <a:r>
              <a:rPr lang="ar-SA" sz="2200" b="1" dirty="0" smtClean="0">
                <a:cs typeface="+mj-cs"/>
              </a:rPr>
              <a:t>الر</a:t>
            </a:r>
            <a:r>
              <a:rPr lang="ar-BH" sz="2200" b="1" dirty="0" smtClean="0">
                <a:cs typeface="+mj-cs"/>
              </a:rPr>
              <a:t>ّ</a:t>
            </a:r>
            <a:r>
              <a:rPr lang="ar-SA" sz="2200" b="1" dirty="0" err="1" smtClean="0">
                <a:cs typeface="+mj-cs"/>
              </a:rPr>
              <a:t>عاة</a:t>
            </a:r>
            <a:r>
              <a:rPr lang="ar-SA" sz="2200" b="1" dirty="0" smtClean="0">
                <a:cs typeface="+mj-cs"/>
              </a:rPr>
              <a:t> </a:t>
            </a:r>
            <a:r>
              <a:rPr lang="ar-SA" sz="2200" b="1" dirty="0">
                <a:cs typeface="+mj-cs"/>
              </a:rPr>
              <a:t>لمسافات طويلة </a:t>
            </a:r>
            <a:r>
              <a:rPr lang="ar-SA" sz="2200" b="1" dirty="0" smtClean="0">
                <a:cs typeface="+mj-cs"/>
              </a:rPr>
              <a:t>نظرا </a:t>
            </a:r>
            <a:r>
              <a:rPr lang="ar-SA" sz="2200" b="1" dirty="0">
                <a:cs typeface="+mj-cs"/>
              </a:rPr>
              <a:t>لندرة الغطاء </a:t>
            </a:r>
            <a:r>
              <a:rPr lang="ar-SA" sz="2200" b="1" dirty="0" smtClean="0">
                <a:cs typeface="+mj-cs"/>
              </a:rPr>
              <a:t>الن</a:t>
            </a:r>
            <a:r>
              <a:rPr lang="ar-BH" sz="2200" b="1" dirty="0" smtClean="0">
                <a:cs typeface="+mj-cs"/>
              </a:rPr>
              <a:t>ّ</a:t>
            </a:r>
            <a:r>
              <a:rPr lang="ar-SA" sz="2200" b="1" dirty="0" err="1" smtClean="0">
                <a:cs typeface="+mj-cs"/>
              </a:rPr>
              <a:t>باتي</a:t>
            </a:r>
            <a:r>
              <a:rPr lang="ar-SA" sz="2200" b="1" dirty="0" smtClean="0">
                <a:cs typeface="+mj-cs"/>
              </a:rPr>
              <a:t> </a:t>
            </a:r>
            <a:r>
              <a:rPr lang="ar-SA" sz="2200" b="1" dirty="0">
                <a:cs typeface="+mj-cs"/>
              </a:rPr>
              <a:t>وذلك بحسب الفصول. </a:t>
            </a:r>
            <a:endParaRPr lang="ar-BH" sz="2200" b="1" dirty="0" smtClean="0">
              <a:cs typeface="+mj-cs"/>
            </a:endParaRPr>
          </a:p>
          <a:p>
            <a:pPr marL="342900" indent="-342900" algn="just" rtl="1">
              <a:lnSpc>
                <a:spcPct val="150000"/>
              </a:lnSpc>
              <a:buFont typeface="Wingdings" panose="05000000000000000000" pitchFamily="2" charset="2"/>
              <a:buChar char="§"/>
            </a:pPr>
            <a:r>
              <a:rPr lang="ar-SA" sz="2200" b="1" dirty="0" smtClean="0">
                <a:cs typeface="+mj-cs"/>
              </a:rPr>
              <a:t>يرتبط بحياة الت</a:t>
            </a:r>
            <a:r>
              <a:rPr lang="ar-BH" sz="2200" b="1" dirty="0" smtClean="0">
                <a:cs typeface="+mj-cs"/>
              </a:rPr>
              <a:t>ّ</a:t>
            </a:r>
            <a:r>
              <a:rPr lang="ar-SA" sz="2200" b="1" dirty="0" smtClean="0">
                <a:cs typeface="+mj-cs"/>
              </a:rPr>
              <a:t>رحال </a:t>
            </a:r>
            <a:r>
              <a:rPr lang="ar-SA" sz="2200" b="1" dirty="0">
                <a:cs typeface="+mj-cs"/>
              </a:rPr>
              <a:t>والبداوة التي تشهد </a:t>
            </a:r>
            <a:r>
              <a:rPr lang="ar-SA" sz="2200" b="1" dirty="0" smtClean="0">
                <a:cs typeface="+mj-cs"/>
              </a:rPr>
              <a:t>تراجعا </a:t>
            </a:r>
            <a:r>
              <a:rPr lang="ar-SA" sz="2200" b="1" dirty="0">
                <a:cs typeface="+mj-cs"/>
              </a:rPr>
              <a:t>بسبب توطين البدو في أغب البلدان </a:t>
            </a:r>
            <a:r>
              <a:rPr lang="ar-SA" sz="2200" b="1" dirty="0" smtClean="0">
                <a:cs typeface="+mj-cs"/>
              </a:rPr>
              <a:t>الأفريقي</a:t>
            </a:r>
            <a:r>
              <a:rPr lang="ar-BH" sz="2200" b="1" dirty="0" smtClean="0">
                <a:cs typeface="+mj-cs"/>
              </a:rPr>
              <a:t>ّ</a:t>
            </a:r>
            <a:r>
              <a:rPr lang="ar-SA" sz="2200" b="1" dirty="0" smtClean="0">
                <a:cs typeface="+mj-cs"/>
              </a:rPr>
              <a:t>ة والآسيوي</a:t>
            </a:r>
            <a:r>
              <a:rPr lang="ar-BH" sz="2200" b="1" dirty="0" smtClean="0">
                <a:cs typeface="+mj-cs"/>
              </a:rPr>
              <a:t>ّ</a:t>
            </a:r>
            <a:r>
              <a:rPr lang="ar-SA" sz="2200" b="1" dirty="0" smtClean="0">
                <a:cs typeface="+mj-cs"/>
              </a:rPr>
              <a:t>ة</a:t>
            </a:r>
            <a:r>
              <a:rPr lang="en-US" sz="2200" b="1" dirty="0" smtClean="0">
                <a:cs typeface="+mj-cs"/>
              </a:rPr>
              <a:t>.</a:t>
            </a:r>
            <a:endParaRPr lang="en-US" sz="2200" b="1" dirty="0">
              <a:cs typeface="+mj-cs"/>
            </a:endParaRPr>
          </a:p>
        </p:txBody>
      </p:sp>
      <p:sp>
        <p:nvSpPr>
          <p:cNvPr id="6" name="Rectangle 5"/>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6964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975" y="359144"/>
            <a:ext cx="8283389" cy="584775"/>
          </a:xfrm>
          <a:prstGeom prst="rect">
            <a:avLst/>
          </a:prstGeom>
          <a:solidFill>
            <a:schemeClr val="accent6">
              <a:lumMod val="40000"/>
              <a:lumOff val="60000"/>
            </a:schemeClr>
          </a:solidFill>
          <a:ln>
            <a:noFill/>
          </a:ln>
        </p:spPr>
        <p:txBody>
          <a:bodyPr wrap="square">
            <a:spAutoFit/>
          </a:bodyPr>
          <a:lstStyle/>
          <a:p>
            <a:pPr lvl="0" algn="ctr" rtl="1">
              <a:spcAft>
                <a:spcPts val="800"/>
              </a:spcAft>
            </a:pPr>
            <a:r>
              <a:rPr lang="ar-BH" sz="3200" b="1" dirty="0">
                <a:solidFill>
                  <a:srgbClr val="ED7D31">
                    <a:lumMod val="50000"/>
                  </a:srgbClr>
                </a:solidFill>
                <a:latin typeface="Arial" panose="020B0604020202020204" pitchFamily="34" charset="0"/>
                <a:ea typeface="Calibri" panose="020F0502020204030204" pitchFamily="34" charset="0"/>
              </a:rPr>
              <a:t>إجابة النشاط الأول: </a:t>
            </a:r>
            <a:r>
              <a:rPr lang="ar-BH" sz="3200" b="1" dirty="0" smtClean="0">
                <a:solidFill>
                  <a:srgbClr val="ED7D31">
                    <a:lumMod val="50000"/>
                  </a:srgbClr>
                </a:solidFill>
                <a:latin typeface="Arial" panose="020B0604020202020204" pitchFamily="34" charset="0"/>
                <a:ea typeface="Calibri" panose="020F0502020204030204" pitchFamily="34" charset="0"/>
              </a:rPr>
              <a:t>3</a:t>
            </a:r>
            <a:endParaRPr lang="en-US" sz="3200" b="1" dirty="0">
              <a:solidFill>
                <a:srgbClr val="ED7D31">
                  <a:lumMod val="50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48641" y="1553885"/>
            <a:ext cx="11042724" cy="3416320"/>
          </a:xfrm>
          <a:prstGeom prst="rect">
            <a:avLst/>
          </a:prstGeom>
          <a:solidFill>
            <a:schemeClr val="accent2">
              <a:lumMod val="20000"/>
              <a:lumOff val="80000"/>
            </a:schemeClr>
          </a:solidFill>
        </p:spPr>
        <p:txBody>
          <a:bodyPr wrap="square">
            <a:spAutoFit/>
          </a:bodyPr>
          <a:lstStyle/>
          <a:p>
            <a:pPr algn="r" rtl="1">
              <a:lnSpc>
                <a:spcPct val="150000"/>
              </a:lnSpc>
            </a:pPr>
            <a:r>
              <a:rPr lang="ar-BH" sz="2800" b="1" dirty="0" smtClean="0">
                <a:solidFill>
                  <a:srgbClr val="FF0000"/>
                </a:solidFill>
                <a:cs typeface="+mj-cs"/>
              </a:rPr>
              <a:t>2- </a:t>
            </a:r>
            <a:r>
              <a:rPr lang="ar-SA" sz="2800" b="1" dirty="0" smtClean="0">
                <a:solidFill>
                  <a:srgbClr val="FF0000"/>
                </a:solidFill>
                <a:cs typeface="+mj-cs"/>
              </a:rPr>
              <a:t>الز</a:t>
            </a:r>
            <a:r>
              <a:rPr lang="ar-BH" sz="2800" b="1" dirty="0" smtClean="0">
                <a:solidFill>
                  <a:srgbClr val="FF0000"/>
                </a:solidFill>
                <a:cs typeface="+mj-cs"/>
              </a:rPr>
              <a:t>ّ</a:t>
            </a:r>
            <a:r>
              <a:rPr lang="ar-SA" sz="2800" b="1" dirty="0" err="1" smtClean="0">
                <a:solidFill>
                  <a:srgbClr val="FF0000"/>
                </a:solidFill>
                <a:cs typeface="+mj-cs"/>
              </a:rPr>
              <a:t>راعات</a:t>
            </a:r>
            <a:r>
              <a:rPr lang="ar-SA" sz="2800" b="1" dirty="0" smtClean="0">
                <a:solidFill>
                  <a:srgbClr val="FF0000"/>
                </a:solidFill>
                <a:cs typeface="+mj-cs"/>
              </a:rPr>
              <a:t> </a:t>
            </a:r>
            <a:r>
              <a:rPr lang="ar-SA" sz="2800" b="1" dirty="0">
                <a:solidFill>
                  <a:srgbClr val="FF0000"/>
                </a:solidFill>
                <a:cs typeface="+mj-cs"/>
              </a:rPr>
              <a:t>الكثيفة:</a:t>
            </a:r>
            <a:endParaRPr lang="en-US" sz="2800" dirty="0">
              <a:solidFill>
                <a:srgbClr val="FF0000"/>
              </a:solidFill>
              <a:cs typeface="+mj-cs"/>
            </a:endParaRPr>
          </a:p>
          <a:p>
            <a:pPr algn="r" rtl="1">
              <a:lnSpc>
                <a:spcPct val="150000"/>
              </a:lnSpc>
            </a:pPr>
            <a:r>
              <a:rPr lang="ar-BH" sz="2800" b="1" dirty="0" smtClean="0">
                <a:solidFill>
                  <a:srgbClr val="0070C0"/>
                </a:solidFill>
                <a:cs typeface="+mj-cs"/>
              </a:rPr>
              <a:t>أ- </a:t>
            </a:r>
            <a:r>
              <a:rPr lang="ar-SA" sz="2800" b="1" dirty="0" smtClean="0">
                <a:solidFill>
                  <a:srgbClr val="0070C0"/>
                </a:solidFill>
                <a:cs typeface="+mj-cs"/>
              </a:rPr>
              <a:t>الز</a:t>
            </a:r>
            <a:r>
              <a:rPr lang="ar-BH" sz="2800" b="1" dirty="0" smtClean="0">
                <a:solidFill>
                  <a:srgbClr val="0070C0"/>
                </a:solidFill>
                <a:cs typeface="+mj-cs"/>
              </a:rPr>
              <a:t>ّ</a:t>
            </a:r>
            <a:r>
              <a:rPr lang="ar-SA" sz="2800" b="1" dirty="0" err="1" smtClean="0">
                <a:solidFill>
                  <a:srgbClr val="0070C0"/>
                </a:solidFill>
                <a:cs typeface="+mj-cs"/>
              </a:rPr>
              <a:t>راعة</a:t>
            </a:r>
            <a:r>
              <a:rPr lang="ar-SA" sz="2800" b="1" dirty="0" smtClean="0">
                <a:solidFill>
                  <a:srgbClr val="0070C0"/>
                </a:solidFill>
                <a:cs typeface="+mj-cs"/>
              </a:rPr>
              <a:t> المروي</a:t>
            </a:r>
            <a:r>
              <a:rPr lang="ar-BH" sz="2800" b="1" dirty="0" smtClean="0">
                <a:solidFill>
                  <a:srgbClr val="0070C0"/>
                </a:solidFill>
                <a:cs typeface="+mj-cs"/>
              </a:rPr>
              <a:t>ّ</a:t>
            </a:r>
            <a:r>
              <a:rPr lang="ar-SA" sz="2800" b="1" dirty="0" smtClean="0">
                <a:solidFill>
                  <a:srgbClr val="0070C0"/>
                </a:solidFill>
                <a:cs typeface="+mj-cs"/>
              </a:rPr>
              <a:t>ة</a:t>
            </a:r>
            <a:endParaRPr lang="en-US" sz="2800" dirty="0">
              <a:solidFill>
                <a:srgbClr val="0070C0"/>
              </a:solidFill>
              <a:cs typeface="+mj-cs"/>
            </a:endParaRPr>
          </a:p>
          <a:p>
            <a:pPr marL="342900" indent="-342900" algn="just" rtl="1">
              <a:lnSpc>
                <a:spcPct val="150000"/>
              </a:lnSpc>
              <a:buFont typeface="Wingdings" panose="05000000000000000000" pitchFamily="2" charset="2"/>
              <a:buChar char="§"/>
            </a:pPr>
            <a:r>
              <a:rPr lang="ar-SA" sz="2200" b="1" dirty="0">
                <a:cs typeface="+mj-cs"/>
              </a:rPr>
              <a:t>تنتشر في المناطق </a:t>
            </a:r>
            <a:r>
              <a:rPr lang="ar-SA" sz="2200" b="1" dirty="0" smtClean="0">
                <a:cs typeface="+mj-cs"/>
              </a:rPr>
              <a:t>الجاف</a:t>
            </a:r>
            <a:r>
              <a:rPr lang="ar-BH" sz="2200" b="1" dirty="0" smtClean="0">
                <a:cs typeface="+mj-cs"/>
              </a:rPr>
              <a:t>ّ</a:t>
            </a:r>
            <a:r>
              <a:rPr lang="ar-SA" sz="2200" b="1" dirty="0" smtClean="0">
                <a:cs typeface="+mj-cs"/>
              </a:rPr>
              <a:t>ة </a:t>
            </a:r>
            <a:r>
              <a:rPr lang="ar-SA" sz="2200" b="1" dirty="0">
                <a:cs typeface="+mj-cs"/>
              </a:rPr>
              <a:t>كوادي </a:t>
            </a:r>
            <a:r>
              <a:rPr lang="ar-SA" sz="2200" b="1" dirty="0" smtClean="0">
                <a:cs typeface="+mj-cs"/>
              </a:rPr>
              <a:t>الن</a:t>
            </a:r>
            <a:r>
              <a:rPr lang="ar-BH" sz="2200" b="1" dirty="0" smtClean="0">
                <a:cs typeface="+mj-cs"/>
              </a:rPr>
              <a:t>ّ</a:t>
            </a:r>
            <a:r>
              <a:rPr lang="ar-SA" sz="2200" b="1" dirty="0" smtClean="0">
                <a:cs typeface="+mj-cs"/>
              </a:rPr>
              <a:t>يل </a:t>
            </a:r>
            <a:r>
              <a:rPr lang="ar-SA" sz="2200" b="1" dirty="0">
                <a:cs typeface="+mj-cs"/>
              </a:rPr>
              <a:t>وسهل الفرات وسهل الهندوس حيث الكثافات </a:t>
            </a:r>
            <a:r>
              <a:rPr lang="ar-SA" sz="2200" b="1" dirty="0" smtClean="0">
                <a:cs typeface="+mj-cs"/>
              </a:rPr>
              <a:t>السك</a:t>
            </a:r>
            <a:r>
              <a:rPr lang="ar-BH" sz="2200" b="1" dirty="0" smtClean="0">
                <a:cs typeface="+mj-cs"/>
              </a:rPr>
              <a:t>ّ</a:t>
            </a:r>
            <a:r>
              <a:rPr lang="ar-SA" sz="2200" b="1" dirty="0" smtClean="0">
                <a:cs typeface="+mj-cs"/>
              </a:rPr>
              <a:t>اني</a:t>
            </a:r>
            <a:r>
              <a:rPr lang="ar-BH" sz="2200" b="1" dirty="0" smtClean="0">
                <a:cs typeface="+mj-cs"/>
              </a:rPr>
              <a:t>ّ</a:t>
            </a:r>
            <a:r>
              <a:rPr lang="ar-SA" sz="2200" b="1" dirty="0" smtClean="0">
                <a:cs typeface="+mj-cs"/>
              </a:rPr>
              <a:t>ة </a:t>
            </a:r>
            <a:r>
              <a:rPr lang="ar-SA" sz="2200" b="1" dirty="0">
                <a:cs typeface="+mj-cs"/>
              </a:rPr>
              <a:t>العالية، وخصوبة </a:t>
            </a:r>
            <a:r>
              <a:rPr lang="ar-SA" sz="2200" b="1" dirty="0" smtClean="0">
                <a:cs typeface="+mj-cs"/>
              </a:rPr>
              <a:t>الت</a:t>
            </a:r>
            <a:r>
              <a:rPr lang="ar-BH" sz="2200" b="1" dirty="0" smtClean="0">
                <a:cs typeface="+mj-cs"/>
              </a:rPr>
              <a:t>ّ</a:t>
            </a:r>
            <a:r>
              <a:rPr lang="ar-SA" sz="2200" b="1" dirty="0" smtClean="0">
                <a:cs typeface="+mj-cs"/>
              </a:rPr>
              <a:t>ربة </a:t>
            </a:r>
            <a:r>
              <a:rPr lang="ar-SA" sz="2200" b="1" dirty="0">
                <a:cs typeface="+mj-cs"/>
              </a:rPr>
              <a:t>التي ساعدت على ممارسة هذه </a:t>
            </a:r>
            <a:r>
              <a:rPr lang="ar-SA" sz="2200" b="1" dirty="0" smtClean="0">
                <a:cs typeface="+mj-cs"/>
              </a:rPr>
              <a:t>الز</a:t>
            </a:r>
            <a:r>
              <a:rPr lang="ar-BH" sz="2200" b="1" dirty="0" smtClean="0">
                <a:cs typeface="+mj-cs"/>
              </a:rPr>
              <a:t>ّ</a:t>
            </a:r>
            <a:r>
              <a:rPr lang="ar-SA" sz="2200" b="1" dirty="0" err="1" smtClean="0">
                <a:cs typeface="+mj-cs"/>
              </a:rPr>
              <a:t>راعات</a:t>
            </a:r>
            <a:r>
              <a:rPr lang="ar-SA" sz="2200" b="1" dirty="0">
                <a:cs typeface="+mj-cs"/>
              </a:rPr>
              <a:t>. </a:t>
            </a:r>
            <a:endParaRPr lang="ar-BH" sz="2200" b="1" dirty="0">
              <a:cs typeface="+mj-cs"/>
            </a:endParaRPr>
          </a:p>
          <a:p>
            <a:pPr marL="342900" indent="-342900" algn="just" rtl="1">
              <a:lnSpc>
                <a:spcPct val="150000"/>
              </a:lnSpc>
              <a:buFont typeface="Wingdings" panose="05000000000000000000" pitchFamily="2" charset="2"/>
              <a:buChar char="§"/>
            </a:pPr>
            <a:r>
              <a:rPr lang="ar-SA" sz="2200" b="1" dirty="0" smtClean="0">
                <a:cs typeface="+mj-cs"/>
              </a:rPr>
              <a:t>شهدت تحديثا </a:t>
            </a:r>
            <a:r>
              <a:rPr lang="ar-SA" sz="2200" b="1" dirty="0">
                <a:cs typeface="+mj-cs"/>
              </a:rPr>
              <a:t>بسبب </a:t>
            </a:r>
            <a:r>
              <a:rPr lang="ar-SA" sz="2200" b="1" dirty="0" smtClean="0">
                <a:cs typeface="+mj-cs"/>
              </a:rPr>
              <a:t>شق</a:t>
            </a:r>
            <a:r>
              <a:rPr lang="ar-BH" sz="2200" b="1" dirty="0" smtClean="0">
                <a:cs typeface="+mj-cs"/>
              </a:rPr>
              <a:t>ّ</a:t>
            </a:r>
            <a:r>
              <a:rPr lang="ar-SA" sz="2200" b="1" dirty="0" smtClean="0">
                <a:cs typeface="+mj-cs"/>
              </a:rPr>
              <a:t> </a:t>
            </a:r>
            <a:r>
              <a:rPr lang="ar-SA" sz="2200" b="1" dirty="0">
                <a:cs typeface="+mj-cs"/>
              </a:rPr>
              <a:t>قنوات </a:t>
            </a:r>
            <a:r>
              <a:rPr lang="ar-SA" sz="2200" b="1" dirty="0" smtClean="0">
                <a:cs typeface="+mj-cs"/>
              </a:rPr>
              <a:t>الر</a:t>
            </a:r>
            <a:r>
              <a:rPr lang="ar-BH" sz="2200" b="1" dirty="0" smtClean="0">
                <a:cs typeface="+mj-cs"/>
              </a:rPr>
              <a:t>ّ</a:t>
            </a:r>
            <a:r>
              <a:rPr lang="ar-SA" sz="2200" b="1" dirty="0" smtClean="0">
                <a:cs typeface="+mj-cs"/>
              </a:rPr>
              <a:t>ي</a:t>
            </a:r>
            <a:r>
              <a:rPr lang="ar-SA" sz="2200" b="1" dirty="0">
                <a:cs typeface="+mj-cs"/>
              </a:rPr>
              <a:t>، واستخدام </a:t>
            </a:r>
            <a:r>
              <a:rPr lang="ar-SA" sz="2200" b="1" dirty="0" err="1" smtClean="0">
                <a:cs typeface="+mj-cs"/>
              </a:rPr>
              <a:t>الض</a:t>
            </a:r>
            <a:r>
              <a:rPr lang="ar-BH" sz="2200" b="1" dirty="0" smtClean="0">
                <a:cs typeface="+mj-cs"/>
              </a:rPr>
              <a:t>ّ</a:t>
            </a:r>
            <a:r>
              <a:rPr lang="ar-SA" sz="2200" b="1" dirty="0" smtClean="0">
                <a:cs typeface="+mj-cs"/>
              </a:rPr>
              <a:t>خ </a:t>
            </a:r>
            <a:r>
              <a:rPr lang="ar-SA" sz="2200" b="1" dirty="0">
                <a:cs typeface="+mj-cs"/>
              </a:rPr>
              <a:t>الآلي وبناء </a:t>
            </a:r>
            <a:r>
              <a:rPr lang="ar-SA" sz="2200" b="1" dirty="0" smtClean="0">
                <a:cs typeface="+mj-cs"/>
              </a:rPr>
              <a:t>الس</a:t>
            </a:r>
            <a:r>
              <a:rPr lang="ar-BH" sz="2200" b="1" dirty="0" smtClean="0">
                <a:cs typeface="+mj-cs"/>
              </a:rPr>
              <a:t>ّ</a:t>
            </a:r>
            <a:r>
              <a:rPr lang="ar-SA" sz="2200" b="1" dirty="0" smtClean="0">
                <a:cs typeface="+mj-cs"/>
              </a:rPr>
              <a:t>دود </a:t>
            </a:r>
            <a:r>
              <a:rPr lang="ar-SA" sz="2200" b="1" dirty="0">
                <a:cs typeface="+mj-cs"/>
              </a:rPr>
              <a:t>وتوصيل الكهرباء </a:t>
            </a:r>
            <a:r>
              <a:rPr lang="ar-BH" sz="2200" b="1" dirty="0" smtClean="0">
                <a:cs typeface="+mj-cs"/>
              </a:rPr>
              <a:t>.</a:t>
            </a:r>
          </a:p>
          <a:p>
            <a:pPr marL="342900" indent="-342900" algn="just" rtl="1">
              <a:lnSpc>
                <a:spcPct val="150000"/>
              </a:lnSpc>
              <a:buFont typeface="Wingdings" panose="05000000000000000000" pitchFamily="2" charset="2"/>
              <a:buChar char="§"/>
            </a:pPr>
            <a:r>
              <a:rPr lang="ar-SA" sz="2200" b="1" dirty="0" err="1" smtClean="0">
                <a:cs typeface="+mj-cs"/>
              </a:rPr>
              <a:t>تت</a:t>
            </a:r>
            <a:r>
              <a:rPr lang="ar-BH" sz="2200" b="1" dirty="0" smtClean="0">
                <a:cs typeface="+mj-cs"/>
              </a:rPr>
              <a:t>ّ</a:t>
            </a:r>
            <a:r>
              <a:rPr lang="ar-SA" sz="2200" b="1" dirty="0" smtClean="0">
                <a:cs typeface="+mj-cs"/>
              </a:rPr>
              <a:t>سم </a:t>
            </a:r>
            <a:r>
              <a:rPr lang="ar-SA" sz="2200" b="1" dirty="0">
                <a:cs typeface="+mj-cs"/>
              </a:rPr>
              <a:t>بالجمع بين الحاجات </a:t>
            </a:r>
            <a:r>
              <a:rPr lang="ar-SA" sz="2200" b="1" dirty="0" smtClean="0">
                <a:cs typeface="+mj-cs"/>
              </a:rPr>
              <a:t>المحلي</a:t>
            </a:r>
            <a:r>
              <a:rPr lang="ar-BH" sz="2200" b="1" dirty="0" smtClean="0">
                <a:cs typeface="+mj-cs"/>
              </a:rPr>
              <a:t>ّ</a:t>
            </a:r>
            <a:r>
              <a:rPr lang="ar-SA" sz="2200" b="1" dirty="0" smtClean="0">
                <a:cs typeface="+mj-cs"/>
              </a:rPr>
              <a:t>ة </a:t>
            </a:r>
            <a:r>
              <a:rPr lang="ar-SA" sz="2200" b="1" dirty="0">
                <a:cs typeface="+mj-cs"/>
              </a:rPr>
              <a:t>وحاجات </a:t>
            </a:r>
            <a:r>
              <a:rPr lang="ar-SA" sz="2200" b="1" dirty="0" smtClean="0">
                <a:cs typeface="+mj-cs"/>
              </a:rPr>
              <a:t>الس</a:t>
            </a:r>
            <a:r>
              <a:rPr lang="ar-BH" sz="2200" b="1" dirty="0" smtClean="0">
                <a:cs typeface="+mj-cs"/>
              </a:rPr>
              <a:t>ّ</a:t>
            </a:r>
            <a:r>
              <a:rPr lang="ar-SA" sz="2200" b="1" dirty="0" smtClean="0">
                <a:cs typeface="+mj-cs"/>
              </a:rPr>
              <a:t>وق الد</a:t>
            </a:r>
            <a:r>
              <a:rPr lang="ar-BH" sz="2200" b="1" dirty="0" smtClean="0">
                <a:cs typeface="+mj-cs"/>
              </a:rPr>
              <a:t>ّ</a:t>
            </a:r>
            <a:r>
              <a:rPr lang="ar-SA" sz="2200" b="1" dirty="0" smtClean="0">
                <a:cs typeface="+mj-cs"/>
              </a:rPr>
              <a:t>ولي</a:t>
            </a:r>
            <a:r>
              <a:rPr lang="ar-BH" sz="2200" b="1" dirty="0" smtClean="0">
                <a:cs typeface="+mj-cs"/>
              </a:rPr>
              <a:t>ّ</a:t>
            </a:r>
            <a:r>
              <a:rPr lang="ar-SA" sz="2200" b="1" dirty="0" smtClean="0">
                <a:cs typeface="+mj-cs"/>
              </a:rPr>
              <a:t>ة</a:t>
            </a:r>
            <a:r>
              <a:rPr lang="ar-SA" sz="2200" b="1" dirty="0">
                <a:cs typeface="+mj-cs"/>
              </a:rPr>
              <a:t>.</a:t>
            </a:r>
            <a:endParaRPr lang="en-US" sz="2200" b="1" dirty="0">
              <a:cs typeface="+mj-cs"/>
            </a:endParaRPr>
          </a:p>
        </p:txBody>
      </p:sp>
      <p:sp>
        <p:nvSpPr>
          <p:cNvPr id="6" name="Rectangle 5"/>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27748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659" y="359144"/>
            <a:ext cx="8350623" cy="584775"/>
          </a:xfrm>
          <a:prstGeom prst="rect">
            <a:avLst/>
          </a:prstGeom>
          <a:solidFill>
            <a:schemeClr val="accent6">
              <a:lumMod val="40000"/>
              <a:lumOff val="60000"/>
            </a:schemeClr>
          </a:solidFill>
          <a:ln>
            <a:noFill/>
          </a:ln>
        </p:spPr>
        <p:txBody>
          <a:bodyPr wrap="square">
            <a:spAutoFit/>
          </a:bodyPr>
          <a:lstStyle/>
          <a:p>
            <a:pPr lvl="0" algn="ctr" rtl="1">
              <a:spcAft>
                <a:spcPts val="800"/>
              </a:spcAft>
            </a:pPr>
            <a:r>
              <a:rPr lang="ar-BH" sz="3200" b="1" dirty="0">
                <a:solidFill>
                  <a:srgbClr val="ED7D31">
                    <a:lumMod val="50000"/>
                  </a:srgbClr>
                </a:solidFill>
                <a:latin typeface="Arial" panose="020B0604020202020204" pitchFamily="34" charset="0"/>
                <a:ea typeface="Calibri" panose="020F0502020204030204" pitchFamily="34" charset="0"/>
              </a:rPr>
              <a:t>إجابة النشاط الأول: </a:t>
            </a:r>
            <a:r>
              <a:rPr lang="ar-BH" sz="3200" b="1" dirty="0" smtClean="0">
                <a:solidFill>
                  <a:srgbClr val="ED7D31">
                    <a:lumMod val="50000"/>
                  </a:srgbClr>
                </a:solidFill>
                <a:latin typeface="Arial" panose="020B0604020202020204" pitchFamily="34" charset="0"/>
                <a:ea typeface="Calibri" panose="020F0502020204030204" pitchFamily="34" charset="0"/>
              </a:rPr>
              <a:t>4</a:t>
            </a:r>
            <a:endParaRPr lang="en-US" sz="3200" b="1" dirty="0">
              <a:solidFill>
                <a:srgbClr val="ED7D31">
                  <a:lumMod val="50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48640" y="1363933"/>
            <a:ext cx="11190641" cy="4585871"/>
          </a:xfrm>
          <a:prstGeom prst="rect">
            <a:avLst/>
          </a:prstGeom>
          <a:solidFill>
            <a:schemeClr val="accent2">
              <a:lumMod val="20000"/>
              <a:lumOff val="80000"/>
            </a:schemeClr>
          </a:solidFill>
        </p:spPr>
        <p:txBody>
          <a:bodyPr wrap="square">
            <a:spAutoFit/>
          </a:bodyPr>
          <a:lstStyle/>
          <a:p>
            <a:pPr algn="just" rtl="1"/>
            <a:r>
              <a:rPr lang="ar-BH" sz="2800" b="1" dirty="0" smtClean="0">
                <a:solidFill>
                  <a:srgbClr val="0070C0"/>
                </a:solidFill>
                <a:latin typeface="Calibri" panose="020F0502020204030204" pitchFamily="34" charset="0"/>
                <a:cs typeface="+mj-cs"/>
              </a:rPr>
              <a:t>ب- </a:t>
            </a:r>
            <a:r>
              <a:rPr lang="ar-SA" sz="2800" b="1" dirty="0" smtClean="0">
                <a:solidFill>
                  <a:srgbClr val="0070C0"/>
                </a:solidFill>
                <a:cs typeface="+mj-cs"/>
              </a:rPr>
              <a:t>زراعة </a:t>
            </a:r>
            <a:r>
              <a:rPr lang="ar-SA" sz="2800" b="1" dirty="0">
                <a:solidFill>
                  <a:srgbClr val="0070C0"/>
                </a:solidFill>
                <a:cs typeface="+mj-cs"/>
              </a:rPr>
              <a:t>الواحات</a:t>
            </a:r>
            <a:r>
              <a:rPr lang="ar-SA" sz="2800" b="1" dirty="0" smtClean="0">
                <a:solidFill>
                  <a:srgbClr val="0070C0"/>
                </a:solidFill>
                <a:cs typeface="+mj-cs"/>
              </a:rPr>
              <a:t>:</a:t>
            </a:r>
            <a:endParaRPr lang="en-US" sz="2800" dirty="0">
              <a:solidFill>
                <a:srgbClr val="0070C0"/>
              </a:solidFill>
              <a:cs typeface="+mj-cs"/>
            </a:endParaRPr>
          </a:p>
          <a:p>
            <a:pPr marL="342900" indent="-342900" algn="just" rtl="1">
              <a:lnSpc>
                <a:spcPct val="150000"/>
              </a:lnSpc>
              <a:buFont typeface="Wingdings" panose="05000000000000000000" pitchFamily="2" charset="2"/>
              <a:buChar char="§"/>
            </a:pPr>
            <a:r>
              <a:rPr lang="ar-SA" sz="2200" b="1" dirty="0">
                <a:cs typeface="+mj-cs"/>
              </a:rPr>
              <a:t>تنتشر داخل </a:t>
            </a:r>
            <a:r>
              <a:rPr lang="ar-SA" sz="2200" b="1" dirty="0" smtClean="0">
                <a:cs typeface="+mj-cs"/>
              </a:rPr>
              <a:t>الص</a:t>
            </a:r>
            <a:r>
              <a:rPr lang="ar-BH" sz="2200" b="1" dirty="0" smtClean="0">
                <a:cs typeface="+mj-cs"/>
              </a:rPr>
              <a:t>ّ</a:t>
            </a:r>
            <a:r>
              <a:rPr lang="ar-SA" sz="2200" b="1" dirty="0" smtClean="0">
                <a:cs typeface="+mj-cs"/>
              </a:rPr>
              <a:t>حاري </a:t>
            </a:r>
            <a:r>
              <a:rPr lang="ar-SA" sz="2200" b="1" dirty="0">
                <a:cs typeface="+mj-cs"/>
              </a:rPr>
              <a:t>على شكل جزر خضراء </a:t>
            </a:r>
            <a:r>
              <a:rPr lang="ar-SA" sz="2200" b="1" dirty="0" err="1" smtClean="0">
                <a:cs typeface="+mj-cs"/>
              </a:rPr>
              <a:t>وتتوس</a:t>
            </a:r>
            <a:r>
              <a:rPr lang="ar-BH" sz="2200" b="1" dirty="0" smtClean="0">
                <a:cs typeface="+mj-cs"/>
              </a:rPr>
              <a:t>ّ</a:t>
            </a:r>
            <a:r>
              <a:rPr lang="ar-SA" sz="2200" b="1" dirty="0" smtClean="0">
                <a:cs typeface="+mj-cs"/>
              </a:rPr>
              <a:t>ع كل</a:t>
            </a:r>
            <a:r>
              <a:rPr lang="ar-BH" sz="2200" b="1" dirty="0" smtClean="0">
                <a:cs typeface="+mj-cs"/>
              </a:rPr>
              <a:t>ّ</a:t>
            </a:r>
            <a:r>
              <a:rPr lang="ar-SA" sz="2200" b="1" dirty="0" smtClean="0">
                <a:cs typeface="+mj-cs"/>
              </a:rPr>
              <a:t>ما </a:t>
            </a:r>
            <a:r>
              <a:rPr lang="ar-SA" sz="2200" b="1" dirty="0">
                <a:cs typeface="+mj-cs"/>
              </a:rPr>
              <a:t>توافرت </a:t>
            </a:r>
            <a:r>
              <a:rPr lang="ar-SA" sz="2200" b="1" dirty="0" smtClean="0">
                <a:cs typeface="+mj-cs"/>
              </a:rPr>
              <a:t>المياه</a:t>
            </a:r>
            <a:r>
              <a:rPr lang="ar-BH" sz="2200" b="1" dirty="0" smtClean="0">
                <a:cs typeface="+mj-cs"/>
              </a:rPr>
              <a:t>.</a:t>
            </a:r>
          </a:p>
          <a:p>
            <a:pPr marL="342900" indent="-342900" algn="just" rtl="1">
              <a:lnSpc>
                <a:spcPct val="150000"/>
              </a:lnSpc>
              <a:buFont typeface="Wingdings" panose="05000000000000000000" pitchFamily="2" charset="2"/>
              <a:buChar char="§"/>
            </a:pPr>
            <a:r>
              <a:rPr lang="ar-SA" sz="2200" b="1" dirty="0" smtClean="0">
                <a:cs typeface="+mj-cs"/>
              </a:rPr>
              <a:t>تجمع </a:t>
            </a:r>
            <a:r>
              <a:rPr lang="ar-SA" sz="2200" b="1" dirty="0">
                <a:cs typeface="+mj-cs"/>
              </a:rPr>
              <a:t>بين زراعة </a:t>
            </a:r>
            <a:r>
              <a:rPr lang="ar-SA" sz="2200" b="1" dirty="0" smtClean="0">
                <a:cs typeface="+mj-cs"/>
              </a:rPr>
              <a:t>ال</a:t>
            </a:r>
            <a:r>
              <a:rPr lang="ar-BH" sz="2200" b="1" dirty="0" smtClean="0">
                <a:cs typeface="+mj-cs"/>
              </a:rPr>
              <a:t>أ</a:t>
            </a:r>
            <a:r>
              <a:rPr lang="ar-SA" sz="2200" b="1" dirty="0" smtClean="0">
                <a:cs typeface="+mj-cs"/>
              </a:rPr>
              <a:t>شجار </a:t>
            </a:r>
            <a:r>
              <a:rPr lang="ar-SA" sz="2200" b="1" dirty="0">
                <a:cs typeface="+mj-cs"/>
              </a:rPr>
              <a:t>المثمرة والخضر التي تستفيد من </a:t>
            </a:r>
            <a:r>
              <a:rPr lang="ar-SA" sz="2200" b="1" dirty="0" smtClean="0">
                <a:cs typeface="+mj-cs"/>
              </a:rPr>
              <a:t>ظل</a:t>
            </a:r>
            <a:r>
              <a:rPr lang="ar-BH" sz="2200" b="1" dirty="0" smtClean="0">
                <a:cs typeface="+mj-cs"/>
              </a:rPr>
              <a:t>ّ</a:t>
            </a:r>
            <a:r>
              <a:rPr lang="ar-SA" sz="2200" b="1" dirty="0" smtClean="0">
                <a:cs typeface="+mj-cs"/>
              </a:rPr>
              <a:t> الن</a:t>
            </a:r>
            <a:r>
              <a:rPr lang="ar-BH" sz="2200" b="1" dirty="0" smtClean="0">
                <a:cs typeface="+mj-cs"/>
              </a:rPr>
              <a:t>ّ</a:t>
            </a:r>
            <a:r>
              <a:rPr lang="ar-SA" sz="2200" b="1" dirty="0" smtClean="0">
                <a:cs typeface="+mj-cs"/>
              </a:rPr>
              <a:t>خيل </a:t>
            </a:r>
            <a:r>
              <a:rPr lang="ar-SA" sz="2200" b="1" dirty="0">
                <a:cs typeface="+mj-cs"/>
              </a:rPr>
              <a:t>الذي </a:t>
            </a:r>
            <a:r>
              <a:rPr lang="ar-SA" sz="2200" b="1" dirty="0" smtClean="0">
                <a:cs typeface="+mj-cs"/>
              </a:rPr>
              <a:t>يخف</a:t>
            </a:r>
            <a:r>
              <a:rPr lang="ar-BH" sz="2200" b="1" dirty="0" smtClean="0">
                <a:cs typeface="+mj-cs"/>
              </a:rPr>
              <a:t>ّ</a:t>
            </a:r>
            <a:r>
              <a:rPr lang="ar-SA" sz="2200" b="1" dirty="0" smtClean="0">
                <a:cs typeface="+mj-cs"/>
              </a:rPr>
              <a:t>ف </a:t>
            </a:r>
            <a:r>
              <a:rPr lang="ar-SA" sz="2200" b="1" dirty="0">
                <a:cs typeface="+mj-cs"/>
              </a:rPr>
              <a:t>من </a:t>
            </a:r>
            <a:r>
              <a:rPr lang="ar-SA" sz="2200" b="1" dirty="0" smtClean="0">
                <a:cs typeface="+mj-cs"/>
              </a:rPr>
              <a:t>الن</a:t>
            </a:r>
            <a:r>
              <a:rPr lang="ar-BH" sz="2200" b="1" dirty="0" smtClean="0">
                <a:cs typeface="+mj-cs"/>
              </a:rPr>
              <a:t>ّ</a:t>
            </a:r>
            <a:r>
              <a:rPr lang="ar-SA" sz="2200" b="1" dirty="0" smtClean="0">
                <a:cs typeface="+mj-cs"/>
              </a:rPr>
              <a:t>تح </a:t>
            </a:r>
            <a:r>
              <a:rPr lang="ar-SA" sz="2200" b="1" dirty="0" err="1" smtClean="0">
                <a:cs typeface="+mj-cs"/>
              </a:rPr>
              <a:t>والتبخ</a:t>
            </a:r>
            <a:r>
              <a:rPr lang="ar-BH" sz="2200" b="1" dirty="0" smtClean="0">
                <a:cs typeface="+mj-cs"/>
              </a:rPr>
              <a:t>ّ</a:t>
            </a:r>
            <a:r>
              <a:rPr lang="ar-SA" sz="2200" b="1" dirty="0" smtClean="0">
                <a:cs typeface="+mj-cs"/>
              </a:rPr>
              <a:t>ر.</a:t>
            </a:r>
            <a:endParaRPr lang="ar-BH" sz="2200" b="1" dirty="0" smtClean="0">
              <a:cs typeface="+mj-cs"/>
            </a:endParaRPr>
          </a:p>
          <a:p>
            <a:pPr marL="342900" indent="-342900" algn="just" rtl="1">
              <a:lnSpc>
                <a:spcPct val="150000"/>
              </a:lnSpc>
              <a:buFont typeface="Wingdings" panose="05000000000000000000" pitchFamily="2" charset="2"/>
              <a:buChar char="§"/>
            </a:pPr>
            <a:r>
              <a:rPr lang="ar-SA" sz="2200" b="1" dirty="0" smtClean="0">
                <a:cs typeface="+mj-cs"/>
              </a:rPr>
              <a:t>تشهد </a:t>
            </a:r>
            <a:r>
              <a:rPr lang="ar-SA" sz="2200" b="1" dirty="0">
                <a:cs typeface="+mj-cs"/>
              </a:rPr>
              <a:t>زراعة بعض الواحات </a:t>
            </a:r>
            <a:r>
              <a:rPr lang="ar-SA" sz="2200" b="1" dirty="0" smtClean="0">
                <a:cs typeface="+mj-cs"/>
              </a:rPr>
              <a:t>حالي</a:t>
            </a:r>
            <a:r>
              <a:rPr lang="ar-BH" sz="2200" b="1" dirty="0" smtClean="0">
                <a:cs typeface="+mj-cs"/>
              </a:rPr>
              <a:t>ّ</a:t>
            </a:r>
            <a:r>
              <a:rPr lang="ar-SA" sz="2200" b="1" dirty="0" smtClean="0">
                <a:cs typeface="+mj-cs"/>
              </a:rPr>
              <a:t>ا تراجعا بسبب</a:t>
            </a:r>
            <a:r>
              <a:rPr lang="ar-BH" sz="2200" b="1" dirty="0" smtClean="0">
                <a:cs typeface="+mj-cs"/>
              </a:rPr>
              <a:t>:</a:t>
            </a:r>
          </a:p>
          <a:p>
            <a:pPr marL="720000" indent="-342900" algn="just" rtl="1">
              <a:lnSpc>
                <a:spcPct val="150000"/>
              </a:lnSpc>
              <a:buFont typeface="Wingdings" panose="05000000000000000000" pitchFamily="2" charset="2"/>
              <a:buChar char="ü"/>
            </a:pPr>
            <a:r>
              <a:rPr lang="ar-SA" sz="2200" b="1" dirty="0" smtClean="0">
                <a:cs typeface="+mj-cs"/>
              </a:rPr>
              <a:t>انجذاب الش</a:t>
            </a:r>
            <a:r>
              <a:rPr lang="ar-BH" sz="2200" b="1" dirty="0" smtClean="0">
                <a:cs typeface="+mj-cs"/>
              </a:rPr>
              <a:t>ّ</a:t>
            </a:r>
            <a:r>
              <a:rPr lang="ar-SA" sz="2200" b="1" dirty="0" smtClean="0">
                <a:cs typeface="+mj-cs"/>
              </a:rPr>
              <a:t>باب </a:t>
            </a:r>
            <a:r>
              <a:rPr lang="ar-SA" sz="2200" b="1" dirty="0">
                <a:cs typeface="+mj-cs"/>
              </a:rPr>
              <a:t>نحو الحياة </a:t>
            </a:r>
            <a:r>
              <a:rPr lang="ar-SA" sz="2200" b="1" dirty="0" smtClean="0">
                <a:cs typeface="+mj-cs"/>
              </a:rPr>
              <a:t>المدني</a:t>
            </a:r>
            <a:r>
              <a:rPr lang="ar-BH" sz="2200" b="1" dirty="0" smtClean="0">
                <a:cs typeface="+mj-cs"/>
              </a:rPr>
              <a:t>ّ</a:t>
            </a:r>
            <a:r>
              <a:rPr lang="ar-SA" sz="2200" b="1" dirty="0" smtClean="0">
                <a:cs typeface="+mj-cs"/>
              </a:rPr>
              <a:t>ة</a:t>
            </a:r>
            <a:r>
              <a:rPr lang="ar-BH" sz="2200" b="1" dirty="0" smtClean="0">
                <a:cs typeface="+mj-cs"/>
              </a:rPr>
              <a:t>.</a:t>
            </a:r>
          </a:p>
          <a:p>
            <a:pPr marL="720000" indent="-342900" algn="just" rtl="1">
              <a:lnSpc>
                <a:spcPct val="150000"/>
              </a:lnSpc>
              <a:buFont typeface="Wingdings" panose="05000000000000000000" pitchFamily="2" charset="2"/>
              <a:buChar char="ü"/>
            </a:pPr>
            <a:r>
              <a:rPr lang="ar-SA" sz="2200" b="1" dirty="0" smtClean="0">
                <a:cs typeface="+mj-cs"/>
              </a:rPr>
              <a:t>تحو</a:t>
            </a:r>
            <a:r>
              <a:rPr lang="ar-BH" sz="2200" b="1" dirty="0" smtClean="0">
                <a:cs typeface="+mj-cs"/>
              </a:rPr>
              <a:t>ّ</a:t>
            </a:r>
            <a:r>
              <a:rPr lang="ar-SA" sz="2200" b="1" dirty="0" smtClean="0">
                <a:cs typeface="+mj-cs"/>
              </a:rPr>
              <a:t>ل </a:t>
            </a:r>
            <a:r>
              <a:rPr lang="ar-SA" sz="2200" b="1" dirty="0">
                <a:cs typeface="+mj-cs"/>
              </a:rPr>
              <a:t>بعضها الى مناطق </a:t>
            </a:r>
            <a:r>
              <a:rPr lang="ar-SA" sz="2200" b="1" dirty="0" smtClean="0">
                <a:cs typeface="+mj-cs"/>
              </a:rPr>
              <a:t>سياحي</a:t>
            </a:r>
            <a:r>
              <a:rPr lang="ar-BH" sz="2200" b="1" dirty="0" smtClean="0">
                <a:cs typeface="+mj-cs"/>
              </a:rPr>
              <a:t>ّ</a:t>
            </a:r>
            <a:r>
              <a:rPr lang="ar-SA" sz="2200" b="1" dirty="0" smtClean="0">
                <a:cs typeface="+mj-cs"/>
              </a:rPr>
              <a:t>ة</a:t>
            </a:r>
            <a:r>
              <a:rPr lang="ar-BH" sz="2200" b="1" dirty="0" smtClean="0">
                <a:cs typeface="+mj-cs"/>
              </a:rPr>
              <a:t>.</a:t>
            </a:r>
          </a:p>
          <a:p>
            <a:pPr marL="720000" indent="-342900" algn="just" rtl="1">
              <a:lnSpc>
                <a:spcPct val="150000"/>
              </a:lnSpc>
              <a:buFont typeface="Wingdings" panose="05000000000000000000" pitchFamily="2" charset="2"/>
              <a:buChar char="ü"/>
            </a:pPr>
            <a:r>
              <a:rPr lang="ar-SA" sz="2200" b="1" dirty="0" smtClean="0">
                <a:cs typeface="+mj-cs"/>
              </a:rPr>
              <a:t>شح</a:t>
            </a:r>
            <a:r>
              <a:rPr lang="ar-BH" sz="2200" b="1" dirty="0" smtClean="0">
                <a:cs typeface="+mj-cs"/>
              </a:rPr>
              <a:t>ّ</a:t>
            </a:r>
            <a:r>
              <a:rPr lang="ar-SA" sz="2200" b="1" dirty="0" smtClean="0">
                <a:cs typeface="+mj-cs"/>
              </a:rPr>
              <a:t> </a:t>
            </a:r>
            <a:r>
              <a:rPr lang="ar-SA" sz="2200" b="1" dirty="0">
                <a:cs typeface="+mj-cs"/>
              </a:rPr>
              <a:t>الموارد </a:t>
            </a:r>
            <a:r>
              <a:rPr lang="ar-SA" sz="2200" b="1" dirty="0" smtClean="0">
                <a:cs typeface="+mj-cs"/>
              </a:rPr>
              <a:t>المائي</a:t>
            </a:r>
            <a:r>
              <a:rPr lang="ar-BH" sz="2200" b="1" dirty="0" smtClean="0">
                <a:cs typeface="+mj-cs"/>
              </a:rPr>
              <a:t>ّ</a:t>
            </a:r>
            <a:r>
              <a:rPr lang="ar-SA" sz="2200" b="1" dirty="0" smtClean="0">
                <a:cs typeface="+mj-cs"/>
              </a:rPr>
              <a:t>ة</a:t>
            </a:r>
            <a:r>
              <a:rPr lang="ar-SA" sz="2200" b="1" dirty="0">
                <a:cs typeface="+mj-cs"/>
              </a:rPr>
              <a:t>. </a:t>
            </a:r>
            <a:endParaRPr lang="ar-BH" sz="2200" b="1" dirty="0" smtClean="0">
              <a:cs typeface="+mj-cs"/>
            </a:endParaRPr>
          </a:p>
          <a:p>
            <a:pPr marL="342900" indent="-342900" algn="just" rtl="1">
              <a:lnSpc>
                <a:spcPct val="150000"/>
              </a:lnSpc>
              <a:buFont typeface="Wingdings" panose="05000000000000000000" pitchFamily="2" charset="2"/>
              <a:buChar char="§"/>
            </a:pPr>
            <a:r>
              <a:rPr lang="ar-BH" sz="2200" b="1" dirty="0" smtClean="0">
                <a:cs typeface="+mj-cs"/>
              </a:rPr>
              <a:t>البعض الآخر من الواحات </a:t>
            </a:r>
            <a:r>
              <a:rPr lang="ar-SA" sz="2200" b="1" dirty="0" smtClean="0">
                <a:cs typeface="+mj-cs"/>
              </a:rPr>
              <a:t>تم</a:t>
            </a:r>
            <a:r>
              <a:rPr lang="ar-BH" sz="2200" b="1" dirty="0" smtClean="0">
                <a:cs typeface="+mj-cs"/>
              </a:rPr>
              <a:t>ّ</a:t>
            </a:r>
            <a:r>
              <a:rPr lang="ar-SA" sz="2200" b="1" dirty="0" smtClean="0">
                <a:cs typeface="+mj-cs"/>
              </a:rPr>
              <a:t> </a:t>
            </a:r>
            <a:r>
              <a:rPr lang="ar-SA" sz="2200" b="1" dirty="0">
                <a:cs typeface="+mj-cs"/>
              </a:rPr>
              <a:t>تحديثه كما في </a:t>
            </a:r>
            <a:r>
              <a:rPr lang="ar-SA" sz="2200" b="1" dirty="0" smtClean="0">
                <a:cs typeface="+mj-cs"/>
              </a:rPr>
              <a:t>الس</a:t>
            </a:r>
            <a:r>
              <a:rPr lang="ar-BH" sz="2200" b="1" dirty="0" smtClean="0">
                <a:cs typeface="+mj-cs"/>
              </a:rPr>
              <a:t>ّ</a:t>
            </a:r>
            <a:r>
              <a:rPr lang="ar-SA" sz="2200" b="1" dirty="0" smtClean="0">
                <a:cs typeface="+mj-cs"/>
              </a:rPr>
              <a:t>عودي</a:t>
            </a:r>
            <a:r>
              <a:rPr lang="ar-BH" sz="2200" b="1" dirty="0" smtClean="0">
                <a:cs typeface="+mj-cs"/>
              </a:rPr>
              <a:t>ّ</a:t>
            </a:r>
            <a:r>
              <a:rPr lang="ar-SA" sz="2200" b="1" dirty="0" smtClean="0">
                <a:cs typeface="+mj-cs"/>
              </a:rPr>
              <a:t>ة </a:t>
            </a:r>
            <a:r>
              <a:rPr lang="ar-SA" sz="2200" b="1" dirty="0">
                <a:cs typeface="+mj-cs"/>
              </a:rPr>
              <a:t>وليبيا حيث تقوم </a:t>
            </a:r>
            <a:r>
              <a:rPr lang="ar-SA" sz="2200" b="1" dirty="0" smtClean="0">
                <a:cs typeface="+mj-cs"/>
              </a:rPr>
              <a:t>الد</a:t>
            </a:r>
            <a:r>
              <a:rPr lang="ar-BH" sz="2200" b="1" dirty="0" smtClean="0">
                <a:cs typeface="+mj-cs"/>
              </a:rPr>
              <a:t>ّ</a:t>
            </a:r>
            <a:r>
              <a:rPr lang="ar-SA" sz="2200" b="1" dirty="0" err="1" smtClean="0">
                <a:cs typeface="+mj-cs"/>
              </a:rPr>
              <a:t>ولة</a:t>
            </a:r>
            <a:r>
              <a:rPr lang="ar-SA" sz="2200" b="1" dirty="0" smtClean="0">
                <a:cs typeface="+mj-cs"/>
              </a:rPr>
              <a:t> </a:t>
            </a:r>
            <a:r>
              <a:rPr lang="ar-SA" sz="2200" b="1" dirty="0">
                <a:cs typeface="+mj-cs"/>
              </a:rPr>
              <a:t>بتأمين مستلزمات البقاء عن طريق تحسين </a:t>
            </a:r>
            <a:r>
              <a:rPr lang="ar-SA" sz="2200" b="1" dirty="0" smtClean="0">
                <a:cs typeface="+mj-cs"/>
              </a:rPr>
              <a:t>الر</a:t>
            </a:r>
            <a:r>
              <a:rPr lang="ar-BH" sz="2200" b="1" dirty="0" smtClean="0">
                <a:cs typeface="+mj-cs"/>
              </a:rPr>
              <a:t>ّ</a:t>
            </a:r>
            <a:r>
              <a:rPr lang="ar-SA" sz="2200" b="1" dirty="0" smtClean="0">
                <a:cs typeface="+mj-cs"/>
              </a:rPr>
              <a:t>ي </a:t>
            </a:r>
            <a:r>
              <a:rPr lang="ar-SA" sz="2200" b="1" dirty="0">
                <a:cs typeface="+mj-cs"/>
              </a:rPr>
              <a:t>وتأمين الآلات ودعم أسعار المنتجات </a:t>
            </a:r>
            <a:r>
              <a:rPr lang="ar-SA" sz="2200" b="1" dirty="0" smtClean="0">
                <a:cs typeface="+mj-cs"/>
              </a:rPr>
              <a:t>الز</a:t>
            </a:r>
            <a:r>
              <a:rPr lang="ar-BH" sz="2200" b="1" dirty="0" smtClean="0">
                <a:cs typeface="+mj-cs"/>
              </a:rPr>
              <a:t>ّ</a:t>
            </a:r>
            <a:r>
              <a:rPr lang="ar-SA" sz="2200" b="1" dirty="0" smtClean="0">
                <a:cs typeface="+mj-cs"/>
              </a:rPr>
              <a:t>راعي</a:t>
            </a:r>
            <a:r>
              <a:rPr lang="ar-BH" sz="2200" b="1" dirty="0" smtClean="0">
                <a:cs typeface="+mj-cs"/>
              </a:rPr>
              <a:t>ّ</a:t>
            </a:r>
            <a:r>
              <a:rPr lang="ar-SA" sz="2200" b="1" dirty="0" smtClean="0">
                <a:cs typeface="+mj-cs"/>
              </a:rPr>
              <a:t>ة.</a:t>
            </a:r>
            <a:endParaRPr lang="en-US" sz="2200" b="1" dirty="0">
              <a:cs typeface="+mj-cs"/>
            </a:endParaRPr>
          </a:p>
        </p:txBody>
      </p:sp>
      <p:sp>
        <p:nvSpPr>
          <p:cNvPr id="6" name="Rectangle 5"/>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32318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animEffect transition="in" filter="fade">
                                      <p:cBhvr>
                                        <p:cTn id="63" dur="1000"/>
                                        <p:tgtEl>
                                          <p:spTgt spid="5">
                                            <p:txEl>
                                              <p:pRg st="7" end="7"/>
                                            </p:txEl>
                                          </p:spTgt>
                                        </p:tgtEl>
                                      </p:cBhvr>
                                    </p:animEffect>
                                    <p:anim calcmode="lin" valueType="num">
                                      <p:cBhvr>
                                        <p:cTn id="6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5212" y="618862"/>
            <a:ext cx="8337175" cy="584775"/>
          </a:xfrm>
          <a:prstGeom prst="rect">
            <a:avLst/>
          </a:prstGeom>
          <a:solidFill>
            <a:schemeClr val="accent6">
              <a:lumMod val="40000"/>
              <a:lumOff val="60000"/>
            </a:schemeClr>
          </a:solidFill>
          <a:ln>
            <a:noFill/>
          </a:ln>
        </p:spPr>
        <p:txBody>
          <a:bodyPr wrap="square">
            <a:spAutoFit/>
          </a:bodyPr>
          <a:lstStyle/>
          <a:p>
            <a:pPr lvl="0" algn="ctr" rtl="1">
              <a:spcAft>
                <a:spcPts val="800"/>
              </a:spcAft>
            </a:pPr>
            <a:r>
              <a:rPr lang="ar-BH" sz="3200" b="1" dirty="0">
                <a:solidFill>
                  <a:srgbClr val="ED7D31">
                    <a:lumMod val="50000"/>
                  </a:srgbClr>
                </a:solidFill>
                <a:latin typeface="Arial" panose="020B0604020202020204" pitchFamily="34" charset="0"/>
                <a:ea typeface="Calibri" panose="020F0502020204030204" pitchFamily="34" charset="0"/>
              </a:rPr>
              <a:t>إجابة النشاط الأول: </a:t>
            </a:r>
            <a:r>
              <a:rPr lang="ar-BH" sz="3200" b="1" dirty="0" smtClean="0">
                <a:solidFill>
                  <a:srgbClr val="ED7D31">
                    <a:lumMod val="50000"/>
                  </a:srgbClr>
                </a:solidFill>
                <a:latin typeface="Arial" panose="020B0604020202020204" pitchFamily="34" charset="0"/>
                <a:ea typeface="Calibri" panose="020F0502020204030204" pitchFamily="34" charset="0"/>
              </a:rPr>
              <a:t>5</a:t>
            </a:r>
            <a:endParaRPr lang="en-US" sz="3200" b="1" dirty="0">
              <a:solidFill>
                <a:srgbClr val="ED7D31">
                  <a:lumMod val="50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548641" y="1757028"/>
            <a:ext cx="11163746" cy="3447098"/>
          </a:xfrm>
          <a:prstGeom prst="rect">
            <a:avLst/>
          </a:prstGeom>
          <a:solidFill>
            <a:schemeClr val="accent2">
              <a:lumMod val="20000"/>
              <a:lumOff val="80000"/>
            </a:schemeClr>
          </a:solidFill>
        </p:spPr>
        <p:txBody>
          <a:bodyPr wrap="square">
            <a:spAutoFit/>
          </a:bodyPr>
          <a:lstStyle/>
          <a:p>
            <a:pPr algn="just" rtl="1">
              <a:lnSpc>
                <a:spcPct val="150000"/>
              </a:lnSpc>
            </a:pPr>
            <a:r>
              <a:rPr lang="ar-BH" sz="2800" b="1" dirty="0" smtClean="0">
                <a:solidFill>
                  <a:srgbClr val="0070C0"/>
                </a:solidFill>
                <a:cs typeface="+mj-cs"/>
              </a:rPr>
              <a:t>ج- </a:t>
            </a:r>
            <a:r>
              <a:rPr lang="ar-SA" sz="2800" b="1" dirty="0" smtClean="0">
                <a:solidFill>
                  <a:srgbClr val="0070C0"/>
                </a:solidFill>
                <a:cs typeface="+mj-cs"/>
              </a:rPr>
              <a:t>زراعة الأرز</a:t>
            </a:r>
            <a:r>
              <a:rPr lang="ar-BH" sz="2800" b="1" dirty="0">
                <a:solidFill>
                  <a:srgbClr val="0070C0"/>
                </a:solidFill>
                <a:cs typeface="+mj-cs"/>
              </a:rPr>
              <a:t>:</a:t>
            </a:r>
            <a:endParaRPr lang="en-US" sz="2800" dirty="0">
              <a:solidFill>
                <a:srgbClr val="0070C0"/>
              </a:solidFill>
              <a:cs typeface="+mj-cs"/>
            </a:endParaRPr>
          </a:p>
          <a:p>
            <a:pPr marL="342900" indent="-342900" algn="just" rtl="1">
              <a:lnSpc>
                <a:spcPct val="200000"/>
              </a:lnSpc>
              <a:buFont typeface="Wingdings" panose="05000000000000000000" pitchFamily="2" charset="2"/>
              <a:buChar char="§"/>
            </a:pPr>
            <a:r>
              <a:rPr lang="ar-SA" sz="2200" b="1" dirty="0">
                <a:cs typeface="+mj-cs"/>
              </a:rPr>
              <a:t>تنتشر </a:t>
            </a:r>
            <a:r>
              <a:rPr lang="ar-SA" sz="2200" b="1" dirty="0" smtClean="0">
                <a:cs typeface="+mj-cs"/>
              </a:rPr>
              <a:t>في </a:t>
            </a:r>
            <a:r>
              <a:rPr lang="ar-SA" sz="2200" b="1" dirty="0">
                <a:cs typeface="+mj-cs"/>
              </a:rPr>
              <a:t>آسيا </a:t>
            </a:r>
            <a:r>
              <a:rPr lang="ar-SA" sz="2200" b="1" dirty="0" smtClean="0">
                <a:cs typeface="+mj-cs"/>
              </a:rPr>
              <a:t>الموسمي</a:t>
            </a:r>
            <a:r>
              <a:rPr lang="ar-BH" sz="2200" b="1" dirty="0" smtClean="0">
                <a:cs typeface="+mj-cs"/>
              </a:rPr>
              <a:t>ّ</a:t>
            </a:r>
            <a:r>
              <a:rPr lang="ar-SA" sz="2200" b="1" dirty="0" smtClean="0">
                <a:cs typeface="+mj-cs"/>
              </a:rPr>
              <a:t>ة </a:t>
            </a:r>
            <a:r>
              <a:rPr lang="ar-SA" sz="2200" b="1" dirty="0">
                <a:cs typeface="+mj-cs"/>
              </a:rPr>
              <a:t>حيث تتوافر </a:t>
            </a:r>
            <a:r>
              <a:rPr lang="ar-SA" sz="2200" b="1" dirty="0" smtClean="0">
                <a:cs typeface="+mj-cs"/>
              </a:rPr>
              <a:t>الظ</a:t>
            </a:r>
            <a:r>
              <a:rPr lang="ar-BH" sz="2200" b="1" dirty="0" smtClean="0">
                <a:cs typeface="+mj-cs"/>
              </a:rPr>
              <a:t>ّ</a:t>
            </a:r>
            <a:r>
              <a:rPr lang="ar-SA" sz="2200" b="1" dirty="0" smtClean="0">
                <a:cs typeface="+mj-cs"/>
              </a:rPr>
              <a:t>روف </a:t>
            </a:r>
            <a:r>
              <a:rPr lang="ar-SA" sz="2200" b="1" dirty="0">
                <a:cs typeface="+mj-cs"/>
              </a:rPr>
              <a:t>الملائمة لها </a:t>
            </a:r>
            <a:r>
              <a:rPr lang="ar-SA" sz="2200" b="1" dirty="0" err="1" smtClean="0">
                <a:cs typeface="+mj-cs"/>
              </a:rPr>
              <a:t>والمتمث</a:t>
            </a:r>
            <a:r>
              <a:rPr lang="ar-BH" sz="2200" b="1" dirty="0" smtClean="0">
                <a:cs typeface="+mj-cs"/>
              </a:rPr>
              <a:t>ّ</a:t>
            </a:r>
            <a:r>
              <a:rPr lang="ar-SA" sz="2200" b="1" dirty="0" err="1" smtClean="0">
                <a:cs typeface="+mj-cs"/>
              </a:rPr>
              <a:t>لة</a:t>
            </a:r>
            <a:r>
              <a:rPr lang="ar-SA" sz="2200" b="1" dirty="0" smtClean="0">
                <a:cs typeface="+mj-cs"/>
              </a:rPr>
              <a:t> </a:t>
            </a:r>
            <a:r>
              <a:rPr lang="ar-SA" sz="2200" b="1" dirty="0">
                <a:cs typeface="+mj-cs"/>
              </a:rPr>
              <a:t>في الحرارة العالية، والمياه الوافرة، </a:t>
            </a:r>
            <a:r>
              <a:rPr lang="ar-SA" sz="2200" b="1" dirty="0" smtClean="0">
                <a:cs typeface="+mj-cs"/>
              </a:rPr>
              <a:t>والت</a:t>
            </a:r>
            <a:r>
              <a:rPr lang="ar-BH" sz="2200" b="1" dirty="0" smtClean="0">
                <a:cs typeface="+mj-cs"/>
              </a:rPr>
              <a:t>ّ</a:t>
            </a:r>
            <a:r>
              <a:rPr lang="ar-SA" sz="2200" b="1" dirty="0" smtClean="0">
                <a:cs typeface="+mj-cs"/>
              </a:rPr>
              <a:t>رب الفيضي</a:t>
            </a:r>
            <a:r>
              <a:rPr lang="ar-BH" sz="2200" b="1" dirty="0" smtClean="0">
                <a:cs typeface="+mj-cs"/>
              </a:rPr>
              <a:t>ّ</a:t>
            </a:r>
            <a:r>
              <a:rPr lang="ar-SA" sz="2200" b="1" dirty="0" smtClean="0">
                <a:cs typeface="+mj-cs"/>
              </a:rPr>
              <a:t>ة</a:t>
            </a:r>
            <a:r>
              <a:rPr lang="ar-SA" sz="2200" b="1" dirty="0">
                <a:cs typeface="+mj-cs"/>
              </a:rPr>
              <a:t>، والعدد الكافي من </a:t>
            </a:r>
            <a:r>
              <a:rPr lang="ar-SA" sz="2200" b="1" dirty="0" smtClean="0">
                <a:cs typeface="+mj-cs"/>
              </a:rPr>
              <a:t>ال</a:t>
            </a:r>
            <a:r>
              <a:rPr lang="ar-BH" sz="2200" b="1" dirty="0" smtClean="0">
                <a:cs typeface="+mj-cs"/>
              </a:rPr>
              <a:t>أ</a:t>
            </a:r>
            <a:r>
              <a:rPr lang="ar-SA" sz="2200" b="1" dirty="0" smtClean="0">
                <a:cs typeface="+mj-cs"/>
              </a:rPr>
              <a:t>يدي العاملة</a:t>
            </a:r>
            <a:r>
              <a:rPr lang="ar-BH" sz="2200" b="1" dirty="0" smtClean="0">
                <a:cs typeface="+mj-cs"/>
              </a:rPr>
              <a:t>.</a:t>
            </a:r>
          </a:p>
          <a:p>
            <a:pPr marL="342900" indent="-342900" algn="just" rtl="1">
              <a:lnSpc>
                <a:spcPct val="200000"/>
              </a:lnSpc>
              <a:buFont typeface="Wingdings" panose="05000000000000000000" pitchFamily="2" charset="2"/>
              <a:buChar char="§"/>
            </a:pPr>
            <a:r>
              <a:rPr lang="ar-SA" sz="2200" b="1" dirty="0" smtClean="0">
                <a:cs typeface="+mj-cs"/>
              </a:rPr>
              <a:t>تعتمد على </a:t>
            </a:r>
            <a:r>
              <a:rPr lang="ar-SA" sz="2200" b="1" dirty="0">
                <a:cs typeface="+mj-cs"/>
              </a:rPr>
              <a:t>كثافة </a:t>
            </a:r>
            <a:r>
              <a:rPr lang="ar-SA" sz="2200" b="1" dirty="0" smtClean="0">
                <a:cs typeface="+mj-cs"/>
              </a:rPr>
              <a:t>ال</a:t>
            </a:r>
            <a:r>
              <a:rPr lang="ar-BH" sz="2200" b="1" dirty="0" smtClean="0">
                <a:cs typeface="+mj-cs"/>
              </a:rPr>
              <a:t>أ</a:t>
            </a:r>
            <a:r>
              <a:rPr lang="ar-SA" sz="2200" b="1" dirty="0" smtClean="0">
                <a:cs typeface="+mj-cs"/>
              </a:rPr>
              <a:t>يدي </a:t>
            </a:r>
            <a:r>
              <a:rPr lang="ar-SA" sz="2200" b="1" dirty="0">
                <a:cs typeface="+mj-cs"/>
              </a:rPr>
              <a:t>العاملة في </a:t>
            </a:r>
            <a:r>
              <a:rPr lang="ar-SA" sz="2200" b="1" dirty="0" smtClean="0">
                <a:cs typeface="+mj-cs"/>
              </a:rPr>
              <a:t>الز</a:t>
            </a:r>
            <a:r>
              <a:rPr lang="ar-BH" sz="2200" b="1" dirty="0" smtClean="0">
                <a:cs typeface="+mj-cs"/>
              </a:rPr>
              <a:t>ّ</a:t>
            </a:r>
            <a:r>
              <a:rPr lang="ar-SA" sz="2200" b="1" dirty="0" smtClean="0">
                <a:cs typeface="+mj-cs"/>
              </a:rPr>
              <a:t>رع </a:t>
            </a:r>
            <a:r>
              <a:rPr lang="ar-SA" sz="2200" b="1" dirty="0">
                <a:cs typeface="+mj-cs"/>
              </a:rPr>
              <a:t>والحراثة والغرس </a:t>
            </a:r>
            <a:r>
              <a:rPr lang="ar-SA" sz="2200" b="1" dirty="0" smtClean="0">
                <a:cs typeface="+mj-cs"/>
              </a:rPr>
              <a:t>والت</a:t>
            </a:r>
            <a:r>
              <a:rPr lang="ar-BH" sz="2200" b="1" dirty="0" smtClean="0">
                <a:cs typeface="+mj-cs"/>
              </a:rPr>
              <a:t>ّ</a:t>
            </a:r>
            <a:r>
              <a:rPr lang="ar-SA" sz="2200" b="1" dirty="0" err="1" smtClean="0">
                <a:cs typeface="+mj-cs"/>
              </a:rPr>
              <a:t>عويم</a:t>
            </a:r>
            <a:r>
              <a:rPr lang="ar-SA" sz="2200" b="1" dirty="0" smtClean="0">
                <a:cs typeface="+mj-cs"/>
              </a:rPr>
              <a:t> والت</a:t>
            </a:r>
            <a:r>
              <a:rPr lang="ar-BH" sz="2200" b="1" dirty="0" smtClean="0">
                <a:cs typeface="+mj-cs"/>
              </a:rPr>
              <a:t>ّ</a:t>
            </a:r>
            <a:r>
              <a:rPr lang="ar-SA" sz="2200" b="1" dirty="0" smtClean="0">
                <a:cs typeface="+mj-cs"/>
              </a:rPr>
              <a:t>عشيب </a:t>
            </a:r>
            <a:r>
              <a:rPr lang="ar-SA" sz="2200" b="1" dirty="0">
                <a:cs typeface="+mj-cs"/>
              </a:rPr>
              <a:t>والحصاد. </a:t>
            </a:r>
            <a:endParaRPr lang="ar-BH" sz="2200" b="1" dirty="0" smtClean="0">
              <a:cs typeface="+mj-cs"/>
            </a:endParaRPr>
          </a:p>
          <a:p>
            <a:pPr marL="342900" indent="-342900" algn="just" rtl="1">
              <a:lnSpc>
                <a:spcPct val="200000"/>
              </a:lnSpc>
              <a:buFont typeface="Wingdings" panose="05000000000000000000" pitchFamily="2" charset="2"/>
              <a:buChar char="§"/>
            </a:pPr>
            <a:r>
              <a:rPr lang="ar-SA" sz="2200" b="1" dirty="0" smtClean="0">
                <a:cs typeface="+mj-cs"/>
              </a:rPr>
              <a:t>في </a:t>
            </a:r>
            <a:r>
              <a:rPr lang="ar-SA" sz="2200" b="1" dirty="0">
                <a:cs typeface="+mj-cs"/>
              </a:rPr>
              <a:t>بورما وتايلند تستعمل الآلات بشكل </a:t>
            </a:r>
            <a:r>
              <a:rPr lang="ar-SA" sz="2200" b="1" dirty="0" smtClean="0">
                <a:cs typeface="+mj-cs"/>
              </a:rPr>
              <a:t>مكث</a:t>
            </a:r>
            <a:r>
              <a:rPr lang="ar-BH" sz="2200" b="1" dirty="0" smtClean="0">
                <a:cs typeface="+mj-cs"/>
              </a:rPr>
              <a:t>ّ</a:t>
            </a:r>
            <a:r>
              <a:rPr lang="ar-SA" sz="2200" b="1" dirty="0" smtClean="0">
                <a:cs typeface="+mj-cs"/>
              </a:rPr>
              <a:t>ف </a:t>
            </a:r>
            <a:r>
              <a:rPr lang="ar-BH" sz="2200" b="1" dirty="0" smtClean="0">
                <a:cs typeface="+mj-cs"/>
              </a:rPr>
              <a:t>ل</a:t>
            </a:r>
            <a:r>
              <a:rPr lang="ar-SA" sz="2200" b="1" dirty="0" smtClean="0">
                <a:cs typeface="+mj-cs"/>
              </a:rPr>
              <a:t>توافر الد</a:t>
            </a:r>
            <a:r>
              <a:rPr lang="ar-BH" sz="2200" b="1" dirty="0" smtClean="0">
                <a:cs typeface="+mj-cs"/>
              </a:rPr>
              <a:t>ّ</a:t>
            </a:r>
            <a:r>
              <a:rPr lang="ar-SA" sz="2200" b="1" dirty="0" err="1" smtClean="0">
                <a:cs typeface="+mj-cs"/>
              </a:rPr>
              <a:t>لتاءات</a:t>
            </a:r>
            <a:r>
              <a:rPr lang="ar-SA" sz="2200" b="1" dirty="0" smtClean="0">
                <a:cs typeface="+mj-cs"/>
              </a:rPr>
              <a:t> </a:t>
            </a:r>
            <a:r>
              <a:rPr lang="ar-SA" sz="2200" b="1" dirty="0">
                <a:cs typeface="+mj-cs"/>
              </a:rPr>
              <a:t>الواسعة </a:t>
            </a:r>
            <a:r>
              <a:rPr lang="ar-SA" sz="2200" b="1" dirty="0" smtClean="0">
                <a:cs typeface="+mj-cs"/>
              </a:rPr>
              <a:t>ويخص</a:t>
            </a:r>
            <a:r>
              <a:rPr lang="ar-BH" sz="2200" b="1" dirty="0" smtClean="0">
                <a:cs typeface="+mj-cs"/>
              </a:rPr>
              <a:t>ّ</a:t>
            </a:r>
            <a:r>
              <a:rPr lang="ar-SA" sz="2200" b="1" dirty="0" smtClean="0">
                <a:cs typeface="+mj-cs"/>
              </a:rPr>
              <a:t>ص </a:t>
            </a:r>
            <a:r>
              <a:rPr lang="ar-SA" sz="2200" b="1" dirty="0">
                <a:cs typeface="+mj-cs"/>
              </a:rPr>
              <a:t>قسم من إنتاجها </a:t>
            </a:r>
            <a:r>
              <a:rPr lang="ar-SA" sz="2200" b="1" dirty="0" smtClean="0">
                <a:cs typeface="+mj-cs"/>
              </a:rPr>
              <a:t>للت</a:t>
            </a:r>
            <a:r>
              <a:rPr lang="ar-BH" sz="2200" b="1" dirty="0" smtClean="0">
                <a:cs typeface="+mj-cs"/>
              </a:rPr>
              <a:t>ّ</a:t>
            </a:r>
            <a:r>
              <a:rPr lang="ar-SA" sz="2200" b="1" dirty="0" err="1" smtClean="0">
                <a:cs typeface="+mj-cs"/>
              </a:rPr>
              <a:t>صدير</a:t>
            </a:r>
            <a:r>
              <a:rPr lang="ar-SA" sz="2200" b="1" dirty="0">
                <a:cs typeface="+mj-cs"/>
              </a:rPr>
              <a:t>.</a:t>
            </a:r>
            <a:endParaRPr lang="en-US" sz="2200" b="1" dirty="0">
              <a:cs typeface="+mj-cs"/>
            </a:endParaRPr>
          </a:p>
        </p:txBody>
      </p:sp>
      <p:sp>
        <p:nvSpPr>
          <p:cNvPr id="5" name="Rectangle 4"/>
          <p:cNvSpPr/>
          <p:nvPr/>
        </p:nvSpPr>
        <p:spPr>
          <a:xfrm>
            <a:off x="295835" y="763875"/>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336384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4530" y="192990"/>
            <a:ext cx="8135470" cy="708347"/>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rtl="1">
              <a:spcAft>
                <a:spcPts val="800"/>
              </a:spcAft>
            </a:pPr>
            <a:r>
              <a:rPr lang="ar-SA" sz="4000" b="1" dirty="0" smtClean="0">
                <a:solidFill>
                  <a:srgbClr val="FF0000"/>
                </a:solidFill>
                <a:latin typeface="Simplified Arabic" panose="02020603050405020304" pitchFamily="18" charset="-78"/>
                <a:ea typeface="Calibri" panose="020F0502020204030204" pitchFamily="34" charset="0"/>
                <a:cs typeface="+mj-cs"/>
              </a:rPr>
              <a:t>الن</a:t>
            </a:r>
            <a:r>
              <a:rPr lang="ar-BH" sz="4000" b="1" dirty="0" smtClean="0">
                <a:solidFill>
                  <a:srgbClr val="FF0000"/>
                </a:solidFill>
                <a:latin typeface="Simplified Arabic" panose="02020603050405020304" pitchFamily="18" charset="-78"/>
                <a:ea typeface="Calibri" panose="020F0502020204030204" pitchFamily="34" charset="0"/>
                <a:cs typeface="+mj-cs"/>
              </a:rPr>
              <a:t>ّ</a:t>
            </a:r>
            <a:r>
              <a:rPr lang="ar-SA" sz="4000" b="1" dirty="0" smtClean="0">
                <a:solidFill>
                  <a:srgbClr val="FF0000"/>
                </a:solidFill>
                <a:latin typeface="Simplified Arabic" panose="02020603050405020304" pitchFamily="18" charset="-78"/>
                <a:ea typeface="Calibri" panose="020F0502020204030204" pitchFamily="34" charset="0"/>
                <a:cs typeface="+mj-cs"/>
              </a:rPr>
              <a:t>شاط </a:t>
            </a:r>
            <a:r>
              <a:rPr lang="ar-BH" sz="4000" b="1" dirty="0" smtClean="0">
                <a:solidFill>
                  <a:srgbClr val="FF0000"/>
                </a:solidFill>
                <a:latin typeface="Simplified Arabic" panose="02020603050405020304" pitchFamily="18" charset="-78"/>
                <a:ea typeface="Calibri" panose="020F0502020204030204" pitchFamily="34" charset="0"/>
                <a:cs typeface="+mj-cs"/>
              </a:rPr>
              <a:t>الثّاني</a:t>
            </a:r>
            <a:r>
              <a:rPr lang="ar-SA" sz="4000" b="1" dirty="0" smtClean="0">
                <a:solidFill>
                  <a:srgbClr val="FF0000"/>
                </a:solidFill>
                <a:latin typeface="Simplified Arabic" panose="02020603050405020304" pitchFamily="18" charset="-78"/>
                <a:ea typeface="Calibri" panose="020F0502020204030204" pitchFamily="34" charset="0"/>
                <a:cs typeface="+mj-cs"/>
              </a:rPr>
              <a:t>:</a:t>
            </a:r>
            <a:r>
              <a:rPr lang="ar-BH" sz="4000" b="1" dirty="0" smtClean="0">
                <a:solidFill>
                  <a:srgbClr val="FF0000"/>
                </a:solidFill>
                <a:latin typeface="Simplified Arabic" panose="02020603050405020304" pitchFamily="18" charset="-78"/>
                <a:ea typeface="Calibri" panose="020F0502020204030204" pitchFamily="34" charset="0"/>
                <a:cs typeface="+mj-cs"/>
              </a:rPr>
              <a:t> </a:t>
            </a:r>
            <a:r>
              <a:rPr lang="ar-BH" sz="4000" b="1" dirty="0" smtClean="0">
                <a:solidFill>
                  <a:srgbClr val="FF0000"/>
                </a:solidFill>
                <a:cs typeface="+mj-cs"/>
              </a:rPr>
              <a:t>الزّراعات الحديثة</a:t>
            </a:r>
            <a:endParaRPr lang="en-US" sz="4000" dirty="0">
              <a:solidFill>
                <a:srgbClr val="FF0000"/>
              </a:solidFill>
              <a:latin typeface="Simplified Arabic" panose="02020603050405020304" pitchFamily="18" charset="-78"/>
              <a:ea typeface="Calibri" panose="020F0502020204030204" pitchFamily="34" charset="0"/>
              <a:cs typeface="+mj-cs"/>
            </a:endParaRPr>
          </a:p>
        </p:txBody>
      </p:sp>
      <p:cxnSp>
        <p:nvCxnSpPr>
          <p:cNvPr id="49" name="Straight Arrow Connector 48"/>
          <p:cNvCxnSpPr>
            <a:cxnSpLocks noChangeShapeType="1"/>
          </p:cNvCxnSpPr>
          <p:nvPr/>
        </p:nvCxnSpPr>
        <p:spPr bwMode="auto">
          <a:xfrm flipH="1">
            <a:off x="3914049" y="2700111"/>
            <a:ext cx="844550" cy="0"/>
          </a:xfrm>
          <a:prstGeom prst="straightConnector1">
            <a:avLst/>
          </a:prstGeom>
          <a:noFill/>
          <a:ln w="28575">
            <a:solidFill>
              <a:srgbClr val="00B050"/>
            </a:solidFill>
            <a:round/>
            <a:headEnd/>
            <a:tailEnd/>
          </a:ln>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a:off x="4759869" y="2700111"/>
            <a:ext cx="0" cy="309880"/>
          </a:xfrm>
          <a:prstGeom prst="straightConnector1">
            <a:avLst/>
          </a:prstGeom>
          <a:noFill/>
          <a:ln w="19050">
            <a:solidFill>
              <a:srgbClr val="00B050"/>
            </a:solidFill>
            <a:round/>
            <a:headEnd/>
            <a:tailEnd type="triangle" w="med" len="med"/>
          </a:ln>
          <a:extLst>
            <a:ext uri="{909E8E84-426E-40DD-AFC4-6F175D3DCCD1}">
              <a14:hiddenFill xmlns:a14="http://schemas.microsoft.com/office/drawing/2010/main">
                <a:noFill/>
              </a14:hiddenFill>
            </a:ext>
          </a:extLst>
        </p:spPr>
      </p:cxnSp>
      <p:sp>
        <p:nvSpPr>
          <p:cNvPr id="52" name="Rectangle 51"/>
          <p:cNvSpPr>
            <a:spLocks noChangeArrowheads="1"/>
          </p:cNvSpPr>
          <p:nvPr/>
        </p:nvSpPr>
        <p:spPr bwMode="auto">
          <a:xfrm>
            <a:off x="2325511" y="1127430"/>
            <a:ext cx="7236500" cy="4810525"/>
          </a:xfrm>
          <a:prstGeom prst="rect">
            <a:avLst/>
          </a:prstGeom>
          <a:solidFill>
            <a:schemeClr val="accent6">
              <a:lumMod val="40000"/>
              <a:lumOff val="60000"/>
            </a:schemeClr>
          </a:solidFill>
          <a:ln w="19050">
            <a:solidFill>
              <a:schemeClr val="tx1"/>
            </a:solidFill>
            <a:miter lim="800000"/>
            <a:headEnd/>
            <a:tailEnd/>
          </a:ln>
        </p:spPr>
        <p:txBody>
          <a:bodyPr rot="0" vert="horz" wrap="square" lIns="91440" tIns="45720" rIns="91440" bIns="45720" anchor="t" anchorCtr="0" upright="1">
            <a:noAutofit/>
          </a:bodyPr>
          <a:lstStyle/>
          <a:p>
            <a:endParaRPr lang="ar-SA"/>
          </a:p>
        </p:txBody>
      </p:sp>
      <p:sp>
        <p:nvSpPr>
          <p:cNvPr id="53" name="Rectangle 52"/>
          <p:cNvSpPr>
            <a:spLocks noChangeArrowheads="1"/>
          </p:cNvSpPr>
          <p:nvPr/>
        </p:nvSpPr>
        <p:spPr bwMode="auto">
          <a:xfrm>
            <a:off x="4637212" y="2999075"/>
            <a:ext cx="2171756" cy="1313811"/>
          </a:xfrm>
          <a:prstGeom prst="rect">
            <a:avLst/>
          </a:prstGeom>
          <a:solidFill>
            <a:schemeClr val="bg1"/>
          </a:solidFill>
          <a:ln w="285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ar-BH" sz="1300" b="1" dirty="0">
                <a:effectLst/>
                <a:latin typeface="Times New Roman" panose="02020603050405020304" pitchFamily="18" charset="0"/>
                <a:ea typeface="Times New Roman" panose="02020603050405020304" pitchFamily="18" charset="0"/>
              </a:rPr>
              <a:t>المؤسسة الزراعية:</a:t>
            </a:r>
            <a:endParaRPr lang="en-US" sz="1200" dirty="0">
              <a:effectLst/>
              <a:latin typeface="Times New Roman" panose="02020603050405020304" pitchFamily="18" charset="0"/>
              <a:ea typeface="Times New Roman" panose="02020603050405020304" pitchFamily="18" charset="0"/>
            </a:endParaRPr>
          </a:p>
          <a:p>
            <a:pPr algn="r">
              <a:lnSpc>
                <a:spcPct val="115000"/>
              </a:lnSpc>
              <a:spcAft>
                <a:spcPts val="0"/>
              </a:spcAft>
            </a:pPr>
            <a:r>
              <a:rPr lang="ar-BH" sz="1300" b="1" dirty="0">
                <a:effectLst/>
                <a:latin typeface="Times New Roman" panose="02020603050405020304" pitchFamily="18" charset="0"/>
                <a:ea typeface="Times New Roman" panose="02020603050405020304" pitchFamily="18" charset="0"/>
              </a:rPr>
              <a:t>-الأرض الزراعية.</a:t>
            </a:r>
            <a:endParaRPr lang="en-US" sz="1200" dirty="0">
              <a:effectLst/>
              <a:latin typeface="Times New Roman" panose="02020603050405020304" pitchFamily="18" charset="0"/>
              <a:ea typeface="Times New Roman" panose="02020603050405020304" pitchFamily="18" charset="0"/>
            </a:endParaRPr>
          </a:p>
          <a:p>
            <a:pPr algn="r">
              <a:lnSpc>
                <a:spcPct val="115000"/>
              </a:lnSpc>
              <a:spcAft>
                <a:spcPts val="0"/>
              </a:spcAft>
            </a:pPr>
            <a:r>
              <a:rPr lang="ar-BH" sz="1300" b="1" dirty="0">
                <a:effectLst/>
                <a:latin typeface="Times New Roman" panose="02020603050405020304" pitchFamily="18" charset="0"/>
                <a:ea typeface="Times New Roman" panose="02020603050405020304" pitchFamily="18" charset="0"/>
              </a:rPr>
              <a:t>-اليد العاملة.</a:t>
            </a:r>
            <a:endParaRPr lang="en-US" sz="1200" dirty="0">
              <a:effectLst/>
              <a:latin typeface="Times New Roman" panose="02020603050405020304" pitchFamily="18" charset="0"/>
              <a:ea typeface="Times New Roman" panose="02020603050405020304" pitchFamily="18" charset="0"/>
            </a:endParaRPr>
          </a:p>
          <a:p>
            <a:pPr algn="r">
              <a:lnSpc>
                <a:spcPct val="115000"/>
              </a:lnSpc>
              <a:spcAft>
                <a:spcPts val="0"/>
              </a:spcAft>
            </a:pPr>
            <a:r>
              <a:rPr lang="ar-BH" sz="1300" b="1" dirty="0">
                <a:effectLst/>
                <a:latin typeface="Times New Roman" panose="02020603050405020304" pitchFamily="18" charset="0"/>
                <a:ea typeface="Times New Roman" panose="02020603050405020304" pitchFamily="18" charset="0"/>
              </a:rPr>
              <a:t>-التجهيزات والإنشاءات.</a:t>
            </a:r>
            <a:endParaRPr lang="en-US" sz="1200" dirty="0">
              <a:effectLst/>
              <a:latin typeface="Times New Roman" panose="02020603050405020304" pitchFamily="18" charset="0"/>
              <a:ea typeface="Times New Roman" panose="02020603050405020304" pitchFamily="18" charset="0"/>
            </a:endParaRPr>
          </a:p>
        </p:txBody>
      </p:sp>
      <p:cxnSp>
        <p:nvCxnSpPr>
          <p:cNvPr id="54" name="Straight Arrow Connector 53"/>
          <p:cNvCxnSpPr>
            <a:cxnSpLocks noChangeShapeType="1"/>
          </p:cNvCxnSpPr>
          <p:nvPr/>
        </p:nvCxnSpPr>
        <p:spPr bwMode="auto">
          <a:xfrm flipH="1">
            <a:off x="6422245" y="2545121"/>
            <a:ext cx="11596" cy="420322"/>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55" name="Straight Arrow Connector 54"/>
          <p:cNvCxnSpPr>
            <a:cxnSpLocks noChangeShapeType="1"/>
          </p:cNvCxnSpPr>
          <p:nvPr/>
        </p:nvCxnSpPr>
        <p:spPr bwMode="auto">
          <a:xfrm flipV="1">
            <a:off x="6487155" y="4360936"/>
            <a:ext cx="828" cy="404875"/>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flipH="1" flipV="1">
            <a:off x="3959449" y="4765811"/>
            <a:ext cx="1083453" cy="2"/>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58" name="Rectangle 57"/>
          <p:cNvSpPr>
            <a:spLocks noChangeArrowheads="1"/>
          </p:cNvSpPr>
          <p:nvPr/>
        </p:nvSpPr>
        <p:spPr bwMode="auto">
          <a:xfrm>
            <a:off x="6487155" y="4838782"/>
            <a:ext cx="979030" cy="386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خدمات</a:t>
            </a:r>
            <a:endParaRPr lang="en-US" sz="1200">
              <a:effectLst/>
              <a:latin typeface="Times New Roman" panose="02020603050405020304" pitchFamily="18" charset="0"/>
              <a:ea typeface="Times New Roman" panose="02020603050405020304" pitchFamily="18" charset="0"/>
            </a:endParaRPr>
          </a:p>
        </p:txBody>
      </p:sp>
      <p:sp>
        <p:nvSpPr>
          <p:cNvPr id="59" name="Rectangle 58"/>
          <p:cNvSpPr>
            <a:spLocks noChangeArrowheads="1"/>
          </p:cNvSpPr>
          <p:nvPr/>
        </p:nvSpPr>
        <p:spPr bwMode="auto">
          <a:xfrm>
            <a:off x="4028679" y="4822854"/>
            <a:ext cx="979030" cy="386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محاصيل</a:t>
            </a:r>
            <a:endParaRPr lang="en-US" sz="1200">
              <a:effectLst/>
              <a:latin typeface="Times New Roman" panose="02020603050405020304" pitchFamily="18" charset="0"/>
              <a:ea typeface="Times New Roman" panose="02020603050405020304" pitchFamily="18" charset="0"/>
            </a:endParaRPr>
          </a:p>
        </p:txBody>
      </p:sp>
      <p:sp>
        <p:nvSpPr>
          <p:cNvPr id="60" name="Rectangle 59"/>
          <p:cNvSpPr>
            <a:spLocks noChangeArrowheads="1"/>
          </p:cNvSpPr>
          <p:nvPr/>
        </p:nvSpPr>
        <p:spPr bwMode="auto">
          <a:xfrm>
            <a:off x="4028679" y="2170809"/>
            <a:ext cx="979030" cy="364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محاصيل</a:t>
            </a:r>
            <a:endParaRPr lang="en-US" sz="1200">
              <a:effectLst/>
              <a:latin typeface="Times New Roman" panose="02020603050405020304" pitchFamily="18" charset="0"/>
              <a:ea typeface="Times New Roman" panose="02020603050405020304" pitchFamily="18" charset="0"/>
            </a:endParaRPr>
          </a:p>
        </p:txBody>
      </p:sp>
      <p:sp>
        <p:nvSpPr>
          <p:cNvPr id="61" name="Rectangle 60"/>
          <p:cNvSpPr>
            <a:spLocks noChangeArrowheads="1"/>
          </p:cNvSpPr>
          <p:nvPr/>
        </p:nvSpPr>
        <p:spPr bwMode="auto">
          <a:xfrm>
            <a:off x="7623086" y="1637215"/>
            <a:ext cx="1473514" cy="474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600" b="1">
                <a:effectLst/>
                <a:latin typeface="Times New Roman" panose="02020603050405020304" pitchFamily="18" charset="0"/>
                <a:ea typeface="Times New Roman" panose="02020603050405020304" pitchFamily="18" charset="0"/>
              </a:rPr>
              <a:t>مدخـــلات</a:t>
            </a:r>
            <a:endParaRPr lang="en-US" sz="1200">
              <a:effectLst/>
              <a:latin typeface="Times New Roman" panose="02020603050405020304" pitchFamily="18" charset="0"/>
              <a:ea typeface="Times New Roman" panose="02020603050405020304" pitchFamily="18" charset="0"/>
            </a:endParaRPr>
          </a:p>
        </p:txBody>
      </p:sp>
      <p:sp>
        <p:nvSpPr>
          <p:cNvPr id="62" name="Rectangle 61"/>
          <p:cNvSpPr>
            <a:spLocks noChangeArrowheads="1"/>
          </p:cNvSpPr>
          <p:nvPr/>
        </p:nvSpPr>
        <p:spPr bwMode="auto">
          <a:xfrm>
            <a:off x="2616881" y="1700927"/>
            <a:ext cx="1473514" cy="4747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600" b="1">
                <a:effectLst/>
                <a:latin typeface="Times New Roman" panose="02020603050405020304" pitchFamily="18" charset="0"/>
                <a:ea typeface="Times New Roman" panose="02020603050405020304" pitchFamily="18" charset="0"/>
              </a:rPr>
              <a:t>مخــرجــات</a:t>
            </a:r>
            <a:endParaRPr lang="en-US" sz="1200">
              <a:effectLst/>
              <a:latin typeface="Times New Roman" panose="02020603050405020304" pitchFamily="18" charset="0"/>
              <a:ea typeface="Times New Roman" panose="02020603050405020304" pitchFamily="18" charset="0"/>
            </a:endParaRPr>
          </a:p>
        </p:txBody>
      </p:sp>
      <p:sp>
        <p:nvSpPr>
          <p:cNvPr id="63" name="Right Arrow 62"/>
          <p:cNvSpPr>
            <a:spLocks noChangeArrowheads="1"/>
          </p:cNvSpPr>
          <p:nvPr/>
        </p:nvSpPr>
        <p:spPr bwMode="auto">
          <a:xfrm>
            <a:off x="6876617" y="3054823"/>
            <a:ext cx="663454" cy="210567"/>
          </a:xfrm>
          <a:prstGeom prst="rightArrow">
            <a:avLst>
              <a:gd name="adj1" fmla="val 50000"/>
              <a:gd name="adj2" fmla="val 77317"/>
            </a:avLst>
          </a:prstGeom>
          <a:solidFill>
            <a:srgbClr val="FF0000"/>
          </a:solidFill>
          <a:ln w="9525">
            <a:solidFill>
              <a:schemeClr val="bg1"/>
            </a:solidFill>
            <a:miter lim="800000"/>
            <a:headEnd/>
            <a:tailEnd/>
          </a:ln>
        </p:spPr>
        <p:txBody>
          <a:bodyPr rot="0" vert="horz" wrap="square" lIns="91440" tIns="45720" rIns="91440" bIns="45720" anchor="t" anchorCtr="0" upright="1">
            <a:noAutofit/>
          </a:bodyPr>
          <a:lstStyle/>
          <a:p>
            <a:endParaRPr lang="ar-SA"/>
          </a:p>
        </p:txBody>
      </p:sp>
      <p:sp>
        <p:nvSpPr>
          <p:cNvPr id="64" name="Right Arrow 63"/>
          <p:cNvSpPr>
            <a:spLocks noChangeArrowheads="1"/>
          </p:cNvSpPr>
          <p:nvPr/>
        </p:nvSpPr>
        <p:spPr bwMode="auto">
          <a:xfrm>
            <a:off x="6876617" y="4050336"/>
            <a:ext cx="663454" cy="210567"/>
          </a:xfrm>
          <a:prstGeom prst="rightArrow">
            <a:avLst>
              <a:gd name="adj1" fmla="val 50000"/>
              <a:gd name="adj2" fmla="val 77317"/>
            </a:avLst>
          </a:prstGeom>
          <a:solidFill>
            <a:srgbClr val="FF0000"/>
          </a:solidFill>
          <a:ln w="9525">
            <a:solidFill>
              <a:schemeClr val="bg1"/>
            </a:solidFill>
            <a:miter lim="800000"/>
            <a:headEnd/>
            <a:tailEnd/>
          </a:ln>
        </p:spPr>
        <p:txBody>
          <a:bodyPr rot="0" vert="horz" wrap="square" lIns="91440" tIns="45720" rIns="91440" bIns="45720" anchor="t" anchorCtr="0" upright="1">
            <a:noAutofit/>
          </a:bodyPr>
          <a:lstStyle/>
          <a:p>
            <a:endParaRPr lang="ar-SA"/>
          </a:p>
        </p:txBody>
      </p:sp>
      <p:sp>
        <p:nvSpPr>
          <p:cNvPr id="65" name="Right Arrow 64"/>
          <p:cNvSpPr>
            <a:spLocks noChangeArrowheads="1"/>
          </p:cNvSpPr>
          <p:nvPr/>
        </p:nvSpPr>
        <p:spPr bwMode="auto">
          <a:xfrm>
            <a:off x="4020565" y="3158358"/>
            <a:ext cx="552464" cy="210567"/>
          </a:xfrm>
          <a:prstGeom prst="rightArrow">
            <a:avLst>
              <a:gd name="adj1" fmla="val 50000"/>
              <a:gd name="adj2" fmla="val 64382"/>
            </a:avLst>
          </a:prstGeom>
          <a:solidFill>
            <a:srgbClr val="FF0000"/>
          </a:solidFill>
          <a:ln w="9525">
            <a:solidFill>
              <a:schemeClr val="bg1"/>
            </a:solidFill>
            <a:miter lim="800000"/>
            <a:headEnd/>
            <a:tailEnd/>
          </a:ln>
        </p:spPr>
        <p:txBody>
          <a:bodyPr rot="0" vert="horz" wrap="square" lIns="91440" tIns="45720" rIns="91440" bIns="45720" anchor="t" anchorCtr="0" upright="1">
            <a:noAutofit/>
          </a:bodyPr>
          <a:lstStyle/>
          <a:p>
            <a:endParaRPr lang="ar-SA"/>
          </a:p>
        </p:txBody>
      </p:sp>
      <p:sp>
        <p:nvSpPr>
          <p:cNvPr id="66" name="Right Arrow 65"/>
          <p:cNvSpPr>
            <a:spLocks noChangeArrowheads="1"/>
          </p:cNvSpPr>
          <p:nvPr/>
        </p:nvSpPr>
        <p:spPr bwMode="auto">
          <a:xfrm>
            <a:off x="4020565" y="4002552"/>
            <a:ext cx="552464" cy="210567"/>
          </a:xfrm>
          <a:prstGeom prst="rightArrow">
            <a:avLst>
              <a:gd name="adj1" fmla="val 50000"/>
              <a:gd name="adj2" fmla="val 64382"/>
            </a:avLst>
          </a:prstGeom>
          <a:solidFill>
            <a:srgbClr val="FF0000"/>
          </a:solidFill>
          <a:ln w="9525">
            <a:solidFill>
              <a:schemeClr val="bg1"/>
            </a:solidFill>
            <a:miter lim="800000"/>
            <a:headEnd/>
            <a:tailEnd/>
          </a:ln>
        </p:spPr>
        <p:txBody>
          <a:bodyPr rot="0" vert="horz" wrap="square" lIns="91440" tIns="45720" rIns="91440" bIns="45720" anchor="t" anchorCtr="0" upright="1">
            <a:noAutofit/>
          </a:bodyPr>
          <a:lstStyle/>
          <a:p>
            <a:endParaRPr lang="ar-SA"/>
          </a:p>
        </p:txBody>
      </p:sp>
      <p:sp>
        <p:nvSpPr>
          <p:cNvPr id="67" name="Rectangle 66"/>
          <p:cNvSpPr>
            <a:spLocks noChangeArrowheads="1"/>
          </p:cNvSpPr>
          <p:nvPr/>
        </p:nvSpPr>
        <p:spPr bwMode="auto">
          <a:xfrm>
            <a:off x="6860390" y="3277819"/>
            <a:ext cx="502767" cy="342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نقد</a:t>
            </a:r>
            <a:endParaRPr lang="en-US" sz="1200">
              <a:effectLst/>
              <a:latin typeface="Times New Roman" panose="02020603050405020304" pitchFamily="18" charset="0"/>
              <a:ea typeface="Times New Roman" panose="02020603050405020304" pitchFamily="18" charset="0"/>
            </a:endParaRPr>
          </a:p>
        </p:txBody>
      </p:sp>
      <p:sp>
        <p:nvSpPr>
          <p:cNvPr id="68" name="Rectangle 67"/>
          <p:cNvSpPr>
            <a:spLocks noChangeArrowheads="1"/>
          </p:cNvSpPr>
          <p:nvPr/>
        </p:nvSpPr>
        <p:spPr bwMode="auto">
          <a:xfrm>
            <a:off x="6876617" y="4281295"/>
            <a:ext cx="502767" cy="342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نقد</a:t>
            </a:r>
            <a:endParaRPr lang="en-US" sz="1200">
              <a:effectLst/>
              <a:latin typeface="Times New Roman" panose="02020603050405020304" pitchFamily="18" charset="0"/>
              <a:ea typeface="Times New Roman" panose="02020603050405020304" pitchFamily="18" charset="0"/>
            </a:endParaRPr>
          </a:p>
        </p:txBody>
      </p:sp>
      <p:sp>
        <p:nvSpPr>
          <p:cNvPr id="69" name="Rectangle 68"/>
          <p:cNvSpPr>
            <a:spLocks noChangeArrowheads="1"/>
          </p:cNvSpPr>
          <p:nvPr/>
        </p:nvSpPr>
        <p:spPr bwMode="auto">
          <a:xfrm>
            <a:off x="4077361" y="3381352"/>
            <a:ext cx="502767" cy="342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نقد</a:t>
            </a:r>
            <a:endParaRPr lang="en-US" sz="1200">
              <a:effectLst/>
              <a:latin typeface="Times New Roman" panose="02020603050405020304" pitchFamily="18" charset="0"/>
              <a:ea typeface="Times New Roman" panose="02020603050405020304" pitchFamily="18" charset="0"/>
            </a:endParaRPr>
          </a:p>
        </p:txBody>
      </p:sp>
      <p:sp>
        <p:nvSpPr>
          <p:cNvPr id="70" name="Rectangle 69"/>
          <p:cNvSpPr>
            <a:spLocks noChangeArrowheads="1"/>
          </p:cNvSpPr>
          <p:nvPr/>
        </p:nvSpPr>
        <p:spPr bwMode="auto">
          <a:xfrm>
            <a:off x="4093589" y="4233511"/>
            <a:ext cx="502767" cy="342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نقد</a:t>
            </a:r>
            <a:endParaRPr lang="en-US" sz="1200">
              <a:effectLst/>
              <a:latin typeface="Times New Roman" panose="02020603050405020304" pitchFamily="18" charset="0"/>
              <a:ea typeface="Times New Roman" panose="02020603050405020304" pitchFamily="18" charset="0"/>
            </a:endParaRPr>
          </a:p>
        </p:txBody>
      </p:sp>
      <p:sp>
        <p:nvSpPr>
          <p:cNvPr id="71" name="Rectangle 70"/>
          <p:cNvSpPr>
            <a:spLocks noChangeArrowheads="1"/>
          </p:cNvSpPr>
          <p:nvPr/>
        </p:nvSpPr>
        <p:spPr bwMode="auto">
          <a:xfrm>
            <a:off x="5967873" y="2107096"/>
            <a:ext cx="1538447" cy="364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ar-BH" sz="1400" b="1">
                <a:effectLst/>
                <a:latin typeface="Times New Roman" panose="02020603050405020304" pitchFamily="18" charset="0"/>
                <a:ea typeface="Times New Roman" panose="02020603050405020304" pitchFamily="18" charset="0"/>
              </a:rPr>
              <a:t>تجهيزات ومواد</a:t>
            </a:r>
            <a:endParaRPr lang="en-US" sz="1200">
              <a:effectLst/>
              <a:latin typeface="Times New Roman" panose="02020603050405020304" pitchFamily="18" charset="0"/>
              <a:ea typeface="Times New Roman" panose="02020603050405020304" pitchFamily="18" charset="0"/>
            </a:endParaRPr>
          </a:p>
        </p:txBody>
      </p:sp>
      <p:sp>
        <p:nvSpPr>
          <p:cNvPr id="72" name="Rectangle 71"/>
          <p:cNvSpPr>
            <a:spLocks noChangeArrowheads="1"/>
          </p:cNvSpPr>
          <p:nvPr/>
        </p:nvSpPr>
        <p:spPr bwMode="auto">
          <a:xfrm>
            <a:off x="2438377" y="2314162"/>
            <a:ext cx="1543435" cy="1292673"/>
          </a:xfrm>
          <a:prstGeom prst="rect">
            <a:avLst/>
          </a:prstGeom>
          <a:solidFill>
            <a:schemeClr val="bg1"/>
          </a:solidFill>
          <a:ln w="2857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a:effectLst/>
                <a:latin typeface="Times New Roman" panose="02020603050405020304" pitchFamily="18" charset="0"/>
                <a:ea typeface="Times New Roman" panose="02020603050405020304" pitchFamily="18" charset="0"/>
              </a:rPr>
              <a:t> </a:t>
            </a:r>
          </a:p>
          <a:p>
            <a:pPr algn="ctr">
              <a:lnSpc>
                <a:spcPct val="150000"/>
              </a:lnSpc>
              <a:spcAft>
                <a:spcPts val="0"/>
              </a:spcAft>
            </a:pPr>
            <a:r>
              <a:rPr lang="ar-SA" sz="1400" b="1">
                <a:effectLst/>
                <a:latin typeface="Times New Roman" panose="02020603050405020304" pitchFamily="18" charset="0"/>
                <a:ea typeface="Times New Roman" panose="02020603050405020304" pitchFamily="18" charset="0"/>
              </a:rPr>
              <a:t>السوق الاستهلاكية</a:t>
            </a:r>
            <a:endParaRPr lang="en-US" sz="1200">
              <a:effectLst/>
              <a:latin typeface="Times New Roman" panose="02020603050405020304" pitchFamily="18" charset="0"/>
              <a:ea typeface="Times New Roman" panose="02020603050405020304" pitchFamily="18" charset="0"/>
            </a:endParaRPr>
          </a:p>
        </p:txBody>
      </p:sp>
      <p:sp>
        <p:nvSpPr>
          <p:cNvPr id="73" name="Rectangle 72"/>
          <p:cNvSpPr>
            <a:spLocks noChangeArrowheads="1"/>
          </p:cNvSpPr>
          <p:nvPr/>
        </p:nvSpPr>
        <p:spPr bwMode="auto">
          <a:xfrm>
            <a:off x="7574403" y="2194701"/>
            <a:ext cx="1687211" cy="1540222"/>
          </a:xfrm>
          <a:prstGeom prst="rect">
            <a:avLst/>
          </a:prstGeom>
          <a:solidFill>
            <a:schemeClr val="bg1"/>
          </a:solidFill>
          <a:ln w="28575">
            <a:solidFill>
              <a:srgbClr val="000000"/>
            </a:solidFill>
            <a:miter lim="800000"/>
            <a:headEnd/>
            <a:tailEnd/>
          </a:ln>
        </p:spPr>
        <p:txBody>
          <a:bodyPr rot="0" vert="horz" wrap="square" lIns="91440" tIns="45720" rIns="91440" bIns="45720" anchor="t" anchorCtr="0" upright="1">
            <a:noAutofit/>
          </a:bodyPr>
          <a:lstStyle/>
          <a:p>
            <a:pPr algn="r" rtl="1">
              <a:lnSpc>
                <a:spcPct val="115000"/>
              </a:lnSpc>
              <a:spcAft>
                <a:spcPts val="0"/>
              </a:spcAft>
            </a:pPr>
            <a:r>
              <a:rPr lang="ar-BH" sz="1300" b="1">
                <a:effectLst/>
                <a:latin typeface="Times New Roman" panose="02020603050405020304" pitchFamily="18" charset="0"/>
                <a:ea typeface="Times New Roman" panose="02020603050405020304" pitchFamily="18" charset="0"/>
              </a:rPr>
              <a:t>الصناعات الأساسية:</a:t>
            </a:r>
            <a:endParaRPr lang="en-US" sz="1200">
              <a:effectLst/>
              <a:latin typeface="Times New Roman" panose="02020603050405020304" pitchFamily="18" charset="0"/>
              <a:ea typeface="Times New Roman" panose="02020603050405020304" pitchFamily="18" charset="0"/>
            </a:endParaRPr>
          </a:p>
          <a:p>
            <a:pPr algn="r" rtl="1">
              <a:lnSpc>
                <a:spcPct val="115000"/>
              </a:lnSpc>
              <a:spcAft>
                <a:spcPts val="0"/>
              </a:spcAft>
            </a:pPr>
            <a:r>
              <a:rPr lang="ar-BH" sz="1300">
                <a:effectLst/>
                <a:latin typeface="Times New Roman" panose="02020603050405020304" pitchFamily="18" charset="0"/>
                <a:ea typeface="Times New Roman" panose="02020603050405020304" pitchFamily="18" charset="0"/>
              </a:rPr>
              <a:t>-</a:t>
            </a:r>
            <a:r>
              <a:rPr lang="ar-BH" sz="1300" b="1">
                <a:effectLst/>
                <a:latin typeface="Times New Roman" panose="02020603050405020304" pitchFamily="18" charset="0"/>
                <a:ea typeface="Times New Roman" panose="02020603050405020304" pitchFamily="18" charset="0"/>
              </a:rPr>
              <a:t>آلات زراعية.</a:t>
            </a:r>
            <a:endParaRPr lang="en-US" sz="1200">
              <a:effectLst/>
              <a:latin typeface="Times New Roman" panose="02020603050405020304" pitchFamily="18" charset="0"/>
              <a:ea typeface="Times New Roman" panose="02020603050405020304" pitchFamily="18" charset="0"/>
            </a:endParaRPr>
          </a:p>
          <a:p>
            <a:pPr algn="r" rtl="1">
              <a:lnSpc>
                <a:spcPct val="115000"/>
              </a:lnSpc>
              <a:spcAft>
                <a:spcPts val="0"/>
              </a:spcAft>
            </a:pPr>
            <a:r>
              <a:rPr lang="ar-BH" sz="1300" b="1">
                <a:effectLst/>
                <a:latin typeface="Times New Roman" panose="02020603050405020304" pitchFamily="18" charset="0"/>
                <a:ea typeface="Times New Roman" panose="02020603050405020304" pitchFamily="18" charset="0"/>
              </a:rPr>
              <a:t>-بذور مؤصلة.</a:t>
            </a:r>
            <a:endParaRPr lang="en-US" sz="1200">
              <a:effectLst/>
              <a:latin typeface="Times New Roman" panose="02020603050405020304" pitchFamily="18" charset="0"/>
              <a:ea typeface="Times New Roman" panose="02020603050405020304" pitchFamily="18" charset="0"/>
            </a:endParaRPr>
          </a:p>
          <a:p>
            <a:pPr algn="r" rtl="1">
              <a:lnSpc>
                <a:spcPct val="115000"/>
              </a:lnSpc>
              <a:spcAft>
                <a:spcPts val="0"/>
              </a:spcAft>
            </a:pPr>
            <a:r>
              <a:rPr lang="ar-BH" sz="1300" b="1">
                <a:effectLst/>
                <a:latin typeface="Times New Roman" panose="02020603050405020304" pitchFamily="18" charset="0"/>
                <a:ea typeface="Times New Roman" panose="02020603050405020304" pitchFamily="18" charset="0"/>
              </a:rPr>
              <a:t>-أعلاف – أدوية.</a:t>
            </a:r>
            <a:endParaRPr lang="en-US" sz="1200">
              <a:effectLst/>
              <a:latin typeface="Times New Roman" panose="02020603050405020304" pitchFamily="18" charset="0"/>
              <a:ea typeface="Times New Roman" panose="02020603050405020304" pitchFamily="18" charset="0"/>
            </a:endParaRPr>
          </a:p>
          <a:p>
            <a:pPr algn="r" rtl="1">
              <a:lnSpc>
                <a:spcPct val="115000"/>
              </a:lnSpc>
              <a:spcAft>
                <a:spcPts val="0"/>
              </a:spcAft>
            </a:pPr>
            <a:r>
              <a:rPr lang="ar-BH" sz="1300" b="1">
                <a:effectLst/>
                <a:latin typeface="Times New Roman" panose="02020603050405020304" pitchFamily="18" charset="0"/>
                <a:ea typeface="Times New Roman" panose="02020603050405020304" pitchFamily="18" charset="0"/>
              </a:rPr>
              <a:t>-أدوية.</a:t>
            </a:r>
            <a:endParaRPr lang="en-US" sz="1200">
              <a:effectLst/>
              <a:latin typeface="Times New Roman" panose="02020603050405020304" pitchFamily="18" charset="0"/>
              <a:ea typeface="Times New Roman" panose="02020603050405020304" pitchFamily="18" charset="0"/>
            </a:endParaRPr>
          </a:p>
        </p:txBody>
      </p:sp>
      <p:sp>
        <p:nvSpPr>
          <p:cNvPr id="74" name="Rectangle 73"/>
          <p:cNvSpPr>
            <a:spLocks noChangeArrowheads="1"/>
          </p:cNvSpPr>
          <p:nvPr/>
        </p:nvSpPr>
        <p:spPr bwMode="auto">
          <a:xfrm>
            <a:off x="2438377" y="3771593"/>
            <a:ext cx="1521072" cy="1334080"/>
          </a:xfrm>
          <a:prstGeom prst="rect">
            <a:avLst/>
          </a:prstGeom>
          <a:solidFill>
            <a:schemeClr val="bg1"/>
          </a:solidFill>
          <a:ln w="2857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US" sz="1200">
                <a:effectLst/>
                <a:latin typeface="Times New Roman" panose="02020603050405020304" pitchFamily="18" charset="0"/>
                <a:ea typeface="Times New Roman" panose="02020603050405020304" pitchFamily="18" charset="0"/>
              </a:rPr>
              <a:t> </a:t>
            </a:r>
          </a:p>
          <a:p>
            <a:pPr algn="r" rtl="1">
              <a:lnSpc>
                <a:spcPct val="115000"/>
              </a:lnSpc>
              <a:spcAft>
                <a:spcPts val="0"/>
              </a:spcAft>
            </a:pPr>
            <a:r>
              <a:rPr lang="ar-SA" sz="1400" b="1">
                <a:effectLst/>
                <a:latin typeface="Times New Roman" panose="02020603050405020304" pitchFamily="18" charset="0"/>
                <a:ea typeface="Times New Roman" panose="02020603050405020304" pitchFamily="18" charset="0"/>
              </a:rPr>
              <a:t>الصناعة الغذائية</a:t>
            </a:r>
            <a:endParaRPr lang="en-US" sz="12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ar-SA" sz="1400" b="1">
                <a:effectLst/>
                <a:latin typeface="Times New Roman" panose="02020603050405020304" pitchFamily="18" charset="0"/>
                <a:ea typeface="Times New Roman" panose="02020603050405020304" pitchFamily="18" charset="0"/>
              </a:rPr>
              <a:t>-تبريد وتحويل</a:t>
            </a:r>
            <a:endParaRPr lang="en-US" sz="1200">
              <a:effectLst/>
              <a:latin typeface="Times New Roman" panose="02020603050405020304" pitchFamily="18" charset="0"/>
              <a:ea typeface="Times New Roman" panose="02020603050405020304" pitchFamily="18" charset="0"/>
            </a:endParaRPr>
          </a:p>
        </p:txBody>
      </p:sp>
      <p:sp>
        <p:nvSpPr>
          <p:cNvPr id="75" name="Rectangle 74"/>
          <p:cNvSpPr>
            <a:spLocks noChangeArrowheads="1"/>
          </p:cNvSpPr>
          <p:nvPr/>
        </p:nvSpPr>
        <p:spPr bwMode="auto">
          <a:xfrm>
            <a:off x="7606858" y="3843270"/>
            <a:ext cx="1654080" cy="1170723"/>
          </a:xfrm>
          <a:prstGeom prst="rect">
            <a:avLst/>
          </a:prstGeom>
          <a:solidFill>
            <a:schemeClr val="bg1"/>
          </a:solidFill>
          <a:ln w="28575">
            <a:solidFill>
              <a:srgbClr val="000000"/>
            </a:solidFill>
            <a:miter lim="800000"/>
            <a:headEnd/>
            <a:tailEnd/>
          </a:ln>
        </p:spPr>
        <p:txBody>
          <a:bodyPr rot="0" vert="horz" wrap="square" lIns="91440" tIns="45720" rIns="91440" bIns="45720" anchor="t" anchorCtr="0" upright="1">
            <a:noAutofit/>
          </a:bodyPr>
          <a:lstStyle/>
          <a:p>
            <a:pPr algn="r" rtl="1">
              <a:spcAft>
                <a:spcPts val="0"/>
              </a:spcAft>
            </a:pPr>
            <a:r>
              <a:rPr lang="ar-BH" sz="1300" b="1" dirty="0">
                <a:effectLst/>
                <a:latin typeface="Times New Roman" panose="02020603050405020304" pitchFamily="18" charset="0"/>
                <a:ea typeface="Times New Roman" panose="02020603050405020304" pitchFamily="18" charset="0"/>
              </a:rPr>
              <a:t>الخدمات الزراعية</a:t>
            </a:r>
            <a:endParaRPr lang="en-US" sz="1200" dirty="0">
              <a:effectLst/>
              <a:latin typeface="Times New Roman" panose="02020603050405020304" pitchFamily="18" charset="0"/>
              <a:ea typeface="Times New Roman" panose="02020603050405020304" pitchFamily="18" charset="0"/>
            </a:endParaRPr>
          </a:p>
          <a:p>
            <a:pPr algn="r" rtl="1">
              <a:spcAft>
                <a:spcPts val="0"/>
              </a:spcAft>
            </a:pPr>
            <a:r>
              <a:rPr lang="ar-BH" sz="1300" dirty="0">
                <a:effectLst/>
                <a:latin typeface="Times New Roman" panose="02020603050405020304" pitchFamily="18" charset="0"/>
                <a:ea typeface="Times New Roman" panose="02020603050405020304" pitchFamily="18" charset="0"/>
              </a:rPr>
              <a:t>-</a:t>
            </a:r>
            <a:r>
              <a:rPr lang="ar-BH" sz="1300" b="1" dirty="0">
                <a:effectLst/>
                <a:latin typeface="Times New Roman" panose="02020603050405020304" pitchFamily="18" charset="0"/>
                <a:ea typeface="Times New Roman" panose="02020603050405020304" pitchFamily="18" charset="0"/>
              </a:rPr>
              <a:t>أبحاث زراعية.</a:t>
            </a:r>
            <a:endParaRPr lang="en-US" sz="1200" dirty="0">
              <a:effectLst/>
              <a:latin typeface="Times New Roman" panose="02020603050405020304" pitchFamily="18" charset="0"/>
              <a:ea typeface="Times New Roman" panose="02020603050405020304" pitchFamily="18" charset="0"/>
            </a:endParaRPr>
          </a:p>
          <a:p>
            <a:pPr algn="r" rtl="1">
              <a:spcAft>
                <a:spcPts val="0"/>
              </a:spcAft>
            </a:pPr>
            <a:r>
              <a:rPr lang="ar-BH" sz="1300" b="1" dirty="0">
                <a:effectLst/>
                <a:latin typeface="Times New Roman" panose="02020603050405020304" pitchFamily="18" charset="0"/>
                <a:ea typeface="Times New Roman" panose="02020603050405020304" pitchFamily="18" charset="0"/>
              </a:rPr>
              <a:t>-إشراف فني.</a:t>
            </a:r>
            <a:endParaRPr lang="en-US" sz="1200" dirty="0">
              <a:effectLst/>
              <a:latin typeface="Times New Roman" panose="02020603050405020304" pitchFamily="18" charset="0"/>
              <a:ea typeface="Times New Roman" panose="02020603050405020304" pitchFamily="18" charset="0"/>
            </a:endParaRPr>
          </a:p>
          <a:p>
            <a:pPr algn="r" rtl="1">
              <a:spcAft>
                <a:spcPts val="0"/>
              </a:spcAft>
            </a:pPr>
            <a:r>
              <a:rPr lang="ar-BH" sz="1300" b="1" dirty="0">
                <a:effectLst/>
                <a:latin typeface="Times New Roman" panose="02020603050405020304" pitchFamily="18" charset="0"/>
                <a:ea typeface="Times New Roman" panose="02020603050405020304" pitchFamily="18" charset="0"/>
              </a:rPr>
              <a:t>-إدارة وتمويل.</a:t>
            </a:r>
            <a:endParaRPr lang="en-US" sz="1200" dirty="0">
              <a:effectLst/>
              <a:latin typeface="Times New Roman" panose="02020603050405020304" pitchFamily="18" charset="0"/>
              <a:ea typeface="Times New Roman" panose="02020603050405020304" pitchFamily="18" charset="0"/>
            </a:endParaRPr>
          </a:p>
        </p:txBody>
      </p:sp>
      <p:sp>
        <p:nvSpPr>
          <p:cNvPr id="76" name="Rectangle 75"/>
          <p:cNvSpPr>
            <a:spLocks noChangeArrowheads="1"/>
          </p:cNvSpPr>
          <p:nvPr/>
        </p:nvSpPr>
        <p:spPr bwMode="auto">
          <a:xfrm>
            <a:off x="6422245" y="5336789"/>
            <a:ext cx="1594925" cy="489427"/>
          </a:xfrm>
          <a:prstGeom prst="rect">
            <a:avLst/>
          </a:prstGeom>
          <a:solidFill>
            <a:srgbClr val="FFFFFF"/>
          </a:solidFill>
          <a:ln w="28575">
            <a:noFill/>
            <a:miter lim="800000"/>
            <a:headEnd/>
            <a:tailEnd/>
          </a:ln>
        </p:spPr>
        <p:txBody>
          <a:bodyPr rot="0" vert="horz" wrap="square" lIns="91440" tIns="45720" rIns="91440" bIns="45720" anchor="t" anchorCtr="0" upright="1">
            <a:noAutofit/>
          </a:bodyPr>
          <a:lstStyle/>
          <a:p>
            <a:pPr algn="ctr">
              <a:spcAft>
                <a:spcPts val="0"/>
              </a:spcAft>
            </a:pPr>
            <a:r>
              <a:rPr lang="ar-SA" sz="1400" b="1">
                <a:effectLst/>
                <a:latin typeface="Times New Roman" panose="02020603050405020304" pitchFamily="18" charset="0"/>
                <a:ea typeface="Times New Roman" panose="02020603050405020304" pitchFamily="18" charset="0"/>
              </a:rPr>
              <a:t>دفق فعلي (عيني)</a:t>
            </a:r>
            <a:endParaRPr lang="en-US" sz="120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ar-SA" sz="1200" b="1">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77" name="Rectangle 76"/>
          <p:cNvSpPr>
            <a:spLocks noChangeArrowheads="1"/>
          </p:cNvSpPr>
          <p:nvPr/>
        </p:nvSpPr>
        <p:spPr bwMode="auto">
          <a:xfrm>
            <a:off x="3631104" y="5285273"/>
            <a:ext cx="1001855" cy="530890"/>
          </a:xfrm>
          <a:prstGeom prst="rect">
            <a:avLst/>
          </a:prstGeom>
          <a:solidFill>
            <a:srgbClr val="FFFFFF"/>
          </a:solidFill>
          <a:ln w="28575">
            <a:noFill/>
            <a:miter lim="800000"/>
            <a:headEnd/>
            <a:tailEnd/>
          </a:ln>
        </p:spPr>
        <p:txBody>
          <a:bodyPr rot="0" vert="horz" wrap="square" lIns="91440" tIns="45720" rIns="91440" bIns="45720" anchor="t" anchorCtr="0" upright="1">
            <a:noAutofit/>
          </a:bodyPr>
          <a:lstStyle/>
          <a:p>
            <a:pPr algn="ctr">
              <a:spcAft>
                <a:spcPts val="0"/>
              </a:spcAft>
            </a:pPr>
            <a:r>
              <a:rPr lang="ar-SA" sz="1400" b="1" dirty="0">
                <a:effectLst/>
                <a:latin typeface="Times New Roman" panose="02020603050405020304" pitchFamily="18" charset="0"/>
                <a:ea typeface="Times New Roman" panose="02020603050405020304" pitchFamily="18" charset="0"/>
              </a:rPr>
              <a:t>دفق نقدي</a:t>
            </a:r>
            <a:endParaRPr lang="en-US" sz="1200" dirty="0">
              <a:effectLst/>
              <a:latin typeface="Times New Roman" panose="02020603050405020304" pitchFamily="18" charset="0"/>
              <a:ea typeface="Times New Roman" panose="02020603050405020304" pitchFamily="18" charset="0"/>
            </a:endParaRPr>
          </a:p>
          <a:p>
            <a:pPr algn="ctr">
              <a:lnSpc>
                <a:spcPct val="115000"/>
              </a:lnSpc>
              <a:spcAft>
                <a:spcPts val="0"/>
              </a:spcAft>
            </a:pPr>
            <a:r>
              <a:rPr lang="ar-SA"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78" name="Straight Arrow Connector 77"/>
          <p:cNvCxnSpPr/>
          <p:nvPr/>
        </p:nvCxnSpPr>
        <p:spPr>
          <a:xfrm flipH="1">
            <a:off x="8028775" y="5603336"/>
            <a:ext cx="1057446" cy="1361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4637212" y="5603336"/>
            <a:ext cx="115111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89"/>
          <p:cNvSpPr>
            <a:spLocks noChangeArrowheads="1"/>
          </p:cNvSpPr>
          <p:nvPr/>
        </p:nvSpPr>
        <p:spPr bwMode="auto">
          <a:xfrm>
            <a:off x="2438377" y="1087322"/>
            <a:ext cx="71236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مستند</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7</a:t>
            </a: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المنظومة الزّراعيّة سلسلة تجمع بين الصّناعة والزّراعة والخدمات</a:t>
            </a:r>
            <a:endParaRPr kumimoji="0" lang="en-US" altLang="ar-BH" sz="1800" b="0" i="0" u="none" strike="noStrike" cap="none" normalizeH="0" baseline="0" dirty="0" smtClean="0">
              <a:ln>
                <a:noFill/>
              </a:ln>
              <a:solidFill>
                <a:schemeClr val="tx1"/>
              </a:solidFill>
              <a:effectLst/>
              <a:latin typeface="Arial" panose="020B0604020202020204" pitchFamily="34" charset="0"/>
            </a:endParaRPr>
          </a:p>
        </p:txBody>
      </p:sp>
      <p:cxnSp>
        <p:nvCxnSpPr>
          <p:cNvPr id="82" name="Straight Arrow Connector 81"/>
          <p:cNvCxnSpPr>
            <a:cxnSpLocks noChangeShapeType="1"/>
          </p:cNvCxnSpPr>
          <p:nvPr/>
        </p:nvCxnSpPr>
        <p:spPr bwMode="auto">
          <a:xfrm flipH="1">
            <a:off x="6505243" y="4815931"/>
            <a:ext cx="1101615" cy="0"/>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83" name="Straight Arrow Connector 82"/>
          <p:cNvCxnSpPr>
            <a:cxnSpLocks noChangeShapeType="1"/>
          </p:cNvCxnSpPr>
          <p:nvPr/>
        </p:nvCxnSpPr>
        <p:spPr bwMode="auto">
          <a:xfrm flipH="1">
            <a:off x="6422245" y="2536503"/>
            <a:ext cx="1101615" cy="0"/>
          </a:xfrm>
          <a:prstGeom prst="straightConnector1">
            <a:avLst/>
          </a:prstGeom>
          <a:noFill/>
          <a:ln w="38100">
            <a:solidFill>
              <a:srgbClr val="00B0F0"/>
            </a:solidFill>
            <a:round/>
            <a:headEnd/>
            <a:tailEnd/>
          </a:ln>
          <a:extLst>
            <a:ext uri="{909E8E84-426E-40DD-AFC4-6F175D3DCCD1}">
              <a14:hiddenFill xmlns:a14="http://schemas.microsoft.com/office/drawing/2010/main">
                <a:noFill/>
              </a14:hiddenFill>
            </a:ext>
          </a:extLst>
        </p:spPr>
      </p:cxnSp>
      <p:cxnSp>
        <p:nvCxnSpPr>
          <p:cNvPr id="88" name="Straight Connector 87"/>
          <p:cNvCxnSpPr/>
          <p:nvPr/>
        </p:nvCxnSpPr>
        <p:spPr>
          <a:xfrm>
            <a:off x="5042902" y="4312886"/>
            <a:ext cx="0" cy="4529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990931" y="2535034"/>
            <a:ext cx="0" cy="45292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cxnSpLocks noChangeShapeType="1"/>
          </p:cNvCxnSpPr>
          <p:nvPr/>
        </p:nvCxnSpPr>
        <p:spPr bwMode="auto">
          <a:xfrm flipH="1" flipV="1">
            <a:off x="3941039" y="2531882"/>
            <a:ext cx="1049892" cy="847"/>
          </a:xfrm>
          <a:prstGeom prst="straightConnector1">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93" name="Rectangle 92"/>
          <p:cNvSpPr/>
          <p:nvPr/>
        </p:nvSpPr>
        <p:spPr>
          <a:xfrm>
            <a:off x="204183" y="1512210"/>
            <a:ext cx="2000791" cy="981423"/>
          </a:xfrm>
          <a:prstGeom prst="rect">
            <a:avLst/>
          </a:prstGeom>
        </p:spPr>
        <p:txBody>
          <a:bodyPr wrap="square">
            <a:spAutoFit/>
          </a:bodyPr>
          <a:lstStyle/>
          <a:p>
            <a:pPr marL="342900" lvl="0" indent="-342900" algn="r" rtl="1">
              <a:lnSpc>
                <a:spcPct val="107000"/>
              </a:lnSpc>
              <a:spcAft>
                <a:spcPts val="0"/>
              </a:spcAft>
              <a:buFont typeface="Symbol" panose="05050102010706020507" pitchFamily="18" charset="2"/>
              <a:buChar char=""/>
            </a:pPr>
            <a:r>
              <a:rPr lang="ar-BH" b="1" dirty="0" smtClean="0">
                <a:solidFill>
                  <a:srgbClr val="0070C0"/>
                </a:solidFill>
                <a:latin typeface="Calibri" panose="020F0502020204030204" pitchFamily="34" charset="0"/>
                <a:ea typeface="Calibri" panose="020F0502020204030204" pitchFamily="34" charset="0"/>
                <a:cs typeface="Simplified Arabic" panose="02020603050405020304" pitchFamily="18" charset="-78"/>
              </a:rPr>
              <a:t>حدّد مظاهر ترابط الزّراعة بالصّناعة والخدمات</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Rectangle 38"/>
          <p:cNvSpPr/>
          <p:nvPr/>
        </p:nvSpPr>
        <p:spPr>
          <a:xfrm>
            <a:off x="204183" y="263666"/>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98283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circle(in)">
                                      <p:cBhvr>
                                        <p:cTn id="14" dur="20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animBg="1"/>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965" y="1431421"/>
            <a:ext cx="11282082" cy="3785652"/>
          </a:xfrm>
          <a:prstGeom prst="rect">
            <a:avLst/>
          </a:prstGeom>
          <a:solidFill>
            <a:schemeClr val="accent2">
              <a:lumMod val="20000"/>
              <a:lumOff val="80000"/>
            </a:schemeClr>
          </a:solidFill>
        </p:spPr>
        <p:txBody>
          <a:bodyPr wrap="square">
            <a:spAutoFit/>
          </a:bodyPr>
          <a:lstStyle/>
          <a:p>
            <a:pPr algn="ctr" rtl="1"/>
            <a:endParaRPr lang="ar-BH" b="1" dirty="0" smtClean="0">
              <a:solidFill>
                <a:srgbClr val="FF0000"/>
              </a:solidFill>
            </a:endParaRPr>
          </a:p>
          <a:p>
            <a:pPr algn="ctr" rtl="1"/>
            <a:r>
              <a:rPr lang="ar-BH" sz="2800" b="1" dirty="0" smtClean="0">
                <a:solidFill>
                  <a:srgbClr val="FF0000"/>
                </a:solidFill>
                <a:cs typeface="+mj-cs"/>
              </a:rPr>
              <a:t>ثانيا-الزّراعات الحديثة: زراعات مترابطة بقطاعي الصّناعة والخدمات</a:t>
            </a:r>
          </a:p>
          <a:p>
            <a:pPr algn="ctr" rtl="1"/>
            <a:endParaRPr lang="ar-BH" dirty="0"/>
          </a:p>
          <a:p>
            <a:pPr marL="342900" indent="-342900" algn="just" rtl="1">
              <a:lnSpc>
                <a:spcPct val="200000"/>
              </a:lnSpc>
              <a:buFont typeface="Wingdings" panose="05000000000000000000" pitchFamily="2" charset="2"/>
              <a:buChar char="§"/>
            </a:pPr>
            <a:r>
              <a:rPr lang="ar-BH" sz="2200" b="1" dirty="0" smtClean="0">
                <a:cs typeface="+mj-cs"/>
              </a:rPr>
              <a:t>زراعات موجّهة ومنظّمة ومتخصّصة </a:t>
            </a:r>
            <a:r>
              <a:rPr lang="ar-BH" sz="2200" b="1" dirty="0">
                <a:cs typeface="+mj-cs"/>
              </a:rPr>
              <a:t>لتلبية حاجات </a:t>
            </a:r>
            <a:r>
              <a:rPr lang="ar-BH" sz="2200" b="1" dirty="0" smtClean="0">
                <a:cs typeface="+mj-cs"/>
              </a:rPr>
              <a:t>السّوق العالميّة والمحليّة.</a:t>
            </a:r>
          </a:p>
          <a:p>
            <a:pPr marL="342900" indent="-342900" algn="just" rtl="1">
              <a:lnSpc>
                <a:spcPct val="200000"/>
              </a:lnSpc>
              <a:buFont typeface="Wingdings" panose="05000000000000000000" pitchFamily="2" charset="2"/>
              <a:buChar char="§"/>
            </a:pPr>
            <a:r>
              <a:rPr lang="ar-BH" sz="2200" b="1" dirty="0" smtClean="0">
                <a:cs typeface="+mj-cs"/>
              </a:rPr>
              <a:t>تعتمد </a:t>
            </a:r>
            <a:r>
              <a:rPr lang="ar-BH" sz="2200" b="1" dirty="0">
                <a:cs typeface="+mj-cs"/>
              </a:rPr>
              <a:t>على الآلة في مراحل </a:t>
            </a:r>
            <a:r>
              <a:rPr lang="ar-BH" sz="2200" b="1" dirty="0" smtClean="0">
                <a:cs typeface="+mj-cs"/>
              </a:rPr>
              <a:t>الإنتاج.</a:t>
            </a:r>
          </a:p>
          <a:p>
            <a:pPr marL="342900" indent="-342900" algn="just" rtl="1">
              <a:lnSpc>
                <a:spcPct val="200000"/>
              </a:lnSpc>
              <a:buFont typeface="Wingdings" panose="05000000000000000000" pitchFamily="2" charset="2"/>
              <a:buChar char="§"/>
            </a:pPr>
            <a:r>
              <a:rPr lang="ar-BH" sz="2200" b="1" dirty="0" smtClean="0">
                <a:cs typeface="+mj-cs"/>
              </a:rPr>
              <a:t>تدار </a:t>
            </a:r>
            <a:r>
              <a:rPr lang="ar-BH" sz="2200" b="1" dirty="0">
                <a:cs typeface="+mj-cs"/>
              </a:rPr>
              <a:t>من قبل </a:t>
            </a:r>
            <a:r>
              <a:rPr lang="ar-BH" sz="2200" b="1" dirty="0" smtClean="0">
                <a:cs typeface="+mj-cs"/>
              </a:rPr>
              <a:t>مؤسّسات صناعيّة وخدميّة </a:t>
            </a:r>
            <a:r>
              <a:rPr lang="ar-BH" sz="2200" b="1" dirty="0">
                <a:cs typeface="+mj-cs"/>
              </a:rPr>
              <a:t>كبيرة، وهي بذلك </a:t>
            </a:r>
            <a:r>
              <a:rPr lang="ar-BH" sz="2200" b="1" dirty="0" smtClean="0">
                <a:cs typeface="+mj-cs"/>
              </a:rPr>
              <a:t>تشكّل </a:t>
            </a:r>
            <a:r>
              <a:rPr lang="ar-BH" sz="2200" b="1" dirty="0">
                <a:cs typeface="+mj-cs"/>
              </a:rPr>
              <a:t>حلقة من حلقات المنظومة </a:t>
            </a:r>
            <a:r>
              <a:rPr lang="ar-BH" sz="2200" b="1" dirty="0" smtClean="0">
                <a:cs typeface="+mj-cs"/>
              </a:rPr>
              <a:t>الزّراعية </a:t>
            </a:r>
            <a:r>
              <a:rPr lang="ar-BH" sz="2200" b="1" dirty="0">
                <a:cs typeface="+mj-cs"/>
              </a:rPr>
              <a:t>– </a:t>
            </a:r>
            <a:r>
              <a:rPr lang="ar-BH" sz="2200" b="1" dirty="0" smtClean="0">
                <a:cs typeface="+mj-cs"/>
              </a:rPr>
              <a:t>الصّناعية </a:t>
            </a:r>
            <a:r>
              <a:rPr lang="ar-BH" sz="2200" b="1" dirty="0">
                <a:cs typeface="+mj-cs"/>
              </a:rPr>
              <a:t>– </a:t>
            </a:r>
            <a:r>
              <a:rPr lang="ar-BH" sz="2200" b="1" dirty="0" smtClean="0">
                <a:cs typeface="+mj-cs"/>
              </a:rPr>
              <a:t>الخدميّة</a:t>
            </a:r>
            <a:r>
              <a:rPr lang="ar-BH" sz="2200" b="1" dirty="0">
                <a:cs typeface="+mj-cs"/>
              </a:rPr>
              <a:t>. </a:t>
            </a:r>
            <a:endParaRPr lang="en-US" sz="2200" b="1" dirty="0">
              <a:effectLst/>
              <a:latin typeface="Calibri" panose="020F0502020204030204" pitchFamily="34" charset="0"/>
              <a:ea typeface="Calibri" panose="020F0502020204030204" pitchFamily="34" charset="0"/>
              <a:cs typeface="+mj-cs"/>
            </a:endParaRPr>
          </a:p>
        </p:txBody>
      </p:sp>
      <p:sp>
        <p:nvSpPr>
          <p:cNvPr id="5" name="Rectangle 4"/>
          <p:cNvSpPr/>
          <p:nvPr/>
        </p:nvSpPr>
        <p:spPr>
          <a:xfrm>
            <a:off x="3334871" y="309098"/>
            <a:ext cx="8337176" cy="584775"/>
          </a:xfrm>
          <a:prstGeom prst="rect">
            <a:avLst/>
          </a:prstGeom>
          <a:solidFill>
            <a:schemeClr val="accent6">
              <a:lumMod val="40000"/>
              <a:lumOff val="60000"/>
            </a:schemeClr>
          </a:solidFill>
          <a:ln>
            <a:noFill/>
          </a:ln>
        </p:spPr>
        <p:txBody>
          <a:bodyPr wrap="square">
            <a:spAutoFit/>
          </a:bodyPr>
          <a:lstStyle/>
          <a:p>
            <a:pPr algn="ctr" rtl="1">
              <a:spcAft>
                <a:spcPts val="800"/>
              </a:spcAft>
            </a:pPr>
            <a:r>
              <a:rPr lang="ar-BH" sz="32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إجابة النشاط 2</a:t>
            </a:r>
            <a:endParaRPr lang="en-US" sz="32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3761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0" y="2567878"/>
            <a:ext cx="5593352" cy="3142447"/>
          </a:xfrm>
          <a:prstGeom prst="rect">
            <a:avLst/>
          </a:prstGeom>
        </p:spPr>
      </p:pic>
      <p:sp>
        <p:nvSpPr>
          <p:cNvPr id="5" name="Rectangle 89"/>
          <p:cNvSpPr>
            <a:spLocks noChangeArrowheads="1"/>
          </p:cNvSpPr>
          <p:nvPr/>
        </p:nvSpPr>
        <p:spPr bwMode="auto">
          <a:xfrm>
            <a:off x="7027817" y="1556988"/>
            <a:ext cx="39604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مستند</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8</a:t>
            </a: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تربية ماشية كثيفة في الصّين </a:t>
            </a:r>
          </a:p>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a:t>
            </a:r>
            <a:r>
              <a:rPr lang="ar-BH" altLang="ar-BH" sz="2000" b="1" dirty="0" smtClean="0">
                <a:solidFill>
                  <a:srgbClr val="0070C0"/>
                </a:solidFill>
                <a:latin typeface="Simplified Arabic" panose="02020603050405020304" pitchFamily="18" charset="-78"/>
                <a:ea typeface="Times New Roman" panose="02020603050405020304" pitchFamily="18" charset="0"/>
                <a:cs typeface="Simplified Arabic" panose="02020603050405020304" pitchFamily="18" charset="-78"/>
              </a:rPr>
              <a:t>مزرعة</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تحتوي على 22000 بقرة)</a:t>
            </a:r>
            <a:endParaRPr kumimoji="0" lang="en-US" altLang="ar-BH"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65" y="2567878"/>
            <a:ext cx="5003000" cy="3142447"/>
          </a:xfrm>
          <a:prstGeom prst="rect">
            <a:avLst/>
          </a:prstGeom>
        </p:spPr>
      </p:pic>
      <p:sp>
        <p:nvSpPr>
          <p:cNvPr id="10" name="Rectangle 89"/>
          <p:cNvSpPr>
            <a:spLocks noChangeArrowheads="1"/>
          </p:cNvSpPr>
          <p:nvPr/>
        </p:nvSpPr>
        <p:spPr bwMode="auto">
          <a:xfrm>
            <a:off x="241464" y="1864764"/>
            <a:ext cx="5153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مستند</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9</a:t>
            </a: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تربية ماشية</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واسعة في الولايات المتّحدة الأمريكيّة</a:t>
            </a:r>
            <a:endParaRPr kumimoji="0" lang="en-US" altLang="ar-BH"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
        <p:nvSpPr>
          <p:cNvPr id="14" name="Rectangle 13"/>
          <p:cNvSpPr/>
          <p:nvPr/>
        </p:nvSpPr>
        <p:spPr>
          <a:xfrm>
            <a:off x="3321424" y="215153"/>
            <a:ext cx="8135470" cy="1183341"/>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rtl="1">
              <a:spcAft>
                <a:spcPts val="800"/>
              </a:spcAft>
            </a:pPr>
            <a:r>
              <a:rPr lang="ar-SA" sz="3600" b="1" dirty="0" smtClean="0">
                <a:solidFill>
                  <a:srgbClr val="FF0000"/>
                </a:solidFill>
                <a:latin typeface="Simplified Arabic" panose="02020603050405020304" pitchFamily="18" charset="-78"/>
                <a:ea typeface="Calibri" panose="020F0502020204030204" pitchFamily="34" charset="0"/>
                <a:cs typeface="+mj-cs"/>
              </a:rPr>
              <a:t>الن</a:t>
            </a:r>
            <a:r>
              <a:rPr lang="ar-BH" sz="3600" b="1" dirty="0" smtClean="0">
                <a:solidFill>
                  <a:srgbClr val="FF0000"/>
                </a:solidFill>
                <a:latin typeface="Simplified Arabic" panose="02020603050405020304" pitchFamily="18" charset="-78"/>
                <a:ea typeface="Calibri" panose="020F0502020204030204" pitchFamily="34" charset="0"/>
                <a:cs typeface="+mj-cs"/>
              </a:rPr>
              <a:t>ّ</a:t>
            </a:r>
            <a:r>
              <a:rPr lang="ar-SA" sz="3600" b="1" dirty="0" smtClean="0">
                <a:solidFill>
                  <a:srgbClr val="FF0000"/>
                </a:solidFill>
                <a:latin typeface="Simplified Arabic" panose="02020603050405020304" pitchFamily="18" charset="-78"/>
                <a:ea typeface="Calibri" panose="020F0502020204030204" pitchFamily="34" charset="0"/>
                <a:cs typeface="+mj-cs"/>
              </a:rPr>
              <a:t>شاط </a:t>
            </a:r>
            <a:r>
              <a:rPr lang="ar-BH" sz="3600" b="1" dirty="0" smtClean="0">
                <a:solidFill>
                  <a:srgbClr val="FF0000"/>
                </a:solidFill>
                <a:latin typeface="Simplified Arabic" panose="02020603050405020304" pitchFamily="18" charset="-78"/>
                <a:ea typeface="Calibri" panose="020F0502020204030204" pitchFamily="34" charset="0"/>
                <a:cs typeface="+mj-cs"/>
              </a:rPr>
              <a:t>الثّالث</a:t>
            </a:r>
            <a:r>
              <a:rPr lang="ar-SA" sz="3600" b="1" dirty="0" smtClean="0">
                <a:solidFill>
                  <a:srgbClr val="FF0000"/>
                </a:solidFill>
                <a:latin typeface="Simplified Arabic" panose="02020603050405020304" pitchFamily="18" charset="-78"/>
                <a:ea typeface="Calibri" panose="020F0502020204030204" pitchFamily="34" charset="0"/>
                <a:cs typeface="+mj-cs"/>
              </a:rPr>
              <a:t>:</a:t>
            </a:r>
            <a:r>
              <a:rPr lang="ar-BH" sz="3600" b="1" dirty="0" smtClean="0">
                <a:solidFill>
                  <a:srgbClr val="FF0000"/>
                </a:solidFill>
                <a:latin typeface="Simplified Arabic" panose="02020603050405020304" pitchFamily="18" charset="-78"/>
                <a:ea typeface="Calibri" panose="020F0502020204030204" pitchFamily="34" charset="0"/>
                <a:cs typeface="+mj-cs"/>
              </a:rPr>
              <a:t> </a:t>
            </a:r>
            <a:r>
              <a:rPr lang="ar-BH" sz="3600" b="1" dirty="0" smtClean="0">
                <a:solidFill>
                  <a:srgbClr val="FF0000"/>
                </a:solidFill>
                <a:cs typeface="+mj-cs"/>
              </a:rPr>
              <a:t>الزّراعات الحديثة</a:t>
            </a:r>
          </a:p>
          <a:p>
            <a:pPr algn="ctr" rtl="1">
              <a:spcAft>
                <a:spcPts val="800"/>
              </a:spcAft>
            </a:pPr>
            <a:r>
              <a:rPr lang="ar-BH" sz="3600" b="1" dirty="0" smtClean="0">
                <a:solidFill>
                  <a:srgbClr val="FF0000"/>
                </a:solidFill>
                <a:latin typeface="Simplified Arabic" panose="02020603050405020304" pitchFamily="18" charset="-78"/>
                <a:ea typeface="Calibri" panose="020F0502020204030204" pitchFamily="34" charset="0"/>
                <a:cs typeface="+mj-cs"/>
              </a:rPr>
              <a:t>1-الزراعات المتخصصة</a:t>
            </a:r>
            <a:endParaRPr lang="en-US" sz="3600" dirty="0">
              <a:solidFill>
                <a:srgbClr val="FF0000"/>
              </a:solidFill>
              <a:latin typeface="Simplified Arabic" panose="02020603050405020304" pitchFamily="18" charset="-78"/>
              <a:ea typeface="Calibri" panose="020F0502020204030204" pitchFamily="34" charset="0"/>
              <a:cs typeface="+mj-cs"/>
            </a:endParaRPr>
          </a:p>
        </p:txBody>
      </p:sp>
    </p:spTree>
    <p:extLst>
      <p:ext uri="{BB962C8B-B14F-4D97-AF65-F5344CB8AC3E}">
        <p14:creationId xmlns:p14="http://schemas.microsoft.com/office/powerpoint/2010/main" val="40837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484" y="1263620"/>
            <a:ext cx="4370989" cy="3317505"/>
          </a:xfrm>
          <a:prstGeom prst="rect">
            <a:avLst/>
          </a:prstGeom>
        </p:spPr>
      </p:pic>
      <p:sp>
        <p:nvSpPr>
          <p:cNvPr id="8" name="Rectangle 89"/>
          <p:cNvSpPr>
            <a:spLocks noChangeArrowheads="1"/>
          </p:cNvSpPr>
          <p:nvPr/>
        </p:nvSpPr>
        <p:spPr bwMode="auto">
          <a:xfrm>
            <a:off x="7974858" y="763649"/>
            <a:ext cx="30156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مستند</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a:t>
            </a:r>
            <a:r>
              <a:rPr kumimoji="0" lang="en-US"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10</a:t>
            </a: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زراعة القمح</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في فرنسا</a:t>
            </a:r>
            <a:endParaRPr kumimoji="0" lang="en-US" altLang="ar-BH"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9"/>
          <p:cNvSpPr>
            <a:spLocks noChangeArrowheads="1"/>
          </p:cNvSpPr>
          <p:nvPr/>
        </p:nvSpPr>
        <p:spPr bwMode="auto">
          <a:xfrm>
            <a:off x="363071" y="1596923"/>
            <a:ext cx="5903258"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r>
              <a:rPr kumimoji="0" lang="ar-BH" altLang="ar-BH" sz="2000" b="1" i="0" u="none" strike="noStrike" cap="none" normalizeH="0" baseline="0" dirty="0" smtClean="0">
                <a:ln>
                  <a:noFill/>
                </a:ln>
                <a:effectLst/>
                <a:latin typeface="Simplified Arabic" panose="02020603050405020304" pitchFamily="18" charset="-78"/>
                <a:ea typeface="Times New Roman" panose="02020603050405020304" pitchFamily="18" charset="0"/>
                <a:cs typeface="Simplified Arabic" panose="02020603050405020304" pitchFamily="18" charset="-78"/>
              </a:rPr>
              <a:t>تأمّل في الصّور ثم أجب عن الأسئلة التّالية:</a:t>
            </a:r>
          </a:p>
          <a:p>
            <a:pPr marL="342900" marR="0" lvl="0" indent="-342900" algn="r" defTabSz="914400" rtl="1" eaLnBrk="0" fontAlgn="base" latinLnBrk="0" hangingPunct="0">
              <a:lnSpc>
                <a:spcPct val="150000"/>
              </a:lnSpc>
              <a:spcBef>
                <a:spcPct val="0"/>
              </a:spcBef>
              <a:spcAft>
                <a:spcPct val="0"/>
              </a:spcAft>
              <a:buClrTx/>
              <a:buSzTx/>
              <a:buFont typeface="+mj-lt"/>
              <a:buAutoNum type="arabicPeriod"/>
              <a:tabLst/>
            </a:pPr>
            <a:r>
              <a:rPr kumimoji="0" lang="ar-BH" altLang="ar-BH" sz="2000" b="1" i="0" u="none" strike="noStrike" cap="none" normalizeH="0" baseline="0" dirty="0" smtClean="0">
                <a:ln>
                  <a:noFill/>
                </a:ln>
                <a:solidFill>
                  <a:srgbClr val="0070C0"/>
                </a:solidFill>
                <a:effectLst/>
                <a:latin typeface="Arial" panose="020B0604020202020204" pitchFamily="34" charset="0"/>
              </a:rPr>
              <a:t>من خلال المستند 8 أين تتمّ تربية الماشية الكثيفة؟</a:t>
            </a:r>
            <a:r>
              <a:rPr kumimoji="0" lang="ar-BH" altLang="ar-BH" sz="2000" b="1" i="0" u="none" strike="noStrike" cap="none" normalizeH="0" dirty="0" smtClean="0">
                <a:ln>
                  <a:noFill/>
                </a:ln>
                <a:solidFill>
                  <a:srgbClr val="0070C0"/>
                </a:solidFill>
                <a:effectLst/>
                <a:latin typeface="Arial" panose="020B0604020202020204" pitchFamily="34" charset="0"/>
              </a:rPr>
              <a:t> وما الهدف من ذلك؟</a:t>
            </a:r>
          </a:p>
          <a:p>
            <a:pPr marL="342900" marR="0" lvl="0" indent="-342900" algn="r" defTabSz="914400" rtl="1" eaLnBrk="0" fontAlgn="base" latinLnBrk="0" hangingPunct="0">
              <a:lnSpc>
                <a:spcPct val="150000"/>
              </a:lnSpc>
              <a:spcBef>
                <a:spcPct val="0"/>
              </a:spcBef>
              <a:spcAft>
                <a:spcPct val="0"/>
              </a:spcAft>
              <a:buClrTx/>
              <a:buSzTx/>
              <a:buFont typeface="+mj-lt"/>
              <a:buAutoNum type="arabicPeriod"/>
              <a:tabLst/>
            </a:pPr>
            <a:r>
              <a:rPr lang="ar-BH" altLang="ar-BH" sz="2000" b="1" dirty="0" smtClean="0">
                <a:solidFill>
                  <a:srgbClr val="0070C0"/>
                </a:solidFill>
                <a:latin typeface="Arial" panose="020B0604020202020204" pitchFamily="34" charset="0"/>
              </a:rPr>
              <a:t>من خلال المستند 9 بماذا تتميّز مراعي تربية الماشية الواسعة؟</a:t>
            </a:r>
          </a:p>
          <a:p>
            <a:pPr marL="342900" marR="0" lvl="0" indent="-342900" algn="r" defTabSz="914400" rtl="1" eaLnBrk="0" fontAlgn="base" latinLnBrk="0" hangingPunct="0">
              <a:lnSpc>
                <a:spcPct val="150000"/>
              </a:lnSpc>
              <a:spcBef>
                <a:spcPct val="0"/>
              </a:spcBef>
              <a:spcAft>
                <a:spcPct val="0"/>
              </a:spcAft>
              <a:buClrTx/>
              <a:buSzTx/>
              <a:buFont typeface="+mj-lt"/>
              <a:buAutoNum type="arabicPeriod"/>
              <a:tabLst/>
            </a:pPr>
            <a:r>
              <a:rPr kumimoji="0" lang="ar-BH" altLang="ar-BH" sz="2000" b="1" i="0" u="none" strike="noStrike" cap="none" normalizeH="0" dirty="0" smtClean="0">
                <a:ln>
                  <a:noFill/>
                </a:ln>
                <a:solidFill>
                  <a:srgbClr val="0070C0"/>
                </a:solidFill>
                <a:effectLst/>
                <a:latin typeface="Arial" panose="020B0604020202020204" pitchFamily="34" charset="0"/>
              </a:rPr>
              <a:t>صف الصورة </a:t>
            </a:r>
            <a:r>
              <a:rPr kumimoji="0" lang="en-US" altLang="ar-BH" sz="2000" b="1" i="0" u="none" strike="noStrike" cap="none" normalizeH="0" dirty="0" smtClean="0">
                <a:ln>
                  <a:noFill/>
                </a:ln>
                <a:solidFill>
                  <a:srgbClr val="0070C0"/>
                </a:solidFill>
                <a:effectLst/>
                <a:latin typeface="Arial" panose="020B0604020202020204" pitchFamily="34" charset="0"/>
              </a:rPr>
              <a:t>10</a:t>
            </a:r>
            <a:r>
              <a:rPr kumimoji="0" lang="ar-BH" altLang="ar-BH" sz="2000" b="1" i="0" u="none" strike="noStrike" cap="none" normalizeH="0" dirty="0" smtClean="0">
                <a:ln>
                  <a:noFill/>
                </a:ln>
                <a:solidFill>
                  <a:srgbClr val="0070C0"/>
                </a:solidFill>
                <a:effectLst/>
                <a:latin typeface="Arial" panose="020B0604020202020204" pitchFamily="34" charset="0"/>
              </a:rPr>
              <a:t>، وبيّن خصائص زراعة القمح في فرنسا.</a:t>
            </a:r>
          </a:p>
        </p:txBody>
      </p:sp>
      <p:sp>
        <p:nvSpPr>
          <p:cNvPr id="10" name="Rectangle 9"/>
          <p:cNvSpPr/>
          <p:nvPr/>
        </p:nvSpPr>
        <p:spPr>
          <a:xfrm>
            <a:off x="268941" y="222680"/>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2590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29036808"/>
              </p:ext>
            </p:extLst>
          </p:nvPr>
        </p:nvGraphicFramePr>
        <p:xfrm>
          <a:off x="248194" y="143691"/>
          <a:ext cx="11534503" cy="617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0105" y="386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
        <p:nvSpPr>
          <p:cNvPr id="4" name="Rectangle 3"/>
          <p:cNvSpPr/>
          <p:nvPr/>
        </p:nvSpPr>
        <p:spPr>
          <a:xfrm>
            <a:off x="3188115" y="135467"/>
            <a:ext cx="5459173" cy="584775"/>
          </a:xfrm>
          <a:prstGeom prst="rect">
            <a:avLst/>
          </a:prstGeom>
          <a:solidFill>
            <a:schemeClr val="accent6">
              <a:lumMod val="40000"/>
              <a:lumOff val="60000"/>
            </a:schemeClr>
          </a:solidFill>
          <a:ln>
            <a:noFill/>
          </a:ln>
        </p:spPr>
        <p:txBody>
          <a:bodyPr wrap="square">
            <a:spAutoFit/>
          </a:bodyPr>
          <a:lstStyle/>
          <a:p>
            <a:pPr algn="ctr" rtl="1">
              <a:spcAft>
                <a:spcPts val="800"/>
              </a:spcAft>
            </a:pPr>
            <a:r>
              <a:rPr lang="ar-BH" sz="32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إجابة النشاط 3</a:t>
            </a:r>
            <a:endParaRPr lang="en-US" sz="32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633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مشاهدة صورة المصد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548" y="2025386"/>
            <a:ext cx="5944193" cy="40257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9"/>
          <p:cNvSpPr>
            <a:spLocks noChangeArrowheads="1"/>
          </p:cNvSpPr>
          <p:nvPr/>
        </p:nvSpPr>
        <p:spPr bwMode="auto">
          <a:xfrm>
            <a:off x="4789352" y="1384138"/>
            <a:ext cx="3864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مستند</a:t>
            </a:r>
            <a:r>
              <a:rPr kumimoji="0" lang="ar-BH" altLang="ar-BH" sz="2000" b="1" i="0" u="none" strike="noStrike" cap="none" normalizeH="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10</a:t>
            </a:r>
            <a:r>
              <a:rPr kumimoji="0" lang="ar-BH" altLang="ar-BH" sz="2000" b="1" i="0" u="none" strike="noStrike" cap="none" normalizeH="0" baseline="0" dirty="0" smtClean="0">
                <a:ln>
                  <a:noFill/>
                </a:ln>
                <a:solidFill>
                  <a:srgbClr val="0070C0"/>
                </a:solidFill>
                <a:effectLst/>
                <a:latin typeface="Simplified Arabic" panose="02020603050405020304" pitchFamily="18" charset="-78"/>
                <a:ea typeface="Times New Roman" panose="02020603050405020304" pitchFamily="18" charset="0"/>
                <a:cs typeface="Simplified Arabic" panose="02020603050405020304" pitchFamily="18" charset="-78"/>
              </a:rPr>
              <a:t>: زراعة علميّة متعدّدة الإنتاج</a:t>
            </a:r>
            <a:endParaRPr kumimoji="0" lang="en-US" altLang="ar-BH"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3294530" y="192990"/>
            <a:ext cx="8135470" cy="95001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rtl="1">
              <a:spcAft>
                <a:spcPts val="800"/>
              </a:spcAft>
            </a:pPr>
            <a:r>
              <a:rPr lang="ar-SA" sz="3200" b="1" dirty="0" smtClean="0">
                <a:solidFill>
                  <a:srgbClr val="FF0000"/>
                </a:solidFill>
                <a:latin typeface="Simplified Arabic" panose="02020603050405020304" pitchFamily="18" charset="-78"/>
                <a:ea typeface="Calibri" panose="020F0502020204030204" pitchFamily="34" charset="0"/>
                <a:cs typeface="+mj-cs"/>
              </a:rPr>
              <a:t>الن</a:t>
            </a:r>
            <a:r>
              <a:rPr lang="ar-BH" sz="3200" b="1" dirty="0" smtClean="0">
                <a:solidFill>
                  <a:srgbClr val="FF0000"/>
                </a:solidFill>
                <a:latin typeface="Simplified Arabic" panose="02020603050405020304" pitchFamily="18" charset="-78"/>
                <a:ea typeface="Calibri" panose="020F0502020204030204" pitchFamily="34" charset="0"/>
                <a:cs typeface="+mj-cs"/>
              </a:rPr>
              <a:t>ّ</a:t>
            </a:r>
            <a:r>
              <a:rPr lang="ar-SA" sz="3200" b="1" dirty="0" smtClean="0">
                <a:solidFill>
                  <a:srgbClr val="FF0000"/>
                </a:solidFill>
                <a:latin typeface="Simplified Arabic" panose="02020603050405020304" pitchFamily="18" charset="-78"/>
                <a:ea typeface="Calibri" panose="020F0502020204030204" pitchFamily="34" charset="0"/>
                <a:cs typeface="+mj-cs"/>
              </a:rPr>
              <a:t>شاط </a:t>
            </a:r>
            <a:r>
              <a:rPr lang="ar-BH" sz="3200" b="1" dirty="0" smtClean="0">
                <a:solidFill>
                  <a:srgbClr val="FF0000"/>
                </a:solidFill>
                <a:latin typeface="Simplified Arabic" panose="02020603050405020304" pitchFamily="18" charset="-78"/>
                <a:ea typeface="Calibri" panose="020F0502020204030204" pitchFamily="34" charset="0"/>
                <a:cs typeface="+mj-cs"/>
              </a:rPr>
              <a:t>الرابع</a:t>
            </a:r>
            <a:r>
              <a:rPr lang="ar-SA" sz="3200" b="1" dirty="0" smtClean="0">
                <a:solidFill>
                  <a:srgbClr val="FF0000"/>
                </a:solidFill>
                <a:latin typeface="Simplified Arabic" panose="02020603050405020304" pitchFamily="18" charset="-78"/>
                <a:ea typeface="Calibri" panose="020F0502020204030204" pitchFamily="34" charset="0"/>
                <a:cs typeface="+mj-cs"/>
              </a:rPr>
              <a:t>:</a:t>
            </a:r>
            <a:r>
              <a:rPr lang="ar-BH" sz="3200" b="1" dirty="0" smtClean="0">
                <a:solidFill>
                  <a:srgbClr val="FF0000"/>
                </a:solidFill>
                <a:latin typeface="Simplified Arabic" panose="02020603050405020304" pitchFamily="18" charset="-78"/>
                <a:ea typeface="Calibri" panose="020F0502020204030204" pitchFamily="34" charset="0"/>
                <a:cs typeface="+mj-cs"/>
              </a:rPr>
              <a:t> </a:t>
            </a:r>
            <a:r>
              <a:rPr lang="ar-BH" sz="3200" b="1" dirty="0" smtClean="0">
                <a:solidFill>
                  <a:srgbClr val="FF0000"/>
                </a:solidFill>
                <a:cs typeface="+mj-cs"/>
              </a:rPr>
              <a:t>الزّراعات الحديثة</a:t>
            </a:r>
          </a:p>
          <a:p>
            <a:pPr algn="ctr" rtl="1">
              <a:spcAft>
                <a:spcPts val="800"/>
              </a:spcAft>
            </a:pPr>
            <a:r>
              <a:rPr lang="ar-BH" sz="3200" b="1" dirty="0" smtClean="0">
                <a:solidFill>
                  <a:srgbClr val="FF0000"/>
                </a:solidFill>
                <a:latin typeface="Simplified Arabic" panose="02020603050405020304" pitchFamily="18" charset="-78"/>
                <a:ea typeface="Calibri" panose="020F0502020204030204" pitchFamily="34" charset="0"/>
                <a:cs typeface="+mj-cs"/>
              </a:rPr>
              <a:t>2-الزراعات المتنوعة</a:t>
            </a:r>
            <a:endParaRPr lang="en-US" sz="3200" dirty="0">
              <a:solidFill>
                <a:srgbClr val="FF0000"/>
              </a:solidFill>
              <a:latin typeface="Simplified Arabic" panose="02020603050405020304" pitchFamily="18" charset="-78"/>
              <a:ea typeface="Calibri" panose="020F0502020204030204" pitchFamily="34" charset="0"/>
              <a:cs typeface="+mj-cs"/>
            </a:endParaRPr>
          </a:p>
        </p:txBody>
      </p:sp>
      <p:sp>
        <p:nvSpPr>
          <p:cNvPr id="8" name="Rectangle 7"/>
          <p:cNvSpPr/>
          <p:nvPr/>
        </p:nvSpPr>
        <p:spPr>
          <a:xfrm>
            <a:off x="204183" y="263666"/>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25101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76" y="1609123"/>
            <a:ext cx="9977718" cy="3539430"/>
          </a:xfrm>
          <a:prstGeom prst="rect">
            <a:avLst/>
          </a:prstGeom>
          <a:solidFill>
            <a:schemeClr val="accent2">
              <a:lumMod val="20000"/>
              <a:lumOff val="80000"/>
            </a:schemeClr>
          </a:solidFill>
        </p:spPr>
        <p:txBody>
          <a:bodyPr wrap="square">
            <a:spAutoFit/>
          </a:bodyPr>
          <a:lstStyle/>
          <a:p>
            <a:pPr marL="342900" lvl="0" indent="-342900" algn="just" rtl="1">
              <a:lnSpc>
                <a:spcPct val="200000"/>
              </a:lnSpc>
              <a:buFont typeface="Symbol" panose="05050102010706020507" pitchFamily="18" charset="2"/>
              <a:buChar char=""/>
            </a:pPr>
            <a:r>
              <a:rPr lang="ar-BH" sz="2800" b="1" dirty="0" smtClean="0">
                <a:effectLst/>
                <a:latin typeface="Simplified Arabic" panose="02020603050405020304" pitchFamily="18" charset="-78"/>
                <a:ea typeface="Calibri" panose="020F0502020204030204" pitchFamily="34" charset="0"/>
                <a:cs typeface="+mj-cs"/>
              </a:rPr>
              <a:t>أن يتعرّف الطّالب أنماط الزّراعات التّقليديّة وخصائص كلّ واحدة منها.</a:t>
            </a:r>
          </a:p>
          <a:p>
            <a:pPr marL="342900" lvl="0" indent="-342900" algn="just" rtl="1">
              <a:lnSpc>
                <a:spcPct val="200000"/>
              </a:lnSpc>
              <a:buFont typeface="Symbol" panose="05050102010706020507" pitchFamily="18" charset="2"/>
              <a:buChar char=""/>
            </a:pPr>
            <a:r>
              <a:rPr lang="ar-BH" sz="2800" b="1" dirty="0" smtClean="0">
                <a:latin typeface="Simplified Arabic" panose="02020603050405020304" pitchFamily="18" charset="-78"/>
                <a:ea typeface="Calibri" panose="020F0502020204030204" pitchFamily="34" charset="0"/>
                <a:cs typeface="+mj-cs"/>
              </a:rPr>
              <a:t>أن يتعرّف الطّالب أنماط الزّراعات الحديثة وخصائص كلّ واحدة منها.</a:t>
            </a:r>
          </a:p>
          <a:p>
            <a:pPr marL="342900" lvl="0" indent="-342900" algn="just" rtl="1">
              <a:lnSpc>
                <a:spcPct val="200000"/>
              </a:lnSpc>
              <a:buFont typeface="Symbol" panose="05050102010706020507" pitchFamily="18" charset="2"/>
              <a:buChar char=""/>
            </a:pPr>
            <a:r>
              <a:rPr lang="ar-BH" sz="2800" b="1" dirty="0" smtClean="0">
                <a:effectLst/>
                <a:latin typeface="Simplified Arabic" panose="02020603050405020304" pitchFamily="18" charset="-78"/>
                <a:ea typeface="Calibri" panose="020F0502020204030204" pitchFamily="34" charset="0"/>
                <a:cs typeface="+mj-cs"/>
              </a:rPr>
              <a:t>أن يقرأ الطّالب خريطة الأنواع الرّئيسيّة للزّراعة في العالم ويحلّلها.</a:t>
            </a:r>
          </a:p>
          <a:p>
            <a:pPr marL="342900" lvl="0" indent="-342900" algn="just" rtl="1">
              <a:lnSpc>
                <a:spcPct val="200000"/>
              </a:lnSpc>
              <a:buFont typeface="Symbol" panose="05050102010706020507" pitchFamily="18" charset="2"/>
              <a:buChar char=""/>
            </a:pPr>
            <a:r>
              <a:rPr lang="ar-BH" sz="2800" b="1" dirty="0" smtClean="0">
                <a:latin typeface="Simplified Arabic" panose="02020603050405020304" pitchFamily="18" charset="-78"/>
                <a:ea typeface="Calibri" panose="020F0502020204030204" pitchFamily="34" charset="0"/>
                <a:cs typeface="+mj-cs"/>
              </a:rPr>
              <a:t>أن يحلّل الطّالب صورا للأنماط الزّراعيّة.</a:t>
            </a:r>
            <a:r>
              <a:rPr lang="ar-BH" sz="2800" b="1" dirty="0" smtClean="0">
                <a:effectLst/>
                <a:latin typeface="Simplified Arabic" panose="02020603050405020304" pitchFamily="18" charset="-78"/>
                <a:ea typeface="Calibri" panose="020F0502020204030204" pitchFamily="34" charset="0"/>
                <a:cs typeface="+mj-cs"/>
              </a:rPr>
              <a:t> </a:t>
            </a:r>
          </a:p>
        </p:txBody>
      </p:sp>
      <p:sp>
        <p:nvSpPr>
          <p:cNvPr id="2" name="Rectangle 1"/>
          <p:cNvSpPr/>
          <p:nvPr/>
        </p:nvSpPr>
        <p:spPr>
          <a:xfrm>
            <a:off x="3388659" y="388421"/>
            <a:ext cx="6804212" cy="91440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ar-SA" sz="4000" b="1" dirty="0">
                <a:solidFill>
                  <a:srgbClr val="FF0000"/>
                </a:solidFill>
                <a:latin typeface="Simplified Arabic" panose="02020603050405020304" pitchFamily="18" charset="-78"/>
                <a:ea typeface="Calibri" panose="020F0502020204030204" pitchFamily="34" charset="0"/>
                <a:cs typeface="+mj-cs"/>
              </a:rPr>
              <a:t>أهداف </a:t>
            </a:r>
            <a:r>
              <a:rPr lang="ar-SA" sz="4000" b="1" dirty="0" smtClean="0">
                <a:solidFill>
                  <a:srgbClr val="FF0000"/>
                </a:solidFill>
                <a:latin typeface="Simplified Arabic" panose="02020603050405020304" pitchFamily="18" charset="-78"/>
                <a:ea typeface="Calibri" panose="020F0502020204030204" pitchFamily="34" charset="0"/>
                <a:cs typeface="+mj-cs"/>
              </a:rPr>
              <a:t>الد</a:t>
            </a:r>
            <a:r>
              <a:rPr lang="ar-BH" sz="4000" b="1" dirty="0" smtClean="0">
                <a:solidFill>
                  <a:srgbClr val="FF0000"/>
                </a:solidFill>
                <a:latin typeface="Simplified Arabic" panose="02020603050405020304" pitchFamily="18" charset="-78"/>
                <a:ea typeface="Calibri" panose="020F0502020204030204" pitchFamily="34" charset="0"/>
                <a:cs typeface="+mj-cs"/>
              </a:rPr>
              <a:t>ّ</a:t>
            </a:r>
            <a:r>
              <a:rPr lang="ar-SA" sz="4000" b="1" dirty="0" smtClean="0">
                <a:solidFill>
                  <a:srgbClr val="FF0000"/>
                </a:solidFill>
                <a:latin typeface="Simplified Arabic" panose="02020603050405020304" pitchFamily="18" charset="-78"/>
                <a:ea typeface="Calibri" panose="020F0502020204030204" pitchFamily="34" charset="0"/>
                <a:cs typeface="+mj-cs"/>
              </a:rPr>
              <a:t>رس</a:t>
            </a:r>
            <a:r>
              <a:rPr lang="ar-SA" sz="4000" b="1" dirty="0">
                <a:solidFill>
                  <a:srgbClr val="FF0000"/>
                </a:solidFill>
                <a:latin typeface="Simplified Arabic" panose="02020603050405020304" pitchFamily="18" charset="-78"/>
                <a:ea typeface="Calibri" panose="020F0502020204030204" pitchFamily="34" charset="0"/>
                <a:cs typeface="+mj-cs"/>
              </a:rPr>
              <a:t>:</a:t>
            </a:r>
            <a:endParaRPr lang="en-US" sz="4000" b="1" dirty="0">
              <a:solidFill>
                <a:srgbClr val="FF0000"/>
              </a:solidFill>
              <a:latin typeface="Simplified Arabic" panose="02020603050405020304" pitchFamily="18" charset="-78"/>
              <a:ea typeface="Calibri" panose="020F0502020204030204" pitchFamily="34" charset="0"/>
              <a:cs typeface="+mj-cs"/>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0430148" y="203027"/>
            <a:ext cx="1181100" cy="975360"/>
          </a:xfrm>
          <a:prstGeom prst="rect">
            <a:avLst/>
          </a:prstGeom>
        </p:spPr>
      </p:pic>
      <p:sp>
        <p:nvSpPr>
          <p:cNvPr id="5" name="Rectangle 4"/>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3487606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p:cTn id="38"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398" t="13968" r="24039" b="16761"/>
          <a:stretch/>
        </p:blipFill>
        <p:spPr bwMode="auto">
          <a:xfrm>
            <a:off x="1129553" y="874058"/>
            <a:ext cx="9699555" cy="5458737"/>
          </a:xfrm>
          <a:prstGeom prst="rect">
            <a:avLst/>
          </a:prstGeom>
          <a:ln w="3175">
            <a:solidFill>
              <a:schemeClr val="tx1"/>
            </a:solidFill>
          </a:ln>
          <a:extLst>
            <a:ext uri="{53640926-AAD7-44D8-BBD7-CCE9431645EC}">
              <a14:shadowObscured xmlns:a14="http://schemas.microsoft.com/office/drawing/2010/main"/>
            </a:ext>
          </a:extLst>
        </p:spPr>
      </p:pic>
      <p:sp>
        <p:nvSpPr>
          <p:cNvPr id="5" name="Rectangle 4"/>
          <p:cNvSpPr/>
          <p:nvPr/>
        </p:nvSpPr>
        <p:spPr>
          <a:xfrm>
            <a:off x="6496211" y="427061"/>
            <a:ext cx="4171532" cy="400110"/>
          </a:xfrm>
          <a:prstGeom prst="rect">
            <a:avLst/>
          </a:prstGeom>
        </p:spPr>
        <p:txBody>
          <a:bodyPr wrap="square">
            <a:spAutoFit/>
          </a:bodyPr>
          <a:lstStyle/>
          <a:p>
            <a:pPr algn="just" rtl="1"/>
            <a:r>
              <a:rPr lang="en-US" sz="2000" b="1" dirty="0" smtClean="0">
                <a:solidFill>
                  <a:srgbClr val="0070C0"/>
                </a:solidFill>
                <a:cs typeface="+mj-cs"/>
              </a:rPr>
              <a:t> </a:t>
            </a:r>
            <a:r>
              <a:rPr lang="ar-BH" sz="2000" b="1" dirty="0" smtClean="0">
                <a:solidFill>
                  <a:srgbClr val="0070C0"/>
                </a:solidFill>
                <a:cs typeface="+mj-cs"/>
              </a:rPr>
              <a:t>مستند 6: الأنواع الرّئيسيّة للزّراعات في العالم</a:t>
            </a:r>
            <a:endParaRPr lang="en-US" sz="2000" dirty="0">
              <a:solidFill>
                <a:srgbClr val="0070C0"/>
              </a:solidFill>
              <a:cs typeface="+mj-cs"/>
            </a:endParaRPr>
          </a:p>
        </p:txBody>
      </p:sp>
      <p:sp>
        <p:nvSpPr>
          <p:cNvPr id="6" name="Rectangle 5"/>
          <p:cNvSpPr/>
          <p:nvPr/>
        </p:nvSpPr>
        <p:spPr>
          <a:xfrm>
            <a:off x="403412" y="230507"/>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4755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1806" y="1095987"/>
            <a:ext cx="10172700" cy="2614883"/>
          </a:xfrm>
          <a:prstGeom prst="rect">
            <a:avLst/>
          </a:prstGeom>
        </p:spPr>
        <p:txBody>
          <a:bodyPr wrap="square">
            <a:spAutoFit/>
          </a:bodyPr>
          <a:lstStyle/>
          <a:p>
            <a:pPr lvl="0" algn="r" rtl="1" eaLnBrk="0" fontAlgn="base" hangingPunct="0">
              <a:lnSpc>
                <a:spcPct val="150000"/>
              </a:lnSpc>
              <a:spcBef>
                <a:spcPct val="0"/>
              </a:spcBef>
              <a:spcAft>
                <a:spcPct val="0"/>
              </a:spcAft>
            </a:pPr>
            <a:r>
              <a:rPr lang="ar-BH" altLang="ar-BH" sz="2400" b="1" dirty="0" smtClean="0">
                <a:solidFill>
                  <a:srgbClr val="0070C0"/>
                </a:solidFill>
                <a:latin typeface="Arial" panose="020B0604020202020204" pitchFamily="34" charset="0"/>
              </a:rPr>
              <a:t>اقرأ الصور والخريطة السابقة، ثم أجب عن الأسئلة الآتية:</a:t>
            </a:r>
          </a:p>
          <a:p>
            <a:pPr marL="342900" lvl="0" indent="-342900" algn="r" rtl="1" eaLnBrk="0" fontAlgn="base" hangingPunct="0">
              <a:lnSpc>
                <a:spcPct val="150000"/>
              </a:lnSpc>
              <a:spcBef>
                <a:spcPct val="0"/>
              </a:spcBef>
              <a:spcAft>
                <a:spcPct val="0"/>
              </a:spcAft>
              <a:buFont typeface="+mj-lt"/>
              <a:buAutoNum type="arabicPeriod"/>
            </a:pPr>
            <a:r>
              <a:rPr lang="ar-BH" altLang="ar-BH" sz="2200" b="1" dirty="0" smtClean="0">
                <a:solidFill>
                  <a:srgbClr val="0070C0"/>
                </a:solidFill>
                <a:latin typeface="Arial" panose="020B0604020202020204" pitchFamily="34" charset="0"/>
              </a:rPr>
              <a:t>صف </a:t>
            </a:r>
            <a:r>
              <a:rPr lang="ar-BH" altLang="ar-BH" sz="2200" b="1" dirty="0">
                <a:solidFill>
                  <a:srgbClr val="0070C0"/>
                </a:solidFill>
                <a:latin typeface="Arial" panose="020B0604020202020204" pitchFamily="34" charset="0"/>
              </a:rPr>
              <a:t>الصورة 10 وبيّن المقصود من الزّراعة متعدّدة </a:t>
            </a:r>
            <a:r>
              <a:rPr lang="ar-BH" altLang="ar-BH" sz="2200" b="1" dirty="0" smtClean="0">
                <a:solidFill>
                  <a:srgbClr val="0070C0"/>
                </a:solidFill>
                <a:latin typeface="Arial" panose="020B0604020202020204" pitchFamily="34" charset="0"/>
              </a:rPr>
              <a:t>الإنتاج؟ </a:t>
            </a:r>
            <a:r>
              <a:rPr lang="ar-BH" altLang="ar-BH" sz="2200" b="1" dirty="0">
                <a:solidFill>
                  <a:srgbClr val="0070C0"/>
                </a:solidFill>
                <a:latin typeface="Arial" panose="020B0604020202020204" pitchFamily="34" charset="0"/>
              </a:rPr>
              <a:t>وما الهدف من ممارسة هذا النّوع من الزّراعة</a:t>
            </a:r>
            <a:r>
              <a:rPr lang="ar-BH" altLang="ar-BH" sz="2200" b="1" dirty="0" smtClean="0">
                <a:solidFill>
                  <a:srgbClr val="0070C0"/>
                </a:solidFill>
                <a:latin typeface="Arial" panose="020B0604020202020204" pitchFamily="34" charset="0"/>
              </a:rPr>
              <a:t>؟</a:t>
            </a:r>
          </a:p>
          <a:p>
            <a:pPr marL="342900" lvl="0" indent="-342900" algn="r" rtl="1" eaLnBrk="0" fontAlgn="base" hangingPunct="0">
              <a:lnSpc>
                <a:spcPct val="150000"/>
              </a:lnSpc>
              <a:spcBef>
                <a:spcPct val="0"/>
              </a:spcBef>
              <a:spcAft>
                <a:spcPct val="0"/>
              </a:spcAft>
              <a:buFont typeface="+mj-lt"/>
              <a:buAutoNum type="arabicPeriod"/>
            </a:pPr>
            <a:r>
              <a:rPr lang="ar-BH" altLang="ar-BH" sz="2200" b="1" dirty="0" smtClean="0">
                <a:solidFill>
                  <a:srgbClr val="0070C0"/>
                </a:solidFill>
                <a:latin typeface="Arial" panose="020B0604020202020204" pitchFamily="34" charset="0"/>
              </a:rPr>
              <a:t>حدد مناطق هذا النوع من الزراعة على الخريطة.</a:t>
            </a:r>
          </a:p>
          <a:p>
            <a:pPr marL="342900" lvl="0" indent="-342900" algn="r" rtl="1" eaLnBrk="0" fontAlgn="base" hangingPunct="0">
              <a:lnSpc>
                <a:spcPct val="150000"/>
              </a:lnSpc>
              <a:spcBef>
                <a:spcPct val="0"/>
              </a:spcBef>
              <a:spcAft>
                <a:spcPct val="0"/>
              </a:spcAft>
              <a:buFont typeface="+mj-lt"/>
              <a:buAutoNum type="arabicPeriod"/>
            </a:pPr>
            <a:r>
              <a:rPr lang="ar-BH" altLang="ar-BH" sz="2200" b="1" dirty="0" smtClean="0">
                <a:solidFill>
                  <a:srgbClr val="0070C0"/>
                </a:solidFill>
                <a:latin typeface="Arial" panose="020B0604020202020204" pitchFamily="34" charset="0"/>
              </a:rPr>
              <a:t>اذكر نوعا آخر من الزراعات المتنوعة. </a:t>
            </a:r>
            <a:endParaRPr lang="ar-BH" altLang="ar-BH" sz="2200" b="1" dirty="0">
              <a:solidFill>
                <a:srgbClr val="0070C0"/>
              </a:solidFill>
              <a:latin typeface="Arial" panose="020B0604020202020204" pitchFamily="34" charset="0"/>
            </a:endParaRPr>
          </a:p>
        </p:txBody>
      </p:sp>
      <p:sp>
        <p:nvSpPr>
          <p:cNvPr id="6" name="Rectangle 5"/>
          <p:cNvSpPr/>
          <p:nvPr/>
        </p:nvSpPr>
        <p:spPr>
          <a:xfrm>
            <a:off x="201705" y="185172"/>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1504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408961" y="1387180"/>
            <a:ext cx="11263086" cy="4556419"/>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t" anchorCtr="0">
            <a:noAutofit/>
          </a:bodyPr>
          <a:lstStyle/>
          <a:p>
            <a:pPr lvl="0" algn="r" defTabSz="977900" rtl="1">
              <a:spcBef>
                <a:spcPct val="0"/>
              </a:spcBef>
              <a:spcAft>
                <a:spcPct val="35000"/>
              </a:spcAft>
            </a:pPr>
            <a:r>
              <a:rPr lang="ar-BH" sz="3200" b="1" dirty="0">
                <a:solidFill>
                  <a:srgbClr val="FF0000"/>
                </a:solidFill>
              </a:rPr>
              <a:t>1</a:t>
            </a:r>
            <a:r>
              <a:rPr lang="ar-BH" sz="3200" b="1" dirty="0" smtClean="0">
                <a:solidFill>
                  <a:srgbClr val="FF0000"/>
                </a:solidFill>
              </a:rPr>
              <a:t>-الزراعة العلمية متعددة الإنتاج </a:t>
            </a:r>
            <a:endParaRPr lang="en-US" sz="3200" kern="1200" dirty="0" smtClean="0">
              <a:solidFill>
                <a:srgbClr val="FF0000"/>
              </a:solidFill>
            </a:endParaRPr>
          </a:p>
          <a:p>
            <a:pPr lvl="0" algn="r" defTabSz="977900" rtl="1">
              <a:spcBef>
                <a:spcPct val="0"/>
              </a:spcBef>
              <a:spcAft>
                <a:spcPct val="35000"/>
              </a:spcAft>
              <a:buFont typeface="Wingdings" pitchFamily="2" charset="2"/>
              <a:buChar char="§"/>
            </a:pPr>
            <a:r>
              <a:rPr lang="ar-BH" sz="2200" b="1" dirty="0" smtClean="0">
                <a:solidFill>
                  <a:schemeClr val="tx1"/>
                </a:solidFill>
              </a:rPr>
              <a:t> تزدهر في الزراعة في وسط أوروبا وغربها والمناطق المتوسطية.</a:t>
            </a:r>
          </a:p>
          <a:p>
            <a:pPr lvl="0" algn="r" defTabSz="977900" rtl="1">
              <a:spcBef>
                <a:spcPct val="0"/>
              </a:spcBef>
              <a:spcAft>
                <a:spcPct val="35000"/>
              </a:spcAft>
              <a:buFont typeface="Wingdings" pitchFamily="2" charset="2"/>
              <a:buChar char="§"/>
            </a:pPr>
            <a:r>
              <a:rPr lang="ar-BH" sz="2200" b="1" dirty="0" smtClean="0">
                <a:solidFill>
                  <a:schemeClr val="tx1"/>
                </a:solidFill>
              </a:rPr>
              <a:t> تجمع بين تربية الماشية وزراعة الحبوب أو زراعة الحبوب </a:t>
            </a:r>
            <a:r>
              <a:rPr lang="ar-BH" sz="2200" b="1" dirty="0" err="1" smtClean="0">
                <a:solidFill>
                  <a:schemeClr val="tx1"/>
                </a:solidFill>
              </a:rPr>
              <a:t>والشمندر</a:t>
            </a:r>
            <a:r>
              <a:rPr lang="ar-BH" sz="2200" b="1" dirty="0" smtClean="0">
                <a:solidFill>
                  <a:schemeClr val="tx1"/>
                </a:solidFill>
              </a:rPr>
              <a:t> والخضر.</a:t>
            </a:r>
          </a:p>
          <a:p>
            <a:pPr lvl="0" algn="r" defTabSz="977900" rtl="1">
              <a:spcBef>
                <a:spcPct val="0"/>
              </a:spcBef>
              <a:spcAft>
                <a:spcPct val="35000"/>
              </a:spcAft>
              <a:buFont typeface="Wingdings" pitchFamily="2" charset="2"/>
              <a:buChar char="§"/>
            </a:pPr>
            <a:r>
              <a:rPr lang="ar-BH" sz="2200" b="1" dirty="0" smtClean="0">
                <a:solidFill>
                  <a:schemeClr val="tx1"/>
                </a:solidFill>
              </a:rPr>
              <a:t>تتميز بصغر مساحات الأراضي المزروعة قياسًا إلى المساحات الكبيرة في زراعة القمح والحبوب.</a:t>
            </a:r>
          </a:p>
          <a:p>
            <a:pPr lvl="0" algn="r" defTabSz="977900" rtl="1">
              <a:spcBef>
                <a:spcPct val="0"/>
              </a:spcBef>
              <a:spcAft>
                <a:spcPct val="35000"/>
              </a:spcAft>
              <a:buFont typeface="Wingdings" pitchFamily="2" charset="2"/>
              <a:buChar char="§"/>
            </a:pPr>
            <a:r>
              <a:rPr lang="ar-BH" sz="2200" b="1" dirty="0" smtClean="0">
                <a:solidFill>
                  <a:schemeClr val="tx1"/>
                </a:solidFill>
              </a:rPr>
              <a:t> يهدف هذا النمط الزراعي إلى:</a:t>
            </a:r>
          </a:p>
          <a:p>
            <a:pPr lvl="0" algn="r" defTabSz="977900" rtl="1">
              <a:spcBef>
                <a:spcPct val="0"/>
              </a:spcBef>
              <a:spcAft>
                <a:spcPct val="35000"/>
              </a:spcAft>
              <a:buFont typeface="Wingdings" pitchFamily="2" charset="2"/>
              <a:buChar char="ü"/>
            </a:pPr>
            <a:r>
              <a:rPr lang="ar-BH" sz="2200" b="1" dirty="0" smtClean="0">
                <a:solidFill>
                  <a:schemeClr val="tx1"/>
                </a:solidFill>
              </a:rPr>
              <a:t> تجنب فائض الإنتاج وهبوط الأسعار.</a:t>
            </a:r>
          </a:p>
          <a:p>
            <a:pPr lvl="0" algn="r" defTabSz="977900" rtl="1">
              <a:spcBef>
                <a:spcPct val="0"/>
              </a:spcBef>
              <a:spcAft>
                <a:spcPct val="35000"/>
              </a:spcAft>
              <a:buFont typeface="Wingdings" pitchFamily="2" charset="2"/>
              <a:buChar char="ü"/>
            </a:pPr>
            <a:r>
              <a:rPr lang="ar-BH" sz="2200" b="1" dirty="0" smtClean="0">
                <a:solidFill>
                  <a:schemeClr val="tx1"/>
                </a:solidFill>
              </a:rPr>
              <a:t>الحفاظ على خصوبة التربة.</a:t>
            </a:r>
          </a:p>
          <a:p>
            <a:pPr lvl="0" algn="r" defTabSz="977900" rtl="1">
              <a:spcBef>
                <a:spcPct val="0"/>
              </a:spcBef>
              <a:spcAft>
                <a:spcPct val="35000"/>
              </a:spcAft>
              <a:buFont typeface="Wingdings" pitchFamily="2" charset="2"/>
              <a:buChar char="ü"/>
            </a:pPr>
            <a:r>
              <a:rPr lang="ar-BH" sz="2200" b="1" dirty="0" smtClean="0">
                <a:solidFill>
                  <a:schemeClr val="tx1"/>
                </a:solidFill>
              </a:rPr>
              <a:t>تلبية حاجات السوق.</a:t>
            </a:r>
          </a:p>
          <a:p>
            <a:pPr lvl="0" algn="r" defTabSz="977900" rtl="1">
              <a:lnSpc>
                <a:spcPct val="150000"/>
              </a:lnSpc>
              <a:spcBef>
                <a:spcPct val="0"/>
              </a:spcBef>
              <a:spcAft>
                <a:spcPct val="35000"/>
              </a:spcAft>
            </a:pPr>
            <a:endParaRPr lang="ar-BH" sz="2200" b="1" dirty="0" smtClean="0">
              <a:solidFill>
                <a:schemeClr val="tx1"/>
              </a:solidFill>
            </a:endParaRPr>
          </a:p>
        </p:txBody>
      </p:sp>
      <p:sp>
        <p:nvSpPr>
          <p:cNvPr id="5" name="Rectangle 4"/>
          <p:cNvSpPr/>
          <p:nvPr/>
        </p:nvSpPr>
        <p:spPr>
          <a:xfrm>
            <a:off x="242047" y="454111"/>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
        <p:nvSpPr>
          <p:cNvPr id="6" name="Rectangle 5"/>
          <p:cNvSpPr/>
          <p:nvPr/>
        </p:nvSpPr>
        <p:spPr>
          <a:xfrm>
            <a:off x="3334871" y="309098"/>
            <a:ext cx="8337176" cy="584775"/>
          </a:xfrm>
          <a:prstGeom prst="rect">
            <a:avLst/>
          </a:prstGeom>
          <a:solidFill>
            <a:schemeClr val="accent6">
              <a:lumMod val="40000"/>
              <a:lumOff val="60000"/>
            </a:schemeClr>
          </a:solidFill>
          <a:ln>
            <a:noFill/>
          </a:ln>
        </p:spPr>
        <p:txBody>
          <a:bodyPr wrap="square">
            <a:spAutoFit/>
          </a:bodyPr>
          <a:lstStyle/>
          <a:p>
            <a:pPr algn="ctr" rtl="1">
              <a:spcAft>
                <a:spcPts val="800"/>
              </a:spcAft>
            </a:pPr>
            <a:r>
              <a:rPr lang="ar-BH" sz="32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إجابة النشاط الرابع: 1</a:t>
            </a:r>
            <a:endParaRPr lang="en-US" sz="32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145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397862" y="1650360"/>
            <a:ext cx="11263086" cy="4387370"/>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t" anchorCtr="0">
            <a:noAutofit/>
          </a:bodyPr>
          <a:lstStyle/>
          <a:p>
            <a:pPr lvl="0" algn="r" defTabSz="977900" rtl="1">
              <a:lnSpc>
                <a:spcPct val="90000"/>
              </a:lnSpc>
              <a:spcBef>
                <a:spcPct val="0"/>
              </a:spcBef>
              <a:spcAft>
                <a:spcPct val="35000"/>
              </a:spcAft>
            </a:pPr>
            <a:r>
              <a:rPr lang="ar-BH" sz="3200" b="1" dirty="0" smtClean="0">
                <a:solidFill>
                  <a:srgbClr val="FF0000"/>
                </a:solidFill>
              </a:rPr>
              <a:t>2-</a:t>
            </a:r>
            <a:r>
              <a:rPr lang="ar-BH" sz="3200" b="1" kern="1200" dirty="0" smtClean="0">
                <a:solidFill>
                  <a:srgbClr val="FF0000"/>
                </a:solidFill>
              </a:rPr>
              <a:t>الزراعات الرأسمالية في العالم النامي</a:t>
            </a:r>
            <a:endParaRPr lang="en-US" sz="3200" kern="1200" dirty="0" smtClean="0">
              <a:solidFill>
                <a:srgbClr val="FF0000"/>
              </a:solidFill>
            </a:endParaRPr>
          </a:p>
          <a:p>
            <a:pPr lvl="0" algn="r" defTabSz="977900" rtl="1">
              <a:spcBef>
                <a:spcPct val="0"/>
              </a:spcBef>
              <a:spcAft>
                <a:spcPct val="35000"/>
              </a:spcAft>
              <a:buFont typeface="Wingdings" pitchFamily="2" charset="2"/>
              <a:buChar char="§"/>
            </a:pPr>
            <a:r>
              <a:rPr lang="ar-BH" sz="2200" b="1" dirty="0" smtClean="0">
                <a:solidFill>
                  <a:schemeClr val="tx1"/>
                </a:solidFill>
              </a:rPr>
              <a:t> تنتشر في المناطق الاستوائية والمدارية بالدول النامية، لتعذر نموها في المناطق المعتدلة.</a:t>
            </a:r>
          </a:p>
          <a:p>
            <a:pPr lvl="0" algn="r" defTabSz="977900" rtl="1">
              <a:spcBef>
                <a:spcPct val="0"/>
              </a:spcBef>
              <a:spcAft>
                <a:spcPct val="35000"/>
              </a:spcAft>
              <a:buFont typeface="Wingdings" pitchFamily="2" charset="2"/>
              <a:buChar char="§"/>
            </a:pPr>
            <a:r>
              <a:rPr lang="ar-BH" sz="2200" b="1" dirty="0" smtClean="0">
                <a:solidFill>
                  <a:schemeClr val="tx1"/>
                </a:solidFill>
              </a:rPr>
              <a:t> تقع على السواحل بالقرب من الموانئ أو خطوط المواصلات، لأن إنتاجها مخصص للتصدير.</a:t>
            </a:r>
          </a:p>
          <a:p>
            <a:pPr lvl="0" algn="r" defTabSz="977900" rtl="1">
              <a:spcBef>
                <a:spcPct val="0"/>
              </a:spcBef>
              <a:spcAft>
                <a:spcPct val="35000"/>
              </a:spcAft>
              <a:buFont typeface="Wingdings" pitchFamily="2" charset="2"/>
              <a:buChar char="§"/>
            </a:pPr>
            <a:r>
              <a:rPr lang="ar-BH" sz="2200" b="1" dirty="0" smtClean="0">
                <a:solidFill>
                  <a:schemeClr val="tx1"/>
                </a:solidFill>
              </a:rPr>
              <a:t> تتمثل في زراعة الأناناس والكاكاو والبن والقطن والمطاط الطبيعي والموز...</a:t>
            </a:r>
          </a:p>
          <a:p>
            <a:pPr lvl="0" algn="r" defTabSz="977900" rtl="1">
              <a:spcBef>
                <a:spcPct val="0"/>
              </a:spcBef>
              <a:spcAft>
                <a:spcPct val="35000"/>
              </a:spcAft>
              <a:buFont typeface="Wingdings" pitchFamily="2" charset="2"/>
              <a:buChar char="§"/>
            </a:pPr>
            <a:r>
              <a:rPr lang="ar-BH" sz="2200" b="1" dirty="0" smtClean="0">
                <a:solidFill>
                  <a:schemeClr val="tx1"/>
                </a:solidFill>
              </a:rPr>
              <a:t> ومن خصائص هذه الزراعة:</a:t>
            </a:r>
          </a:p>
          <a:p>
            <a:pPr lvl="0" algn="r" defTabSz="977900" rtl="1">
              <a:spcBef>
                <a:spcPct val="0"/>
              </a:spcBef>
              <a:spcAft>
                <a:spcPct val="35000"/>
              </a:spcAft>
              <a:buFont typeface="Wingdings" pitchFamily="2" charset="2"/>
              <a:buChar char="ü"/>
            </a:pPr>
            <a:r>
              <a:rPr lang="ar-BH" sz="2200" b="1" dirty="0" smtClean="0">
                <a:solidFill>
                  <a:schemeClr val="tx1"/>
                </a:solidFill>
              </a:rPr>
              <a:t> تمويلها من قبل مؤسسات زراعية كبرى.</a:t>
            </a:r>
          </a:p>
          <a:p>
            <a:pPr lvl="0" algn="r" defTabSz="977900" rtl="1">
              <a:spcBef>
                <a:spcPct val="0"/>
              </a:spcBef>
              <a:spcAft>
                <a:spcPct val="35000"/>
              </a:spcAft>
              <a:buFont typeface="Wingdings" pitchFamily="2" charset="2"/>
              <a:buChar char="ü"/>
            </a:pPr>
            <a:r>
              <a:rPr lang="ar-BH" sz="2200" b="1" dirty="0" smtClean="0">
                <a:solidFill>
                  <a:schemeClr val="tx1"/>
                </a:solidFill>
              </a:rPr>
              <a:t> تشغيلها للعمال المحليين الذين يتقاضون أجورا متدنية.</a:t>
            </a:r>
          </a:p>
          <a:p>
            <a:pPr lvl="0" algn="r" defTabSz="977900" rtl="1">
              <a:spcBef>
                <a:spcPct val="0"/>
              </a:spcBef>
              <a:spcAft>
                <a:spcPct val="35000"/>
              </a:spcAft>
              <a:buFont typeface="Wingdings" pitchFamily="2" charset="2"/>
              <a:buChar char="ü"/>
            </a:pPr>
            <a:r>
              <a:rPr lang="ar-BH" sz="2200" b="1" dirty="0" smtClean="0">
                <a:solidFill>
                  <a:schemeClr val="tx1"/>
                </a:solidFill>
              </a:rPr>
              <a:t> توسعها على حساب الزراعات المعيشية.</a:t>
            </a:r>
          </a:p>
          <a:p>
            <a:pPr lvl="0" algn="r" defTabSz="977900" rtl="1">
              <a:spcBef>
                <a:spcPct val="0"/>
              </a:spcBef>
              <a:spcAft>
                <a:spcPct val="35000"/>
              </a:spcAft>
              <a:buFont typeface="Wingdings" pitchFamily="2" charset="2"/>
              <a:buChar char="ü"/>
            </a:pPr>
            <a:r>
              <a:rPr lang="ar-BH" sz="2200" b="1" dirty="0" smtClean="0">
                <a:solidFill>
                  <a:schemeClr val="tx1"/>
                </a:solidFill>
              </a:rPr>
              <a:t> استعمالها </a:t>
            </a:r>
            <a:r>
              <a:rPr lang="ar-BH" sz="2200" b="1" dirty="0" err="1" smtClean="0">
                <a:solidFill>
                  <a:schemeClr val="tx1"/>
                </a:solidFill>
              </a:rPr>
              <a:t>المكننة</a:t>
            </a:r>
            <a:r>
              <a:rPr lang="ar-BH" sz="2200" b="1" dirty="0" smtClean="0">
                <a:solidFill>
                  <a:schemeClr val="tx1"/>
                </a:solidFill>
              </a:rPr>
              <a:t> بكثافة.</a:t>
            </a:r>
          </a:p>
        </p:txBody>
      </p:sp>
      <p:sp>
        <p:nvSpPr>
          <p:cNvPr id="5" name="Rectangle 4"/>
          <p:cNvSpPr/>
          <p:nvPr/>
        </p:nvSpPr>
        <p:spPr>
          <a:xfrm>
            <a:off x="228599" y="454111"/>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
        <p:nvSpPr>
          <p:cNvPr id="6" name="Rectangle 5"/>
          <p:cNvSpPr/>
          <p:nvPr/>
        </p:nvSpPr>
        <p:spPr>
          <a:xfrm>
            <a:off x="3334871" y="309098"/>
            <a:ext cx="8337176" cy="584775"/>
          </a:xfrm>
          <a:prstGeom prst="rect">
            <a:avLst/>
          </a:prstGeom>
          <a:solidFill>
            <a:schemeClr val="accent6">
              <a:lumMod val="40000"/>
              <a:lumOff val="60000"/>
            </a:schemeClr>
          </a:solidFill>
          <a:ln>
            <a:noFill/>
          </a:ln>
        </p:spPr>
        <p:txBody>
          <a:bodyPr wrap="square">
            <a:spAutoFit/>
          </a:bodyPr>
          <a:lstStyle/>
          <a:p>
            <a:pPr lvl="0" algn="ctr" rtl="1">
              <a:spcAft>
                <a:spcPts val="800"/>
              </a:spcAft>
            </a:pPr>
            <a:r>
              <a:rPr lang="ar-BH" sz="3200" b="1" dirty="0">
                <a:solidFill>
                  <a:srgbClr val="ED7D31">
                    <a:lumMod val="50000"/>
                  </a:srgbClr>
                </a:solidFill>
                <a:latin typeface="Arial" panose="020B0604020202020204" pitchFamily="34" charset="0"/>
                <a:ea typeface="Calibri" panose="020F0502020204030204" pitchFamily="34" charset="0"/>
              </a:rPr>
              <a:t>إجابة النشاط </a:t>
            </a:r>
            <a:r>
              <a:rPr lang="ar-BH" sz="3200" b="1" dirty="0" smtClean="0">
                <a:solidFill>
                  <a:srgbClr val="ED7D31">
                    <a:lumMod val="50000"/>
                  </a:srgbClr>
                </a:solidFill>
                <a:latin typeface="Arial" panose="020B0604020202020204" pitchFamily="34" charset="0"/>
                <a:ea typeface="Calibri" panose="020F0502020204030204" pitchFamily="34" charset="0"/>
              </a:rPr>
              <a:t>الرابع: 2</a:t>
            </a:r>
            <a:endParaRPr lang="en-US" sz="3200" b="1" dirty="0">
              <a:solidFill>
                <a:srgbClr val="ED7D31">
                  <a:lumMod val="50000"/>
                </a:srgb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974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p:cNvSpPr/>
          <p:nvPr/>
        </p:nvSpPr>
        <p:spPr>
          <a:xfrm>
            <a:off x="357520" y="1690701"/>
            <a:ext cx="11263086" cy="4535288"/>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55880" tIns="55880" rIns="55880" bIns="55880" numCol="1" spcCol="1270" anchor="t" anchorCtr="0">
            <a:noAutofit/>
          </a:bodyPr>
          <a:lstStyle/>
          <a:p>
            <a:pPr lvl="0" algn="r" defTabSz="977900" rtl="1">
              <a:lnSpc>
                <a:spcPct val="90000"/>
              </a:lnSpc>
              <a:spcBef>
                <a:spcPct val="0"/>
              </a:spcBef>
              <a:spcAft>
                <a:spcPct val="35000"/>
              </a:spcAft>
            </a:pPr>
            <a:r>
              <a:rPr lang="ar-BH" sz="2800" b="1" dirty="0" smtClean="0">
                <a:solidFill>
                  <a:srgbClr val="FF0000"/>
                </a:solidFill>
              </a:rPr>
              <a:t>3-استثمار موارد الغابات</a:t>
            </a:r>
          </a:p>
          <a:p>
            <a:pPr marL="342900" indent="-342900" algn="r" rtl="1">
              <a:buFont typeface="Wingdings" panose="05000000000000000000" pitchFamily="2" charset="2"/>
              <a:buChar char="§"/>
            </a:pPr>
            <a:r>
              <a:rPr lang="ar-SA" sz="2400" b="1" dirty="0">
                <a:solidFill>
                  <a:schemeClr val="tx1"/>
                </a:solidFill>
              </a:rPr>
              <a:t>تغطي الغابات حوالي 30% من مساحة اليابسة، وتعتبر مجالاً زراعياً مهماً لإنتاج الأخشاب. ومصدرا مهما للعملات </a:t>
            </a:r>
            <a:r>
              <a:rPr lang="ar-SA" sz="2400" b="1" dirty="0" smtClean="0">
                <a:solidFill>
                  <a:schemeClr val="tx1"/>
                </a:solidFill>
              </a:rPr>
              <a:t>الصعبة.</a:t>
            </a:r>
            <a:endParaRPr lang="ar-BH" sz="2400" b="1" dirty="0" smtClean="0">
              <a:solidFill>
                <a:schemeClr val="tx1"/>
              </a:solidFill>
            </a:endParaRPr>
          </a:p>
          <a:p>
            <a:pPr marL="342900" indent="-342900" algn="r" rtl="1">
              <a:buFont typeface="Wingdings" panose="05000000000000000000" pitchFamily="2" charset="2"/>
              <a:buChar char="§"/>
            </a:pPr>
            <a:r>
              <a:rPr lang="ar-SA" sz="2400" b="1" dirty="0" smtClean="0">
                <a:solidFill>
                  <a:schemeClr val="tx1"/>
                </a:solidFill>
              </a:rPr>
              <a:t>تقسم </a:t>
            </a:r>
            <a:r>
              <a:rPr lang="ar-SA" sz="2400" b="1" dirty="0">
                <a:solidFill>
                  <a:schemeClr val="tx1"/>
                </a:solidFill>
              </a:rPr>
              <a:t>الغابات المنتجة للأخشاب الى قسمين:</a:t>
            </a:r>
            <a:endParaRPr lang="en-US" sz="2400" b="1" dirty="0">
              <a:solidFill>
                <a:schemeClr val="tx1"/>
              </a:solidFill>
            </a:endParaRPr>
          </a:p>
          <a:p>
            <a:pPr marL="342900" indent="-342900" algn="r" rtl="1">
              <a:buFont typeface="Wingdings" panose="05000000000000000000" pitchFamily="2" charset="2"/>
              <a:buChar char="ü"/>
            </a:pPr>
            <a:r>
              <a:rPr lang="ar-SA" sz="2400" b="1" dirty="0" smtClean="0">
                <a:solidFill>
                  <a:schemeClr val="tx1"/>
                </a:solidFill>
              </a:rPr>
              <a:t>الغابات </a:t>
            </a:r>
            <a:r>
              <a:rPr lang="ar-SA" sz="2400" b="1" dirty="0">
                <a:solidFill>
                  <a:schemeClr val="tx1"/>
                </a:solidFill>
              </a:rPr>
              <a:t>المخروطية المنتجة للأخشاب اللينة، وتنتشر في العروض العليا كشمال روسيا </a:t>
            </a:r>
            <a:r>
              <a:rPr lang="ar-SA" sz="2400" b="1" dirty="0" smtClean="0">
                <a:solidFill>
                  <a:schemeClr val="tx1"/>
                </a:solidFill>
              </a:rPr>
              <a:t>وكندا.</a:t>
            </a:r>
            <a:endParaRPr lang="ar-BH" sz="2400" b="1" dirty="0">
              <a:solidFill>
                <a:schemeClr val="tx1"/>
              </a:solidFill>
            </a:endParaRPr>
          </a:p>
          <a:p>
            <a:pPr marL="342900" indent="-342900" algn="r" rtl="1">
              <a:buFont typeface="Wingdings" panose="05000000000000000000" pitchFamily="2" charset="2"/>
              <a:buChar char="ü"/>
            </a:pPr>
            <a:r>
              <a:rPr lang="ar-SA" sz="2400" b="1" dirty="0" smtClean="0">
                <a:solidFill>
                  <a:schemeClr val="tx1"/>
                </a:solidFill>
              </a:rPr>
              <a:t>الغابات </a:t>
            </a:r>
            <a:r>
              <a:rPr lang="ar-SA" sz="2400" b="1" dirty="0">
                <a:solidFill>
                  <a:schemeClr val="tx1"/>
                </a:solidFill>
              </a:rPr>
              <a:t>المنتجة للأخشاب الصلبة، وتنتشر في المناطق المدارية وشبة المدارية.</a:t>
            </a:r>
            <a:endParaRPr lang="en-US" sz="2400" b="1" dirty="0">
              <a:solidFill>
                <a:schemeClr val="tx1"/>
              </a:solidFill>
            </a:endParaRPr>
          </a:p>
          <a:p>
            <a:pPr marL="342900" indent="-342900" algn="r" rtl="1">
              <a:buFont typeface="Wingdings" panose="05000000000000000000" pitchFamily="2" charset="2"/>
              <a:buChar char="§"/>
            </a:pPr>
            <a:r>
              <a:rPr lang="ar-SA" sz="2400" b="1" dirty="0" smtClean="0">
                <a:solidFill>
                  <a:schemeClr val="tx1"/>
                </a:solidFill>
              </a:rPr>
              <a:t>رغم </a:t>
            </a:r>
            <a:r>
              <a:rPr lang="ar-SA" sz="2400" b="1" dirty="0">
                <a:solidFill>
                  <a:schemeClr val="tx1"/>
                </a:solidFill>
              </a:rPr>
              <a:t>تزايد الطلب على الأخشاب، لا يستثمر الإنسان أكثر من 50% من الغابات وذلك بسبب:</a:t>
            </a:r>
            <a:endParaRPr lang="en-US" sz="2400" b="1" dirty="0">
              <a:solidFill>
                <a:schemeClr val="tx1"/>
              </a:solidFill>
            </a:endParaRPr>
          </a:p>
          <a:p>
            <a:pPr marL="342900" indent="-342900" algn="r" rtl="1">
              <a:buFont typeface="Wingdings" panose="05000000000000000000" pitchFamily="2" charset="2"/>
              <a:buChar char="ü"/>
            </a:pPr>
            <a:r>
              <a:rPr lang="ar-SA" sz="2400" b="1" dirty="0" smtClean="0">
                <a:solidFill>
                  <a:schemeClr val="tx1"/>
                </a:solidFill>
              </a:rPr>
              <a:t>طول </a:t>
            </a:r>
            <a:r>
              <a:rPr lang="ar-SA" sz="2400" b="1" dirty="0">
                <a:solidFill>
                  <a:schemeClr val="tx1"/>
                </a:solidFill>
              </a:rPr>
              <a:t>فصل الجليد في العروض </a:t>
            </a:r>
            <a:r>
              <a:rPr lang="ar-SA" sz="2400" b="1" dirty="0" smtClean="0">
                <a:solidFill>
                  <a:schemeClr val="tx1"/>
                </a:solidFill>
              </a:rPr>
              <a:t>العليا.</a:t>
            </a:r>
            <a:endParaRPr lang="ar-BH" sz="2400" b="1" dirty="0">
              <a:solidFill>
                <a:schemeClr val="tx1"/>
              </a:solidFill>
            </a:endParaRPr>
          </a:p>
          <a:p>
            <a:pPr marL="342900" indent="-342900" algn="r" rtl="1">
              <a:buFont typeface="Wingdings" panose="05000000000000000000" pitchFamily="2" charset="2"/>
              <a:buChar char="ü"/>
            </a:pPr>
            <a:r>
              <a:rPr lang="ar-SA" sz="2400" b="1" dirty="0" smtClean="0">
                <a:solidFill>
                  <a:schemeClr val="tx1"/>
                </a:solidFill>
              </a:rPr>
              <a:t>كثافة </a:t>
            </a:r>
            <a:r>
              <a:rPr lang="ar-SA" sz="2400" b="1" dirty="0">
                <a:solidFill>
                  <a:schemeClr val="tx1"/>
                </a:solidFill>
              </a:rPr>
              <a:t>النباتات في المناطق </a:t>
            </a:r>
            <a:r>
              <a:rPr lang="ar-SA" sz="2400" b="1" dirty="0" smtClean="0">
                <a:solidFill>
                  <a:schemeClr val="tx1"/>
                </a:solidFill>
              </a:rPr>
              <a:t>المدارية.</a:t>
            </a:r>
            <a:endParaRPr lang="ar-BH" sz="2400" b="1" dirty="0">
              <a:solidFill>
                <a:schemeClr val="tx1"/>
              </a:solidFill>
            </a:endParaRPr>
          </a:p>
          <a:p>
            <a:pPr marL="342900" indent="-342900" algn="r" rtl="1">
              <a:buFont typeface="Wingdings" panose="05000000000000000000" pitchFamily="2" charset="2"/>
              <a:buChar char="ü"/>
            </a:pPr>
            <a:r>
              <a:rPr lang="ar-SA" sz="2400" b="1" dirty="0" smtClean="0">
                <a:solidFill>
                  <a:schemeClr val="tx1"/>
                </a:solidFill>
              </a:rPr>
              <a:t>كثرة </a:t>
            </a:r>
            <a:r>
              <a:rPr lang="ar-SA" sz="2400" b="1" dirty="0">
                <a:solidFill>
                  <a:schemeClr val="tx1"/>
                </a:solidFill>
              </a:rPr>
              <a:t>المستنقعات في المناطق المدارية مما يجعل شق الطرقات وصيانتها صعباً. </a:t>
            </a:r>
            <a:endParaRPr lang="ar-BH" sz="2400" b="1" dirty="0">
              <a:solidFill>
                <a:schemeClr val="tx1"/>
              </a:solidFill>
            </a:endParaRPr>
          </a:p>
          <a:p>
            <a:pPr marL="342900" indent="-342900" algn="r" rtl="1">
              <a:buFont typeface="Wingdings" panose="05000000000000000000" pitchFamily="2" charset="2"/>
              <a:buChar char="ü"/>
            </a:pPr>
            <a:r>
              <a:rPr lang="ar-SA" sz="2400" b="1" dirty="0" smtClean="0">
                <a:solidFill>
                  <a:schemeClr val="tx1"/>
                </a:solidFill>
              </a:rPr>
              <a:t>بعد </a:t>
            </a:r>
            <a:r>
              <a:rPr lang="ar-SA" sz="2400" b="1" dirty="0">
                <a:solidFill>
                  <a:schemeClr val="tx1"/>
                </a:solidFill>
              </a:rPr>
              <a:t>الغابات عن موانئ التصدير مما يرفع تكاليف النقل.</a:t>
            </a:r>
            <a:endParaRPr lang="en-US" sz="2400" b="1" dirty="0">
              <a:solidFill>
                <a:schemeClr val="tx1"/>
              </a:solidFill>
            </a:endParaRPr>
          </a:p>
          <a:p>
            <a:pPr lvl="0" algn="r" defTabSz="977900" rtl="1">
              <a:lnSpc>
                <a:spcPct val="90000"/>
              </a:lnSpc>
              <a:spcBef>
                <a:spcPct val="0"/>
              </a:spcBef>
              <a:spcAft>
                <a:spcPct val="35000"/>
              </a:spcAft>
            </a:pPr>
            <a:endParaRPr lang="ar-BH" sz="2400" b="1" dirty="0" smtClean="0">
              <a:solidFill>
                <a:schemeClr val="tx1"/>
              </a:solidFill>
            </a:endParaRPr>
          </a:p>
        </p:txBody>
      </p:sp>
      <p:sp>
        <p:nvSpPr>
          <p:cNvPr id="5" name="Rectangle 4"/>
          <p:cNvSpPr/>
          <p:nvPr/>
        </p:nvSpPr>
        <p:spPr>
          <a:xfrm>
            <a:off x="228600" y="454111"/>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
        <p:nvSpPr>
          <p:cNvPr id="6" name="Rectangle 5"/>
          <p:cNvSpPr/>
          <p:nvPr/>
        </p:nvSpPr>
        <p:spPr>
          <a:xfrm>
            <a:off x="3334871" y="309098"/>
            <a:ext cx="8337176" cy="584775"/>
          </a:xfrm>
          <a:prstGeom prst="rect">
            <a:avLst/>
          </a:prstGeom>
          <a:solidFill>
            <a:schemeClr val="accent6">
              <a:lumMod val="40000"/>
              <a:lumOff val="60000"/>
            </a:schemeClr>
          </a:solidFill>
          <a:ln>
            <a:noFill/>
          </a:ln>
        </p:spPr>
        <p:txBody>
          <a:bodyPr wrap="square">
            <a:spAutoFit/>
          </a:bodyPr>
          <a:lstStyle/>
          <a:p>
            <a:pPr lvl="0" algn="ctr" rtl="1">
              <a:spcAft>
                <a:spcPts val="800"/>
              </a:spcAft>
            </a:pPr>
            <a:r>
              <a:rPr lang="ar-BH" sz="3200" b="1" dirty="0">
                <a:solidFill>
                  <a:srgbClr val="ED7D31">
                    <a:lumMod val="50000"/>
                  </a:srgbClr>
                </a:solidFill>
                <a:latin typeface="Arial" panose="020B0604020202020204" pitchFamily="34" charset="0"/>
                <a:ea typeface="Calibri" panose="020F0502020204030204" pitchFamily="34" charset="0"/>
              </a:rPr>
              <a:t>إجابة النشاط </a:t>
            </a:r>
            <a:r>
              <a:rPr lang="ar-BH" sz="3200" b="1" dirty="0" smtClean="0">
                <a:solidFill>
                  <a:srgbClr val="ED7D31">
                    <a:lumMod val="50000"/>
                  </a:srgbClr>
                </a:solidFill>
                <a:latin typeface="Arial" panose="020B0604020202020204" pitchFamily="34" charset="0"/>
                <a:ea typeface="Calibri" panose="020F0502020204030204" pitchFamily="34" charset="0"/>
              </a:rPr>
              <a:t>الرابع: 3</a:t>
            </a:r>
            <a:endParaRPr lang="en-US" sz="48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66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 y="2977069"/>
            <a:ext cx="10084526" cy="1642950"/>
          </a:xfrm>
          <a:prstGeom prst="rect">
            <a:avLst/>
          </a:prstGeom>
          <a:solidFill>
            <a:schemeClr val="accent2">
              <a:lumMod val="20000"/>
              <a:lumOff val="80000"/>
            </a:schemeClr>
          </a:solidFill>
        </p:spPr>
        <p:txBody>
          <a:bodyPr wrap="square">
            <a:spAutoFit/>
          </a:bodyPr>
          <a:lstStyle/>
          <a:p>
            <a:pPr algn="ctr" rtl="1">
              <a:lnSpc>
                <a:spcPct val="150000"/>
              </a:lnSpc>
              <a:spcAft>
                <a:spcPts val="0"/>
              </a:spcAft>
            </a:pPr>
            <a:r>
              <a:rPr lang="ar-BH" sz="6000" b="1" dirty="0" smtClean="0">
                <a:solidFill>
                  <a:srgbClr val="FF0000"/>
                </a:solidFill>
                <a:latin typeface="Calibri" panose="020F0502020204030204" pitchFamily="34" charset="0"/>
                <a:ea typeface="Calibri" panose="020F0502020204030204" pitchFamily="34" charset="0"/>
                <a:cs typeface="+mj-cs"/>
              </a:rPr>
              <a:t>انــــتــــهــــى الدّرس</a:t>
            </a:r>
          </a:p>
          <a:p>
            <a:pPr algn="ctr" rtl="1">
              <a:lnSpc>
                <a:spcPct val="150000"/>
              </a:lnSpc>
              <a:spcAft>
                <a:spcPts val="0"/>
              </a:spcAft>
            </a:pPr>
            <a:endParaRPr lang="en-US" sz="800" b="1" dirty="0">
              <a:solidFill>
                <a:srgbClr val="FF0000"/>
              </a:solidFill>
              <a:latin typeface="Calibri" panose="020F0502020204030204" pitchFamily="34" charset="0"/>
              <a:ea typeface="Calibri" panose="020F0502020204030204" pitchFamily="34" charset="0"/>
              <a:cs typeface="+mj-cs"/>
            </a:endParaRPr>
          </a:p>
        </p:txBody>
      </p:sp>
      <p:sp>
        <p:nvSpPr>
          <p:cNvPr id="3" name="Rectangle 2"/>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7614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p:nvPr/>
        </p:nvSpPr>
        <p:spPr>
          <a:xfrm>
            <a:off x="371748" y="1596076"/>
            <a:ext cx="11071698" cy="2048462"/>
          </a:xfrm>
          <a:prstGeom prst="rect">
            <a:avLst/>
          </a:prstGeom>
          <a:solidFill>
            <a:schemeClr val="accent2">
              <a:lumMod val="20000"/>
              <a:lumOff val="8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250000"/>
              </a:lnSpc>
              <a:spcAft>
                <a:spcPts val="800"/>
              </a:spcAft>
            </a:pPr>
            <a:r>
              <a:rPr lang="ar-SA" sz="2800" b="1" dirty="0" smtClean="0">
                <a:cs typeface="+mj-cs"/>
              </a:rPr>
              <a:t>ت</a:t>
            </a:r>
            <a:r>
              <a:rPr lang="ar-BH" sz="2800" b="1" dirty="0" smtClean="0">
                <a:cs typeface="+mj-cs"/>
              </a:rPr>
              <a:t>تنوّع الزّراعات في العالم بتنوّع المعطيات الطّبيعيّة والبشريّة. فما هي الأنماط الزّراعيّة الكبرى؟ ما هي خصائص كلّ منها؟ وكيف تتوزّع في العالم؟ </a:t>
            </a:r>
            <a:endParaRPr lang="ar-SA" sz="2800" b="1" dirty="0" smtClean="0">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4" name="Rectangle 3"/>
          <p:cNvSpPr/>
          <p:nvPr/>
        </p:nvSpPr>
        <p:spPr>
          <a:xfrm>
            <a:off x="3455894" y="415315"/>
            <a:ext cx="7987552" cy="91440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ar-BH" sz="4000" b="1" dirty="0" smtClean="0">
                <a:solidFill>
                  <a:srgbClr val="FF0000"/>
                </a:solidFill>
                <a:latin typeface="Simplified Arabic" panose="02020603050405020304" pitchFamily="18" charset="-78"/>
                <a:ea typeface="Calibri" panose="020F0502020204030204" pitchFamily="34" charset="0"/>
                <a:cs typeface="+mj-cs"/>
              </a:rPr>
              <a:t>مقدّمة</a:t>
            </a:r>
            <a:endParaRPr lang="en-US" sz="4000" b="1" dirty="0">
              <a:solidFill>
                <a:srgbClr val="FF0000"/>
              </a:solidFill>
              <a:latin typeface="Simplified Arabic" panose="02020603050405020304" pitchFamily="18" charset="-78"/>
              <a:ea typeface="Calibri" panose="020F0502020204030204" pitchFamily="34" charset="0"/>
              <a:cs typeface="+mj-cs"/>
            </a:endParaRPr>
          </a:p>
        </p:txBody>
      </p:sp>
      <p:sp>
        <p:nvSpPr>
          <p:cNvPr id="5" name="Rectangle 4"/>
          <p:cNvSpPr/>
          <p:nvPr/>
        </p:nvSpPr>
        <p:spPr>
          <a:xfrm>
            <a:off x="371748" y="602030"/>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363501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7280" y="2270744"/>
            <a:ext cx="248786" cy="404983"/>
          </a:xfrm>
          <a:prstGeom prst="rect">
            <a:avLst/>
          </a:prstGeom>
          <a:ln>
            <a:noFill/>
          </a:ln>
        </p:spPr>
        <p:txBody>
          <a:bodyPr wrap="none">
            <a:spAutoFit/>
          </a:bodyPr>
          <a:lstStyle/>
          <a:p>
            <a:pPr>
              <a:lnSpc>
                <a:spcPct val="107000"/>
              </a:lnSpc>
              <a:spcAft>
                <a:spcPts val="800"/>
              </a:spcAft>
            </a:pPr>
            <a:r>
              <a:rPr lang="en-US" sz="2000" dirty="0" smtClean="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lang="en-US" sz="2000" dirty="0">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2" name="Rectangle 1"/>
          <p:cNvSpPr/>
          <p:nvPr/>
        </p:nvSpPr>
        <p:spPr>
          <a:xfrm>
            <a:off x="3393429" y="192990"/>
            <a:ext cx="8036570" cy="701236"/>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spcAft>
                <a:spcPts val="800"/>
              </a:spcAft>
            </a:pPr>
            <a:r>
              <a:rPr lang="ar-SA" sz="4000" b="1" dirty="0" smtClean="0">
                <a:solidFill>
                  <a:srgbClr val="FF0000"/>
                </a:solidFill>
                <a:latin typeface="Simplified Arabic" panose="02020603050405020304" pitchFamily="18" charset="-78"/>
                <a:ea typeface="Calibri" panose="020F0502020204030204" pitchFamily="34" charset="0"/>
                <a:cs typeface="+mj-cs"/>
              </a:rPr>
              <a:t>الن</a:t>
            </a:r>
            <a:r>
              <a:rPr lang="ar-BH" sz="4000" b="1" dirty="0" smtClean="0">
                <a:solidFill>
                  <a:srgbClr val="FF0000"/>
                </a:solidFill>
                <a:latin typeface="Simplified Arabic" panose="02020603050405020304" pitchFamily="18" charset="-78"/>
                <a:ea typeface="Calibri" panose="020F0502020204030204" pitchFamily="34" charset="0"/>
                <a:cs typeface="+mj-cs"/>
              </a:rPr>
              <a:t>ّ</a:t>
            </a:r>
            <a:r>
              <a:rPr lang="ar-SA" sz="4000" b="1" dirty="0" smtClean="0">
                <a:solidFill>
                  <a:srgbClr val="FF0000"/>
                </a:solidFill>
                <a:latin typeface="Simplified Arabic" panose="02020603050405020304" pitchFamily="18" charset="-78"/>
                <a:ea typeface="Calibri" panose="020F0502020204030204" pitchFamily="34" charset="0"/>
                <a:cs typeface="+mj-cs"/>
              </a:rPr>
              <a:t>شاط </a:t>
            </a:r>
            <a:r>
              <a:rPr lang="ar-SA" sz="4000" b="1" dirty="0" err="1" smtClean="0">
                <a:solidFill>
                  <a:srgbClr val="FF0000"/>
                </a:solidFill>
                <a:latin typeface="Simplified Arabic" panose="02020603050405020304" pitchFamily="18" charset="-78"/>
                <a:ea typeface="Calibri" panose="020F0502020204030204" pitchFamily="34" charset="0"/>
                <a:cs typeface="+mj-cs"/>
              </a:rPr>
              <a:t>الأو</a:t>
            </a:r>
            <a:r>
              <a:rPr lang="ar-BH" sz="4000" b="1" dirty="0" smtClean="0">
                <a:solidFill>
                  <a:srgbClr val="FF0000"/>
                </a:solidFill>
                <a:latin typeface="Simplified Arabic" panose="02020603050405020304" pitchFamily="18" charset="-78"/>
                <a:ea typeface="Calibri" panose="020F0502020204030204" pitchFamily="34" charset="0"/>
                <a:cs typeface="+mj-cs"/>
              </a:rPr>
              <a:t>ّ</a:t>
            </a:r>
            <a:r>
              <a:rPr lang="ar-SA" sz="4000" b="1" dirty="0" smtClean="0">
                <a:solidFill>
                  <a:srgbClr val="FF0000"/>
                </a:solidFill>
                <a:latin typeface="Simplified Arabic" panose="02020603050405020304" pitchFamily="18" charset="-78"/>
                <a:ea typeface="Calibri" panose="020F0502020204030204" pitchFamily="34" charset="0"/>
                <a:cs typeface="+mj-cs"/>
              </a:rPr>
              <a:t>ل</a:t>
            </a:r>
            <a:r>
              <a:rPr lang="ar-SA" sz="4000" b="1" dirty="0">
                <a:solidFill>
                  <a:srgbClr val="FF0000"/>
                </a:solidFill>
                <a:latin typeface="Simplified Arabic" panose="02020603050405020304" pitchFamily="18" charset="-78"/>
                <a:ea typeface="Calibri" panose="020F0502020204030204" pitchFamily="34" charset="0"/>
                <a:cs typeface="+mj-cs"/>
              </a:rPr>
              <a:t>:</a:t>
            </a:r>
            <a:r>
              <a:rPr lang="ar-BH" sz="4000" b="1" dirty="0">
                <a:solidFill>
                  <a:srgbClr val="FF0000"/>
                </a:solidFill>
                <a:latin typeface="Simplified Arabic" panose="02020603050405020304" pitchFamily="18" charset="-78"/>
                <a:ea typeface="Calibri" panose="020F0502020204030204" pitchFamily="34" charset="0"/>
                <a:cs typeface="+mj-cs"/>
              </a:rPr>
              <a:t> </a:t>
            </a:r>
            <a:r>
              <a:rPr lang="ar-BH" sz="4000" b="1" dirty="0" smtClean="0">
                <a:solidFill>
                  <a:srgbClr val="FF0000"/>
                </a:solidFill>
                <a:latin typeface="Simplified Arabic" panose="02020603050405020304" pitchFamily="18" charset="-78"/>
                <a:ea typeface="Calibri" panose="020F0502020204030204" pitchFamily="34" charset="0"/>
                <a:cs typeface="+mj-cs"/>
              </a:rPr>
              <a:t>الزّراعات التّقليديّة</a:t>
            </a:r>
            <a:endParaRPr lang="en-US" sz="4000" dirty="0">
              <a:solidFill>
                <a:srgbClr val="FF0000"/>
              </a:solidFill>
              <a:latin typeface="Simplified Arabic" panose="02020603050405020304" pitchFamily="18" charset="-78"/>
              <a:ea typeface="Calibri" panose="020F0502020204030204" pitchFamily="34" charset="0"/>
              <a:cs typeface="+mj-cs"/>
            </a:endParaRPr>
          </a:p>
        </p:txBody>
      </p:sp>
      <p:sp>
        <p:nvSpPr>
          <p:cNvPr id="8" name="Rectangle 7"/>
          <p:cNvSpPr/>
          <p:nvPr/>
        </p:nvSpPr>
        <p:spPr>
          <a:xfrm>
            <a:off x="5708470" y="982320"/>
            <a:ext cx="5820866" cy="384721"/>
          </a:xfrm>
          <a:prstGeom prst="rect">
            <a:avLst/>
          </a:prstGeom>
        </p:spPr>
        <p:txBody>
          <a:bodyPr wrap="square">
            <a:spAutoFit/>
          </a:bodyPr>
          <a:lstStyle/>
          <a:p>
            <a:pPr algn="just" rtl="1"/>
            <a:r>
              <a:rPr lang="ar-BH" sz="1900" b="1" dirty="0">
                <a:solidFill>
                  <a:srgbClr val="0070C0"/>
                </a:solidFill>
                <a:latin typeface="Calibri" panose="020F0502020204030204" pitchFamily="34" charset="0"/>
                <a:ea typeface="Calibri" panose="020F0502020204030204" pitchFamily="34" charset="0"/>
                <a:cs typeface="+mj-cs"/>
              </a:rPr>
              <a:t> </a:t>
            </a:r>
            <a:r>
              <a:rPr lang="ar-BH" sz="1900" b="1" dirty="0" smtClean="0">
                <a:solidFill>
                  <a:srgbClr val="0070C0"/>
                </a:solidFill>
                <a:latin typeface="Calibri" panose="020F0502020204030204" pitchFamily="34" charset="0"/>
                <a:ea typeface="Calibri" panose="020F0502020204030204" pitchFamily="34" charset="0"/>
                <a:cs typeface="+mj-cs"/>
              </a:rPr>
              <a:t>مستند1: </a:t>
            </a:r>
            <a:r>
              <a:rPr lang="ar-BH" sz="1900" b="1" dirty="0" smtClean="0">
                <a:solidFill>
                  <a:srgbClr val="0070C0"/>
                </a:solidFill>
                <a:cs typeface="+mj-cs"/>
              </a:rPr>
              <a:t>زراعة متنقّلة تقوم على الحرائق في وادي أومو في أثيوبيا </a:t>
            </a:r>
            <a:endParaRPr lang="ar-BH" sz="1900" dirty="0">
              <a:solidFill>
                <a:srgbClr val="0070C0"/>
              </a:solidFill>
              <a:cs typeface="+mj-cs"/>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335485" y="1470524"/>
            <a:ext cx="5094513" cy="3754619"/>
          </a:xfrm>
          <a:prstGeom prst="rect">
            <a:avLst/>
          </a:prstGeom>
          <a:noFill/>
          <a:ln>
            <a:solidFill>
              <a:schemeClr val="tx1"/>
            </a:solidFill>
          </a:ln>
        </p:spPr>
      </p:pic>
      <p:sp>
        <p:nvSpPr>
          <p:cNvPr id="11" name="Rectangle 10"/>
          <p:cNvSpPr/>
          <p:nvPr/>
        </p:nvSpPr>
        <p:spPr>
          <a:xfrm>
            <a:off x="0" y="963679"/>
            <a:ext cx="5820866" cy="384721"/>
          </a:xfrm>
          <a:prstGeom prst="rect">
            <a:avLst/>
          </a:prstGeom>
        </p:spPr>
        <p:txBody>
          <a:bodyPr wrap="square">
            <a:spAutoFit/>
          </a:bodyPr>
          <a:lstStyle/>
          <a:p>
            <a:pPr algn="just" rtl="1"/>
            <a:r>
              <a:rPr lang="ar-BH" sz="1900" b="1" dirty="0">
                <a:solidFill>
                  <a:srgbClr val="0070C0"/>
                </a:solidFill>
                <a:latin typeface="Calibri" panose="020F0502020204030204" pitchFamily="34" charset="0"/>
                <a:ea typeface="Calibri" panose="020F0502020204030204" pitchFamily="34" charset="0"/>
                <a:cs typeface="+mj-cs"/>
              </a:rPr>
              <a:t> </a:t>
            </a:r>
            <a:r>
              <a:rPr lang="ar-BH" sz="1900" b="1" dirty="0" smtClean="0">
                <a:solidFill>
                  <a:srgbClr val="0070C0"/>
                </a:solidFill>
                <a:latin typeface="Calibri" panose="020F0502020204030204" pitchFamily="34" charset="0"/>
                <a:ea typeface="Calibri" panose="020F0502020204030204" pitchFamily="34" charset="0"/>
                <a:cs typeface="+mj-cs"/>
              </a:rPr>
              <a:t>مستند2: </a:t>
            </a:r>
            <a:r>
              <a:rPr lang="ar-BH" sz="1900" b="1" dirty="0" smtClean="0">
                <a:solidFill>
                  <a:srgbClr val="0070C0"/>
                </a:solidFill>
                <a:cs typeface="+mj-cs"/>
              </a:rPr>
              <a:t>تربية الأغنام في أرياف مالي</a:t>
            </a:r>
            <a:endParaRPr lang="ar-BH" sz="1900" dirty="0">
              <a:solidFill>
                <a:srgbClr val="0070C0"/>
              </a:solidFill>
              <a:cs typeface="+mj-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23" y="1470523"/>
            <a:ext cx="5413685" cy="3754620"/>
          </a:xfrm>
          <a:prstGeom prst="rect">
            <a:avLst/>
          </a:prstGeom>
        </p:spPr>
      </p:pic>
      <p:sp>
        <p:nvSpPr>
          <p:cNvPr id="9" name="Rectangle 8"/>
          <p:cNvSpPr/>
          <p:nvPr/>
        </p:nvSpPr>
        <p:spPr>
          <a:xfrm>
            <a:off x="268941" y="300587"/>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2587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725769" y="-3786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2E74B5"/>
                </a:solidFill>
                <a:effectLst/>
                <a:latin typeface="Calibri" panose="020F0502020204030204" pitchFamily="34" charset="0"/>
                <a:ea typeface="Calibri" panose="020F0502020204030204" pitchFamily="34" charset="0"/>
                <a:cs typeface="Arial" panose="020B0604020202020204" pitchFamily="34" charset="0"/>
              </a:rPr>
              <a:t>الاسئلة: أقرأ الرسم البياني ثم اجب عن ما يلي :</a:t>
            </a:r>
            <a:endParaRPr kumimoji="0" lang="en-US" sz="1100" b="0" i="0" u="none" strike="noStrike" cap="none" normalizeH="0" baseline="0" smtClean="0">
              <a:ln>
                <a:noFill/>
              </a:ln>
              <a:solidFill>
                <a:schemeClr val="tx1"/>
              </a:solidFill>
              <a:effectLst/>
            </a:endParaRPr>
          </a:p>
          <a:p>
            <a:pPr marL="0" marR="0" lvl="0" indent="0" algn="l"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smtClean="0">
                <a:ln>
                  <a:noFill/>
                </a:ln>
                <a:solidFill>
                  <a:srgbClr val="2E74B5"/>
                </a:solidFill>
                <a:effectLst/>
                <a:latin typeface="Calibri" panose="020F0502020204030204" pitchFamily="34" charset="0"/>
                <a:ea typeface="Calibri" panose="020F0502020204030204" pitchFamily="34" charset="0"/>
                <a:cs typeface="Arial" panose="020B0604020202020204" pitchFamily="34" charset="0"/>
              </a:rPr>
              <a:t>استخرج من الرسم مؤهلات القوة والنفوذ التي يمتلكها الثالوث، مدعماً ذلك بنسب مؤية.</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1725769" y="-3329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9" name="Rectangle 8"/>
          <p:cNvSpPr/>
          <p:nvPr/>
        </p:nvSpPr>
        <p:spPr>
          <a:xfrm>
            <a:off x="8869680" y="1559501"/>
            <a:ext cx="2412401" cy="369332"/>
          </a:xfrm>
          <a:prstGeom prst="rect">
            <a:avLst/>
          </a:prstGeom>
        </p:spPr>
        <p:txBody>
          <a:bodyPr wrap="square">
            <a:spAutoFit/>
          </a:bodyPr>
          <a:lstStyle/>
          <a:p>
            <a:pPr algn="just" rtl="1"/>
            <a:r>
              <a:rPr lang="ar-BH" b="1" dirty="0" smtClean="0">
                <a:solidFill>
                  <a:srgbClr val="0070C0"/>
                </a:solidFill>
                <a:latin typeface="Calibri" panose="020F0502020204030204" pitchFamily="34" charset="0"/>
                <a:ea typeface="Calibri" panose="020F0502020204030204" pitchFamily="34" charset="0"/>
                <a:cs typeface="+mj-cs"/>
              </a:rPr>
              <a:t>مستند 3: زراعة مرويّة </a:t>
            </a:r>
            <a:endParaRPr lang="ar-BH" dirty="0">
              <a:solidFill>
                <a:srgbClr val="0070C0"/>
              </a:solidFill>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331" y="2144277"/>
            <a:ext cx="5238750" cy="3476625"/>
          </a:xfrm>
          <a:prstGeom prst="rect">
            <a:avLst/>
          </a:prstGeom>
        </p:spPr>
      </p:pic>
      <p:sp>
        <p:nvSpPr>
          <p:cNvPr id="14" name="Rectangle 13"/>
          <p:cNvSpPr/>
          <p:nvPr/>
        </p:nvSpPr>
        <p:spPr>
          <a:xfrm>
            <a:off x="1422603" y="1559501"/>
            <a:ext cx="4171532" cy="400110"/>
          </a:xfrm>
          <a:prstGeom prst="rect">
            <a:avLst/>
          </a:prstGeom>
        </p:spPr>
        <p:txBody>
          <a:bodyPr wrap="square">
            <a:spAutoFit/>
          </a:bodyPr>
          <a:lstStyle/>
          <a:p>
            <a:pPr algn="just" rtl="1"/>
            <a:r>
              <a:rPr lang="ar-BH" sz="2000" b="1" dirty="0" smtClean="0">
                <a:solidFill>
                  <a:srgbClr val="0070C0"/>
                </a:solidFill>
                <a:latin typeface="Calibri" panose="020F0502020204030204" pitchFamily="34" charset="0"/>
                <a:ea typeface="Calibri" panose="020F0502020204030204" pitchFamily="34" charset="0"/>
                <a:cs typeface="+mj-cs"/>
              </a:rPr>
              <a:t>مستند 4: </a:t>
            </a:r>
            <a:r>
              <a:rPr lang="ar-BH" sz="2000" b="1" dirty="0">
                <a:solidFill>
                  <a:srgbClr val="0070C0"/>
                </a:solidFill>
                <a:cs typeface="Times New Roman" panose="02020603050405020304" pitchFamily="18" charset="0"/>
              </a:rPr>
              <a:t>الزّراعة </a:t>
            </a:r>
            <a:r>
              <a:rPr lang="ar-BH" sz="2000" b="1" dirty="0" smtClean="0">
                <a:solidFill>
                  <a:srgbClr val="0070C0"/>
                </a:solidFill>
                <a:cs typeface="Times New Roman" panose="02020603050405020304" pitchFamily="18" charset="0"/>
              </a:rPr>
              <a:t>في واحة بالمغرب الاقصى</a:t>
            </a:r>
            <a:endParaRPr lang="en-US" sz="2000" dirty="0">
              <a:solidFill>
                <a:srgbClr val="0070C0"/>
              </a:solidFill>
              <a:cs typeface="+mj-cs"/>
            </a:endParaRPr>
          </a:p>
        </p:txBody>
      </p:sp>
      <p:sp>
        <p:nvSpPr>
          <p:cNvPr id="8" name="Rectangle 7"/>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39" y="2144277"/>
            <a:ext cx="5390116" cy="3476625"/>
          </a:xfrm>
          <a:prstGeom prst="rect">
            <a:avLst/>
          </a:prstGeom>
        </p:spPr>
      </p:pic>
    </p:spTree>
    <p:extLst>
      <p:ext uri="{BB962C8B-B14F-4D97-AF65-F5344CB8AC3E}">
        <p14:creationId xmlns:p14="http://schemas.microsoft.com/office/powerpoint/2010/main" val="3999914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13440" y="436735"/>
            <a:ext cx="4171532" cy="400110"/>
          </a:xfrm>
          <a:prstGeom prst="rect">
            <a:avLst/>
          </a:prstGeom>
        </p:spPr>
        <p:txBody>
          <a:bodyPr wrap="square">
            <a:spAutoFit/>
          </a:bodyPr>
          <a:lstStyle/>
          <a:p>
            <a:pPr lvl="0" algn="just" rtl="1"/>
            <a:r>
              <a:rPr lang="en-US" sz="2000" b="1" dirty="0" smtClean="0">
                <a:solidFill>
                  <a:srgbClr val="0070C0"/>
                </a:solidFill>
                <a:cs typeface="+mj-cs"/>
              </a:rPr>
              <a:t> </a:t>
            </a:r>
            <a:r>
              <a:rPr lang="ar-BH" sz="2000" b="1" dirty="0" smtClean="0">
                <a:solidFill>
                  <a:srgbClr val="0070C0"/>
                </a:solidFill>
                <a:cs typeface="+mj-cs"/>
              </a:rPr>
              <a:t>مستند 5: </a:t>
            </a:r>
            <a:r>
              <a:rPr lang="ar-SA" sz="2000" b="1" dirty="0">
                <a:solidFill>
                  <a:srgbClr val="0070C0"/>
                </a:solidFill>
                <a:cs typeface="Times New Roman" panose="02020603050405020304" pitchFamily="18" charset="0"/>
              </a:rPr>
              <a:t>مدر</a:t>
            </a:r>
            <a:r>
              <a:rPr lang="ar-BH" sz="2000" b="1" dirty="0">
                <a:solidFill>
                  <a:srgbClr val="0070C0"/>
                </a:solidFill>
                <a:cs typeface="Times New Roman" panose="02020603050405020304" pitchFamily="18" charset="0"/>
              </a:rPr>
              <a:t>ّ</a:t>
            </a:r>
            <a:r>
              <a:rPr lang="ar-SA" sz="2000" b="1" dirty="0">
                <a:solidFill>
                  <a:srgbClr val="0070C0"/>
                </a:solidFill>
                <a:cs typeface="Times New Roman" panose="02020603050405020304" pitchFamily="18" charset="0"/>
              </a:rPr>
              <a:t>جات لزراعة الأرز في </a:t>
            </a:r>
            <a:r>
              <a:rPr lang="ar-SA" sz="2000" b="1" dirty="0" err="1">
                <a:solidFill>
                  <a:srgbClr val="0070C0"/>
                </a:solidFill>
                <a:cs typeface="Times New Roman" panose="02020603050405020304" pitchFamily="18" charset="0"/>
              </a:rPr>
              <a:t>الفلب</a:t>
            </a:r>
            <a:r>
              <a:rPr lang="ar-BH" sz="2000" b="1" dirty="0">
                <a:solidFill>
                  <a:srgbClr val="0070C0"/>
                </a:solidFill>
                <a:cs typeface="Times New Roman" panose="02020603050405020304" pitchFamily="18" charset="0"/>
              </a:rPr>
              <a:t>ّ</a:t>
            </a:r>
            <a:r>
              <a:rPr lang="ar-SA" sz="2000" b="1" dirty="0" smtClean="0">
                <a:solidFill>
                  <a:srgbClr val="0070C0"/>
                </a:solidFill>
                <a:cs typeface="Times New Roman" panose="02020603050405020304" pitchFamily="18" charset="0"/>
              </a:rPr>
              <a:t>ين</a:t>
            </a:r>
            <a:endParaRPr lang="en-US" sz="2000" dirty="0">
              <a:solidFill>
                <a:srgbClr val="0070C0"/>
              </a:solidFill>
            </a:endParaRPr>
          </a:p>
        </p:txBody>
      </p:sp>
      <p:sp>
        <p:nvSpPr>
          <p:cNvPr id="6" name="Rectangle 5"/>
          <p:cNvSpPr/>
          <p:nvPr/>
        </p:nvSpPr>
        <p:spPr>
          <a:xfrm>
            <a:off x="255494" y="295876"/>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141539" y="1196656"/>
            <a:ext cx="5097321" cy="3419535"/>
          </a:xfrm>
          <a:prstGeom prst="rect">
            <a:avLst/>
          </a:prstGeom>
          <a:noFill/>
        </p:spPr>
      </p:pic>
    </p:spTree>
    <p:extLst>
      <p:ext uri="{BB962C8B-B14F-4D97-AF65-F5344CB8AC3E}">
        <p14:creationId xmlns:p14="http://schemas.microsoft.com/office/powerpoint/2010/main" val="196494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3398" t="13968" r="24039" b="16761"/>
          <a:stretch/>
        </p:blipFill>
        <p:spPr bwMode="auto">
          <a:xfrm>
            <a:off x="1129553" y="874058"/>
            <a:ext cx="9699555" cy="5458737"/>
          </a:xfrm>
          <a:prstGeom prst="rect">
            <a:avLst/>
          </a:prstGeom>
          <a:ln w="3175">
            <a:solidFill>
              <a:schemeClr val="tx1"/>
            </a:solidFill>
          </a:ln>
          <a:extLst>
            <a:ext uri="{53640926-AAD7-44D8-BBD7-CCE9431645EC}">
              <a14:shadowObscured xmlns:a14="http://schemas.microsoft.com/office/drawing/2010/main"/>
            </a:ext>
          </a:extLst>
        </p:spPr>
      </p:pic>
      <p:sp>
        <p:nvSpPr>
          <p:cNvPr id="5" name="Rectangle 4"/>
          <p:cNvSpPr/>
          <p:nvPr/>
        </p:nvSpPr>
        <p:spPr>
          <a:xfrm>
            <a:off x="6496211" y="427061"/>
            <a:ext cx="4171532" cy="400110"/>
          </a:xfrm>
          <a:prstGeom prst="rect">
            <a:avLst/>
          </a:prstGeom>
        </p:spPr>
        <p:txBody>
          <a:bodyPr wrap="square">
            <a:spAutoFit/>
          </a:bodyPr>
          <a:lstStyle/>
          <a:p>
            <a:pPr algn="just" rtl="1"/>
            <a:r>
              <a:rPr lang="en-US" sz="2000" b="1" dirty="0" smtClean="0">
                <a:solidFill>
                  <a:srgbClr val="0070C0"/>
                </a:solidFill>
                <a:cs typeface="+mj-cs"/>
              </a:rPr>
              <a:t> </a:t>
            </a:r>
            <a:r>
              <a:rPr lang="ar-BH" sz="2000" b="1" dirty="0" smtClean="0">
                <a:solidFill>
                  <a:srgbClr val="0070C0"/>
                </a:solidFill>
                <a:cs typeface="+mj-cs"/>
              </a:rPr>
              <a:t>مستند 6: الأنواع الرّئيسيّة للزّراعات في العالم</a:t>
            </a:r>
            <a:endParaRPr lang="en-US" sz="2000" dirty="0">
              <a:solidFill>
                <a:srgbClr val="0070C0"/>
              </a:solidFill>
              <a:cs typeface="+mj-cs"/>
            </a:endParaRPr>
          </a:p>
        </p:txBody>
      </p:sp>
      <p:sp>
        <p:nvSpPr>
          <p:cNvPr id="6" name="Rectangle 5"/>
          <p:cNvSpPr/>
          <p:nvPr/>
        </p:nvSpPr>
        <p:spPr>
          <a:xfrm>
            <a:off x="403412" y="230507"/>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69176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1154" y="523336"/>
            <a:ext cx="10149840" cy="4832092"/>
          </a:xfrm>
          <a:prstGeom prst="rect">
            <a:avLst/>
          </a:prstGeom>
        </p:spPr>
        <p:txBody>
          <a:bodyPr wrap="square">
            <a:spAutoFit/>
          </a:bodyPr>
          <a:lstStyle/>
          <a:p>
            <a:pPr algn="just" rtl="1">
              <a:lnSpc>
                <a:spcPct val="150000"/>
              </a:lnSpc>
            </a:pPr>
            <a:r>
              <a:rPr lang="en-US" sz="2000" b="1" dirty="0" smtClean="0">
                <a:solidFill>
                  <a:srgbClr val="0070C0"/>
                </a:solidFill>
                <a:cs typeface="+mj-cs"/>
              </a:rPr>
              <a:t> </a:t>
            </a:r>
            <a:r>
              <a:rPr lang="ar-BH" sz="2400" b="1" dirty="0" smtClean="0">
                <a:solidFill>
                  <a:srgbClr val="0070C0"/>
                </a:solidFill>
                <a:cs typeface="+mj-cs"/>
              </a:rPr>
              <a:t>تأمّل في الصّور ثم أجب عن الأسئلة التّالية:</a:t>
            </a:r>
          </a:p>
          <a:p>
            <a:pPr marL="457200" indent="-457200" algn="just" rtl="1">
              <a:lnSpc>
                <a:spcPct val="150000"/>
              </a:lnSpc>
              <a:buFont typeface="+mj-lt"/>
              <a:buAutoNum type="arabicPeriod"/>
            </a:pPr>
            <a:r>
              <a:rPr lang="ar-BH" sz="2400" b="1" dirty="0" smtClean="0">
                <a:solidFill>
                  <a:srgbClr val="0070C0"/>
                </a:solidFill>
                <a:cs typeface="+mj-cs"/>
              </a:rPr>
              <a:t>من خلال المستند 1 و6 ماهي التّقنية المستعملة في الزّراعة؟ وفي أيّ منطقة تمارس هذه الزّراعة؟</a:t>
            </a:r>
          </a:p>
          <a:p>
            <a:pPr marL="457200" indent="-457200" algn="just" rtl="1">
              <a:lnSpc>
                <a:spcPct val="150000"/>
              </a:lnSpc>
              <a:buFont typeface="+mj-lt"/>
              <a:buAutoNum type="arabicPeriod"/>
            </a:pPr>
            <a:r>
              <a:rPr lang="ar-BH" sz="2400" b="1" dirty="0" smtClean="0">
                <a:solidFill>
                  <a:srgbClr val="0070C0"/>
                </a:solidFill>
                <a:cs typeface="+mj-cs"/>
              </a:rPr>
              <a:t>من خلال المستند 2 و6 في أيّ منطقة طبيعيّة يمارس الرّعي الواسع؟ وهل يرتبط هذا النّوع من النّشاط الزّراعي بحياة البداوة والتّرحال؟ ولماذا؟</a:t>
            </a:r>
          </a:p>
          <a:p>
            <a:pPr marL="457200" indent="-457200" algn="just" rtl="1">
              <a:lnSpc>
                <a:spcPct val="150000"/>
              </a:lnSpc>
              <a:buFont typeface="+mj-lt"/>
              <a:buAutoNum type="arabicPeriod"/>
            </a:pPr>
            <a:r>
              <a:rPr lang="ar-BH" sz="2400" b="1" dirty="0" smtClean="0">
                <a:solidFill>
                  <a:srgbClr val="0070C0"/>
                </a:solidFill>
                <a:cs typeface="+mj-cs"/>
              </a:rPr>
              <a:t>من خلال المستند 3 و6 اذكر التّقنيّات المستعملة في الزّراعة المرويّة. وفي أيّ مناطق تمارس هذه الزّراعة؟</a:t>
            </a:r>
          </a:p>
          <a:p>
            <a:pPr marL="457200" lvl="0" indent="-457200" algn="just" rtl="1">
              <a:lnSpc>
                <a:spcPct val="150000"/>
              </a:lnSpc>
              <a:buFont typeface="+mj-lt"/>
              <a:buAutoNum type="arabicPeriod"/>
            </a:pPr>
            <a:r>
              <a:rPr lang="ar-BH" sz="2400" b="1" dirty="0">
                <a:solidFill>
                  <a:srgbClr val="0070C0"/>
                </a:solidFill>
                <a:cs typeface="Times New Roman" panose="02020603050405020304" pitchFamily="18" charset="0"/>
              </a:rPr>
              <a:t>من خلال المستند 4 و6 اذكر الزّراعات التي تمارس في الواحات. وحدّد مناطقها على خريطة العالم.</a:t>
            </a:r>
          </a:p>
          <a:p>
            <a:pPr marL="457200" indent="-457200" algn="just" rtl="1">
              <a:lnSpc>
                <a:spcPct val="150000"/>
              </a:lnSpc>
              <a:buFont typeface="+mj-lt"/>
              <a:buAutoNum type="arabicPeriod"/>
            </a:pPr>
            <a:r>
              <a:rPr lang="ar-BH" sz="2400" b="1" dirty="0" smtClean="0">
                <a:solidFill>
                  <a:srgbClr val="0070C0"/>
                </a:solidFill>
                <a:cs typeface="+mj-cs"/>
              </a:rPr>
              <a:t>من خلال المستند 5 و6 اذكر الظّروف التي تمارس فيها زراعة الأرز؟ وأين توجد؟</a:t>
            </a:r>
          </a:p>
          <a:p>
            <a:pPr marL="457200" indent="-457200" algn="just" rtl="1">
              <a:buFont typeface="+mj-lt"/>
              <a:buAutoNum type="arabicPeriod"/>
            </a:pPr>
            <a:endParaRPr lang="en-US" sz="2000" dirty="0">
              <a:solidFill>
                <a:srgbClr val="0070C0"/>
              </a:solidFill>
              <a:cs typeface="+mj-cs"/>
            </a:endParaRPr>
          </a:p>
        </p:txBody>
      </p:sp>
      <p:sp>
        <p:nvSpPr>
          <p:cNvPr id="3" name="Rectangle 2"/>
          <p:cNvSpPr/>
          <p:nvPr/>
        </p:nvSpPr>
        <p:spPr>
          <a:xfrm>
            <a:off x="430306" y="252851"/>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8525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7634" y="359144"/>
            <a:ext cx="8283389" cy="584775"/>
          </a:xfrm>
          <a:prstGeom prst="rect">
            <a:avLst/>
          </a:prstGeom>
          <a:solidFill>
            <a:schemeClr val="accent6">
              <a:lumMod val="40000"/>
              <a:lumOff val="60000"/>
            </a:schemeClr>
          </a:solidFill>
          <a:ln>
            <a:noFill/>
          </a:ln>
        </p:spPr>
        <p:txBody>
          <a:bodyPr wrap="square">
            <a:spAutoFit/>
          </a:bodyPr>
          <a:lstStyle/>
          <a:p>
            <a:pPr algn="ctr" rtl="1">
              <a:spcAft>
                <a:spcPts val="800"/>
              </a:spcAft>
            </a:pPr>
            <a:r>
              <a:rPr lang="ar-BH" sz="3200" b="1" dirty="0" smtClean="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rPr>
              <a:t>إجابة النشاط الأول: 1</a:t>
            </a:r>
            <a:endParaRPr lang="en-US" sz="3200" b="1" dirty="0">
              <a:solidFill>
                <a:schemeClr val="accent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48641" y="3046902"/>
            <a:ext cx="11002381" cy="2708434"/>
          </a:xfrm>
          <a:prstGeom prst="rect">
            <a:avLst/>
          </a:prstGeom>
          <a:solidFill>
            <a:schemeClr val="accent2">
              <a:lumMod val="20000"/>
              <a:lumOff val="80000"/>
            </a:schemeClr>
          </a:solidFill>
        </p:spPr>
        <p:txBody>
          <a:bodyPr wrap="square">
            <a:spAutoFit/>
          </a:bodyPr>
          <a:lstStyle/>
          <a:p>
            <a:pPr algn="just" rtl="1">
              <a:lnSpc>
                <a:spcPct val="150000"/>
              </a:lnSpc>
            </a:pPr>
            <a:r>
              <a:rPr lang="ar-BH" sz="2800" b="1" dirty="0" smtClean="0">
                <a:solidFill>
                  <a:srgbClr val="FF0000"/>
                </a:solidFill>
                <a:cs typeface="+mj-cs"/>
              </a:rPr>
              <a:t>1- </a:t>
            </a:r>
            <a:r>
              <a:rPr lang="ar-SA" sz="2800" b="1" dirty="0" smtClean="0">
                <a:solidFill>
                  <a:srgbClr val="FF0000"/>
                </a:solidFill>
                <a:cs typeface="+mj-cs"/>
              </a:rPr>
              <a:t>الز</a:t>
            </a:r>
            <a:r>
              <a:rPr lang="ar-BH" sz="2800" b="1" dirty="0" smtClean="0">
                <a:solidFill>
                  <a:srgbClr val="FF0000"/>
                </a:solidFill>
                <a:cs typeface="+mj-cs"/>
              </a:rPr>
              <a:t>ّ</a:t>
            </a:r>
            <a:r>
              <a:rPr lang="ar-SA" sz="2800" b="1" dirty="0" err="1" smtClean="0">
                <a:solidFill>
                  <a:srgbClr val="FF0000"/>
                </a:solidFill>
                <a:cs typeface="+mj-cs"/>
              </a:rPr>
              <a:t>راعات</a:t>
            </a:r>
            <a:r>
              <a:rPr lang="ar-SA" sz="2800" b="1" dirty="0" smtClean="0">
                <a:solidFill>
                  <a:srgbClr val="FF0000"/>
                </a:solidFill>
                <a:cs typeface="+mj-cs"/>
              </a:rPr>
              <a:t> الواسعة</a:t>
            </a:r>
            <a:r>
              <a:rPr lang="ar-BH" sz="2800" b="1" dirty="0" smtClean="0">
                <a:solidFill>
                  <a:srgbClr val="FF0000"/>
                </a:solidFill>
                <a:cs typeface="+mj-cs"/>
              </a:rPr>
              <a:t>.</a:t>
            </a:r>
            <a:endParaRPr lang="ar-BH" sz="2800" b="1" dirty="0" smtClean="0">
              <a:solidFill>
                <a:srgbClr val="0070C0"/>
              </a:solidFill>
              <a:cs typeface="+mj-cs"/>
            </a:endParaRPr>
          </a:p>
          <a:p>
            <a:pPr algn="r" rtl="1"/>
            <a:r>
              <a:rPr lang="ar-BH" sz="2800" b="1" dirty="0" smtClean="0">
                <a:solidFill>
                  <a:srgbClr val="0070C0"/>
                </a:solidFill>
                <a:cs typeface="+mj-cs"/>
              </a:rPr>
              <a:t>أ- </a:t>
            </a:r>
            <a:r>
              <a:rPr lang="ar-SA" sz="2800" b="1" dirty="0" smtClean="0">
                <a:solidFill>
                  <a:srgbClr val="0070C0"/>
                </a:solidFill>
                <a:cs typeface="+mj-cs"/>
              </a:rPr>
              <a:t>الز</a:t>
            </a:r>
            <a:r>
              <a:rPr lang="ar-BH" sz="2800" b="1" dirty="0" smtClean="0">
                <a:solidFill>
                  <a:srgbClr val="0070C0"/>
                </a:solidFill>
                <a:cs typeface="+mj-cs"/>
              </a:rPr>
              <a:t>ّ</a:t>
            </a:r>
            <a:r>
              <a:rPr lang="ar-SA" sz="2800" b="1" dirty="0" err="1" smtClean="0">
                <a:solidFill>
                  <a:srgbClr val="0070C0"/>
                </a:solidFill>
                <a:cs typeface="+mj-cs"/>
              </a:rPr>
              <a:t>راعة</a:t>
            </a:r>
            <a:r>
              <a:rPr lang="ar-SA" sz="2800" b="1" dirty="0" smtClean="0">
                <a:solidFill>
                  <a:srgbClr val="0070C0"/>
                </a:solidFill>
                <a:cs typeface="+mj-cs"/>
              </a:rPr>
              <a:t> </a:t>
            </a:r>
            <a:r>
              <a:rPr lang="ar-SA" sz="2800" b="1" dirty="0" err="1" smtClean="0">
                <a:solidFill>
                  <a:srgbClr val="0070C0"/>
                </a:solidFill>
                <a:cs typeface="+mj-cs"/>
              </a:rPr>
              <a:t>المتنق</a:t>
            </a:r>
            <a:r>
              <a:rPr lang="ar-BH" sz="2800" b="1" dirty="0" smtClean="0">
                <a:solidFill>
                  <a:srgbClr val="0070C0"/>
                </a:solidFill>
                <a:cs typeface="+mj-cs"/>
              </a:rPr>
              <a:t>ّ</a:t>
            </a:r>
            <a:r>
              <a:rPr lang="ar-SA" sz="2800" b="1" dirty="0" err="1" smtClean="0">
                <a:solidFill>
                  <a:srgbClr val="0070C0"/>
                </a:solidFill>
                <a:cs typeface="+mj-cs"/>
              </a:rPr>
              <a:t>لة</a:t>
            </a:r>
            <a:r>
              <a:rPr lang="ar-BH" sz="2800" b="1" dirty="0" smtClean="0">
                <a:solidFill>
                  <a:srgbClr val="0070C0"/>
                </a:solidFill>
                <a:cs typeface="+mj-cs"/>
              </a:rPr>
              <a:t>.</a:t>
            </a:r>
            <a:endParaRPr lang="en-US" sz="2800" dirty="0">
              <a:solidFill>
                <a:srgbClr val="0070C0"/>
              </a:solidFill>
              <a:cs typeface="+mj-cs"/>
            </a:endParaRPr>
          </a:p>
          <a:p>
            <a:pPr marL="342900" indent="-342900" algn="just" rtl="1">
              <a:buFont typeface="Wingdings" panose="05000000000000000000" pitchFamily="2" charset="2"/>
              <a:buChar char="§"/>
            </a:pPr>
            <a:r>
              <a:rPr lang="ar-BH" sz="2000" b="1" dirty="0" smtClean="0">
                <a:cs typeface="+mj-cs"/>
              </a:rPr>
              <a:t>تنتشر </a:t>
            </a:r>
            <a:r>
              <a:rPr lang="ar-SA" sz="2000" b="1" dirty="0" smtClean="0">
                <a:cs typeface="+mj-cs"/>
              </a:rPr>
              <a:t>في </a:t>
            </a:r>
            <a:r>
              <a:rPr lang="ar-SA" sz="2000" b="1" dirty="0">
                <a:cs typeface="+mj-cs"/>
              </a:rPr>
              <a:t>مناطق </a:t>
            </a:r>
            <a:r>
              <a:rPr lang="ar-SA" sz="2000" b="1" dirty="0" smtClean="0">
                <a:cs typeface="+mj-cs"/>
              </a:rPr>
              <a:t>الس</a:t>
            </a:r>
            <a:r>
              <a:rPr lang="ar-BH" sz="2000" b="1" dirty="0" smtClean="0">
                <a:cs typeface="+mj-cs"/>
              </a:rPr>
              <a:t>ّ</a:t>
            </a:r>
            <a:r>
              <a:rPr lang="ar-SA" sz="2000" b="1" dirty="0" smtClean="0">
                <a:cs typeface="+mj-cs"/>
              </a:rPr>
              <a:t>افانا </a:t>
            </a:r>
            <a:r>
              <a:rPr lang="ar-SA" sz="2000" b="1" dirty="0">
                <a:cs typeface="+mj-cs"/>
              </a:rPr>
              <a:t>والغابات </a:t>
            </a:r>
            <a:r>
              <a:rPr lang="ar-SA" sz="2000" b="1" dirty="0" smtClean="0">
                <a:cs typeface="+mj-cs"/>
              </a:rPr>
              <a:t>الاستوائي</a:t>
            </a:r>
            <a:r>
              <a:rPr lang="ar-BH" sz="2000" b="1" dirty="0" smtClean="0">
                <a:cs typeface="+mj-cs"/>
              </a:rPr>
              <a:t>ّ</a:t>
            </a:r>
            <a:r>
              <a:rPr lang="ar-SA" sz="2000" b="1" dirty="0" smtClean="0">
                <a:cs typeface="+mj-cs"/>
              </a:rPr>
              <a:t>ة</a:t>
            </a:r>
            <a:r>
              <a:rPr lang="ar-SA" sz="2000" b="1" dirty="0">
                <a:cs typeface="+mj-cs"/>
              </a:rPr>
              <a:t>. </a:t>
            </a:r>
            <a:endParaRPr lang="ar-BH" sz="2000" b="1" dirty="0" smtClean="0">
              <a:cs typeface="+mj-cs"/>
            </a:endParaRPr>
          </a:p>
          <a:p>
            <a:pPr marL="342900" indent="-342900" algn="just" rtl="1">
              <a:buFont typeface="Wingdings" panose="05000000000000000000" pitchFamily="2" charset="2"/>
              <a:buChar char="§"/>
            </a:pPr>
            <a:r>
              <a:rPr lang="ar-SA" sz="2000" b="1" dirty="0" smtClean="0">
                <a:cs typeface="+mj-cs"/>
              </a:rPr>
              <a:t>تستخدم </a:t>
            </a:r>
            <a:r>
              <a:rPr lang="ar-SA" sz="2000" b="1" dirty="0">
                <a:cs typeface="+mj-cs"/>
              </a:rPr>
              <a:t>في هذه </a:t>
            </a:r>
            <a:r>
              <a:rPr lang="ar-SA" sz="2000" b="1" dirty="0" smtClean="0">
                <a:cs typeface="+mj-cs"/>
              </a:rPr>
              <a:t>الز</a:t>
            </a:r>
            <a:r>
              <a:rPr lang="ar-BH" sz="2000" b="1" dirty="0" smtClean="0">
                <a:cs typeface="+mj-cs"/>
              </a:rPr>
              <a:t>ّ</a:t>
            </a:r>
            <a:r>
              <a:rPr lang="ar-SA" sz="2000" b="1" dirty="0" err="1" smtClean="0">
                <a:cs typeface="+mj-cs"/>
              </a:rPr>
              <a:t>راعة</a:t>
            </a:r>
            <a:r>
              <a:rPr lang="ar-SA" sz="2000" b="1" dirty="0" smtClean="0">
                <a:cs typeface="+mj-cs"/>
              </a:rPr>
              <a:t> الن</a:t>
            </a:r>
            <a:r>
              <a:rPr lang="ar-BH" sz="2000" b="1" dirty="0" smtClean="0">
                <a:cs typeface="+mj-cs"/>
              </a:rPr>
              <a:t>ّ</a:t>
            </a:r>
            <a:r>
              <a:rPr lang="ar-SA" sz="2000" b="1" dirty="0" smtClean="0">
                <a:cs typeface="+mj-cs"/>
              </a:rPr>
              <a:t>ار </a:t>
            </a:r>
            <a:r>
              <a:rPr lang="ar-SA" sz="2000" b="1" dirty="0">
                <a:cs typeface="+mj-cs"/>
              </a:rPr>
              <a:t>كوسيلة لاستصلاح الأرض حيث تحرق الأشجار والأعشاب ليستعمل رمادها كسماد. </a:t>
            </a:r>
            <a:endParaRPr lang="ar-BH" sz="2000" b="1" dirty="0" smtClean="0">
              <a:cs typeface="+mj-cs"/>
            </a:endParaRPr>
          </a:p>
          <a:p>
            <a:pPr marL="342900" indent="-342900" algn="just" rtl="1">
              <a:buFont typeface="Wingdings" panose="05000000000000000000" pitchFamily="2" charset="2"/>
              <a:buChar char="§"/>
            </a:pPr>
            <a:r>
              <a:rPr lang="ar-SA" sz="2000" b="1" dirty="0" smtClean="0">
                <a:cs typeface="+mj-cs"/>
              </a:rPr>
              <a:t>تستغل</a:t>
            </a:r>
            <a:r>
              <a:rPr lang="ar-BH" sz="2000" b="1" dirty="0" smtClean="0">
                <a:cs typeface="+mj-cs"/>
              </a:rPr>
              <a:t>ّ</a:t>
            </a:r>
            <a:r>
              <a:rPr lang="ar-SA" sz="2000" b="1" dirty="0" smtClean="0">
                <a:cs typeface="+mj-cs"/>
              </a:rPr>
              <a:t> </a:t>
            </a:r>
            <a:r>
              <a:rPr lang="ar-SA" sz="2000" b="1" dirty="0">
                <a:cs typeface="+mj-cs"/>
              </a:rPr>
              <a:t>الأرض المحروقة </a:t>
            </a:r>
            <a:r>
              <a:rPr lang="ar-SA" sz="2000" b="1" dirty="0" smtClean="0">
                <a:cs typeface="+mj-cs"/>
              </a:rPr>
              <a:t>لمد</a:t>
            </a:r>
            <a:r>
              <a:rPr lang="ar-BH" sz="2000" b="1" dirty="0" smtClean="0">
                <a:cs typeface="+mj-cs"/>
              </a:rPr>
              <a:t>ّ</a:t>
            </a:r>
            <a:r>
              <a:rPr lang="ar-SA" sz="2000" b="1" dirty="0" smtClean="0">
                <a:cs typeface="+mj-cs"/>
              </a:rPr>
              <a:t>ة </a:t>
            </a:r>
            <a:r>
              <a:rPr lang="ar-SA" sz="2000" b="1" dirty="0">
                <a:cs typeface="+mj-cs"/>
              </a:rPr>
              <a:t>ثلاث سنوات ثم تترك منهكة وينتقل المزارعون لاستصلاح أراض جديدة </a:t>
            </a:r>
            <a:r>
              <a:rPr lang="ar-SA" sz="2000" b="1" dirty="0" smtClean="0">
                <a:cs typeface="+mj-cs"/>
              </a:rPr>
              <a:t>مت</a:t>
            </a:r>
            <a:r>
              <a:rPr lang="ar-BH" sz="2000" b="1" dirty="0" smtClean="0">
                <a:cs typeface="+mj-cs"/>
              </a:rPr>
              <a:t>ّ</a:t>
            </a:r>
            <a:r>
              <a:rPr lang="ar-SA" sz="2000" b="1" dirty="0" smtClean="0">
                <a:cs typeface="+mj-cs"/>
              </a:rPr>
              <a:t>بعين </a:t>
            </a:r>
            <a:r>
              <a:rPr lang="ar-BH" sz="2000" b="1" dirty="0">
                <a:cs typeface="+mj-cs"/>
              </a:rPr>
              <a:t>ال</a:t>
            </a:r>
            <a:r>
              <a:rPr lang="ar-SA" sz="2000" b="1" dirty="0">
                <a:cs typeface="+mj-cs"/>
              </a:rPr>
              <a:t>أسلوب نفسه. </a:t>
            </a:r>
            <a:endParaRPr lang="ar-BH" sz="2000" b="1" dirty="0">
              <a:cs typeface="+mj-cs"/>
            </a:endParaRPr>
          </a:p>
          <a:p>
            <a:pPr marL="342900" indent="-342900" algn="just" rtl="1">
              <a:buFont typeface="Wingdings" panose="05000000000000000000" pitchFamily="2" charset="2"/>
              <a:buChar char="§"/>
            </a:pPr>
            <a:r>
              <a:rPr lang="ar-SA" sz="2000" b="1" dirty="0" smtClean="0">
                <a:cs typeface="+mj-cs"/>
              </a:rPr>
              <a:t>تستهلك </a:t>
            </a:r>
            <a:r>
              <a:rPr lang="ar-SA" sz="2000" b="1" dirty="0">
                <a:cs typeface="+mj-cs"/>
              </a:rPr>
              <a:t>هذه </a:t>
            </a:r>
            <a:r>
              <a:rPr lang="ar-SA" sz="2000" b="1" dirty="0" smtClean="0">
                <a:cs typeface="+mj-cs"/>
              </a:rPr>
              <a:t>الز</a:t>
            </a:r>
            <a:r>
              <a:rPr lang="ar-BH" sz="2000" b="1" dirty="0" smtClean="0">
                <a:cs typeface="+mj-cs"/>
              </a:rPr>
              <a:t>ّ</a:t>
            </a:r>
            <a:r>
              <a:rPr lang="ar-SA" sz="2000" b="1" dirty="0" err="1" smtClean="0">
                <a:cs typeface="+mj-cs"/>
              </a:rPr>
              <a:t>راعة</a:t>
            </a:r>
            <a:r>
              <a:rPr lang="ar-SA" sz="2000" b="1" dirty="0" smtClean="0">
                <a:cs typeface="+mj-cs"/>
              </a:rPr>
              <a:t> مساحات واسعة</a:t>
            </a:r>
            <a:r>
              <a:rPr lang="ar-BH" sz="2000" b="1" dirty="0" smtClean="0">
                <a:cs typeface="+mj-cs"/>
              </a:rPr>
              <a:t>.</a:t>
            </a:r>
          </a:p>
          <a:p>
            <a:pPr marL="342900" indent="-342900" algn="just" rtl="1">
              <a:buFont typeface="Wingdings" panose="05000000000000000000" pitchFamily="2" charset="2"/>
              <a:buChar char="§"/>
            </a:pPr>
            <a:r>
              <a:rPr lang="ar-SA" sz="2000" b="1" dirty="0" smtClean="0">
                <a:cs typeface="+mj-cs"/>
              </a:rPr>
              <a:t>تعد</a:t>
            </a:r>
            <a:r>
              <a:rPr lang="ar-BH" sz="2000" b="1" dirty="0" smtClean="0">
                <a:cs typeface="+mj-cs"/>
              </a:rPr>
              <a:t>ّ</a:t>
            </a:r>
            <a:r>
              <a:rPr lang="ar-SA" sz="2000" b="1" dirty="0" smtClean="0">
                <a:cs typeface="+mj-cs"/>
              </a:rPr>
              <a:t> </a:t>
            </a:r>
            <a:r>
              <a:rPr lang="ar-SA" sz="2000" b="1" dirty="0">
                <a:cs typeface="+mj-cs"/>
              </a:rPr>
              <a:t>من </a:t>
            </a:r>
            <a:r>
              <a:rPr lang="ar-SA" sz="2000" b="1" dirty="0" smtClean="0">
                <a:cs typeface="+mj-cs"/>
              </a:rPr>
              <a:t>الز</a:t>
            </a:r>
            <a:r>
              <a:rPr lang="ar-BH" sz="2000" b="1" dirty="0" smtClean="0">
                <a:cs typeface="+mj-cs"/>
              </a:rPr>
              <a:t>ّ</a:t>
            </a:r>
            <a:r>
              <a:rPr lang="ar-SA" sz="2000" b="1" dirty="0" err="1" smtClean="0">
                <a:cs typeface="+mj-cs"/>
              </a:rPr>
              <a:t>راعات</a:t>
            </a:r>
            <a:r>
              <a:rPr lang="ar-SA" sz="2000" b="1" dirty="0" smtClean="0">
                <a:cs typeface="+mj-cs"/>
              </a:rPr>
              <a:t> </a:t>
            </a:r>
            <a:r>
              <a:rPr lang="ar-SA" sz="2000" b="1" dirty="0">
                <a:cs typeface="+mj-cs"/>
              </a:rPr>
              <a:t>ذات المردود </a:t>
            </a:r>
            <a:r>
              <a:rPr lang="ar-SA" sz="2000" b="1" dirty="0" err="1" smtClean="0">
                <a:cs typeface="+mj-cs"/>
              </a:rPr>
              <a:t>الض</a:t>
            </a:r>
            <a:r>
              <a:rPr lang="ar-BH" sz="2000" b="1" dirty="0" smtClean="0">
                <a:cs typeface="+mj-cs"/>
              </a:rPr>
              <a:t>ّ</a:t>
            </a:r>
            <a:r>
              <a:rPr lang="ar-SA" sz="2000" b="1" dirty="0" smtClean="0">
                <a:cs typeface="+mj-cs"/>
              </a:rPr>
              <a:t>عيف.</a:t>
            </a:r>
            <a:endParaRPr lang="en-US" sz="2000" b="1" dirty="0">
              <a:cs typeface="+mj-cs"/>
            </a:endParaRPr>
          </a:p>
        </p:txBody>
      </p:sp>
      <p:sp>
        <p:nvSpPr>
          <p:cNvPr id="6" name="Rectangle 5"/>
          <p:cNvSpPr/>
          <p:nvPr/>
        </p:nvSpPr>
        <p:spPr>
          <a:xfrm>
            <a:off x="548641" y="1297717"/>
            <a:ext cx="11002382" cy="1446550"/>
          </a:xfrm>
          <a:prstGeom prst="rect">
            <a:avLst/>
          </a:prstGeom>
          <a:solidFill>
            <a:schemeClr val="accent2">
              <a:lumMod val="20000"/>
              <a:lumOff val="80000"/>
            </a:schemeClr>
          </a:solidFill>
        </p:spPr>
        <p:txBody>
          <a:bodyPr wrap="square">
            <a:spAutoFit/>
          </a:bodyPr>
          <a:lstStyle/>
          <a:p>
            <a:pPr algn="ctr" rtl="1"/>
            <a:r>
              <a:rPr lang="ar-BH" sz="2800" b="1" dirty="0" smtClean="0">
                <a:solidFill>
                  <a:srgbClr val="FF0000"/>
                </a:solidFill>
              </a:rPr>
              <a:t>أولا-</a:t>
            </a:r>
            <a:r>
              <a:rPr lang="ar-SA" sz="2800" b="1" dirty="0" smtClean="0">
                <a:solidFill>
                  <a:srgbClr val="FF0000"/>
                </a:solidFill>
              </a:rPr>
              <a:t>الز</a:t>
            </a:r>
            <a:r>
              <a:rPr lang="ar-BH" sz="2800" b="1" dirty="0" smtClean="0">
                <a:solidFill>
                  <a:srgbClr val="FF0000"/>
                </a:solidFill>
              </a:rPr>
              <a:t>ّ</a:t>
            </a:r>
            <a:r>
              <a:rPr lang="ar-SA" sz="2800" b="1" dirty="0" err="1" smtClean="0">
                <a:solidFill>
                  <a:srgbClr val="FF0000"/>
                </a:solidFill>
              </a:rPr>
              <a:t>راعات</a:t>
            </a:r>
            <a:r>
              <a:rPr lang="ar-SA" sz="2800" b="1" dirty="0" smtClean="0">
                <a:solidFill>
                  <a:srgbClr val="FF0000"/>
                </a:solidFill>
              </a:rPr>
              <a:t> الت</a:t>
            </a:r>
            <a:r>
              <a:rPr lang="ar-BH" sz="2800" b="1" dirty="0" smtClean="0">
                <a:solidFill>
                  <a:srgbClr val="FF0000"/>
                </a:solidFill>
              </a:rPr>
              <a:t>ّ</a:t>
            </a:r>
            <a:r>
              <a:rPr lang="ar-SA" sz="2800" b="1" dirty="0" smtClean="0">
                <a:solidFill>
                  <a:srgbClr val="FF0000"/>
                </a:solidFill>
              </a:rPr>
              <a:t>قليدي</a:t>
            </a:r>
            <a:r>
              <a:rPr lang="ar-BH" sz="2800" b="1" dirty="0" smtClean="0">
                <a:solidFill>
                  <a:srgbClr val="FF0000"/>
                </a:solidFill>
              </a:rPr>
              <a:t>ّ</a:t>
            </a:r>
            <a:r>
              <a:rPr lang="ar-SA" sz="2800" b="1" dirty="0" smtClean="0">
                <a:solidFill>
                  <a:srgbClr val="FF0000"/>
                </a:solidFill>
              </a:rPr>
              <a:t>ة</a:t>
            </a:r>
            <a:r>
              <a:rPr lang="ar-BH" sz="2800" b="1" dirty="0" smtClean="0">
                <a:solidFill>
                  <a:srgbClr val="FF0000"/>
                </a:solidFill>
              </a:rPr>
              <a:t>:</a:t>
            </a:r>
            <a:endParaRPr lang="en-US" sz="2800" dirty="0" smtClean="0">
              <a:solidFill>
                <a:srgbClr val="FF0000"/>
              </a:solidFill>
            </a:endParaRPr>
          </a:p>
          <a:p>
            <a:pPr marL="342900" indent="-342900" algn="r" rtl="1">
              <a:buFont typeface="Wingdings" panose="05000000000000000000" pitchFamily="2" charset="2"/>
              <a:buChar char="§"/>
            </a:pPr>
            <a:r>
              <a:rPr lang="ar-SA" sz="2000" b="1" dirty="0" smtClean="0"/>
              <a:t>مارسها الإنسان منذ القدم</a:t>
            </a:r>
            <a:r>
              <a:rPr lang="ar-BH" sz="2000" b="1" dirty="0" smtClean="0"/>
              <a:t>.</a:t>
            </a:r>
          </a:p>
          <a:p>
            <a:pPr marL="342900" indent="-342900" algn="r" rtl="1">
              <a:buFont typeface="Wingdings" panose="05000000000000000000" pitchFamily="2" charset="2"/>
              <a:buChar char="§"/>
            </a:pPr>
            <a:r>
              <a:rPr lang="ar-BH" sz="2000" b="1" dirty="0" smtClean="0"/>
              <a:t>زراعات موجّهة أساسا لتلبية الحاجات المعيشيّة.</a:t>
            </a:r>
          </a:p>
          <a:p>
            <a:pPr marL="342900" indent="-342900" algn="r" rtl="1">
              <a:buFont typeface="Wingdings" panose="05000000000000000000" pitchFamily="2" charset="2"/>
              <a:buChar char="§"/>
            </a:pPr>
            <a:r>
              <a:rPr lang="ar-BH" sz="2000" b="1" dirty="0" smtClean="0"/>
              <a:t>تستعمل غالبا وسائل تقليديّة.</a:t>
            </a:r>
          </a:p>
        </p:txBody>
      </p:sp>
      <p:sp>
        <p:nvSpPr>
          <p:cNvPr id="7" name="Rectangle 6"/>
          <p:cNvSpPr/>
          <p:nvPr/>
        </p:nvSpPr>
        <p:spPr>
          <a:xfrm>
            <a:off x="242047" y="454113"/>
            <a:ext cx="2909335" cy="540969"/>
          </a:xfrm>
          <a:prstGeom prst="rect">
            <a:avLst/>
          </a:prstGeom>
          <a:solidFill>
            <a:srgbClr val="FF0000"/>
          </a:solidFill>
          <a:ln w="3175"/>
        </p:spPr>
        <p:style>
          <a:lnRef idx="2">
            <a:schemeClr val="accent6"/>
          </a:lnRef>
          <a:fillRef idx="1">
            <a:schemeClr val="lt1"/>
          </a:fillRef>
          <a:effectRef idx="0">
            <a:schemeClr val="accent6"/>
          </a:effectRef>
          <a:fontRef idx="minor">
            <a:schemeClr val="dk1"/>
          </a:fontRef>
        </p:style>
        <p:txBody>
          <a:bodyPr rtlCol="0" anchor="ctr"/>
          <a:lstStyle/>
          <a:p>
            <a:pPr algn="ctr"/>
            <a:r>
              <a:rPr lang="ar-BH" b="1" dirty="0" smtClean="0">
                <a:solidFill>
                  <a:schemeClr val="bg1"/>
                </a:solidFill>
              </a:rPr>
              <a:t> الأنماط الزراعية في العالم-أجا 102</a:t>
            </a:r>
            <a:endParaRPr lang="en-US" b="1" dirty="0">
              <a:solidFill>
                <a:schemeClr val="bg1"/>
              </a:solidFill>
            </a:endParaRPr>
          </a:p>
        </p:txBody>
      </p:sp>
    </p:spTree>
    <p:extLst>
      <p:ext uri="{BB962C8B-B14F-4D97-AF65-F5344CB8AC3E}">
        <p14:creationId xmlns:p14="http://schemas.microsoft.com/office/powerpoint/2010/main" val="12947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1000"/>
                                        <p:tgtEl>
                                          <p:spTgt spid="5">
                                            <p:txEl>
                                              <p:pRg st="5" end="5"/>
                                            </p:txEl>
                                          </p:spTgt>
                                        </p:tgtEl>
                                      </p:cBhvr>
                                    </p:animEffect>
                                    <p:anim calcmode="lin" valueType="num">
                                      <p:cBhvr>
                                        <p:cTn id="7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1000"/>
                                        <p:tgtEl>
                                          <p:spTgt spid="5">
                                            <p:txEl>
                                              <p:pRg st="6" end="6"/>
                                            </p:txEl>
                                          </p:spTgt>
                                        </p:tgtEl>
                                      </p:cBhvr>
                                    </p:animEffect>
                                    <p:anim calcmode="lin" valueType="num">
                                      <p:cBhvr>
                                        <p:cTn id="8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lumMod val="40000"/>
            <a:lumOff val="60000"/>
          </a:schemeClr>
        </a:solidFill>
        <a:ln w="19050">
          <a:solidFill>
            <a:schemeClr val="tx1"/>
          </a:solidFill>
          <a:miter lim="800000"/>
          <a:headEnd/>
          <a:tailEnd/>
        </a:ln>
      </a:spPr>
      <a:bodyPr rot="0" vert="horz" wrap="square" lIns="91440" tIns="45720" rIns="91440" bIns="45720" anchor="t" anchorCtr="0" upright="1">
        <a:noAutofit/>
      </a:bodyPr>
      <a:lstStyle>
        <a:defPPr>
          <a:defRPr/>
        </a:defPPr>
      </a:lstStyle>
    </a:spDef>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814</TotalTime>
  <Words>1718</Words>
  <Application>Microsoft Office PowerPoint</Application>
  <PresentationFormat>Widescreen</PresentationFormat>
  <Paragraphs>201</Paragraphs>
  <Slides>25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Simplified Arabic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Mariam Isa Jassim Almehri</cp:lastModifiedBy>
  <cp:revision>105</cp:revision>
  <dcterms:created xsi:type="dcterms:W3CDTF">2020-03-04T10:47:58Z</dcterms:created>
  <dcterms:modified xsi:type="dcterms:W3CDTF">2021-10-20T09:49:28Z</dcterms:modified>
</cp:coreProperties>
</file>