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2" r:id="rId3"/>
    <p:sldId id="291" r:id="rId4"/>
    <p:sldId id="307" r:id="rId5"/>
    <p:sldId id="319" r:id="rId6"/>
    <p:sldId id="340" r:id="rId7"/>
    <p:sldId id="341" r:id="rId8"/>
    <p:sldId id="297" r:id="rId9"/>
    <p:sldId id="320"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29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81D1"/>
    <a:srgbClr val="FFFF99"/>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06" autoAdjust="0"/>
    <p:restoredTop sz="94660"/>
  </p:normalViewPr>
  <p:slideViewPr>
    <p:cSldViewPr snapToGrid="0">
      <p:cViewPr varScale="1">
        <p:scale>
          <a:sx n="73" d="100"/>
          <a:sy n="73" d="100"/>
        </p:scale>
        <p:origin x="52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pPr/>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pPr/>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pPr/>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pPr/>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pPr/>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pPr/>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pPr/>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pPr/>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pPr/>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pPr/>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pPr/>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pPr/>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pPr/>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pPr/>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pPr/>
              <a:t>12/1/2020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pPr/>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ounded Rectangle 1"/>
          <p:cNvSpPr/>
          <p:nvPr/>
        </p:nvSpPr>
        <p:spPr>
          <a:xfrm>
            <a:off x="2896059" y="1277079"/>
            <a:ext cx="7974678" cy="3049693"/>
          </a:xfrm>
          <a:prstGeom prst="round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r>
              <a:rPr lang="ar-BH" sz="8000" b="1" dirty="0" smtClean="0">
                <a:solidFill>
                  <a:srgbClr val="C00000"/>
                </a:solidFill>
                <a:latin typeface="Sakkal Majalla" panose="02000000000000000000" pitchFamily="2" charset="-78"/>
                <a:cs typeface="Sakkal Majalla" panose="02000000000000000000" pitchFamily="2" charset="-78"/>
              </a:rPr>
              <a:t>الدّرس </a:t>
            </a:r>
            <a:r>
              <a:rPr lang="ar-BH" sz="8000" b="1" dirty="0">
                <a:solidFill>
                  <a:srgbClr val="C00000"/>
                </a:solidFill>
                <a:latin typeface="Sakkal Majalla" panose="02000000000000000000" pitchFamily="2" charset="-78"/>
                <a:cs typeface="Sakkal Majalla" panose="02000000000000000000" pitchFamily="2" charset="-78"/>
              </a:rPr>
              <a:t>"الكتابُ " </a:t>
            </a:r>
          </a:p>
          <a:p>
            <a:pPr algn="ctr" rtl="1"/>
            <a:r>
              <a:rPr lang="ar-BH" sz="4400" b="1" dirty="0">
                <a:solidFill>
                  <a:schemeClr val="accent1">
                    <a:lumMod val="75000"/>
                  </a:schemeClr>
                </a:solidFill>
                <a:latin typeface="Sakkal Majalla" panose="02000000000000000000" pitchFamily="2" charset="-78"/>
                <a:cs typeface="Sakkal Majalla" panose="02000000000000000000" pitchFamily="2" charset="-78"/>
              </a:rPr>
              <a:t>                                  للجاحظ</a:t>
            </a:r>
            <a:endParaRPr lang="ar-BH" sz="3600" b="1" dirty="0">
              <a:solidFill>
                <a:schemeClr val="accent1">
                  <a:lumMod val="75000"/>
                </a:schemeClr>
              </a:solidFill>
              <a:latin typeface="Sakkal Majalla" panose="02000000000000000000" pitchFamily="2" charset="-78"/>
              <a:cs typeface="Sakkal Majalla" panose="02000000000000000000" pitchFamily="2" charset="-78"/>
            </a:endParaRPr>
          </a:p>
          <a:p>
            <a:pPr algn="ctr" rtl="1"/>
            <a:r>
              <a:rPr lang="ar-BH" sz="3600" b="1" dirty="0">
                <a:solidFill>
                  <a:srgbClr val="C00000"/>
                </a:solidFill>
                <a:latin typeface="Sakkal Majalla"/>
                <a:cs typeface="+mj-cs"/>
              </a:rPr>
              <a:t> </a:t>
            </a:r>
          </a:p>
        </p:txBody>
      </p:sp>
      <p:pic>
        <p:nvPicPr>
          <p:cNvPr id="3" name="Picture 2" descr="C:\Users\Mohamed\Desktop\الحمامة المطوقة\حمامة 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 t="17073" b="96"/>
          <a:stretch/>
        </p:blipFill>
        <p:spPr bwMode="auto">
          <a:xfrm>
            <a:off x="674190" y="1500279"/>
            <a:ext cx="2966668" cy="362673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119116" y="5374565"/>
            <a:ext cx="8835787" cy="95410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defRPr/>
            </a:pPr>
            <a:r>
              <a:rPr lang="ar-BH" sz="2800" b="1" dirty="0">
                <a:latin typeface="Sakkal Majalla" panose="02000000000000000000" pitchFamily="2" charset="-78"/>
                <a:cs typeface="Sakkal Majalla" panose="02000000000000000000" pitchFamily="2" charset="-78"/>
              </a:rPr>
              <a:t>مادة </a:t>
            </a:r>
            <a:r>
              <a:rPr lang="ar-BH" sz="2800" b="1" dirty="0" smtClean="0">
                <a:latin typeface="Sakkal Majalla" panose="02000000000000000000" pitchFamily="2" charset="-78"/>
                <a:cs typeface="Sakkal Majalla" panose="02000000000000000000" pitchFamily="2" charset="-78"/>
              </a:rPr>
              <a:t>اللّغة العربيّة </a:t>
            </a:r>
            <a:r>
              <a:rPr lang="ar-BH" sz="2800" b="1" dirty="0">
                <a:latin typeface="Sakkal Majalla" panose="02000000000000000000" pitchFamily="2" charset="-78"/>
                <a:cs typeface="Sakkal Majalla" panose="02000000000000000000" pitchFamily="2" charset="-78"/>
              </a:rPr>
              <a:t>- </a:t>
            </a:r>
            <a:r>
              <a:rPr lang="ar-BH" sz="2800" b="1" dirty="0" smtClean="0">
                <a:latin typeface="Sakkal Majalla" panose="02000000000000000000" pitchFamily="2" charset="-78"/>
                <a:cs typeface="Sakkal Majalla" panose="02000000000000000000" pitchFamily="2" charset="-78"/>
              </a:rPr>
              <a:t>مقرّر</a:t>
            </a:r>
            <a:r>
              <a:rPr lang="ar-BH" sz="2800" b="1" dirty="0">
                <a:latin typeface="Sakkal Majalla" panose="02000000000000000000" pitchFamily="2" charset="-78"/>
                <a:cs typeface="Sakkal Majalla" panose="02000000000000000000" pitchFamily="2" charset="-78"/>
              </a:rPr>
              <a:t>: في النصّ الحجاجيّ - عرب 201 - </a:t>
            </a:r>
            <a:r>
              <a:rPr lang="ar-BH" sz="2800" b="1" dirty="0" smtClean="0">
                <a:latin typeface="Sakkal Majalla" panose="02000000000000000000" pitchFamily="2" charset="-78"/>
                <a:cs typeface="Sakkal Majalla" panose="02000000000000000000" pitchFamily="2" charset="-78"/>
              </a:rPr>
              <a:t>الصفّ </a:t>
            </a:r>
            <a:r>
              <a:rPr lang="ar-BH" sz="2800" b="1" dirty="0">
                <a:latin typeface="Sakkal Majalla" panose="02000000000000000000" pitchFamily="2" charset="-78"/>
                <a:cs typeface="Sakkal Majalla" panose="02000000000000000000" pitchFamily="2" charset="-78"/>
              </a:rPr>
              <a:t>الثاني الثانوي </a:t>
            </a:r>
          </a:p>
          <a:p>
            <a:pPr algn="ctr" rtl="1">
              <a:defRPr/>
            </a:pPr>
            <a:r>
              <a:rPr lang="ar-BH" sz="2800" b="1" dirty="0">
                <a:latin typeface="Sakkal Majalla" panose="02000000000000000000" pitchFamily="2" charset="-78"/>
                <a:cs typeface="Sakkal Majalla" panose="02000000000000000000" pitchFamily="2" charset="-78"/>
              </a:rPr>
              <a:t> الفصل الدراسي الأول - الوحدة الرابعة - ص93</a:t>
            </a:r>
            <a:endParaRPr lang="en-US" sz="28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1722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611021" y="723763"/>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200" b="1" dirty="0">
                <a:solidFill>
                  <a:srgbClr val="C00000"/>
                </a:solidFill>
                <a:latin typeface="Sakkal Majalla" panose="02000000000000000000" pitchFamily="2" charset="-78"/>
                <a:cs typeface="Sakkal Majalla" panose="02000000000000000000" pitchFamily="2" charset="-78"/>
              </a:rPr>
              <a:t>تحليلُ المقطعِ الأوّلِ: (تابع)</a:t>
            </a:r>
            <a:endParaRPr lang="en-US" sz="32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668739" y="1693018"/>
            <a:ext cx="10931857" cy="1815922"/>
          </a:xfrm>
          <a:prstGeom prst="roundRect">
            <a:avLst/>
          </a:prstGeom>
          <a:solidFill>
            <a:schemeClr val="accent1">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r" rtl="1"/>
            <a:endParaRPr lang="ar-BH" sz="2600" b="1" dirty="0">
              <a:solidFill>
                <a:schemeClr val="tx1"/>
              </a:solidFill>
            </a:endParaRPr>
          </a:p>
          <a:p>
            <a:pPr marL="514350" indent="-514350" algn="r" rtl="1"/>
            <a:endParaRPr lang="ar-BH" sz="2800" dirty="0">
              <a:solidFill>
                <a:schemeClr val="tx1"/>
              </a:solidFill>
            </a:endParaRPr>
          </a:p>
          <a:p>
            <a:pPr marL="457200" indent="-457200" algn="r" rtl="1"/>
            <a:r>
              <a:rPr lang="ar-BH" sz="3200" dirty="0">
                <a:solidFill>
                  <a:schemeClr val="tx1"/>
                </a:solidFill>
                <a:latin typeface="Sakkal Majalla" panose="02000000000000000000" pitchFamily="2" charset="-78"/>
                <a:cs typeface="Sakkal Majalla" panose="02000000000000000000" pitchFamily="2" charset="-78"/>
              </a:rPr>
              <a:t> التَّضادُّ بنْيَةٌ دَلالِيَّةٌ وَظَّفَهَا </a:t>
            </a:r>
            <a:r>
              <a:rPr lang="ar-BH" sz="3200" dirty="0" smtClean="0">
                <a:solidFill>
                  <a:schemeClr val="tx1"/>
                </a:solidFill>
                <a:latin typeface="Sakkal Majalla" panose="02000000000000000000" pitchFamily="2" charset="-78"/>
                <a:cs typeface="Sakkal Majalla" panose="02000000000000000000" pitchFamily="2" charset="-78"/>
              </a:rPr>
              <a:t>الجاحِظُ </a:t>
            </a:r>
            <a:r>
              <a:rPr lang="ar-BH" sz="3200" dirty="0">
                <a:solidFill>
                  <a:schemeClr val="tx1"/>
                </a:solidFill>
                <a:latin typeface="Sakkal Majalla" panose="02000000000000000000" pitchFamily="2" charset="-78"/>
                <a:cs typeface="Sakkal Majalla" panose="02000000000000000000" pitchFamily="2" charset="-78"/>
              </a:rPr>
              <a:t>لِإِبْرازِ قُوَّةِ الأطْروحَةِ المَدْعومَةِ، وَضعْفِ الأطْروحَةِ الْمَدْحوضَةِ.  وَضّْحْ ذلك اسْتِنادًا إلى سِيَاقِ النَّصِّ.</a:t>
            </a:r>
            <a:r>
              <a:rPr lang="ar-BH" sz="2800" b="1" dirty="0">
                <a:solidFill>
                  <a:schemeClr val="tx1"/>
                </a:solidFill>
                <a:latin typeface="Sakkal Majalla" panose="02000000000000000000" pitchFamily="2" charset="-78"/>
                <a:cs typeface="Sakkal Majalla" panose="02000000000000000000" pitchFamily="2" charset="-78"/>
              </a:rPr>
              <a:t/>
            </a:r>
            <a:br>
              <a:rPr lang="ar-BH" sz="2800" b="1" dirty="0">
                <a:solidFill>
                  <a:schemeClr val="tx1"/>
                </a:solidFill>
                <a:latin typeface="Sakkal Majalla" panose="02000000000000000000" pitchFamily="2" charset="-78"/>
                <a:cs typeface="Sakkal Majalla" panose="02000000000000000000" pitchFamily="2" charset="-78"/>
              </a:rPr>
            </a:b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4" name="Rounded Rectangle 3"/>
          <p:cNvSpPr/>
          <p:nvPr/>
        </p:nvSpPr>
        <p:spPr>
          <a:xfrm>
            <a:off x="450378" y="3630303"/>
            <a:ext cx="10972800" cy="2715905"/>
          </a:xfrm>
          <a:prstGeom prst="round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r" rtl="1"/>
            <a:endParaRPr lang="ar-BH" sz="2600" b="1" dirty="0">
              <a:solidFill>
                <a:schemeClr val="tx1"/>
              </a:solidFill>
            </a:endParaRPr>
          </a:p>
          <a:p>
            <a:pPr marL="514350" indent="-514350" algn="r" rtl="1"/>
            <a:endParaRPr lang="ar-BH" sz="3200" dirty="0">
              <a:solidFill>
                <a:schemeClr val="tx1"/>
              </a:solidFill>
              <a:latin typeface="Sakkal Majalla" panose="02000000000000000000" pitchFamily="2" charset="-78"/>
              <a:cs typeface="Sakkal Majalla" panose="02000000000000000000" pitchFamily="2" charset="-78"/>
            </a:endParaRPr>
          </a:p>
          <a:p>
            <a:pPr marL="457200" indent="-457200" algn="r" rtl="1"/>
            <a:r>
              <a:rPr lang="ar-BH" sz="3200" dirty="0">
                <a:solidFill>
                  <a:srgbClr val="0070C0"/>
                </a:solidFill>
                <a:latin typeface="Sakkal Majalla" panose="02000000000000000000" pitchFamily="2" charset="-78"/>
                <a:cs typeface="Sakkal Majalla" panose="02000000000000000000" pitchFamily="2" charset="-78"/>
              </a:rPr>
              <a:t>التضادُّ بَيْنَ الثُّنائِيَّاتِ</a:t>
            </a:r>
            <a:r>
              <a:rPr lang="ar-BH" sz="3200" dirty="0">
                <a:solidFill>
                  <a:schemeClr val="tx1"/>
                </a:solidFill>
                <a:latin typeface="Sakkal Majalla" panose="02000000000000000000" pitchFamily="2" charset="-78"/>
                <a:cs typeface="Sakkal Majalla" panose="02000000000000000000" pitchFamily="2" charset="-78"/>
              </a:rPr>
              <a:t>: (</a:t>
            </a:r>
            <a:r>
              <a:rPr lang="ar-BH" sz="3200" dirty="0">
                <a:solidFill>
                  <a:srgbClr val="C00000"/>
                </a:solidFill>
                <a:latin typeface="Sakkal Majalla" panose="02000000000000000000" pitchFamily="2" charset="-78"/>
                <a:cs typeface="Sakkal Majalla" panose="02000000000000000000" pitchFamily="2" charset="-78"/>
              </a:rPr>
              <a:t>دارت / انصرفت</a:t>
            </a:r>
            <a:r>
              <a:rPr lang="ar-BH" sz="3200" dirty="0">
                <a:solidFill>
                  <a:schemeClr val="tx1"/>
                </a:solidFill>
                <a:latin typeface="Sakkal Majalla" panose="02000000000000000000" pitchFamily="2" charset="-78"/>
                <a:cs typeface="Sakkal Majalla" panose="02000000000000000000" pitchFamily="2" charset="-78"/>
              </a:rPr>
              <a:t>)، (</a:t>
            </a:r>
            <a:r>
              <a:rPr lang="ar-BH" sz="3200" dirty="0">
                <a:solidFill>
                  <a:srgbClr val="C00000"/>
                </a:solidFill>
                <a:latin typeface="Sakkal Majalla" panose="02000000000000000000" pitchFamily="2" charset="-78"/>
                <a:cs typeface="Sakkal Majalla" panose="02000000000000000000" pitchFamily="2" charset="-78"/>
              </a:rPr>
              <a:t>الحال / الوجوه</a:t>
            </a:r>
            <a:r>
              <a:rPr lang="ar-BH" sz="3200" dirty="0">
                <a:solidFill>
                  <a:schemeClr val="tx1"/>
                </a:solidFill>
                <a:latin typeface="Sakkal Majalla" panose="02000000000000000000" pitchFamily="2" charset="-78"/>
                <a:cs typeface="Sakkal Majalla" panose="02000000000000000000" pitchFamily="2" charset="-78"/>
              </a:rPr>
              <a:t>)، (</a:t>
            </a:r>
            <a:r>
              <a:rPr lang="ar-BH" sz="3200" dirty="0">
                <a:solidFill>
                  <a:srgbClr val="C00000"/>
                </a:solidFill>
                <a:latin typeface="Sakkal Majalla" panose="02000000000000000000" pitchFamily="2" charset="-78"/>
                <a:cs typeface="Sakkal Majalla" panose="02000000000000000000" pitchFamily="2" charset="-78"/>
              </a:rPr>
              <a:t>الطعن / العيب</a:t>
            </a:r>
            <a:r>
              <a:rPr lang="ar-BH" sz="3200" dirty="0">
                <a:solidFill>
                  <a:schemeClr val="tx1"/>
                </a:solidFill>
                <a:latin typeface="Sakkal Majalla" panose="02000000000000000000" pitchFamily="2" charset="-78"/>
                <a:cs typeface="Sakkal Majalla" panose="02000000000000000000" pitchFamily="2" charset="-78"/>
              </a:rPr>
              <a:t>) أبْرَزَ ضعفَ </a:t>
            </a:r>
          </a:p>
          <a:p>
            <a:pPr marL="457200" indent="-457200" algn="r" rtl="1"/>
            <a:r>
              <a:rPr lang="ar-BH" sz="3200" dirty="0">
                <a:solidFill>
                  <a:schemeClr val="tx1"/>
                </a:solidFill>
                <a:latin typeface="Sakkal Majalla" panose="02000000000000000000" pitchFamily="2" charset="-78"/>
                <a:cs typeface="Sakkal Majalla" panose="02000000000000000000" pitchFamily="2" charset="-78"/>
              </a:rPr>
              <a:t>الأطروحةِ المدحوضةِ؛ لأنّ صاحبَها لَجَأَ إلى التَّعْميمِ فِي حُكْمِهِ على الكُتُبِ بصِفَةٍ عامَّةٍ، ولم يُقَدِّمْ حُجَجًا مُقْنِعَةً فِي ذَمِّ الكِتابِ وإبْرازِ عُيُوبِه.</a:t>
            </a:r>
          </a:p>
          <a:p>
            <a:pPr marL="457200" indent="-457200" algn="r" rtl="1"/>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5552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7246960" y="254000"/>
            <a:ext cx="4736159"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200" b="1" dirty="0">
                <a:solidFill>
                  <a:srgbClr val="C00000"/>
                </a:solidFill>
                <a:latin typeface="Sakkal Majalla" panose="02000000000000000000" pitchFamily="2" charset="-78"/>
                <a:cs typeface="Sakkal Majalla" panose="02000000000000000000" pitchFamily="2" charset="-78"/>
              </a:rPr>
              <a:t>تحليلُ المقطعِ الأوّلِ: (تابع)</a:t>
            </a:r>
            <a:endParaRPr lang="en-US" sz="32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7710985" y="1616296"/>
            <a:ext cx="4124700" cy="4043967"/>
          </a:xfrm>
          <a:prstGeom prst="roundRect">
            <a:avLst/>
          </a:prstGeom>
          <a:noFill/>
          <a:ln w="3810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algn="r" rtl="1"/>
            <a:endParaRPr lang="ar-BH" sz="2600" b="1" dirty="0">
              <a:solidFill>
                <a:schemeClr val="tx1"/>
              </a:solidFill>
            </a:endParaRPr>
          </a:p>
          <a:p>
            <a:pPr marL="514350" indent="-514350" algn="just" rtl="1"/>
            <a:r>
              <a:rPr lang="ar-BH" sz="3200" dirty="0">
                <a:solidFill>
                  <a:srgbClr val="C00000"/>
                </a:solidFill>
                <a:latin typeface="Sakkal Majalla" panose="02000000000000000000" pitchFamily="2" charset="-78"/>
                <a:cs typeface="Sakkal Majalla" panose="02000000000000000000" pitchFamily="2" charset="-78"/>
              </a:rPr>
              <a:t>اسْتَخْرِجِ الرَّوابِطَ الْحِجاجِيَّةَ </a:t>
            </a:r>
          </a:p>
          <a:p>
            <a:pPr marL="514350" indent="-514350" algn="just" rtl="1"/>
            <a:r>
              <a:rPr lang="ar-BH" sz="3200" dirty="0">
                <a:solidFill>
                  <a:srgbClr val="C00000"/>
                </a:solidFill>
                <a:latin typeface="Sakkal Majalla" panose="02000000000000000000" pitchFamily="2" charset="-78"/>
                <a:cs typeface="Sakkal Majalla" panose="02000000000000000000" pitchFamily="2" charset="-78"/>
              </a:rPr>
              <a:t>التي وَظّفَها الكاتبُ في المقطع </a:t>
            </a:r>
          </a:p>
          <a:p>
            <a:pPr marL="514350" indent="-514350" algn="just" rtl="1"/>
            <a:r>
              <a:rPr lang="ar-BH" sz="3200" dirty="0" smtClean="0">
                <a:solidFill>
                  <a:srgbClr val="C00000"/>
                </a:solidFill>
                <a:latin typeface="Sakkal Majalla" panose="02000000000000000000" pitchFamily="2" charset="-78"/>
                <a:cs typeface="Sakkal Majalla" panose="02000000000000000000" pitchFamily="2" charset="-78"/>
              </a:rPr>
              <a:t>الأوّل </a:t>
            </a:r>
            <a:r>
              <a:rPr lang="ar-BH" sz="3200" dirty="0">
                <a:solidFill>
                  <a:srgbClr val="C00000"/>
                </a:solidFill>
                <a:latin typeface="Sakkal Majalla" panose="02000000000000000000" pitchFamily="2" charset="-78"/>
                <a:cs typeface="Sakkal Majalla" panose="02000000000000000000" pitchFamily="2" charset="-78"/>
              </a:rPr>
              <a:t>بُغْيَةَ إبْرازِ الصِّراعِ بَيْنَ </a:t>
            </a:r>
          </a:p>
          <a:p>
            <a:pPr marL="514350" indent="-514350" algn="just" rtl="1"/>
            <a:r>
              <a:rPr lang="ar-BH" sz="3200" dirty="0">
                <a:solidFill>
                  <a:srgbClr val="C00000"/>
                </a:solidFill>
                <a:latin typeface="Sakkal Majalla" panose="02000000000000000000" pitchFamily="2" charset="-78"/>
                <a:cs typeface="Sakkal Majalla" panose="02000000000000000000" pitchFamily="2" charset="-78"/>
              </a:rPr>
              <a:t>الأُطْروحَتَيْنِ.</a:t>
            </a:r>
          </a:p>
          <a:p>
            <a:pPr marL="457200" indent="-457200" algn="r" rtl="1"/>
            <a:r>
              <a:rPr lang="ar-BH" sz="2800" dirty="0">
                <a:solidFill>
                  <a:schemeClr val="tx1"/>
                </a:solidFill>
              </a:rPr>
              <a:t> </a:t>
            </a:r>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4" name="Rounded Rectangle 3"/>
          <p:cNvSpPr/>
          <p:nvPr/>
        </p:nvSpPr>
        <p:spPr>
          <a:xfrm>
            <a:off x="124175" y="882201"/>
            <a:ext cx="7392473" cy="5512155"/>
          </a:xfrm>
          <a:prstGeom prst="roundRect">
            <a:avLst/>
          </a:prstGeom>
          <a:noFill/>
          <a:ln w="38100">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r" rtl="1"/>
            <a:r>
              <a:rPr lang="ar-BH" sz="2800" dirty="0">
                <a:solidFill>
                  <a:schemeClr val="tx1"/>
                </a:solidFill>
              </a:rPr>
              <a:t> </a:t>
            </a:r>
          </a:p>
          <a:p>
            <a:pPr algn="r" rtl="1"/>
            <a:endParaRPr lang="ar-BH" sz="2800" dirty="0">
              <a:solidFill>
                <a:srgbClr val="00B0F0"/>
              </a:solidFill>
            </a:endParaRPr>
          </a:p>
          <a:p>
            <a:pPr algn="r" rtl="1"/>
            <a:endParaRPr lang="ar-BH" sz="2800" dirty="0">
              <a:solidFill>
                <a:srgbClr val="00B0F0"/>
              </a:solidFill>
            </a:endParaRPr>
          </a:p>
          <a:p>
            <a:pPr algn="just" rtl="1"/>
            <a:r>
              <a:rPr lang="ar-BH" sz="3200" dirty="0">
                <a:solidFill>
                  <a:srgbClr val="C00000"/>
                </a:solidFill>
                <a:latin typeface="Sakkal Majalla" panose="02000000000000000000" pitchFamily="2" charset="-78"/>
                <a:cs typeface="Sakkal Majalla" panose="02000000000000000000" pitchFamily="2" charset="-78"/>
              </a:rPr>
              <a:t>* الرَّوابِطُ الْحِجاجِيَّةُ: </a:t>
            </a:r>
          </a:p>
          <a:p>
            <a:pPr marL="457200" indent="-457200" algn="just" rtl="1">
              <a:buFontTx/>
              <a:buChar char="-"/>
            </a:pPr>
            <a:r>
              <a:rPr lang="ar-BH" sz="2800" dirty="0">
                <a:solidFill>
                  <a:schemeClr val="tx1"/>
                </a:solidFill>
                <a:latin typeface="Sakkal Majalla" panose="02000000000000000000" pitchFamily="2" charset="-78"/>
                <a:cs typeface="Sakkal Majalla" panose="02000000000000000000" pitchFamily="2" charset="-78"/>
              </a:rPr>
              <a:t>ثمّ (لم أرك رضيت بالطعن في كتاب لي بعيْنه).</a:t>
            </a:r>
          </a:p>
          <a:p>
            <a:pPr marL="457200" indent="-457200" algn="just" rtl="1">
              <a:buFontTx/>
              <a:buChar char="-"/>
            </a:pPr>
            <a:r>
              <a:rPr lang="ar-BH" sz="2800" dirty="0">
                <a:solidFill>
                  <a:schemeClr val="tx1"/>
                </a:solidFill>
                <a:latin typeface="Sakkal Majalla" panose="02000000000000000000" pitchFamily="2" charset="-78"/>
                <a:cs typeface="Sakkal Majalla" panose="02000000000000000000" pitchFamily="2" charset="-78"/>
              </a:rPr>
              <a:t>ثمّ (تجاوزت ذلك إلى التشنيع).</a:t>
            </a:r>
          </a:p>
          <a:p>
            <a:pPr marL="457200" indent="-457200" algn="just" rtl="1">
              <a:buFontTx/>
              <a:buChar char="-"/>
            </a:pPr>
            <a:r>
              <a:rPr lang="ar-BH" sz="2800" dirty="0">
                <a:solidFill>
                  <a:schemeClr val="tx1"/>
                </a:solidFill>
                <a:latin typeface="Sakkal Majalla" panose="02000000000000000000" pitchFamily="2" charset="-78"/>
                <a:cs typeface="Sakkal Majalla" panose="02000000000000000000" pitchFamily="2" charset="-78"/>
              </a:rPr>
              <a:t>ثمّ (تجاوزت ذلك إلى نصب الحرب).</a:t>
            </a:r>
          </a:p>
          <a:p>
            <a:pPr marL="457200" indent="-457200" algn="just" rtl="1">
              <a:buFontTx/>
              <a:buChar char="-"/>
            </a:pPr>
            <a:r>
              <a:rPr lang="ar-BH" sz="2800" dirty="0">
                <a:solidFill>
                  <a:schemeClr val="tx1"/>
                </a:solidFill>
                <a:latin typeface="Sakkal Majalla" panose="02000000000000000000" pitchFamily="2" charset="-78"/>
                <a:cs typeface="Sakkal Majalla" panose="02000000000000000000" pitchFamily="2" charset="-78"/>
              </a:rPr>
              <a:t>حتّى (تجاوزت).</a:t>
            </a:r>
          </a:p>
          <a:p>
            <a:pPr marL="457200" indent="-457200" algn="just" rtl="1">
              <a:buFontTx/>
              <a:buChar char="-"/>
            </a:pPr>
            <a:r>
              <a:rPr lang="ar-BH" sz="2800" dirty="0">
                <a:solidFill>
                  <a:schemeClr val="tx1"/>
                </a:solidFill>
                <a:latin typeface="Sakkal Majalla" panose="02000000000000000000" pitchFamily="2" charset="-78"/>
                <a:cs typeface="Sakkal Majalla" panose="02000000000000000000" pitchFamily="2" charset="-78"/>
              </a:rPr>
              <a:t>حتّى (عبت الكلَّ).</a:t>
            </a:r>
          </a:p>
          <a:p>
            <a:pPr marL="457200" indent="-457200" algn="just" rtl="1">
              <a:buFontTx/>
              <a:buChar char="-"/>
            </a:pPr>
            <a:r>
              <a:rPr lang="ar-BH" sz="2800" dirty="0">
                <a:solidFill>
                  <a:schemeClr val="tx1"/>
                </a:solidFill>
                <a:latin typeface="Sakkal Majalla" panose="02000000000000000000" pitchFamily="2" charset="-78"/>
                <a:cs typeface="Sakkal Majalla" panose="02000000000000000000" pitchFamily="2" charset="-78"/>
              </a:rPr>
              <a:t>إلى أن (عبتَ وضع الكتب).</a:t>
            </a:r>
          </a:p>
          <a:p>
            <a:pPr marL="457200" indent="-457200" algn="just" rtl="1">
              <a:buFontTx/>
              <a:buChar char="-"/>
            </a:pPr>
            <a:r>
              <a:rPr lang="ar-BH" sz="2800" dirty="0">
                <a:solidFill>
                  <a:schemeClr val="tx1"/>
                </a:solidFill>
                <a:latin typeface="Sakkal Majalla" panose="02000000000000000000" pitchFamily="2" charset="-78"/>
                <a:cs typeface="Sakkal Majalla" panose="02000000000000000000" pitchFamily="2" charset="-78"/>
              </a:rPr>
              <a:t>وقد (كنتُ أعجبُ من عيبك).</a:t>
            </a:r>
          </a:p>
          <a:p>
            <a:pPr marL="457200" indent="-457200" algn="just" rtl="1">
              <a:buFontTx/>
              <a:buChar char="-"/>
            </a:pPr>
            <a:r>
              <a:rPr lang="ar-BH" sz="2800" dirty="0">
                <a:solidFill>
                  <a:schemeClr val="tx1"/>
                </a:solidFill>
                <a:latin typeface="Sakkal Majalla" panose="02000000000000000000" pitchFamily="2" charset="-78"/>
                <a:cs typeface="Sakkal Majalla" panose="02000000000000000000" pitchFamily="2" charset="-78"/>
              </a:rPr>
              <a:t>فـــ (عبتَ الكتاب).</a:t>
            </a:r>
          </a:p>
          <a:p>
            <a:pPr algn="just" rtl="1"/>
            <a:r>
              <a:rPr lang="ar-BH" sz="2800" dirty="0">
                <a:solidFill>
                  <a:srgbClr val="0070C0"/>
                </a:solidFill>
              </a:rPr>
              <a:t>* </a:t>
            </a:r>
            <a:r>
              <a:rPr lang="ar-BH" sz="2800" dirty="0">
                <a:solidFill>
                  <a:srgbClr val="0070C0"/>
                </a:solidFill>
                <a:latin typeface="Sakkal Majalla" panose="02000000000000000000" pitchFamily="2" charset="-78"/>
                <a:cs typeface="Sakkal Majalla" panose="02000000000000000000" pitchFamily="2" charset="-78"/>
              </a:rPr>
              <a:t>كَثافَةُ الرَّوابِطِ الحِجَاجِيَّةِ وَتَنَوُّعُ </a:t>
            </a:r>
            <a:r>
              <a:rPr lang="ar-BH" sz="2800" dirty="0" smtClean="0">
                <a:solidFill>
                  <a:srgbClr val="0070C0"/>
                </a:solidFill>
                <a:latin typeface="Sakkal Majalla" panose="02000000000000000000" pitchFamily="2" charset="-78"/>
                <a:cs typeface="Sakkal Majalla" panose="02000000000000000000" pitchFamily="2" charset="-78"/>
              </a:rPr>
              <a:t>دَلالَاتِها </a:t>
            </a:r>
            <a:r>
              <a:rPr lang="ar-BH" sz="2800" dirty="0" smtClean="0">
                <a:solidFill>
                  <a:schemeClr val="tx1"/>
                </a:solidFill>
                <a:latin typeface="Sakkal Majalla" panose="02000000000000000000" pitchFamily="2" charset="-78"/>
                <a:cs typeface="Sakkal Majalla" panose="02000000000000000000" pitchFamily="2" charset="-78"/>
              </a:rPr>
              <a:t>يؤَكِّدان </a:t>
            </a:r>
            <a:r>
              <a:rPr lang="ar-BH" sz="2800" dirty="0">
                <a:solidFill>
                  <a:schemeClr val="tx1"/>
                </a:solidFill>
                <a:latin typeface="Sakkal Majalla" panose="02000000000000000000" pitchFamily="2" charset="-78"/>
                <a:cs typeface="Sakkal Majalla" panose="02000000000000000000" pitchFamily="2" charset="-78"/>
              </a:rPr>
              <a:t>أنَّ الأطْروحَةَ المُضادَّةَ تَفْتَقِرُ إلى المَنْطِقِ وقُوَّةِ الْحُجَّةِ، وتَرْتَكِزُ على رَأْيٍ يُجانِبُ الصَّوابَ والمَوْضوعِيَّةَ.</a:t>
            </a:r>
          </a:p>
          <a:p>
            <a:pPr marL="514350" indent="-514350" algn="r" rtl="1"/>
            <a:endParaRPr lang="ar-BH" sz="2800" dirty="0">
              <a:solidFill>
                <a:schemeClr val="tx1"/>
              </a:solidFill>
            </a:endParaRPr>
          </a:p>
          <a:p>
            <a:pPr marL="457200" indent="-457200" algn="r" rtl="1"/>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076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461026" y="904095"/>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200" b="1" dirty="0">
                <a:solidFill>
                  <a:srgbClr val="C00000"/>
                </a:solidFill>
                <a:latin typeface="Sakkal Majalla" panose="02000000000000000000" pitchFamily="2" charset="-78"/>
                <a:cs typeface="Sakkal Majalla" panose="02000000000000000000" pitchFamily="2" charset="-78"/>
              </a:rPr>
              <a:t>تحليلُ المقطعِ الأوّلِ: (تابع)</a:t>
            </a:r>
            <a:endParaRPr lang="en-US" sz="32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818865" y="2100300"/>
            <a:ext cx="10577651" cy="1094416"/>
          </a:xfrm>
          <a:prstGeom prst="roundRect">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r" rtl="1"/>
            <a:endParaRPr lang="ar-BH" sz="2600" b="1" dirty="0">
              <a:solidFill>
                <a:schemeClr val="tx1"/>
              </a:solidFill>
            </a:endParaRPr>
          </a:p>
          <a:p>
            <a:pPr marL="514350" indent="-514350" algn="ctr" rtl="1"/>
            <a:r>
              <a:rPr lang="ar-BH" sz="3200" dirty="0">
                <a:solidFill>
                  <a:schemeClr val="tx1"/>
                </a:solidFill>
                <a:latin typeface="Sakkal Majalla" panose="02000000000000000000" pitchFamily="2" charset="-78"/>
                <a:cs typeface="Sakkal Majalla" panose="02000000000000000000" pitchFamily="2" charset="-78"/>
              </a:rPr>
              <a:t>ما المُناخُ الذي تَسْتَشِفُّهُ من خلال قَوْلِ الجاحظِ (نَصَبَ الحَرْبَ)؟ وما وظيفتُهُ الْحِجاجِيَّةُ؟</a:t>
            </a:r>
          </a:p>
          <a:p>
            <a:pPr marL="457200" indent="-457200" algn="r" rtl="1"/>
            <a:r>
              <a:rPr lang="ar-BH" sz="2800" dirty="0">
                <a:solidFill>
                  <a:schemeClr val="tx1"/>
                </a:solidFill>
              </a:rPr>
              <a:t> </a:t>
            </a:r>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4" name="Rounded Rectangle 3"/>
          <p:cNvSpPr/>
          <p:nvPr/>
        </p:nvSpPr>
        <p:spPr>
          <a:xfrm>
            <a:off x="818865" y="3616657"/>
            <a:ext cx="10836323" cy="2210682"/>
          </a:xfrm>
          <a:prstGeom prst="round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r" rtl="1">
              <a:buFont typeface="Arial" panose="020B0604020202020204" pitchFamily="34" charset="0"/>
              <a:buChar char="•"/>
            </a:pPr>
            <a:endParaRPr lang="ar-BH" sz="2800" dirty="0">
              <a:solidFill>
                <a:schemeClr val="tx1"/>
              </a:solidFill>
            </a:endParaRPr>
          </a:p>
          <a:p>
            <a:pPr marL="457200" indent="-457200" algn="r" rtl="1">
              <a:buFont typeface="Arial" panose="020B0604020202020204" pitchFamily="34" charset="0"/>
              <a:buChar char="•"/>
            </a:pPr>
            <a:endParaRPr lang="ar-BH" sz="2800" dirty="0">
              <a:solidFill>
                <a:schemeClr val="tx1"/>
              </a:solidFill>
            </a:endParaRPr>
          </a:p>
          <a:p>
            <a:pPr marL="514350" indent="-514350" algn="ctr" rtl="1"/>
            <a:r>
              <a:rPr lang="ar-BH" sz="3200" dirty="0">
                <a:solidFill>
                  <a:schemeClr val="tx1"/>
                </a:solidFill>
                <a:latin typeface="Sakkal Majalla" pitchFamily="2" charset="-78"/>
                <a:cs typeface="Sakkal Majalla" pitchFamily="2" charset="-78"/>
              </a:rPr>
              <a:t>هو مُناخٌ يُوحِي </a:t>
            </a:r>
            <a:r>
              <a:rPr lang="ar-BH" sz="3200" dirty="0">
                <a:solidFill>
                  <a:srgbClr val="C00000"/>
                </a:solidFill>
                <a:latin typeface="Sakkal Majalla" pitchFamily="2" charset="-78"/>
                <a:cs typeface="Sakkal Majalla" pitchFamily="2" charset="-78"/>
              </a:rPr>
              <a:t>بِحِدَّةِ الاخْتِلافِ </a:t>
            </a:r>
            <a:r>
              <a:rPr lang="ar-BH" sz="3200" dirty="0">
                <a:solidFill>
                  <a:schemeClr val="tx1"/>
                </a:solidFill>
                <a:latin typeface="Sakkal Majalla" pitchFamily="2" charset="-78"/>
                <a:cs typeface="Sakkal Majalla" pitchFamily="2" charset="-78"/>
              </a:rPr>
              <a:t>في وجْهَةِ نَظَرِ الجاحِظِ من ناحِيَةٍ، ووجْهَةِ نَظرِ خُصومِهِ من ناحِيَةٍ أخرى، ويُنْذِرُ كذلك </a:t>
            </a:r>
            <a:r>
              <a:rPr lang="ar-BH" sz="3200" dirty="0">
                <a:solidFill>
                  <a:srgbClr val="C00000"/>
                </a:solidFill>
                <a:latin typeface="Sakkal Majalla" pitchFamily="2" charset="-78"/>
                <a:cs typeface="Sakkal Majalla" pitchFamily="2" charset="-78"/>
              </a:rPr>
              <a:t>بِتَأْجِيجِ الصِّراعِ </a:t>
            </a:r>
            <a:r>
              <a:rPr lang="ar-BH" sz="3200" dirty="0">
                <a:solidFill>
                  <a:schemeClr val="tx1"/>
                </a:solidFill>
                <a:latin typeface="Sakkal Majalla" pitchFamily="2" charset="-78"/>
                <a:cs typeface="Sakkal Majalla" pitchFamily="2" charset="-78"/>
              </a:rPr>
              <a:t>بَيْنَ طَرَفي الحِجاجِ.</a:t>
            </a:r>
          </a:p>
          <a:p>
            <a:pPr marL="457200" indent="-457200" algn="r" rtl="1"/>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4526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006806" y="723763"/>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200" b="1" dirty="0">
                <a:solidFill>
                  <a:srgbClr val="C00000"/>
                </a:solidFill>
                <a:latin typeface="Sakkal Majalla" panose="02000000000000000000" pitchFamily="2" charset="-78"/>
                <a:cs typeface="Sakkal Majalla" panose="02000000000000000000" pitchFamily="2" charset="-78"/>
              </a:rPr>
              <a:t>تحليلُ المقطعِ الثانِي: سَيْرورَةُ الْحِجَاجِ</a:t>
            </a:r>
            <a:endParaRPr lang="en-US" sz="32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8789157" y="2673615"/>
            <a:ext cx="3089625" cy="2897747"/>
          </a:xfrm>
          <a:prstGeom prst="roundRect">
            <a:avLst/>
          </a:prstGeom>
          <a:noFill/>
          <a:ln w="57150">
            <a:solidFill>
              <a:schemeClr val="accent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r" rtl="1"/>
            <a:endParaRPr lang="ar-BH" sz="2600" b="1" dirty="0">
              <a:solidFill>
                <a:schemeClr val="tx1"/>
              </a:solidFill>
            </a:endParaRPr>
          </a:p>
          <a:p>
            <a:pPr marL="514350" indent="-514350" algn="just" rtl="1"/>
            <a:r>
              <a:rPr lang="ar-BH" sz="3200" dirty="0">
                <a:solidFill>
                  <a:schemeClr val="tx1"/>
                </a:solidFill>
                <a:latin typeface="Sakkal Majalla" panose="02000000000000000000" pitchFamily="2" charset="-78"/>
                <a:cs typeface="Sakkal Majalla" panose="02000000000000000000" pitchFamily="2" charset="-78"/>
              </a:rPr>
              <a:t>اسْتَخْلِصِ الْحُجَجَ التي</a:t>
            </a:r>
          </a:p>
          <a:p>
            <a:pPr marL="514350" indent="-514350" algn="just" rtl="1"/>
            <a:r>
              <a:rPr lang="ar-BH" sz="3200" dirty="0">
                <a:solidFill>
                  <a:schemeClr val="tx1"/>
                </a:solidFill>
                <a:latin typeface="Sakkal Majalla" panose="02000000000000000000" pitchFamily="2" charset="-78"/>
                <a:cs typeface="Sakkal Majalla" panose="02000000000000000000" pitchFamily="2" charset="-78"/>
              </a:rPr>
              <a:t>اسْتَنَدَ إليها </a:t>
            </a:r>
            <a:r>
              <a:rPr lang="ar-BH" sz="3200" dirty="0" smtClean="0">
                <a:solidFill>
                  <a:schemeClr val="tx1"/>
                </a:solidFill>
                <a:latin typeface="Sakkal Majalla" panose="02000000000000000000" pitchFamily="2" charset="-78"/>
                <a:cs typeface="Sakkal Majalla" panose="02000000000000000000" pitchFamily="2" charset="-78"/>
              </a:rPr>
              <a:t>الكاتبُ </a:t>
            </a:r>
            <a:endParaRPr lang="ar-BH" sz="3200" dirty="0">
              <a:solidFill>
                <a:schemeClr val="tx1"/>
              </a:solidFill>
              <a:latin typeface="Sakkal Majalla" panose="02000000000000000000" pitchFamily="2" charset="-78"/>
              <a:cs typeface="Sakkal Majalla" panose="02000000000000000000" pitchFamily="2" charset="-78"/>
            </a:endParaRPr>
          </a:p>
          <a:p>
            <a:pPr marL="514350" indent="-514350" algn="just" rtl="1"/>
            <a:r>
              <a:rPr lang="ar-BH" sz="3200" dirty="0">
                <a:solidFill>
                  <a:schemeClr val="tx1"/>
                </a:solidFill>
                <a:latin typeface="Sakkal Majalla" panose="02000000000000000000" pitchFamily="2" charset="-78"/>
                <a:cs typeface="Sakkal Majalla" panose="02000000000000000000" pitchFamily="2" charset="-78"/>
              </a:rPr>
              <a:t>لتَعْزيزِ وجْهَةِ نَظَرِهِ، </a:t>
            </a:r>
          </a:p>
          <a:p>
            <a:pPr marL="514350" indent="-514350" algn="just" rtl="1"/>
            <a:r>
              <a:rPr lang="ar-BH" sz="3200" dirty="0">
                <a:solidFill>
                  <a:schemeClr val="tx1"/>
                </a:solidFill>
                <a:latin typeface="Sakkal Majalla" panose="02000000000000000000" pitchFamily="2" charset="-78"/>
                <a:cs typeface="Sakkal Majalla" panose="02000000000000000000" pitchFamily="2" charset="-78"/>
              </a:rPr>
              <a:t>مُبَيِّنًا أنْواعَها </a:t>
            </a:r>
          </a:p>
          <a:p>
            <a:pPr marL="514350" indent="-514350" algn="just" rtl="1"/>
            <a:r>
              <a:rPr lang="ar-BH" sz="3200" dirty="0">
                <a:solidFill>
                  <a:schemeClr val="tx1"/>
                </a:solidFill>
                <a:latin typeface="Sakkal Majalla" panose="02000000000000000000" pitchFamily="2" charset="-78"/>
                <a:cs typeface="Sakkal Majalla" panose="02000000000000000000" pitchFamily="2" charset="-78"/>
              </a:rPr>
              <a:t>ومَصَادِرَها.</a:t>
            </a:r>
          </a:p>
          <a:p>
            <a:pPr marL="457200" indent="-457200" algn="r" rtl="1"/>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4" name="Rounded Rectangle 3"/>
          <p:cNvSpPr/>
          <p:nvPr/>
        </p:nvSpPr>
        <p:spPr>
          <a:xfrm>
            <a:off x="257578" y="1661374"/>
            <a:ext cx="8293994" cy="4649274"/>
          </a:xfrm>
          <a:prstGeom prst="roundRect">
            <a:avLst/>
          </a:prstGeom>
          <a:noFill/>
          <a:ln w="5715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marL="514350" indent="-514350" algn="r" rtl="1"/>
            <a:endParaRPr lang="ar-BH" sz="2800" dirty="0">
              <a:solidFill>
                <a:schemeClr val="tx1"/>
              </a:solidFill>
            </a:endParaRPr>
          </a:p>
          <a:p>
            <a:pPr marL="457200" indent="-457200" algn="just" rtl="1"/>
            <a:r>
              <a:rPr lang="ar-BH" sz="3600" b="1" dirty="0">
                <a:solidFill>
                  <a:srgbClr val="00B0F0"/>
                </a:solidFill>
                <a:latin typeface="Sakkal Majalla" panose="02000000000000000000" pitchFamily="2" charset="-78"/>
                <a:cs typeface="Sakkal Majalla" panose="02000000000000000000" pitchFamily="2" charset="-78"/>
              </a:rPr>
              <a:t>1- أنواعُ الحُجَجِ:</a:t>
            </a:r>
          </a:p>
          <a:p>
            <a:pPr marL="457200" indent="-457200" algn="just" rtl="1"/>
            <a:r>
              <a:rPr lang="ar-BH" sz="3200" dirty="0">
                <a:solidFill>
                  <a:srgbClr val="C00000"/>
                </a:solidFill>
                <a:latin typeface="Sakkal Majalla" panose="02000000000000000000" pitchFamily="2" charset="-78"/>
                <a:cs typeface="Sakkal Majalla" panose="02000000000000000000" pitchFamily="2" charset="-78"/>
              </a:rPr>
              <a:t>أ- </a:t>
            </a:r>
            <a:r>
              <a:rPr lang="ar-BH" sz="3200" dirty="0">
                <a:solidFill>
                  <a:srgbClr val="FF0000"/>
                </a:solidFill>
                <a:latin typeface="Sakkal Majalla" panose="02000000000000000000" pitchFamily="2" charset="-78"/>
                <a:cs typeface="Sakkal Majalla" panose="02000000000000000000" pitchFamily="2" charset="-78"/>
              </a:rPr>
              <a:t>حُجَجُ الواقِعِ</a:t>
            </a:r>
            <a:r>
              <a:rPr lang="ar-BH" sz="3200" dirty="0">
                <a:solidFill>
                  <a:schemeClr val="tx1"/>
                </a:solidFill>
                <a:latin typeface="Sakkal Majalla" panose="02000000000000000000" pitchFamily="2" charset="-78"/>
                <a:cs typeface="Sakkal Majalla" panose="02000000000000000000" pitchFamily="2" charset="-78"/>
              </a:rPr>
              <a:t>: نِعْمَ الذَّخيرَةُ، نِعمَ الجليسُ، نِعمَ الأنيسُ...</a:t>
            </a:r>
          </a:p>
          <a:p>
            <a:pPr marL="457200" indent="-457200" algn="just" rtl="1"/>
            <a:r>
              <a:rPr lang="ar-BH" sz="3200" dirty="0">
                <a:solidFill>
                  <a:srgbClr val="C00000"/>
                </a:solidFill>
                <a:latin typeface="Sakkal Majalla" panose="02000000000000000000" pitchFamily="2" charset="-78"/>
                <a:cs typeface="Sakkal Majalla" panose="02000000000000000000" pitchFamily="2" charset="-78"/>
              </a:rPr>
              <a:t>ب-</a:t>
            </a:r>
            <a:r>
              <a:rPr lang="ar-BH" sz="3200" dirty="0">
                <a:solidFill>
                  <a:schemeClr val="tx1"/>
                </a:solidFill>
                <a:latin typeface="Sakkal Majalla" panose="02000000000000000000" pitchFamily="2" charset="-78"/>
                <a:cs typeface="Sakkal Majalla" panose="02000000000000000000" pitchFamily="2" charset="-78"/>
              </a:rPr>
              <a:t> </a:t>
            </a:r>
            <a:r>
              <a:rPr lang="ar-BH" sz="3200" dirty="0">
                <a:solidFill>
                  <a:srgbClr val="FF0000"/>
                </a:solidFill>
                <a:latin typeface="Sakkal Majalla" panose="02000000000000000000" pitchFamily="2" charset="-78"/>
                <a:cs typeface="Sakkal Majalla" panose="02000000000000000000" pitchFamily="2" charset="-78"/>
              </a:rPr>
              <a:t>حُجَجُ المُقارَنَةِ</a:t>
            </a:r>
            <a:r>
              <a:rPr lang="ar-BH" sz="3200" dirty="0">
                <a:solidFill>
                  <a:schemeClr val="tx1"/>
                </a:solidFill>
                <a:latin typeface="Sakkal Majalla" panose="02000000000000000000" pitchFamily="2" charset="-78"/>
                <a:cs typeface="Sakkal Majalla" panose="02000000000000000000" pitchFamily="2" charset="-78"/>
              </a:rPr>
              <a:t>: والكتابُ وِعاءٌ مُلِئَ عِلْمًا، وظَرْفٌ مُلِئَ ظرفًا...</a:t>
            </a:r>
          </a:p>
          <a:p>
            <a:pPr marL="457200" indent="-457200" algn="just" rtl="1"/>
            <a:r>
              <a:rPr lang="ar-BH" sz="3200" dirty="0">
                <a:solidFill>
                  <a:srgbClr val="C00000"/>
                </a:solidFill>
                <a:latin typeface="Sakkal Majalla" panose="02000000000000000000" pitchFamily="2" charset="-78"/>
                <a:cs typeface="Sakkal Majalla" panose="02000000000000000000" pitchFamily="2" charset="-78"/>
              </a:rPr>
              <a:t>ج-</a:t>
            </a:r>
            <a:r>
              <a:rPr lang="ar-BH" sz="3200" dirty="0">
                <a:solidFill>
                  <a:schemeClr val="tx1"/>
                </a:solidFill>
                <a:latin typeface="Sakkal Majalla" panose="02000000000000000000" pitchFamily="2" charset="-78"/>
                <a:cs typeface="Sakkal Majalla" panose="02000000000000000000" pitchFamily="2" charset="-78"/>
              </a:rPr>
              <a:t> </a:t>
            </a:r>
            <a:r>
              <a:rPr lang="ar-BH" sz="3200" dirty="0">
                <a:solidFill>
                  <a:srgbClr val="FF0000"/>
                </a:solidFill>
                <a:latin typeface="Sakkal Majalla" panose="02000000000000000000" pitchFamily="2" charset="-78"/>
                <a:cs typeface="Sakkal Majalla" panose="02000000000000000000" pitchFamily="2" charset="-78"/>
              </a:rPr>
              <a:t>حُجَجُ المَنْطِقِ</a:t>
            </a:r>
            <a:r>
              <a:rPr lang="ar-BH" sz="3200" dirty="0">
                <a:solidFill>
                  <a:schemeClr val="tx1"/>
                </a:solidFill>
                <a:latin typeface="Sakkal Majalla" panose="02000000000000000000" pitchFamily="2" charset="-78"/>
                <a:cs typeface="Sakkal Majalla" panose="02000000000000000000" pitchFamily="2" charset="-78"/>
              </a:rPr>
              <a:t>: فمتى رأيتَ بستانًا يُحْمَلُ في رِدْنٍ...</a:t>
            </a:r>
          </a:p>
          <a:p>
            <a:pPr marL="457200" indent="-457200" algn="just" rtl="1"/>
            <a:endParaRPr lang="ar-BH" sz="3200" dirty="0">
              <a:solidFill>
                <a:schemeClr val="tx1"/>
              </a:solidFill>
              <a:latin typeface="Sakkal Majalla" panose="02000000000000000000" pitchFamily="2" charset="-78"/>
              <a:cs typeface="Sakkal Majalla" panose="02000000000000000000" pitchFamily="2" charset="-78"/>
            </a:endParaRPr>
          </a:p>
          <a:p>
            <a:pPr marL="457200" indent="-457200" algn="just" rtl="1"/>
            <a:r>
              <a:rPr lang="ar-BH" sz="3600" dirty="0">
                <a:solidFill>
                  <a:srgbClr val="00B0F0"/>
                </a:solidFill>
                <a:latin typeface="Sakkal Majalla" panose="02000000000000000000" pitchFamily="2" charset="-78"/>
                <a:cs typeface="Sakkal Majalla" panose="02000000000000000000" pitchFamily="2" charset="-78"/>
              </a:rPr>
              <a:t>2- مَصادِرُ الْحُجَجِ:</a:t>
            </a:r>
            <a:r>
              <a:rPr lang="ar-BH" sz="3600" dirty="0">
                <a:solidFill>
                  <a:schemeClr val="tx1"/>
                </a:solidFill>
                <a:latin typeface="Sakkal Majalla" panose="02000000000000000000" pitchFamily="2" charset="-78"/>
                <a:cs typeface="Sakkal Majalla" panose="02000000000000000000" pitchFamily="2" charset="-78"/>
              </a:rPr>
              <a:t> </a:t>
            </a:r>
            <a:r>
              <a:rPr lang="ar-BH" sz="3200" dirty="0">
                <a:solidFill>
                  <a:schemeClr val="tx1"/>
                </a:solidFill>
                <a:latin typeface="Sakkal Majalla" panose="02000000000000000000" pitchFamily="2" charset="-78"/>
                <a:cs typeface="Sakkal Majalla" panose="02000000000000000000" pitchFamily="2" charset="-78"/>
              </a:rPr>
              <a:t>اسْتَخْلَصَ الجاحظُ حُجَجَهُ مِنْ حَياةِ الناسِ </a:t>
            </a:r>
          </a:p>
          <a:p>
            <a:pPr marL="457200" indent="-457200" algn="just" rtl="1"/>
            <a:r>
              <a:rPr lang="ar-BH" sz="3200" dirty="0">
                <a:solidFill>
                  <a:schemeClr val="tx1"/>
                </a:solidFill>
                <a:latin typeface="Sakkal Majalla" panose="02000000000000000000" pitchFamily="2" charset="-78"/>
                <a:cs typeface="Sakkal Majalla" panose="02000000000000000000" pitchFamily="2" charset="-78"/>
              </a:rPr>
              <a:t>وأحْوالِهِمْ فِي تَعامُلِهِمْ مَعَ الكِتَابِ ونَهْلِ المَعْرِفَةِ لِاكْتِسابِ العِلْمِ وشَحْذِ الفِكْرِ. </a:t>
            </a:r>
            <a:endParaRPr lang="en-US" sz="3200" dirty="0">
              <a:solidFill>
                <a:schemeClr val="tx1"/>
              </a:solidFill>
              <a:latin typeface="Sakkal Majalla" panose="02000000000000000000" pitchFamily="2" charset="-78"/>
              <a:cs typeface="Sakkal Majalla" panose="02000000000000000000" pitchFamily="2" charset="-78"/>
            </a:endParaRP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1353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409127" y="254000"/>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200" b="1" dirty="0">
                <a:solidFill>
                  <a:srgbClr val="C00000"/>
                </a:solidFill>
                <a:latin typeface="Sakkal Majalla" panose="02000000000000000000" pitchFamily="2" charset="-78"/>
                <a:cs typeface="Sakkal Majalla" panose="02000000000000000000" pitchFamily="2" charset="-78"/>
              </a:rPr>
              <a:t>تحليلُ المقطعِ الثانِي: (تابع)</a:t>
            </a:r>
            <a:endParaRPr lang="en-US" sz="32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8680361" y="1365159"/>
            <a:ext cx="3090009" cy="4649273"/>
          </a:xfrm>
          <a:prstGeom prst="roundRect">
            <a:avLst/>
          </a:prstGeom>
          <a:noFill/>
          <a:ln w="57150">
            <a:solidFill>
              <a:schemeClr val="accent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r" rtl="1"/>
            <a:endParaRPr lang="ar-BH" sz="2600" b="1" dirty="0">
              <a:solidFill>
                <a:schemeClr val="tx1"/>
              </a:solidFill>
            </a:endParaRPr>
          </a:p>
          <a:p>
            <a:pPr marL="457200" indent="-457200" algn="just" rtl="1"/>
            <a:r>
              <a:rPr lang="ar-BH" sz="3200" dirty="0">
                <a:solidFill>
                  <a:schemeClr val="tx1"/>
                </a:solidFill>
                <a:latin typeface="Sakkal Majalla" panose="02000000000000000000" pitchFamily="2" charset="-78"/>
                <a:cs typeface="Sakkal Majalla" panose="02000000000000000000" pitchFamily="2" charset="-78"/>
              </a:rPr>
              <a:t>في هذا المَقْطَعِ ثُنَائِيَّاتٌ </a:t>
            </a:r>
          </a:p>
          <a:p>
            <a:pPr marL="457200" indent="-457200" algn="just" rtl="1"/>
            <a:r>
              <a:rPr lang="ar-BH" sz="3200" dirty="0">
                <a:solidFill>
                  <a:schemeClr val="tx1"/>
                </a:solidFill>
                <a:latin typeface="Sakkal Majalla" panose="02000000000000000000" pitchFamily="2" charset="-78"/>
                <a:cs typeface="Sakkal Majalla" panose="02000000000000000000" pitchFamily="2" charset="-78"/>
              </a:rPr>
              <a:t>قائِمَةٌ على التَّضَادِّ </a:t>
            </a:r>
          </a:p>
          <a:p>
            <a:pPr marL="457200" indent="-457200" algn="just" rtl="1"/>
            <a:r>
              <a:rPr lang="ar-BH" sz="3200" dirty="0">
                <a:solidFill>
                  <a:schemeClr val="tx1"/>
                </a:solidFill>
                <a:latin typeface="Sakkal Majalla" panose="02000000000000000000" pitchFamily="2" charset="-78"/>
                <a:cs typeface="Sakkal Majalla" panose="02000000000000000000" pitchFamily="2" charset="-78"/>
              </a:rPr>
              <a:t>وَالتَّرَادُفِ، وُظِّفَتْ </a:t>
            </a:r>
          </a:p>
          <a:p>
            <a:pPr marL="457200" indent="-457200" algn="just" rtl="1"/>
            <a:r>
              <a:rPr lang="ar-BH" sz="3200" dirty="0">
                <a:solidFill>
                  <a:schemeClr val="tx1"/>
                </a:solidFill>
                <a:latin typeface="Sakkal Majalla" panose="02000000000000000000" pitchFamily="2" charset="-78"/>
                <a:cs typeface="Sakkal Majalla" panose="02000000000000000000" pitchFamily="2" charset="-78"/>
              </a:rPr>
              <a:t>لإقْناعِ الطَّرَفِ </a:t>
            </a:r>
          </a:p>
          <a:p>
            <a:pPr marL="457200" indent="-457200" algn="just" rtl="1"/>
            <a:r>
              <a:rPr lang="ar-BH" sz="3200" dirty="0">
                <a:solidFill>
                  <a:schemeClr val="tx1"/>
                </a:solidFill>
                <a:latin typeface="Sakkal Majalla" panose="02000000000000000000" pitchFamily="2" charset="-78"/>
                <a:cs typeface="Sakkal Majalla" panose="02000000000000000000" pitchFamily="2" charset="-78"/>
              </a:rPr>
              <a:t>المَحْجُوجِ بأطْروحَةِ </a:t>
            </a:r>
          </a:p>
          <a:p>
            <a:pPr marL="457200" indent="-457200" algn="just" rtl="1"/>
            <a:r>
              <a:rPr lang="ar-BH" sz="3200" dirty="0">
                <a:solidFill>
                  <a:schemeClr val="tx1"/>
                </a:solidFill>
                <a:latin typeface="Sakkal Majalla" panose="02000000000000000000" pitchFamily="2" charset="-78"/>
                <a:cs typeface="Sakkal Majalla" panose="02000000000000000000" pitchFamily="2" charset="-78"/>
              </a:rPr>
              <a:t>المُحَاجِّ</a:t>
            </a:r>
            <a:r>
              <a:rPr lang="ar-BH" sz="3200" dirty="0" smtClean="0">
                <a:solidFill>
                  <a:schemeClr val="tx1"/>
                </a:solidFill>
                <a:latin typeface="Sakkal Majalla" panose="02000000000000000000" pitchFamily="2" charset="-78"/>
                <a:cs typeface="Sakkal Majalla" panose="02000000000000000000" pitchFamily="2" charset="-78"/>
              </a:rPr>
              <a:t>.</a:t>
            </a:r>
          </a:p>
          <a:p>
            <a:pPr marL="457200" indent="-457200" algn="r" rtl="1"/>
            <a:r>
              <a:rPr lang="ar-BH" sz="3200" dirty="0" smtClean="0">
                <a:solidFill>
                  <a:schemeClr val="tx1"/>
                </a:solidFill>
                <a:latin typeface="Sakkal Majalla" panose="02000000000000000000" pitchFamily="2" charset="-78"/>
                <a:cs typeface="Sakkal Majalla" panose="02000000000000000000" pitchFamily="2" charset="-78"/>
              </a:rPr>
              <a:t> </a:t>
            </a:r>
            <a:r>
              <a:rPr lang="ar-BH" sz="3200" dirty="0">
                <a:solidFill>
                  <a:schemeClr val="tx1"/>
                </a:solidFill>
                <a:latin typeface="Sakkal Majalla" panose="02000000000000000000" pitchFamily="2" charset="-78"/>
                <a:cs typeface="Sakkal Majalla" panose="02000000000000000000" pitchFamily="2" charset="-78"/>
              </a:rPr>
              <a:t>وَضِّحْ ذلك.</a:t>
            </a:r>
            <a:r>
              <a:rPr lang="ar-BH" sz="2800" b="1" dirty="0">
                <a:solidFill>
                  <a:schemeClr val="tx1"/>
                </a:solidFill>
                <a:latin typeface="Sakkal Majalla" panose="02000000000000000000" pitchFamily="2" charset="-78"/>
                <a:cs typeface="Sakkal Majalla" panose="02000000000000000000" pitchFamily="2" charset="-78"/>
              </a:rPr>
              <a:t/>
            </a:r>
            <a:br>
              <a:rPr lang="ar-BH" sz="2800" b="1" dirty="0">
                <a:solidFill>
                  <a:schemeClr val="tx1"/>
                </a:solidFill>
                <a:latin typeface="Sakkal Majalla" panose="02000000000000000000" pitchFamily="2" charset="-78"/>
                <a:cs typeface="Sakkal Majalla" panose="02000000000000000000" pitchFamily="2" charset="-78"/>
              </a:rPr>
            </a:b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4" name="Rounded Rectangle 3"/>
          <p:cNvSpPr/>
          <p:nvPr/>
        </p:nvSpPr>
        <p:spPr>
          <a:xfrm>
            <a:off x="270457" y="1068945"/>
            <a:ext cx="8293994" cy="5241702"/>
          </a:xfrm>
          <a:prstGeom prst="roundRect">
            <a:avLst/>
          </a:prstGeom>
          <a:noFill/>
          <a:ln w="5715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just" rtl="1"/>
            <a:r>
              <a:rPr lang="ar-BH" sz="3200" b="1" dirty="0">
                <a:solidFill>
                  <a:srgbClr val="00B0F0"/>
                </a:solidFill>
              </a:rPr>
              <a:t>1- </a:t>
            </a:r>
            <a:r>
              <a:rPr lang="ar-BH" sz="3200" b="1" dirty="0">
                <a:solidFill>
                  <a:srgbClr val="00B0F0"/>
                </a:solidFill>
                <a:latin typeface="Sakkal Majalla" panose="02000000000000000000" pitchFamily="2" charset="-78"/>
                <a:cs typeface="Sakkal Majalla" panose="02000000000000000000" pitchFamily="2" charset="-78"/>
              </a:rPr>
              <a:t>ثُنَائِيَّاتُ التَّضَادِّ:</a:t>
            </a:r>
            <a:r>
              <a:rPr lang="en-US" sz="3200" b="1" dirty="0">
                <a:solidFill>
                  <a:srgbClr val="00B0F0"/>
                </a:solidFill>
                <a:latin typeface="Sakkal Majalla" panose="02000000000000000000" pitchFamily="2" charset="-78"/>
                <a:cs typeface="Sakkal Majalla" panose="02000000000000000000" pitchFamily="2" charset="-78"/>
              </a:rPr>
              <a:t> </a:t>
            </a:r>
            <a:r>
              <a:rPr lang="ar-BH" sz="3200" b="1" dirty="0">
                <a:solidFill>
                  <a:schemeClr val="tx1"/>
                </a:solidFill>
                <a:latin typeface="Sakkal Majalla" panose="02000000000000000000" pitchFamily="2" charset="-78"/>
                <a:cs typeface="Sakkal Majalla" panose="02000000000000000000" pitchFamily="2" charset="-78"/>
              </a:rPr>
              <a:t> </a:t>
            </a:r>
            <a:r>
              <a:rPr lang="ar-BH" sz="2800" dirty="0">
                <a:solidFill>
                  <a:schemeClr val="tx1"/>
                </a:solidFill>
                <a:latin typeface="Sakkal Majalla" panose="02000000000000000000" pitchFamily="2" charset="-78"/>
                <a:cs typeface="Sakkal Majalla" panose="02000000000000000000" pitchFamily="2" charset="-78"/>
              </a:rPr>
              <a:t>مزاحًا </a:t>
            </a:r>
            <a:r>
              <a:rPr lang="ar-BH" sz="2800" dirty="0">
                <a:solidFill>
                  <a:srgbClr val="0070C0"/>
                </a:solidFill>
                <a:latin typeface="Sakkal Majalla" panose="02000000000000000000" pitchFamily="2" charset="-78"/>
                <a:cs typeface="Sakkal Majalla" panose="02000000000000000000" pitchFamily="2" charset="-78"/>
              </a:rPr>
              <a:t># </a:t>
            </a:r>
            <a:r>
              <a:rPr lang="ar-BH" sz="2800" dirty="0">
                <a:solidFill>
                  <a:schemeClr val="tx1"/>
                </a:solidFill>
                <a:latin typeface="Sakkal Majalla" panose="02000000000000000000" pitchFamily="2" charset="-78"/>
                <a:cs typeface="Sakkal Majalla" panose="02000000000000000000" pitchFamily="2" charset="-78"/>
              </a:rPr>
              <a:t>جِدًّا – أبْيَنَ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rgbClr val="C00000"/>
                </a:solidFill>
                <a:latin typeface="Sakkal Majalla" panose="02000000000000000000" pitchFamily="2" charset="-78"/>
                <a:cs typeface="Sakkal Majalla" panose="02000000000000000000" pitchFamily="2" charset="-78"/>
              </a:rPr>
              <a:t> </a:t>
            </a:r>
            <a:r>
              <a:rPr lang="ar-BH" sz="2800" dirty="0">
                <a:solidFill>
                  <a:schemeClr val="tx1"/>
                </a:solidFill>
                <a:latin typeface="Sakkal Majalla" panose="02000000000000000000" pitchFamily="2" charset="-78"/>
                <a:cs typeface="Sakkal Majalla" panose="02000000000000000000" pitchFamily="2" charset="-78"/>
              </a:rPr>
              <a:t>أعْيَا – ألْهتْكَ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أسْجَتْكَ – واعِظ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مُلْه – زاجِر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مُغْر – ناسِك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فاتِك – ناطق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أخْرَس – بارِد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حارّ... </a:t>
            </a:r>
            <a:r>
              <a:rPr lang="ar-BH" sz="2800" dirty="0">
                <a:solidFill>
                  <a:srgbClr val="C00000"/>
                </a:solidFill>
                <a:latin typeface="Sakkal Majalla" panose="02000000000000000000" pitchFamily="2" charset="-78"/>
                <a:cs typeface="Sakkal Majalla" panose="02000000000000000000" pitchFamily="2" charset="-78"/>
              </a:rPr>
              <a:t>تُشيرُ ثُنائيّاتُ التضادِّ إلى الأَبْعَادِ الْمُتَبَايِنَةِ الَّتِي يَحْمِلُهَا الكِتابُ؛ مِمَّا يَدُلُّ على أَهَمِّيَّتِهِ. وهي ثنائيّاتٌ أسْهَمَتْ في تَقْوِيَةِ سَيْرورَةِ الْحِجَاجِ من خلال تَوضيحِ الفِكْرَةِ.</a:t>
            </a:r>
          </a:p>
          <a:p>
            <a:pPr marL="457200" indent="-457200" algn="just" rtl="1"/>
            <a:r>
              <a:rPr lang="ar-BH" sz="3200" b="1" dirty="0">
                <a:solidFill>
                  <a:srgbClr val="00B0F0"/>
                </a:solidFill>
                <a:latin typeface="Sakkal Majalla" panose="02000000000000000000" pitchFamily="2" charset="-78"/>
                <a:cs typeface="Sakkal Majalla" panose="02000000000000000000" pitchFamily="2" charset="-78"/>
              </a:rPr>
              <a:t>2- ثُنَائِيَّاتُ التَّرَادُفِ: </a:t>
            </a:r>
            <a:r>
              <a:rPr lang="ar-BH" sz="2800" dirty="0">
                <a:solidFill>
                  <a:schemeClr val="tx1"/>
                </a:solidFill>
                <a:latin typeface="Sakkal Majalla" panose="02000000000000000000" pitchFamily="2" charset="-78"/>
                <a:cs typeface="Sakkal Majalla" panose="02000000000000000000" pitchFamily="2" charset="-78"/>
              </a:rPr>
              <a:t>نشرة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نزهة - مشتغل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حرفة - القرين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الدخيل - الوزير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النزيل - مُلِئَ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حُشِيَ </a:t>
            </a:r>
            <a:r>
              <a:rPr lang="ar-BH" sz="2800" dirty="0">
                <a:solidFill>
                  <a:srgbClr val="0070C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شُحِنَ...</a:t>
            </a:r>
            <a:r>
              <a:rPr lang="ar-BH" sz="2800" dirty="0">
                <a:solidFill>
                  <a:srgbClr val="00B0F0"/>
                </a:solidFill>
                <a:latin typeface="Sakkal Majalla" panose="02000000000000000000" pitchFamily="2" charset="-78"/>
                <a:cs typeface="Sakkal Majalla" panose="02000000000000000000" pitchFamily="2" charset="-78"/>
              </a:rPr>
              <a:t> </a:t>
            </a:r>
            <a:r>
              <a:rPr lang="ar-BH" sz="2800" dirty="0">
                <a:solidFill>
                  <a:srgbClr val="C00000"/>
                </a:solidFill>
                <a:latin typeface="Sakkal Majalla" panose="02000000000000000000" pitchFamily="2" charset="-78"/>
                <a:cs typeface="Sakkal Majalla" panose="02000000000000000000" pitchFamily="2" charset="-78"/>
              </a:rPr>
              <a:t>اعْتِمادُ الكاتبِ على نَسَقِ التَّرادُفِ في سَيْرورَةِ الْحِجَاجِ هُوَ ضَرْبٌ من التَّكْرارِ الْمَعْنَوِيِّ يَهْدِفُ إلى إبْرازِ الفِكْرَةِ وتَوْضيحِهَا وتَأكيدِهَا؛ بُغْيَةَ إقْناعِ الْمُتَلَقِّي الْمَحْجُوجِ بالأطْروحَةِ المَدْعومَةِ، وَجَعْلِهِ يَتَبَنَّاهَا؛ مُتَخَلِّيًا عنْ أطْروحَتِهِ المُضَادَّةِ.</a:t>
            </a:r>
            <a:endParaRPr lang="en-US" sz="2800" dirty="0">
              <a:solidFill>
                <a:srgbClr val="C00000"/>
              </a:solidFill>
              <a:latin typeface="Sakkal Majalla" panose="02000000000000000000" pitchFamily="2" charset="-78"/>
              <a:cs typeface="Sakkal Majalla" panose="02000000000000000000" pitchFamily="2" charset="-78"/>
            </a:endParaRP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264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150396" y="395351"/>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200" b="1" dirty="0">
                <a:solidFill>
                  <a:srgbClr val="C00000"/>
                </a:solidFill>
                <a:latin typeface="Sakkal Majalla" panose="02000000000000000000" pitchFamily="2" charset="-78"/>
                <a:cs typeface="Sakkal Majalla" panose="02000000000000000000" pitchFamily="2" charset="-78"/>
              </a:rPr>
              <a:t>تحليلُ المقطعِ الثانِي: (تابع)</a:t>
            </a:r>
            <a:endParaRPr lang="en-US" sz="32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8939284" y="1661374"/>
            <a:ext cx="2843964" cy="4649273"/>
          </a:xfrm>
          <a:prstGeom prst="roundRect">
            <a:avLst/>
          </a:prstGeom>
          <a:noFill/>
          <a:ln w="57150">
            <a:solidFill>
              <a:schemeClr val="accent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ctr" rtl="1"/>
            <a:r>
              <a:rPr lang="ar-BH" sz="2800" dirty="0">
                <a:solidFill>
                  <a:schemeClr val="tx1"/>
                </a:solidFill>
                <a:latin typeface="Sakkal Majalla" panose="02000000000000000000" pitchFamily="2" charset="-78"/>
                <a:cs typeface="Sakkal Majalla" panose="02000000000000000000" pitchFamily="2" charset="-78"/>
              </a:rPr>
              <a:t>حَضَرَتْ صِيغَةُ الفِعْلِ </a:t>
            </a:r>
          </a:p>
          <a:p>
            <a:pPr marL="457200" indent="-457200" algn="ctr" rtl="1"/>
            <a:r>
              <a:rPr lang="ar-BH" sz="2800" dirty="0">
                <a:solidFill>
                  <a:schemeClr val="tx1"/>
                </a:solidFill>
                <a:latin typeface="Sakkal Majalla" panose="02000000000000000000" pitchFamily="2" charset="-78"/>
                <a:cs typeface="Sakkal Majalla" panose="02000000000000000000" pitchFamily="2" charset="-78"/>
              </a:rPr>
              <a:t>الْمَبْنِيِّ لِلْمَجْهولِ مُقْتَرِنًا </a:t>
            </a:r>
          </a:p>
          <a:p>
            <a:pPr marL="457200" indent="-457200" algn="ctr" rtl="1"/>
            <a:r>
              <a:rPr lang="ar-BH" sz="2800" dirty="0">
                <a:solidFill>
                  <a:schemeClr val="tx1"/>
                </a:solidFill>
                <a:latin typeface="Sakkal Majalla" panose="02000000000000000000" pitchFamily="2" charset="-78"/>
                <a:cs typeface="Sakkal Majalla" panose="02000000000000000000" pitchFamily="2" charset="-78"/>
              </a:rPr>
              <a:t>بالتَّمْييزِ، وصيغة أفعل </a:t>
            </a:r>
          </a:p>
          <a:p>
            <a:pPr marL="457200" indent="-457200" algn="ctr" rtl="1"/>
            <a:r>
              <a:rPr lang="ar-BH" sz="2800" dirty="0">
                <a:solidFill>
                  <a:schemeClr val="tx1"/>
                </a:solidFill>
                <a:latin typeface="Sakkal Majalla" panose="02000000000000000000" pitchFamily="2" charset="-78"/>
                <a:cs typeface="Sakkal Majalla" panose="02000000000000000000" pitchFamily="2" charset="-78"/>
              </a:rPr>
              <a:t>التفضيل</a:t>
            </a:r>
            <a:r>
              <a:rPr lang="ar-BH" sz="2800" dirty="0" smtClean="0">
                <a:solidFill>
                  <a:schemeClr val="tx1"/>
                </a:solidFill>
                <a:latin typeface="Sakkal Majalla" panose="02000000000000000000" pitchFamily="2" charset="-78"/>
                <a:cs typeface="Sakkal Majalla" panose="02000000000000000000" pitchFamily="2" charset="-78"/>
              </a:rPr>
              <a:t>.</a:t>
            </a:r>
          </a:p>
          <a:p>
            <a:pPr marL="457200" indent="-457200" algn="r" rtl="1"/>
            <a:r>
              <a:rPr lang="ar-BH" sz="2800" dirty="0" smtClean="0">
                <a:solidFill>
                  <a:schemeClr val="tx1"/>
                </a:solidFill>
                <a:latin typeface="Sakkal Majalla" panose="02000000000000000000" pitchFamily="2" charset="-78"/>
                <a:cs typeface="Sakkal Majalla" panose="02000000000000000000" pitchFamily="2" charset="-78"/>
              </a:rPr>
              <a:t> </a:t>
            </a:r>
            <a:r>
              <a:rPr lang="ar-BH" sz="2800" dirty="0">
                <a:solidFill>
                  <a:schemeClr val="tx1"/>
                </a:solidFill>
                <a:latin typeface="Sakkal Majalla" panose="02000000000000000000" pitchFamily="2" charset="-78"/>
                <a:cs typeface="Sakkal Majalla" panose="02000000000000000000" pitchFamily="2" charset="-78"/>
              </a:rPr>
              <a:t>حَدِّدْ مَوْضِعَ </a:t>
            </a:r>
            <a:r>
              <a:rPr lang="ar-BH" sz="2800" dirty="0" smtClean="0">
                <a:solidFill>
                  <a:schemeClr val="tx1"/>
                </a:solidFill>
                <a:latin typeface="Sakkal Majalla" panose="02000000000000000000" pitchFamily="2" charset="-78"/>
                <a:cs typeface="Sakkal Majalla" panose="02000000000000000000" pitchFamily="2" charset="-78"/>
              </a:rPr>
              <a:t>كُلٍّ مِنْهُمَا، وَادْرُسِ الْوَظيفَةَ  </a:t>
            </a:r>
            <a:r>
              <a:rPr lang="ar-BH" sz="2800" dirty="0" err="1" smtClean="0">
                <a:solidFill>
                  <a:schemeClr val="tx1"/>
                </a:solidFill>
                <a:latin typeface="Sakkal Majalla" panose="02000000000000000000" pitchFamily="2" charset="-78"/>
                <a:cs typeface="Sakkal Majalla" panose="02000000000000000000" pitchFamily="2" charset="-78"/>
              </a:rPr>
              <a:t>الْحِجَاجِيَّةَ</a:t>
            </a:r>
            <a:r>
              <a:rPr lang="ar-BH" sz="2800" dirty="0" smtClean="0">
                <a:solidFill>
                  <a:schemeClr val="tx1"/>
                </a:solidFill>
                <a:latin typeface="Sakkal Majalla" panose="02000000000000000000" pitchFamily="2" charset="-78"/>
                <a:cs typeface="Sakkal Majalla" panose="02000000000000000000" pitchFamily="2" charset="-78"/>
              </a:rPr>
              <a:t> لِكِلْتَيْهِمَا.</a:t>
            </a:r>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4" name="Rounded Rectangle 3"/>
          <p:cNvSpPr/>
          <p:nvPr/>
        </p:nvSpPr>
        <p:spPr>
          <a:xfrm>
            <a:off x="257577" y="1661374"/>
            <a:ext cx="8504285" cy="4649274"/>
          </a:xfrm>
          <a:prstGeom prst="roundRect">
            <a:avLst/>
          </a:prstGeom>
          <a:noFill/>
          <a:ln w="3810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marL="514350" indent="-514350" algn="r" rtl="1"/>
            <a:endParaRPr lang="ar-BH" sz="2800" dirty="0">
              <a:solidFill>
                <a:schemeClr val="tx1"/>
              </a:solidFill>
              <a:latin typeface="Sakkal Majalla" panose="02000000000000000000" pitchFamily="2" charset="-78"/>
              <a:cs typeface="Sakkal Majalla" panose="02000000000000000000" pitchFamily="2" charset="-78"/>
            </a:endParaRPr>
          </a:p>
          <a:p>
            <a:pPr marL="457200" indent="-457200" algn="r" rtl="1"/>
            <a:r>
              <a:rPr lang="ar-BH" sz="3200" b="1" dirty="0">
                <a:solidFill>
                  <a:schemeClr val="accent1">
                    <a:lumMod val="75000"/>
                  </a:schemeClr>
                </a:solidFill>
                <a:latin typeface="Sakkal Majalla" panose="02000000000000000000" pitchFamily="2" charset="-78"/>
                <a:cs typeface="Sakkal Majalla" panose="02000000000000000000" pitchFamily="2" charset="-78"/>
              </a:rPr>
              <a:t>1- الفِعْلُ الْمَبْنِيُّ لِلْمَجْهولِ: </a:t>
            </a:r>
            <a:r>
              <a:rPr lang="ar-BH" sz="2800" dirty="0">
                <a:solidFill>
                  <a:srgbClr val="FF0000"/>
                </a:solidFill>
                <a:latin typeface="Sakkal Majalla" panose="02000000000000000000" pitchFamily="2" charset="-78"/>
                <a:cs typeface="Sakkal Majalla" panose="02000000000000000000" pitchFamily="2" charset="-78"/>
              </a:rPr>
              <a:t>مُلِئَ عِلْمًا </a:t>
            </a:r>
            <a:r>
              <a:rPr lang="ar-BH" sz="2800" dirty="0">
                <a:solidFill>
                  <a:schemeClr val="tx1"/>
                </a:solidFill>
                <a:latin typeface="Sakkal Majalla" panose="02000000000000000000" pitchFamily="2" charset="-78"/>
                <a:cs typeface="Sakkal Majalla" panose="02000000000000000000" pitchFamily="2" charset="-78"/>
              </a:rPr>
              <a:t>–</a:t>
            </a:r>
            <a:r>
              <a:rPr lang="ar-BH" sz="2800" dirty="0">
                <a:solidFill>
                  <a:srgbClr val="00B0F0"/>
                </a:solidFill>
                <a:latin typeface="Sakkal Majalla" panose="02000000000000000000" pitchFamily="2" charset="-78"/>
                <a:cs typeface="Sakkal Majalla" panose="02000000000000000000" pitchFamily="2" charset="-78"/>
              </a:rPr>
              <a:t> </a:t>
            </a:r>
            <a:r>
              <a:rPr lang="ar-BH" sz="2800" dirty="0">
                <a:solidFill>
                  <a:srgbClr val="FF0000"/>
                </a:solidFill>
                <a:latin typeface="Sakkal Majalla" panose="02000000000000000000" pitchFamily="2" charset="-78"/>
                <a:cs typeface="Sakkal Majalla" panose="02000000000000000000" pitchFamily="2" charset="-78"/>
              </a:rPr>
              <a:t>حُشِيَ ظَرْفًا </a:t>
            </a:r>
            <a:r>
              <a:rPr lang="ar-BH" sz="2800" dirty="0">
                <a:solidFill>
                  <a:schemeClr val="tx1"/>
                </a:solidFill>
                <a:latin typeface="Sakkal Majalla" panose="02000000000000000000" pitchFamily="2" charset="-78"/>
                <a:cs typeface="Sakkal Majalla" panose="02000000000000000000" pitchFamily="2" charset="-78"/>
              </a:rPr>
              <a:t>–</a:t>
            </a:r>
            <a:r>
              <a:rPr lang="ar-BH" sz="2800" dirty="0">
                <a:solidFill>
                  <a:srgbClr val="00B0F0"/>
                </a:solidFill>
                <a:latin typeface="Sakkal Majalla" panose="02000000000000000000" pitchFamily="2" charset="-78"/>
                <a:cs typeface="Sakkal Majalla" panose="02000000000000000000" pitchFamily="2" charset="-78"/>
              </a:rPr>
              <a:t> </a:t>
            </a:r>
            <a:r>
              <a:rPr lang="ar-BH" sz="2800" dirty="0">
                <a:solidFill>
                  <a:srgbClr val="FF0000"/>
                </a:solidFill>
                <a:latin typeface="Sakkal Majalla" panose="02000000000000000000" pitchFamily="2" charset="-78"/>
                <a:cs typeface="Sakkal Majalla" panose="02000000000000000000" pitchFamily="2" charset="-78"/>
              </a:rPr>
              <a:t>شُحِنَ مُزَاحًا وجِدًّا.</a:t>
            </a:r>
          </a:p>
          <a:p>
            <a:pPr marL="457200" indent="-457200" algn="r" rtl="1">
              <a:buFont typeface="Arial" panose="020B0604020202020204" pitchFamily="34" charset="0"/>
              <a:buChar char="•"/>
            </a:pPr>
            <a:r>
              <a:rPr lang="ar-BH" sz="3200" b="1" dirty="0">
                <a:solidFill>
                  <a:schemeClr val="accent1">
                    <a:lumMod val="75000"/>
                  </a:schemeClr>
                </a:solidFill>
                <a:latin typeface="Sakkal Majalla" panose="02000000000000000000" pitchFamily="2" charset="-78"/>
                <a:cs typeface="Sakkal Majalla" panose="02000000000000000000" pitchFamily="2" charset="-78"/>
              </a:rPr>
              <a:t>وَظيفَتُهُ الْحِجَاجِيَّةُ: </a:t>
            </a:r>
            <a:r>
              <a:rPr lang="ar-BH" sz="2800" dirty="0">
                <a:solidFill>
                  <a:schemeClr val="tx1"/>
                </a:solidFill>
                <a:latin typeface="Sakkal Majalla" panose="02000000000000000000" pitchFamily="2" charset="-78"/>
                <a:cs typeface="Sakkal Majalla" panose="02000000000000000000" pitchFamily="2" charset="-78"/>
              </a:rPr>
              <a:t>إبرازُ خُصوصيّةِ الكِتَابِ وتَفَرُّدِهِ من حيثُ إنّ </a:t>
            </a:r>
          </a:p>
          <a:p>
            <a:pPr algn="r" rtl="1"/>
            <a:r>
              <a:rPr lang="ar-BH" sz="2800" dirty="0" smtClean="0">
                <a:solidFill>
                  <a:schemeClr val="tx1"/>
                </a:solidFill>
                <a:latin typeface="Sakkal Majalla" panose="02000000000000000000" pitchFamily="2" charset="-78"/>
                <a:cs typeface="Sakkal Majalla" panose="02000000000000000000" pitchFamily="2" charset="-78"/>
              </a:rPr>
              <a:t>الْغَيورين </a:t>
            </a:r>
            <a:r>
              <a:rPr lang="ar-BH" sz="2800" dirty="0">
                <a:solidFill>
                  <a:schemeClr val="tx1"/>
                </a:solidFill>
                <a:latin typeface="Sakkal Majalla" panose="02000000000000000000" pitchFamily="2" charset="-78"/>
                <a:cs typeface="Sakkal Majalla" panose="02000000000000000000" pitchFamily="2" charset="-78"/>
              </a:rPr>
              <a:t>على الْعِلْمِ والمَعْرِفَةِ هُمُ الَّذينَ أسْهَمُوا في تَمْييزِ الكِتَابِ، وَوَسَمُوهُ بهذه الصِّفاتِ.</a:t>
            </a:r>
          </a:p>
          <a:p>
            <a:pPr algn="r" rtl="1"/>
            <a:endParaRPr lang="ar-BH" sz="2800" dirty="0">
              <a:solidFill>
                <a:schemeClr val="tx1"/>
              </a:solidFill>
              <a:latin typeface="Sakkal Majalla" panose="02000000000000000000" pitchFamily="2" charset="-78"/>
              <a:cs typeface="Sakkal Majalla" panose="02000000000000000000" pitchFamily="2" charset="-78"/>
            </a:endParaRPr>
          </a:p>
          <a:p>
            <a:pPr marL="457200" indent="-457200" algn="r" rtl="1"/>
            <a:r>
              <a:rPr lang="ar-BH" sz="3200" b="1" dirty="0">
                <a:solidFill>
                  <a:schemeClr val="accent1">
                    <a:lumMod val="75000"/>
                  </a:schemeClr>
                </a:solidFill>
                <a:latin typeface="Sakkal Majalla" panose="02000000000000000000" pitchFamily="2" charset="-78"/>
                <a:cs typeface="Sakkal Majalla" panose="02000000000000000000" pitchFamily="2" charset="-78"/>
              </a:rPr>
              <a:t>2- صِيغَةُ أفْعَلِ التَّفْضِيلِ: </a:t>
            </a:r>
            <a:r>
              <a:rPr lang="ar-BH" sz="2800" dirty="0">
                <a:solidFill>
                  <a:srgbClr val="C00000"/>
                </a:solidFill>
                <a:latin typeface="Sakkal Majalla" panose="02000000000000000000" pitchFamily="2" charset="-78"/>
                <a:cs typeface="Sakkal Majalla" panose="02000000000000000000" pitchFamily="2" charset="-78"/>
              </a:rPr>
              <a:t>آمَنُ</a:t>
            </a:r>
            <a:r>
              <a:rPr lang="ar-BH" sz="2800" dirty="0">
                <a:solidFill>
                  <a:schemeClr val="tx1"/>
                </a:solidFill>
                <a:latin typeface="Sakkal Majalla" panose="02000000000000000000" pitchFamily="2" charset="-78"/>
                <a:cs typeface="Sakkal Majalla" panose="02000000000000000000" pitchFamily="2" charset="-78"/>
              </a:rPr>
              <a:t> – </a:t>
            </a:r>
            <a:r>
              <a:rPr lang="ar-BH" sz="2800" dirty="0">
                <a:solidFill>
                  <a:srgbClr val="C00000"/>
                </a:solidFill>
                <a:latin typeface="Sakkal Majalla" panose="02000000000000000000" pitchFamily="2" charset="-78"/>
                <a:cs typeface="Sakkal Majalla" panose="02000000000000000000" pitchFamily="2" charset="-78"/>
              </a:rPr>
              <a:t>أَكْتَمُ</a:t>
            </a:r>
            <a:r>
              <a:rPr lang="ar-BH" sz="2800" dirty="0">
                <a:solidFill>
                  <a:schemeClr val="tx1"/>
                </a:solidFill>
                <a:latin typeface="Sakkal Majalla" panose="02000000000000000000" pitchFamily="2" charset="-78"/>
                <a:cs typeface="Sakkal Majalla" panose="02000000000000000000" pitchFamily="2" charset="-78"/>
              </a:rPr>
              <a:t> - أ</a:t>
            </a:r>
            <a:r>
              <a:rPr lang="ar-BH" sz="2800" dirty="0">
                <a:solidFill>
                  <a:srgbClr val="C00000"/>
                </a:solidFill>
                <a:latin typeface="Sakkal Majalla" panose="02000000000000000000" pitchFamily="2" charset="-78"/>
                <a:cs typeface="Sakkal Majalla" panose="02000000000000000000" pitchFamily="2" charset="-78"/>
              </a:rPr>
              <a:t>َحْفَظُ</a:t>
            </a:r>
            <a:r>
              <a:rPr lang="ar-BH" sz="2800" dirty="0">
                <a:solidFill>
                  <a:schemeClr val="tx1"/>
                </a:solidFill>
                <a:latin typeface="Sakkal Majalla" panose="02000000000000000000" pitchFamily="2" charset="-78"/>
                <a:cs typeface="Sakkal Majalla" panose="02000000000000000000" pitchFamily="2" charset="-78"/>
              </a:rPr>
              <a:t>.</a:t>
            </a:r>
          </a:p>
          <a:p>
            <a:pPr marL="457200" indent="-457200" algn="r" rtl="1">
              <a:buFont typeface="Arial" panose="020B0604020202020204" pitchFamily="34" charset="0"/>
              <a:buChar char="•"/>
            </a:pPr>
            <a:r>
              <a:rPr lang="ar-BH" sz="3200" b="1" dirty="0">
                <a:solidFill>
                  <a:schemeClr val="accent1">
                    <a:lumMod val="75000"/>
                  </a:schemeClr>
                </a:solidFill>
                <a:latin typeface="Sakkal Majalla" panose="02000000000000000000" pitchFamily="2" charset="-78"/>
                <a:cs typeface="Sakkal Majalla" panose="02000000000000000000" pitchFamily="2" charset="-78"/>
              </a:rPr>
              <a:t>وَظيفَتُهَا الْحِجَاجِيَّةُ: </a:t>
            </a:r>
            <a:r>
              <a:rPr lang="ar-BH" sz="2800" dirty="0">
                <a:solidFill>
                  <a:schemeClr val="tx1"/>
                </a:solidFill>
                <a:latin typeface="Sakkal Majalla" panose="02000000000000000000" pitchFamily="2" charset="-78"/>
                <a:cs typeface="Sakkal Majalla" panose="02000000000000000000" pitchFamily="2" charset="-78"/>
              </a:rPr>
              <a:t>فيها</a:t>
            </a:r>
            <a:r>
              <a:rPr lang="ar-BH" sz="2800" dirty="0">
                <a:solidFill>
                  <a:srgbClr val="00B0F0"/>
                </a:solidFill>
                <a:latin typeface="Sakkal Majalla" panose="02000000000000000000" pitchFamily="2" charset="-78"/>
                <a:cs typeface="Sakkal Majalla" panose="02000000000000000000" pitchFamily="2" charset="-78"/>
              </a:rPr>
              <a:t> </a:t>
            </a:r>
            <a:r>
              <a:rPr lang="ar-BH" sz="2800" dirty="0">
                <a:solidFill>
                  <a:schemeClr val="tx1"/>
                </a:solidFill>
                <a:latin typeface="Sakkal Majalla" panose="02000000000000000000" pitchFamily="2" charset="-78"/>
                <a:cs typeface="Sakkal Majalla" panose="02000000000000000000" pitchFamily="2" charset="-78"/>
              </a:rPr>
              <a:t>إشارَةٌ إلى تَفَوُّقِ الكِتابِ وأهَمِّيَّتِهِ فيما يَقومُ به مِنْ وَظائِفَ. فهذه الصِّيغَةُ تُسْهِمُ في تَقْوِيَةِ سَيْرورَةِ الحِجَاجِ من خِلالِ اعْتِمادِهَا المُقَارَنَةَ وَالمُفَاضَلَةَ.  </a:t>
            </a:r>
            <a:endParaRPr lang="en-US" sz="2800" dirty="0">
              <a:solidFill>
                <a:schemeClr val="tx1"/>
              </a:solidFill>
              <a:latin typeface="Sakkal Majalla" panose="02000000000000000000" pitchFamily="2" charset="-78"/>
              <a:cs typeface="Sakkal Majalla" panose="02000000000000000000" pitchFamily="2" charset="-78"/>
            </a:endParaRP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9506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068510" y="535745"/>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200" b="1" dirty="0">
                <a:solidFill>
                  <a:srgbClr val="C00000"/>
                </a:solidFill>
                <a:latin typeface="Sakkal Majalla" panose="02000000000000000000" pitchFamily="2" charset="-78"/>
                <a:cs typeface="Sakkal Majalla" panose="02000000000000000000" pitchFamily="2" charset="-78"/>
              </a:rPr>
              <a:t>تحليلُ المقطعِ الثانِي: (تابع)</a:t>
            </a:r>
            <a:endParaRPr lang="en-US" sz="32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8693239" y="1514900"/>
            <a:ext cx="3090009" cy="4727507"/>
          </a:xfrm>
          <a:prstGeom prst="roundRect">
            <a:avLst/>
          </a:prstGeom>
          <a:noFill/>
          <a:ln w="3810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r" rtl="1"/>
            <a:r>
              <a:rPr lang="ar-BH" sz="3200" dirty="0">
                <a:solidFill>
                  <a:schemeClr val="tx1"/>
                </a:solidFill>
                <a:latin typeface="Sakkal Majalla" panose="02000000000000000000" pitchFamily="2" charset="-78"/>
                <a:cs typeface="Sakkal Majalla" panose="02000000000000000000" pitchFamily="2" charset="-78"/>
              </a:rPr>
              <a:t>كلمات: (نِعْمَ) و (العِلْم) </a:t>
            </a:r>
          </a:p>
          <a:p>
            <a:pPr marL="457200" indent="-457200" algn="r" rtl="1"/>
            <a:r>
              <a:rPr lang="ar-BH" sz="3200" dirty="0">
                <a:solidFill>
                  <a:schemeClr val="tx1"/>
                </a:solidFill>
                <a:latin typeface="Sakkal Majalla" panose="02000000000000000000" pitchFamily="2" charset="-78"/>
                <a:cs typeface="Sakkal Majalla" panose="02000000000000000000" pitchFamily="2" charset="-78"/>
              </a:rPr>
              <a:t>و(الظَّرْف) و(الم</a:t>
            </a:r>
            <a:r>
              <a:rPr lang="ar-SA" sz="3200" dirty="0">
                <a:solidFill>
                  <a:schemeClr val="tx1"/>
                </a:solidFill>
                <a:latin typeface="Sakkal Majalla" panose="02000000000000000000" pitchFamily="2" charset="-78"/>
                <a:cs typeface="Sakkal Majalla" panose="02000000000000000000" pitchFamily="2" charset="-78"/>
              </a:rPr>
              <a:t>ز</a:t>
            </a:r>
            <a:r>
              <a:rPr lang="ar-BH" sz="3200" dirty="0">
                <a:solidFill>
                  <a:schemeClr val="tx1"/>
                </a:solidFill>
                <a:latin typeface="Sakkal Majalla" panose="02000000000000000000" pitchFamily="2" charset="-78"/>
                <a:cs typeface="Sakkal Majalla" panose="02000000000000000000" pitchFamily="2" charset="-78"/>
              </a:rPr>
              <a:t>اح) </a:t>
            </a:r>
          </a:p>
          <a:p>
            <a:pPr marL="457200" indent="-457200" algn="r" rtl="1"/>
            <a:r>
              <a:rPr lang="ar-BH" sz="3200" dirty="0">
                <a:solidFill>
                  <a:schemeClr val="tx1"/>
                </a:solidFill>
                <a:latin typeface="Sakkal Majalla" panose="02000000000000000000" pitchFamily="2" charset="-78"/>
                <a:cs typeface="Sakkal Majalla" panose="02000000000000000000" pitchFamily="2" charset="-78"/>
              </a:rPr>
              <a:t>و(الجِدّ) </a:t>
            </a:r>
            <a:r>
              <a:rPr lang="ar-BH" sz="3200" dirty="0" smtClean="0">
                <a:solidFill>
                  <a:schemeClr val="tx1"/>
                </a:solidFill>
                <a:latin typeface="Sakkal Majalla" panose="02000000000000000000" pitchFamily="2" charset="-78"/>
                <a:cs typeface="Sakkal Majalla" panose="02000000000000000000" pitchFamily="2" charset="-78"/>
              </a:rPr>
              <a:t>نُسِبَ </a:t>
            </a:r>
            <a:r>
              <a:rPr lang="ar-SA" sz="3200" dirty="0" smtClean="0">
                <a:solidFill>
                  <a:schemeClr val="tx1"/>
                </a:solidFill>
                <a:latin typeface="Sakkal Majalla" panose="02000000000000000000" pitchFamily="2" charset="-78"/>
                <a:cs typeface="Sakkal Majalla" panose="02000000000000000000" pitchFamily="2" charset="-78"/>
              </a:rPr>
              <a:t>ب</a:t>
            </a:r>
            <a:r>
              <a:rPr lang="ar-BH" sz="3200" dirty="0">
                <a:solidFill>
                  <a:schemeClr val="tx1"/>
                </a:solidFill>
                <a:latin typeface="Sakkal Majalla" panose="02000000000000000000" pitchFamily="2" charset="-78"/>
                <a:cs typeface="Sakkal Majalla" panose="02000000000000000000" pitchFamily="2" charset="-78"/>
              </a:rPr>
              <a:t>واسِطَتِها </a:t>
            </a:r>
          </a:p>
          <a:p>
            <a:pPr marL="457200" indent="-457200" algn="r" rtl="1"/>
            <a:r>
              <a:rPr lang="ar-BH" sz="3200" dirty="0">
                <a:solidFill>
                  <a:schemeClr val="tx1"/>
                </a:solidFill>
                <a:latin typeface="Sakkal Majalla" panose="02000000000000000000" pitchFamily="2" charset="-78"/>
                <a:cs typeface="Sakkal Majalla" panose="02000000000000000000" pitchFamily="2" charset="-78"/>
              </a:rPr>
              <a:t>للكتاب هُوِيَّاتٌ فَنِّيَّةٌ </a:t>
            </a:r>
          </a:p>
          <a:p>
            <a:pPr marL="457200" indent="-457200" algn="r" rtl="1"/>
            <a:r>
              <a:rPr lang="ar-BH" sz="3200" dirty="0">
                <a:solidFill>
                  <a:schemeClr val="tx1"/>
                </a:solidFill>
                <a:latin typeface="Sakkal Majalla" panose="02000000000000000000" pitchFamily="2" charset="-78"/>
                <a:cs typeface="Sakkal Majalla" panose="02000000000000000000" pitchFamily="2" charset="-78"/>
              </a:rPr>
              <a:t>وحِسِّيَّةٌ. ما هذه </a:t>
            </a:r>
          </a:p>
          <a:p>
            <a:pPr marL="457200" indent="-457200" algn="r" rtl="1"/>
            <a:r>
              <a:rPr lang="ar-BH" sz="3200" dirty="0">
                <a:solidFill>
                  <a:schemeClr val="tx1"/>
                </a:solidFill>
                <a:latin typeface="Sakkal Majalla" panose="02000000000000000000" pitchFamily="2" charset="-78"/>
                <a:cs typeface="Sakkal Majalla" panose="02000000000000000000" pitchFamily="2" charset="-78"/>
              </a:rPr>
              <a:t>الهُوِيَّاتُ؟ وما قيمَتُها في </a:t>
            </a:r>
          </a:p>
          <a:p>
            <a:pPr marL="457200" indent="-457200" algn="r" rtl="1"/>
            <a:r>
              <a:rPr lang="ar-BH" sz="3200" dirty="0">
                <a:solidFill>
                  <a:schemeClr val="tx1"/>
                </a:solidFill>
                <a:latin typeface="Sakkal Majalla" panose="02000000000000000000" pitchFamily="2" charset="-78"/>
                <a:cs typeface="Sakkal Majalla" panose="02000000000000000000" pitchFamily="2" charset="-78"/>
              </a:rPr>
              <a:t>الْحِجَاجِ؟</a:t>
            </a:r>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4" name="Rounded Rectangle 3"/>
          <p:cNvSpPr/>
          <p:nvPr/>
        </p:nvSpPr>
        <p:spPr>
          <a:xfrm>
            <a:off x="257578" y="1443009"/>
            <a:ext cx="8293994" cy="4867638"/>
          </a:xfrm>
          <a:prstGeom prst="roundRect">
            <a:avLst/>
          </a:prstGeom>
          <a:noFill/>
          <a:ln w="57150">
            <a:solidFill>
              <a:schemeClr val="accent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marL="514350" indent="-514350" algn="r" rtl="1"/>
            <a:endParaRPr lang="ar-BH" sz="2800" dirty="0">
              <a:solidFill>
                <a:schemeClr val="tx1"/>
              </a:solidFill>
            </a:endParaRPr>
          </a:p>
          <a:p>
            <a:pPr marL="457200" indent="-457200" algn="r" rtl="1"/>
            <a:r>
              <a:rPr lang="ar-BH" sz="3200" b="1" dirty="0">
                <a:solidFill>
                  <a:schemeClr val="accent1">
                    <a:lumMod val="50000"/>
                  </a:schemeClr>
                </a:solidFill>
                <a:latin typeface="Sakkal Majalla" panose="02000000000000000000" pitchFamily="2" charset="-78"/>
                <a:cs typeface="Sakkal Majalla" panose="02000000000000000000" pitchFamily="2" charset="-78"/>
              </a:rPr>
              <a:t>1- هُوِيَّةُ كَلِمَةِ (</a:t>
            </a:r>
            <a:r>
              <a:rPr lang="ar-BH" sz="3200" b="1" dirty="0">
                <a:solidFill>
                  <a:srgbClr val="C00000"/>
                </a:solidFill>
                <a:latin typeface="Sakkal Majalla" panose="02000000000000000000" pitchFamily="2" charset="-78"/>
                <a:cs typeface="Sakkal Majalla" panose="02000000000000000000" pitchFamily="2" charset="-78"/>
              </a:rPr>
              <a:t>نِعْمَ</a:t>
            </a:r>
            <a:r>
              <a:rPr lang="ar-BH" sz="3200" b="1" dirty="0">
                <a:solidFill>
                  <a:schemeClr val="accent1">
                    <a:lumMod val="50000"/>
                  </a:schemeClr>
                </a:solidFill>
                <a:latin typeface="Sakkal Majalla" panose="02000000000000000000" pitchFamily="2" charset="-78"/>
                <a:cs typeface="Sakkal Majalla" panose="02000000000000000000" pitchFamily="2" charset="-78"/>
              </a:rPr>
              <a:t>)</a:t>
            </a:r>
            <a:r>
              <a:rPr lang="ar-BH" sz="3200" b="1" dirty="0">
                <a:solidFill>
                  <a:srgbClr val="00B0F0"/>
                </a:solidFill>
                <a:latin typeface="Sakkal Majalla" panose="02000000000000000000" pitchFamily="2" charset="-78"/>
                <a:cs typeface="Sakkal Majalla" panose="02000000000000000000" pitchFamily="2" charset="-78"/>
              </a:rPr>
              <a:t> </a:t>
            </a:r>
            <a:r>
              <a:rPr lang="ar-BH" sz="3200" b="1" dirty="0">
                <a:solidFill>
                  <a:schemeClr val="tx1"/>
                </a:solidFill>
                <a:latin typeface="Sakkal Majalla" panose="02000000000000000000" pitchFamily="2" charset="-78"/>
                <a:cs typeface="Sakkal Majalla" panose="02000000000000000000" pitchFamily="2" charset="-78"/>
              </a:rPr>
              <a:t>المتكرّرة: </a:t>
            </a:r>
            <a:r>
              <a:rPr lang="ar-BH" sz="3200" dirty="0">
                <a:solidFill>
                  <a:schemeClr val="tx1"/>
                </a:solidFill>
                <a:latin typeface="Sakkal Majalla" panose="02000000000000000000" pitchFamily="2" charset="-78"/>
                <a:cs typeface="Sakkal Majalla" panose="02000000000000000000" pitchFamily="2" charset="-78"/>
              </a:rPr>
              <a:t>تَعُدُّ الكتابَ نِعْمَةً للإنْسانِ لا تُضاهيها أَيَّةُ نِعْمَةٍ. </a:t>
            </a:r>
          </a:p>
          <a:p>
            <a:pPr marL="457200" indent="-457200" algn="r" rtl="1"/>
            <a:r>
              <a:rPr lang="ar-BH" sz="3200" b="1" dirty="0">
                <a:solidFill>
                  <a:schemeClr val="accent1">
                    <a:lumMod val="50000"/>
                  </a:schemeClr>
                </a:solidFill>
                <a:latin typeface="Sakkal Majalla" panose="02000000000000000000" pitchFamily="2" charset="-78"/>
                <a:cs typeface="Sakkal Majalla" panose="02000000000000000000" pitchFamily="2" charset="-78"/>
              </a:rPr>
              <a:t>* قيمَتُها الْحِجَاجِيَّةُ: </a:t>
            </a:r>
            <a:r>
              <a:rPr lang="ar-BH" sz="3200" dirty="0">
                <a:solidFill>
                  <a:schemeClr val="tx1"/>
                </a:solidFill>
                <a:latin typeface="Sakkal Majalla" panose="02000000000000000000" pitchFamily="2" charset="-78"/>
                <a:cs typeface="Sakkal Majalla" panose="02000000000000000000" pitchFamily="2" charset="-78"/>
              </a:rPr>
              <a:t>تَتَمَثَّلُ في تَدْعِيمِ أطْروحَةِ الجاحظِ في دِفاعِهِ عن الكِتَابِ.</a:t>
            </a:r>
          </a:p>
          <a:p>
            <a:pPr algn="r" rtl="1"/>
            <a:r>
              <a:rPr lang="ar-BH" sz="3200" b="1" dirty="0">
                <a:solidFill>
                  <a:schemeClr val="accent1">
                    <a:lumMod val="50000"/>
                  </a:schemeClr>
                </a:solidFill>
                <a:latin typeface="Sakkal Majalla" panose="02000000000000000000" pitchFamily="2" charset="-78"/>
                <a:cs typeface="Sakkal Majalla" panose="02000000000000000000" pitchFamily="2" charset="-78"/>
              </a:rPr>
              <a:t>2- هُوِيَّةُ كَلِماتِ (</a:t>
            </a:r>
            <a:r>
              <a:rPr lang="ar-BH" sz="3200" b="1" dirty="0">
                <a:solidFill>
                  <a:srgbClr val="C00000"/>
                </a:solidFill>
                <a:latin typeface="Sakkal Majalla" panose="02000000000000000000" pitchFamily="2" charset="-78"/>
                <a:cs typeface="Sakkal Majalla" panose="02000000000000000000" pitchFamily="2" charset="-78"/>
              </a:rPr>
              <a:t>العلم</a:t>
            </a:r>
            <a:r>
              <a:rPr lang="ar-BH" sz="3200" b="1" dirty="0">
                <a:solidFill>
                  <a:srgbClr val="00B0F0"/>
                </a:solidFill>
                <a:latin typeface="Sakkal Majalla" panose="02000000000000000000" pitchFamily="2" charset="-78"/>
                <a:cs typeface="Sakkal Majalla" panose="02000000000000000000" pitchFamily="2" charset="-78"/>
              </a:rPr>
              <a:t> </a:t>
            </a:r>
            <a:r>
              <a:rPr lang="ar-BH" sz="3200" b="1" dirty="0">
                <a:solidFill>
                  <a:schemeClr val="accent1">
                    <a:lumMod val="50000"/>
                  </a:schemeClr>
                </a:solidFill>
                <a:latin typeface="Sakkal Majalla" panose="02000000000000000000" pitchFamily="2" charset="-78"/>
                <a:cs typeface="Sakkal Majalla" panose="02000000000000000000" pitchFamily="2" charset="-78"/>
              </a:rPr>
              <a:t>–</a:t>
            </a:r>
            <a:r>
              <a:rPr lang="ar-BH" sz="3200" b="1" dirty="0">
                <a:solidFill>
                  <a:srgbClr val="00B0F0"/>
                </a:solidFill>
                <a:latin typeface="Sakkal Majalla" panose="02000000000000000000" pitchFamily="2" charset="-78"/>
                <a:cs typeface="Sakkal Majalla" panose="02000000000000000000" pitchFamily="2" charset="-78"/>
              </a:rPr>
              <a:t> </a:t>
            </a:r>
            <a:r>
              <a:rPr lang="ar-BH" sz="3200" b="1" dirty="0">
                <a:solidFill>
                  <a:srgbClr val="C00000"/>
                </a:solidFill>
                <a:latin typeface="Sakkal Majalla" panose="02000000000000000000" pitchFamily="2" charset="-78"/>
                <a:cs typeface="Sakkal Majalla" panose="02000000000000000000" pitchFamily="2" charset="-78"/>
              </a:rPr>
              <a:t>الظرف </a:t>
            </a:r>
            <a:r>
              <a:rPr lang="ar-BH" sz="3200" b="1" dirty="0">
                <a:solidFill>
                  <a:schemeClr val="accent1">
                    <a:lumMod val="50000"/>
                  </a:schemeClr>
                </a:solidFill>
                <a:latin typeface="Sakkal Majalla" panose="02000000000000000000" pitchFamily="2" charset="-78"/>
                <a:cs typeface="Sakkal Majalla" panose="02000000000000000000" pitchFamily="2" charset="-78"/>
              </a:rPr>
              <a:t>–</a:t>
            </a:r>
            <a:r>
              <a:rPr lang="ar-BH" sz="3200" b="1" dirty="0">
                <a:solidFill>
                  <a:srgbClr val="00B0F0"/>
                </a:solidFill>
                <a:latin typeface="Sakkal Majalla" panose="02000000000000000000" pitchFamily="2" charset="-78"/>
                <a:cs typeface="Sakkal Majalla" panose="02000000000000000000" pitchFamily="2" charset="-78"/>
              </a:rPr>
              <a:t> </a:t>
            </a:r>
            <a:r>
              <a:rPr lang="ar-BH" sz="3200" b="1" dirty="0">
                <a:solidFill>
                  <a:srgbClr val="C00000"/>
                </a:solidFill>
                <a:latin typeface="Sakkal Majalla" panose="02000000000000000000" pitchFamily="2" charset="-78"/>
                <a:cs typeface="Sakkal Majalla" panose="02000000000000000000" pitchFamily="2" charset="-78"/>
              </a:rPr>
              <a:t>المزاح</a:t>
            </a:r>
            <a:r>
              <a:rPr lang="ar-BH" sz="3200" b="1" dirty="0">
                <a:solidFill>
                  <a:srgbClr val="00B0F0"/>
                </a:solidFill>
                <a:latin typeface="Sakkal Majalla" panose="02000000000000000000" pitchFamily="2" charset="-78"/>
                <a:cs typeface="Sakkal Majalla" panose="02000000000000000000" pitchFamily="2" charset="-78"/>
              </a:rPr>
              <a:t> </a:t>
            </a:r>
            <a:r>
              <a:rPr lang="ar-BH" sz="3200" b="1" dirty="0">
                <a:solidFill>
                  <a:schemeClr val="accent1">
                    <a:lumMod val="50000"/>
                  </a:schemeClr>
                </a:solidFill>
                <a:latin typeface="Sakkal Majalla" panose="02000000000000000000" pitchFamily="2" charset="-78"/>
                <a:cs typeface="Sakkal Majalla" panose="02000000000000000000" pitchFamily="2" charset="-78"/>
              </a:rPr>
              <a:t>- </a:t>
            </a:r>
            <a:r>
              <a:rPr lang="ar-BH" sz="3200" b="1" dirty="0">
                <a:solidFill>
                  <a:srgbClr val="C00000"/>
                </a:solidFill>
                <a:latin typeface="Sakkal Majalla" panose="02000000000000000000" pitchFamily="2" charset="-78"/>
                <a:cs typeface="Sakkal Majalla" panose="02000000000000000000" pitchFamily="2" charset="-78"/>
              </a:rPr>
              <a:t>الجدّ</a:t>
            </a:r>
            <a:r>
              <a:rPr lang="ar-BH" sz="3200" b="1" dirty="0">
                <a:solidFill>
                  <a:schemeClr val="accent1">
                    <a:lumMod val="50000"/>
                  </a:schemeClr>
                </a:solidFill>
                <a:latin typeface="Sakkal Majalla" panose="02000000000000000000" pitchFamily="2" charset="-78"/>
                <a:cs typeface="Sakkal Majalla" panose="02000000000000000000" pitchFamily="2" charset="-78"/>
              </a:rPr>
              <a:t>):</a:t>
            </a:r>
            <a:r>
              <a:rPr lang="ar-BH" sz="3200" b="1" dirty="0">
                <a:solidFill>
                  <a:srgbClr val="00B0F0"/>
                </a:solidFill>
                <a:latin typeface="Sakkal Majalla" panose="02000000000000000000" pitchFamily="2" charset="-78"/>
                <a:cs typeface="Sakkal Majalla" panose="02000000000000000000" pitchFamily="2" charset="-78"/>
              </a:rPr>
              <a:t> </a:t>
            </a:r>
            <a:r>
              <a:rPr lang="ar-BH" sz="3200" dirty="0">
                <a:solidFill>
                  <a:schemeClr val="tx1"/>
                </a:solidFill>
                <a:latin typeface="Sakkal Majalla" panose="02000000000000000000" pitchFamily="2" charset="-78"/>
                <a:cs typeface="Sakkal Majalla" panose="02000000000000000000" pitchFamily="2" charset="-78"/>
              </a:rPr>
              <a:t>هِيَ هُوِيَّاتُ المَعْرِفَةِ والمُساعَدَةِ والمُؤانَسَةِ وإِذْكاءِ الفِكْرِ.</a:t>
            </a:r>
          </a:p>
          <a:p>
            <a:pPr algn="r" rtl="1"/>
            <a:r>
              <a:rPr lang="ar-BH" sz="3200" b="1" dirty="0">
                <a:solidFill>
                  <a:schemeClr val="accent1">
                    <a:lumMod val="50000"/>
                  </a:schemeClr>
                </a:solidFill>
                <a:latin typeface="Sakkal Majalla" panose="02000000000000000000" pitchFamily="2" charset="-78"/>
                <a:cs typeface="Sakkal Majalla" panose="02000000000000000000" pitchFamily="2" charset="-78"/>
              </a:rPr>
              <a:t>*قيمَتُها الحِجَاجِيَّةُ: </a:t>
            </a:r>
            <a:r>
              <a:rPr lang="ar-BH" sz="3200" dirty="0">
                <a:solidFill>
                  <a:schemeClr val="tx1"/>
                </a:solidFill>
                <a:latin typeface="Sakkal Majalla" panose="02000000000000000000" pitchFamily="2" charset="-78"/>
                <a:cs typeface="Sakkal Majalla" panose="02000000000000000000" pitchFamily="2" charset="-78"/>
              </a:rPr>
              <a:t>تَتَمَثَّلُ في دَعْوَةِ الإنسانِ إلى القِراءَةِ والإقْبالِ عليها؛ وذلك بِالتَّأكيدِ على فَوائِدِ الكِتابِ، وتَقْريبِهِ من ذِهْنِ الإنْسانِ الْعَادِيِّ.</a:t>
            </a:r>
            <a:endParaRPr lang="en-US" sz="3200" dirty="0">
              <a:solidFill>
                <a:schemeClr val="tx1"/>
              </a:solidFill>
              <a:latin typeface="Sakkal Majalla" panose="02000000000000000000" pitchFamily="2" charset="-78"/>
              <a:cs typeface="Sakkal Majalla" panose="02000000000000000000" pitchFamily="2" charset="-78"/>
            </a:endParaRP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a:t>
            </a:r>
            <a:r>
              <a:rPr lang="ar-BH" sz="2000" b="1" dirty="0" smtClean="0">
                <a:solidFill>
                  <a:schemeClr val="bg1"/>
                </a:solidFill>
                <a:latin typeface="Sakkal Majalla" panose="02000000000000000000" pitchFamily="2" charset="-78"/>
                <a:cs typeface="Sakkal Majalla" panose="02000000000000000000" pitchFamily="2" charset="-78"/>
              </a:rPr>
              <a:t>ـــــ  </a:t>
            </a:r>
            <a:r>
              <a:rPr lang="ar-BH" sz="2000" b="1" dirty="0">
                <a:solidFill>
                  <a:schemeClr val="bg1"/>
                </a:solidFill>
                <a:latin typeface="Sakkal Majalla" panose="02000000000000000000" pitchFamily="2" charset="-78"/>
                <a:cs typeface="Sakkal Majalla" panose="02000000000000000000" pitchFamily="2" charset="-78"/>
              </a:rPr>
              <a:t>عرب 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7314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396248" y="535745"/>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200" b="1" dirty="0">
                <a:solidFill>
                  <a:srgbClr val="C00000"/>
                </a:solidFill>
                <a:latin typeface="Sakkal Majalla" panose="02000000000000000000" pitchFamily="2" charset="-78"/>
                <a:cs typeface="Sakkal Majalla" panose="02000000000000000000" pitchFamily="2" charset="-78"/>
              </a:rPr>
              <a:t>فاعليّةُ الخِطاب الحِجَاجِيّ</a:t>
            </a:r>
            <a:endParaRPr lang="en-US" sz="32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8679976" y="1552192"/>
            <a:ext cx="3223027" cy="4649273"/>
          </a:xfrm>
          <a:prstGeom prst="roundRect">
            <a:avLst/>
          </a:prstGeom>
          <a:noFill/>
          <a:ln w="57150">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في خِطابِ الجاحظِ </a:t>
            </a:r>
          </a:p>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تَكْثيفٌ لِلْجُمَلِ الخَبَرِيَّةِ، </a:t>
            </a:r>
          </a:p>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والجُمَلِ الإنْشائِيَّةِ. </a:t>
            </a:r>
          </a:p>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حَدّدْ من كُلٍّ منْها ثَلاثَةَ </a:t>
            </a:r>
          </a:p>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أمْثِلَةٍ، </a:t>
            </a:r>
            <a:r>
              <a:rPr lang="ar-BH" sz="3200" b="1">
                <a:solidFill>
                  <a:schemeClr val="tx1"/>
                </a:solidFill>
                <a:latin typeface="Sakkal Majalla" panose="02000000000000000000" pitchFamily="2" charset="-78"/>
                <a:cs typeface="Sakkal Majalla" panose="02000000000000000000" pitchFamily="2" charset="-78"/>
              </a:rPr>
              <a:t>وبَيِّنْ </a:t>
            </a:r>
            <a:r>
              <a:rPr lang="ar-BH" sz="3200" b="1" smtClean="0">
                <a:solidFill>
                  <a:schemeClr val="tx1"/>
                </a:solidFill>
                <a:latin typeface="Sakkal Majalla" panose="02000000000000000000" pitchFamily="2" charset="-78"/>
                <a:cs typeface="Sakkal Majalla" panose="02000000000000000000" pitchFamily="2" charset="-78"/>
              </a:rPr>
              <a:t>وَظيفَتَها</a:t>
            </a:r>
            <a:r>
              <a:rPr lang="ar-BH" sz="3200" b="1" dirty="0">
                <a:solidFill>
                  <a:schemeClr val="tx1"/>
                </a:solidFill>
                <a:latin typeface="Sakkal Majalla" panose="02000000000000000000" pitchFamily="2" charset="-78"/>
                <a:cs typeface="Sakkal Majalla" panose="02000000000000000000" pitchFamily="2" charset="-78"/>
              </a:rPr>
              <a:t>.</a:t>
            </a:r>
            <a:endParaRPr lang="en-US" sz="3200" b="1" dirty="0">
              <a:solidFill>
                <a:schemeClr val="tx1"/>
              </a:solidFill>
              <a:latin typeface="Sakkal Majalla" panose="02000000000000000000" pitchFamily="2" charset="-78"/>
              <a:cs typeface="Sakkal Majalla" panose="02000000000000000000" pitchFamily="2" charset="-78"/>
            </a:endParaRPr>
          </a:p>
        </p:txBody>
      </p:sp>
      <p:sp>
        <p:nvSpPr>
          <p:cNvPr id="4" name="Rounded Rectangle 3"/>
          <p:cNvSpPr/>
          <p:nvPr/>
        </p:nvSpPr>
        <p:spPr>
          <a:xfrm>
            <a:off x="257578" y="1661374"/>
            <a:ext cx="8293994" cy="4649274"/>
          </a:xfrm>
          <a:prstGeom prst="roundRect">
            <a:avLst/>
          </a:prstGeom>
          <a:noFill/>
          <a:ln w="5715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marL="514350" indent="-514350" algn="r" rtl="1">
              <a:buFont typeface="Arial" panose="020B0604020202020204" pitchFamily="34" charset="0"/>
              <a:buChar char="•"/>
            </a:pPr>
            <a:r>
              <a:rPr lang="ar-BH" sz="2800" b="1" dirty="0">
                <a:solidFill>
                  <a:srgbClr val="0070C0"/>
                </a:solidFill>
                <a:latin typeface="Sakkal Majalla" panose="02000000000000000000" pitchFamily="2" charset="-78"/>
                <a:cs typeface="Sakkal Majalla" panose="02000000000000000000" pitchFamily="2" charset="-78"/>
              </a:rPr>
              <a:t>أمثلةٌ من الجُمَلِ الخَبَرِيَّةِ: </a:t>
            </a:r>
            <a:r>
              <a:rPr lang="ar-BH" sz="2800" b="1" dirty="0">
                <a:solidFill>
                  <a:srgbClr val="C00000"/>
                </a:solidFill>
                <a:latin typeface="Sakkal Majalla" panose="02000000000000000000" pitchFamily="2" charset="-78"/>
                <a:cs typeface="Sakkal Majalla" panose="02000000000000000000" pitchFamily="2" charset="-78"/>
              </a:rPr>
              <a:t>(الكِتابُ وعاءٌ ملِئَ عِلْمًا) </a:t>
            </a:r>
            <a:r>
              <a:rPr lang="ar-BH" sz="2800" b="1" dirty="0">
                <a:solidFill>
                  <a:srgbClr val="0070C0"/>
                </a:solidFill>
                <a:latin typeface="Sakkal Majalla" panose="02000000000000000000" pitchFamily="2" charset="-78"/>
                <a:cs typeface="Sakkal Majalla" panose="02000000000000000000" pitchFamily="2" charset="-78"/>
              </a:rPr>
              <a:t>+</a:t>
            </a:r>
            <a:r>
              <a:rPr lang="ar-BH" sz="2800" b="1" dirty="0">
                <a:solidFill>
                  <a:srgbClr val="00B0F0"/>
                </a:solidFill>
                <a:latin typeface="Sakkal Majalla" panose="02000000000000000000" pitchFamily="2" charset="-78"/>
                <a:cs typeface="Sakkal Majalla" panose="02000000000000000000" pitchFamily="2" charset="-78"/>
              </a:rPr>
              <a:t> </a:t>
            </a:r>
            <a:r>
              <a:rPr lang="ar-BH" sz="2800" b="1" dirty="0">
                <a:solidFill>
                  <a:srgbClr val="0070C0"/>
                </a:solidFill>
                <a:latin typeface="Sakkal Majalla" panose="02000000000000000000" pitchFamily="2" charset="-78"/>
                <a:cs typeface="Sakkal Majalla" panose="02000000000000000000" pitchFamily="2" charset="-78"/>
              </a:rPr>
              <a:t>(</a:t>
            </a:r>
            <a:r>
              <a:rPr lang="ar-BH" sz="2800" b="1" dirty="0">
                <a:solidFill>
                  <a:srgbClr val="C00000"/>
                </a:solidFill>
                <a:latin typeface="Sakkal Majalla" panose="02000000000000000000" pitchFamily="2" charset="-78"/>
                <a:cs typeface="Sakkal Majalla" panose="02000000000000000000" pitchFamily="2" charset="-78"/>
              </a:rPr>
              <a:t>ظَرْفٌ</a:t>
            </a:r>
            <a:r>
              <a:rPr lang="ar-BH" sz="2800" b="1" dirty="0">
                <a:solidFill>
                  <a:srgbClr val="00B0F0"/>
                </a:solidFill>
                <a:latin typeface="Sakkal Majalla" panose="02000000000000000000" pitchFamily="2" charset="-78"/>
                <a:cs typeface="Sakkal Majalla" panose="02000000000000000000" pitchFamily="2" charset="-78"/>
              </a:rPr>
              <a:t> </a:t>
            </a:r>
            <a:r>
              <a:rPr lang="ar-BH" sz="2800" b="1" dirty="0">
                <a:solidFill>
                  <a:srgbClr val="C00000"/>
                </a:solidFill>
                <a:latin typeface="Sakkal Majalla" panose="02000000000000000000" pitchFamily="2" charset="-78"/>
                <a:cs typeface="Sakkal Majalla" panose="02000000000000000000" pitchFamily="2" charset="-78"/>
              </a:rPr>
              <a:t>حُشِيَ ظَرْفًا</a:t>
            </a:r>
            <a:r>
              <a:rPr lang="ar-BH" sz="2800" b="1" dirty="0">
                <a:solidFill>
                  <a:srgbClr val="0070C0"/>
                </a:solidFill>
                <a:latin typeface="Sakkal Majalla" panose="02000000000000000000" pitchFamily="2" charset="-78"/>
                <a:cs typeface="Sakkal Majalla" panose="02000000000000000000" pitchFamily="2" charset="-78"/>
              </a:rPr>
              <a:t>)</a:t>
            </a:r>
            <a:r>
              <a:rPr lang="ar-BH" sz="2800" b="1" dirty="0">
                <a:solidFill>
                  <a:srgbClr val="00B0F0"/>
                </a:solidFill>
                <a:latin typeface="Sakkal Majalla" panose="02000000000000000000" pitchFamily="2" charset="-78"/>
                <a:cs typeface="Sakkal Majalla" panose="02000000000000000000" pitchFamily="2" charset="-78"/>
              </a:rPr>
              <a:t> </a:t>
            </a:r>
            <a:r>
              <a:rPr lang="ar-BH" sz="2800" b="1" dirty="0">
                <a:solidFill>
                  <a:srgbClr val="0070C0"/>
                </a:solidFill>
                <a:latin typeface="Sakkal Majalla" panose="02000000000000000000" pitchFamily="2" charset="-78"/>
                <a:cs typeface="Sakkal Majalla" panose="02000000000000000000" pitchFamily="2" charset="-78"/>
              </a:rPr>
              <a:t>+</a:t>
            </a:r>
            <a:r>
              <a:rPr lang="ar-BH" sz="2800" b="1" dirty="0">
                <a:solidFill>
                  <a:srgbClr val="00B0F0"/>
                </a:solidFill>
                <a:latin typeface="Sakkal Majalla" panose="02000000000000000000" pitchFamily="2" charset="-78"/>
                <a:cs typeface="Sakkal Majalla" panose="02000000000000000000" pitchFamily="2" charset="-78"/>
              </a:rPr>
              <a:t> </a:t>
            </a:r>
            <a:r>
              <a:rPr lang="ar-BH" sz="2800" b="1" dirty="0">
                <a:solidFill>
                  <a:srgbClr val="0070C0"/>
                </a:solidFill>
                <a:latin typeface="Sakkal Majalla" panose="02000000000000000000" pitchFamily="2" charset="-78"/>
                <a:cs typeface="Sakkal Majalla" panose="02000000000000000000" pitchFamily="2" charset="-78"/>
              </a:rPr>
              <a:t>(</a:t>
            </a:r>
            <a:r>
              <a:rPr lang="ar-BH" sz="2800" b="1" dirty="0">
                <a:solidFill>
                  <a:srgbClr val="C00000"/>
                </a:solidFill>
                <a:latin typeface="Sakkal Majalla" panose="02000000000000000000" pitchFamily="2" charset="-78"/>
                <a:cs typeface="Sakkal Majalla" panose="02000000000000000000" pitchFamily="2" charset="-78"/>
              </a:rPr>
              <a:t>إِنَاءٌ شُحِنَ مُزاحًا وجِدًّا</a:t>
            </a:r>
            <a:r>
              <a:rPr lang="ar-BH" sz="2800" b="1" dirty="0">
                <a:solidFill>
                  <a:srgbClr val="0070C0"/>
                </a:solidFill>
                <a:latin typeface="Sakkal Majalla" panose="02000000000000000000" pitchFamily="2" charset="-78"/>
                <a:cs typeface="Sakkal Majalla" panose="02000000000000000000" pitchFamily="2" charset="-78"/>
              </a:rPr>
              <a:t>).</a:t>
            </a:r>
          </a:p>
          <a:p>
            <a:pPr marL="514350" indent="-514350" algn="r" rtl="1">
              <a:buFont typeface="Arial" panose="020B0604020202020204" pitchFamily="34" charset="0"/>
              <a:buChar char="•"/>
            </a:pPr>
            <a:r>
              <a:rPr lang="ar-BH" sz="2800" b="1" dirty="0">
                <a:solidFill>
                  <a:srgbClr val="0070C0"/>
                </a:solidFill>
                <a:latin typeface="Sakkal Majalla" panose="02000000000000000000" pitchFamily="2" charset="-78"/>
                <a:cs typeface="Sakkal Majalla" panose="02000000000000000000" pitchFamily="2" charset="-78"/>
              </a:rPr>
              <a:t>أمثلةٌ من الجُمَلِ الإنشائِيَّةِ الطَّلَبِيَّةِ: (</a:t>
            </a:r>
            <a:r>
              <a:rPr lang="ar-BH" sz="2800" b="1" dirty="0">
                <a:solidFill>
                  <a:srgbClr val="C00000"/>
                </a:solidFill>
                <a:latin typeface="Sakkal Majalla" panose="02000000000000000000" pitchFamily="2" charset="-78"/>
                <a:cs typeface="Sakkal Majalla" panose="02000000000000000000" pitchFamily="2" charset="-78"/>
              </a:rPr>
              <a:t>مَتى رَأَيْتَ بُسْتانًا يُحْمَلُ في ردْنٍ؟</a:t>
            </a:r>
            <a:r>
              <a:rPr lang="ar-BH" sz="2800" b="1" dirty="0">
                <a:solidFill>
                  <a:srgbClr val="0070C0"/>
                </a:solidFill>
                <a:latin typeface="Sakkal Majalla" panose="02000000000000000000" pitchFamily="2" charset="-78"/>
                <a:cs typeface="Sakkal Majalla" panose="02000000000000000000" pitchFamily="2" charset="-78"/>
              </a:rPr>
              <a:t>) + (</a:t>
            </a:r>
            <a:r>
              <a:rPr lang="ar-BH" sz="2800" b="1" dirty="0">
                <a:solidFill>
                  <a:srgbClr val="C00000"/>
                </a:solidFill>
                <a:latin typeface="Sakkal Majalla" panose="02000000000000000000" pitchFamily="2" charset="-78"/>
                <a:cs typeface="Sakkal Majalla" panose="02000000000000000000" pitchFamily="2" charset="-78"/>
              </a:rPr>
              <a:t>وناطِقًا يَنْطقُ على المَوْتَى؟</a:t>
            </a:r>
            <a:r>
              <a:rPr lang="ar-BH" sz="2800" b="1" dirty="0">
                <a:solidFill>
                  <a:srgbClr val="0070C0"/>
                </a:solidFill>
                <a:latin typeface="Sakkal Majalla" panose="02000000000000000000" pitchFamily="2" charset="-78"/>
                <a:cs typeface="Sakkal Majalla" panose="02000000000000000000" pitchFamily="2" charset="-78"/>
              </a:rPr>
              <a:t>) + (</a:t>
            </a:r>
            <a:r>
              <a:rPr lang="ar-BH" sz="2800" b="1" dirty="0">
                <a:solidFill>
                  <a:srgbClr val="C00000"/>
                </a:solidFill>
                <a:latin typeface="Sakkal Majalla" panose="02000000000000000000" pitchFamily="2" charset="-78"/>
                <a:cs typeface="Sakkal Majalla" panose="02000000000000000000" pitchFamily="2" charset="-78"/>
              </a:rPr>
              <a:t>من لك بمُؤْنِسٍ لا يَنامُ إلَّا بِنَوْمِكَ؟</a:t>
            </a:r>
            <a:r>
              <a:rPr lang="ar-BH" sz="2800" b="1" dirty="0">
                <a:solidFill>
                  <a:srgbClr val="0070C0"/>
                </a:solidFill>
                <a:latin typeface="Sakkal Majalla" panose="02000000000000000000" pitchFamily="2" charset="-78"/>
                <a:cs typeface="Sakkal Majalla" panose="02000000000000000000" pitchFamily="2" charset="-78"/>
              </a:rPr>
              <a:t>).</a:t>
            </a:r>
          </a:p>
          <a:p>
            <a:pPr marL="514350" indent="-514350" algn="r" rtl="1">
              <a:buFont typeface="Arial" panose="020B0604020202020204" pitchFamily="34" charset="0"/>
              <a:buChar char="•"/>
            </a:pPr>
            <a:r>
              <a:rPr lang="ar-BH" sz="2800" b="1" dirty="0">
                <a:solidFill>
                  <a:srgbClr val="0070C0"/>
                </a:solidFill>
                <a:latin typeface="Sakkal Majalla" panose="02000000000000000000" pitchFamily="2" charset="-78"/>
                <a:cs typeface="Sakkal Majalla" panose="02000000000000000000" pitchFamily="2" charset="-78"/>
              </a:rPr>
              <a:t>أمثلةٌ من الجُمَلِ الإنشائِيَّةِ غَيْرِ الطَّلَبِيَّةِ: (</a:t>
            </a:r>
            <a:r>
              <a:rPr lang="ar-BH" sz="2800" b="1" dirty="0">
                <a:solidFill>
                  <a:srgbClr val="C00000"/>
                </a:solidFill>
                <a:latin typeface="Sakkal Majalla" panose="02000000000000000000" pitchFamily="2" charset="-78"/>
                <a:cs typeface="Sakkal Majalla" panose="02000000000000000000" pitchFamily="2" charset="-78"/>
              </a:rPr>
              <a:t>نِعْمَ الذَّخيرَةُ والعُقْدَةُ</a:t>
            </a:r>
            <a:r>
              <a:rPr lang="ar-BH" sz="2800" b="1" dirty="0">
                <a:solidFill>
                  <a:srgbClr val="0070C0"/>
                </a:solidFill>
                <a:latin typeface="Sakkal Majalla" panose="02000000000000000000" pitchFamily="2" charset="-78"/>
                <a:cs typeface="Sakkal Majalla" panose="02000000000000000000" pitchFamily="2" charset="-78"/>
              </a:rPr>
              <a:t>)</a:t>
            </a:r>
            <a:r>
              <a:rPr lang="ar-BH" sz="2800" b="1" dirty="0">
                <a:solidFill>
                  <a:srgbClr val="00B0F0"/>
                </a:solidFill>
                <a:latin typeface="Sakkal Majalla" panose="02000000000000000000" pitchFamily="2" charset="-78"/>
                <a:cs typeface="Sakkal Majalla" panose="02000000000000000000" pitchFamily="2" charset="-78"/>
              </a:rPr>
              <a:t> </a:t>
            </a:r>
            <a:r>
              <a:rPr lang="ar-BH" sz="2800" b="1" dirty="0">
                <a:solidFill>
                  <a:srgbClr val="0070C0"/>
                </a:solidFill>
                <a:latin typeface="Sakkal Majalla" panose="02000000000000000000" pitchFamily="2" charset="-78"/>
                <a:cs typeface="Sakkal Majalla" panose="02000000000000000000" pitchFamily="2" charset="-78"/>
              </a:rPr>
              <a:t>+ (</a:t>
            </a:r>
            <a:r>
              <a:rPr lang="ar-BH" sz="2800" b="1" dirty="0">
                <a:solidFill>
                  <a:srgbClr val="C00000"/>
                </a:solidFill>
                <a:latin typeface="Sakkal Majalla" panose="02000000000000000000" pitchFamily="2" charset="-78"/>
                <a:cs typeface="Sakkal Majalla" panose="02000000000000000000" pitchFamily="2" charset="-78"/>
              </a:rPr>
              <a:t>نِعْمَ الجَليسُ والعُدّةُ</a:t>
            </a:r>
            <a:r>
              <a:rPr lang="ar-BH" sz="2800" b="1" dirty="0">
                <a:solidFill>
                  <a:srgbClr val="0070C0"/>
                </a:solidFill>
                <a:latin typeface="Sakkal Majalla" panose="02000000000000000000" pitchFamily="2" charset="-78"/>
                <a:cs typeface="Sakkal Majalla" panose="02000000000000000000" pitchFamily="2" charset="-78"/>
              </a:rPr>
              <a:t>)</a:t>
            </a:r>
            <a:r>
              <a:rPr lang="ar-BH" sz="2800" b="1" dirty="0">
                <a:solidFill>
                  <a:srgbClr val="00B0F0"/>
                </a:solidFill>
                <a:latin typeface="Sakkal Majalla" panose="02000000000000000000" pitchFamily="2" charset="-78"/>
                <a:cs typeface="Sakkal Majalla" panose="02000000000000000000" pitchFamily="2" charset="-78"/>
              </a:rPr>
              <a:t> </a:t>
            </a:r>
            <a:r>
              <a:rPr lang="ar-BH" sz="2800" b="1" dirty="0">
                <a:solidFill>
                  <a:srgbClr val="0070C0"/>
                </a:solidFill>
                <a:latin typeface="Sakkal Majalla" panose="02000000000000000000" pitchFamily="2" charset="-78"/>
                <a:cs typeface="Sakkal Majalla" panose="02000000000000000000" pitchFamily="2" charset="-78"/>
              </a:rPr>
              <a:t>+ (</a:t>
            </a:r>
            <a:r>
              <a:rPr lang="ar-BH" sz="2800" b="1" dirty="0">
                <a:solidFill>
                  <a:srgbClr val="C00000"/>
                </a:solidFill>
                <a:latin typeface="Sakkal Majalla" panose="02000000000000000000" pitchFamily="2" charset="-78"/>
                <a:cs typeface="Sakkal Majalla" panose="02000000000000000000" pitchFamily="2" charset="-78"/>
              </a:rPr>
              <a:t>نِعْمَ المعْرِفَةُ ببلادِ الغُرْبَةِ</a:t>
            </a:r>
            <a:r>
              <a:rPr lang="ar-BH" sz="2800" b="1" dirty="0">
                <a:solidFill>
                  <a:srgbClr val="0070C0"/>
                </a:solidFill>
                <a:latin typeface="Sakkal Majalla" panose="02000000000000000000" pitchFamily="2" charset="-78"/>
                <a:cs typeface="Sakkal Majalla" panose="02000000000000000000" pitchFamily="2" charset="-78"/>
              </a:rPr>
              <a:t>).</a:t>
            </a:r>
          </a:p>
          <a:p>
            <a:pPr marL="514350" indent="-514350" algn="r" rtl="1">
              <a:buFont typeface="Arial" panose="020B0604020202020204" pitchFamily="34" charset="0"/>
              <a:buChar char="•"/>
            </a:pPr>
            <a:r>
              <a:rPr lang="ar-BH" sz="2800" b="1" dirty="0">
                <a:solidFill>
                  <a:srgbClr val="0070C0"/>
                </a:solidFill>
                <a:latin typeface="Sakkal Majalla" panose="02000000000000000000" pitchFamily="2" charset="-78"/>
                <a:cs typeface="Sakkal Majalla" panose="02000000000000000000" pitchFamily="2" charset="-78"/>
              </a:rPr>
              <a:t>وظيفَتُهُمَا: </a:t>
            </a:r>
            <a:r>
              <a:rPr lang="ar-BH" sz="2800" b="1" dirty="0">
                <a:solidFill>
                  <a:schemeClr val="tx1"/>
                </a:solidFill>
                <a:latin typeface="Sakkal Majalla" panose="02000000000000000000" pitchFamily="2" charset="-78"/>
                <a:cs typeface="Sakkal Majalla" panose="02000000000000000000" pitchFamily="2" charset="-78"/>
              </a:rPr>
              <a:t>تَدورُ كُلُّهَا حَوْلَ فَضَائِلِ الْكِتَابِ، وتَمْتَدِحُهُ؛ مِمَّا يَمْنَحُ </a:t>
            </a:r>
          </a:p>
          <a:p>
            <a:pPr algn="r" rtl="1"/>
            <a:r>
              <a:rPr lang="ar-BH" sz="2800" b="1" dirty="0">
                <a:solidFill>
                  <a:schemeClr val="tx1"/>
                </a:solidFill>
                <a:latin typeface="Sakkal Majalla" panose="02000000000000000000" pitchFamily="2" charset="-78"/>
                <a:cs typeface="Sakkal Majalla" panose="02000000000000000000" pitchFamily="2" charset="-78"/>
              </a:rPr>
              <a:t>الجاحِظَ قُوَّةً فِي دَعْمِ حُجَّتِهِ، وإظْهارِهَا على نَحْوٍ لا لبْسَ </a:t>
            </a:r>
            <a:r>
              <a:rPr lang="ar-BH" sz="2800" b="1" dirty="0" smtClean="0">
                <a:solidFill>
                  <a:schemeClr val="tx1"/>
                </a:solidFill>
                <a:latin typeface="Sakkal Majalla" panose="02000000000000000000" pitchFamily="2" charset="-78"/>
                <a:cs typeface="Sakkal Majalla" panose="02000000000000000000" pitchFamily="2" charset="-78"/>
              </a:rPr>
              <a:t>فيه</a:t>
            </a:r>
            <a:r>
              <a:rPr lang="ar-BH" sz="2800" b="1" dirty="0">
                <a:solidFill>
                  <a:schemeClr val="tx1"/>
                </a:solidFill>
                <a:latin typeface="Sakkal Majalla" panose="02000000000000000000" pitchFamily="2" charset="-78"/>
                <a:cs typeface="Sakkal Majalla" panose="02000000000000000000" pitchFamily="2" charset="-78"/>
              </a:rPr>
              <a:t>. وبِذَلِكَ يُقنِعُ المَحْجوجَ بِأُطْروحَتِهِ؛ قَصْد تَبَنِّيهَا. </a:t>
            </a: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4051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589431" y="723763"/>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200" b="1" dirty="0">
                <a:solidFill>
                  <a:srgbClr val="C00000"/>
                </a:solidFill>
                <a:latin typeface="Sakkal Majalla" panose="02000000000000000000" pitchFamily="2" charset="-78"/>
                <a:cs typeface="Sakkal Majalla" panose="02000000000000000000" pitchFamily="2" charset="-78"/>
              </a:rPr>
              <a:t>فاعليّةُ الخِطابِ الحِجَاجِيِّ</a:t>
            </a:r>
            <a:endParaRPr lang="en-US" sz="32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8744755" y="1661374"/>
            <a:ext cx="3090009" cy="4649273"/>
          </a:xfrm>
          <a:prstGeom prst="round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مَا المَسْكوتُ عنْهُ في </a:t>
            </a:r>
          </a:p>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خِطابِ الجاحِظِ؟</a:t>
            </a:r>
            <a:endParaRPr lang="en-US" sz="3200" b="1" dirty="0">
              <a:solidFill>
                <a:schemeClr val="tx1"/>
              </a:solidFill>
              <a:latin typeface="Sakkal Majalla" panose="02000000000000000000" pitchFamily="2" charset="-78"/>
              <a:cs typeface="Sakkal Majalla" panose="02000000000000000000" pitchFamily="2" charset="-78"/>
            </a:endParaRPr>
          </a:p>
        </p:txBody>
      </p:sp>
      <p:sp>
        <p:nvSpPr>
          <p:cNvPr id="4" name="Rounded Rectangle 3"/>
          <p:cNvSpPr/>
          <p:nvPr/>
        </p:nvSpPr>
        <p:spPr>
          <a:xfrm>
            <a:off x="257578" y="1661374"/>
            <a:ext cx="8293994" cy="4649274"/>
          </a:xfrm>
          <a:prstGeom prst="roundRect">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marL="514350" indent="-514350" algn="r" rtl="1"/>
            <a:r>
              <a:rPr lang="ar-BH" sz="3600" b="1" dirty="0">
                <a:solidFill>
                  <a:schemeClr val="accent1">
                    <a:lumMod val="50000"/>
                  </a:schemeClr>
                </a:solidFill>
                <a:latin typeface="Sakkal Majalla" panose="02000000000000000000" pitchFamily="2" charset="-78"/>
                <a:cs typeface="Sakkal Majalla" panose="02000000000000000000" pitchFamily="2" charset="-78"/>
              </a:rPr>
              <a:t>المَسْكوتُ عنه: </a:t>
            </a:r>
            <a:r>
              <a:rPr lang="ar-BH" sz="3200" dirty="0">
                <a:solidFill>
                  <a:schemeClr val="tx1"/>
                </a:solidFill>
                <a:latin typeface="Sakkal Majalla" panose="02000000000000000000" pitchFamily="2" charset="-78"/>
                <a:cs typeface="Sakkal Majalla" panose="02000000000000000000" pitchFamily="2" charset="-78"/>
              </a:rPr>
              <a:t>إنَّ الجاحظَ، لمّا عَدَّدَ فَضائِلَ العَالِمِ الَّذي يَعْرِفُ أهَمِّيَّةَ الكِتَابِ وفَوائِدَهُ، يَكونُ في الوَقْتِ ذاتِهِ قَدْ أَشارَ – وَلَوْ تَلْمِيحًا – إلى مَثَالِبِ الجاهِلِ الذي لا يَعْرِفُ دَوْرَ الكتابِ وأهَمِّيَّتَهُ، وهذا هو الشِّقُّ المَسْكوتُ عَنْه.</a:t>
            </a: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6074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382449" y="723763"/>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600" b="1" dirty="0">
                <a:solidFill>
                  <a:srgbClr val="C00000"/>
                </a:solidFill>
                <a:latin typeface="Sakkal Majalla" panose="02000000000000000000" pitchFamily="2" charset="-78"/>
                <a:cs typeface="Sakkal Majalla" panose="02000000000000000000" pitchFamily="2" charset="-78"/>
              </a:rPr>
              <a:t>فاعليّةُ الخِطابِ الحِجَاجِيِّ</a:t>
            </a:r>
            <a:endParaRPr lang="en-US" sz="36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8293994" y="1661374"/>
            <a:ext cx="3399103" cy="4649273"/>
          </a:xfrm>
          <a:prstGeom prst="round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ctr" rtl="1"/>
            <a:r>
              <a:rPr lang="ar-BH" sz="2800" b="1" dirty="0">
                <a:solidFill>
                  <a:schemeClr val="tx1"/>
                </a:solidFill>
                <a:latin typeface="Sakkal Majalla" panose="02000000000000000000" pitchFamily="2" charset="-78"/>
                <a:cs typeface="Sakkal Majalla" panose="02000000000000000000" pitchFamily="2" charset="-78"/>
              </a:rPr>
              <a:t>كَثّفَ الجاحظُ من البَراهينِ </a:t>
            </a:r>
          </a:p>
          <a:p>
            <a:pPr marL="457200" indent="-457200" algn="ctr" rtl="1"/>
            <a:r>
              <a:rPr lang="ar-BH" sz="2800" b="1" dirty="0">
                <a:solidFill>
                  <a:schemeClr val="tx1"/>
                </a:solidFill>
                <a:latin typeface="Sakkal Majalla" panose="02000000000000000000" pitchFamily="2" charset="-78"/>
                <a:cs typeface="Sakkal Majalla" panose="02000000000000000000" pitchFamily="2" charset="-78"/>
              </a:rPr>
              <a:t>الدَّالَّةِ على دَوْرِ الكتابِ </a:t>
            </a:r>
          </a:p>
          <a:p>
            <a:pPr marL="457200" indent="-457200" algn="ctr" rtl="1"/>
            <a:r>
              <a:rPr lang="ar-BH" sz="2800" b="1" dirty="0">
                <a:solidFill>
                  <a:schemeClr val="tx1"/>
                </a:solidFill>
                <a:latin typeface="Sakkal Majalla" panose="02000000000000000000" pitchFamily="2" charset="-78"/>
                <a:cs typeface="Sakkal Majalla" panose="02000000000000000000" pitchFamily="2" charset="-78"/>
              </a:rPr>
              <a:t>وأهَمِّيَّتِهِ وتَفَوُّقِهِ. </a:t>
            </a:r>
            <a:r>
              <a:rPr lang="ar-BH" sz="2800" b="1" dirty="0" smtClean="0">
                <a:solidFill>
                  <a:schemeClr val="tx1"/>
                </a:solidFill>
                <a:latin typeface="Sakkal Majalla" panose="02000000000000000000" pitchFamily="2" charset="-78"/>
                <a:cs typeface="Sakkal Majalla" panose="02000000000000000000" pitchFamily="2" charset="-78"/>
              </a:rPr>
              <a:t>هل أدَّى هَذا في </a:t>
            </a:r>
            <a:r>
              <a:rPr lang="ar-BH" sz="2800" b="1" dirty="0">
                <a:solidFill>
                  <a:schemeClr val="tx1"/>
                </a:solidFill>
                <a:latin typeface="Sakkal Majalla" panose="02000000000000000000" pitchFamily="2" charset="-78"/>
                <a:cs typeface="Sakkal Majalla" panose="02000000000000000000" pitchFamily="2" charset="-78"/>
              </a:rPr>
              <a:t>رَأْيِكَ </a:t>
            </a:r>
            <a:r>
              <a:rPr lang="ar-BH" sz="2800" b="1" dirty="0" smtClean="0">
                <a:solidFill>
                  <a:schemeClr val="tx1"/>
                </a:solidFill>
                <a:latin typeface="Sakkal Majalla" panose="02000000000000000000" pitchFamily="2" charset="-78"/>
                <a:cs typeface="Sakkal Majalla" panose="02000000000000000000" pitchFamily="2" charset="-78"/>
              </a:rPr>
              <a:t>إلى </a:t>
            </a:r>
            <a:r>
              <a:rPr lang="ar-BH" sz="2800" b="1" dirty="0">
                <a:solidFill>
                  <a:schemeClr val="tx1"/>
                </a:solidFill>
                <a:latin typeface="Sakkal Majalla" panose="02000000000000000000" pitchFamily="2" charset="-78"/>
                <a:cs typeface="Sakkal Majalla" panose="02000000000000000000" pitchFamily="2" charset="-78"/>
              </a:rPr>
              <a:t>إقْناعِ </a:t>
            </a:r>
          </a:p>
          <a:p>
            <a:pPr algn="ctr" rtl="1"/>
            <a:r>
              <a:rPr lang="ar-BH" sz="2800" b="1" dirty="0">
                <a:solidFill>
                  <a:schemeClr val="tx1"/>
                </a:solidFill>
                <a:latin typeface="Sakkal Majalla" panose="02000000000000000000" pitchFamily="2" charset="-78"/>
                <a:cs typeface="Sakkal Majalla" panose="02000000000000000000" pitchFamily="2" charset="-78"/>
              </a:rPr>
              <a:t>المخَاطَبِ؟ وَضِّحْ إجابَتَكَ.</a:t>
            </a: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4" name="Rounded Rectangle 3"/>
          <p:cNvSpPr/>
          <p:nvPr/>
        </p:nvSpPr>
        <p:spPr>
          <a:xfrm>
            <a:off x="321972" y="1661374"/>
            <a:ext cx="7778839" cy="4649274"/>
          </a:xfrm>
          <a:prstGeom prst="roundRect">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marL="514350" indent="-514350" algn="r" rtl="1"/>
            <a:r>
              <a:rPr lang="ar-BH" sz="3600" b="1" dirty="0">
                <a:solidFill>
                  <a:schemeClr val="accent1">
                    <a:lumMod val="50000"/>
                  </a:schemeClr>
                </a:solidFill>
                <a:latin typeface="Sakkal Majalla" panose="02000000000000000000" pitchFamily="2" charset="-78"/>
                <a:cs typeface="Sakkal Majalla" panose="02000000000000000000" pitchFamily="2" charset="-78"/>
              </a:rPr>
              <a:t>التوضيحُ: </a:t>
            </a:r>
            <a:r>
              <a:rPr lang="ar-BH" sz="3200" dirty="0">
                <a:solidFill>
                  <a:schemeClr val="tx1"/>
                </a:solidFill>
                <a:latin typeface="Sakkal Majalla" panose="02000000000000000000" pitchFamily="2" charset="-78"/>
                <a:cs typeface="Sakkal Majalla" panose="02000000000000000000" pitchFamily="2" charset="-78"/>
              </a:rPr>
              <a:t>سِلْسِلَةُ الأدِلَّةِ وَالشَّواهِدِ التي أتَى بها الجاحِظُ تَنَوَّعَتْ بَيْنَ أوْصافٍ شَتَّى تَكادُ تَجْمَعُ كُلَّ الأحْوالِ التي قَدْ يَمُرُّ بها الإنْسانُ، وكُلُّها تَعْتَمِدُ على الواقِعِ والتَّجْرِبَةِ والمَنْطِقِ؛ مِمَّا يَمْنَحُها قُوَّةَ الإقْناعِ التي يَصْعُبُ عَلى المَحْجوجِ أن يَدْحَضَهَا.</a:t>
            </a: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2954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347780" y="309809"/>
            <a:ext cx="4997003" cy="640080"/>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r>
              <a:rPr lang="ar-BH" sz="4400" b="1" dirty="0">
                <a:solidFill>
                  <a:schemeClr val="accent2">
                    <a:lumMod val="50000"/>
                  </a:schemeClr>
                </a:solidFill>
                <a:latin typeface="Sakkal Majalla" panose="02000000000000000000" pitchFamily="2" charset="-78"/>
                <a:cs typeface="Sakkal Majalla" panose="02000000000000000000" pitchFamily="2" charset="-78"/>
              </a:rPr>
              <a:t>أهدافُ الدرس</a:t>
            </a:r>
            <a:endParaRPr lang="en-US" sz="4400" b="1" dirty="0">
              <a:solidFill>
                <a:schemeClr val="accent2">
                  <a:lumMod val="50000"/>
                </a:schemeClr>
              </a:solidFill>
              <a:latin typeface="Sakkal Majalla" panose="02000000000000000000" pitchFamily="2" charset="-78"/>
              <a:cs typeface="Sakkal Majalla" panose="02000000000000000000" pitchFamily="2" charset="-78"/>
            </a:endParaRPr>
          </a:p>
        </p:txBody>
      </p:sp>
      <p:sp>
        <p:nvSpPr>
          <p:cNvPr id="5" name="Rounded Rectangle 4"/>
          <p:cNvSpPr/>
          <p:nvPr/>
        </p:nvSpPr>
        <p:spPr>
          <a:xfrm>
            <a:off x="770706" y="3524096"/>
            <a:ext cx="9593930" cy="90133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BH" sz="3200" dirty="0">
                <a:solidFill>
                  <a:prstClr val="black"/>
                </a:solidFill>
                <a:latin typeface="Sakkal Majalla"/>
                <a:cs typeface="Sakkal Majalla" panose="02000000000000000000"/>
              </a:rPr>
              <a:t>استنتاج البنية الحجاجيّة في النصّ، </a:t>
            </a:r>
            <a:r>
              <a:rPr lang="ar-BH" sz="3200" dirty="0" smtClean="0">
                <a:solidFill>
                  <a:prstClr val="black"/>
                </a:solidFill>
                <a:latin typeface="Sakkal Majalla"/>
                <a:cs typeface="Sakkal Majalla" panose="02000000000000000000"/>
              </a:rPr>
              <a:t>وتحديد طَرَفَيْ </a:t>
            </a:r>
            <a:r>
              <a:rPr lang="ar-BH" sz="3200" dirty="0">
                <a:solidFill>
                  <a:prstClr val="black"/>
                </a:solidFill>
                <a:latin typeface="Sakkal Majalla"/>
                <a:cs typeface="Sakkal Majalla" panose="02000000000000000000"/>
              </a:rPr>
              <a:t>الحِجاجِ فيه.</a:t>
            </a:r>
            <a:endParaRPr lang="en-US" dirty="0">
              <a:latin typeface="Sakkal Majalla"/>
              <a:cs typeface="Sakkal Majalla" panose="02000000000000000000"/>
            </a:endParaRPr>
          </a:p>
        </p:txBody>
      </p:sp>
      <p:sp>
        <p:nvSpPr>
          <p:cNvPr id="6" name="Rounded Rectangle 5"/>
          <p:cNvSpPr/>
          <p:nvPr/>
        </p:nvSpPr>
        <p:spPr>
          <a:xfrm>
            <a:off x="750854" y="2398557"/>
            <a:ext cx="9593929" cy="8570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BH" sz="3200" dirty="0">
                <a:solidFill>
                  <a:prstClr val="black"/>
                </a:solidFill>
                <a:cs typeface="Sakkal Majalla" panose="02000000000000000000"/>
              </a:rPr>
              <a:t>تقسيم النصّ وفق الأفكار الرئيسة فيه.</a:t>
            </a:r>
          </a:p>
        </p:txBody>
      </p:sp>
      <p:sp>
        <p:nvSpPr>
          <p:cNvPr id="11" name="Rounded Rectangle 10"/>
          <p:cNvSpPr/>
          <p:nvPr/>
        </p:nvSpPr>
        <p:spPr>
          <a:xfrm>
            <a:off x="750855" y="4722759"/>
            <a:ext cx="9593929" cy="95407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BH" sz="3200" dirty="0">
                <a:solidFill>
                  <a:schemeClr val="tx1"/>
                </a:solidFill>
                <a:cs typeface="Sakkal Majalla" panose="02000000000000000000"/>
              </a:rPr>
              <a:t>تمييز الأساليب والروابِط الحِجاجِيَّة، وبيان أثَرها في دَعْمِ الأطْروحَةِ أوْ دَحْضِها. </a:t>
            </a:r>
            <a:endParaRPr lang="en-US" sz="3200" dirty="0">
              <a:solidFill>
                <a:schemeClr val="tx1"/>
              </a:solidFill>
              <a:cs typeface="Sakkal Majalla" panose="02000000000000000000"/>
            </a:endParaRPr>
          </a:p>
        </p:txBody>
      </p:sp>
      <p:sp>
        <p:nvSpPr>
          <p:cNvPr id="7" name="Rounded Rectangle 6"/>
          <p:cNvSpPr/>
          <p:nvPr/>
        </p:nvSpPr>
        <p:spPr>
          <a:xfrm>
            <a:off x="770706" y="1176015"/>
            <a:ext cx="9646275" cy="95407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BH" sz="3200" dirty="0">
                <a:solidFill>
                  <a:schemeClr val="tx1"/>
                </a:solidFill>
                <a:cs typeface="Sakkal Majalla" panose="02000000000000000000"/>
              </a:rPr>
              <a:t>تحديد جنس النصّ ونمطه.</a:t>
            </a:r>
            <a:endParaRPr lang="en-US" sz="3200" dirty="0">
              <a:solidFill>
                <a:schemeClr val="tx1"/>
              </a:solidFill>
              <a:cs typeface="Sakkal Majalla" panose="02000000000000000000"/>
            </a:endParaRPr>
          </a:p>
        </p:txBody>
      </p:sp>
      <p:sp>
        <p:nvSpPr>
          <p:cNvPr id="8"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6140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138670" y="535745"/>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4000" b="1" dirty="0">
                <a:solidFill>
                  <a:srgbClr val="C00000"/>
                </a:solidFill>
                <a:latin typeface="Sakkal Majalla" panose="02000000000000000000" pitchFamily="2" charset="-78"/>
                <a:cs typeface="Sakkal Majalla" panose="02000000000000000000" pitchFamily="2" charset="-78"/>
              </a:rPr>
              <a:t>النَّتيجَةُ</a:t>
            </a:r>
            <a:endParaRPr lang="en-US" sz="28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8293994" y="1661374"/>
            <a:ext cx="3399103" cy="4649273"/>
          </a:xfrm>
          <a:prstGeom prst="round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ctr" rtl="1"/>
            <a:r>
              <a:rPr lang="ar-BH" sz="2800" b="1" dirty="0">
                <a:solidFill>
                  <a:schemeClr val="tx1"/>
                </a:solidFill>
                <a:latin typeface="Sakkal Majalla" panose="02000000000000000000" pitchFamily="2" charset="-78"/>
                <a:cs typeface="Sakkal Majalla" panose="02000000000000000000" pitchFamily="2" charset="-78"/>
              </a:rPr>
              <a:t>هَلْ أدَّتْ الحُجَجُ التي </a:t>
            </a:r>
          </a:p>
          <a:p>
            <a:pPr marL="457200" indent="-457200" algn="ctr" rtl="1"/>
            <a:r>
              <a:rPr lang="ar-BH" sz="2800" b="1" dirty="0">
                <a:solidFill>
                  <a:schemeClr val="tx1"/>
                </a:solidFill>
                <a:latin typeface="Sakkal Majalla" panose="02000000000000000000" pitchFamily="2" charset="-78"/>
                <a:cs typeface="Sakkal Majalla" panose="02000000000000000000" pitchFamily="2" charset="-78"/>
              </a:rPr>
              <a:t>ساقَهَا الجاحِظ إلى إقْناعِ </a:t>
            </a:r>
          </a:p>
          <a:p>
            <a:pPr marL="457200" indent="-457200" algn="ctr" rtl="1"/>
            <a:r>
              <a:rPr lang="ar-BH" sz="2800" b="1" dirty="0">
                <a:solidFill>
                  <a:schemeClr val="tx1"/>
                </a:solidFill>
                <a:latin typeface="Sakkal Majalla" panose="02000000000000000000" pitchFamily="2" charset="-78"/>
                <a:cs typeface="Sakkal Majalla" panose="02000000000000000000" pitchFamily="2" charset="-78"/>
              </a:rPr>
              <a:t>الْمُتَلَقِّي بِصِحَّةِ رَأْيِهِ؟ بَيِّنْ </a:t>
            </a:r>
          </a:p>
          <a:p>
            <a:pPr marL="457200" indent="-457200" algn="ctr" rtl="1"/>
            <a:r>
              <a:rPr lang="ar-BH" sz="2800" b="1" dirty="0">
                <a:solidFill>
                  <a:schemeClr val="tx1"/>
                </a:solidFill>
                <a:latin typeface="Sakkal Majalla" panose="02000000000000000000" pitchFamily="2" charset="-78"/>
                <a:cs typeface="Sakkal Majalla" panose="02000000000000000000" pitchFamily="2" charset="-78"/>
              </a:rPr>
              <a:t>ذَلِكَ.</a:t>
            </a: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4" name="Rounded Rectangle 3"/>
          <p:cNvSpPr/>
          <p:nvPr/>
        </p:nvSpPr>
        <p:spPr>
          <a:xfrm>
            <a:off x="321972" y="1661374"/>
            <a:ext cx="7778839" cy="4649274"/>
          </a:xfrm>
          <a:prstGeom prst="roundRect">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marL="514350" indent="-514350" algn="just" rtl="1"/>
            <a:r>
              <a:rPr lang="ar-BH" sz="3600" b="1" dirty="0">
                <a:solidFill>
                  <a:schemeClr val="accent1">
                    <a:lumMod val="50000"/>
                  </a:schemeClr>
                </a:solidFill>
                <a:latin typeface="Sakkal Majalla" panose="02000000000000000000" pitchFamily="2" charset="-78"/>
                <a:cs typeface="Sakkal Majalla" panose="02000000000000000000" pitchFamily="2" charset="-78"/>
              </a:rPr>
              <a:t>البَيانُ: </a:t>
            </a:r>
            <a:r>
              <a:rPr lang="ar-BH" sz="2800" b="1" dirty="0">
                <a:solidFill>
                  <a:schemeClr val="tx1"/>
                </a:solidFill>
                <a:latin typeface="Sakkal Majalla" panose="02000000000000000000" pitchFamily="2" charset="-78"/>
                <a:cs typeface="Sakkal Majalla" panose="02000000000000000000" pitchFamily="2" charset="-78"/>
              </a:rPr>
              <a:t>حَشَدَ الجاحِظُ عَديدَ الصِّفاتِ الإيجابِيَّةِ التي تُمَيِّزُ الْكِتابَ، </a:t>
            </a:r>
          </a:p>
          <a:p>
            <a:pPr marL="514350" indent="-514350" algn="just" rtl="1"/>
            <a:r>
              <a:rPr lang="ar-BH" sz="2800" b="1" dirty="0">
                <a:solidFill>
                  <a:schemeClr val="tx1"/>
                </a:solidFill>
                <a:latin typeface="Sakkal Majalla" panose="02000000000000000000" pitchFamily="2" charset="-78"/>
                <a:cs typeface="Sakkal Majalla" panose="02000000000000000000" pitchFamily="2" charset="-78"/>
              </a:rPr>
              <a:t>وتَجْعَلُهُ في مَرْتَبَةٍ راقِيَةٍ، كما تَجْعَلُ كُلَّ مُتَلَقٍّ لِهذا الخِطابِ لا </a:t>
            </a:r>
          </a:p>
          <a:p>
            <a:pPr marL="514350" indent="-514350" algn="just" rtl="1"/>
            <a:r>
              <a:rPr lang="ar-BH" sz="2800" b="1" dirty="0">
                <a:solidFill>
                  <a:schemeClr val="tx1"/>
                </a:solidFill>
                <a:latin typeface="Sakkal Majalla" panose="02000000000000000000" pitchFamily="2" charset="-78"/>
                <a:cs typeface="Sakkal Majalla" panose="02000000000000000000" pitchFamily="2" charset="-78"/>
              </a:rPr>
              <a:t>يَمْلِكُ إلّا أنْ يَقْتَنِعَ بِهِ، ويُقْبِلَ عليه لِلاسْتِزادَةِ مِنَ الْعِلْمِ والنَّهْلِ مِنَ </a:t>
            </a:r>
          </a:p>
          <a:p>
            <a:pPr marL="514350" indent="-514350" algn="just" rtl="1"/>
            <a:r>
              <a:rPr lang="ar-BH" sz="2800" b="1" dirty="0">
                <a:solidFill>
                  <a:schemeClr val="tx1"/>
                </a:solidFill>
                <a:latin typeface="Sakkal Majalla" panose="02000000000000000000" pitchFamily="2" charset="-78"/>
                <a:cs typeface="Sakkal Majalla" panose="02000000000000000000" pitchFamily="2" charset="-78"/>
              </a:rPr>
              <a:t>الْمَعْرِفَةِ وإِذْكاءِ الْفِكْرِ وتَغْذِيَةِ الرُّوحِ. </a:t>
            </a: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8324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546182" y="377795"/>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4400" b="1" dirty="0">
                <a:solidFill>
                  <a:srgbClr val="C00000"/>
                </a:solidFill>
                <a:latin typeface="Sakkal Majalla" panose="02000000000000000000" pitchFamily="2" charset="-78"/>
                <a:cs typeface="Sakkal Majalla" panose="02000000000000000000" pitchFamily="2" charset="-78"/>
              </a:rPr>
              <a:t>تَقْويمٌ</a:t>
            </a:r>
            <a:endParaRPr lang="en-US" sz="44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8843749" y="1291052"/>
            <a:ext cx="3110605" cy="4909243"/>
          </a:xfrm>
          <a:prstGeom prst="roundRect">
            <a:avLst/>
          </a:prstGeom>
          <a:noFill/>
          <a:ln w="3810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أَعِدْ قِراءَةَ النَّصِّ، وحّدِّدْ  بِإِجْمَالٍ: </a:t>
            </a:r>
          </a:p>
          <a:p>
            <a:pPr marL="457200" indent="-457200" algn="r" rtl="1"/>
            <a:r>
              <a:rPr lang="ar-BH" sz="3200" b="1" dirty="0">
                <a:solidFill>
                  <a:srgbClr val="FF0000"/>
                </a:solidFill>
                <a:latin typeface="Sakkal Majalla" panose="02000000000000000000" pitchFamily="2" charset="-78"/>
                <a:cs typeface="Sakkal Majalla" panose="02000000000000000000" pitchFamily="2" charset="-78"/>
              </a:rPr>
              <a:t>أ-</a:t>
            </a:r>
            <a:r>
              <a:rPr lang="ar-BH" sz="3200" b="1" dirty="0">
                <a:solidFill>
                  <a:schemeClr val="tx1"/>
                </a:solidFill>
                <a:latin typeface="Sakkal Majalla" panose="02000000000000000000" pitchFamily="2" charset="-78"/>
                <a:cs typeface="Sakkal Majalla" panose="02000000000000000000" pitchFamily="2" charset="-78"/>
              </a:rPr>
              <a:t> عَمَلِيَّةَ الحِجاجِ </a:t>
            </a:r>
          </a:p>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وعَنَاصِرَهَا.</a:t>
            </a:r>
          </a:p>
          <a:p>
            <a:pPr marL="457200" indent="-457200" algn="r" rtl="1"/>
            <a:r>
              <a:rPr lang="ar-BH" sz="3200" b="1" dirty="0">
                <a:solidFill>
                  <a:srgbClr val="FF0000"/>
                </a:solidFill>
                <a:latin typeface="Sakkal Majalla" panose="02000000000000000000" pitchFamily="2" charset="-78"/>
                <a:cs typeface="Sakkal Majalla" panose="02000000000000000000" pitchFamily="2" charset="-78"/>
              </a:rPr>
              <a:t>ب-</a:t>
            </a:r>
            <a:r>
              <a:rPr lang="ar-BH" sz="3200" b="1" dirty="0">
                <a:solidFill>
                  <a:schemeClr val="tx1"/>
                </a:solidFill>
                <a:latin typeface="Sakkal Majalla" panose="02000000000000000000" pitchFamily="2" charset="-78"/>
                <a:cs typeface="Sakkal Majalla" panose="02000000000000000000" pitchFamily="2" charset="-78"/>
              </a:rPr>
              <a:t> أَساليبَ الحِجاجِ </a:t>
            </a:r>
          </a:p>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وأدَواتِهِ.</a:t>
            </a:r>
            <a:endParaRPr lang="en-US" sz="3200" b="1" dirty="0">
              <a:solidFill>
                <a:schemeClr val="tx1"/>
              </a:solidFill>
              <a:latin typeface="Sakkal Majalla" panose="02000000000000000000" pitchFamily="2" charset="-78"/>
              <a:cs typeface="Sakkal Majalla" panose="02000000000000000000" pitchFamily="2" charset="-78"/>
            </a:endParaRPr>
          </a:p>
        </p:txBody>
      </p:sp>
      <p:sp>
        <p:nvSpPr>
          <p:cNvPr id="4" name="Rounded Rectangle 3"/>
          <p:cNvSpPr/>
          <p:nvPr/>
        </p:nvSpPr>
        <p:spPr>
          <a:xfrm>
            <a:off x="300446" y="1235293"/>
            <a:ext cx="8254805" cy="5129947"/>
          </a:xfrm>
          <a:prstGeom prst="roundRect">
            <a:avLst/>
          </a:prstGeom>
          <a:noFill/>
          <a:ln w="57150">
            <a:solidFill>
              <a:schemeClr val="accent1">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marL="514350" indent="-514350" algn="r" rtl="1"/>
            <a:r>
              <a:rPr lang="ar-BH" sz="2800" b="1" dirty="0">
                <a:solidFill>
                  <a:srgbClr val="FF0000"/>
                </a:solidFill>
                <a:latin typeface="Sakkal Majalla" panose="02000000000000000000" pitchFamily="2" charset="-78"/>
                <a:cs typeface="Sakkal Majalla" panose="02000000000000000000" pitchFamily="2" charset="-78"/>
              </a:rPr>
              <a:t>أ- عَمَلِيَّةُ الحِجاجِ وعَنَاصِرُهَا:</a:t>
            </a:r>
          </a:p>
          <a:p>
            <a:pPr marL="514350" indent="-514350" algn="r" rtl="1"/>
            <a:r>
              <a:rPr lang="ar-BH" sz="2800" b="1" dirty="0">
                <a:solidFill>
                  <a:srgbClr val="0070C0"/>
                </a:solidFill>
                <a:latin typeface="Sakkal Majalla" panose="02000000000000000000" pitchFamily="2" charset="-78"/>
                <a:cs typeface="Sakkal Majalla" panose="02000000000000000000" pitchFamily="2" charset="-78"/>
              </a:rPr>
              <a:t>*الإشْكاليَّةُ</a:t>
            </a:r>
            <a:r>
              <a:rPr lang="ar-BH" sz="2800" b="1" dirty="0">
                <a:solidFill>
                  <a:schemeClr val="tx1"/>
                </a:solidFill>
                <a:latin typeface="Sakkal Majalla" panose="02000000000000000000" pitchFamily="2" charset="-78"/>
                <a:cs typeface="Sakkal Majalla" panose="02000000000000000000" pitchFamily="2" charset="-78"/>
              </a:rPr>
              <a:t>: </a:t>
            </a:r>
            <a:r>
              <a:rPr lang="ar-BH" sz="2800" b="1" dirty="0" smtClean="0">
                <a:solidFill>
                  <a:schemeClr val="tx1"/>
                </a:solidFill>
                <a:latin typeface="Sakkal Majalla" panose="02000000000000000000" pitchFamily="2" charset="-78"/>
                <a:cs typeface="Sakkal Majalla" panose="02000000000000000000" pitchFamily="2" charset="-78"/>
              </a:rPr>
              <a:t>لِماذَا الكِتابُ</a:t>
            </a:r>
            <a:r>
              <a:rPr lang="ar-BH" sz="2800" b="1" dirty="0">
                <a:solidFill>
                  <a:schemeClr val="tx1"/>
                </a:solidFill>
                <a:latin typeface="Sakkal Majalla" panose="02000000000000000000" pitchFamily="2" charset="-78"/>
                <a:cs typeface="Sakkal Majalla" panose="02000000000000000000" pitchFamily="2" charset="-78"/>
              </a:rPr>
              <a:t>؟ وما فائِدَتُهُ؟ أَلِلتَّسْلِيَةِ هُوَ واللَّهْوِ أمْ </a:t>
            </a:r>
          </a:p>
          <a:p>
            <a:pPr marL="514350" indent="-514350" algn="r" rtl="1"/>
            <a:r>
              <a:rPr lang="ar-BH" sz="2800" b="1" dirty="0">
                <a:solidFill>
                  <a:schemeClr val="tx1"/>
                </a:solidFill>
                <a:latin typeface="Sakkal Majalla" panose="02000000000000000000" pitchFamily="2" charset="-78"/>
                <a:cs typeface="Sakkal Majalla" panose="02000000000000000000" pitchFamily="2" charset="-78"/>
              </a:rPr>
              <a:t>لِلْمَنْفَغَةِ والمَعْرِفَةِ؟</a:t>
            </a:r>
          </a:p>
          <a:p>
            <a:pPr marL="514350" indent="-514350" algn="r" rtl="1"/>
            <a:r>
              <a:rPr lang="ar-BH" sz="2800" b="1" dirty="0">
                <a:solidFill>
                  <a:srgbClr val="0070C0"/>
                </a:solidFill>
                <a:latin typeface="Sakkal Majalla" panose="02000000000000000000" pitchFamily="2" charset="-78"/>
                <a:cs typeface="Sakkal Majalla" panose="02000000000000000000" pitchFamily="2" charset="-78"/>
              </a:rPr>
              <a:t>*الأُطْروحَةُ المَدْعومَةُ: </a:t>
            </a:r>
            <a:r>
              <a:rPr lang="ar-BH" sz="2800" b="1" dirty="0">
                <a:solidFill>
                  <a:schemeClr val="tx1"/>
                </a:solidFill>
                <a:latin typeface="Sakkal Majalla" panose="02000000000000000000" pitchFamily="2" charset="-78"/>
                <a:cs typeface="Sakkal Majalla" panose="02000000000000000000" pitchFamily="2" charset="-78"/>
              </a:rPr>
              <a:t>الكِتابُ سَميرٌ وأنيسٌ وصَديقٌ للإِنْسانِ، </a:t>
            </a:r>
          </a:p>
          <a:p>
            <a:pPr marL="514350" indent="-514350" algn="r" rtl="1"/>
            <a:r>
              <a:rPr lang="ar-BH" sz="2800" b="1" dirty="0">
                <a:solidFill>
                  <a:schemeClr val="tx1"/>
                </a:solidFill>
                <a:latin typeface="Sakkal Majalla" panose="02000000000000000000" pitchFamily="2" charset="-78"/>
                <a:cs typeface="Sakkal Majalla" panose="02000000000000000000" pitchFamily="2" charset="-78"/>
              </a:rPr>
              <a:t>وهو </a:t>
            </a:r>
            <a:r>
              <a:rPr lang="ar-BH" sz="2800" b="1" dirty="0" smtClean="0">
                <a:solidFill>
                  <a:schemeClr val="tx1"/>
                </a:solidFill>
                <a:latin typeface="Sakkal Majalla" panose="02000000000000000000" pitchFamily="2" charset="-78"/>
                <a:cs typeface="Sakkal Majalla" panose="02000000000000000000" pitchFamily="2" charset="-78"/>
              </a:rPr>
              <a:t>كَنْزُ المَعْرِفَةِ </a:t>
            </a:r>
            <a:r>
              <a:rPr lang="ar-BH" sz="2800" b="1" dirty="0">
                <a:solidFill>
                  <a:schemeClr val="tx1"/>
                </a:solidFill>
                <a:latin typeface="Sakkal Majalla" panose="02000000000000000000" pitchFamily="2" charset="-78"/>
                <a:cs typeface="Sakkal Majalla" panose="02000000000000000000" pitchFamily="2" charset="-78"/>
              </a:rPr>
              <a:t>وَرَمْزُهَا.</a:t>
            </a:r>
          </a:p>
          <a:p>
            <a:pPr marL="514350" indent="-514350" algn="r" rtl="1"/>
            <a:r>
              <a:rPr lang="ar-BH" sz="2800" b="1" dirty="0">
                <a:solidFill>
                  <a:srgbClr val="0070C0"/>
                </a:solidFill>
                <a:latin typeface="Sakkal Majalla" panose="02000000000000000000" pitchFamily="2" charset="-78"/>
                <a:cs typeface="Sakkal Majalla" panose="02000000000000000000" pitchFamily="2" charset="-78"/>
              </a:rPr>
              <a:t>*الحُجَجُ: </a:t>
            </a:r>
            <a:r>
              <a:rPr lang="ar-BH" sz="2800" b="1" dirty="0">
                <a:solidFill>
                  <a:schemeClr val="tx1"/>
                </a:solidFill>
                <a:latin typeface="Sakkal Majalla" panose="02000000000000000000" pitchFamily="2" charset="-78"/>
                <a:cs typeface="Sakkal Majalla" panose="02000000000000000000" pitchFamily="2" charset="-78"/>
              </a:rPr>
              <a:t>مُتَنَوِّعَةٌ هِيَ ومُتَعَدِّدَةٌ (تَتَبَّعْهَا – عزيزي الطالب، ودّوِّنْ </a:t>
            </a:r>
          </a:p>
          <a:p>
            <a:pPr marL="514350" indent="-514350" algn="r" rtl="1"/>
            <a:r>
              <a:rPr lang="ar-BH" sz="2800" b="1" dirty="0">
                <a:solidFill>
                  <a:schemeClr val="tx1"/>
                </a:solidFill>
                <a:latin typeface="Sakkal Majalla" panose="02000000000000000000" pitchFamily="2" charset="-78"/>
                <a:cs typeface="Sakkal Majalla" panose="02000000000000000000" pitchFamily="2" charset="-78"/>
              </a:rPr>
              <a:t>بَعْضَها على كُرَّاسِكَ)</a:t>
            </a:r>
          </a:p>
          <a:p>
            <a:pPr marL="514350" indent="-514350" algn="r" rtl="1"/>
            <a:r>
              <a:rPr lang="ar-BH" sz="2800" b="1" dirty="0">
                <a:solidFill>
                  <a:srgbClr val="0070C0"/>
                </a:solidFill>
                <a:latin typeface="Sakkal Majalla" panose="02000000000000000000" pitchFamily="2" charset="-78"/>
                <a:cs typeface="Sakkal Majalla" panose="02000000000000000000" pitchFamily="2" charset="-78"/>
              </a:rPr>
              <a:t>*الأطْروحَةُالمُضادَّةُ: </a:t>
            </a:r>
            <a:r>
              <a:rPr lang="ar-BH" sz="2800" b="1" dirty="0">
                <a:solidFill>
                  <a:schemeClr val="tx1"/>
                </a:solidFill>
                <a:latin typeface="Sakkal Majalla" panose="02000000000000000000" pitchFamily="2" charset="-78"/>
                <a:cs typeface="Sakkal Majalla" panose="02000000000000000000" pitchFamily="2" charset="-78"/>
              </a:rPr>
              <a:t>وَرَدَتْ ضِمْنِيَّةً، لَكِنَّ الجَاحِظَ يُشِيرُ إِلَيْهَا منْ </a:t>
            </a:r>
          </a:p>
          <a:p>
            <a:pPr marL="514350" indent="-514350" algn="r" rtl="1"/>
            <a:r>
              <a:rPr lang="ar-BH" sz="2800" b="1" dirty="0">
                <a:solidFill>
                  <a:schemeClr val="tx1"/>
                </a:solidFill>
                <a:latin typeface="Sakkal Majalla" panose="02000000000000000000" pitchFamily="2" charset="-78"/>
                <a:cs typeface="Sakkal Majalla" panose="02000000000000000000" pitchFamily="2" charset="-78"/>
              </a:rPr>
              <a:t>دونِ تَفْصيلٍ، في مُقَدِّمَةِ النَّصِّ: صاحِبُهُ يُخاصِمُهُ مُدَّعِيًا أَنَّهُ يُؤَلِّفُ </a:t>
            </a:r>
          </a:p>
          <a:p>
            <a:pPr marL="514350" indent="-514350" algn="r" rtl="1"/>
            <a:r>
              <a:rPr lang="ar-BH" sz="2800" b="1" dirty="0">
                <a:solidFill>
                  <a:schemeClr val="tx1"/>
                </a:solidFill>
                <a:latin typeface="Sakkal Majalla" panose="02000000000000000000" pitchFamily="2" charset="-78"/>
                <a:cs typeface="Sakkal Majalla" panose="02000000000000000000" pitchFamily="2" charset="-78"/>
              </a:rPr>
              <a:t>الْكُتُبَ التي يَمْتَزِجُ فيها الجِدُّ بِالهَزْلِ، </a:t>
            </a:r>
            <a:r>
              <a:rPr lang="ar-BH" sz="2800" b="1" dirty="0" smtClean="0">
                <a:solidFill>
                  <a:schemeClr val="tx1"/>
                </a:solidFill>
                <a:latin typeface="Sakkal Majalla" panose="02000000000000000000" pitchFamily="2" charset="-78"/>
                <a:cs typeface="Sakkal Majalla" panose="02000000000000000000" pitchFamily="2" charset="-78"/>
              </a:rPr>
              <a:t>ويُهاجِم </a:t>
            </a:r>
            <a:r>
              <a:rPr lang="ar-BH" sz="2800" b="1" dirty="0" smtClean="0">
                <a:solidFill>
                  <a:schemeClr val="tx1"/>
                </a:solidFill>
                <a:latin typeface="Sakkal Majalla" panose="02000000000000000000" pitchFamily="2" charset="-78"/>
                <a:cs typeface="Sakkal Majalla" panose="02000000000000000000" pitchFamily="2" charset="-78"/>
              </a:rPr>
              <a:t>الكُتُبَ </a:t>
            </a:r>
            <a:r>
              <a:rPr lang="ar-BH" sz="2800" b="1" dirty="0">
                <a:solidFill>
                  <a:schemeClr val="tx1"/>
                </a:solidFill>
                <a:latin typeface="Sakkal Majalla" panose="02000000000000000000" pitchFamily="2" charset="-78"/>
                <a:cs typeface="Sakkal Majalla" panose="02000000000000000000" pitchFamily="2" charset="-78"/>
              </a:rPr>
              <a:t>بِأنْواعِها. </a:t>
            </a:r>
          </a:p>
          <a:p>
            <a:pPr marL="514350" indent="-514350" algn="r" rtl="1"/>
            <a:r>
              <a:rPr lang="ar-BH" sz="2800" b="1" dirty="0">
                <a:solidFill>
                  <a:srgbClr val="0070C0"/>
                </a:solidFill>
                <a:latin typeface="Sakkal Majalla" panose="02000000000000000000" pitchFamily="2" charset="-78"/>
                <a:cs typeface="Sakkal Majalla" panose="02000000000000000000" pitchFamily="2" charset="-78"/>
              </a:rPr>
              <a:t>*طَرَفَا الحِجاجِ: </a:t>
            </a:r>
            <a:r>
              <a:rPr lang="ar-BH" sz="2800" b="1" dirty="0">
                <a:solidFill>
                  <a:schemeClr val="tx1"/>
                </a:solidFill>
                <a:latin typeface="Sakkal Majalla" panose="02000000000000000000" pitchFamily="2" charset="-78"/>
                <a:cs typeface="Sakkal Majalla" panose="02000000000000000000" pitchFamily="2" charset="-78"/>
              </a:rPr>
              <a:t>الجاحِظ (المُخَاطِبُ) والخَصْمُ (المُخَاطَبُ).</a:t>
            </a: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4926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85122" y="488881"/>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4000" b="1" dirty="0">
                <a:solidFill>
                  <a:srgbClr val="C00000"/>
                </a:solidFill>
                <a:latin typeface="Sakkal Majalla" panose="02000000000000000000" pitchFamily="2" charset="-78"/>
                <a:cs typeface="Sakkal Majalla" panose="02000000000000000000" pitchFamily="2" charset="-78"/>
              </a:rPr>
              <a:t>تَقْويمٌ (تابع)</a:t>
            </a:r>
            <a:endParaRPr lang="en-US" sz="40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8693624" y="1491557"/>
            <a:ext cx="3110605" cy="4472516"/>
          </a:xfrm>
          <a:prstGeom prst="roundRect">
            <a:avLst/>
          </a:prstGeom>
          <a:noFill/>
          <a:ln w="57150">
            <a:solidFill>
              <a:srgbClr val="0070C0"/>
            </a:solid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r" rtl="1"/>
            <a:r>
              <a:rPr lang="ar-BH" sz="3200" b="1" dirty="0">
                <a:solidFill>
                  <a:srgbClr val="FF0000"/>
                </a:solidFill>
                <a:latin typeface="Sakkal Majalla" panose="02000000000000000000" pitchFamily="2" charset="-78"/>
                <a:cs typeface="Sakkal Majalla" panose="02000000000000000000" pitchFamily="2" charset="-78"/>
              </a:rPr>
              <a:t>ب-</a:t>
            </a:r>
            <a:r>
              <a:rPr lang="ar-BH" sz="3200" b="1" dirty="0">
                <a:solidFill>
                  <a:schemeClr val="tx1"/>
                </a:solidFill>
                <a:latin typeface="Sakkal Majalla" panose="02000000000000000000" pitchFamily="2" charset="-78"/>
                <a:cs typeface="Sakkal Majalla" panose="02000000000000000000" pitchFamily="2" charset="-78"/>
              </a:rPr>
              <a:t> أَساليبَ الحِجاجِ </a:t>
            </a:r>
          </a:p>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وأدَواتِهِ.</a:t>
            </a:r>
            <a:endParaRPr lang="en-US" sz="3200" b="1" dirty="0">
              <a:solidFill>
                <a:schemeClr val="tx1"/>
              </a:solidFill>
              <a:latin typeface="Sakkal Majalla" panose="02000000000000000000" pitchFamily="2" charset="-78"/>
              <a:cs typeface="Sakkal Majalla" panose="02000000000000000000" pitchFamily="2" charset="-78"/>
            </a:endParaRPr>
          </a:p>
        </p:txBody>
      </p:sp>
      <p:sp>
        <p:nvSpPr>
          <p:cNvPr id="4" name="Rounded Rectangle 3"/>
          <p:cNvSpPr/>
          <p:nvPr/>
        </p:nvSpPr>
        <p:spPr>
          <a:xfrm>
            <a:off x="300447" y="1358537"/>
            <a:ext cx="8139999" cy="4965174"/>
          </a:xfrm>
          <a:prstGeom prst="roundRect">
            <a:avLst/>
          </a:prstGeom>
          <a:noFill/>
          <a:ln w="3810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marL="457200" indent="-457200" algn="r" rtl="1"/>
            <a:endParaRPr lang="ar-BH" sz="2800" dirty="0">
              <a:solidFill>
                <a:srgbClr val="FF0000"/>
              </a:solidFill>
            </a:endParaRPr>
          </a:p>
          <a:p>
            <a:pPr marL="457200" indent="-457200" algn="r" rtl="1"/>
            <a:r>
              <a:rPr lang="ar-BH" sz="3200" b="1" dirty="0">
                <a:solidFill>
                  <a:srgbClr val="FF0000"/>
                </a:solidFill>
                <a:latin typeface="Sakkal Majalla" panose="02000000000000000000" pitchFamily="2" charset="-78"/>
                <a:cs typeface="Sakkal Majalla" panose="02000000000000000000" pitchFamily="2" charset="-78"/>
              </a:rPr>
              <a:t>ب-</a:t>
            </a:r>
            <a:r>
              <a:rPr lang="ar-BH" sz="3200" b="1" dirty="0">
                <a:solidFill>
                  <a:schemeClr val="tx1"/>
                </a:solidFill>
                <a:latin typeface="Sakkal Majalla" panose="02000000000000000000" pitchFamily="2" charset="-78"/>
                <a:cs typeface="Sakkal Majalla" panose="02000000000000000000" pitchFamily="2" charset="-78"/>
              </a:rPr>
              <a:t> أَساليبُ الحِجاجِ وأدَواتُهُ:</a:t>
            </a:r>
          </a:p>
          <a:p>
            <a:pPr marL="457200" indent="-457200" algn="r" rtl="1"/>
            <a:r>
              <a:rPr lang="ar-BH" sz="3200" b="1" dirty="0">
                <a:solidFill>
                  <a:srgbClr val="0070C0"/>
                </a:solidFill>
                <a:latin typeface="Sakkal Majalla" panose="02000000000000000000" pitchFamily="2" charset="-78"/>
                <a:cs typeface="Sakkal Majalla" panose="02000000000000000000" pitchFamily="2" charset="-78"/>
              </a:rPr>
              <a:t>*الصُّوَرُ البَلاغِيَّةُ: </a:t>
            </a:r>
            <a:r>
              <a:rPr lang="ar-BH" sz="3200" b="1" dirty="0">
                <a:solidFill>
                  <a:schemeClr val="tx1"/>
                </a:solidFill>
                <a:latin typeface="Sakkal Majalla" panose="02000000000000000000" pitchFamily="2" charset="-78"/>
                <a:cs typeface="Sakkal Majalla" panose="02000000000000000000" pitchFamily="2" charset="-78"/>
              </a:rPr>
              <a:t>مَثَلًا (الكَتابُ وِعاءٌ مُلِئَ عِلْمًا)</a:t>
            </a:r>
          </a:p>
          <a:p>
            <a:pPr marL="457200" indent="-457200" algn="r" rtl="1"/>
            <a:endParaRPr lang="ar-BH" sz="3200" b="1" dirty="0">
              <a:solidFill>
                <a:schemeClr val="tx1"/>
              </a:solidFill>
              <a:latin typeface="Sakkal Majalla" panose="02000000000000000000" pitchFamily="2" charset="-78"/>
              <a:cs typeface="Sakkal Majalla" panose="02000000000000000000" pitchFamily="2" charset="-78"/>
            </a:endParaRPr>
          </a:p>
          <a:p>
            <a:pPr marL="457200" indent="-457200" algn="r" rtl="1"/>
            <a:r>
              <a:rPr lang="ar-BH" sz="3200" b="1" dirty="0">
                <a:solidFill>
                  <a:schemeClr val="tx1"/>
                </a:solidFill>
                <a:latin typeface="Sakkal Majalla" panose="02000000000000000000" pitchFamily="2" charset="-78"/>
                <a:cs typeface="Sakkal Majalla" panose="02000000000000000000" pitchFamily="2" charset="-78"/>
              </a:rPr>
              <a:t>                                            تَشْبيهٌ          </a:t>
            </a:r>
            <a:r>
              <a:rPr lang="ar-BH" sz="3200" b="1" dirty="0" smtClean="0">
                <a:solidFill>
                  <a:schemeClr val="tx1"/>
                </a:solidFill>
                <a:latin typeface="Sakkal Majalla" panose="02000000000000000000" pitchFamily="2" charset="-78"/>
                <a:cs typeface="Sakkal Majalla" panose="02000000000000000000" pitchFamily="2" charset="-78"/>
              </a:rPr>
              <a:t>       </a:t>
            </a:r>
            <a:r>
              <a:rPr lang="ar-BH" sz="3200" b="1" dirty="0">
                <a:solidFill>
                  <a:schemeClr val="tx1"/>
                </a:solidFill>
                <a:latin typeface="Sakkal Majalla" panose="02000000000000000000" pitchFamily="2" charset="-78"/>
                <a:cs typeface="Sakkal Majalla" panose="02000000000000000000" pitchFamily="2" charset="-78"/>
              </a:rPr>
              <a:t>اسْتِعارَةٌ</a:t>
            </a:r>
          </a:p>
          <a:p>
            <a:pPr marL="457200" indent="-457200" algn="r" rtl="1"/>
            <a:r>
              <a:rPr lang="ar-BH" sz="3200" b="1" dirty="0">
                <a:solidFill>
                  <a:srgbClr val="0070C0"/>
                </a:solidFill>
                <a:latin typeface="Sakkal Majalla" panose="02000000000000000000" pitchFamily="2" charset="-78"/>
                <a:cs typeface="Sakkal Majalla" panose="02000000000000000000" pitchFamily="2" charset="-78"/>
              </a:rPr>
              <a:t>*تَ</a:t>
            </a:r>
            <a:r>
              <a:rPr lang="ar-SA" sz="3200" b="1" dirty="0">
                <a:solidFill>
                  <a:srgbClr val="0070C0"/>
                </a:solidFill>
                <a:latin typeface="Sakkal Majalla" panose="02000000000000000000" pitchFamily="2" charset="-78"/>
                <a:cs typeface="Sakkal Majalla" panose="02000000000000000000" pitchFamily="2" charset="-78"/>
              </a:rPr>
              <a:t>ض</a:t>
            </a:r>
            <a:r>
              <a:rPr lang="ar-BH" sz="3200" b="1" dirty="0">
                <a:solidFill>
                  <a:srgbClr val="0070C0"/>
                </a:solidFill>
                <a:latin typeface="Sakkal Majalla" panose="02000000000000000000" pitchFamily="2" charset="-78"/>
                <a:cs typeface="Sakkal Majalla" panose="02000000000000000000" pitchFamily="2" charset="-78"/>
              </a:rPr>
              <a:t>افُرُ</a:t>
            </a:r>
            <a:r>
              <a:rPr lang="ar-BH" sz="3200" b="1" dirty="0">
                <a:solidFill>
                  <a:schemeClr val="tx1"/>
                </a:solidFill>
                <a:latin typeface="Sakkal Majalla" panose="02000000000000000000" pitchFamily="2" charset="-78"/>
                <a:cs typeface="Sakkal Majalla" panose="02000000000000000000" pitchFamily="2" charset="-78"/>
              </a:rPr>
              <a:t> الصِّبْغَةِ </a:t>
            </a:r>
            <a:r>
              <a:rPr lang="ar-BH" sz="3200" b="1" dirty="0">
                <a:solidFill>
                  <a:srgbClr val="0070C0"/>
                </a:solidFill>
                <a:latin typeface="Sakkal Majalla" panose="02000000000000000000" pitchFamily="2" charset="-78"/>
                <a:cs typeface="Sakkal Majalla" panose="02000000000000000000" pitchFamily="2" charset="-78"/>
              </a:rPr>
              <a:t>التَّعْليمِيَّةِ</a:t>
            </a:r>
            <a:r>
              <a:rPr lang="ar-BH" sz="3200" b="1" dirty="0">
                <a:solidFill>
                  <a:schemeClr val="tx1"/>
                </a:solidFill>
                <a:latin typeface="Sakkal Majalla" panose="02000000000000000000" pitchFamily="2" charset="-78"/>
                <a:cs typeface="Sakkal Majalla" panose="02000000000000000000" pitchFamily="2" charset="-78"/>
              </a:rPr>
              <a:t> مَعَ الصِّبْغَةِ </a:t>
            </a:r>
            <a:r>
              <a:rPr lang="ar-BH" sz="3200" b="1" dirty="0">
                <a:solidFill>
                  <a:srgbClr val="0070C0"/>
                </a:solidFill>
                <a:latin typeface="Sakkal Majalla" panose="02000000000000000000" pitchFamily="2" charset="-78"/>
                <a:cs typeface="Sakkal Majalla" panose="02000000000000000000" pitchFamily="2" charset="-78"/>
              </a:rPr>
              <a:t>الجَدَلِيَّةِ</a:t>
            </a:r>
            <a:r>
              <a:rPr lang="ar-BH" sz="3200" b="1" dirty="0">
                <a:solidFill>
                  <a:schemeClr val="tx1"/>
                </a:solidFill>
                <a:latin typeface="Sakkal Majalla" panose="02000000000000000000" pitchFamily="2" charset="-78"/>
                <a:cs typeface="Sakkal Majalla" panose="02000000000000000000" pitchFamily="2" charset="-78"/>
              </a:rPr>
              <a:t> في الحِجاجِ.</a:t>
            </a:r>
          </a:p>
          <a:p>
            <a:pPr marL="457200" indent="-457200" algn="r" rtl="1"/>
            <a:r>
              <a:rPr lang="ar-BH" sz="3200" b="1" dirty="0">
                <a:solidFill>
                  <a:srgbClr val="0070C0"/>
                </a:solidFill>
                <a:latin typeface="Sakkal Majalla" panose="02000000000000000000" pitchFamily="2" charset="-78"/>
                <a:cs typeface="Sakkal Majalla" panose="02000000000000000000" pitchFamily="2" charset="-78"/>
              </a:rPr>
              <a:t>*تَنَوُّعُ صيغِ الحِجاجِ</a:t>
            </a:r>
            <a:r>
              <a:rPr lang="ar-BH" sz="3200" b="1" dirty="0">
                <a:solidFill>
                  <a:schemeClr val="tx1"/>
                </a:solidFill>
                <a:latin typeface="Sakkal Majalla" panose="02000000000000000000" pitchFamily="2" charset="-78"/>
                <a:cs typeface="Sakkal Majalla" panose="02000000000000000000" pitchFamily="2" charset="-78"/>
              </a:rPr>
              <a:t>: الإِثْبات + النَّفْي + التَّعَجُّب... </a:t>
            </a:r>
          </a:p>
          <a:p>
            <a:pPr marL="457200" indent="-457200" algn="r" rtl="1"/>
            <a:r>
              <a:rPr lang="ar-BH" sz="3200" b="1" dirty="0">
                <a:solidFill>
                  <a:srgbClr val="0070C0"/>
                </a:solidFill>
                <a:latin typeface="Sakkal Majalla" panose="02000000000000000000" pitchFamily="2" charset="-78"/>
                <a:cs typeface="Sakkal Majalla" panose="02000000000000000000" pitchFamily="2" charset="-78"/>
              </a:rPr>
              <a:t>*اعْتِمَادُ أسْلوبِ السَّجْعِ والتَّوازِي</a:t>
            </a:r>
            <a:r>
              <a:rPr lang="ar-BH" sz="3200" b="1" dirty="0">
                <a:solidFill>
                  <a:schemeClr val="tx1"/>
                </a:solidFill>
                <a:latin typeface="Sakkal Majalla" panose="02000000000000000000" pitchFamily="2" charset="-78"/>
                <a:cs typeface="Sakkal Majalla" panose="02000000000000000000" pitchFamily="2" charset="-78"/>
              </a:rPr>
              <a:t>؛ لِجَلْبِ انْتِبَاهِ المُتَلَقِّي: (واعِظ مُلْهٍ، زاجِر مُغْر، ناسِك فَاتِك). </a:t>
            </a:r>
          </a:p>
          <a:p>
            <a:pPr marL="457200" indent="-457200" algn="r" rtl="1"/>
            <a:r>
              <a:rPr lang="ar-BH" sz="2800" dirty="0">
                <a:solidFill>
                  <a:schemeClr val="tx1"/>
                </a:solidFill>
              </a:rPr>
              <a:t>                                                          </a:t>
            </a:r>
            <a:endParaRPr lang="en-US" sz="2800" dirty="0">
              <a:solidFill>
                <a:schemeClr val="tx1"/>
              </a:solidFill>
            </a:endParaRPr>
          </a:p>
        </p:txBody>
      </p:sp>
      <p:sp>
        <p:nvSpPr>
          <p:cNvPr id="19" name="Down Arrow 18"/>
          <p:cNvSpPr/>
          <p:nvPr/>
        </p:nvSpPr>
        <p:spPr>
          <a:xfrm>
            <a:off x="4751366" y="2923739"/>
            <a:ext cx="548641" cy="3788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2791096" y="2905737"/>
            <a:ext cx="548641" cy="3788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492677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000"/>
                                        <p:tgtEl>
                                          <p:spTgt spid="20"/>
                                        </p:tgtEl>
                                      </p:cBhvr>
                                    </p:animEffect>
                                    <p:anim calcmode="lin" valueType="num">
                                      <p:cBhvr>
                                        <p:cTn id="27" dur="1000" fill="hold"/>
                                        <p:tgtEl>
                                          <p:spTgt spid="20"/>
                                        </p:tgtEl>
                                        <p:attrNameLst>
                                          <p:attrName>ppt_x</p:attrName>
                                        </p:attrNameLst>
                                      </p:cBhvr>
                                      <p:tavLst>
                                        <p:tav tm="0">
                                          <p:val>
                                            <p:strVal val="#ppt_x"/>
                                          </p:val>
                                        </p:tav>
                                        <p:tav tm="100000">
                                          <p:val>
                                            <p:strVal val="#ppt_x"/>
                                          </p:val>
                                        </p:tav>
                                      </p:tavLst>
                                    </p:anim>
                                    <p:anim calcmode="lin" valueType="num">
                                      <p:cBhvr>
                                        <p:cTn id="28" dur="1000" fill="hold"/>
                                        <p:tgtEl>
                                          <p:spTgt spid="2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P spid="19" grpId="0" animBg="1"/>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847548" y="2101756"/>
            <a:ext cx="10345003" cy="2933684"/>
          </a:xfrm>
          <a:prstGeom prst="rect">
            <a:avLst/>
          </a:prstGeom>
          <a:noFill/>
        </p:spPr>
        <p:txBody>
          <a:bodyPr/>
          <a:lstStyle>
            <a:defPPr>
              <a:defRPr lang="en-US"/>
            </a:defPPr>
            <a:lvl1pPr lvl="0" algn="ctr" rtl="1" fontAlgn="auto">
              <a:spcBef>
                <a:spcPts val="0"/>
              </a:spcBef>
              <a:spcAft>
                <a:spcPts val="0"/>
              </a:spcAft>
              <a:defRPr sz="3200" b="0" i="0">
                <a:solidFill>
                  <a:srgbClr val="FF0000"/>
                </a:solidFill>
                <a:latin typeface="Times New Roman" panose="02020603050405020304" pitchFamily="18" charset="0"/>
                <a:cs typeface="PT Simple Bold Ruled" panose="02010400000000000000" pitchFamily="2" charset="-78"/>
              </a:defRPr>
            </a:lvl1pPr>
            <a:lvl2pPr algn="r" fontAlgn="base">
              <a:spcBef>
                <a:spcPct val="0"/>
              </a:spcBef>
              <a:spcAft>
                <a:spcPct val="0"/>
              </a:spcAft>
              <a:defRPr sz="2800" b="1" i="1">
                <a:solidFill>
                  <a:srgbClr val="1F5281"/>
                </a:solidFill>
                <a:latin typeface="Verdana" panose="020B0604030504040204" pitchFamily="34" charset="0"/>
              </a:defRPr>
            </a:lvl2pPr>
            <a:lvl3pPr algn="r" fontAlgn="base">
              <a:spcBef>
                <a:spcPct val="0"/>
              </a:spcBef>
              <a:spcAft>
                <a:spcPct val="0"/>
              </a:spcAft>
              <a:defRPr sz="2800" b="1" i="1">
                <a:solidFill>
                  <a:srgbClr val="1F5281"/>
                </a:solidFill>
                <a:latin typeface="Verdana" panose="020B0604030504040204" pitchFamily="34" charset="0"/>
              </a:defRPr>
            </a:lvl3pPr>
            <a:lvl4pPr algn="r" fontAlgn="base">
              <a:spcBef>
                <a:spcPct val="0"/>
              </a:spcBef>
              <a:spcAft>
                <a:spcPct val="0"/>
              </a:spcAft>
              <a:defRPr sz="2800" b="1" i="1">
                <a:solidFill>
                  <a:srgbClr val="1F5281"/>
                </a:solidFill>
                <a:latin typeface="Verdana" panose="020B0604030504040204" pitchFamily="34" charset="0"/>
              </a:defRPr>
            </a:lvl4pPr>
            <a:lvl5pPr algn="r" fontAlgn="base">
              <a:spcBef>
                <a:spcPct val="0"/>
              </a:spcBef>
              <a:spcAft>
                <a:spcPct val="0"/>
              </a:spcAft>
              <a:defRPr sz="2800" b="1" i="1">
                <a:solidFill>
                  <a:srgbClr val="1F5281"/>
                </a:solidFill>
                <a:latin typeface="Verdana" panose="020B0604030504040204" pitchFamily="34" charset="0"/>
              </a:defRPr>
            </a:lvl5pPr>
            <a:lvl6pPr marL="457200" algn="r" fontAlgn="base">
              <a:spcBef>
                <a:spcPct val="0"/>
              </a:spcBef>
              <a:spcAft>
                <a:spcPct val="0"/>
              </a:spcAft>
              <a:defRPr sz="2800" b="1" i="1">
                <a:solidFill>
                  <a:srgbClr val="1F5281"/>
                </a:solidFill>
                <a:latin typeface="Verdana" panose="020B0604030504040204" pitchFamily="34" charset="0"/>
              </a:defRPr>
            </a:lvl6pPr>
            <a:lvl7pPr marL="914400" algn="r" fontAlgn="base">
              <a:spcBef>
                <a:spcPct val="0"/>
              </a:spcBef>
              <a:spcAft>
                <a:spcPct val="0"/>
              </a:spcAft>
              <a:defRPr sz="2800" b="1" i="1">
                <a:solidFill>
                  <a:srgbClr val="1F5281"/>
                </a:solidFill>
                <a:latin typeface="Verdana" panose="020B0604030504040204" pitchFamily="34" charset="0"/>
              </a:defRPr>
            </a:lvl7pPr>
            <a:lvl8pPr marL="1371600" algn="r" fontAlgn="base">
              <a:spcBef>
                <a:spcPct val="0"/>
              </a:spcBef>
              <a:spcAft>
                <a:spcPct val="0"/>
              </a:spcAft>
              <a:defRPr sz="2800" b="1" i="1">
                <a:solidFill>
                  <a:srgbClr val="1F5281"/>
                </a:solidFill>
                <a:latin typeface="Verdana" panose="020B0604030504040204" pitchFamily="34" charset="0"/>
              </a:defRPr>
            </a:lvl8pPr>
            <a:lvl9pPr marL="1828800" algn="r" fontAlgn="base">
              <a:spcBef>
                <a:spcPct val="0"/>
              </a:spcBef>
              <a:spcAft>
                <a:spcPct val="0"/>
              </a:spcAft>
              <a:defRPr sz="2800" b="1" i="1">
                <a:solidFill>
                  <a:srgbClr val="1F5281"/>
                </a:solidFill>
                <a:latin typeface="Verdana" panose="020B0604030504040204" pitchFamily="34" charset="0"/>
              </a:defRPr>
            </a:lvl9pPr>
          </a:lstStyle>
          <a:p>
            <a:pPr marR="0" lvl="0" indent="0" fontAlgn="auto">
              <a:lnSpc>
                <a:spcPct val="90000"/>
              </a:lnSpc>
              <a:spcBef>
                <a:spcPct val="0"/>
              </a:spcBef>
              <a:spcAft>
                <a:spcPts val="0"/>
              </a:spcAft>
              <a:buClrTx/>
              <a:buSzTx/>
              <a:tabLst/>
              <a:defRPr/>
            </a:pPr>
            <a:r>
              <a:rPr lang="ar-BH" sz="8800" b="1" spc="50" dirty="0">
                <a:ln w="0"/>
                <a:solidFill>
                  <a:schemeClr val="tx1"/>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انتهى الدرس</a:t>
            </a:r>
          </a:p>
          <a:p>
            <a:pPr marR="0" lvl="0" indent="0" fontAlgn="auto">
              <a:lnSpc>
                <a:spcPct val="90000"/>
              </a:lnSpc>
              <a:spcBef>
                <a:spcPct val="0"/>
              </a:spcBef>
              <a:spcAft>
                <a:spcPts val="0"/>
              </a:spcAft>
              <a:buClrTx/>
              <a:buSzTx/>
              <a:tabLst/>
              <a:defRPr/>
            </a:pPr>
            <a:r>
              <a:rPr lang="ar-BH" sz="3600" b="1" spc="50" dirty="0">
                <a:ln w="0"/>
                <a:solidFill>
                  <a:srgbClr val="C00000"/>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أشكركم على تفاعلكم </a:t>
            </a:r>
            <a:r>
              <a:rPr lang="en-US" sz="3600" b="1" spc="50" dirty="0">
                <a:ln w="0"/>
                <a:solidFill>
                  <a:srgbClr val="C00000"/>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
            </a:r>
            <a:br>
              <a:rPr lang="en-US" sz="3600" b="1" spc="50" dirty="0">
                <a:ln w="0"/>
                <a:solidFill>
                  <a:srgbClr val="C00000"/>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br>
            <a:r>
              <a:rPr lang="ar-BH" sz="3600" b="1" spc="50" dirty="0">
                <a:ln w="0"/>
                <a:solidFill>
                  <a:srgbClr val="C00000"/>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وإلى اللّقاء في درس آخر</a:t>
            </a:r>
            <a:endParaRPr lang="en-US" sz="3600" b="1" spc="50" dirty="0">
              <a:ln w="0"/>
              <a:solidFill>
                <a:srgbClr val="C00000"/>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0494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150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33748" y="1408060"/>
            <a:ext cx="8130029" cy="4392238"/>
          </a:xfrm>
          <a:prstGeom prst="roundRect">
            <a:avLst/>
          </a:prstGeom>
          <a:solidFill>
            <a:schemeClr val="accent4">
              <a:lumMod val="40000"/>
              <a:lumOff val="60000"/>
            </a:schemeClr>
          </a:solidFill>
          <a:ln w="38100">
            <a:noFill/>
          </a:ln>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4000" b="1" dirty="0">
                <a:latin typeface="Sakkal Majalla" panose="02000000000000000000" pitchFamily="2" charset="-78"/>
                <a:cs typeface="Sakkal Majalla" panose="02000000000000000000" pitchFamily="2" charset="-78"/>
              </a:rPr>
              <a:t>عزيزي الطالب لمزيد الاستفادة يمكنك </a:t>
            </a:r>
            <a:r>
              <a:rPr lang="ar-BH" sz="4000" b="1" dirty="0" smtClean="0">
                <a:latin typeface="Sakkal Majalla" panose="02000000000000000000" pitchFamily="2" charset="-78"/>
                <a:cs typeface="Sakkal Majalla" panose="02000000000000000000" pitchFamily="2" charset="-78"/>
              </a:rPr>
              <a:t>الاطّلاع </a:t>
            </a:r>
            <a:r>
              <a:rPr lang="ar-BH" sz="4000" b="1" dirty="0">
                <a:latin typeface="Sakkal Majalla" panose="02000000000000000000" pitchFamily="2" charset="-78"/>
                <a:cs typeface="Sakkal Majalla" panose="02000000000000000000" pitchFamily="2" charset="-78"/>
              </a:rPr>
              <a:t>على هذا الدرس الوارد بكتاب الطالب من الصفحة 93 إلى الصفحة 97 وكتاب التدريبات والأنشطة حول النصّ الحجاجيّ من الصفحة 8 إلى الصفحة 19. </a:t>
            </a:r>
            <a:endParaRPr lang="en-US" sz="4000" b="1" dirty="0">
              <a:latin typeface="Sakkal Majalla" panose="02000000000000000000" pitchFamily="2" charset="-78"/>
              <a:cs typeface="Sakkal Majalla" panose="02000000000000000000" pitchFamily="2" charset="-78"/>
            </a:endParaRPr>
          </a:p>
        </p:txBody>
      </p:sp>
      <p:pic>
        <p:nvPicPr>
          <p:cNvPr id="3" name="Picture 5">
            <a:extLst>
              <a:ext uri="{FF2B5EF4-FFF2-40B4-BE49-F238E27FC236}">
                <a16:creationId xmlns:a16="http://schemas.microsoft.com/office/drawing/2014/main" id="{158BF7BF-AE80-4967-8D69-C744860C9E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3777" y="254000"/>
            <a:ext cx="1646183" cy="1268068"/>
          </a:xfrm>
          <a:prstGeom prst="rect">
            <a:avLst/>
          </a:prstGeom>
        </p:spPr>
      </p:pic>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8212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90092" y="321842"/>
            <a:ext cx="3090930" cy="875847"/>
          </a:xfrm>
          <a:prstGeom prst="round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normAutofit/>
          </a:bodyPr>
          <a:lstStyle/>
          <a:p>
            <a:pPr algn="ctr" rtl="1"/>
            <a:r>
              <a:rPr lang="ar-BH" sz="3600" b="1" dirty="0">
                <a:solidFill>
                  <a:srgbClr val="C00000"/>
                </a:solidFill>
                <a:latin typeface="Sakkal Majalla" panose="02000000000000000000" pitchFamily="2" charset="-78"/>
                <a:cs typeface="Sakkal Majalla" panose="02000000000000000000" pitchFamily="2" charset="-78"/>
              </a:rPr>
              <a:t>تبويبُ النصّ</a:t>
            </a:r>
            <a:endParaRPr lang="en-US" sz="3600" b="1" dirty="0">
              <a:latin typeface="Sakkal Majalla" panose="02000000000000000000" pitchFamily="2" charset="-78"/>
              <a:cs typeface="Sakkal Majalla" panose="02000000000000000000" pitchFamily="2" charset="-78"/>
            </a:endParaRPr>
          </a:p>
        </p:txBody>
      </p:sp>
      <p:sp>
        <p:nvSpPr>
          <p:cNvPr id="6" name="Rounded Rectangle 5"/>
          <p:cNvSpPr/>
          <p:nvPr/>
        </p:nvSpPr>
        <p:spPr>
          <a:xfrm>
            <a:off x="2640168" y="4023360"/>
            <a:ext cx="8564643" cy="2076994"/>
          </a:xfrm>
          <a:prstGeom prst="round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lvl="1" algn="ctr" rtl="1"/>
            <a:r>
              <a:rPr lang="ar-BH" sz="3600" b="1" dirty="0">
                <a:solidFill>
                  <a:schemeClr val="tx1"/>
                </a:solidFill>
                <a:latin typeface="Sakkal Majalla" panose="02000000000000000000" pitchFamily="2" charset="-78"/>
                <a:cs typeface="Sakkal Majalla" panose="02000000000000000000" pitchFamily="2" charset="-78"/>
              </a:rPr>
              <a:t>النَّمَطُ الكِتابيُّ: حِجاجيٌّ.</a:t>
            </a:r>
          </a:p>
          <a:p>
            <a:pPr lvl="1" algn="ctr" rtl="1"/>
            <a:r>
              <a:rPr lang="ar-BH" sz="3600" b="1" dirty="0">
                <a:solidFill>
                  <a:schemeClr val="tx1"/>
                </a:solidFill>
                <a:latin typeface="Sakkal Majalla" panose="02000000000000000000" pitchFamily="2" charset="-78"/>
                <a:cs typeface="Sakkal Majalla" panose="02000000000000000000" pitchFamily="2" charset="-78"/>
              </a:rPr>
              <a:t> </a:t>
            </a:r>
          </a:p>
          <a:p>
            <a:pPr lvl="1" algn="ctr" rtl="1"/>
            <a:r>
              <a:rPr lang="ar-BH" sz="3600" b="1" dirty="0">
                <a:solidFill>
                  <a:schemeClr val="tx1"/>
                </a:solidFill>
                <a:latin typeface="Sakkal Majalla" panose="02000000000000000000" pitchFamily="2" charset="-78"/>
                <a:cs typeface="Sakkal Majalla" panose="02000000000000000000" pitchFamily="2" charset="-78"/>
              </a:rPr>
              <a:t>الجِنْسُ الأدَبِيُّ: الرسالةُ.</a:t>
            </a:r>
            <a:r>
              <a:rPr lang="ar-BH" sz="2400" b="1" dirty="0">
                <a:solidFill>
                  <a:schemeClr val="tx1"/>
                </a:solidFill>
                <a:latin typeface="Sakkal Majalla"/>
              </a:rPr>
              <a:t>       </a:t>
            </a:r>
            <a:endParaRPr lang="en-US" sz="2400" b="1" dirty="0">
              <a:solidFill>
                <a:schemeClr val="tx1"/>
              </a:solidFill>
              <a:latin typeface="Sakkal Majalla"/>
            </a:endParaRPr>
          </a:p>
        </p:txBody>
      </p:sp>
      <p:sp>
        <p:nvSpPr>
          <p:cNvPr id="7" name="Rounded Rectangle 6"/>
          <p:cNvSpPr/>
          <p:nvPr/>
        </p:nvSpPr>
        <p:spPr>
          <a:xfrm>
            <a:off x="1957782" y="2868751"/>
            <a:ext cx="1972774" cy="656820"/>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600" b="1" dirty="0">
                <a:solidFill>
                  <a:srgbClr val="C00000"/>
                </a:solidFill>
                <a:latin typeface="Sakkal Majalla" panose="02000000000000000000" pitchFamily="2" charset="-78"/>
                <a:cs typeface="Sakkal Majalla" panose="02000000000000000000" pitchFamily="2" charset="-78"/>
              </a:rPr>
              <a:t>الإجابة</a:t>
            </a:r>
            <a:endParaRPr lang="en-US" sz="2800" b="1" dirty="0">
              <a:latin typeface="Sakkal Majalla" panose="02000000000000000000" pitchFamily="2" charset="-78"/>
              <a:cs typeface="Sakkal Majalla" panose="02000000000000000000" pitchFamily="2" charset="-78"/>
            </a:endParaRPr>
          </a:p>
        </p:txBody>
      </p:sp>
      <p:sp>
        <p:nvSpPr>
          <p:cNvPr id="8" name="Rounded Rectangle 7"/>
          <p:cNvSpPr/>
          <p:nvPr/>
        </p:nvSpPr>
        <p:spPr>
          <a:xfrm>
            <a:off x="4757494" y="1398325"/>
            <a:ext cx="6323528" cy="141078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3600" b="1" dirty="0">
                <a:solidFill>
                  <a:schemeClr val="tx1"/>
                </a:solidFill>
                <a:latin typeface="Sakkal Majalla" panose="02000000000000000000" pitchFamily="2" charset="-78"/>
                <a:cs typeface="Sakkal Majalla" panose="02000000000000000000" pitchFamily="2" charset="-78"/>
              </a:rPr>
              <a:t>حدّد النمطَ الكتابيَّ للنصّ، وجنسَه الأدبيَّ.   </a:t>
            </a:r>
            <a:endParaRPr lang="en-US" sz="3600" b="1" dirty="0">
              <a:solidFill>
                <a:schemeClr val="tx1"/>
              </a:solidFill>
              <a:latin typeface="Sakkal Majalla" panose="02000000000000000000" pitchFamily="2" charset="-78"/>
              <a:cs typeface="Sakkal Majalla" panose="02000000000000000000" pitchFamily="2" charset="-78"/>
            </a:endParaRPr>
          </a:p>
        </p:txBody>
      </p:sp>
      <p:sp>
        <p:nvSpPr>
          <p:cNvPr id="9"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974006" y="474733"/>
            <a:ext cx="4469640" cy="695459"/>
          </a:xfrm>
          <a:prstGeom prst="roundRect">
            <a:avLst/>
          </a:prstGeom>
          <a:solidFill>
            <a:schemeClr val="accent1">
              <a:lumMod val="20000"/>
              <a:lumOff val="80000"/>
            </a:schemeClr>
          </a:solidFill>
          <a:ln>
            <a:solidFill>
              <a:schemeClr val="accent1"/>
            </a:solidFill>
          </a:ln>
          <a:effectLst/>
        </p:spPr>
        <p:style>
          <a:lnRef idx="1">
            <a:schemeClr val="accent4"/>
          </a:lnRef>
          <a:fillRef idx="3">
            <a:schemeClr val="accent4"/>
          </a:fillRef>
          <a:effectRef idx="2">
            <a:schemeClr val="accent4"/>
          </a:effectRef>
          <a:fontRef idx="minor">
            <a:schemeClr val="lt1"/>
          </a:fontRef>
        </p:style>
        <p:txBody>
          <a:bodyPr rtlCol="0" anchor="ctr"/>
          <a:lstStyle/>
          <a:p>
            <a:pPr algn="r" rtl="1"/>
            <a:r>
              <a:rPr lang="ar-BH" sz="4000" b="1" dirty="0">
                <a:solidFill>
                  <a:srgbClr val="C00000"/>
                </a:solidFill>
                <a:latin typeface="Sakkal Majalla" panose="02000000000000000000" pitchFamily="2" charset="-78"/>
                <a:cs typeface="Sakkal Majalla" panose="02000000000000000000" pitchFamily="2" charset="-78"/>
              </a:rPr>
              <a:t>عتباتُ النصّ</a:t>
            </a:r>
            <a:endParaRPr lang="en-US" sz="4000" b="1" dirty="0">
              <a:latin typeface="Sakkal Majalla" panose="02000000000000000000" pitchFamily="2" charset="-78"/>
              <a:cs typeface="Sakkal Majalla" panose="02000000000000000000" pitchFamily="2" charset="-78"/>
            </a:endParaRPr>
          </a:p>
        </p:txBody>
      </p:sp>
      <p:sp>
        <p:nvSpPr>
          <p:cNvPr id="5" name="Rounded Rectangle 4"/>
          <p:cNvSpPr/>
          <p:nvPr/>
        </p:nvSpPr>
        <p:spPr>
          <a:xfrm>
            <a:off x="4217159" y="1653767"/>
            <a:ext cx="6785862" cy="81136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3600" b="1" dirty="0">
                <a:solidFill>
                  <a:schemeClr val="tx1"/>
                </a:solidFill>
                <a:latin typeface="Sakkal Majalla" panose="02000000000000000000" pitchFamily="2" charset="-78"/>
                <a:cs typeface="Sakkal Majalla" panose="02000000000000000000" pitchFamily="2" charset="-78"/>
              </a:rPr>
              <a:t>اخْتَرْ عُنوانًا آخرَ مُناسبًا للنصِّ.</a:t>
            </a:r>
            <a:endParaRPr lang="en-US" sz="3600" b="1" dirty="0">
              <a:solidFill>
                <a:schemeClr val="tx1"/>
              </a:solidFill>
              <a:latin typeface="Sakkal Majalla" panose="02000000000000000000" pitchFamily="2" charset="-78"/>
              <a:cs typeface="Sakkal Majalla" panose="02000000000000000000" pitchFamily="2" charset="-78"/>
            </a:endParaRPr>
          </a:p>
        </p:txBody>
      </p:sp>
      <p:sp>
        <p:nvSpPr>
          <p:cNvPr id="6" name="Rounded Rectangle 5"/>
          <p:cNvSpPr/>
          <p:nvPr/>
        </p:nvSpPr>
        <p:spPr>
          <a:xfrm>
            <a:off x="2647668" y="3016292"/>
            <a:ext cx="1569491" cy="656820"/>
          </a:xfrm>
          <a:prstGeom prst="roundRect">
            <a:avLst/>
          </a:prstGeom>
          <a:solidFill>
            <a:schemeClr val="accent1">
              <a:lumMod val="20000"/>
              <a:lumOff val="80000"/>
            </a:schemeClr>
          </a:solidFill>
          <a:ln>
            <a:solidFill>
              <a:schemeClr val="accent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r" rtl="1"/>
            <a:r>
              <a:rPr lang="ar-BH" sz="4000" b="1" dirty="0">
                <a:solidFill>
                  <a:srgbClr val="C00000"/>
                </a:solidFill>
                <a:latin typeface="Sakkal Majalla" panose="02000000000000000000" pitchFamily="2" charset="-78"/>
                <a:cs typeface="Sakkal Majalla" panose="02000000000000000000" pitchFamily="2" charset="-78"/>
              </a:rPr>
              <a:t>الجواب</a:t>
            </a:r>
            <a:endParaRPr lang="en-US" sz="4000" b="1" dirty="0">
              <a:solidFill>
                <a:srgbClr val="C00000"/>
              </a:solidFill>
              <a:latin typeface="Sakkal Majalla" panose="02000000000000000000" pitchFamily="2" charset="-78"/>
              <a:cs typeface="Sakkal Majalla" panose="02000000000000000000" pitchFamily="2" charset="-78"/>
            </a:endParaRPr>
          </a:p>
        </p:txBody>
      </p:sp>
      <p:sp>
        <p:nvSpPr>
          <p:cNvPr id="7" name="Rounded Rectangle 6"/>
          <p:cNvSpPr/>
          <p:nvPr/>
        </p:nvSpPr>
        <p:spPr>
          <a:xfrm>
            <a:off x="1842448" y="4442633"/>
            <a:ext cx="9202196" cy="1262131"/>
          </a:xfrm>
          <a:prstGeom prst="round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BH" sz="2600" b="1" dirty="0">
              <a:solidFill>
                <a:schemeClr val="tx1"/>
              </a:solidFill>
            </a:endParaRPr>
          </a:p>
          <a:p>
            <a:pPr algn="r" rtl="1"/>
            <a:r>
              <a:rPr lang="ar-BH" sz="2600" b="1" dirty="0">
                <a:solidFill>
                  <a:schemeClr val="tx1"/>
                </a:solidFill>
              </a:rPr>
              <a:t>    </a:t>
            </a:r>
          </a:p>
          <a:p>
            <a:pPr algn="ctr" rtl="1"/>
            <a:r>
              <a:rPr lang="ar-BH" sz="4000" b="1" dirty="0">
                <a:solidFill>
                  <a:schemeClr val="tx1"/>
                </a:solidFill>
                <a:latin typeface="Sakkal Majalla" panose="02000000000000000000" pitchFamily="2" charset="-78"/>
                <a:cs typeface="Sakkal Majalla" panose="02000000000000000000" pitchFamily="2" charset="-78"/>
              </a:rPr>
              <a:t>فضائلُ الكِتابِ أو أهَمِّيَّةُ الكِتابِ.    </a:t>
            </a:r>
          </a:p>
          <a:p>
            <a:pPr marL="514350" indent="-514350" algn="r" rtl="1"/>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8"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3175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721134" y="386367"/>
            <a:ext cx="4650376" cy="695459"/>
          </a:xfrm>
          <a:prstGeom prst="round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600" b="1" dirty="0">
                <a:solidFill>
                  <a:srgbClr val="C00000"/>
                </a:solidFill>
                <a:latin typeface="Sakkal Majalla" panose="02000000000000000000" pitchFamily="2" charset="-78"/>
                <a:cs typeface="Sakkal Majalla" panose="02000000000000000000" pitchFamily="2" charset="-78"/>
              </a:rPr>
              <a:t>فهمُ النصِّ وتحليلُه</a:t>
            </a:r>
            <a:endParaRPr lang="en-US" sz="3600" b="1" dirty="0">
              <a:latin typeface="Sakkal Majalla" panose="02000000000000000000" pitchFamily="2" charset="-78"/>
              <a:cs typeface="Sakkal Majalla" panose="02000000000000000000" pitchFamily="2" charset="-78"/>
            </a:endParaRPr>
          </a:p>
        </p:txBody>
      </p:sp>
      <p:sp>
        <p:nvSpPr>
          <p:cNvPr id="5" name="Rounded Rectangle 4"/>
          <p:cNvSpPr/>
          <p:nvPr/>
        </p:nvSpPr>
        <p:spPr>
          <a:xfrm>
            <a:off x="605307" y="1513309"/>
            <a:ext cx="11114468" cy="1279372"/>
          </a:xfrm>
          <a:prstGeom prst="roundRect">
            <a:avLst/>
          </a:prstGeom>
          <a:solidFill>
            <a:schemeClr val="accent6">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3600" b="1" dirty="0">
                <a:solidFill>
                  <a:srgbClr val="C00000"/>
                </a:solidFill>
                <a:latin typeface="Sakkal Majalla" panose="02000000000000000000" pitchFamily="2" charset="-78"/>
                <a:cs typeface="Sakkal Majalla" panose="02000000000000000000" pitchFamily="2" charset="-78"/>
              </a:rPr>
              <a:t>تحديدُ موضوعِ النصِّ: </a:t>
            </a:r>
            <a:r>
              <a:rPr lang="ar-BH" sz="3600" b="1" dirty="0">
                <a:solidFill>
                  <a:schemeClr val="tx1"/>
                </a:solidFill>
                <a:latin typeface="Sakkal Majalla" panose="02000000000000000000" pitchFamily="2" charset="-78"/>
                <a:cs typeface="Sakkal Majalla" panose="02000000000000000000" pitchFamily="2" charset="-78"/>
              </a:rPr>
              <a:t>يقوم النصُّ على فكرتيْن متقابلتيْن: حدِّدْهما واستوْحِ منهما موضوعًا مناسبًا للنصّ.</a:t>
            </a:r>
            <a:endParaRPr lang="en-US" sz="3600" b="1" dirty="0">
              <a:solidFill>
                <a:schemeClr val="tx1"/>
              </a:solidFill>
              <a:latin typeface="Sakkal Majalla" panose="02000000000000000000" pitchFamily="2" charset="-78"/>
              <a:cs typeface="Sakkal Majalla" panose="02000000000000000000" pitchFamily="2" charset="-78"/>
            </a:endParaRPr>
          </a:p>
        </p:txBody>
      </p:sp>
      <p:sp>
        <p:nvSpPr>
          <p:cNvPr id="6" name="Rounded Rectangle 5"/>
          <p:cNvSpPr/>
          <p:nvPr/>
        </p:nvSpPr>
        <p:spPr>
          <a:xfrm>
            <a:off x="4130202" y="3436217"/>
            <a:ext cx="3471601" cy="656820"/>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2800" b="1" dirty="0">
                <a:solidFill>
                  <a:srgbClr val="C00000"/>
                </a:solidFill>
                <a:latin typeface="Sakkal Majalla" pitchFamily="2" charset="-78"/>
                <a:cs typeface="Sakkal Majalla" pitchFamily="2" charset="-78"/>
              </a:rPr>
              <a:t>الجواب</a:t>
            </a:r>
            <a:endParaRPr lang="en-US" sz="2800" b="1" dirty="0">
              <a:latin typeface="Sakkal Majalla" pitchFamily="2" charset="-78"/>
              <a:cs typeface="Sakkal Majalla" pitchFamily="2" charset="-78"/>
            </a:endParaRPr>
          </a:p>
        </p:txBody>
      </p:sp>
      <p:sp>
        <p:nvSpPr>
          <p:cNvPr id="7" name="Rounded Rectangle 6"/>
          <p:cNvSpPr/>
          <p:nvPr/>
        </p:nvSpPr>
        <p:spPr>
          <a:xfrm>
            <a:off x="605307" y="4255477"/>
            <a:ext cx="11114468" cy="1655926"/>
          </a:xfrm>
          <a:prstGeom prst="roundRect">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BH" sz="2600" b="1" dirty="0">
              <a:solidFill>
                <a:schemeClr val="tx1"/>
              </a:solidFill>
            </a:endParaRPr>
          </a:p>
          <a:p>
            <a:pPr algn="r" rtl="1"/>
            <a:r>
              <a:rPr lang="ar-BH" sz="2600" b="1" dirty="0">
                <a:solidFill>
                  <a:schemeClr val="tx1"/>
                </a:solidFill>
              </a:rPr>
              <a:t>   </a:t>
            </a:r>
            <a:endParaRPr lang="ar-BH" sz="2800" b="1" dirty="0">
              <a:solidFill>
                <a:schemeClr val="tx1"/>
              </a:solidFill>
            </a:endParaRPr>
          </a:p>
          <a:p>
            <a:pPr algn="r" rtl="1"/>
            <a:r>
              <a:rPr lang="ar-BH" sz="3200" b="1" dirty="0">
                <a:solidFill>
                  <a:srgbClr val="FF0000"/>
                </a:solidFill>
                <a:latin typeface="Sakkal Majalla" panose="02000000000000000000" pitchFamily="2" charset="-78"/>
                <a:cs typeface="Sakkal Majalla" panose="02000000000000000000" pitchFamily="2" charset="-78"/>
              </a:rPr>
              <a:t>* </a:t>
            </a:r>
            <a:r>
              <a:rPr lang="ar-BH" sz="3200" b="1" dirty="0">
                <a:solidFill>
                  <a:schemeClr val="tx1"/>
                </a:solidFill>
                <a:latin typeface="Sakkal Majalla" panose="02000000000000000000" pitchFamily="2" charset="-78"/>
                <a:cs typeface="Sakkal Majalla" panose="02000000000000000000" pitchFamily="2" charset="-78"/>
              </a:rPr>
              <a:t>الفكرتان تدوران حول </a:t>
            </a:r>
            <a:r>
              <a:rPr lang="ar-BH" sz="3200" b="1" dirty="0" smtClean="0">
                <a:solidFill>
                  <a:schemeClr val="tx1"/>
                </a:solidFill>
                <a:latin typeface="Sakkal Majalla" panose="02000000000000000000" pitchFamily="2" charset="-78"/>
                <a:cs typeface="Sakkal Majalla" panose="02000000000000000000" pitchFamily="2" charset="-78"/>
              </a:rPr>
              <a:t>نموذجيْن </a:t>
            </a:r>
            <a:r>
              <a:rPr lang="ar-BH" sz="3200" b="1" dirty="0">
                <a:solidFill>
                  <a:schemeClr val="tx1"/>
                </a:solidFill>
                <a:latin typeface="Sakkal Majalla" panose="02000000000000000000" pitchFamily="2" charset="-78"/>
                <a:cs typeface="Sakkal Majalla" panose="02000000000000000000" pitchFamily="2" charset="-78"/>
              </a:rPr>
              <a:t>اثنيْن، أحدهما لا يَعْرِفُ أهمّيّةَ الكتابِ، والثاني يُقَدِّرُ دَوْرَ الكتابِ وأهَمِّيَّتَهُ.</a:t>
            </a:r>
          </a:p>
          <a:p>
            <a:pPr algn="r" rtl="1"/>
            <a:r>
              <a:rPr lang="ar-BH" sz="3200" b="1" dirty="0">
                <a:solidFill>
                  <a:srgbClr val="FF0000"/>
                </a:solidFill>
                <a:latin typeface="Sakkal Majalla" panose="02000000000000000000" pitchFamily="2" charset="-78"/>
                <a:cs typeface="Sakkal Majalla" panose="02000000000000000000" pitchFamily="2" charset="-78"/>
              </a:rPr>
              <a:t>*</a:t>
            </a:r>
            <a:r>
              <a:rPr lang="ar-BH" sz="3200" b="1" dirty="0">
                <a:solidFill>
                  <a:schemeClr val="tx1"/>
                </a:solidFill>
                <a:latin typeface="Sakkal Majalla" panose="02000000000000000000" pitchFamily="2" charset="-78"/>
                <a:cs typeface="Sakkal Majalla" panose="02000000000000000000" pitchFamily="2" charset="-78"/>
              </a:rPr>
              <a:t> </a:t>
            </a:r>
            <a:r>
              <a:rPr lang="ar-BH" sz="3200" b="1" dirty="0">
                <a:solidFill>
                  <a:schemeClr val="accent1">
                    <a:lumMod val="75000"/>
                  </a:schemeClr>
                </a:solidFill>
                <a:latin typeface="Sakkal Majalla" panose="02000000000000000000" pitchFamily="2" charset="-78"/>
                <a:cs typeface="Sakkal Majalla" panose="02000000000000000000" pitchFamily="2" charset="-78"/>
              </a:rPr>
              <a:t>الموضوعُ المُسْتَوْحَى من الفِكْرَتيْن: </a:t>
            </a:r>
            <a:r>
              <a:rPr lang="ar-BH" sz="3200" b="1" dirty="0">
                <a:solidFill>
                  <a:srgbClr val="C00000"/>
                </a:solidFill>
                <a:latin typeface="Sakkal Majalla" panose="02000000000000000000" pitchFamily="2" charset="-78"/>
                <a:cs typeface="Sakkal Majalla" panose="02000000000000000000" pitchFamily="2" charset="-78"/>
              </a:rPr>
              <a:t>الكتابُ بيْن عَالِمٍ وجَاهِلٍ.</a:t>
            </a:r>
            <a:r>
              <a:rPr lang="ar-BH" sz="3200" b="1" dirty="0">
                <a:solidFill>
                  <a:schemeClr val="tx1"/>
                </a:solidFill>
                <a:latin typeface="Sakkal Majalla" panose="02000000000000000000" pitchFamily="2" charset="-78"/>
                <a:cs typeface="Sakkal Majalla" panose="02000000000000000000" pitchFamily="2" charset="-78"/>
              </a:rPr>
              <a:t> </a:t>
            </a:r>
          </a:p>
          <a:p>
            <a:pPr marL="514350" indent="-514350" algn="r" rtl="1"/>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8"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010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52393" y="242938"/>
            <a:ext cx="4650376" cy="695459"/>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600" b="1" dirty="0">
                <a:solidFill>
                  <a:srgbClr val="C00000"/>
                </a:solidFill>
                <a:latin typeface="Sakkal Majalla" panose="02000000000000000000" pitchFamily="2" charset="-78"/>
                <a:cs typeface="Sakkal Majalla" panose="02000000000000000000" pitchFamily="2" charset="-78"/>
              </a:rPr>
              <a:t>بنيةُ النصِّ الحِجَاجِيَّةُ</a:t>
            </a:r>
            <a:endParaRPr lang="en-US" sz="3600" b="1" dirty="0">
              <a:latin typeface="Sakkal Majalla" panose="02000000000000000000" pitchFamily="2" charset="-78"/>
              <a:cs typeface="Sakkal Majalla" panose="02000000000000000000" pitchFamily="2" charset="-78"/>
            </a:endParaRPr>
          </a:p>
        </p:txBody>
      </p:sp>
      <p:sp>
        <p:nvSpPr>
          <p:cNvPr id="5" name="Rounded Rectangle 4"/>
          <p:cNvSpPr/>
          <p:nvPr/>
        </p:nvSpPr>
        <p:spPr>
          <a:xfrm>
            <a:off x="605307" y="1153031"/>
            <a:ext cx="11114468" cy="2105327"/>
          </a:xfrm>
          <a:prstGeom prst="round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r" rtl="1"/>
            <a:r>
              <a:rPr lang="ar-BH" sz="2800" b="1" dirty="0">
                <a:solidFill>
                  <a:schemeClr val="tx1"/>
                </a:solidFill>
                <a:latin typeface="Sakkal Majalla" panose="02000000000000000000" pitchFamily="2" charset="-78"/>
                <a:cs typeface="Sakkal Majalla" panose="02000000000000000000" pitchFamily="2" charset="-78"/>
              </a:rPr>
              <a:t>يقوم النصُّ على مقطعيْن ظاهريْن، وعلى نتيجةٍ ضِمْنِيَّةٍ:</a:t>
            </a:r>
          </a:p>
          <a:p>
            <a:pPr algn="r" rtl="1"/>
            <a:r>
              <a:rPr lang="ar-BH" sz="2800" b="1" dirty="0">
                <a:solidFill>
                  <a:srgbClr val="FF0000"/>
                </a:solidFill>
                <a:latin typeface="Sakkal Majalla" panose="02000000000000000000" pitchFamily="2" charset="-78"/>
                <a:cs typeface="Sakkal Majalla" panose="02000000000000000000" pitchFamily="2" charset="-78"/>
              </a:rPr>
              <a:t>*</a:t>
            </a:r>
            <a:r>
              <a:rPr lang="ar-BH" sz="2800" b="1" dirty="0">
                <a:solidFill>
                  <a:schemeClr val="tx1"/>
                </a:solidFill>
                <a:latin typeface="Sakkal Majalla" panose="02000000000000000000" pitchFamily="2" charset="-78"/>
                <a:cs typeface="Sakkal Majalla" panose="02000000000000000000" pitchFamily="2" charset="-78"/>
              </a:rPr>
              <a:t> </a:t>
            </a:r>
            <a:r>
              <a:rPr lang="ar-BH" sz="2800" b="1" dirty="0">
                <a:solidFill>
                  <a:srgbClr val="00B0F0"/>
                </a:solidFill>
                <a:latin typeface="Sakkal Majalla" panose="02000000000000000000" pitchFamily="2" charset="-78"/>
                <a:cs typeface="Sakkal Majalla" panose="02000000000000000000" pitchFamily="2" charset="-78"/>
              </a:rPr>
              <a:t>المقطع الأول</a:t>
            </a:r>
            <a:r>
              <a:rPr lang="ar-BH" sz="2800" b="1" dirty="0">
                <a:solidFill>
                  <a:schemeClr val="tx1"/>
                </a:solidFill>
                <a:latin typeface="Sakkal Majalla" panose="02000000000000000000" pitchFamily="2" charset="-78"/>
                <a:cs typeface="Sakkal Majalla" panose="02000000000000000000" pitchFamily="2" charset="-78"/>
              </a:rPr>
              <a:t>، يمثّل </a:t>
            </a:r>
            <a:r>
              <a:rPr lang="ar-BH" sz="2800" b="1" dirty="0">
                <a:solidFill>
                  <a:srgbClr val="C00000"/>
                </a:solidFill>
                <a:latin typeface="Sakkal Majalla" panose="02000000000000000000" pitchFamily="2" charset="-78"/>
                <a:cs typeface="Sakkal Majalla" panose="02000000000000000000" pitchFamily="2" charset="-78"/>
              </a:rPr>
              <a:t>الأطروحة</a:t>
            </a:r>
            <a:r>
              <a:rPr lang="ar-BH" sz="2800" b="1" dirty="0">
                <a:solidFill>
                  <a:schemeClr val="tx1"/>
                </a:solidFill>
                <a:latin typeface="Sakkal Majalla" panose="02000000000000000000" pitchFamily="2" charset="-78"/>
                <a:cs typeface="Sakkal Majalla" panose="02000000000000000000" pitchFamily="2" charset="-78"/>
              </a:rPr>
              <a:t>: من بداية النصّ إلى «فَعِبْت الكتابَ»، اقترحْ عنوانًا مناسبًا لهذا المقطع.</a:t>
            </a:r>
          </a:p>
          <a:p>
            <a:pPr algn="r" rtl="1"/>
            <a:r>
              <a:rPr lang="ar-BH" sz="2800" b="1" dirty="0">
                <a:solidFill>
                  <a:srgbClr val="FF0000"/>
                </a:solidFill>
                <a:latin typeface="Sakkal Majalla" panose="02000000000000000000" pitchFamily="2" charset="-78"/>
                <a:cs typeface="Sakkal Majalla" panose="02000000000000000000" pitchFamily="2" charset="-78"/>
              </a:rPr>
              <a:t>*</a:t>
            </a:r>
            <a:r>
              <a:rPr lang="ar-BH" sz="2800" b="1" dirty="0">
                <a:solidFill>
                  <a:schemeClr val="tx1"/>
                </a:solidFill>
                <a:latin typeface="Sakkal Majalla" panose="02000000000000000000" pitchFamily="2" charset="-78"/>
                <a:cs typeface="Sakkal Majalla" panose="02000000000000000000" pitchFamily="2" charset="-78"/>
              </a:rPr>
              <a:t> </a:t>
            </a:r>
            <a:r>
              <a:rPr lang="ar-BH" sz="2800" b="1" dirty="0">
                <a:solidFill>
                  <a:srgbClr val="00B0F0"/>
                </a:solidFill>
                <a:latin typeface="Sakkal Majalla" panose="02000000000000000000" pitchFamily="2" charset="-78"/>
                <a:cs typeface="Sakkal Majalla" panose="02000000000000000000" pitchFamily="2" charset="-78"/>
              </a:rPr>
              <a:t>المقطع الثاني</a:t>
            </a:r>
            <a:r>
              <a:rPr lang="ar-BH" sz="2800" b="1" dirty="0">
                <a:solidFill>
                  <a:schemeClr val="tx1"/>
                </a:solidFill>
                <a:latin typeface="Sakkal Majalla" panose="02000000000000000000" pitchFamily="2" charset="-78"/>
                <a:cs typeface="Sakkal Majalla" panose="02000000000000000000" pitchFamily="2" charset="-78"/>
              </a:rPr>
              <a:t>، يُمثّل </a:t>
            </a:r>
            <a:r>
              <a:rPr lang="ar-BH" sz="2800" b="1" dirty="0">
                <a:solidFill>
                  <a:srgbClr val="C00000"/>
                </a:solidFill>
                <a:latin typeface="Sakkal Majalla" panose="02000000000000000000" pitchFamily="2" charset="-78"/>
                <a:cs typeface="Sakkal Majalla" panose="02000000000000000000" pitchFamily="2" charset="-78"/>
              </a:rPr>
              <a:t>سيرورة الحجاج</a:t>
            </a:r>
            <a:r>
              <a:rPr lang="ar-BH" sz="2800" b="1" dirty="0">
                <a:solidFill>
                  <a:schemeClr val="tx1"/>
                </a:solidFill>
                <a:latin typeface="Sakkal Majalla" panose="02000000000000000000" pitchFamily="2" charset="-78"/>
                <a:cs typeface="Sakkal Majalla" panose="02000000000000000000" pitchFamily="2" charset="-78"/>
              </a:rPr>
              <a:t>: من «ونعم الذخيرةُ» إلى نهاية النصّ، اخترْ عنوانًا مناسبًا للمقطع.</a:t>
            </a:r>
          </a:p>
          <a:p>
            <a:pPr algn="r" rtl="1"/>
            <a:r>
              <a:rPr lang="ar-BH" sz="2800" b="1" dirty="0">
                <a:solidFill>
                  <a:srgbClr val="FF0000"/>
                </a:solidFill>
                <a:latin typeface="Sakkal Majalla" panose="02000000000000000000" pitchFamily="2" charset="-78"/>
                <a:cs typeface="Sakkal Majalla" panose="02000000000000000000" pitchFamily="2" charset="-78"/>
              </a:rPr>
              <a:t>*</a:t>
            </a:r>
            <a:r>
              <a:rPr lang="ar-BH" sz="2800" b="1" dirty="0">
                <a:solidFill>
                  <a:srgbClr val="00B0F0"/>
                </a:solidFill>
                <a:latin typeface="Sakkal Majalla" panose="02000000000000000000" pitchFamily="2" charset="-78"/>
                <a:cs typeface="Sakkal Majalla" panose="02000000000000000000" pitchFamily="2" charset="-78"/>
              </a:rPr>
              <a:t> النتيجة </a:t>
            </a:r>
            <a:r>
              <a:rPr lang="ar-BH" sz="2800" b="1" dirty="0">
                <a:solidFill>
                  <a:schemeClr val="tx1"/>
                </a:solidFill>
                <a:latin typeface="Sakkal Majalla" panose="02000000000000000000" pitchFamily="2" charset="-78"/>
                <a:cs typeface="Sakkal Majalla" panose="02000000000000000000" pitchFamily="2" charset="-78"/>
              </a:rPr>
              <a:t>وردت</a:t>
            </a:r>
            <a:r>
              <a:rPr lang="ar-BH" sz="2800" b="1" dirty="0">
                <a:solidFill>
                  <a:srgbClr val="C00000"/>
                </a:solidFill>
                <a:latin typeface="Sakkal Majalla" panose="02000000000000000000" pitchFamily="2" charset="-78"/>
                <a:cs typeface="Sakkal Majalla" panose="02000000000000000000" pitchFamily="2" charset="-78"/>
              </a:rPr>
              <a:t> ضمنيّة</a:t>
            </a:r>
            <a:r>
              <a:rPr lang="ar-BH" sz="2800" b="1" dirty="0">
                <a:solidFill>
                  <a:schemeClr val="tx1"/>
                </a:solidFill>
                <a:latin typeface="Sakkal Majalla" panose="02000000000000000000" pitchFamily="2" charset="-78"/>
                <a:cs typeface="Sakkal Majalla" panose="02000000000000000000" pitchFamily="2" charset="-78"/>
              </a:rPr>
              <a:t>: وضِّحْهَا، وأسْنِدْ لها عُنوانًا مُناسبًا.</a:t>
            </a:r>
          </a:p>
        </p:txBody>
      </p:sp>
      <p:sp>
        <p:nvSpPr>
          <p:cNvPr id="6" name="Rounded Rectangle 5"/>
          <p:cNvSpPr/>
          <p:nvPr/>
        </p:nvSpPr>
        <p:spPr>
          <a:xfrm>
            <a:off x="1139199" y="3380335"/>
            <a:ext cx="2422867" cy="656820"/>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2800" b="1" dirty="0">
                <a:solidFill>
                  <a:srgbClr val="C00000"/>
                </a:solidFill>
                <a:latin typeface="Sakkal Majalla" pitchFamily="2" charset="-78"/>
                <a:cs typeface="Sakkal Majalla" pitchFamily="2" charset="-78"/>
              </a:rPr>
              <a:t>الجواب</a:t>
            </a:r>
            <a:endParaRPr lang="en-US" sz="2800" b="1" dirty="0">
              <a:latin typeface="Sakkal Majalla" pitchFamily="2" charset="-78"/>
              <a:cs typeface="Sakkal Majalla" pitchFamily="2" charset="-78"/>
            </a:endParaRPr>
          </a:p>
        </p:txBody>
      </p:sp>
      <p:sp>
        <p:nvSpPr>
          <p:cNvPr id="7" name="Rounded Rectangle 6"/>
          <p:cNvSpPr/>
          <p:nvPr/>
        </p:nvSpPr>
        <p:spPr>
          <a:xfrm>
            <a:off x="605307" y="4159133"/>
            <a:ext cx="11114468" cy="2074241"/>
          </a:xfrm>
          <a:prstGeom prst="roundRect">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BH" sz="2600" b="1" dirty="0">
              <a:solidFill>
                <a:schemeClr val="tx1"/>
              </a:solidFill>
            </a:endParaRPr>
          </a:p>
          <a:p>
            <a:pPr algn="r" rtl="1"/>
            <a:r>
              <a:rPr lang="ar-BH" sz="2600" b="1" dirty="0">
                <a:solidFill>
                  <a:schemeClr val="tx1"/>
                </a:solidFill>
              </a:rPr>
              <a:t>    </a:t>
            </a:r>
          </a:p>
          <a:p>
            <a:pPr algn="r" rtl="1"/>
            <a:r>
              <a:rPr lang="ar-BH" sz="2600" b="1" dirty="0">
                <a:solidFill>
                  <a:srgbClr val="C00000"/>
                </a:solidFill>
                <a:latin typeface="Sakkal Majalla" pitchFamily="2" charset="-78"/>
                <a:cs typeface="Sakkal Majalla" pitchFamily="2" charset="-78"/>
              </a:rPr>
              <a:t>*</a:t>
            </a:r>
            <a:r>
              <a:rPr lang="ar-BH" sz="2600" b="1" dirty="0">
                <a:solidFill>
                  <a:schemeClr val="tx1"/>
                </a:solidFill>
                <a:latin typeface="Sakkal Majalla" pitchFamily="2" charset="-78"/>
                <a:cs typeface="Sakkal Majalla" pitchFamily="2" charset="-78"/>
              </a:rPr>
              <a:t> عنوانُ</a:t>
            </a:r>
            <a:r>
              <a:rPr lang="ar-BH" sz="2600" b="1" dirty="0">
                <a:solidFill>
                  <a:srgbClr val="FF0000"/>
                </a:solidFill>
                <a:latin typeface="Sakkal Majalla" pitchFamily="2" charset="-78"/>
                <a:cs typeface="Sakkal Majalla" pitchFamily="2" charset="-78"/>
              </a:rPr>
              <a:t> </a:t>
            </a:r>
            <a:r>
              <a:rPr lang="ar-BH" sz="2600" b="1" dirty="0">
                <a:solidFill>
                  <a:schemeClr val="tx1"/>
                </a:solidFill>
                <a:latin typeface="Sakkal Majalla" pitchFamily="2" charset="-78"/>
                <a:cs typeface="Sakkal Majalla" pitchFamily="2" charset="-78"/>
              </a:rPr>
              <a:t>المقطع الأوّل: </a:t>
            </a:r>
            <a:r>
              <a:rPr lang="ar-BH" sz="2600" b="1" dirty="0">
                <a:solidFill>
                  <a:srgbClr val="C00000"/>
                </a:solidFill>
                <a:latin typeface="Sakkal Majalla" pitchFamily="2" charset="-78"/>
                <a:cs typeface="Sakkal Majalla" pitchFamily="2" charset="-78"/>
              </a:rPr>
              <a:t>مَوْقِفُ </a:t>
            </a:r>
            <a:r>
              <a:rPr lang="ar-BH" sz="2600" b="1" dirty="0" smtClean="0">
                <a:solidFill>
                  <a:srgbClr val="C00000"/>
                </a:solidFill>
                <a:latin typeface="Sakkal Majalla" pitchFamily="2" charset="-78"/>
                <a:cs typeface="Sakkal Majalla" pitchFamily="2" charset="-78"/>
              </a:rPr>
              <a:t>بَعْضِ الناس من </a:t>
            </a:r>
            <a:r>
              <a:rPr lang="ar-BH" sz="2600" b="1" dirty="0">
                <a:solidFill>
                  <a:srgbClr val="C00000"/>
                </a:solidFill>
                <a:latin typeface="Sakkal Majalla" pitchFamily="2" charset="-78"/>
                <a:cs typeface="Sakkal Majalla" pitchFamily="2" charset="-78"/>
              </a:rPr>
              <a:t>الكِتَابِ.</a:t>
            </a:r>
            <a:r>
              <a:rPr lang="ar-BH" sz="2600" b="1" dirty="0">
                <a:solidFill>
                  <a:schemeClr val="tx1"/>
                </a:solidFill>
                <a:latin typeface="Sakkal Majalla" pitchFamily="2" charset="-78"/>
                <a:cs typeface="Sakkal Majalla" pitchFamily="2" charset="-78"/>
              </a:rPr>
              <a:t> </a:t>
            </a:r>
          </a:p>
          <a:p>
            <a:pPr algn="r" rtl="1"/>
            <a:r>
              <a:rPr lang="ar-BH" sz="2600" b="1" dirty="0">
                <a:solidFill>
                  <a:srgbClr val="C00000"/>
                </a:solidFill>
                <a:latin typeface="Sakkal Majalla" pitchFamily="2" charset="-78"/>
                <a:cs typeface="Sakkal Majalla" pitchFamily="2" charset="-78"/>
              </a:rPr>
              <a:t>*</a:t>
            </a:r>
            <a:r>
              <a:rPr lang="ar-BH" sz="2600" b="1" dirty="0">
                <a:solidFill>
                  <a:schemeClr val="tx1"/>
                </a:solidFill>
                <a:latin typeface="Sakkal Majalla" pitchFamily="2" charset="-78"/>
                <a:cs typeface="Sakkal Majalla" pitchFamily="2" charset="-78"/>
              </a:rPr>
              <a:t> عنوانُ المقطع الثاني: </a:t>
            </a:r>
            <a:r>
              <a:rPr lang="ar-BH" sz="2600" b="1" dirty="0">
                <a:solidFill>
                  <a:srgbClr val="C00000"/>
                </a:solidFill>
                <a:latin typeface="Sakkal Majalla" pitchFamily="2" charset="-78"/>
                <a:cs typeface="Sakkal Majalla" pitchFamily="2" charset="-78"/>
              </a:rPr>
              <a:t>مَوْقِفُ الجاحظ من الكِتَابِ.</a:t>
            </a:r>
          </a:p>
          <a:p>
            <a:pPr algn="r" rtl="1"/>
            <a:r>
              <a:rPr lang="ar-BH" sz="2600" b="1" dirty="0">
                <a:solidFill>
                  <a:srgbClr val="FF0000"/>
                </a:solidFill>
                <a:latin typeface="Sakkal Majalla" pitchFamily="2" charset="-78"/>
                <a:cs typeface="Sakkal Majalla" pitchFamily="2" charset="-78"/>
              </a:rPr>
              <a:t>*</a:t>
            </a:r>
            <a:r>
              <a:rPr lang="ar-BH" sz="2600" b="1" dirty="0">
                <a:solidFill>
                  <a:schemeClr val="tx1"/>
                </a:solidFill>
                <a:latin typeface="Sakkal Majalla" pitchFamily="2" charset="-78"/>
                <a:cs typeface="Sakkal Majalla" pitchFamily="2" charset="-78"/>
              </a:rPr>
              <a:t> عنوانُ النتيجة الضمنيّة: </a:t>
            </a:r>
            <a:r>
              <a:rPr lang="ar-BH" sz="2600" b="1" dirty="0">
                <a:solidFill>
                  <a:srgbClr val="C00000"/>
                </a:solidFill>
                <a:latin typeface="Sakkal Majalla" pitchFamily="2" charset="-78"/>
                <a:cs typeface="Sakkal Majalla" pitchFamily="2" charset="-78"/>
              </a:rPr>
              <a:t>انتصارُ الجاحظِ للكِتَابِ والتأكيدُ على أهَمِّيَّتِهِ ودَوْرِهِ في حَياةِ الإنْسانِ. </a:t>
            </a:r>
          </a:p>
          <a:p>
            <a:pPr marL="514350" indent="-514350" algn="r" rtl="1"/>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8"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0043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504336" y="316668"/>
            <a:ext cx="5926639" cy="1058091"/>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4000" dirty="0">
                <a:solidFill>
                  <a:schemeClr val="tx1"/>
                </a:solidFill>
                <a:latin typeface="Sakkal Majalla" panose="02000000000000000000" pitchFamily="2" charset="-78"/>
                <a:cs typeface="Sakkal Majalla" panose="02000000000000000000" pitchFamily="2" charset="-78"/>
              </a:rPr>
              <a:t>تحليلُ المقطعِ الأوّلِ: الأُطْرُوحَةُ</a:t>
            </a:r>
            <a:endParaRPr lang="en-US" sz="4000" dirty="0">
              <a:solidFill>
                <a:schemeClr val="tx1"/>
              </a:solidFill>
              <a:latin typeface="Sakkal Majalla" panose="02000000000000000000" pitchFamily="2" charset="-78"/>
              <a:cs typeface="Sakkal Majalla" panose="02000000000000000000" pitchFamily="2" charset="-78"/>
            </a:endParaRPr>
          </a:p>
        </p:txBody>
      </p:sp>
      <p:sp>
        <p:nvSpPr>
          <p:cNvPr id="7" name="Rounded Rectangle 6"/>
          <p:cNvSpPr/>
          <p:nvPr/>
        </p:nvSpPr>
        <p:spPr>
          <a:xfrm>
            <a:off x="1392072" y="1629522"/>
            <a:ext cx="9888778" cy="1715718"/>
          </a:xfrm>
          <a:prstGeom prst="roundRect">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r" rtl="1"/>
            <a:endParaRPr lang="ar-BH" sz="2600" b="1" dirty="0">
              <a:solidFill>
                <a:schemeClr val="tx1"/>
              </a:solidFill>
            </a:endParaRPr>
          </a:p>
          <a:p>
            <a:pPr marL="514350" indent="-514350" algn="r"/>
            <a:r>
              <a:rPr lang="ar-BH" sz="3200" dirty="0">
                <a:solidFill>
                  <a:schemeClr val="tx1"/>
                </a:solidFill>
                <a:latin typeface="Sakkal Majalla" panose="02000000000000000000" pitchFamily="2" charset="-78"/>
                <a:cs typeface="Sakkal Majalla" panose="02000000000000000000" pitchFamily="2" charset="-78"/>
              </a:rPr>
              <a:t>حَدِّدْ كُلًّا من الأُطْروحَةِ المَدْعومَةِ والأُطْروحَةِ المَدْحُوضَةِ، وبَيِّنْ في أيِّ مَقامٍ وَجَدَ الجاحظُ نَفْسَه.</a:t>
            </a:r>
            <a:r>
              <a:rPr lang="ar-BH" sz="2800" b="1" dirty="0">
                <a:solidFill>
                  <a:schemeClr val="tx1"/>
                </a:solidFill>
                <a:latin typeface="Sakkal Majalla" panose="02000000000000000000" pitchFamily="2" charset="-78"/>
                <a:cs typeface="Sakkal Majalla" panose="02000000000000000000" pitchFamily="2" charset="-78"/>
              </a:rPr>
              <a:t/>
            </a:r>
            <a:br>
              <a:rPr lang="ar-BH" sz="2800" b="1" dirty="0">
                <a:solidFill>
                  <a:schemeClr val="tx1"/>
                </a:solidFill>
                <a:latin typeface="Sakkal Majalla" panose="02000000000000000000" pitchFamily="2" charset="-78"/>
                <a:cs typeface="Sakkal Majalla" panose="02000000000000000000" pitchFamily="2" charset="-78"/>
              </a:rPr>
            </a:b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4" name="Rounded Rectangle 3"/>
          <p:cNvSpPr/>
          <p:nvPr/>
        </p:nvSpPr>
        <p:spPr>
          <a:xfrm>
            <a:off x="1392072" y="3600003"/>
            <a:ext cx="9648198" cy="2620371"/>
          </a:xfrm>
          <a:prstGeom prst="roundRect">
            <a:avLst/>
          </a:prstGeom>
          <a:solidFill>
            <a:schemeClr val="accent6">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r" rtl="1"/>
            <a:endParaRPr lang="ar-BH" sz="2600" b="1" dirty="0">
              <a:solidFill>
                <a:schemeClr val="tx1"/>
              </a:solidFill>
            </a:endParaRPr>
          </a:p>
          <a:p>
            <a:pPr marL="457200" indent="-457200" algn="r" rtl="1"/>
            <a:r>
              <a:rPr lang="ar-BH" sz="2800" b="1" dirty="0">
                <a:solidFill>
                  <a:srgbClr val="00B0F0"/>
                </a:solidFill>
                <a:latin typeface="Sakkal Majalla" panose="02000000000000000000" pitchFamily="2" charset="-78"/>
                <a:cs typeface="Sakkal Majalla" panose="02000000000000000000" pitchFamily="2" charset="-78"/>
              </a:rPr>
              <a:t>*</a:t>
            </a:r>
            <a:r>
              <a:rPr lang="ar-BH" sz="2800" dirty="0">
                <a:solidFill>
                  <a:schemeClr val="tx1"/>
                </a:solidFill>
                <a:latin typeface="Sakkal Majalla" panose="02000000000000000000" pitchFamily="2" charset="-78"/>
                <a:cs typeface="Sakkal Majalla" panose="02000000000000000000" pitchFamily="2" charset="-78"/>
              </a:rPr>
              <a:t> </a:t>
            </a:r>
            <a:r>
              <a:rPr lang="ar-BH" sz="2800" b="1" dirty="0">
                <a:solidFill>
                  <a:schemeClr val="tx1"/>
                </a:solidFill>
                <a:latin typeface="Sakkal Majalla" panose="02000000000000000000" pitchFamily="2" charset="-78"/>
                <a:cs typeface="Sakkal Majalla" panose="02000000000000000000" pitchFamily="2" charset="-78"/>
              </a:rPr>
              <a:t>الأطروحةُ المدعومةُ: </a:t>
            </a:r>
            <a:r>
              <a:rPr lang="ar-BH" sz="2800" b="1" dirty="0">
                <a:solidFill>
                  <a:srgbClr val="C00000"/>
                </a:solidFill>
                <a:latin typeface="Sakkal Majalla" panose="02000000000000000000" pitchFamily="2" charset="-78"/>
                <a:cs typeface="Sakkal Majalla" panose="02000000000000000000" pitchFamily="2" charset="-78"/>
              </a:rPr>
              <a:t>فَضْلُ الكِتَابِ.</a:t>
            </a:r>
          </a:p>
          <a:p>
            <a:pPr marL="457200" indent="-457200" algn="r" rtl="1"/>
            <a:endParaRPr lang="ar-BH" sz="2800" b="1" dirty="0">
              <a:solidFill>
                <a:schemeClr val="tx1"/>
              </a:solidFill>
              <a:latin typeface="Sakkal Majalla" panose="02000000000000000000" pitchFamily="2" charset="-78"/>
              <a:cs typeface="Sakkal Majalla" panose="02000000000000000000" pitchFamily="2" charset="-78"/>
            </a:endParaRPr>
          </a:p>
          <a:p>
            <a:pPr marL="457200" indent="-457200" algn="r" rtl="1"/>
            <a:r>
              <a:rPr lang="ar-BH" sz="2800" b="1" dirty="0">
                <a:solidFill>
                  <a:srgbClr val="00B0F0"/>
                </a:solidFill>
                <a:latin typeface="Sakkal Majalla" panose="02000000000000000000" pitchFamily="2" charset="-78"/>
                <a:cs typeface="Sakkal Majalla" panose="02000000000000000000" pitchFamily="2" charset="-78"/>
              </a:rPr>
              <a:t>*</a:t>
            </a:r>
            <a:r>
              <a:rPr lang="ar-BH" sz="2800" b="1" dirty="0">
                <a:solidFill>
                  <a:schemeClr val="tx1"/>
                </a:solidFill>
                <a:latin typeface="Sakkal Majalla" panose="02000000000000000000" pitchFamily="2" charset="-78"/>
                <a:cs typeface="Sakkal Majalla" panose="02000000000000000000" pitchFamily="2" charset="-78"/>
              </a:rPr>
              <a:t> الأطروحةُ المدحوضةُ: </a:t>
            </a:r>
            <a:r>
              <a:rPr lang="ar-BH" sz="2800" b="1" dirty="0">
                <a:solidFill>
                  <a:srgbClr val="C00000"/>
                </a:solidFill>
                <a:latin typeface="Sakkal Majalla" panose="02000000000000000000" pitchFamily="2" charset="-78"/>
                <a:cs typeface="Sakkal Majalla" panose="02000000000000000000" pitchFamily="2" charset="-78"/>
              </a:rPr>
              <a:t>عَيْبُ الكِتَابِ.</a:t>
            </a:r>
          </a:p>
          <a:p>
            <a:pPr marL="457200" indent="-457200" algn="r" rtl="1"/>
            <a:endParaRPr lang="ar-BH" sz="2800" b="1" dirty="0">
              <a:solidFill>
                <a:schemeClr val="tx1"/>
              </a:solidFill>
              <a:latin typeface="Sakkal Majalla" panose="02000000000000000000" pitchFamily="2" charset="-78"/>
              <a:cs typeface="Sakkal Majalla" panose="02000000000000000000" pitchFamily="2" charset="-78"/>
            </a:endParaRPr>
          </a:p>
          <a:p>
            <a:pPr marL="457200" indent="-457200" algn="r" rtl="1"/>
            <a:r>
              <a:rPr lang="ar-BH" sz="2800" b="1" dirty="0">
                <a:solidFill>
                  <a:srgbClr val="00B0F0"/>
                </a:solidFill>
                <a:latin typeface="Sakkal Majalla" panose="02000000000000000000" pitchFamily="2" charset="-78"/>
                <a:cs typeface="Sakkal Majalla" panose="02000000000000000000" pitchFamily="2" charset="-78"/>
              </a:rPr>
              <a:t>*</a:t>
            </a:r>
            <a:r>
              <a:rPr lang="ar-BH" sz="2800" b="1" dirty="0">
                <a:solidFill>
                  <a:schemeClr val="tx1"/>
                </a:solidFill>
                <a:latin typeface="Sakkal Majalla" panose="02000000000000000000" pitchFamily="2" charset="-78"/>
                <a:cs typeface="Sakkal Majalla" panose="02000000000000000000" pitchFamily="2" charset="-78"/>
              </a:rPr>
              <a:t> وَجَدَ الجاحظُ نفسَه في مَقام </a:t>
            </a:r>
            <a:r>
              <a:rPr lang="ar-BH" sz="2800" b="1" dirty="0">
                <a:solidFill>
                  <a:srgbClr val="C00000"/>
                </a:solidFill>
                <a:latin typeface="Sakkal Majalla" panose="02000000000000000000" pitchFamily="2" charset="-78"/>
                <a:cs typeface="Sakkal Majalla" panose="02000000000000000000" pitchFamily="2" charset="-78"/>
              </a:rPr>
              <a:t>الدِّفَاعِ عَنِ الْكِتَابِ.            </a:t>
            </a:r>
            <a:endParaRPr lang="en-US" sz="2800" b="1" dirty="0">
              <a:solidFill>
                <a:srgbClr val="C00000"/>
              </a:solidFill>
              <a:latin typeface="Sakkal Majalla" panose="02000000000000000000" pitchFamily="2" charset="-78"/>
              <a:cs typeface="Sakkal Majalla" panose="02000000000000000000" pitchFamily="2" charset="-78"/>
            </a:endParaRP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3175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883976" y="625897"/>
            <a:ext cx="6310648" cy="656823"/>
          </a:xfrm>
          <a:prstGeom prst="round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4"/>
          </a:lnRef>
          <a:fillRef idx="3">
            <a:schemeClr val="accent4"/>
          </a:fillRef>
          <a:effectRef idx="2">
            <a:schemeClr val="accent4"/>
          </a:effectRef>
          <a:fontRef idx="minor">
            <a:schemeClr val="lt1"/>
          </a:fontRef>
        </p:style>
        <p:txBody>
          <a:bodyPr rtlCol="0" anchor="ctr"/>
          <a:lstStyle/>
          <a:p>
            <a:pPr algn="ctr" rtl="1"/>
            <a:r>
              <a:rPr lang="ar-BH" sz="3600" b="1" dirty="0">
                <a:solidFill>
                  <a:srgbClr val="C00000"/>
                </a:solidFill>
                <a:latin typeface="Sakkal Majalla" panose="02000000000000000000" pitchFamily="2" charset="-78"/>
                <a:cs typeface="Sakkal Majalla" panose="02000000000000000000" pitchFamily="2" charset="-78"/>
              </a:rPr>
              <a:t>تحليلُ المقطعِ الأوّلِ: (تابع)</a:t>
            </a:r>
            <a:endParaRPr lang="en-US" sz="3600" b="1" dirty="0">
              <a:latin typeface="Sakkal Majalla" panose="02000000000000000000" pitchFamily="2" charset="-78"/>
              <a:cs typeface="Sakkal Majalla" panose="02000000000000000000" pitchFamily="2" charset="-78"/>
            </a:endParaRPr>
          </a:p>
        </p:txBody>
      </p:sp>
      <p:sp>
        <p:nvSpPr>
          <p:cNvPr id="7" name="Rounded Rectangle 6"/>
          <p:cNvSpPr/>
          <p:nvPr/>
        </p:nvSpPr>
        <p:spPr>
          <a:xfrm>
            <a:off x="928048" y="1841679"/>
            <a:ext cx="10454185" cy="1802274"/>
          </a:xfrm>
          <a:prstGeom prst="roundRect">
            <a:avLst/>
          </a:prstGeom>
          <a:solidFill>
            <a:schemeClr val="accent1">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r" rtl="1"/>
            <a:endParaRPr lang="ar-BH" sz="2600" b="1" dirty="0">
              <a:solidFill>
                <a:schemeClr val="tx1"/>
              </a:solidFill>
            </a:endParaRPr>
          </a:p>
          <a:p>
            <a:pPr marL="514350" indent="-514350" algn="r" rtl="1"/>
            <a:endParaRPr lang="ar-BH" sz="2800" dirty="0">
              <a:solidFill>
                <a:schemeClr val="tx1"/>
              </a:solidFill>
              <a:latin typeface="Sakkal Majalla" panose="02000000000000000000" pitchFamily="2" charset="-78"/>
              <a:cs typeface="Sakkal Majalla" panose="02000000000000000000" pitchFamily="2" charset="-78"/>
            </a:endParaRPr>
          </a:p>
          <a:p>
            <a:pPr marL="457200" indent="-457200" algn="r" rtl="1"/>
            <a:r>
              <a:rPr lang="ar-BH" sz="2800" b="1" dirty="0">
                <a:solidFill>
                  <a:schemeClr val="tx1"/>
                </a:solidFill>
                <a:latin typeface="Sakkal Majalla" panose="02000000000000000000" pitchFamily="2" charset="-78"/>
                <a:cs typeface="Sakkal Majalla" panose="02000000000000000000" pitchFamily="2" charset="-78"/>
              </a:rPr>
              <a:t>الجاحظُ أَحَدُ طَرَفَيِ الْحِجَاجِ، فمَنِ الطَّرَفُ الآخَرُ؟ وهل اتضحتْ صِفَاتُ كُلٍّ مِنْهُمَا؟ علّلْ إجابَتَك.</a:t>
            </a:r>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4" name="Rounded Rectangle 3"/>
          <p:cNvSpPr/>
          <p:nvPr/>
        </p:nvSpPr>
        <p:spPr>
          <a:xfrm>
            <a:off x="1214651" y="3820775"/>
            <a:ext cx="10167581" cy="2241691"/>
          </a:xfrm>
          <a:prstGeom prst="roundRect">
            <a:avLst/>
          </a:prstGeom>
          <a:solidFill>
            <a:schemeClr val="accent6">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r" rtl="1"/>
            <a:endParaRPr lang="ar-BH" sz="2600" b="1" dirty="0">
              <a:solidFill>
                <a:schemeClr val="tx1"/>
              </a:solidFill>
            </a:endParaRPr>
          </a:p>
          <a:p>
            <a:pPr marL="514350" indent="-514350" algn="r" rtl="1"/>
            <a:endParaRPr lang="ar-BH" sz="2800" dirty="0">
              <a:solidFill>
                <a:schemeClr val="tx1"/>
              </a:solidFill>
            </a:endParaRPr>
          </a:p>
          <a:p>
            <a:pPr marL="457200" indent="-457200" algn="r" rtl="1"/>
            <a:r>
              <a:rPr lang="ar-BH" sz="2800" dirty="0">
                <a:solidFill>
                  <a:srgbClr val="00B0F0"/>
                </a:solidFill>
                <a:latin typeface="Sakkal Majalla" pitchFamily="2" charset="-78"/>
                <a:cs typeface="Sakkal Majalla" pitchFamily="2" charset="-78"/>
              </a:rPr>
              <a:t>*</a:t>
            </a:r>
            <a:r>
              <a:rPr lang="ar-BH" sz="2800" dirty="0">
                <a:solidFill>
                  <a:schemeClr val="tx1"/>
                </a:solidFill>
                <a:latin typeface="Sakkal Majalla" pitchFamily="2" charset="-78"/>
                <a:cs typeface="Sakkal Majalla" pitchFamily="2" charset="-78"/>
              </a:rPr>
              <a:t> الطرفُ </a:t>
            </a:r>
            <a:r>
              <a:rPr lang="ar-BH" sz="2800" dirty="0" smtClean="0">
                <a:solidFill>
                  <a:schemeClr val="tx1"/>
                </a:solidFill>
                <a:latin typeface="Sakkal Majalla" pitchFamily="2" charset="-78"/>
                <a:cs typeface="Sakkal Majalla" pitchFamily="2" charset="-78"/>
              </a:rPr>
              <a:t>الآخرُ: </a:t>
            </a:r>
            <a:r>
              <a:rPr lang="ar-BH" sz="2800" dirty="0">
                <a:solidFill>
                  <a:srgbClr val="C00000"/>
                </a:solidFill>
                <a:latin typeface="Sakkal Majalla" pitchFamily="2" charset="-78"/>
                <a:cs typeface="Sakkal Majalla" pitchFamily="2" charset="-78"/>
              </a:rPr>
              <a:t>هو الذي يَعِيبُ الكِتَابَ.</a:t>
            </a:r>
          </a:p>
          <a:p>
            <a:pPr algn="r" rtl="1"/>
            <a:r>
              <a:rPr lang="ar-BH" sz="2800" dirty="0">
                <a:solidFill>
                  <a:srgbClr val="00B0F0"/>
                </a:solidFill>
                <a:latin typeface="Sakkal Majalla" pitchFamily="2" charset="-78"/>
                <a:cs typeface="Sakkal Majalla" pitchFamily="2" charset="-78"/>
              </a:rPr>
              <a:t>*</a:t>
            </a:r>
            <a:r>
              <a:rPr lang="ar-BH" sz="2800" dirty="0">
                <a:solidFill>
                  <a:schemeClr val="tx1"/>
                </a:solidFill>
                <a:latin typeface="Sakkal Majalla" pitchFamily="2" charset="-78"/>
                <a:cs typeface="Sakkal Majalla" pitchFamily="2" charset="-78"/>
              </a:rPr>
              <a:t> صفةُ الجاحِظِ: </a:t>
            </a:r>
            <a:r>
              <a:rPr lang="ar-BH" sz="2800" dirty="0">
                <a:solidFill>
                  <a:srgbClr val="C00000"/>
                </a:solidFill>
                <a:latin typeface="Sakkal Majalla" pitchFamily="2" charset="-78"/>
                <a:cs typeface="Sakkal Majalla" pitchFamily="2" charset="-78"/>
              </a:rPr>
              <a:t>مُثَقَّفٌ، </a:t>
            </a:r>
            <a:r>
              <a:rPr lang="ar-BH" sz="2800" dirty="0" smtClean="0">
                <a:solidFill>
                  <a:srgbClr val="C00000"/>
                </a:solidFill>
                <a:latin typeface="Sakkal Majalla" pitchFamily="2" charset="-78"/>
                <a:cs typeface="Sakkal Majalla" pitchFamily="2" charset="-78"/>
              </a:rPr>
              <a:t>يقدِّر قيمةَ الثَّقافَةِ.</a:t>
            </a:r>
            <a:endParaRPr lang="ar-BH" sz="2800" dirty="0">
              <a:solidFill>
                <a:srgbClr val="C00000"/>
              </a:solidFill>
              <a:latin typeface="Sakkal Majalla" pitchFamily="2" charset="-78"/>
              <a:cs typeface="Sakkal Majalla" pitchFamily="2" charset="-78"/>
            </a:endParaRPr>
          </a:p>
          <a:p>
            <a:pPr algn="r" rtl="1"/>
            <a:r>
              <a:rPr lang="ar-BH" sz="2800" dirty="0">
                <a:solidFill>
                  <a:srgbClr val="00B0F0"/>
                </a:solidFill>
                <a:latin typeface="Sakkal Majalla" pitchFamily="2" charset="-78"/>
                <a:cs typeface="Sakkal Majalla" pitchFamily="2" charset="-78"/>
              </a:rPr>
              <a:t>*</a:t>
            </a:r>
            <a:r>
              <a:rPr lang="ar-BH" sz="2800" dirty="0">
                <a:solidFill>
                  <a:schemeClr val="tx1"/>
                </a:solidFill>
                <a:latin typeface="Sakkal Majalla" pitchFamily="2" charset="-78"/>
                <a:cs typeface="Sakkal Majalla" pitchFamily="2" charset="-78"/>
              </a:rPr>
              <a:t> صفةُ الطرفِ الآخَرِ: </a:t>
            </a:r>
            <a:r>
              <a:rPr lang="ar-BH" sz="2800" dirty="0">
                <a:solidFill>
                  <a:srgbClr val="C00000"/>
                </a:solidFill>
                <a:latin typeface="Sakkal Majalla" pitchFamily="2" charset="-78"/>
                <a:cs typeface="Sakkal Majalla" pitchFamily="2" charset="-78"/>
              </a:rPr>
              <a:t>لا </a:t>
            </a:r>
            <a:r>
              <a:rPr lang="ar-BH" sz="2800" dirty="0" smtClean="0">
                <a:solidFill>
                  <a:srgbClr val="C00000"/>
                </a:solidFill>
                <a:latin typeface="Sakkal Majalla" pitchFamily="2" charset="-78"/>
                <a:cs typeface="Sakkal Majalla" pitchFamily="2" charset="-78"/>
              </a:rPr>
              <a:t>يَحْمِلُ التقدير الكافي للعلم والثقافة.</a:t>
            </a:r>
            <a:endParaRPr lang="ar-BH" sz="2800" dirty="0">
              <a:solidFill>
                <a:srgbClr val="C00000"/>
              </a:solidFill>
              <a:latin typeface="Sakkal Majalla" pitchFamily="2" charset="-78"/>
              <a:cs typeface="Sakkal Majalla" pitchFamily="2" charset="-78"/>
            </a:endParaRPr>
          </a:p>
          <a:p>
            <a:pPr marL="457200" indent="-457200" algn="r" rtl="1"/>
            <a:r>
              <a:rPr lang="ar-BH" sz="2400" b="1" dirty="0">
                <a:solidFill>
                  <a:schemeClr val="tx1"/>
                </a:solidFill>
              </a:rPr>
              <a:t/>
            </a:r>
            <a:br>
              <a:rPr lang="ar-BH" sz="2400" b="1" dirty="0">
                <a:solidFill>
                  <a:schemeClr val="tx1"/>
                </a:solidFill>
              </a:rPr>
            </a:br>
            <a:endParaRPr lang="en-US" sz="2400" b="1" dirty="0">
              <a:solidFill>
                <a:schemeClr val="tx1"/>
              </a:solidFill>
            </a:endParaRPr>
          </a:p>
        </p:txBody>
      </p:sp>
      <p:sp>
        <p:nvSpPr>
          <p:cNvPr id="5" name="Rectangle 8">
            <a:extLst>
              <a:ext uri="{FF2B5EF4-FFF2-40B4-BE49-F238E27FC236}">
                <a16:creationId xmlns:a16="http://schemas.microsoft.com/office/drawing/2014/main" id="{08D17245-9990-493E-9B69-DDC157FE5DDD}"/>
              </a:ext>
            </a:extLst>
          </p:cNvPr>
          <p:cNvSpPr/>
          <p:nvPr/>
        </p:nvSpPr>
        <p:spPr>
          <a:xfrm>
            <a:off x="0" y="254000"/>
            <a:ext cx="3070746" cy="469763"/>
          </a:xfrm>
          <a:prstGeom prst="rect">
            <a:avLst/>
          </a:prstGeom>
          <a:solidFill>
            <a:schemeClr val="accent1">
              <a:lumMod val="7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dirty="0">
                <a:solidFill>
                  <a:schemeClr val="bg1"/>
                </a:solidFill>
                <a:latin typeface="Sakkal Majalla" panose="02000000000000000000" pitchFamily="2" charset="-78"/>
                <a:cs typeface="Sakkal Majalla" panose="02000000000000000000" pitchFamily="2" charset="-78"/>
              </a:rPr>
              <a:t>درس "الكتاب" للجاحظ  ـــــ </a:t>
            </a:r>
            <a:r>
              <a:rPr lang="ar-BH" sz="2000" b="1" dirty="0" smtClean="0">
                <a:solidFill>
                  <a:schemeClr val="bg1"/>
                </a:solidFill>
                <a:latin typeface="Sakkal Majalla" panose="02000000000000000000" pitchFamily="2" charset="-78"/>
                <a:cs typeface="Sakkal Majalla" panose="02000000000000000000" pitchFamily="2" charset="-78"/>
              </a:rPr>
              <a:t> عرب </a:t>
            </a:r>
            <a:r>
              <a:rPr lang="ar-BH" sz="2000" b="1" dirty="0">
                <a:solidFill>
                  <a:schemeClr val="bg1"/>
                </a:solidFill>
                <a:latin typeface="Sakkal Majalla" panose="02000000000000000000" pitchFamily="2" charset="-78"/>
                <a:cs typeface="Sakkal Majalla" panose="02000000000000000000" pitchFamily="2" charset="-78"/>
              </a:rPr>
              <a:t>201</a:t>
            </a:r>
            <a:endParaRPr lang="en-US" sz="2000" b="1" dirty="0">
              <a:solidFill>
                <a:schemeClr val="accent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3175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docProps/app.xml><?xml version="1.0" encoding="utf-8"?>
<Properties xmlns="http://schemas.openxmlformats.org/officeDocument/2006/extended-properties" xmlns:vt="http://schemas.openxmlformats.org/officeDocument/2006/docPropsVTypes">
  <Template>PPT TMPLT.potx</Template>
  <TotalTime>137</TotalTime>
  <Words>1765</Words>
  <Application>Microsoft Office PowerPoint</Application>
  <PresentationFormat>Widescreen</PresentationFormat>
  <Paragraphs>237</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Sakkal Majalla</vt:lpstr>
      <vt:lpstr>Times New Roman</vt:lpstr>
      <vt:lpstr>Office Theme</vt:lpstr>
      <vt:lpstr>PowerPoint Presentation</vt:lpstr>
      <vt:lpstr>PowerPoint Presentation</vt:lpstr>
      <vt:lpstr>PowerPoint Presentation</vt:lpstr>
      <vt:lpstr>تبويبُ النصّ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Khaled Mohamed Ebrahim Busaad</dc:creator>
  <cp:lastModifiedBy>user</cp:lastModifiedBy>
  <cp:revision>980</cp:revision>
  <dcterms:created xsi:type="dcterms:W3CDTF">2020-03-04T10:47:58Z</dcterms:created>
  <dcterms:modified xsi:type="dcterms:W3CDTF">2020-12-01T05:38:29Z</dcterms:modified>
</cp:coreProperties>
</file>