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7"/>
  </p:notesMasterIdLst>
  <p:sldIdLst>
    <p:sldId id="270" r:id="rId3"/>
    <p:sldId id="306" r:id="rId4"/>
    <p:sldId id="320" r:id="rId5"/>
    <p:sldId id="318" r:id="rId6"/>
    <p:sldId id="319" r:id="rId7"/>
    <p:sldId id="321" r:id="rId8"/>
    <p:sldId id="322" r:id="rId9"/>
    <p:sldId id="305" r:id="rId10"/>
    <p:sldId id="317" r:id="rId11"/>
    <p:sldId id="307" r:id="rId12"/>
    <p:sldId id="324" r:id="rId13"/>
    <p:sldId id="308" r:id="rId14"/>
    <p:sldId id="309" r:id="rId15"/>
    <p:sldId id="325" r:id="rId16"/>
    <p:sldId id="310" r:id="rId17"/>
    <p:sldId id="326" r:id="rId18"/>
    <p:sldId id="311" r:id="rId19"/>
    <p:sldId id="312" r:id="rId20"/>
    <p:sldId id="313" r:id="rId21"/>
    <p:sldId id="328" r:id="rId22"/>
    <p:sldId id="314" r:id="rId23"/>
    <p:sldId id="315" r:id="rId24"/>
    <p:sldId id="316" r:id="rId25"/>
    <p:sldId id="286" r:id="rId26"/>
  </p:sldIdLst>
  <p:sldSz cx="12192000" cy="6858000"/>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DFF"/>
    <a:srgbClr val="CC99FF"/>
    <a:srgbClr val="FF552D"/>
    <a:srgbClr val="FF4519"/>
    <a:srgbClr val="FF1111"/>
    <a:srgbClr val="FD975A"/>
    <a:srgbClr val="FF9BC3"/>
    <a:srgbClr val="FF0066"/>
    <a:srgbClr val="DA8F61"/>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73" autoAdjust="0"/>
    <p:restoredTop sz="94660"/>
  </p:normalViewPr>
  <p:slideViewPr>
    <p:cSldViewPr snapToGrid="0">
      <p:cViewPr varScale="1">
        <p:scale>
          <a:sx n="70" d="100"/>
          <a:sy n="70"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6A91F86-147A-4A04-9625-8663E8E168F2}" type="datetimeFigureOut">
              <a:rPr lang="ar-BH" smtClean="0"/>
              <a:t>06/08/1441</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228842-AA24-48D6-AD73-F6985D91EC95}" type="slidenum">
              <a:rPr lang="ar-BH" smtClean="0"/>
              <a:t>‹#›</a:t>
            </a:fld>
            <a:endParaRPr lang="ar-BH"/>
          </a:p>
        </p:txBody>
      </p:sp>
    </p:spTree>
    <p:extLst>
      <p:ext uri="{BB962C8B-B14F-4D97-AF65-F5344CB8AC3E}">
        <p14:creationId xmlns:p14="http://schemas.microsoft.com/office/powerpoint/2010/main" val="21804910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B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06/08/1441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77874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06/08/1441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63704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B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06/08/1441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3156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84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46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49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62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904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1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658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09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10"/>
          </p:nvPr>
        </p:nvSpPr>
        <p:spPr/>
        <p:txBody>
          <a:bodyPr/>
          <a:lstStyle/>
          <a:p>
            <a:fld id="{6B3B68A5-3199-4491-9E42-0F3FC01B541E}" type="datetimeFigureOut">
              <a:rPr lang="ar-BH" smtClean="0"/>
              <a:t>06/08/1441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212863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14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54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3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B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B68A5-3199-4491-9E42-0F3FC01B541E}" type="datetimeFigureOut">
              <a:rPr lang="ar-BH" smtClean="0"/>
              <a:t>06/08/1441</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4758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Date Placeholder 4"/>
          <p:cNvSpPr>
            <a:spLocks noGrp="1"/>
          </p:cNvSpPr>
          <p:nvPr>
            <p:ph type="dt" sz="half" idx="10"/>
          </p:nvPr>
        </p:nvSpPr>
        <p:spPr/>
        <p:txBody>
          <a:bodyPr/>
          <a:lstStyle/>
          <a:p>
            <a:fld id="{6B3B68A5-3199-4491-9E42-0F3FC01B541E}" type="datetimeFigureOut">
              <a:rPr lang="ar-BH" smtClean="0"/>
              <a:t>06/08/1441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77983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B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7" name="Date Placeholder 6"/>
          <p:cNvSpPr>
            <a:spLocks noGrp="1"/>
          </p:cNvSpPr>
          <p:nvPr>
            <p:ph type="dt" sz="half" idx="10"/>
          </p:nvPr>
        </p:nvSpPr>
        <p:spPr/>
        <p:txBody>
          <a:bodyPr/>
          <a:lstStyle/>
          <a:p>
            <a:fld id="{6B3B68A5-3199-4491-9E42-0F3FC01B541E}" type="datetimeFigureOut">
              <a:rPr lang="ar-BH" smtClean="0"/>
              <a:t>06/08/1441</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399653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BH"/>
          </a:p>
        </p:txBody>
      </p:sp>
      <p:sp>
        <p:nvSpPr>
          <p:cNvPr id="3" name="Date Placeholder 2"/>
          <p:cNvSpPr>
            <a:spLocks noGrp="1"/>
          </p:cNvSpPr>
          <p:nvPr>
            <p:ph type="dt" sz="half" idx="10"/>
          </p:nvPr>
        </p:nvSpPr>
        <p:spPr/>
        <p:txBody>
          <a:bodyPr/>
          <a:lstStyle/>
          <a:p>
            <a:fld id="{6B3B68A5-3199-4491-9E42-0F3FC01B541E}" type="datetimeFigureOut">
              <a:rPr lang="ar-BH" smtClean="0"/>
              <a:t>06/08/1441</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13013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B68A5-3199-4491-9E42-0F3FC01B541E}" type="datetimeFigureOut">
              <a:rPr lang="ar-BH" smtClean="0"/>
              <a:t>06/08/1441</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36930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B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B68A5-3199-4491-9E42-0F3FC01B541E}" type="datetimeFigureOut">
              <a:rPr lang="ar-BH" smtClean="0"/>
              <a:t>06/08/1441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289438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B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B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B68A5-3199-4491-9E42-0F3FC01B541E}" type="datetimeFigureOut">
              <a:rPr lang="ar-BH" smtClean="0"/>
              <a:t>06/08/1441</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158A5825-2D60-4FC2-9145-9D789DB56459}" type="slidenum">
              <a:rPr lang="ar-BH" smtClean="0"/>
              <a:t>‹#›</a:t>
            </a:fld>
            <a:endParaRPr lang="ar-BH"/>
          </a:p>
        </p:txBody>
      </p:sp>
    </p:spTree>
    <p:extLst>
      <p:ext uri="{BB962C8B-B14F-4D97-AF65-F5344CB8AC3E}">
        <p14:creationId xmlns:p14="http://schemas.microsoft.com/office/powerpoint/2010/main" val="228407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B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3B68A5-3199-4491-9E42-0F3FC01B541E}" type="datetimeFigureOut">
              <a:rPr lang="ar-BH" smtClean="0"/>
              <a:t>06/08/1441</a:t>
            </a:fld>
            <a:endParaRPr lang="ar-B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BH"/>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8A5825-2D60-4FC2-9145-9D789DB56459}" type="slidenum">
              <a:rPr lang="ar-BH" smtClean="0"/>
              <a:t>‹#›</a:t>
            </a:fld>
            <a:endParaRPr lang="ar-BH"/>
          </a:p>
        </p:txBody>
      </p:sp>
    </p:spTree>
    <p:extLst>
      <p:ext uri="{BB962C8B-B14F-4D97-AF65-F5344CB8AC3E}">
        <p14:creationId xmlns:p14="http://schemas.microsoft.com/office/powerpoint/2010/main" val="1090540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765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slide" Target="slide3.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159447" y="90536"/>
            <a:ext cx="7163421" cy="1176630"/>
          </a:xfrm>
          <a:prstGeom prst="rect">
            <a:avLst/>
          </a:prstGeom>
        </p:spPr>
      </p:pic>
      <p:pic>
        <p:nvPicPr>
          <p:cNvPr id="6" name="Picture 5"/>
          <p:cNvPicPr>
            <a:picLocks noChangeAspect="1"/>
          </p:cNvPicPr>
          <p:nvPr/>
        </p:nvPicPr>
        <p:blipFill>
          <a:blip r:embed="rId5"/>
          <a:stretch>
            <a:fillRect/>
          </a:stretch>
        </p:blipFill>
        <p:spPr>
          <a:xfrm>
            <a:off x="905916" y="2088106"/>
            <a:ext cx="2765332" cy="3160363"/>
          </a:xfrm>
          <a:prstGeom prst="rect">
            <a:avLst/>
          </a:prstGeom>
        </p:spPr>
      </p:pic>
      <p:sp>
        <p:nvSpPr>
          <p:cNvPr id="7" name="Rectangle 6"/>
          <p:cNvSpPr/>
          <p:nvPr/>
        </p:nvSpPr>
        <p:spPr>
          <a:xfrm>
            <a:off x="1332791" y="5404441"/>
            <a:ext cx="1753548" cy="784030"/>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2800" b="1" dirty="0">
              <a:solidFill>
                <a:schemeClr val="accent2">
                  <a:lumMod val="75000"/>
                </a:schemeClr>
              </a:solidFill>
            </a:endParaRPr>
          </a:p>
        </p:txBody>
      </p:sp>
      <p:sp>
        <p:nvSpPr>
          <p:cNvPr id="9" name="Rectangle 8"/>
          <p:cNvSpPr/>
          <p:nvPr/>
        </p:nvSpPr>
        <p:spPr>
          <a:xfrm>
            <a:off x="4583578" y="1267166"/>
            <a:ext cx="5895833" cy="299391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1" anchor="ctr"/>
          <a:lstStyle/>
          <a:p>
            <a:pPr algn="ctr"/>
            <a:endParaRPr lang="ar-BH" sz="6000" b="1" dirty="0" smtClean="0">
              <a:latin typeface="Andalus" panose="02020603050405020304" pitchFamily="18" charset="-78"/>
              <a:cs typeface="Andalus" panose="02020603050405020304" pitchFamily="18" charset="-78"/>
            </a:endParaRPr>
          </a:p>
          <a:p>
            <a:pPr algn="ctr"/>
            <a:endParaRPr lang="ar-BH" sz="6000" b="1" dirty="0">
              <a:latin typeface="Andalus" panose="02020603050405020304" pitchFamily="18" charset="-78"/>
              <a:cs typeface="Andalus" panose="02020603050405020304" pitchFamily="18" charset="-78"/>
            </a:endParaRPr>
          </a:p>
          <a:p>
            <a:pPr algn="ctr"/>
            <a:r>
              <a:rPr lang="ar-BH" sz="8800" b="1" dirty="0" smtClean="0">
                <a:solidFill>
                  <a:schemeClr val="accent1">
                    <a:lumMod val="75000"/>
                  </a:schemeClr>
                </a:solidFill>
                <a:latin typeface="Andalus" panose="02020603050405020304" pitchFamily="18" charset="-78"/>
                <a:cs typeface="Andalus" panose="02020603050405020304" pitchFamily="18" charset="-78"/>
              </a:rPr>
              <a:t>وهل </a:t>
            </a:r>
            <a:r>
              <a:rPr lang="ar-BH" sz="8800" b="1" dirty="0">
                <a:solidFill>
                  <a:schemeClr val="accent1">
                    <a:lumMod val="75000"/>
                  </a:schemeClr>
                </a:solidFill>
                <a:latin typeface="Andalus" panose="02020603050405020304" pitchFamily="18" charset="-78"/>
                <a:cs typeface="Andalus" panose="02020603050405020304" pitchFamily="18" charset="-78"/>
              </a:rPr>
              <a:t>يخفى </a:t>
            </a:r>
            <a:r>
              <a:rPr lang="ar-BH" sz="8800" b="1" dirty="0" smtClean="0">
                <a:solidFill>
                  <a:schemeClr val="accent1">
                    <a:lumMod val="75000"/>
                  </a:schemeClr>
                </a:solidFill>
                <a:latin typeface="Andalus" panose="02020603050405020304" pitchFamily="18" charset="-78"/>
                <a:cs typeface="Andalus" panose="02020603050405020304" pitchFamily="18" charset="-78"/>
              </a:rPr>
              <a:t>القمر</a:t>
            </a:r>
            <a:r>
              <a:rPr lang="ar-BH" sz="8800" b="1" dirty="0" smtClean="0">
                <a:solidFill>
                  <a:schemeClr val="accent1">
                    <a:lumMod val="75000"/>
                  </a:schemeClr>
                </a:solidFill>
              </a:rPr>
              <a:t> </a:t>
            </a:r>
          </a:p>
          <a:p>
            <a:pPr algn="ctr"/>
            <a:endParaRPr lang="ar-BH" sz="2800" b="1" dirty="0" smtClean="0">
              <a:solidFill>
                <a:schemeClr val="accent1">
                  <a:lumMod val="75000"/>
                </a:schemeClr>
              </a:solidFill>
              <a:latin typeface="Andalus" panose="02020603050405020304" pitchFamily="18" charset="-78"/>
              <a:cs typeface="Andalus" panose="02020603050405020304" pitchFamily="18" charset="-78"/>
            </a:endParaRPr>
          </a:p>
          <a:p>
            <a:pPr algn="ctr"/>
            <a:r>
              <a:rPr lang="ar-BH" sz="3600" b="1" dirty="0" smtClean="0">
                <a:solidFill>
                  <a:schemeClr val="accent1">
                    <a:lumMod val="75000"/>
                  </a:schemeClr>
                </a:solidFill>
                <a:latin typeface="Andalus" panose="02020603050405020304" pitchFamily="18" charset="-78"/>
                <a:cs typeface="Andalus" panose="02020603050405020304" pitchFamily="18" charset="-78"/>
              </a:rPr>
              <a:t>عمر </a:t>
            </a:r>
            <a:r>
              <a:rPr lang="ar-BH" sz="3600" b="1" dirty="0">
                <a:solidFill>
                  <a:schemeClr val="accent1">
                    <a:lumMod val="75000"/>
                  </a:schemeClr>
                </a:solidFill>
                <a:latin typeface="Andalus" panose="02020603050405020304" pitchFamily="18" charset="-78"/>
                <a:cs typeface="Andalus" panose="02020603050405020304" pitchFamily="18" charset="-78"/>
              </a:rPr>
              <a:t>بن أبي </a:t>
            </a:r>
            <a:r>
              <a:rPr lang="ar-BH" sz="3600" b="1" dirty="0" smtClean="0">
                <a:solidFill>
                  <a:schemeClr val="accent1">
                    <a:lumMod val="75000"/>
                  </a:schemeClr>
                </a:solidFill>
                <a:latin typeface="Andalus" panose="02020603050405020304" pitchFamily="18" charset="-78"/>
                <a:cs typeface="Andalus" panose="02020603050405020304" pitchFamily="18" charset="-78"/>
              </a:rPr>
              <a:t>ربيعة</a:t>
            </a:r>
          </a:p>
          <a:p>
            <a:pPr algn="ctr"/>
            <a:endParaRPr lang="ar-BH" sz="2800" b="1" dirty="0">
              <a:latin typeface="Andalus" panose="02020603050405020304" pitchFamily="18" charset="-78"/>
              <a:cs typeface="Andalus" panose="02020603050405020304" pitchFamily="18" charset="-78"/>
            </a:endParaRPr>
          </a:p>
          <a:p>
            <a:pPr algn="ctr"/>
            <a:endParaRPr lang="ar-BH" sz="2800" b="1" dirty="0" smtClean="0">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a:p>
            <a:pPr algn="ctr"/>
            <a:endParaRPr lang="ar-BH" sz="2800" b="1" dirty="0">
              <a:latin typeface="Andalus" panose="02020603050405020304" pitchFamily="18" charset="-78"/>
              <a:cs typeface="Andalus" panose="02020603050405020304" pitchFamily="18" charset="-78"/>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
        <p:nvSpPr>
          <p:cNvPr id="2" name="AutoShape 2" descr="الشعر الجاهلي .. - الأدب الجاهل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5" name="Picture 4"/>
          <p:cNvPicPr>
            <a:picLocks noChangeAspect="1"/>
          </p:cNvPicPr>
          <p:nvPr/>
        </p:nvPicPr>
        <p:blipFill>
          <a:blip r:embed="rId7"/>
          <a:stretch>
            <a:fillRect/>
          </a:stretch>
        </p:blipFill>
        <p:spPr>
          <a:xfrm>
            <a:off x="5665665" y="4261084"/>
            <a:ext cx="4160723" cy="2381016"/>
          </a:xfrm>
          <a:prstGeom prst="rect">
            <a:avLst/>
          </a:prstGeom>
          <a:ln>
            <a:solidFill>
              <a:srgbClr val="FF0000"/>
            </a:solidFill>
          </a:ln>
        </p:spPr>
      </p:pic>
      <p:sp>
        <p:nvSpPr>
          <p:cNvPr id="8" name="Rectangle 7"/>
          <p:cNvSpPr/>
          <p:nvPr/>
        </p:nvSpPr>
        <p:spPr>
          <a:xfrm>
            <a:off x="905915" y="5260042"/>
            <a:ext cx="2765333" cy="723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accent2">
                    <a:lumMod val="50000"/>
                  </a:schemeClr>
                </a:solidFill>
              </a:rPr>
              <a:t>مقـرّر </a:t>
            </a:r>
          </a:p>
          <a:p>
            <a:pPr algn="ctr"/>
            <a:r>
              <a:rPr lang="ar-BH" sz="2800" b="1" dirty="0">
                <a:solidFill>
                  <a:schemeClr val="accent2">
                    <a:lumMod val="50000"/>
                  </a:schemeClr>
                </a:solidFill>
              </a:rPr>
              <a:t>عرب 102</a:t>
            </a:r>
          </a:p>
        </p:txBody>
      </p:sp>
    </p:spTree>
    <p:extLst>
      <p:ext uri="{BB962C8B-B14F-4D97-AF65-F5344CB8AC3E}">
        <p14:creationId xmlns:p14="http://schemas.microsoft.com/office/powerpoint/2010/main" val="1185851398"/>
      </p:ext>
    </p:extLst>
  </p:cSld>
  <p:clrMapOvr>
    <a:masterClrMapping/>
  </p:clrMapOvr>
  <mc:AlternateContent xmlns:mc="http://schemas.openxmlformats.org/markup-compatibility/2006" xmlns:p14="http://schemas.microsoft.com/office/powerpoint/2010/main">
    <mc:Choice Requires="p14">
      <p:transition spd="slow" p14:dur="2000" advTm="45122"/>
    </mc:Choice>
    <mc:Fallback xmlns="">
      <p:transition spd="slow" advTm="45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38200" y="160408"/>
            <a:ext cx="10515600" cy="917765"/>
          </a:xfrm>
        </p:spPr>
        <p:txBody>
          <a:bodyPr/>
          <a:lstStyle/>
          <a:p>
            <a:pPr algn="ctr"/>
            <a:r>
              <a:rPr lang="ar-BH" b="1" dirty="0" smtClean="0">
                <a:solidFill>
                  <a:srgbClr val="FF0000"/>
                </a:solidFill>
              </a:rPr>
              <a:t>تحديد بنية النصّ</a:t>
            </a:r>
            <a:endParaRPr lang="ar-BH" b="1" dirty="0">
              <a:solidFill>
                <a:srgbClr val="FF0000"/>
              </a:solidFill>
            </a:endParaRPr>
          </a:p>
        </p:txBody>
      </p:sp>
      <p:pic>
        <p:nvPicPr>
          <p:cNvPr id="24"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25" name="Flowchart: Magnetic Disk 24"/>
          <p:cNvSpPr/>
          <p:nvPr/>
        </p:nvSpPr>
        <p:spPr>
          <a:xfrm>
            <a:off x="74929" y="5653650"/>
            <a:ext cx="1036680" cy="785250"/>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16" name="Rectangle 15"/>
          <p:cNvSpPr/>
          <p:nvPr/>
        </p:nvSpPr>
        <p:spPr>
          <a:xfrm>
            <a:off x="1828801" y="1955436"/>
            <a:ext cx="5419002" cy="3958396"/>
          </a:xfrm>
          <a:prstGeom prst="rect">
            <a:avLst/>
          </a:prstGeom>
          <a:solidFill>
            <a:srgbClr val="FD975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3200" b="1" dirty="0" smtClean="0">
              <a:solidFill>
                <a:srgbClr val="002060"/>
              </a:solidFill>
            </a:endParaRPr>
          </a:p>
          <a:p>
            <a:pPr algn="ctr"/>
            <a:endParaRPr lang="ar-BH" sz="3200" b="1" dirty="0" smtClean="0">
              <a:solidFill>
                <a:srgbClr val="002060"/>
              </a:solidFill>
            </a:endParaRPr>
          </a:p>
          <a:p>
            <a:pPr algn="ctr"/>
            <a:r>
              <a:rPr lang="ar-BH" sz="3200" b="1" dirty="0" smtClean="0">
                <a:solidFill>
                  <a:srgbClr val="002060"/>
                </a:solidFill>
              </a:rPr>
              <a:t>المقطع الثاني: مغامرة مُحبّ</a:t>
            </a:r>
          </a:p>
          <a:p>
            <a:pPr algn="ctr"/>
            <a:endParaRPr lang="ar-BH" sz="3200" b="1" dirty="0" smtClean="0">
              <a:solidFill>
                <a:srgbClr val="002060"/>
              </a:solidFill>
            </a:endParaRPr>
          </a:p>
          <a:p>
            <a:pPr algn="ctr"/>
            <a:r>
              <a:rPr lang="ar-BH" sz="2600" b="1" dirty="0">
                <a:solidFill>
                  <a:srgbClr val="002060"/>
                </a:solidFill>
              </a:rPr>
              <a:t>ــ وضع البداية (الأبيات 4 ــ 9</a:t>
            </a:r>
            <a:r>
              <a:rPr lang="ar-BH" sz="2600" b="1" dirty="0" smtClean="0">
                <a:solidFill>
                  <a:srgbClr val="002060"/>
                </a:solidFill>
              </a:rPr>
              <a:t>)</a:t>
            </a:r>
          </a:p>
          <a:p>
            <a:pPr algn="ctr"/>
            <a:endParaRPr lang="ar-BH" sz="2600" b="1" dirty="0">
              <a:solidFill>
                <a:srgbClr val="002060"/>
              </a:solidFill>
            </a:endParaRPr>
          </a:p>
          <a:p>
            <a:pPr algn="ctr"/>
            <a:r>
              <a:rPr lang="ar-BH" sz="2600" b="1" dirty="0">
                <a:solidFill>
                  <a:srgbClr val="002060"/>
                </a:solidFill>
              </a:rPr>
              <a:t>  ــ سياق التحوّل (الأبيات 10 ــ 13</a:t>
            </a:r>
            <a:r>
              <a:rPr lang="ar-BH" sz="2600" b="1" dirty="0" smtClean="0">
                <a:solidFill>
                  <a:srgbClr val="002060"/>
                </a:solidFill>
              </a:rPr>
              <a:t>)</a:t>
            </a:r>
          </a:p>
          <a:p>
            <a:pPr algn="ctr"/>
            <a:endParaRPr lang="ar-BH" sz="2600" b="1" dirty="0">
              <a:solidFill>
                <a:srgbClr val="002060"/>
              </a:solidFill>
            </a:endParaRPr>
          </a:p>
          <a:p>
            <a:pPr algn="ctr"/>
            <a:r>
              <a:rPr lang="ar-BH" sz="2600" b="1" dirty="0">
                <a:solidFill>
                  <a:srgbClr val="002060"/>
                </a:solidFill>
              </a:rPr>
              <a:t>ــ وضع الختام (الأبيات 14 ــ 16)</a:t>
            </a:r>
          </a:p>
          <a:p>
            <a:pPr algn="ctr"/>
            <a:endParaRPr lang="ar-BH" sz="3200" b="1" dirty="0" smtClean="0">
              <a:solidFill>
                <a:srgbClr val="002060"/>
              </a:solidFill>
            </a:endParaRPr>
          </a:p>
          <a:p>
            <a:pPr algn="ctr"/>
            <a:endParaRPr lang="ar-BH" sz="3200" b="1" dirty="0">
              <a:solidFill>
                <a:srgbClr val="002060"/>
              </a:solidFill>
            </a:endParaRPr>
          </a:p>
          <a:p>
            <a:pPr algn="ctr"/>
            <a:endParaRPr lang="ar-BH" sz="3200" b="1" dirty="0">
              <a:solidFill>
                <a:srgbClr val="002060"/>
              </a:solidFill>
            </a:endParaRPr>
          </a:p>
        </p:txBody>
      </p:sp>
      <p:sp>
        <p:nvSpPr>
          <p:cNvPr id="13" name="Rectangle 12"/>
          <p:cNvSpPr/>
          <p:nvPr/>
        </p:nvSpPr>
        <p:spPr>
          <a:xfrm>
            <a:off x="7694168" y="2742871"/>
            <a:ext cx="3977132" cy="2033516"/>
          </a:xfrm>
          <a:prstGeom prst="rect">
            <a:avLst/>
          </a:prstGeom>
          <a:solidFill>
            <a:srgbClr val="FD975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3200" b="1" dirty="0" smtClean="0">
              <a:solidFill>
                <a:srgbClr val="002060"/>
              </a:solidFill>
            </a:endParaRPr>
          </a:p>
          <a:p>
            <a:pPr algn="ctr"/>
            <a:r>
              <a:rPr lang="ar-BH" sz="3200" b="1" dirty="0" smtClean="0">
                <a:solidFill>
                  <a:srgbClr val="002060"/>
                </a:solidFill>
              </a:rPr>
              <a:t>المقطع الأوّل: مقدّمة طلليّة</a:t>
            </a:r>
            <a:endParaRPr lang="ar-BH" sz="3200" b="1" dirty="0">
              <a:solidFill>
                <a:srgbClr val="002060"/>
              </a:solidFill>
            </a:endParaRPr>
          </a:p>
          <a:p>
            <a:pPr algn="ctr"/>
            <a:r>
              <a:rPr lang="ar-BH" sz="3200" b="1" dirty="0" smtClean="0">
                <a:solidFill>
                  <a:srgbClr val="002060"/>
                </a:solidFill>
              </a:rPr>
              <a:t>الأبيات: 1 ــ 3</a:t>
            </a:r>
          </a:p>
          <a:p>
            <a:pPr algn="ctr"/>
            <a:endParaRPr lang="ar-BH" sz="3200" b="1" dirty="0">
              <a:solidFill>
                <a:srgbClr val="002060"/>
              </a:solidFill>
            </a:endParaRPr>
          </a:p>
        </p:txBody>
      </p:sp>
      <p:sp>
        <p:nvSpPr>
          <p:cNvPr id="28" name="Rectangle 27"/>
          <p:cNvSpPr/>
          <p:nvPr/>
        </p:nvSpPr>
        <p:spPr>
          <a:xfrm>
            <a:off x="2124144" y="3004246"/>
            <a:ext cx="4828313" cy="72333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BH" sz="2800" b="1" dirty="0" smtClean="0">
                <a:solidFill>
                  <a:srgbClr val="C00000"/>
                </a:solidFill>
              </a:rPr>
              <a:t>وضع البداية: اجتماع الفتيات.</a:t>
            </a:r>
            <a:endParaRPr lang="ar-BH" sz="2800" b="1" dirty="0">
              <a:solidFill>
                <a:srgbClr val="C00000"/>
              </a:solidFill>
            </a:endParaRPr>
          </a:p>
        </p:txBody>
      </p:sp>
      <p:sp>
        <p:nvSpPr>
          <p:cNvPr id="29" name="Rectangle 28"/>
          <p:cNvSpPr/>
          <p:nvPr/>
        </p:nvSpPr>
        <p:spPr>
          <a:xfrm>
            <a:off x="2124143" y="3934634"/>
            <a:ext cx="4828313" cy="72333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BH" sz="2800" b="1" dirty="0" smtClean="0">
                <a:solidFill>
                  <a:srgbClr val="C00000"/>
                </a:solidFill>
              </a:rPr>
              <a:t>سياق التحوّل: قدوم عمر واقتراب اللقاء.</a:t>
            </a:r>
            <a:endParaRPr lang="ar-BH" sz="2800" b="1" dirty="0">
              <a:solidFill>
                <a:srgbClr val="C00000"/>
              </a:solidFill>
            </a:endParaRPr>
          </a:p>
        </p:txBody>
      </p:sp>
      <p:sp>
        <p:nvSpPr>
          <p:cNvPr id="30" name="Rectangle 29"/>
          <p:cNvSpPr/>
          <p:nvPr/>
        </p:nvSpPr>
        <p:spPr>
          <a:xfrm>
            <a:off x="2124143" y="4776387"/>
            <a:ext cx="4828313" cy="72333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BH" sz="2800" b="1" dirty="0" smtClean="0">
                <a:solidFill>
                  <a:srgbClr val="C00000"/>
                </a:solidFill>
              </a:rPr>
              <a:t>وضع الختام: لقاء الأحبّة.</a:t>
            </a:r>
            <a:endParaRPr lang="ar-BH" sz="2800" b="1" dirty="0">
              <a:solidFill>
                <a:srgbClr val="C00000"/>
              </a:solidFill>
            </a:endParaRPr>
          </a:p>
        </p:txBody>
      </p:sp>
      <p:sp>
        <p:nvSpPr>
          <p:cNvPr id="17" name="Rectangle 16"/>
          <p:cNvSpPr/>
          <p:nvPr/>
        </p:nvSpPr>
        <p:spPr>
          <a:xfrm>
            <a:off x="194867" y="171721"/>
            <a:ext cx="1656384" cy="126129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smtClean="0"/>
              <a:t>أن يحدّد الطالب مقاطع النصّ</a:t>
            </a:r>
            <a:endParaRPr lang="ar-BH" sz="2000" b="1" dirty="0"/>
          </a:p>
        </p:txBody>
      </p:sp>
    </p:spTree>
    <p:extLst>
      <p:ext uri="{BB962C8B-B14F-4D97-AF65-F5344CB8AC3E}">
        <p14:creationId xmlns:p14="http://schemas.microsoft.com/office/powerpoint/2010/main" val="93597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1" fill="hold"/>
                                        <p:tgtEl>
                                          <p:spTgt spid="24"/>
                                        </p:tgtEl>
                                      </p:cBhvr>
                                    </p:cmd>
                                  </p:child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ntr"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grpId="1"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4"/>
                </p:tgtEl>
              </p:cMediaNode>
            </p:audio>
            <p:seq concurrent="1" nextAc="seek">
              <p:cTn id="23" restart="whenNotActive" fill="hold" evtFilter="cancelBubble" nodeType="interactiveSeq">
                <p:stCondLst>
                  <p:cond evt="onClick" delay="0">
                    <p:tgtEl>
                      <p:spTgt spid="25"/>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1"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16" grpId="0" animBg="1"/>
      <p:bldP spid="16" grpId="1" animBg="1"/>
      <p:bldP spid="13" grpId="0" animBg="1"/>
      <p:bldP spid="13" grpId="1" animBg="1"/>
      <p:bldP spid="28" grpId="0" animBg="1"/>
      <p:bldP spid="28" grpId="1" animBg="1"/>
      <p:bldP spid="29" grpId="0" animBg="1"/>
      <p:bldP spid="29" grpId="1" animBg="1"/>
      <p:bldP spid="30" grpId="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94867" y="171721"/>
            <a:ext cx="1656384" cy="158429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smtClean="0"/>
              <a:t>أن يحلّل الطالب النصّ مقطعًا </a:t>
            </a:r>
            <a:r>
              <a:rPr lang="ar-BH" sz="2000" b="1" dirty="0" err="1" smtClean="0"/>
              <a:t>مقطعًا</a:t>
            </a:r>
            <a:r>
              <a:rPr lang="ar-BH" sz="2000" b="1" dirty="0" smtClean="0"/>
              <a:t> مُراعيًا مستويات التحليل</a:t>
            </a:r>
            <a:endParaRPr lang="ar-BH" sz="2000" b="1" dirty="0"/>
          </a:p>
        </p:txBody>
      </p:sp>
      <p:pic>
        <p:nvPicPr>
          <p:cNvPr id="18" name="Picture 17"/>
          <p:cNvPicPr>
            <a:picLocks noChangeAspect="1"/>
          </p:cNvPicPr>
          <p:nvPr/>
        </p:nvPicPr>
        <p:blipFill>
          <a:blip r:embed="rId3"/>
          <a:stretch>
            <a:fillRect/>
          </a:stretch>
        </p:blipFill>
        <p:spPr>
          <a:xfrm>
            <a:off x="3326826" y="99091"/>
            <a:ext cx="1372440" cy="1206122"/>
          </a:xfrm>
          <a:prstGeom prst="rect">
            <a:avLst/>
          </a:prstGeom>
          <a:scene3d>
            <a:camera prst="orthographicFront"/>
            <a:lightRig rig="threePt" dir="t"/>
          </a:scene3d>
          <a:sp3d>
            <a:bevelT prst="angle"/>
          </a:sp3d>
        </p:spPr>
      </p:pic>
      <p:sp>
        <p:nvSpPr>
          <p:cNvPr id="20" name="Rectangle 19"/>
          <p:cNvSpPr/>
          <p:nvPr/>
        </p:nvSpPr>
        <p:spPr>
          <a:xfrm>
            <a:off x="2875273" y="2244962"/>
            <a:ext cx="8515066" cy="1517233"/>
          </a:xfrm>
          <a:prstGeom prst="rect">
            <a:avLst/>
          </a:prstGeom>
          <a:solidFill>
            <a:srgbClr val="FD975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a:solidFill>
                  <a:schemeClr val="tx1"/>
                </a:solidFill>
              </a:rPr>
              <a:t>1ــ ميّز فيما يأتي المفردات التي تنتمي إلى معجم الأطلال</a:t>
            </a:r>
            <a:r>
              <a:rPr lang="ar-BH" sz="2800" b="1" dirty="0" smtClean="0">
                <a:solidFill>
                  <a:schemeClr val="tx1"/>
                </a:solidFill>
              </a:rPr>
              <a:t>:</a:t>
            </a:r>
          </a:p>
          <a:p>
            <a:endParaRPr lang="ar-BH" dirty="0"/>
          </a:p>
          <a:p>
            <a:endParaRPr lang="ar-BH" dirty="0"/>
          </a:p>
        </p:txBody>
      </p:sp>
      <p:sp>
        <p:nvSpPr>
          <p:cNvPr id="21" name="Flowchart: Alternate Process 20"/>
          <p:cNvSpPr/>
          <p:nvPr/>
        </p:nvSpPr>
        <p:spPr>
          <a:xfrm>
            <a:off x="9709924" y="3014782"/>
            <a:ext cx="1416937" cy="504967"/>
          </a:xfrm>
          <a:prstGeom prst="flowChartAlternateProcess">
            <a:avLst/>
          </a:prstGeom>
          <a:solidFill>
            <a:schemeClr val="accent1">
              <a:lumMod val="75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400" b="1" dirty="0" smtClean="0">
                <a:solidFill>
                  <a:srgbClr val="FFFF00"/>
                </a:solidFill>
              </a:rPr>
              <a:t>دارسات</a:t>
            </a:r>
          </a:p>
        </p:txBody>
      </p:sp>
      <p:sp>
        <p:nvSpPr>
          <p:cNvPr id="22" name="Flowchart: Alternate Process 21"/>
          <p:cNvSpPr/>
          <p:nvPr/>
        </p:nvSpPr>
        <p:spPr>
          <a:xfrm>
            <a:off x="3062136" y="3003579"/>
            <a:ext cx="1416937" cy="504967"/>
          </a:xfrm>
          <a:prstGeom prst="flowChartAlternateProcess">
            <a:avLst/>
          </a:prstGeom>
          <a:solidFill>
            <a:schemeClr val="accent1">
              <a:lumMod val="75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400" b="1" dirty="0" smtClean="0">
                <a:solidFill>
                  <a:srgbClr val="FFFF00"/>
                </a:solidFill>
              </a:rPr>
              <a:t>المطر</a:t>
            </a:r>
          </a:p>
        </p:txBody>
      </p:sp>
      <p:sp>
        <p:nvSpPr>
          <p:cNvPr id="23" name="Flowchart: Alternate Process 22"/>
          <p:cNvSpPr/>
          <p:nvPr/>
        </p:nvSpPr>
        <p:spPr>
          <a:xfrm>
            <a:off x="4754385" y="3014782"/>
            <a:ext cx="1416937" cy="504967"/>
          </a:xfrm>
          <a:prstGeom prst="flowChartAlternateProcess">
            <a:avLst/>
          </a:prstGeom>
          <a:solidFill>
            <a:schemeClr val="accent1">
              <a:lumMod val="75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400" b="1" dirty="0" smtClean="0">
                <a:solidFill>
                  <a:srgbClr val="FFFF00"/>
                </a:solidFill>
              </a:rPr>
              <a:t>أسأل المنزل</a:t>
            </a:r>
          </a:p>
        </p:txBody>
      </p:sp>
      <p:sp>
        <p:nvSpPr>
          <p:cNvPr id="26" name="Flowchart: Alternate Process 25"/>
          <p:cNvSpPr/>
          <p:nvPr/>
        </p:nvSpPr>
        <p:spPr>
          <a:xfrm>
            <a:off x="6424338" y="3003580"/>
            <a:ext cx="1416937" cy="504967"/>
          </a:xfrm>
          <a:prstGeom prst="flowChartAlternateProcess">
            <a:avLst/>
          </a:prstGeom>
          <a:solidFill>
            <a:schemeClr val="accent1">
              <a:lumMod val="75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400" b="1" dirty="0" smtClean="0">
                <a:solidFill>
                  <a:srgbClr val="FFFF00"/>
                </a:solidFill>
              </a:rPr>
              <a:t>واقفًا</a:t>
            </a:r>
          </a:p>
        </p:txBody>
      </p:sp>
      <p:sp>
        <p:nvSpPr>
          <p:cNvPr id="27" name="Flowchart: Alternate Process 26"/>
          <p:cNvSpPr/>
          <p:nvPr/>
        </p:nvSpPr>
        <p:spPr>
          <a:xfrm>
            <a:off x="8067131" y="3014782"/>
            <a:ext cx="1416937" cy="504967"/>
          </a:xfrm>
          <a:prstGeom prst="flowChartAlternateProcess">
            <a:avLst/>
          </a:prstGeom>
          <a:solidFill>
            <a:schemeClr val="accent1">
              <a:lumMod val="75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400" b="1" dirty="0" smtClean="0">
                <a:solidFill>
                  <a:srgbClr val="FFFF00"/>
                </a:solidFill>
              </a:rPr>
              <a:t>الشجر</a:t>
            </a:r>
          </a:p>
        </p:txBody>
      </p:sp>
      <p:sp>
        <p:nvSpPr>
          <p:cNvPr id="31" name="Rectangle 30"/>
          <p:cNvSpPr/>
          <p:nvPr/>
        </p:nvSpPr>
        <p:spPr>
          <a:xfrm>
            <a:off x="2861909" y="3908866"/>
            <a:ext cx="8515066" cy="1128985"/>
          </a:xfrm>
          <a:prstGeom prst="rect">
            <a:avLst/>
          </a:prstGeom>
          <a:solidFill>
            <a:srgbClr val="FD975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b="1" dirty="0" smtClean="0">
              <a:solidFill>
                <a:schemeClr val="tx1"/>
              </a:solidFill>
            </a:endParaRPr>
          </a:p>
          <a:p>
            <a:r>
              <a:rPr lang="ar-BH" sz="2800" b="1" dirty="0" smtClean="0">
                <a:solidFill>
                  <a:schemeClr val="tx1"/>
                </a:solidFill>
              </a:rPr>
              <a:t>2ــ ماذا أثارت الديار الدارِسة (المُقفِرة) في نفس الشاعر؟</a:t>
            </a:r>
          </a:p>
          <a:p>
            <a:endParaRPr lang="ar-BH" dirty="0"/>
          </a:p>
          <a:p>
            <a:endParaRPr lang="ar-BH" dirty="0"/>
          </a:p>
        </p:txBody>
      </p:sp>
      <p:sp>
        <p:nvSpPr>
          <p:cNvPr id="32" name="Rounded Rectangle 31"/>
          <p:cNvSpPr/>
          <p:nvPr/>
        </p:nvSpPr>
        <p:spPr>
          <a:xfrm>
            <a:off x="4699266" y="171721"/>
            <a:ext cx="4199074" cy="1061798"/>
          </a:xfrm>
          <a:prstGeom prst="roundRect">
            <a:avLst/>
          </a:prstGeom>
          <a:solidFill>
            <a:srgbClr val="7030A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rtlCol="1" anchor="ctr"/>
          <a:lstStyle/>
          <a:p>
            <a:pPr algn="ctr"/>
            <a:r>
              <a:rPr lang="ar-BH" sz="4800" b="1" dirty="0">
                <a:solidFill>
                  <a:srgbClr val="FF0000"/>
                </a:solidFill>
              </a:rPr>
              <a:t>تحليل المقطع الأوّل</a:t>
            </a:r>
            <a:endParaRPr lang="ar-BH" sz="4800" dirty="0"/>
          </a:p>
        </p:txBody>
      </p:sp>
      <p:sp>
        <p:nvSpPr>
          <p:cNvPr id="33" name="Rectangle 32"/>
          <p:cNvSpPr/>
          <p:nvPr/>
        </p:nvSpPr>
        <p:spPr>
          <a:xfrm>
            <a:off x="2848546" y="5184522"/>
            <a:ext cx="8541793" cy="11050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b="1" dirty="0" smtClean="0">
              <a:solidFill>
                <a:schemeClr val="tx1"/>
              </a:solidFill>
            </a:endParaRPr>
          </a:p>
          <a:p>
            <a:r>
              <a:rPr lang="ar-BH" sz="2800" b="1" dirty="0" smtClean="0">
                <a:solidFill>
                  <a:srgbClr val="FFFF00"/>
                </a:solidFill>
              </a:rPr>
              <a:t>2ــ </a:t>
            </a:r>
            <a:r>
              <a:rPr lang="ar-BH" sz="2800" b="1" dirty="0">
                <a:solidFill>
                  <a:srgbClr val="FFFF00"/>
                </a:solidFill>
              </a:rPr>
              <a:t>أثارت الديار الدارسة في نفس الشاعر ذكرى مضت.</a:t>
            </a:r>
          </a:p>
          <a:p>
            <a:endParaRPr lang="ar-BH" dirty="0"/>
          </a:p>
          <a:p>
            <a:endParaRPr lang="ar-BH" dirty="0"/>
          </a:p>
        </p:txBody>
      </p:sp>
      <p:sp>
        <p:nvSpPr>
          <p:cNvPr id="34" name="Flowchart: Magnetic Disk 33"/>
          <p:cNvSpPr/>
          <p:nvPr/>
        </p:nvSpPr>
        <p:spPr>
          <a:xfrm>
            <a:off x="1337481" y="2753417"/>
            <a:ext cx="1280558" cy="766332"/>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35" name="Flowchart: Magnetic Disk 34"/>
          <p:cNvSpPr/>
          <p:nvPr/>
        </p:nvSpPr>
        <p:spPr>
          <a:xfrm>
            <a:off x="1337481" y="4090192"/>
            <a:ext cx="1263788" cy="766332"/>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19612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109183"/>
            <a:ext cx="10515600" cy="1397315"/>
          </a:xfrm>
        </p:spPr>
        <p:txBody>
          <a:bodyPr/>
          <a:lstStyle/>
          <a:p>
            <a:r>
              <a:rPr lang="ar-BH" b="1" dirty="0" smtClean="0">
                <a:solidFill>
                  <a:srgbClr val="FF0000"/>
                </a:solidFill>
              </a:rPr>
              <a:t>                                      </a:t>
            </a:r>
            <a:endParaRPr lang="ar-BH" b="1" dirty="0">
              <a:solidFill>
                <a:srgbClr val="FF0000"/>
              </a:solidFill>
            </a:endParaRPr>
          </a:p>
        </p:txBody>
      </p:sp>
      <p:sp>
        <p:nvSpPr>
          <p:cNvPr id="16" name="Rectangle 15"/>
          <p:cNvSpPr/>
          <p:nvPr/>
        </p:nvSpPr>
        <p:spPr>
          <a:xfrm>
            <a:off x="194867" y="171721"/>
            <a:ext cx="1769546" cy="143171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smtClean="0"/>
              <a:t>أن يحلّل الطالب النصّ مقطعًا </a:t>
            </a:r>
            <a:r>
              <a:rPr lang="ar-BH" sz="2000" b="1" dirty="0" err="1" smtClean="0"/>
              <a:t>مقطعًا</a:t>
            </a:r>
            <a:r>
              <a:rPr lang="ar-BH" sz="2000" b="1" dirty="0" smtClean="0"/>
              <a:t> مُراعيًا مستويات التحليل</a:t>
            </a:r>
            <a:endParaRPr lang="ar-BH" sz="2000" b="1" dirty="0"/>
          </a:p>
        </p:txBody>
      </p:sp>
      <p:pic>
        <p:nvPicPr>
          <p:cNvPr id="17" name="Picture 16"/>
          <p:cNvPicPr>
            <a:picLocks noChangeAspect="1"/>
          </p:cNvPicPr>
          <p:nvPr/>
        </p:nvPicPr>
        <p:blipFill>
          <a:blip r:embed="rId3"/>
          <a:stretch>
            <a:fillRect/>
          </a:stretch>
        </p:blipFill>
        <p:spPr>
          <a:xfrm>
            <a:off x="10350800" y="171721"/>
            <a:ext cx="1245731" cy="1245731"/>
          </a:xfrm>
          <a:prstGeom prst="rect">
            <a:avLst/>
          </a:prstGeom>
          <a:scene3d>
            <a:camera prst="orthographicFront"/>
            <a:lightRig rig="threePt" dir="t"/>
          </a:scene3d>
          <a:sp3d>
            <a:bevelT prst="angle"/>
          </a:sp3d>
        </p:spPr>
      </p:pic>
      <p:sp>
        <p:nvSpPr>
          <p:cNvPr id="39" name="Rounded Rectangle 38"/>
          <p:cNvSpPr/>
          <p:nvPr/>
        </p:nvSpPr>
        <p:spPr>
          <a:xfrm>
            <a:off x="4421876" y="344057"/>
            <a:ext cx="4094327" cy="1053626"/>
          </a:xfrm>
          <a:prstGeom prst="roundRect">
            <a:avLst/>
          </a:prstGeom>
          <a:solidFill>
            <a:srgbClr val="7030A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rtlCol="1" anchor="ctr"/>
          <a:lstStyle/>
          <a:p>
            <a:pPr algn="ctr"/>
            <a:r>
              <a:rPr lang="ar-BH" sz="4800" b="1" dirty="0">
                <a:solidFill>
                  <a:srgbClr val="FF0000"/>
                </a:solidFill>
              </a:rPr>
              <a:t>تحليل المقطع الأوّل</a:t>
            </a:r>
            <a:endParaRPr lang="ar-BH" sz="4800" dirty="0"/>
          </a:p>
        </p:txBody>
      </p:sp>
      <p:sp>
        <p:nvSpPr>
          <p:cNvPr id="44" name="Rectangle 43"/>
          <p:cNvSpPr/>
          <p:nvPr/>
        </p:nvSpPr>
        <p:spPr>
          <a:xfrm>
            <a:off x="2827731" y="1695138"/>
            <a:ext cx="8575097" cy="640080"/>
          </a:xfrm>
          <a:prstGeom prst="rect">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b="1" dirty="0" smtClean="0">
              <a:solidFill>
                <a:srgbClr val="FFFF00"/>
              </a:solidFill>
            </a:endParaRPr>
          </a:p>
          <a:p>
            <a:r>
              <a:rPr lang="ar-BH" sz="2800" b="1" dirty="0" smtClean="0">
                <a:solidFill>
                  <a:srgbClr val="FFFF00"/>
                </a:solidFill>
              </a:rPr>
              <a:t>3ــ بيّن العلاقة بين (المغاني والصّيَر الدارسة) و(علاهُنّ الشجر).</a:t>
            </a:r>
          </a:p>
          <a:p>
            <a:endParaRPr lang="ar-BH" dirty="0">
              <a:solidFill>
                <a:srgbClr val="FFFF00"/>
              </a:solidFill>
            </a:endParaRPr>
          </a:p>
          <a:p>
            <a:endParaRPr lang="ar-BH" dirty="0">
              <a:solidFill>
                <a:srgbClr val="FFFF00"/>
              </a:solidFill>
            </a:endParaRPr>
          </a:p>
        </p:txBody>
      </p:sp>
      <p:sp>
        <p:nvSpPr>
          <p:cNvPr id="46" name="Rectangle 45"/>
          <p:cNvSpPr/>
          <p:nvPr/>
        </p:nvSpPr>
        <p:spPr>
          <a:xfrm>
            <a:off x="2827731" y="4774888"/>
            <a:ext cx="8515066" cy="640080"/>
          </a:xfrm>
          <a:prstGeom prst="rect">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b="1" dirty="0" smtClean="0">
              <a:solidFill>
                <a:srgbClr val="FFFF00"/>
              </a:solidFill>
            </a:endParaRPr>
          </a:p>
          <a:p>
            <a:r>
              <a:rPr lang="ar-BH" sz="2800" b="1" dirty="0">
                <a:solidFill>
                  <a:srgbClr val="FFFF00"/>
                </a:solidFill>
              </a:rPr>
              <a:t>4ــ علامَ دلّت الوقفة </a:t>
            </a:r>
            <a:r>
              <a:rPr lang="ar-BH" sz="2800" b="1" dirty="0" err="1">
                <a:solidFill>
                  <a:srgbClr val="FFFF00"/>
                </a:solidFill>
              </a:rPr>
              <a:t>الطلليّة</a:t>
            </a:r>
            <a:r>
              <a:rPr lang="ar-BH" sz="2800" b="1" dirty="0">
                <a:solidFill>
                  <a:srgbClr val="FFFF00"/>
                </a:solidFill>
              </a:rPr>
              <a:t>؟ وماذا استَدعَت لدى الشاعر؟</a:t>
            </a:r>
          </a:p>
          <a:p>
            <a:endParaRPr lang="ar-BH" dirty="0">
              <a:solidFill>
                <a:srgbClr val="FFFF00"/>
              </a:solidFill>
            </a:endParaRPr>
          </a:p>
          <a:p>
            <a:endParaRPr lang="ar-BH" dirty="0">
              <a:solidFill>
                <a:srgbClr val="FFFF00"/>
              </a:solidFill>
            </a:endParaRPr>
          </a:p>
        </p:txBody>
      </p:sp>
      <p:sp>
        <p:nvSpPr>
          <p:cNvPr id="48" name="Rectangle 47"/>
          <p:cNvSpPr/>
          <p:nvPr/>
        </p:nvSpPr>
        <p:spPr>
          <a:xfrm>
            <a:off x="2797641" y="2431850"/>
            <a:ext cx="8575246" cy="19195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b="1" dirty="0" smtClean="0">
              <a:solidFill>
                <a:schemeClr val="tx1"/>
              </a:solidFill>
            </a:endParaRPr>
          </a:p>
          <a:p>
            <a:endParaRPr lang="ar-BH" sz="2800" b="1" dirty="0" smtClean="0">
              <a:solidFill>
                <a:schemeClr val="tx1"/>
              </a:solidFill>
            </a:endParaRPr>
          </a:p>
          <a:p>
            <a:endParaRPr lang="ar-BH" sz="2800" b="1" dirty="0">
              <a:solidFill>
                <a:schemeClr val="tx1"/>
              </a:solidFill>
            </a:endParaRPr>
          </a:p>
          <a:p>
            <a:pPr algn="just"/>
            <a:r>
              <a:rPr lang="ar-BH" sz="2400" b="1" dirty="0" smtClean="0">
                <a:solidFill>
                  <a:schemeClr val="tx1"/>
                </a:solidFill>
              </a:rPr>
              <a:t>3ــ العلاقة بين (المغاني والصّيَر الدارسة) و(علاهُنّ الشجر) </a:t>
            </a:r>
            <a:r>
              <a:rPr lang="ar-BH" sz="2400" b="1" dirty="0">
                <a:solidFill>
                  <a:schemeClr val="tx1"/>
                </a:solidFill>
              </a:rPr>
              <a:t>هي علاقة تقابل (تضادّ)، فالأصل في الوقفة الطلليّة أن تهيمن عليها صور الخراب والموت والفناء، لكنّ الشاعر جعل في هذه القصيدة الموتَ (وتُمثّله المفرداتُ: دارسات، أزرت، هل فيه خبر) جنبًا إلى جنب مع الحياة (وتُمثّلها جملتا: علاهنّ الشجر، تنسج الترب فنونا والمطر</a:t>
            </a:r>
            <a:r>
              <a:rPr lang="ar-BH" sz="2400" b="1" dirty="0" smtClean="0">
                <a:solidFill>
                  <a:schemeClr val="tx1"/>
                </a:solidFill>
              </a:rPr>
              <a:t>).</a:t>
            </a:r>
          </a:p>
          <a:p>
            <a:pPr algn="just"/>
            <a:endParaRPr lang="ar-BH" sz="2400" b="1" dirty="0">
              <a:solidFill>
                <a:schemeClr val="tx1"/>
              </a:solidFill>
            </a:endParaRPr>
          </a:p>
          <a:p>
            <a:endParaRPr lang="ar-BH" sz="2800" b="1" dirty="0" smtClean="0">
              <a:solidFill>
                <a:schemeClr val="tx1"/>
              </a:solidFill>
            </a:endParaRPr>
          </a:p>
          <a:p>
            <a:endParaRPr lang="ar-BH" dirty="0"/>
          </a:p>
          <a:p>
            <a:endParaRPr lang="ar-BH" dirty="0"/>
          </a:p>
        </p:txBody>
      </p:sp>
      <p:sp>
        <p:nvSpPr>
          <p:cNvPr id="49" name="Rectangle 48"/>
          <p:cNvSpPr/>
          <p:nvPr/>
        </p:nvSpPr>
        <p:spPr>
          <a:xfrm>
            <a:off x="2808644" y="5511206"/>
            <a:ext cx="8515066" cy="8792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ar-BH" sz="2800" b="1" dirty="0" smtClean="0">
              <a:solidFill>
                <a:schemeClr val="tx1"/>
              </a:solidFill>
            </a:endParaRPr>
          </a:p>
          <a:p>
            <a:pPr algn="l"/>
            <a:endParaRPr lang="ar-BH" sz="2800" b="1" dirty="0" smtClean="0">
              <a:solidFill>
                <a:schemeClr val="tx1"/>
              </a:solidFill>
            </a:endParaRPr>
          </a:p>
          <a:p>
            <a:pPr algn="just"/>
            <a:r>
              <a:rPr lang="ar-BH" sz="2400" b="1" dirty="0" smtClean="0">
                <a:solidFill>
                  <a:schemeClr val="tx1"/>
                </a:solidFill>
              </a:rPr>
              <a:t>4ــ </a:t>
            </a:r>
            <a:r>
              <a:rPr lang="ar-BH" sz="2400" b="1" dirty="0">
                <a:solidFill>
                  <a:schemeClr val="tx1"/>
                </a:solidFill>
              </a:rPr>
              <a:t>دلّت الوقفة الطلليّة هنا على تعلّق الشاعر بالماضي وحنينه إليه، وهو ما جعله يستدعي إحدى مغامرات الماضي السعيد</a:t>
            </a:r>
            <a:r>
              <a:rPr lang="ar-BH" sz="2400" b="1" dirty="0" smtClean="0">
                <a:solidFill>
                  <a:schemeClr val="tx1"/>
                </a:solidFill>
              </a:rPr>
              <a:t>.</a:t>
            </a:r>
          </a:p>
          <a:p>
            <a:pPr algn="just"/>
            <a:endParaRPr lang="ar-BH" sz="2400" b="1" dirty="0">
              <a:solidFill>
                <a:schemeClr val="tx1"/>
              </a:solidFill>
            </a:endParaRPr>
          </a:p>
          <a:p>
            <a:endParaRPr lang="ar-BH" dirty="0"/>
          </a:p>
          <a:p>
            <a:endParaRPr lang="ar-BH" dirty="0"/>
          </a:p>
        </p:txBody>
      </p:sp>
      <p:sp>
        <p:nvSpPr>
          <p:cNvPr id="24" name="Flowchart: Magnetic Disk 23"/>
          <p:cNvSpPr/>
          <p:nvPr/>
        </p:nvSpPr>
        <p:spPr>
          <a:xfrm>
            <a:off x="1651475" y="1712723"/>
            <a:ext cx="991970" cy="766332"/>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25" name="Flowchart: Magnetic Disk 24"/>
          <p:cNvSpPr/>
          <p:nvPr/>
        </p:nvSpPr>
        <p:spPr>
          <a:xfrm>
            <a:off x="1651475" y="4711762"/>
            <a:ext cx="991970" cy="703206"/>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45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2327913" y="2424564"/>
            <a:ext cx="9478781" cy="1005840"/>
          </a:xfrm>
          <a:prstGeom prst="rect">
            <a:avLst/>
          </a:prstGeom>
          <a:solidFill>
            <a:srgbClr val="DBB7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BH" sz="3200" b="1" dirty="0">
                <a:solidFill>
                  <a:schemeClr val="tx1"/>
                </a:solidFill>
              </a:rPr>
              <a:t>5 ــ حلّل الصورة الشعريّة </a:t>
            </a:r>
            <a:r>
              <a:rPr lang="ar-BH" sz="3200" b="1" dirty="0" smtClean="0">
                <a:solidFill>
                  <a:schemeClr val="tx1"/>
                </a:solidFill>
              </a:rPr>
              <a:t>الموجودة بالبيت </a:t>
            </a:r>
            <a:r>
              <a:rPr lang="ar-BH" sz="3200" b="1" dirty="0">
                <a:solidFill>
                  <a:schemeClr val="tx1"/>
                </a:solidFill>
              </a:rPr>
              <a:t>الثاني وبيّن الأسلوب البلاغيّ المستعمَل فيها.</a:t>
            </a:r>
          </a:p>
        </p:txBody>
      </p:sp>
      <p:sp>
        <p:nvSpPr>
          <p:cNvPr id="22" name="Rectangle 21"/>
          <p:cNvSpPr/>
          <p:nvPr/>
        </p:nvSpPr>
        <p:spPr>
          <a:xfrm>
            <a:off x="2327913" y="3860467"/>
            <a:ext cx="9478781" cy="1883391"/>
          </a:xfrm>
          <a:prstGeom prst="rect">
            <a:avLst/>
          </a:prstGeom>
          <a:solidFill>
            <a:srgbClr val="92D050"/>
          </a:solidFill>
          <a:ln>
            <a:solidFill>
              <a:srgbClr val="0070C0"/>
            </a:solidFill>
          </a:ln>
        </p:spPr>
        <p:style>
          <a:lnRef idx="1">
            <a:schemeClr val="accent3"/>
          </a:lnRef>
          <a:fillRef idx="2">
            <a:schemeClr val="accent3"/>
          </a:fillRef>
          <a:effectRef idx="1">
            <a:schemeClr val="accent3"/>
          </a:effectRef>
          <a:fontRef idx="minor">
            <a:schemeClr val="dk1"/>
          </a:fontRef>
        </p:style>
        <p:txBody>
          <a:bodyPr rtlCol="1" anchor="ctr"/>
          <a:lstStyle/>
          <a:p>
            <a:pPr algn="just"/>
            <a:r>
              <a:rPr lang="ar-BH" sz="2800" b="1" dirty="0"/>
              <a:t>5 ــ في البيت الثاني صورة شعريّة تجلّت فيها الرياح والمطر في حركة بين الجيئة والذهاب وكأنّها مِنسج بيد نسّاج ماهر. وقد استعمل الشاعر في هذه الصورة الاستعارة (استعارَ فعل النسج للرياح) التي أتاحت له بعث الحياة في المنزل الدارس. </a:t>
            </a:r>
          </a:p>
        </p:txBody>
      </p:sp>
      <p:sp>
        <p:nvSpPr>
          <p:cNvPr id="11" name="Rectangle 10"/>
          <p:cNvSpPr/>
          <p:nvPr/>
        </p:nvSpPr>
        <p:spPr>
          <a:xfrm>
            <a:off x="194867" y="171721"/>
            <a:ext cx="1920536" cy="16024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smtClean="0"/>
              <a:t>أن يحلّل الطالب النصّ مقطعًا </a:t>
            </a:r>
            <a:r>
              <a:rPr lang="ar-BH" sz="2000" b="1" dirty="0" err="1" smtClean="0"/>
              <a:t>مقطعًا</a:t>
            </a:r>
            <a:r>
              <a:rPr lang="ar-BH" sz="2000" b="1" dirty="0" smtClean="0"/>
              <a:t> مُراعيًا مستويات التحليل</a:t>
            </a:r>
            <a:endParaRPr lang="ar-BH" sz="2000" b="1" dirty="0"/>
          </a:p>
        </p:txBody>
      </p:sp>
      <p:pic>
        <p:nvPicPr>
          <p:cNvPr id="12" name="Picture 11"/>
          <p:cNvPicPr>
            <a:picLocks noChangeAspect="1"/>
          </p:cNvPicPr>
          <p:nvPr/>
        </p:nvPicPr>
        <p:blipFill>
          <a:blip r:embed="rId3"/>
          <a:stretch>
            <a:fillRect/>
          </a:stretch>
        </p:blipFill>
        <p:spPr>
          <a:xfrm>
            <a:off x="10350800" y="404261"/>
            <a:ext cx="1245731" cy="1245731"/>
          </a:xfrm>
          <a:prstGeom prst="rect">
            <a:avLst/>
          </a:prstGeom>
          <a:scene3d>
            <a:camera prst="orthographicFront"/>
            <a:lightRig rig="threePt" dir="t"/>
          </a:scene3d>
          <a:sp3d>
            <a:bevelT prst="angle"/>
          </a:sp3d>
        </p:spPr>
      </p:pic>
      <p:sp>
        <p:nvSpPr>
          <p:cNvPr id="14" name="Rounded Rectangle 13"/>
          <p:cNvSpPr/>
          <p:nvPr/>
        </p:nvSpPr>
        <p:spPr>
          <a:xfrm>
            <a:off x="3971500" y="404261"/>
            <a:ext cx="4094327" cy="1053626"/>
          </a:xfrm>
          <a:prstGeom prst="roundRect">
            <a:avLst/>
          </a:prstGeom>
          <a:solidFill>
            <a:srgbClr val="7030A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rtlCol="1" anchor="ctr"/>
          <a:lstStyle/>
          <a:p>
            <a:pPr algn="ctr"/>
            <a:r>
              <a:rPr lang="ar-BH" sz="4800" b="1" dirty="0">
                <a:solidFill>
                  <a:srgbClr val="FF0000"/>
                </a:solidFill>
              </a:rPr>
              <a:t>تحليل المقطع الأوّل</a:t>
            </a:r>
            <a:endParaRPr lang="ar-BH" sz="4800" dirty="0"/>
          </a:p>
        </p:txBody>
      </p:sp>
      <p:sp>
        <p:nvSpPr>
          <p:cNvPr id="15" name="Flowchart: Magnetic Disk 14"/>
          <p:cNvSpPr/>
          <p:nvPr/>
        </p:nvSpPr>
        <p:spPr>
          <a:xfrm>
            <a:off x="514856" y="2544318"/>
            <a:ext cx="1280558" cy="766332"/>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10522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anim calcmode="lin" valueType="num">
                                      <p:cBhvr>
                                        <p:cTn id="8" dur="1500" fill="hold"/>
                                        <p:tgtEl>
                                          <p:spTgt spid="22"/>
                                        </p:tgtEl>
                                        <p:attrNameLst>
                                          <p:attrName>ppt_x</p:attrName>
                                        </p:attrNameLst>
                                      </p:cBhvr>
                                      <p:tavLst>
                                        <p:tav tm="0">
                                          <p:val>
                                            <p:strVal val="#ppt_x"/>
                                          </p:val>
                                        </p:tav>
                                        <p:tav tm="100000">
                                          <p:val>
                                            <p:strVal val="#ppt_x"/>
                                          </p:val>
                                        </p:tav>
                                      </p:tavLst>
                                    </p:anim>
                                    <p:anim calcmode="lin" valueType="num">
                                      <p:cBhvr>
                                        <p:cTn id="9"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2122174" y="2040166"/>
            <a:ext cx="9478781" cy="1005840"/>
          </a:xfrm>
          <a:prstGeom prst="rect">
            <a:avLst/>
          </a:prstGeom>
          <a:solidFill>
            <a:srgbClr val="DBB7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BH" sz="3200" b="1" dirty="0">
                <a:solidFill>
                  <a:schemeClr val="tx1"/>
                </a:solidFill>
              </a:rPr>
              <a:t>6 ــ وضّح وظيفة كلّ من الخبر والإنشاء في هذا المقطع.</a:t>
            </a:r>
          </a:p>
        </p:txBody>
      </p:sp>
      <p:sp>
        <p:nvSpPr>
          <p:cNvPr id="23" name="Rectangle 22"/>
          <p:cNvSpPr/>
          <p:nvPr/>
        </p:nvSpPr>
        <p:spPr>
          <a:xfrm>
            <a:off x="2122174" y="3302756"/>
            <a:ext cx="9469931" cy="30314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ar-BH" sz="2800" b="1" dirty="0">
                <a:solidFill>
                  <a:schemeClr val="tx1"/>
                </a:solidFill>
              </a:rPr>
              <a:t>6 ــ هيمن على هذا المقطع الأسلوب الخبريّ، وهو أسلوب يُستعمل للإخبار عن الواقع ووصف الأشياء والموجودات. ومعه حضرت جملة إنشائيّة واحدة عبر أسلوب الاستفهام (هل فيه </a:t>
            </a:r>
            <a:r>
              <a:rPr lang="ar-BH" sz="2800" b="1" dirty="0" smtClean="0">
                <a:solidFill>
                  <a:schemeClr val="tx1"/>
                </a:solidFill>
              </a:rPr>
              <a:t>خبر؟)، </a:t>
            </a:r>
            <a:r>
              <a:rPr lang="ar-BH" sz="2800" b="1" dirty="0">
                <a:solidFill>
                  <a:schemeClr val="tx1"/>
                </a:solidFill>
              </a:rPr>
              <a:t>والإنشاء كما هو معلوم أسلوب يُستعمل للتعبير عن العواطف وتوهّج الذات.</a:t>
            </a:r>
          </a:p>
          <a:p>
            <a:pPr algn="just"/>
            <a:r>
              <a:rPr lang="ar-BH" sz="2800" b="1" dirty="0">
                <a:solidFill>
                  <a:schemeClr val="tx1"/>
                </a:solidFill>
              </a:rPr>
              <a:t>وهذا التنويع بين الخبر والإنشاء يدلّ على أنّ الشاعر يتنازعه أمران اثنان: إخبار عن موجود وهو </a:t>
            </a:r>
            <a:r>
              <a:rPr lang="ar-BH" sz="2800" b="1" dirty="0" smtClean="0">
                <a:solidFill>
                  <a:schemeClr val="tx1"/>
                </a:solidFill>
              </a:rPr>
              <a:t>إقفار </a:t>
            </a:r>
            <a:r>
              <a:rPr lang="ar-BH" sz="2800" b="1" dirty="0">
                <a:solidFill>
                  <a:schemeClr val="tx1"/>
                </a:solidFill>
              </a:rPr>
              <a:t>الديار وخلوّها من أهلها، واستفهام يمهّد لتصوّر أحداث جرت.</a:t>
            </a:r>
          </a:p>
        </p:txBody>
      </p:sp>
      <p:sp>
        <p:nvSpPr>
          <p:cNvPr id="11" name="Rectangle 10"/>
          <p:cNvSpPr/>
          <p:nvPr/>
        </p:nvSpPr>
        <p:spPr>
          <a:xfrm>
            <a:off x="194867" y="171721"/>
            <a:ext cx="1769546" cy="143171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smtClean="0"/>
              <a:t>أن يحلّل الطالب النصّ مقطعًا </a:t>
            </a:r>
            <a:r>
              <a:rPr lang="ar-BH" sz="2000" b="1" dirty="0" err="1" smtClean="0"/>
              <a:t>مقطعًا</a:t>
            </a:r>
            <a:r>
              <a:rPr lang="ar-BH" sz="2000" b="1" dirty="0" smtClean="0"/>
              <a:t> مُراعيًا مستويات التحليل</a:t>
            </a:r>
            <a:endParaRPr lang="ar-BH" sz="2000" b="1" dirty="0"/>
          </a:p>
        </p:txBody>
      </p:sp>
      <p:pic>
        <p:nvPicPr>
          <p:cNvPr id="12" name="Picture 11"/>
          <p:cNvPicPr>
            <a:picLocks noChangeAspect="1"/>
          </p:cNvPicPr>
          <p:nvPr/>
        </p:nvPicPr>
        <p:blipFill>
          <a:blip r:embed="rId3"/>
          <a:stretch>
            <a:fillRect/>
          </a:stretch>
        </p:blipFill>
        <p:spPr>
          <a:xfrm>
            <a:off x="10350800" y="171721"/>
            <a:ext cx="1245731" cy="1245731"/>
          </a:xfrm>
          <a:prstGeom prst="rect">
            <a:avLst/>
          </a:prstGeom>
          <a:scene3d>
            <a:camera prst="orthographicFront"/>
            <a:lightRig rig="threePt" dir="t"/>
          </a:scene3d>
          <a:sp3d>
            <a:bevelT prst="angle"/>
          </a:sp3d>
        </p:spPr>
      </p:pic>
      <p:sp>
        <p:nvSpPr>
          <p:cNvPr id="14" name="Rounded Rectangle 13"/>
          <p:cNvSpPr/>
          <p:nvPr/>
        </p:nvSpPr>
        <p:spPr>
          <a:xfrm>
            <a:off x="4421876" y="344057"/>
            <a:ext cx="4094327" cy="1053626"/>
          </a:xfrm>
          <a:prstGeom prst="roundRect">
            <a:avLst/>
          </a:prstGeom>
          <a:solidFill>
            <a:srgbClr val="7030A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rtlCol="1" anchor="ctr"/>
          <a:lstStyle/>
          <a:p>
            <a:pPr algn="ctr"/>
            <a:r>
              <a:rPr lang="ar-BH" sz="4800" b="1" dirty="0">
                <a:solidFill>
                  <a:srgbClr val="FF0000"/>
                </a:solidFill>
              </a:rPr>
              <a:t>تحليل المقطع الأوّل</a:t>
            </a:r>
            <a:endParaRPr lang="ar-BH" sz="4800" dirty="0"/>
          </a:p>
        </p:txBody>
      </p:sp>
      <p:sp>
        <p:nvSpPr>
          <p:cNvPr id="9" name="Flowchart: Magnetic Disk 8"/>
          <p:cNvSpPr/>
          <p:nvPr/>
        </p:nvSpPr>
        <p:spPr>
          <a:xfrm>
            <a:off x="972443" y="2159920"/>
            <a:ext cx="991970" cy="766332"/>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11358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64432" y="-120298"/>
            <a:ext cx="10515600" cy="1235392"/>
          </a:xfrm>
        </p:spPr>
        <p:txBody>
          <a:bodyPr/>
          <a:lstStyle/>
          <a:p>
            <a:pPr algn="ctr"/>
            <a:r>
              <a:rPr lang="ar-BH" b="1" dirty="0" smtClean="0">
                <a:solidFill>
                  <a:srgbClr val="FF0000"/>
                </a:solidFill>
              </a:rPr>
              <a:t>تحليل المقطع الثاني</a:t>
            </a:r>
            <a:endParaRPr lang="ar-BH" b="1" dirty="0">
              <a:solidFill>
                <a:srgbClr val="FF0000"/>
              </a:solidFill>
            </a:endParaRPr>
          </a:p>
        </p:txBody>
      </p:sp>
      <p:sp>
        <p:nvSpPr>
          <p:cNvPr id="14" name="Content Placeholder 2"/>
          <p:cNvSpPr>
            <a:spLocks noGrp="1"/>
          </p:cNvSpPr>
          <p:nvPr>
            <p:ph idx="1"/>
          </p:nvPr>
        </p:nvSpPr>
        <p:spPr>
          <a:xfrm>
            <a:off x="1265408" y="1953653"/>
            <a:ext cx="10703019" cy="4435522"/>
          </a:xfrm>
          <a:solidFill>
            <a:srgbClr val="B7FFFF"/>
          </a:solidFill>
        </p:spPr>
        <p:txBody>
          <a:bodyPr>
            <a:normAutofit/>
          </a:bodyPr>
          <a:lstStyle/>
          <a:p>
            <a:pPr algn="r" rtl="1">
              <a:buFont typeface="Wingdings" panose="05000000000000000000" pitchFamily="2" charset="2"/>
              <a:buChar char="q"/>
            </a:pPr>
            <a:r>
              <a:rPr lang="ar-BH" sz="2600" b="1" dirty="0" smtClean="0">
                <a:solidFill>
                  <a:srgbClr val="002060"/>
                </a:solidFill>
              </a:rPr>
              <a:t> انتقل الشاعر من الوقوف على الأطلال إلى سرد المغامرة الغراميّة. </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بُني المقطع الثاني بناء سرديًّا خطّيًّا.</a:t>
            </a:r>
            <a:r>
              <a:rPr lang="ar-BH" sz="2400" b="1" dirty="0">
                <a:solidFill>
                  <a:schemeClr val="accent6">
                    <a:lumMod val="50000"/>
                  </a:schemeClr>
                </a:solidFill>
              </a:rPr>
              <a:t> </a:t>
            </a:r>
            <a:endParaRPr lang="ar-BH" sz="2600" b="1" dirty="0" smtClean="0">
              <a:solidFill>
                <a:srgbClr val="002060"/>
              </a:solidFill>
            </a:endParaRPr>
          </a:p>
          <a:p>
            <a:pPr algn="r" rtl="1">
              <a:buFont typeface="Wingdings" panose="05000000000000000000" pitchFamily="2" charset="2"/>
              <a:buChar char="q"/>
            </a:pPr>
            <a:r>
              <a:rPr lang="ar-BH" sz="2600" b="1" dirty="0" smtClean="0">
                <a:solidFill>
                  <a:srgbClr val="002060"/>
                </a:solidFill>
              </a:rPr>
              <a:t>  تضمّن هذا المقطع وضع بداية ووضع ختام وخلا من سياق التحوّل. </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هيمن الوصف على المقطع الثاني وغاب فيه سرد الأحداث. </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في هذا المقطع شخصيّتان رئيسيّتان هما عمر الشاعر المحبّ، والحبيبة. </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يظهر عمر في هذا المقطع في صورة البطل المغامر. </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تُذكّر صورة عمر مقبلا على فرسه الأغرّ بصورة فارس الأحلام الذي يأتي على حصان أبيض. تخلو البنية الفاعليّة في هذا المقطع من الشخصيّات الثانويّة.</a:t>
            </a:r>
            <a:r>
              <a:rPr lang="en-US" sz="2400" b="1" dirty="0">
                <a:solidFill>
                  <a:srgbClr val="0070C0"/>
                </a:solidFill>
              </a:rPr>
              <a:t> </a:t>
            </a:r>
            <a:endParaRPr lang="en-US" sz="2400" b="1" dirty="0" smtClean="0">
              <a:solidFill>
                <a:srgbClr val="0070C0"/>
              </a:solidFill>
            </a:endParaRPr>
          </a:p>
          <a:p>
            <a:pPr algn="r" rtl="1">
              <a:buFont typeface="Wingdings" panose="05000000000000000000" pitchFamily="2" charset="2"/>
              <a:buChar char="q"/>
            </a:pPr>
            <a:r>
              <a:rPr lang="ar-BH" sz="2600" b="1" dirty="0" smtClean="0">
                <a:solidFill>
                  <a:srgbClr val="002060"/>
                </a:solidFill>
              </a:rPr>
              <a:t>تحضر الحبيبة على مسرح الأحداث في جمع من صاحباتها كملكة محفوفة بجواريها الحسان.</a:t>
            </a:r>
            <a:r>
              <a:rPr lang="ar-BH" sz="2400" b="1" dirty="0">
                <a:solidFill>
                  <a:srgbClr val="0070C0"/>
                </a:solidFill>
              </a:rPr>
              <a:t> </a:t>
            </a:r>
            <a:endParaRPr lang="ar-BH" sz="2600" b="1" dirty="0">
              <a:solidFill>
                <a:schemeClr val="accent6">
                  <a:lumMod val="50000"/>
                </a:schemeClr>
              </a:solidFill>
            </a:endParaRPr>
          </a:p>
        </p:txBody>
      </p:sp>
      <p:sp>
        <p:nvSpPr>
          <p:cNvPr id="15" name="Rectangle 14"/>
          <p:cNvSpPr/>
          <p:nvPr/>
        </p:nvSpPr>
        <p:spPr>
          <a:xfrm>
            <a:off x="150675" y="150695"/>
            <a:ext cx="1514352" cy="1531965"/>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a:t>أن يحلّل الطالب النصّ مقطعًا مقطعًا مراعيًا مستويات التحليل</a:t>
            </a:r>
          </a:p>
        </p:txBody>
      </p:sp>
      <p:sp>
        <p:nvSpPr>
          <p:cNvPr id="24" name="Rectangle 23"/>
          <p:cNvSpPr/>
          <p:nvPr/>
        </p:nvSpPr>
        <p:spPr>
          <a:xfrm>
            <a:off x="2043822" y="988704"/>
            <a:ext cx="9787470" cy="693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000" b="1" dirty="0">
                <a:solidFill>
                  <a:schemeClr val="accent4">
                    <a:lumMod val="60000"/>
                    <a:lumOff val="40000"/>
                  </a:schemeClr>
                </a:solidFill>
              </a:rPr>
              <a:t>ضع علامة (✔) أمام الإجابة الصحيحة، وعلامة (</a:t>
            </a:r>
            <a:r>
              <a:rPr lang="en-US" sz="3000" b="1" dirty="0">
                <a:solidFill>
                  <a:schemeClr val="accent4">
                    <a:lumMod val="60000"/>
                    <a:lumOff val="40000"/>
                  </a:schemeClr>
                </a:solidFill>
              </a:rPr>
              <a:t>X</a:t>
            </a:r>
            <a:r>
              <a:rPr lang="ar-BH" sz="3000" b="1" dirty="0">
                <a:solidFill>
                  <a:schemeClr val="accent4">
                    <a:lumMod val="60000"/>
                    <a:lumOff val="40000"/>
                  </a:schemeClr>
                </a:solidFill>
              </a:rPr>
              <a:t>) أمام الإجابة الخاطئة:</a:t>
            </a:r>
          </a:p>
        </p:txBody>
      </p:sp>
      <p:sp>
        <p:nvSpPr>
          <p:cNvPr id="25" name="Flowchart: Magnetic Disk 24"/>
          <p:cNvSpPr/>
          <p:nvPr/>
        </p:nvSpPr>
        <p:spPr>
          <a:xfrm>
            <a:off x="0" y="5620351"/>
            <a:ext cx="1169874" cy="76882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1084174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64432" y="-120298"/>
            <a:ext cx="10515600" cy="1235392"/>
          </a:xfrm>
        </p:spPr>
        <p:txBody>
          <a:bodyPr/>
          <a:lstStyle/>
          <a:p>
            <a:pPr algn="ctr"/>
            <a:r>
              <a:rPr lang="ar-BH" b="1" dirty="0" smtClean="0">
                <a:solidFill>
                  <a:srgbClr val="FF0000"/>
                </a:solidFill>
              </a:rPr>
              <a:t>تحليل المقطع الثاني</a:t>
            </a:r>
            <a:endParaRPr lang="ar-BH" b="1" dirty="0">
              <a:solidFill>
                <a:srgbClr val="FF0000"/>
              </a:solidFill>
            </a:endParaRPr>
          </a:p>
        </p:txBody>
      </p:sp>
      <p:sp>
        <p:nvSpPr>
          <p:cNvPr id="14" name="Content Placeholder 2"/>
          <p:cNvSpPr>
            <a:spLocks noGrp="1"/>
          </p:cNvSpPr>
          <p:nvPr>
            <p:ph idx="1"/>
          </p:nvPr>
        </p:nvSpPr>
        <p:spPr>
          <a:xfrm>
            <a:off x="1265408" y="1953653"/>
            <a:ext cx="10703019" cy="4435522"/>
          </a:xfrm>
          <a:solidFill>
            <a:srgbClr val="B7FFFF"/>
          </a:solidFill>
        </p:spPr>
        <p:txBody>
          <a:bodyPr>
            <a:normAutofit/>
          </a:bodyPr>
          <a:lstStyle/>
          <a:p>
            <a:pPr algn="r" rtl="1">
              <a:buFont typeface="Wingdings" panose="05000000000000000000" pitchFamily="2" charset="2"/>
              <a:buChar char="q"/>
            </a:pPr>
            <a:r>
              <a:rPr lang="ar-BH" sz="2600" b="1" dirty="0" smtClean="0">
                <a:solidFill>
                  <a:srgbClr val="002060"/>
                </a:solidFill>
              </a:rPr>
              <a:t> انتقل الشاعر من الوقوف على الأطلال إلى سرد المغامرة الغراميّة. </a:t>
            </a:r>
            <a:r>
              <a:rPr lang="ar-BH" sz="2400" b="1" dirty="0" smtClean="0">
                <a:solidFill>
                  <a:schemeClr val="accent6">
                    <a:lumMod val="50000"/>
                  </a:schemeClr>
                </a:solidFill>
              </a:rPr>
              <a:t>✔</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بُني المقطع الثاني بناء سرديًّا خطّيًّا.</a:t>
            </a:r>
            <a:r>
              <a:rPr lang="ar-BH" sz="2400" b="1" dirty="0">
                <a:solidFill>
                  <a:schemeClr val="accent6">
                    <a:lumMod val="50000"/>
                  </a:schemeClr>
                </a:solidFill>
              </a:rPr>
              <a:t> ✔</a:t>
            </a:r>
            <a:endParaRPr lang="ar-BH" sz="2600" b="1" dirty="0" smtClean="0">
              <a:solidFill>
                <a:srgbClr val="002060"/>
              </a:solidFill>
            </a:endParaRPr>
          </a:p>
          <a:p>
            <a:pPr algn="r" rtl="1">
              <a:buFont typeface="Wingdings" panose="05000000000000000000" pitchFamily="2" charset="2"/>
              <a:buChar char="q"/>
            </a:pPr>
            <a:r>
              <a:rPr lang="ar-BH" sz="2600" b="1" dirty="0" smtClean="0">
                <a:solidFill>
                  <a:srgbClr val="002060"/>
                </a:solidFill>
              </a:rPr>
              <a:t>  تضمّن هذا المقطع وضع بداية ووضع ختام وخلا من سياق التحوّل. </a:t>
            </a:r>
            <a:r>
              <a:rPr lang="en-US" sz="2400" b="1" dirty="0" smtClean="0">
                <a:solidFill>
                  <a:schemeClr val="accent6">
                    <a:lumMod val="50000"/>
                  </a:schemeClr>
                </a:solidFill>
              </a:rPr>
              <a:t>X</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هيمن الوصف على المقطع الثاني وغاب فيه سرد الأحداث. </a:t>
            </a:r>
            <a:r>
              <a:rPr lang="en-US" sz="2400" b="1" dirty="0" smtClean="0">
                <a:solidFill>
                  <a:schemeClr val="accent6">
                    <a:lumMod val="50000"/>
                  </a:schemeClr>
                </a:solidFill>
              </a:rPr>
              <a:t>X</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في هذا المقطع شخصيّتان رئيسيّتان هما عمر الشاعر المحبّ، والحبيبة. </a:t>
            </a:r>
            <a:r>
              <a:rPr lang="ar-BH" sz="2400" b="1" dirty="0">
                <a:solidFill>
                  <a:schemeClr val="accent6">
                    <a:lumMod val="50000"/>
                  </a:schemeClr>
                </a:solidFill>
              </a:rPr>
              <a:t>✔</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يظهر عمر في هذا المقطع في صورة البطل المغامر. </a:t>
            </a:r>
            <a:r>
              <a:rPr lang="ar-BH" sz="2400" b="1" dirty="0">
                <a:solidFill>
                  <a:schemeClr val="accent6">
                    <a:lumMod val="50000"/>
                  </a:schemeClr>
                </a:solidFill>
              </a:rPr>
              <a:t>✔</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تُذكّر صورة عمر مقبلا على فرسه الأغرّ بصورة فارس الأحلام الذي يأتي على حصان أبيض.</a:t>
            </a:r>
            <a:r>
              <a:rPr lang="ar-BH" sz="2400" b="1" dirty="0" smtClean="0">
                <a:solidFill>
                  <a:schemeClr val="accent6">
                    <a:lumMod val="50000"/>
                  </a:schemeClr>
                </a:solidFill>
              </a:rPr>
              <a:t>✔</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تخلو البنية الفاعليّة في هذا المقطع من الشخصيّات الثانويّة.</a:t>
            </a:r>
            <a:r>
              <a:rPr lang="en-US" sz="2400" b="1" dirty="0">
                <a:solidFill>
                  <a:srgbClr val="0070C0"/>
                </a:solidFill>
              </a:rPr>
              <a:t> </a:t>
            </a:r>
            <a:r>
              <a:rPr lang="en-US" sz="2400" b="1" dirty="0" smtClean="0">
                <a:solidFill>
                  <a:schemeClr val="accent6">
                    <a:lumMod val="50000"/>
                  </a:schemeClr>
                </a:solidFill>
              </a:rPr>
              <a:t>X </a:t>
            </a:r>
            <a:endParaRPr lang="ar-BH" sz="2600" b="1" dirty="0" smtClean="0">
              <a:solidFill>
                <a:schemeClr val="accent6">
                  <a:lumMod val="50000"/>
                </a:schemeClr>
              </a:solidFill>
            </a:endParaRPr>
          </a:p>
          <a:p>
            <a:pPr algn="r" rtl="1">
              <a:buFont typeface="Wingdings" panose="05000000000000000000" pitchFamily="2" charset="2"/>
              <a:buChar char="q"/>
            </a:pPr>
            <a:r>
              <a:rPr lang="ar-BH" sz="2600" b="1" dirty="0" smtClean="0">
                <a:solidFill>
                  <a:srgbClr val="002060"/>
                </a:solidFill>
              </a:rPr>
              <a:t> تحضر الحبيبة على مسرح الأحداث في جمع من صاحباتها كملكة محفوفة بجواريها الحسان.</a:t>
            </a:r>
            <a:r>
              <a:rPr lang="ar-BH" sz="2400" b="1" dirty="0">
                <a:solidFill>
                  <a:srgbClr val="0070C0"/>
                </a:solidFill>
              </a:rPr>
              <a:t> </a:t>
            </a:r>
            <a:r>
              <a:rPr lang="ar-BH" sz="2400" b="1" dirty="0">
                <a:solidFill>
                  <a:schemeClr val="accent6">
                    <a:lumMod val="50000"/>
                  </a:schemeClr>
                </a:solidFill>
              </a:rPr>
              <a:t>✔</a:t>
            </a:r>
            <a:endParaRPr lang="ar-BH" sz="2600" b="1" dirty="0">
              <a:solidFill>
                <a:schemeClr val="accent6">
                  <a:lumMod val="50000"/>
                </a:schemeClr>
              </a:solidFill>
            </a:endParaRPr>
          </a:p>
        </p:txBody>
      </p:sp>
      <p:sp>
        <p:nvSpPr>
          <p:cNvPr id="15" name="Rectangle 14"/>
          <p:cNvSpPr/>
          <p:nvPr/>
        </p:nvSpPr>
        <p:spPr>
          <a:xfrm>
            <a:off x="150675" y="150695"/>
            <a:ext cx="1514352" cy="1531965"/>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a:t>أن يحلّل الطالب النصّ مقطعًا مقطعًا مراعيًا مستويات التحليل</a:t>
            </a:r>
          </a:p>
        </p:txBody>
      </p:sp>
      <p:sp>
        <p:nvSpPr>
          <p:cNvPr id="24" name="Rectangle 23"/>
          <p:cNvSpPr/>
          <p:nvPr/>
        </p:nvSpPr>
        <p:spPr>
          <a:xfrm>
            <a:off x="2043822" y="988704"/>
            <a:ext cx="9787470" cy="693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000" b="1" dirty="0">
                <a:solidFill>
                  <a:schemeClr val="accent4">
                    <a:lumMod val="60000"/>
                    <a:lumOff val="40000"/>
                  </a:schemeClr>
                </a:solidFill>
              </a:rPr>
              <a:t>ضع علامة (✔) أمام الإجابة الصحيحة، وعلامة (</a:t>
            </a:r>
            <a:r>
              <a:rPr lang="en-US" sz="3000" b="1" dirty="0">
                <a:solidFill>
                  <a:schemeClr val="accent4">
                    <a:lumMod val="60000"/>
                    <a:lumOff val="40000"/>
                  </a:schemeClr>
                </a:solidFill>
              </a:rPr>
              <a:t>X</a:t>
            </a:r>
            <a:r>
              <a:rPr lang="ar-BH" sz="3000" b="1" dirty="0">
                <a:solidFill>
                  <a:schemeClr val="accent4">
                    <a:lumMod val="60000"/>
                    <a:lumOff val="40000"/>
                  </a:schemeClr>
                </a:solidFill>
              </a:rPr>
              <a:t>) أمام الإجابة الخاطئة:</a:t>
            </a:r>
          </a:p>
        </p:txBody>
      </p:sp>
      <p:sp>
        <p:nvSpPr>
          <p:cNvPr id="25" name="Flowchart: Magnetic Disk 24"/>
          <p:cNvSpPr/>
          <p:nvPr/>
        </p:nvSpPr>
        <p:spPr>
          <a:xfrm>
            <a:off x="0" y="5620351"/>
            <a:ext cx="1169874" cy="76882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42703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25658" y="224448"/>
            <a:ext cx="10515600" cy="830629"/>
          </a:xfrm>
        </p:spPr>
        <p:txBody>
          <a:bodyPr/>
          <a:lstStyle/>
          <a:p>
            <a:pPr algn="ctr"/>
            <a:r>
              <a:rPr lang="ar-BH" b="1" dirty="0" smtClean="0">
                <a:solidFill>
                  <a:srgbClr val="FF0000"/>
                </a:solidFill>
              </a:rPr>
              <a:t>تحليل المقطع </a:t>
            </a:r>
            <a:r>
              <a:rPr lang="ar-BH" b="1" dirty="0">
                <a:solidFill>
                  <a:srgbClr val="FF0000"/>
                </a:solidFill>
              </a:rPr>
              <a:t>الثاني</a:t>
            </a:r>
          </a:p>
        </p:txBody>
      </p:sp>
      <p:sp>
        <p:nvSpPr>
          <p:cNvPr id="13" name="Content Placeholder 2"/>
          <p:cNvSpPr>
            <a:spLocks noGrp="1"/>
          </p:cNvSpPr>
          <p:nvPr>
            <p:ph idx="1"/>
          </p:nvPr>
        </p:nvSpPr>
        <p:spPr>
          <a:xfrm>
            <a:off x="1478628" y="1944806"/>
            <a:ext cx="10521436" cy="4426965"/>
          </a:xfrm>
          <a:solidFill>
            <a:schemeClr val="accent2"/>
          </a:solidFill>
        </p:spPr>
        <p:txBody>
          <a:bodyPr>
            <a:normAutofit fontScale="25000" lnSpcReduction="20000"/>
          </a:bodyPr>
          <a:lstStyle/>
          <a:p>
            <a:endParaRPr lang="ar-BH" sz="3200" b="1" dirty="0" smtClean="0">
              <a:solidFill>
                <a:srgbClr val="0070C0"/>
              </a:solidFill>
            </a:endParaRPr>
          </a:p>
          <a:p>
            <a:pPr marL="0" indent="0">
              <a:buNone/>
            </a:pPr>
            <a:endParaRPr lang="ar-BH" sz="3200" b="1" dirty="0" smtClean="0">
              <a:solidFill>
                <a:srgbClr val="0070C0"/>
              </a:solidFill>
            </a:endParaRPr>
          </a:p>
          <a:p>
            <a:pPr marL="0" indent="0" algn="just">
              <a:lnSpc>
                <a:spcPct val="150000"/>
              </a:lnSpc>
              <a:buNone/>
            </a:pPr>
            <a:r>
              <a:rPr lang="ar-BH" sz="3200" b="1" dirty="0">
                <a:solidFill>
                  <a:srgbClr val="0070C0"/>
                </a:solidFill>
              </a:rPr>
              <a:t> </a:t>
            </a:r>
            <a:endParaRPr lang="ar-BH" sz="3200" b="1" dirty="0" smtClean="0">
              <a:solidFill>
                <a:srgbClr val="0070C0"/>
              </a:solidFill>
            </a:endParaRPr>
          </a:p>
          <a:p>
            <a:pPr marL="0" indent="0" algn="just" rtl="1">
              <a:lnSpc>
                <a:spcPct val="150000"/>
              </a:lnSpc>
              <a:buNone/>
            </a:pPr>
            <a:r>
              <a:rPr lang="ar-BH" sz="12800" b="1" dirty="0" smtClean="0">
                <a:solidFill>
                  <a:srgbClr val="002060"/>
                </a:solidFill>
              </a:rPr>
              <a:t>استخرج من أبيات هذا المقطع مميّزات البنية الزمانيّة والمكانيّة، وبيّن كيف خدمت قصّةَ اللقاء.</a:t>
            </a:r>
          </a:p>
          <a:p>
            <a:pPr marL="0" indent="0" algn="just">
              <a:lnSpc>
                <a:spcPct val="150000"/>
              </a:lnSpc>
              <a:buNone/>
            </a:pPr>
            <a:endParaRPr lang="ar-BH" sz="12000" b="1" dirty="0" smtClean="0">
              <a:solidFill>
                <a:srgbClr val="002060"/>
              </a:solidFill>
            </a:endParaRPr>
          </a:p>
          <a:p>
            <a:pPr marL="0" indent="0" algn="just">
              <a:lnSpc>
                <a:spcPct val="150000"/>
              </a:lnSpc>
              <a:buNone/>
            </a:pPr>
            <a:endParaRPr lang="ar-BH" sz="12000" b="1" dirty="0" smtClean="0">
              <a:solidFill>
                <a:srgbClr val="002060"/>
              </a:solidFill>
            </a:endParaRPr>
          </a:p>
          <a:p>
            <a:pPr marL="0" indent="0" algn="just">
              <a:lnSpc>
                <a:spcPct val="150000"/>
              </a:lnSpc>
              <a:buNone/>
            </a:pPr>
            <a:endParaRPr lang="ar-BH" sz="12000" b="1" dirty="0" smtClean="0">
              <a:solidFill>
                <a:srgbClr val="002060"/>
              </a:solidFill>
            </a:endParaRPr>
          </a:p>
          <a:p>
            <a:pPr marL="0" indent="0" algn="just">
              <a:lnSpc>
                <a:spcPct val="150000"/>
              </a:lnSpc>
              <a:buNone/>
            </a:pPr>
            <a:endParaRPr lang="ar-BH" sz="3500" b="1" dirty="0" smtClean="0">
              <a:solidFill>
                <a:srgbClr val="002060"/>
              </a:solidFill>
            </a:endParaRPr>
          </a:p>
          <a:p>
            <a:pPr marL="0" indent="0">
              <a:lnSpc>
                <a:spcPct val="150000"/>
              </a:lnSpc>
              <a:buNone/>
            </a:pPr>
            <a:r>
              <a:rPr lang="ar-BH" sz="3200" b="1" dirty="0">
                <a:solidFill>
                  <a:srgbClr val="0070C0"/>
                </a:solidFill>
              </a:rPr>
              <a:t> </a:t>
            </a:r>
            <a:r>
              <a:rPr lang="ar-BH" sz="3200" b="1" dirty="0" smtClean="0">
                <a:solidFill>
                  <a:srgbClr val="0070C0"/>
                </a:solidFill>
              </a:rPr>
              <a:t> </a:t>
            </a:r>
            <a:endParaRPr lang="ar-BH" b="1" dirty="0" smtClean="0"/>
          </a:p>
          <a:p>
            <a:pPr marL="0" indent="0">
              <a:buNone/>
            </a:pPr>
            <a:endParaRPr lang="ar-BH" dirty="0"/>
          </a:p>
        </p:txBody>
      </p:sp>
      <p:sp>
        <p:nvSpPr>
          <p:cNvPr id="16" name="Rectangle 15"/>
          <p:cNvSpPr/>
          <p:nvPr/>
        </p:nvSpPr>
        <p:spPr>
          <a:xfrm>
            <a:off x="6739346" y="1082372"/>
            <a:ext cx="5176183" cy="744985"/>
          </a:xfrm>
          <a:prstGeom prst="rect">
            <a:avLst/>
          </a:prstGeom>
          <a:solidFill>
            <a:schemeClr val="accent1">
              <a:lumMod val="40000"/>
              <a:lumOff val="6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schemeClr val="accent2">
                    <a:lumMod val="75000"/>
                  </a:schemeClr>
                </a:solidFill>
              </a:rPr>
              <a:t>مميّزات البنية الزمانيّة والمكانيّة</a:t>
            </a:r>
          </a:p>
        </p:txBody>
      </p:sp>
      <p:pic>
        <p:nvPicPr>
          <p:cNvPr id="17" name="Picture 2" descr="نتيجة بحث الصور عن اقرأ ثم أجب عن الأسئ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628" y="4742734"/>
            <a:ext cx="1855307" cy="1501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Flowchart: Magnetic Disk 17"/>
          <p:cNvSpPr/>
          <p:nvPr/>
        </p:nvSpPr>
        <p:spPr>
          <a:xfrm>
            <a:off x="0" y="5733958"/>
            <a:ext cx="1036680" cy="785250"/>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19" name="Content Placeholder 2"/>
          <p:cNvSpPr txBox="1">
            <a:spLocks/>
          </p:cNvSpPr>
          <p:nvPr/>
        </p:nvSpPr>
        <p:spPr>
          <a:xfrm>
            <a:off x="1478629" y="1944806"/>
            <a:ext cx="10521436" cy="4498090"/>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BH" sz="3200" b="1" dirty="0" smtClean="0">
                <a:solidFill>
                  <a:srgbClr val="002060"/>
                </a:solidFill>
              </a:rPr>
              <a:t>المكان: في خلوة بدماث سهلة (أرض ليّنة) بها نبات وزهر.</a:t>
            </a:r>
          </a:p>
          <a:p>
            <a:pPr algn="just" rtl="1">
              <a:lnSpc>
                <a:spcPct val="120000"/>
              </a:lnSpc>
              <a:spcBef>
                <a:spcPts val="600"/>
              </a:spcBef>
            </a:pPr>
            <a:r>
              <a:rPr lang="ar-BH" sz="3200" b="1" dirty="0" smtClean="0">
                <a:solidFill>
                  <a:srgbClr val="002060"/>
                </a:solidFill>
              </a:rPr>
              <a:t>الزمان: جوّ ربيعيّ زاهٍ يبعث في النفس البهجة والانشراح، ازدانت فيه السماء بغيوم خفيفة متفرّقة.</a:t>
            </a:r>
          </a:p>
          <a:p>
            <a:pPr algn="just" rtl="1">
              <a:lnSpc>
                <a:spcPct val="120000"/>
              </a:lnSpc>
              <a:spcBef>
                <a:spcPts val="600"/>
              </a:spcBef>
            </a:pPr>
            <a:r>
              <a:rPr lang="ar-BH" sz="3200" b="1" dirty="0" smtClean="0">
                <a:solidFill>
                  <a:srgbClr val="002060"/>
                </a:solidFill>
              </a:rPr>
              <a:t>وللزمان والمكان هنا دور وظيفيّ في القصّة: فقد لاءما جوّ المغامرة الغراميّة بما تميّزا به من خصائص تحيي مشاعر الحبّ وتُشعل نار الشوق وتجعل اللقاء أكثر شاعريّة حيث ينضمّ الجمال إلى الجمال: جمال الحبيبة إلى جمال الأرض والجوّ الرائق. </a:t>
            </a:r>
          </a:p>
          <a:p>
            <a:pPr algn="r" rtl="1"/>
            <a:endParaRPr lang="ar-BH" sz="3200" b="1" dirty="0" smtClean="0">
              <a:solidFill>
                <a:srgbClr val="002060"/>
              </a:solidFill>
            </a:endParaRPr>
          </a:p>
          <a:p>
            <a:pPr marL="0" indent="0" algn="just" rtl="1">
              <a:lnSpc>
                <a:spcPct val="150000"/>
              </a:lnSpc>
              <a:buFont typeface="Arial" panose="020B0604020202020204" pitchFamily="34" charset="0"/>
              <a:buNone/>
            </a:pPr>
            <a:endParaRPr lang="ar-BH" sz="3200" b="1" dirty="0" smtClean="0">
              <a:solidFill>
                <a:srgbClr val="002060"/>
              </a:solidFill>
            </a:endParaRPr>
          </a:p>
          <a:p>
            <a:pPr marL="0" indent="0" algn="just" rtl="1">
              <a:lnSpc>
                <a:spcPct val="150000"/>
              </a:lnSpc>
              <a:buFont typeface="Arial" panose="020B0604020202020204" pitchFamily="34" charset="0"/>
              <a:buNone/>
            </a:pPr>
            <a:endParaRPr lang="ar-BH" sz="3200" b="1" dirty="0" smtClean="0">
              <a:solidFill>
                <a:srgbClr val="002060"/>
              </a:solidFill>
            </a:endParaRPr>
          </a:p>
          <a:p>
            <a:pPr marL="0" indent="0" algn="just" rtl="1">
              <a:lnSpc>
                <a:spcPct val="150000"/>
              </a:lnSpc>
              <a:buFont typeface="Arial" panose="020B0604020202020204" pitchFamily="34" charset="0"/>
              <a:buNone/>
            </a:pPr>
            <a:endParaRPr lang="ar-BH" sz="3200" b="1" dirty="0" smtClean="0">
              <a:solidFill>
                <a:srgbClr val="002060"/>
              </a:solidFill>
            </a:endParaRPr>
          </a:p>
          <a:p>
            <a:pPr marL="0" indent="0" algn="just" rtl="1">
              <a:lnSpc>
                <a:spcPct val="150000"/>
              </a:lnSpc>
              <a:buFont typeface="Arial" panose="020B0604020202020204" pitchFamily="34" charset="0"/>
              <a:buNone/>
            </a:pPr>
            <a:endParaRPr lang="ar-BH" sz="3200" b="1" dirty="0" smtClean="0">
              <a:solidFill>
                <a:srgbClr val="002060"/>
              </a:solidFill>
            </a:endParaRPr>
          </a:p>
          <a:p>
            <a:pPr marL="0" indent="0" algn="r" rtl="1">
              <a:lnSpc>
                <a:spcPct val="150000"/>
              </a:lnSpc>
              <a:buFont typeface="Arial" panose="020B0604020202020204" pitchFamily="34" charset="0"/>
              <a:buNone/>
            </a:pPr>
            <a:r>
              <a:rPr lang="ar-BH" sz="3200" b="1" dirty="0" smtClean="0">
                <a:solidFill>
                  <a:srgbClr val="0070C0"/>
                </a:solidFill>
              </a:rPr>
              <a:t>  </a:t>
            </a:r>
            <a:endParaRPr lang="ar-BH" sz="3200" b="1" dirty="0" smtClean="0"/>
          </a:p>
          <a:p>
            <a:pPr marL="0" indent="0" algn="r" rtl="1">
              <a:buFont typeface="Arial" panose="020B0604020202020204" pitchFamily="34" charset="0"/>
              <a:buNone/>
            </a:pPr>
            <a:endParaRPr lang="ar-BH" sz="3200" dirty="0"/>
          </a:p>
        </p:txBody>
      </p:sp>
      <p:sp>
        <p:nvSpPr>
          <p:cNvPr id="12" name="Rectangle 11"/>
          <p:cNvSpPr/>
          <p:nvPr/>
        </p:nvSpPr>
        <p:spPr>
          <a:xfrm>
            <a:off x="112981" y="129466"/>
            <a:ext cx="1565694" cy="137047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smtClean="0"/>
              <a:t>أن يحلّل الطالب النصّ مقطعًا </a:t>
            </a:r>
            <a:r>
              <a:rPr lang="ar-BH" sz="2000" b="1" dirty="0" err="1" smtClean="0"/>
              <a:t>مقطعًا</a:t>
            </a:r>
            <a:r>
              <a:rPr lang="ar-BH" sz="2000" b="1" dirty="0" smtClean="0"/>
              <a:t> مُراعيًا مستويات التحليل</a:t>
            </a:r>
            <a:endParaRPr lang="ar-BH" sz="2000" b="1" dirty="0"/>
          </a:p>
        </p:txBody>
      </p:sp>
    </p:spTree>
    <p:extLst>
      <p:ext uri="{BB962C8B-B14F-4D97-AF65-F5344CB8AC3E}">
        <p14:creationId xmlns:p14="http://schemas.microsoft.com/office/powerpoint/2010/main" val="30241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19" grpId="0" animBg="1"/>
      <p:bldP spid="1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65495" y="105820"/>
            <a:ext cx="10515600" cy="767638"/>
          </a:xfrm>
        </p:spPr>
        <p:txBody>
          <a:bodyPr/>
          <a:lstStyle/>
          <a:p>
            <a:pPr algn="ctr"/>
            <a:r>
              <a:rPr lang="ar-BH" b="1" dirty="0" smtClean="0">
                <a:solidFill>
                  <a:srgbClr val="FF0000"/>
                </a:solidFill>
              </a:rPr>
              <a:t>المقطع الثاني: وضع البداية</a:t>
            </a:r>
            <a:endParaRPr lang="ar-BH" b="1" dirty="0">
              <a:solidFill>
                <a:srgbClr val="FF0000"/>
              </a:solidFill>
            </a:endParaRPr>
          </a:p>
        </p:txBody>
      </p:sp>
      <p:pic>
        <p:nvPicPr>
          <p:cNvPr id="14" name="Picture 13"/>
          <p:cNvPicPr>
            <a:picLocks noChangeAspect="1"/>
          </p:cNvPicPr>
          <p:nvPr/>
        </p:nvPicPr>
        <p:blipFill>
          <a:blip r:embed="rId3"/>
          <a:stretch>
            <a:fillRect/>
          </a:stretch>
        </p:blipFill>
        <p:spPr>
          <a:xfrm>
            <a:off x="126651" y="1799584"/>
            <a:ext cx="1125478" cy="4651030"/>
          </a:xfrm>
          <a:prstGeom prst="rect">
            <a:avLst/>
          </a:prstGeom>
        </p:spPr>
      </p:pic>
      <p:sp>
        <p:nvSpPr>
          <p:cNvPr id="15" name="Rectangle 14"/>
          <p:cNvSpPr/>
          <p:nvPr/>
        </p:nvSpPr>
        <p:spPr>
          <a:xfrm>
            <a:off x="261257" y="989543"/>
            <a:ext cx="11339338" cy="6939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000" b="1" dirty="0">
                <a:solidFill>
                  <a:schemeClr val="accent4">
                    <a:lumMod val="60000"/>
                    <a:lumOff val="40000"/>
                  </a:schemeClr>
                </a:solidFill>
              </a:rPr>
              <a:t>ضع علامة (✔) أمام الإجابة الصحيحة، وعلامة (</a:t>
            </a:r>
            <a:r>
              <a:rPr lang="en-US" sz="3000" b="1" dirty="0">
                <a:solidFill>
                  <a:schemeClr val="accent4">
                    <a:lumMod val="60000"/>
                    <a:lumOff val="40000"/>
                  </a:schemeClr>
                </a:solidFill>
              </a:rPr>
              <a:t>X</a:t>
            </a:r>
            <a:r>
              <a:rPr lang="ar-BH" sz="3000" b="1" dirty="0">
                <a:solidFill>
                  <a:schemeClr val="accent4">
                    <a:lumMod val="60000"/>
                    <a:lumOff val="40000"/>
                  </a:schemeClr>
                </a:solidFill>
              </a:rPr>
              <a:t>) أمام الإجابة الخاطئة:</a:t>
            </a:r>
          </a:p>
        </p:txBody>
      </p:sp>
      <p:sp>
        <p:nvSpPr>
          <p:cNvPr id="20" name="Content Placeholder 2"/>
          <p:cNvSpPr txBox="1">
            <a:spLocks/>
          </p:cNvSpPr>
          <p:nvPr/>
        </p:nvSpPr>
        <p:spPr>
          <a:xfrm>
            <a:off x="1583138" y="1799584"/>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nSpc>
                <a:spcPct val="120000"/>
              </a:lnSpc>
              <a:spcBef>
                <a:spcPts val="0"/>
              </a:spcBef>
              <a:buFont typeface="Arial" panose="020B0604020202020204" pitchFamily="34" charset="0"/>
              <a:buNone/>
            </a:pPr>
            <a:r>
              <a:rPr lang="ar-BH" b="1" dirty="0" smtClean="0"/>
              <a:t>ــ يعرض وضع البداية مشهد اجتماع الفتيات. </a:t>
            </a:r>
          </a:p>
        </p:txBody>
      </p:sp>
      <p:sp>
        <p:nvSpPr>
          <p:cNvPr id="21" name="Content Placeholder 2"/>
          <p:cNvSpPr txBox="1">
            <a:spLocks/>
          </p:cNvSpPr>
          <p:nvPr/>
        </p:nvSpPr>
        <p:spPr>
          <a:xfrm>
            <a:off x="1583138" y="2753007"/>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نقل السرد في وضع البداية جملة من الأحداث المتسارعة تحكي مغامرة </a:t>
            </a:r>
            <a:r>
              <a:rPr lang="ar-BH" b="1" dirty="0" smtClean="0"/>
              <a:t>مضت.</a:t>
            </a:r>
          </a:p>
        </p:txBody>
      </p:sp>
      <p:sp>
        <p:nvSpPr>
          <p:cNvPr id="22" name="Content Placeholder 2"/>
          <p:cNvSpPr txBox="1">
            <a:spLocks/>
          </p:cNvSpPr>
          <p:nvPr/>
        </p:nvSpPr>
        <p:spPr>
          <a:xfrm>
            <a:off x="1583138" y="3706430"/>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دلّت الأفعال الماضية على أنّ المغامرة حدثت في زمن روايتها. </a:t>
            </a:r>
          </a:p>
          <a:p>
            <a:pPr marL="0" indent="0">
              <a:buFont typeface="Arial" panose="020B0604020202020204" pitchFamily="34" charset="0"/>
              <a:buNone/>
            </a:pPr>
            <a:endParaRPr lang="ar-BH" b="1" dirty="0" smtClean="0"/>
          </a:p>
        </p:txBody>
      </p:sp>
      <p:sp>
        <p:nvSpPr>
          <p:cNvPr id="23" name="Content Placeholder 2"/>
          <p:cNvSpPr txBox="1">
            <a:spLocks/>
          </p:cNvSpPr>
          <p:nvPr/>
        </p:nvSpPr>
        <p:spPr>
          <a:xfrm>
            <a:off x="1583138" y="4659853"/>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مكّن الوصفُ الشاعرَ من سبر أغوار نفسيّة المرأة. </a:t>
            </a:r>
            <a:endParaRPr lang="ar-BH" b="1" dirty="0" smtClean="0"/>
          </a:p>
        </p:txBody>
      </p:sp>
      <p:sp>
        <p:nvSpPr>
          <p:cNvPr id="24" name="Content Placeholder 2"/>
          <p:cNvSpPr txBox="1">
            <a:spLocks/>
          </p:cNvSpPr>
          <p:nvPr/>
        </p:nvSpPr>
        <p:spPr>
          <a:xfrm>
            <a:off x="1583138" y="5613276"/>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buNone/>
            </a:pPr>
            <a:r>
              <a:rPr lang="ar-BH" b="1" dirty="0"/>
              <a:t>ــ دار الحوار في وضع البداية بين عمر والفتيات. </a:t>
            </a:r>
          </a:p>
          <a:p>
            <a:pPr marL="0" indent="0">
              <a:buFont typeface="Arial" panose="020B0604020202020204" pitchFamily="34" charset="0"/>
              <a:buNone/>
            </a:pPr>
            <a:endParaRPr lang="ar-BH" b="1" dirty="0" smtClean="0"/>
          </a:p>
        </p:txBody>
      </p:sp>
      <p:sp>
        <p:nvSpPr>
          <p:cNvPr id="25" name="Flowchart: Magnetic Disk 24"/>
          <p:cNvSpPr/>
          <p:nvPr/>
        </p:nvSpPr>
        <p:spPr>
          <a:xfrm>
            <a:off x="1583138" y="5639320"/>
            <a:ext cx="1036680" cy="785250"/>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26" name="Flowchart: Magnetic Disk 25"/>
          <p:cNvSpPr/>
          <p:nvPr/>
        </p:nvSpPr>
        <p:spPr>
          <a:xfrm>
            <a:off x="1583138" y="4711941"/>
            <a:ext cx="1036680" cy="785250"/>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27" name="Flowchart: Magnetic Disk 26"/>
          <p:cNvSpPr/>
          <p:nvPr/>
        </p:nvSpPr>
        <p:spPr>
          <a:xfrm>
            <a:off x="1583138" y="3732474"/>
            <a:ext cx="1036680" cy="785250"/>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28" name="Flowchart: Magnetic Disk 27"/>
          <p:cNvSpPr/>
          <p:nvPr/>
        </p:nvSpPr>
        <p:spPr>
          <a:xfrm>
            <a:off x="1583138" y="2779051"/>
            <a:ext cx="1036680" cy="785250"/>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29" name="Flowchart: Magnetic Disk 28"/>
          <p:cNvSpPr/>
          <p:nvPr/>
        </p:nvSpPr>
        <p:spPr>
          <a:xfrm>
            <a:off x="1583138" y="1824375"/>
            <a:ext cx="1036680" cy="785250"/>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30" name="Content Placeholder 2"/>
          <p:cNvSpPr txBox="1">
            <a:spLocks/>
          </p:cNvSpPr>
          <p:nvPr/>
        </p:nvSpPr>
        <p:spPr>
          <a:xfrm>
            <a:off x="1583138" y="1801315"/>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nSpc>
                <a:spcPct val="120000"/>
              </a:lnSpc>
              <a:spcBef>
                <a:spcPts val="0"/>
              </a:spcBef>
              <a:buFont typeface="Arial" panose="020B0604020202020204" pitchFamily="34" charset="0"/>
              <a:buNone/>
            </a:pPr>
            <a:r>
              <a:rPr lang="ar-BH" b="1" dirty="0" smtClean="0"/>
              <a:t>ــ يعرض وضع البداية مشهد اجتماع الفتيات. </a:t>
            </a:r>
            <a:r>
              <a:rPr lang="ar-BH" b="1" dirty="0" smtClean="0">
                <a:solidFill>
                  <a:srgbClr val="0070C0"/>
                </a:solidFill>
              </a:rPr>
              <a:t>✔</a:t>
            </a:r>
          </a:p>
          <a:p>
            <a:pPr marL="0" indent="0">
              <a:buFont typeface="Arial" panose="020B0604020202020204" pitchFamily="34" charset="0"/>
              <a:buNone/>
            </a:pPr>
            <a:endParaRPr lang="ar-BH" b="1" dirty="0" smtClean="0"/>
          </a:p>
        </p:txBody>
      </p:sp>
      <p:sp>
        <p:nvSpPr>
          <p:cNvPr id="32" name="Content Placeholder 2"/>
          <p:cNvSpPr txBox="1">
            <a:spLocks/>
          </p:cNvSpPr>
          <p:nvPr/>
        </p:nvSpPr>
        <p:spPr>
          <a:xfrm>
            <a:off x="1583137" y="2751276"/>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نقل السرد في وضع البداية جملة من الأحداث المتسارعة تحكي مغامرة مضت</a:t>
            </a:r>
            <a:r>
              <a:rPr lang="ar-BH" b="1" dirty="0" smtClean="0"/>
              <a:t>.</a:t>
            </a:r>
            <a:r>
              <a:rPr lang="ar-BH" b="1" dirty="0" smtClean="0">
                <a:solidFill>
                  <a:srgbClr val="0070C0"/>
                </a:solidFill>
              </a:rPr>
              <a:t>✔</a:t>
            </a:r>
            <a:endParaRPr lang="ar-BH" b="1" dirty="0"/>
          </a:p>
          <a:p>
            <a:pPr marL="0" indent="0">
              <a:buFont typeface="Arial" panose="020B0604020202020204" pitchFamily="34" charset="0"/>
              <a:buNone/>
            </a:pPr>
            <a:endParaRPr lang="ar-BH" b="1" dirty="0" smtClean="0"/>
          </a:p>
        </p:txBody>
      </p:sp>
      <p:sp>
        <p:nvSpPr>
          <p:cNvPr id="33" name="Content Placeholder 2"/>
          <p:cNvSpPr txBox="1">
            <a:spLocks/>
          </p:cNvSpPr>
          <p:nvPr/>
        </p:nvSpPr>
        <p:spPr>
          <a:xfrm>
            <a:off x="1583136" y="3680386"/>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دلّت الأفعال الماضية على أنّ المغامرة حدثت في زمن روايتها. </a:t>
            </a:r>
            <a:r>
              <a:rPr lang="en-US" b="1" dirty="0">
                <a:solidFill>
                  <a:srgbClr val="0070C0"/>
                </a:solidFill>
              </a:rPr>
              <a:t>X</a:t>
            </a:r>
            <a:endParaRPr lang="ar-BH" b="1" dirty="0" smtClean="0"/>
          </a:p>
        </p:txBody>
      </p:sp>
      <p:sp>
        <p:nvSpPr>
          <p:cNvPr id="34" name="Content Placeholder 2"/>
          <p:cNvSpPr txBox="1">
            <a:spLocks/>
          </p:cNvSpPr>
          <p:nvPr/>
        </p:nvSpPr>
        <p:spPr>
          <a:xfrm>
            <a:off x="1583135" y="4671383"/>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مكّن الوصفُ الشاعرَ من سبر أغوار نفسيّة المرأة. </a:t>
            </a:r>
            <a:r>
              <a:rPr lang="ar-BH" b="1" dirty="0">
                <a:solidFill>
                  <a:srgbClr val="0070C0"/>
                </a:solidFill>
              </a:rPr>
              <a:t>✔</a:t>
            </a:r>
            <a:endParaRPr lang="ar-BH" b="1" dirty="0"/>
          </a:p>
          <a:p>
            <a:pPr marL="0" indent="0">
              <a:buFont typeface="Arial" panose="020B0604020202020204" pitchFamily="34" charset="0"/>
              <a:buNone/>
            </a:pPr>
            <a:endParaRPr lang="ar-BH" b="1" dirty="0" smtClean="0"/>
          </a:p>
        </p:txBody>
      </p:sp>
      <p:sp>
        <p:nvSpPr>
          <p:cNvPr id="36" name="Content Placeholder 2"/>
          <p:cNvSpPr txBox="1">
            <a:spLocks/>
          </p:cNvSpPr>
          <p:nvPr/>
        </p:nvSpPr>
        <p:spPr>
          <a:xfrm>
            <a:off x="1583134" y="5587232"/>
            <a:ext cx="10017457" cy="837338"/>
          </a:xfrm>
          <a:prstGeom prst="rect">
            <a:avLst/>
          </a:prstGeom>
          <a:solidFill>
            <a:schemeClr val="accent4">
              <a:lumMod val="40000"/>
              <a:lumOff val="60000"/>
            </a:schemeClr>
          </a:solidFill>
          <a:ln w="38100" cmpd="sng">
            <a:solidFill>
              <a:srgbClr val="00206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buNone/>
            </a:pPr>
            <a:r>
              <a:rPr lang="ar-BH" b="1" dirty="0"/>
              <a:t>ــ دار الحوار في وضع البداية بين عمر والفتيات. </a:t>
            </a:r>
            <a:r>
              <a:rPr lang="en-US" b="1" dirty="0">
                <a:solidFill>
                  <a:srgbClr val="0070C0"/>
                </a:solidFill>
              </a:rPr>
              <a:t>X</a:t>
            </a:r>
            <a:endParaRPr lang="ar-BH" b="1" dirty="0"/>
          </a:p>
          <a:p>
            <a:pPr marL="0" indent="0">
              <a:buFont typeface="Arial" panose="020B0604020202020204" pitchFamily="34" charset="0"/>
              <a:buNone/>
            </a:pPr>
            <a:endParaRPr lang="ar-BH" b="1" dirty="0" smtClean="0"/>
          </a:p>
        </p:txBody>
      </p:sp>
    </p:spTree>
    <p:extLst>
      <p:ext uri="{BB962C8B-B14F-4D97-AF65-F5344CB8AC3E}">
        <p14:creationId xmlns:p14="http://schemas.microsoft.com/office/powerpoint/2010/main" val="4087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35" restart="whenNotActive" fill="hold" evtFilter="cancelBubble" nodeType="interactiveSeq">
                <p:stCondLst>
                  <p:cond evt="onClick" delay="0">
                    <p:tgtEl>
                      <p:spTgt spid="2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30" grpId="0" animBg="1"/>
      <p:bldP spid="30" grpId="1" animBg="1"/>
      <p:bldP spid="32" grpId="0" animBg="1"/>
      <p:bldP spid="32" grpId="1" animBg="1"/>
      <p:bldP spid="33" grpId="0" animBg="1"/>
      <p:bldP spid="33" grpId="1" animBg="1"/>
      <p:bldP spid="34" grpId="0" animBg="1"/>
      <p:bldP spid="34" grpId="1" animBg="1"/>
      <p:bldP spid="36" grpId="0" animBg="1"/>
      <p:bldP spid="3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838200" y="119465"/>
            <a:ext cx="10515600" cy="808583"/>
          </a:xfrm>
        </p:spPr>
        <p:txBody>
          <a:bodyPr/>
          <a:lstStyle/>
          <a:p>
            <a:pPr algn="ctr"/>
            <a:r>
              <a:rPr lang="ar-BH" b="1" dirty="0" smtClean="0">
                <a:solidFill>
                  <a:srgbClr val="FF0000"/>
                </a:solidFill>
              </a:rPr>
              <a:t>المقطع الثاني: سياق التحوّل</a:t>
            </a:r>
            <a:endParaRPr lang="ar-BH" b="1" dirty="0">
              <a:solidFill>
                <a:srgbClr val="FF0000"/>
              </a:solidFill>
            </a:endParaRPr>
          </a:p>
        </p:txBody>
      </p:sp>
      <p:sp>
        <p:nvSpPr>
          <p:cNvPr id="18" name="Frame 17"/>
          <p:cNvSpPr/>
          <p:nvPr/>
        </p:nvSpPr>
        <p:spPr>
          <a:xfrm>
            <a:off x="8256896" y="867462"/>
            <a:ext cx="3407876" cy="789063"/>
          </a:xfrm>
          <a:prstGeom prst="frame">
            <a:avLst/>
          </a:prstGeom>
          <a:solidFill>
            <a:schemeClr val="accent2"/>
          </a:solidFill>
          <a:ln>
            <a:solidFill>
              <a:srgbClr val="FF0000"/>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600" b="1" dirty="0">
                <a:solidFill>
                  <a:srgbClr val="0070C0"/>
                </a:solidFill>
              </a:rPr>
              <a:t>حدّد ما يأتي:</a:t>
            </a:r>
          </a:p>
        </p:txBody>
      </p:sp>
      <p:sp>
        <p:nvSpPr>
          <p:cNvPr id="19" name="Rectangle 18"/>
          <p:cNvSpPr/>
          <p:nvPr/>
        </p:nvSpPr>
        <p:spPr>
          <a:xfrm>
            <a:off x="1545042" y="1742952"/>
            <a:ext cx="10239714" cy="582073"/>
          </a:xfrm>
          <a:prstGeom prst="rect">
            <a:avLst/>
          </a:prstGeom>
          <a:solidFill>
            <a:srgbClr val="FF552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الحدث الذي ولّد التحوّل في القصّة</a:t>
            </a:r>
            <a:endParaRPr lang="ar-BH" sz="2800" b="1" dirty="0">
              <a:solidFill>
                <a:srgbClr val="002060"/>
              </a:solidFill>
            </a:endParaRPr>
          </a:p>
        </p:txBody>
      </p:sp>
      <p:sp>
        <p:nvSpPr>
          <p:cNvPr id="20" name="Rectangle 19"/>
          <p:cNvSpPr/>
          <p:nvPr/>
        </p:nvSpPr>
        <p:spPr>
          <a:xfrm>
            <a:off x="1545042" y="3161714"/>
            <a:ext cx="10239714" cy="582073"/>
          </a:xfrm>
          <a:prstGeom prst="rect">
            <a:avLst/>
          </a:prstGeom>
          <a:solidFill>
            <a:srgbClr val="FF552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صورة عمر عند حضوره </a:t>
            </a:r>
            <a:endParaRPr lang="ar-BH" sz="2800" b="1" dirty="0">
              <a:solidFill>
                <a:srgbClr val="002060"/>
              </a:solidFill>
            </a:endParaRPr>
          </a:p>
        </p:txBody>
      </p:sp>
      <p:sp>
        <p:nvSpPr>
          <p:cNvPr id="21" name="Rectangle 20"/>
          <p:cNvSpPr/>
          <p:nvPr/>
        </p:nvSpPr>
        <p:spPr>
          <a:xfrm>
            <a:off x="1538514" y="4660821"/>
            <a:ext cx="10246243" cy="582073"/>
          </a:xfrm>
          <a:prstGeom prst="rect">
            <a:avLst/>
          </a:prstGeom>
          <a:solidFill>
            <a:srgbClr val="FF552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وظيفة الحوار في سياق التحوّل</a:t>
            </a:r>
            <a:endParaRPr lang="ar-BH" sz="2800" b="1" dirty="0">
              <a:solidFill>
                <a:srgbClr val="002060"/>
              </a:solidFill>
            </a:endParaRPr>
          </a:p>
        </p:txBody>
      </p:sp>
      <p:sp>
        <p:nvSpPr>
          <p:cNvPr id="24" name="Rectangle 23"/>
          <p:cNvSpPr/>
          <p:nvPr/>
        </p:nvSpPr>
        <p:spPr>
          <a:xfrm>
            <a:off x="150674" y="150695"/>
            <a:ext cx="1855547" cy="1404537"/>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a:t>أن يحلّل الطالب النصّ مقطعًا مقطعًا مراعيًا مستويات التحليل</a:t>
            </a:r>
          </a:p>
        </p:txBody>
      </p:sp>
      <p:sp>
        <p:nvSpPr>
          <p:cNvPr id="25" name="Flowchart: Magnetic Disk 24"/>
          <p:cNvSpPr/>
          <p:nvPr/>
        </p:nvSpPr>
        <p:spPr>
          <a:xfrm>
            <a:off x="0" y="4660821"/>
            <a:ext cx="1154098" cy="87655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27" name="Rectangle 26"/>
          <p:cNvSpPr/>
          <p:nvPr/>
        </p:nvSpPr>
        <p:spPr>
          <a:xfrm>
            <a:off x="1545042" y="2465833"/>
            <a:ext cx="10239714" cy="548640"/>
          </a:xfrm>
          <a:prstGeom prst="rect">
            <a:avLst/>
          </a:prstGeom>
          <a:solidFill>
            <a:srgbClr val="E8BD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993300"/>
                </a:solidFill>
              </a:rPr>
              <a:t>الحدث الذي ولّد التحوّل في القصّة هو حضور عمر بشكل مفاجئ.</a:t>
            </a:r>
            <a:endParaRPr lang="ar-BH" sz="2800" b="1" dirty="0">
              <a:solidFill>
                <a:srgbClr val="993300"/>
              </a:solidFill>
            </a:endParaRPr>
          </a:p>
        </p:txBody>
      </p:sp>
      <p:sp>
        <p:nvSpPr>
          <p:cNvPr id="28" name="Rectangle 27"/>
          <p:cNvSpPr/>
          <p:nvPr/>
        </p:nvSpPr>
        <p:spPr>
          <a:xfrm>
            <a:off x="1538513" y="3891028"/>
            <a:ext cx="10246243" cy="582073"/>
          </a:xfrm>
          <a:prstGeom prst="rect">
            <a:avLst/>
          </a:prstGeom>
          <a:solidFill>
            <a:srgbClr val="E8BD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993300"/>
                </a:solidFill>
              </a:rPr>
              <a:t>بدا عمر في صورة فارس الأحلام الذي يحضر ممتطيًا حصانًا أبيض.</a:t>
            </a:r>
            <a:endParaRPr lang="ar-BH" sz="2800" b="1" dirty="0">
              <a:solidFill>
                <a:srgbClr val="993300"/>
              </a:solidFill>
            </a:endParaRPr>
          </a:p>
        </p:txBody>
      </p:sp>
      <p:sp>
        <p:nvSpPr>
          <p:cNvPr id="29" name="Rectangle 28"/>
          <p:cNvSpPr/>
          <p:nvPr/>
        </p:nvSpPr>
        <p:spPr>
          <a:xfrm>
            <a:off x="1531986" y="5376109"/>
            <a:ext cx="10252771" cy="841372"/>
          </a:xfrm>
          <a:prstGeom prst="rect">
            <a:avLst/>
          </a:prstGeom>
          <a:solidFill>
            <a:srgbClr val="E8BD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b="1" dirty="0" smtClean="0">
              <a:solidFill>
                <a:srgbClr val="993300"/>
              </a:solidFill>
            </a:endParaRPr>
          </a:p>
          <a:p>
            <a:r>
              <a:rPr lang="ar-BH" sz="2800" b="1" dirty="0" smtClean="0">
                <a:solidFill>
                  <a:srgbClr val="993300"/>
                </a:solidFill>
              </a:rPr>
              <a:t>اضطلع الحوار في سياق التحوّل بوظيفة الكشف عن تأثير حضور عمر في كلّ واحدة من الفتيات الثلاث.</a:t>
            </a:r>
          </a:p>
          <a:p>
            <a:pPr algn="ctr"/>
            <a:endParaRPr lang="ar-BH" sz="2400" b="1" dirty="0">
              <a:solidFill>
                <a:srgbClr val="993300"/>
              </a:solidFill>
            </a:endParaRPr>
          </a:p>
        </p:txBody>
      </p:sp>
      <p:sp>
        <p:nvSpPr>
          <p:cNvPr id="30" name="Flowchart: Magnetic Disk 29"/>
          <p:cNvSpPr/>
          <p:nvPr/>
        </p:nvSpPr>
        <p:spPr>
          <a:xfrm>
            <a:off x="31139" y="3014473"/>
            <a:ext cx="1154098" cy="87655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31" name="Flowchart: Magnetic Disk 30"/>
          <p:cNvSpPr/>
          <p:nvPr/>
        </p:nvSpPr>
        <p:spPr>
          <a:xfrm>
            <a:off x="31139" y="1749557"/>
            <a:ext cx="1154098" cy="87655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352664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Title 1"/>
          <p:cNvSpPr>
            <a:spLocks noGrp="1"/>
          </p:cNvSpPr>
          <p:nvPr>
            <p:ph type="title"/>
          </p:nvPr>
        </p:nvSpPr>
        <p:spPr>
          <a:xfrm>
            <a:off x="682387" y="86935"/>
            <a:ext cx="11130887" cy="1968642"/>
          </a:xfrm>
        </p:spPr>
        <p:txBody>
          <a:bodyPr/>
          <a:lstStyle/>
          <a:p>
            <a:pPr algn="r"/>
            <a:r>
              <a:rPr lang="ar-BH" b="1" dirty="0" smtClean="0">
                <a:solidFill>
                  <a:srgbClr val="FF0000"/>
                </a:solidFill>
              </a:rPr>
              <a:t>                       النشاط الاستهلاليّ</a:t>
            </a:r>
            <a:endParaRPr lang="ar-BH" b="1" dirty="0">
              <a:solidFill>
                <a:srgbClr val="FF0000"/>
              </a:solidFill>
            </a:endParaRPr>
          </a:p>
        </p:txBody>
      </p:sp>
      <p:pic>
        <p:nvPicPr>
          <p:cNvPr id="26" name="Picture 25"/>
          <p:cNvPicPr>
            <a:picLocks noChangeAspect="1"/>
          </p:cNvPicPr>
          <p:nvPr/>
        </p:nvPicPr>
        <p:blipFill>
          <a:blip r:embed="rId5"/>
          <a:stretch>
            <a:fillRect/>
          </a:stretch>
        </p:blipFill>
        <p:spPr>
          <a:xfrm>
            <a:off x="415121" y="271225"/>
            <a:ext cx="2538632" cy="2239963"/>
          </a:xfrm>
          <a:prstGeom prst="rect">
            <a:avLst/>
          </a:prstGeom>
        </p:spPr>
      </p:pic>
      <p:pic>
        <p:nvPicPr>
          <p:cNvPr id="3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
        <p:nvSpPr>
          <p:cNvPr id="12" name="Flowchart: Magnetic Disk 11">
            <a:hlinkClick r:id="rId7" action="ppaction://hlinksldjump"/>
          </p:cNvPr>
          <p:cNvSpPr/>
          <p:nvPr/>
        </p:nvSpPr>
        <p:spPr>
          <a:xfrm>
            <a:off x="157285" y="5527343"/>
            <a:ext cx="1050204" cy="809957"/>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3" name="Flowchart: Alternate Process 2"/>
          <p:cNvSpPr/>
          <p:nvPr/>
        </p:nvSpPr>
        <p:spPr>
          <a:xfrm>
            <a:off x="9048925" y="4637849"/>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زهير بن أبي </a:t>
            </a:r>
            <a:r>
              <a:rPr lang="ar-BH" sz="3200" b="1" dirty="0" smtClean="0">
                <a:solidFill>
                  <a:srgbClr val="002060"/>
                </a:solidFill>
              </a:rPr>
              <a:t>سُلمى</a:t>
            </a:r>
            <a:endParaRPr lang="ar-BH" sz="3200" b="1" dirty="0">
              <a:solidFill>
                <a:srgbClr val="002060"/>
              </a:solidFill>
            </a:endParaRPr>
          </a:p>
        </p:txBody>
      </p:sp>
      <p:sp>
        <p:nvSpPr>
          <p:cNvPr id="15" name="Flowchart: Alternate Process 14"/>
          <p:cNvSpPr/>
          <p:nvPr/>
        </p:nvSpPr>
        <p:spPr>
          <a:xfrm>
            <a:off x="6351612" y="2947211"/>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أبو الطيّب المتنبّي</a:t>
            </a:r>
          </a:p>
        </p:txBody>
      </p:sp>
      <p:sp>
        <p:nvSpPr>
          <p:cNvPr id="17" name="Flowchart: Alternate Process 16"/>
          <p:cNvSpPr/>
          <p:nvPr/>
        </p:nvSpPr>
        <p:spPr>
          <a:xfrm>
            <a:off x="3570495" y="2947871"/>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عمر بن أبي ربيعة</a:t>
            </a:r>
          </a:p>
        </p:txBody>
      </p:sp>
      <p:sp>
        <p:nvSpPr>
          <p:cNvPr id="18" name="Flowchart: Alternate Process 17"/>
          <p:cNvSpPr/>
          <p:nvPr/>
        </p:nvSpPr>
        <p:spPr>
          <a:xfrm>
            <a:off x="9048925" y="2977438"/>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قيس بن الملوّح</a:t>
            </a:r>
          </a:p>
        </p:txBody>
      </p:sp>
      <p:sp>
        <p:nvSpPr>
          <p:cNvPr id="19" name="Flowchart: Alternate Process 18"/>
          <p:cNvSpPr/>
          <p:nvPr/>
        </p:nvSpPr>
        <p:spPr>
          <a:xfrm>
            <a:off x="6351612" y="4643210"/>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جميل بن معمر</a:t>
            </a:r>
          </a:p>
        </p:txBody>
      </p:sp>
      <p:sp>
        <p:nvSpPr>
          <p:cNvPr id="20" name="Flowchart: Alternate Process 19"/>
          <p:cNvSpPr/>
          <p:nvPr/>
        </p:nvSpPr>
        <p:spPr>
          <a:xfrm>
            <a:off x="3570495" y="4662798"/>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كُثير عزّة</a:t>
            </a:r>
          </a:p>
        </p:txBody>
      </p:sp>
      <p:sp>
        <p:nvSpPr>
          <p:cNvPr id="5" name="Rectangle 4"/>
          <p:cNvSpPr/>
          <p:nvPr/>
        </p:nvSpPr>
        <p:spPr>
          <a:xfrm>
            <a:off x="3681463" y="1625672"/>
            <a:ext cx="7404100" cy="85980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600" b="1" dirty="0"/>
              <a:t>عيّن شعراء الغزل من بين الشعراء الآتي ذكرهم:</a:t>
            </a:r>
          </a:p>
        </p:txBody>
      </p:sp>
    </p:spTree>
    <p:extLst>
      <p:ext uri="{BB962C8B-B14F-4D97-AF65-F5344CB8AC3E}">
        <p14:creationId xmlns:p14="http://schemas.microsoft.com/office/powerpoint/2010/main" val="3195428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838200" y="119465"/>
            <a:ext cx="10515600" cy="808583"/>
          </a:xfrm>
        </p:spPr>
        <p:txBody>
          <a:bodyPr/>
          <a:lstStyle/>
          <a:p>
            <a:pPr algn="ctr"/>
            <a:r>
              <a:rPr lang="ar-BH" b="1" dirty="0" smtClean="0">
                <a:solidFill>
                  <a:srgbClr val="FF0000"/>
                </a:solidFill>
              </a:rPr>
              <a:t>المقطع الثاني: سياق التحوّل</a:t>
            </a:r>
            <a:endParaRPr lang="ar-BH" b="1" dirty="0">
              <a:solidFill>
                <a:srgbClr val="FF0000"/>
              </a:solidFill>
            </a:endParaRPr>
          </a:p>
        </p:txBody>
      </p:sp>
      <p:sp>
        <p:nvSpPr>
          <p:cNvPr id="18" name="Frame 17"/>
          <p:cNvSpPr/>
          <p:nvPr/>
        </p:nvSpPr>
        <p:spPr>
          <a:xfrm>
            <a:off x="8256896" y="867462"/>
            <a:ext cx="3407876" cy="917447"/>
          </a:xfrm>
          <a:prstGeom prst="frame">
            <a:avLst/>
          </a:prstGeom>
          <a:solidFill>
            <a:schemeClr val="accent2"/>
          </a:solidFill>
          <a:ln>
            <a:solidFill>
              <a:srgbClr val="FF0000"/>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600" b="1" dirty="0">
                <a:solidFill>
                  <a:srgbClr val="0070C0"/>
                </a:solidFill>
              </a:rPr>
              <a:t>حدّد ما يأتي:</a:t>
            </a:r>
          </a:p>
        </p:txBody>
      </p:sp>
      <p:sp>
        <p:nvSpPr>
          <p:cNvPr id="23" name="Rectangle 22"/>
          <p:cNvSpPr/>
          <p:nvPr/>
        </p:nvSpPr>
        <p:spPr>
          <a:xfrm>
            <a:off x="2408831" y="4435523"/>
            <a:ext cx="9255941" cy="920657"/>
          </a:xfrm>
          <a:prstGeom prst="rect">
            <a:avLst/>
          </a:prstGeom>
          <a:solidFill>
            <a:srgbClr val="FF552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خصائص اللغة سياق التحوّل</a:t>
            </a:r>
            <a:endParaRPr lang="ar-BH" sz="2800" b="1" dirty="0">
              <a:solidFill>
                <a:srgbClr val="002060"/>
              </a:solidFill>
            </a:endParaRPr>
          </a:p>
        </p:txBody>
      </p:sp>
      <p:sp>
        <p:nvSpPr>
          <p:cNvPr id="40" name="Rectangle 39"/>
          <p:cNvSpPr/>
          <p:nvPr/>
        </p:nvSpPr>
        <p:spPr>
          <a:xfrm>
            <a:off x="2422477" y="2032630"/>
            <a:ext cx="9249118" cy="1000551"/>
          </a:xfrm>
          <a:prstGeom prst="rect">
            <a:avLst/>
          </a:prstGeom>
          <a:solidFill>
            <a:srgbClr val="FF552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نظام السرد في سياق التحوّل.</a:t>
            </a:r>
            <a:endParaRPr lang="ar-BH" sz="2800" b="1" dirty="0">
              <a:solidFill>
                <a:srgbClr val="002060"/>
              </a:solidFill>
            </a:endParaRPr>
          </a:p>
        </p:txBody>
      </p:sp>
      <p:sp>
        <p:nvSpPr>
          <p:cNvPr id="24" name="Rectangle 23"/>
          <p:cNvSpPr/>
          <p:nvPr/>
        </p:nvSpPr>
        <p:spPr>
          <a:xfrm>
            <a:off x="150675" y="150695"/>
            <a:ext cx="1514352" cy="1531965"/>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BH" sz="2000" b="1" dirty="0"/>
              <a:t>أن يحلّل الطالب النصّ مقطعًا مقطعًا مراعيًا مستويات التحليل</a:t>
            </a:r>
          </a:p>
        </p:txBody>
      </p:sp>
      <p:sp>
        <p:nvSpPr>
          <p:cNvPr id="25" name="Flowchart: Magnetic Disk 24"/>
          <p:cNvSpPr/>
          <p:nvPr/>
        </p:nvSpPr>
        <p:spPr>
          <a:xfrm>
            <a:off x="907851" y="4488730"/>
            <a:ext cx="1154098" cy="87655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11" name="Rectangle 10"/>
          <p:cNvSpPr/>
          <p:nvPr/>
        </p:nvSpPr>
        <p:spPr>
          <a:xfrm>
            <a:off x="2408830" y="3280902"/>
            <a:ext cx="9262765" cy="963552"/>
          </a:xfrm>
          <a:prstGeom prst="rect">
            <a:avLst/>
          </a:prstGeom>
          <a:solidFill>
            <a:srgbClr val="E8BD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993300"/>
                </a:solidFill>
              </a:rPr>
              <a:t>هيمن النظام الخطّيّ على السرد في سياق التحوّل.</a:t>
            </a:r>
            <a:endParaRPr lang="ar-BH" sz="2800" b="1" dirty="0">
              <a:solidFill>
                <a:srgbClr val="993300"/>
              </a:solidFill>
            </a:endParaRPr>
          </a:p>
        </p:txBody>
      </p:sp>
      <p:sp>
        <p:nvSpPr>
          <p:cNvPr id="12" name="Rectangle 11"/>
          <p:cNvSpPr/>
          <p:nvPr/>
        </p:nvSpPr>
        <p:spPr>
          <a:xfrm>
            <a:off x="2408830" y="5547249"/>
            <a:ext cx="9255941" cy="776287"/>
          </a:xfrm>
          <a:prstGeom prst="rect">
            <a:avLst/>
          </a:prstGeom>
          <a:solidFill>
            <a:srgbClr val="E8BD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993300"/>
                </a:solidFill>
              </a:rPr>
              <a:t>تميّزت اللغة في سياق التحوّل بالسهولة والبساطة والخلوّ من اللفظ الغريب.</a:t>
            </a:r>
            <a:endParaRPr lang="ar-BH" sz="2800" b="1" dirty="0">
              <a:solidFill>
                <a:srgbClr val="993300"/>
              </a:solidFill>
            </a:endParaRPr>
          </a:p>
        </p:txBody>
      </p:sp>
      <p:sp>
        <p:nvSpPr>
          <p:cNvPr id="13" name="Flowchart: Magnetic Disk 12"/>
          <p:cNvSpPr/>
          <p:nvPr/>
        </p:nvSpPr>
        <p:spPr>
          <a:xfrm>
            <a:off x="907851" y="2156627"/>
            <a:ext cx="1154098" cy="87655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10692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a:spLocks noGrp="1"/>
          </p:cNvSpPr>
          <p:nvPr>
            <p:ph type="title"/>
          </p:nvPr>
        </p:nvSpPr>
        <p:spPr>
          <a:xfrm>
            <a:off x="865495" y="105820"/>
            <a:ext cx="10515600" cy="767638"/>
          </a:xfrm>
        </p:spPr>
        <p:txBody>
          <a:bodyPr/>
          <a:lstStyle/>
          <a:p>
            <a:pPr algn="ctr"/>
            <a:r>
              <a:rPr lang="ar-BH" b="1" dirty="0" smtClean="0">
                <a:solidFill>
                  <a:srgbClr val="FF0000"/>
                </a:solidFill>
              </a:rPr>
              <a:t>المقطع الثاني: وضع الختام</a:t>
            </a:r>
            <a:endParaRPr lang="ar-BH" b="1" dirty="0">
              <a:solidFill>
                <a:srgbClr val="FF0000"/>
              </a:solidFill>
            </a:endParaRPr>
          </a:p>
        </p:txBody>
      </p:sp>
      <p:pic>
        <p:nvPicPr>
          <p:cNvPr id="25" name="Picture 24"/>
          <p:cNvPicPr>
            <a:picLocks noChangeAspect="1"/>
          </p:cNvPicPr>
          <p:nvPr/>
        </p:nvPicPr>
        <p:blipFill>
          <a:blip r:embed="rId3"/>
          <a:stretch>
            <a:fillRect/>
          </a:stretch>
        </p:blipFill>
        <p:spPr>
          <a:xfrm>
            <a:off x="121240" y="1700559"/>
            <a:ext cx="1125478" cy="3847545"/>
          </a:xfrm>
          <a:prstGeom prst="rect">
            <a:avLst/>
          </a:prstGeom>
        </p:spPr>
      </p:pic>
      <p:sp>
        <p:nvSpPr>
          <p:cNvPr id="27" name="Rectangle 26"/>
          <p:cNvSpPr/>
          <p:nvPr/>
        </p:nvSpPr>
        <p:spPr>
          <a:xfrm>
            <a:off x="174516" y="873458"/>
            <a:ext cx="11426079" cy="8100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200" b="1" dirty="0">
                <a:solidFill>
                  <a:srgbClr val="FFC000"/>
                </a:solidFill>
              </a:rPr>
              <a:t>ضع علامة (✔) أمام الإجابة الصحيحة، وعلامة (</a:t>
            </a:r>
            <a:r>
              <a:rPr lang="en-US" sz="3200" b="1" dirty="0">
                <a:solidFill>
                  <a:srgbClr val="FFC000"/>
                </a:solidFill>
              </a:rPr>
              <a:t>X</a:t>
            </a:r>
            <a:r>
              <a:rPr lang="ar-BH" sz="3200" b="1" dirty="0">
                <a:solidFill>
                  <a:srgbClr val="FFC000"/>
                </a:solidFill>
              </a:rPr>
              <a:t>) أمام الإجابة الخاطئة:</a:t>
            </a:r>
          </a:p>
        </p:txBody>
      </p:sp>
      <p:sp>
        <p:nvSpPr>
          <p:cNvPr id="28" name="Content Placeholder 2"/>
          <p:cNvSpPr txBox="1">
            <a:spLocks/>
          </p:cNvSpPr>
          <p:nvPr/>
        </p:nvSpPr>
        <p:spPr>
          <a:xfrm>
            <a:off x="1583134" y="1767559"/>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buNone/>
            </a:pPr>
            <a:r>
              <a:rPr lang="ar-BH" b="1" dirty="0" smtClean="0">
                <a:solidFill>
                  <a:srgbClr val="002060"/>
                </a:solidFill>
              </a:rPr>
              <a:t>ــ تكتمل </a:t>
            </a:r>
            <a:r>
              <a:rPr lang="ar-BH" b="1" dirty="0">
                <a:solidFill>
                  <a:srgbClr val="002060"/>
                </a:solidFill>
              </a:rPr>
              <a:t>قصّة المغامرة في وضع الختام بحضور عمر وتحقّق اللقاء.</a:t>
            </a:r>
          </a:p>
          <a:p>
            <a:pPr marL="0" indent="0">
              <a:buFont typeface="Arial" panose="020B0604020202020204" pitchFamily="34" charset="0"/>
              <a:buNone/>
            </a:pPr>
            <a:endParaRPr lang="ar-BH" b="1" dirty="0" smtClean="0"/>
          </a:p>
        </p:txBody>
      </p:sp>
      <p:sp>
        <p:nvSpPr>
          <p:cNvPr id="29" name="Content Placeholder 2"/>
          <p:cNvSpPr txBox="1">
            <a:spLocks/>
          </p:cNvSpPr>
          <p:nvPr/>
        </p:nvSpPr>
        <p:spPr>
          <a:xfrm>
            <a:off x="1583134" y="2739392"/>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solidFill>
                  <a:srgbClr val="002060"/>
                </a:solidFill>
              </a:rPr>
              <a:t>ــ </a:t>
            </a:r>
            <a:r>
              <a:rPr lang="ar-BH" b="1" dirty="0" smtClean="0">
                <a:solidFill>
                  <a:srgbClr val="002060"/>
                </a:solidFill>
              </a:rPr>
              <a:t>لا يوجد تحديد لزمن اللقاء.</a:t>
            </a:r>
            <a:endParaRPr lang="ar-BH" b="1" dirty="0">
              <a:solidFill>
                <a:srgbClr val="002060"/>
              </a:solidFill>
            </a:endParaRPr>
          </a:p>
          <a:p>
            <a:pPr marL="0" indent="0">
              <a:buFont typeface="Arial" panose="020B0604020202020204" pitchFamily="34" charset="0"/>
              <a:buNone/>
            </a:pPr>
            <a:endParaRPr lang="ar-BH" b="1" dirty="0" smtClean="0"/>
          </a:p>
        </p:txBody>
      </p:sp>
      <p:sp>
        <p:nvSpPr>
          <p:cNvPr id="30" name="Content Placeholder 2"/>
          <p:cNvSpPr txBox="1">
            <a:spLocks/>
          </p:cNvSpPr>
          <p:nvPr/>
        </p:nvSpPr>
        <p:spPr>
          <a:xfrm>
            <a:off x="1583133" y="3738933"/>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solidFill>
                  <a:srgbClr val="002060"/>
                </a:solidFill>
              </a:rPr>
              <a:t>ــ غاب في وضع الختام الأسلوب الخبريّ وهيمن الأسلوب الإنشائيّ. </a:t>
            </a:r>
          </a:p>
          <a:p>
            <a:pPr marL="0" indent="0">
              <a:buFont typeface="Arial" panose="020B0604020202020204" pitchFamily="34" charset="0"/>
              <a:buNone/>
            </a:pPr>
            <a:endParaRPr lang="ar-BH" b="1" dirty="0" smtClean="0"/>
          </a:p>
        </p:txBody>
      </p:sp>
      <p:sp>
        <p:nvSpPr>
          <p:cNvPr id="31" name="Content Placeholder 2"/>
          <p:cNvSpPr txBox="1">
            <a:spLocks/>
          </p:cNvSpPr>
          <p:nvPr/>
        </p:nvSpPr>
        <p:spPr>
          <a:xfrm>
            <a:off x="1583132" y="4710766"/>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a:t>
            </a:r>
            <a:r>
              <a:rPr lang="ar-BH" b="1" dirty="0">
                <a:solidFill>
                  <a:srgbClr val="002060"/>
                </a:solidFill>
              </a:rPr>
              <a:t>في البيت الرابع عشر استعار الشاعر من الجمل صورة نقلها إلى الليل.</a:t>
            </a:r>
          </a:p>
          <a:p>
            <a:pPr marL="0" indent="0">
              <a:buFont typeface="Arial" panose="020B0604020202020204" pitchFamily="34" charset="0"/>
              <a:buNone/>
            </a:pPr>
            <a:endParaRPr lang="ar-BH" b="1" dirty="0" smtClean="0"/>
          </a:p>
        </p:txBody>
      </p:sp>
      <p:sp>
        <p:nvSpPr>
          <p:cNvPr id="42" name="Content Placeholder 2"/>
          <p:cNvSpPr txBox="1">
            <a:spLocks/>
          </p:cNvSpPr>
          <p:nvPr/>
        </p:nvSpPr>
        <p:spPr>
          <a:xfrm>
            <a:off x="1583131" y="5682599"/>
            <a:ext cx="10017457" cy="761744"/>
          </a:xfrm>
          <a:prstGeom prst="rect">
            <a:avLst/>
          </a:prstGeom>
          <a:solidFill>
            <a:srgbClr val="F3D5FF"/>
          </a:solidFill>
          <a:ln w="38100" cmpd="sng">
            <a:solidFill>
              <a:srgbClr val="7030A0"/>
            </a:solidFill>
            <a:prstDash val="solid"/>
          </a:ln>
        </p:spPr>
        <p:txBody>
          <a:bodyPr vert="horz" lIns="91440" tIns="45720" rIns="91440" bIns="45720" rtlCol="1">
            <a:normAutofit fontScale="85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buNone/>
            </a:pPr>
            <a:r>
              <a:rPr lang="ar-BH" b="1" dirty="0"/>
              <a:t>ــ </a:t>
            </a:r>
            <a:r>
              <a:rPr lang="ar-BH" b="1" dirty="0">
                <a:solidFill>
                  <a:srgbClr val="002060"/>
                </a:solidFill>
              </a:rPr>
              <a:t>انتهت المغامرة بالفرح والحبور بسبب حدوث اللقاء وتحقّق أمنية </a:t>
            </a:r>
            <a:r>
              <a:rPr lang="ar-BH" b="1" dirty="0" smtClean="0">
                <a:solidFill>
                  <a:srgbClr val="002060"/>
                </a:solidFill>
              </a:rPr>
              <a:t>الفتيات.</a:t>
            </a:r>
            <a:endParaRPr lang="ar-BH" b="1" dirty="0" smtClean="0"/>
          </a:p>
        </p:txBody>
      </p:sp>
      <p:sp>
        <p:nvSpPr>
          <p:cNvPr id="44" name="Content Placeholder 2"/>
          <p:cNvSpPr txBox="1">
            <a:spLocks/>
          </p:cNvSpPr>
          <p:nvPr/>
        </p:nvSpPr>
        <p:spPr>
          <a:xfrm>
            <a:off x="1583134" y="1776764"/>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buNone/>
            </a:pPr>
            <a:r>
              <a:rPr lang="ar-BH" b="1" dirty="0" smtClean="0">
                <a:solidFill>
                  <a:srgbClr val="002060"/>
                </a:solidFill>
              </a:rPr>
              <a:t>ــ تكتمل </a:t>
            </a:r>
            <a:r>
              <a:rPr lang="ar-BH" b="1" dirty="0">
                <a:solidFill>
                  <a:srgbClr val="002060"/>
                </a:solidFill>
              </a:rPr>
              <a:t>قصّة المغامرة في وضع الختام بحضور عمر وتحقّق اللقاء</a:t>
            </a:r>
            <a:r>
              <a:rPr lang="ar-BH" b="1" dirty="0" smtClean="0">
                <a:solidFill>
                  <a:srgbClr val="002060"/>
                </a:solidFill>
              </a:rPr>
              <a:t>. </a:t>
            </a:r>
            <a:r>
              <a:rPr lang="ar-BH" sz="3000" b="1" dirty="0">
                <a:solidFill>
                  <a:srgbClr val="FF0000"/>
                </a:solidFill>
              </a:rPr>
              <a:t>✔</a:t>
            </a:r>
            <a:endParaRPr lang="ar-BH" sz="3000" dirty="0">
              <a:solidFill>
                <a:srgbClr val="FF0000"/>
              </a:solidFill>
            </a:endParaRPr>
          </a:p>
          <a:p>
            <a:pPr marL="0" indent="0">
              <a:buNone/>
            </a:pPr>
            <a:endParaRPr lang="ar-BH" b="1" dirty="0">
              <a:solidFill>
                <a:srgbClr val="002060"/>
              </a:solidFill>
            </a:endParaRPr>
          </a:p>
          <a:p>
            <a:pPr marL="0" indent="0">
              <a:buFont typeface="Arial" panose="020B0604020202020204" pitchFamily="34" charset="0"/>
              <a:buNone/>
            </a:pPr>
            <a:endParaRPr lang="ar-BH" b="1" dirty="0" smtClean="0"/>
          </a:p>
        </p:txBody>
      </p:sp>
      <p:sp>
        <p:nvSpPr>
          <p:cNvPr id="45" name="Content Placeholder 2"/>
          <p:cNvSpPr txBox="1">
            <a:spLocks/>
          </p:cNvSpPr>
          <p:nvPr/>
        </p:nvSpPr>
        <p:spPr>
          <a:xfrm>
            <a:off x="1583134" y="2730187"/>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solidFill>
                  <a:srgbClr val="002060"/>
                </a:solidFill>
              </a:rPr>
              <a:t>ــ </a:t>
            </a:r>
            <a:r>
              <a:rPr lang="ar-BH" b="1" dirty="0" smtClean="0">
                <a:solidFill>
                  <a:srgbClr val="002060"/>
                </a:solidFill>
              </a:rPr>
              <a:t>لا يوجد تحديد لزمن اللقاء. </a:t>
            </a:r>
            <a:r>
              <a:rPr lang="en-US" sz="3000" b="1" dirty="0">
                <a:solidFill>
                  <a:srgbClr val="FF0000"/>
                </a:solidFill>
              </a:rPr>
              <a:t>X</a:t>
            </a:r>
            <a:endParaRPr lang="ar-BH" sz="3000" b="1" dirty="0">
              <a:solidFill>
                <a:srgbClr val="FF0000"/>
              </a:solidFill>
            </a:endParaRPr>
          </a:p>
          <a:p>
            <a:pPr marL="0" indent="0">
              <a:buFont typeface="Arial" panose="020B0604020202020204" pitchFamily="34" charset="0"/>
              <a:buNone/>
            </a:pPr>
            <a:endParaRPr lang="ar-BH" b="1" dirty="0" smtClean="0"/>
          </a:p>
        </p:txBody>
      </p:sp>
      <p:sp>
        <p:nvSpPr>
          <p:cNvPr id="46" name="Content Placeholder 2"/>
          <p:cNvSpPr txBox="1">
            <a:spLocks/>
          </p:cNvSpPr>
          <p:nvPr/>
        </p:nvSpPr>
        <p:spPr>
          <a:xfrm>
            <a:off x="1583134" y="3749675"/>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solidFill>
                  <a:srgbClr val="002060"/>
                </a:solidFill>
              </a:rPr>
              <a:t>ــ غاب في وضع الختام الأسلوب الخبريّ وهيمن الأسلوب الإنشائيّ. </a:t>
            </a:r>
            <a:r>
              <a:rPr lang="en-US" b="1" dirty="0">
                <a:solidFill>
                  <a:srgbClr val="FF0000"/>
                </a:solidFill>
              </a:rPr>
              <a:t>X</a:t>
            </a:r>
            <a:endParaRPr lang="ar-BH" b="1" dirty="0" smtClean="0"/>
          </a:p>
        </p:txBody>
      </p:sp>
      <p:sp>
        <p:nvSpPr>
          <p:cNvPr id="47" name="Content Placeholder 2"/>
          <p:cNvSpPr txBox="1">
            <a:spLocks/>
          </p:cNvSpPr>
          <p:nvPr/>
        </p:nvSpPr>
        <p:spPr>
          <a:xfrm>
            <a:off x="1583133" y="4683659"/>
            <a:ext cx="10017457" cy="837338"/>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a:t>
            </a:r>
            <a:r>
              <a:rPr lang="ar-BH" b="1" dirty="0">
                <a:solidFill>
                  <a:srgbClr val="002060"/>
                </a:solidFill>
              </a:rPr>
              <a:t>في البيت الرابع عشر استعار الشاعر من الجمل صورة نقلها إلى الليل</a:t>
            </a:r>
            <a:r>
              <a:rPr lang="ar-BH" b="1" dirty="0" smtClean="0">
                <a:solidFill>
                  <a:srgbClr val="002060"/>
                </a:solidFill>
              </a:rPr>
              <a:t>. </a:t>
            </a:r>
            <a:r>
              <a:rPr lang="ar-BH" b="1" dirty="0">
                <a:solidFill>
                  <a:srgbClr val="FF0000"/>
                </a:solidFill>
              </a:rPr>
              <a:t>✔</a:t>
            </a:r>
            <a:endParaRPr lang="ar-BH" b="1" dirty="0">
              <a:solidFill>
                <a:srgbClr val="002060"/>
              </a:solidFill>
            </a:endParaRPr>
          </a:p>
          <a:p>
            <a:pPr marL="0" indent="0">
              <a:buFont typeface="Arial" panose="020B0604020202020204" pitchFamily="34" charset="0"/>
              <a:buNone/>
            </a:pPr>
            <a:endParaRPr lang="ar-BH" b="1" dirty="0" smtClean="0"/>
          </a:p>
        </p:txBody>
      </p:sp>
      <p:sp>
        <p:nvSpPr>
          <p:cNvPr id="48" name="Content Placeholder 2"/>
          <p:cNvSpPr txBox="1">
            <a:spLocks/>
          </p:cNvSpPr>
          <p:nvPr/>
        </p:nvSpPr>
        <p:spPr>
          <a:xfrm>
            <a:off x="1583131" y="5644513"/>
            <a:ext cx="10017457" cy="799830"/>
          </a:xfrm>
          <a:prstGeom prst="rect">
            <a:avLst/>
          </a:prstGeom>
          <a:solidFill>
            <a:srgbClr val="F3D5FF"/>
          </a:solidFill>
          <a:ln w="38100" cmpd="sng">
            <a:solidFill>
              <a:srgbClr val="7030A0"/>
            </a:solidFill>
            <a:prstDash val="solid"/>
          </a:ln>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ar-BH" b="1" dirty="0"/>
          </a:p>
          <a:p>
            <a:pPr marL="0" indent="0" algn="just">
              <a:buNone/>
            </a:pPr>
            <a:r>
              <a:rPr lang="ar-BH" b="1" dirty="0"/>
              <a:t>ــ </a:t>
            </a:r>
            <a:r>
              <a:rPr lang="ar-BH" b="1" dirty="0">
                <a:solidFill>
                  <a:srgbClr val="002060"/>
                </a:solidFill>
              </a:rPr>
              <a:t>في البيت الرابع عشر استعار الشاعر من الجمل صورة نقلها إلى الليل</a:t>
            </a:r>
            <a:r>
              <a:rPr lang="ar-BH" b="1" dirty="0" smtClean="0">
                <a:solidFill>
                  <a:srgbClr val="002060"/>
                </a:solidFill>
              </a:rPr>
              <a:t>. </a:t>
            </a:r>
            <a:r>
              <a:rPr lang="ar-BH" b="1" dirty="0">
                <a:solidFill>
                  <a:srgbClr val="FF0000"/>
                </a:solidFill>
              </a:rPr>
              <a:t>✔</a:t>
            </a:r>
            <a:endParaRPr lang="ar-BH" b="1" dirty="0">
              <a:solidFill>
                <a:srgbClr val="002060"/>
              </a:solidFill>
            </a:endParaRPr>
          </a:p>
          <a:p>
            <a:pPr marL="0" indent="0">
              <a:buFont typeface="Arial" panose="020B0604020202020204" pitchFamily="34" charset="0"/>
              <a:buNone/>
            </a:pPr>
            <a:endParaRPr lang="ar-BH" b="1" dirty="0" smtClean="0"/>
          </a:p>
        </p:txBody>
      </p:sp>
      <p:sp>
        <p:nvSpPr>
          <p:cNvPr id="16" name="Flowchart: Magnetic Disk 15"/>
          <p:cNvSpPr/>
          <p:nvPr/>
        </p:nvSpPr>
        <p:spPr>
          <a:xfrm>
            <a:off x="37754" y="5601165"/>
            <a:ext cx="1154098" cy="876554"/>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Tree>
    <p:extLst>
      <p:ext uri="{BB962C8B-B14F-4D97-AF65-F5344CB8AC3E}">
        <p14:creationId xmlns:p14="http://schemas.microsoft.com/office/powerpoint/2010/main" val="31018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1339645" y="1249847"/>
            <a:ext cx="10331656" cy="7302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200" b="1" dirty="0" smtClean="0">
                <a:solidFill>
                  <a:schemeClr val="accent2">
                    <a:lumMod val="75000"/>
                  </a:schemeClr>
                </a:solidFill>
              </a:rPr>
              <a:t>سؤال الاختيار من متعدّد:</a:t>
            </a:r>
            <a:endParaRPr lang="ar-BH" sz="3200" b="1" dirty="0">
              <a:solidFill>
                <a:schemeClr val="accent2">
                  <a:lumMod val="75000"/>
                </a:schemeClr>
              </a:solidFill>
            </a:endParaRPr>
          </a:p>
        </p:txBody>
      </p:sp>
      <p:sp>
        <p:nvSpPr>
          <p:cNvPr id="17" name="Title 1"/>
          <p:cNvSpPr>
            <a:spLocks noGrp="1"/>
          </p:cNvSpPr>
          <p:nvPr>
            <p:ph type="title"/>
          </p:nvPr>
        </p:nvSpPr>
        <p:spPr>
          <a:xfrm>
            <a:off x="976086" y="160338"/>
            <a:ext cx="10515600" cy="999651"/>
          </a:xfrm>
        </p:spPr>
        <p:txBody>
          <a:bodyPr/>
          <a:lstStyle/>
          <a:p>
            <a:pPr algn="ctr"/>
            <a:r>
              <a:rPr lang="ar-BH" b="1" dirty="0" smtClean="0">
                <a:solidFill>
                  <a:srgbClr val="FF0000"/>
                </a:solidFill>
              </a:rPr>
              <a:t>تقويم النصّ</a:t>
            </a:r>
            <a:endParaRPr lang="ar-BH" b="1" dirty="0">
              <a:solidFill>
                <a:srgbClr val="FF0000"/>
              </a:solidFill>
            </a:endParaRPr>
          </a:p>
        </p:txBody>
      </p:sp>
      <p:sp>
        <p:nvSpPr>
          <p:cNvPr id="18" name="AutoShape 4" descr="نتيجة بحث الصور عن reflex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19" name="Picture 18"/>
          <p:cNvPicPr>
            <a:picLocks noChangeAspect="1"/>
          </p:cNvPicPr>
          <p:nvPr/>
        </p:nvPicPr>
        <p:blipFill>
          <a:blip r:embed="rId5"/>
          <a:stretch>
            <a:fillRect/>
          </a:stretch>
        </p:blipFill>
        <p:spPr>
          <a:xfrm>
            <a:off x="155575" y="149953"/>
            <a:ext cx="2110367" cy="1961137"/>
          </a:xfrm>
          <a:prstGeom prst="rect">
            <a:avLst/>
          </a:prstGeom>
        </p:spPr>
      </p:pic>
      <p:sp>
        <p:nvSpPr>
          <p:cNvPr id="21" name="Rectangle 20"/>
          <p:cNvSpPr/>
          <p:nvPr/>
        </p:nvSpPr>
        <p:spPr>
          <a:xfrm>
            <a:off x="6665495" y="2327792"/>
            <a:ext cx="5144069" cy="3942379"/>
          </a:xfrm>
          <a:prstGeom prst="rect">
            <a:avLst/>
          </a:prstGeom>
          <a:solidFill>
            <a:schemeClr val="accent2">
              <a:lumMod val="60000"/>
              <a:lumOff val="40000"/>
            </a:schemeClr>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a:solidFill>
                  <a:srgbClr val="002060"/>
                </a:solidFill>
              </a:rPr>
              <a:t> </a:t>
            </a:r>
            <a:r>
              <a:rPr lang="ar-BH" sz="2800" b="1" dirty="0">
                <a:solidFill>
                  <a:srgbClr val="FF0000"/>
                </a:solidFill>
              </a:rPr>
              <a:t>أ) دارت هذه القصيدة الغزليّة حول:</a:t>
            </a:r>
          </a:p>
          <a:p>
            <a:r>
              <a:rPr lang="ar-BH" sz="2800" b="1" dirty="0">
                <a:solidFill>
                  <a:srgbClr val="002060"/>
                </a:solidFill>
              </a:rPr>
              <a:t>   ــ تصوير الحالة النفسيّة للشاعر المحبّ.</a:t>
            </a:r>
          </a:p>
          <a:p>
            <a:r>
              <a:rPr lang="ar-BH" sz="2800" b="1" dirty="0">
                <a:solidFill>
                  <a:srgbClr val="002060"/>
                </a:solidFill>
              </a:rPr>
              <a:t>   ــ قصّة مغامرة غراميّة.</a:t>
            </a:r>
          </a:p>
          <a:p>
            <a:r>
              <a:rPr lang="ar-BH" sz="2800" b="1" dirty="0">
                <a:solidFill>
                  <a:srgbClr val="002060"/>
                </a:solidFill>
              </a:rPr>
              <a:t>   ــ التغنّي بجمال الحبيبة. </a:t>
            </a:r>
          </a:p>
        </p:txBody>
      </p:sp>
      <p:sp>
        <p:nvSpPr>
          <p:cNvPr id="22" name="Rectangle 21"/>
          <p:cNvSpPr/>
          <p:nvPr/>
        </p:nvSpPr>
        <p:spPr>
          <a:xfrm>
            <a:off x="155575" y="2332637"/>
            <a:ext cx="6343384" cy="3937534"/>
          </a:xfrm>
          <a:prstGeom prst="rect">
            <a:avLst/>
          </a:prstGeom>
          <a:solidFill>
            <a:schemeClr val="accent2">
              <a:lumMod val="60000"/>
              <a:lumOff val="40000"/>
            </a:schemeClr>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a:solidFill>
                  <a:srgbClr val="FF0000"/>
                </a:solidFill>
              </a:rPr>
              <a:t> ب) بلغت الأحداث ذروتها:</a:t>
            </a:r>
          </a:p>
          <a:p>
            <a:r>
              <a:rPr lang="ar-BH" sz="2800" b="1" dirty="0">
                <a:solidFill>
                  <a:srgbClr val="002060"/>
                </a:solidFill>
              </a:rPr>
              <a:t>   ــ ببداية الحوار بين الفتيات.</a:t>
            </a:r>
          </a:p>
          <a:p>
            <a:r>
              <a:rPr lang="ar-BH" sz="2800" b="1" dirty="0">
                <a:solidFill>
                  <a:srgbClr val="002060"/>
                </a:solidFill>
              </a:rPr>
              <a:t>   ــ بتحقّق الأمنيات وذهاب الضجر والكدر.</a:t>
            </a:r>
          </a:p>
          <a:p>
            <a:r>
              <a:rPr lang="ar-BH" sz="2800" b="1" dirty="0">
                <a:solidFill>
                  <a:srgbClr val="002060"/>
                </a:solidFill>
              </a:rPr>
              <a:t>   ــ بظهور عمر البطل الغراميّ وقد اعتلى </a:t>
            </a:r>
            <a:r>
              <a:rPr lang="ar-BH" sz="2800" b="1" dirty="0" smtClean="0">
                <a:solidFill>
                  <a:srgbClr val="002060"/>
                </a:solidFill>
              </a:rPr>
              <a:t>صهوة </a:t>
            </a:r>
            <a:r>
              <a:rPr lang="ar-BH" sz="2800" b="1" dirty="0">
                <a:solidFill>
                  <a:srgbClr val="002060"/>
                </a:solidFill>
              </a:rPr>
              <a:t>جواده الأغرّ. </a:t>
            </a:r>
          </a:p>
        </p:txBody>
      </p:sp>
      <p:sp>
        <p:nvSpPr>
          <p:cNvPr id="23" name="Flowchart: Magnetic Disk 22"/>
          <p:cNvSpPr/>
          <p:nvPr/>
        </p:nvSpPr>
        <p:spPr>
          <a:xfrm>
            <a:off x="307975" y="5381591"/>
            <a:ext cx="1036680" cy="785250"/>
          </a:xfrm>
          <a:prstGeom prst="flowChartMagneticDisk">
            <a:avLst/>
          </a:prstGeom>
          <a:solidFill>
            <a:schemeClr val="accent1">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26" name="Flowchart: Magnetic Disk 25"/>
          <p:cNvSpPr/>
          <p:nvPr/>
        </p:nvSpPr>
        <p:spPr>
          <a:xfrm>
            <a:off x="6665495" y="5381591"/>
            <a:ext cx="1036680" cy="785250"/>
          </a:xfrm>
          <a:prstGeom prst="flowChartMagneticDisk">
            <a:avLst/>
          </a:prstGeom>
          <a:solidFill>
            <a:schemeClr val="accent1">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pic>
        <p:nvPicPr>
          <p:cNvPr id="32"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
        <p:nvSpPr>
          <p:cNvPr id="33" name="Rectangle 32"/>
          <p:cNvSpPr/>
          <p:nvPr/>
        </p:nvSpPr>
        <p:spPr>
          <a:xfrm>
            <a:off x="6665495" y="2298354"/>
            <a:ext cx="5144069" cy="3971817"/>
          </a:xfrm>
          <a:prstGeom prst="rect">
            <a:avLst/>
          </a:prstGeom>
          <a:solidFill>
            <a:schemeClr val="accent2">
              <a:lumMod val="60000"/>
              <a:lumOff val="40000"/>
            </a:schemeClr>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a:solidFill>
                  <a:srgbClr val="002060"/>
                </a:solidFill>
              </a:rPr>
              <a:t> </a:t>
            </a:r>
            <a:r>
              <a:rPr lang="ar-BH" sz="2800" b="1" dirty="0">
                <a:solidFill>
                  <a:srgbClr val="FF0000"/>
                </a:solidFill>
              </a:rPr>
              <a:t>أ) دارت هذه القصيدة الغزليّة حول:</a:t>
            </a:r>
          </a:p>
          <a:p>
            <a:endParaRPr lang="ar-BH" sz="2800" b="1" dirty="0" smtClean="0">
              <a:solidFill>
                <a:srgbClr val="002060"/>
              </a:solidFill>
            </a:endParaRPr>
          </a:p>
          <a:p>
            <a:r>
              <a:rPr lang="ar-BH" sz="2800" b="1" dirty="0">
                <a:solidFill>
                  <a:srgbClr val="002060"/>
                </a:solidFill>
              </a:rPr>
              <a:t> </a:t>
            </a:r>
            <a:r>
              <a:rPr lang="ar-BH" sz="2800" b="1" dirty="0" smtClean="0">
                <a:solidFill>
                  <a:srgbClr val="002060"/>
                </a:solidFill>
              </a:rPr>
              <a:t> </a:t>
            </a:r>
            <a:r>
              <a:rPr lang="ar-BH" sz="2800" b="1" dirty="0">
                <a:solidFill>
                  <a:schemeClr val="accent6">
                    <a:lumMod val="75000"/>
                  </a:schemeClr>
                </a:solidFill>
              </a:rPr>
              <a:t>قصّة مغامرة غراميّة.</a:t>
            </a:r>
          </a:p>
          <a:p>
            <a:r>
              <a:rPr lang="ar-BH" sz="2800" b="1" dirty="0">
                <a:solidFill>
                  <a:srgbClr val="002060"/>
                </a:solidFill>
              </a:rPr>
              <a:t>   </a:t>
            </a:r>
          </a:p>
        </p:txBody>
      </p:sp>
      <p:sp>
        <p:nvSpPr>
          <p:cNvPr id="34" name="Rectangle 33"/>
          <p:cNvSpPr/>
          <p:nvPr/>
        </p:nvSpPr>
        <p:spPr>
          <a:xfrm>
            <a:off x="155575" y="2313072"/>
            <a:ext cx="6328139" cy="3942379"/>
          </a:xfrm>
          <a:prstGeom prst="rect">
            <a:avLst/>
          </a:prstGeom>
          <a:solidFill>
            <a:schemeClr val="accent2">
              <a:lumMod val="60000"/>
              <a:lumOff val="40000"/>
            </a:schemeClr>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smtClean="0">
                <a:solidFill>
                  <a:srgbClr val="002060"/>
                </a:solidFill>
              </a:rPr>
              <a:t> </a:t>
            </a:r>
            <a:r>
              <a:rPr lang="ar-BH" sz="2800" b="1" dirty="0" smtClean="0">
                <a:solidFill>
                  <a:srgbClr val="FF0000"/>
                </a:solidFill>
              </a:rPr>
              <a:t>ب</a:t>
            </a:r>
            <a:r>
              <a:rPr lang="ar-BH" sz="2800" b="1" dirty="0">
                <a:solidFill>
                  <a:srgbClr val="FF0000"/>
                </a:solidFill>
              </a:rPr>
              <a:t>) بلغت الأحداث ذروتها:</a:t>
            </a:r>
          </a:p>
          <a:p>
            <a:pPr algn="just"/>
            <a:r>
              <a:rPr lang="ar-BH" sz="2800" b="1" dirty="0" smtClean="0">
                <a:solidFill>
                  <a:srgbClr val="002060"/>
                </a:solidFill>
              </a:rPr>
              <a:t>  </a:t>
            </a:r>
            <a:r>
              <a:rPr lang="ar-BH" sz="2800" b="1" dirty="0" smtClean="0">
                <a:solidFill>
                  <a:schemeClr val="accent6">
                    <a:lumMod val="75000"/>
                  </a:schemeClr>
                </a:solidFill>
              </a:rPr>
              <a:t>بظهور </a:t>
            </a:r>
            <a:r>
              <a:rPr lang="ar-BH" sz="2800" b="1" dirty="0">
                <a:solidFill>
                  <a:schemeClr val="accent6">
                    <a:lumMod val="75000"/>
                  </a:schemeClr>
                </a:solidFill>
              </a:rPr>
              <a:t>عمر البطل الغراميّ وقد اعتلى </a:t>
            </a:r>
            <a:r>
              <a:rPr lang="ar-BH" sz="2800" b="1" dirty="0" smtClean="0">
                <a:solidFill>
                  <a:schemeClr val="accent6">
                    <a:lumMod val="75000"/>
                  </a:schemeClr>
                </a:solidFill>
              </a:rPr>
              <a:t>صهوة </a:t>
            </a:r>
            <a:r>
              <a:rPr lang="ar-BH" sz="2800" b="1" dirty="0">
                <a:solidFill>
                  <a:schemeClr val="accent6">
                    <a:lumMod val="75000"/>
                  </a:schemeClr>
                </a:solidFill>
              </a:rPr>
              <a:t>جواده الأغرّ</a:t>
            </a:r>
            <a:r>
              <a:rPr lang="ar-BH" sz="2800" b="1" dirty="0" smtClean="0">
                <a:solidFill>
                  <a:schemeClr val="accent6">
                    <a:lumMod val="75000"/>
                  </a:schemeClr>
                </a:solidFill>
              </a:rPr>
              <a:t>.</a:t>
            </a:r>
          </a:p>
          <a:p>
            <a:r>
              <a:rPr lang="ar-BH" sz="2800" b="1" dirty="0" smtClean="0">
                <a:solidFill>
                  <a:srgbClr val="002060"/>
                </a:solidFill>
              </a:rPr>
              <a:t> </a:t>
            </a:r>
            <a:endParaRPr lang="ar-BH" sz="2800" b="1" dirty="0">
              <a:solidFill>
                <a:srgbClr val="002060"/>
              </a:solidFill>
            </a:endParaRPr>
          </a:p>
        </p:txBody>
      </p:sp>
    </p:spTree>
    <p:extLst>
      <p:ext uri="{BB962C8B-B14F-4D97-AF65-F5344CB8AC3E}">
        <p14:creationId xmlns:p14="http://schemas.microsoft.com/office/powerpoint/2010/main" val="16227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1" presetClass="mediacall" presetSubtype="0" fill="hold" nodeType="afterEffect">
                                  <p:stCondLst>
                                    <p:cond delay="0"/>
                                  </p:stCondLst>
                                  <p:childTnLst>
                                    <p:cmd type="call" cmd="playFrom(0.0)">
                                      <p:cBhvr>
                                        <p:cTn id="11" dur="1" fill="hold"/>
                                        <p:tgtEl>
                                          <p:spTgt spid="32"/>
                                        </p:tgtEl>
                                      </p:cBhvr>
                                    </p:cmd>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32"/>
                </p:tgtEl>
              </p:cMediaNode>
            </p:audio>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20" grpId="0" animBg="1"/>
      <p:bldP spid="21" grpId="0" animBg="1"/>
      <p:bldP spid="22" grpId="0" animBg="1"/>
      <p:bldP spid="23" grpId="0" animBg="1"/>
      <p:bldP spid="26" grpId="0" animBg="1"/>
      <p:bldP spid="33" grpId="0" animBg="1"/>
      <p:bldP spid="33" grpId="1" animBg="1"/>
      <p:bldP spid="34" grpId="0" animBg="1"/>
      <p:bldP spid="3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33885" y="0"/>
            <a:ext cx="10515600" cy="1027907"/>
          </a:xfrm>
        </p:spPr>
        <p:txBody>
          <a:bodyPr/>
          <a:lstStyle/>
          <a:p>
            <a:pPr algn="ctr"/>
            <a:r>
              <a:rPr lang="ar-BH" b="1" dirty="0" smtClean="0">
                <a:solidFill>
                  <a:schemeClr val="accent2"/>
                </a:solidFill>
              </a:rPr>
              <a:t>تقويم النصّ</a:t>
            </a:r>
            <a:endParaRPr lang="ar-BH" b="1" dirty="0">
              <a:solidFill>
                <a:schemeClr val="accent2"/>
              </a:solidFill>
            </a:endParaRPr>
          </a:p>
        </p:txBody>
      </p:sp>
      <p:pic>
        <p:nvPicPr>
          <p:cNvPr id="15" name="Picture 14"/>
          <p:cNvPicPr>
            <a:picLocks noChangeAspect="1"/>
          </p:cNvPicPr>
          <p:nvPr/>
        </p:nvPicPr>
        <p:blipFill>
          <a:blip r:embed="rId3"/>
          <a:stretch>
            <a:fillRect/>
          </a:stretch>
        </p:blipFill>
        <p:spPr>
          <a:xfrm>
            <a:off x="166586" y="123768"/>
            <a:ext cx="2054100" cy="1570336"/>
          </a:xfrm>
          <a:prstGeom prst="rect">
            <a:avLst/>
          </a:prstGeom>
        </p:spPr>
      </p:pic>
      <p:sp>
        <p:nvSpPr>
          <p:cNvPr id="16" name="Rectangle 15"/>
          <p:cNvSpPr/>
          <p:nvPr/>
        </p:nvSpPr>
        <p:spPr>
          <a:xfrm>
            <a:off x="2220686" y="789966"/>
            <a:ext cx="9689260" cy="9041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1" anchor="ctr"/>
          <a:lstStyle/>
          <a:p>
            <a:r>
              <a:rPr lang="ar-BH" sz="3200" b="1" dirty="0" smtClean="0">
                <a:solidFill>
                  <a:schemeClr val="accent2">
                    <a:lumMod val="75000"/>
                  </a:schemeClr>
                </a:solidFill>
              </a:rPr>
              <a:t>سؤال التأمّل:</a:t>
            </a:r>
            <a:endParaRPr lang="ar-BH" sz="3200" b="1" dirty="0">
              <a:solidFill>
                <a:schemeClr val="accent2">
                  <a:lumMod val="75000"/>
                </a:schemeClr>
              </a:solidFill>
            </a:endParaRPr>
          </a:p>
        </p:txBody>
      </p:sp>
      <p:sp>
        <p:nvSpPr>
          <p:cNvPr id="24" name="Rectangle 23"/>
          <p:cNvSpPr/>
          <p:nvPr/>
        </p:nvSpPr>
        <p:spPr>
          <a:xfrm>
            <a:off x="166587" y="1817873"/>
            <a:ext cx="11743360" cy="796160"/>
          </a:xfrm>
          <a:prstGeom prst="rect">
            <a:avLst/>
          </a:prstGeom>
          <a:solidFill>
            <a:schemeClr val="accent5">
              <a:lumMod val="20000"/>
              <a:lumOff val="80000"/>
            </a:schemeClr>
          </a:solidFill>
          <a:ln>
            <a:solidFill>
              <a:schemeClr val="accent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200" b="1" dirty="0" smtClean="0">
                <a:solidFill>
                  <a:srgbClr val="0070C0"/>
                </a:solidFill>
              </a:rPr>
              <a:t> </a:t>
            </a:r>
            <a:r>
              <a:rPr lang="ar-BH" sz="3200" b="1" dirty="0">
                <a:solidFill>
                  <a:srgbClr val="0070C0"/>
                </a:solidFill>
              </a:rPr>
              <a:t>حسب </a:t>
            </a:r>
            <a:r>
              <a:rPr lang="ar-BH" sz="3200" b="1" dirty="0" smtClean="0">
                <a:solidFill>
                  <a:srgbClr val="0070C0"/>
                </a:solidFill>
              </a:rPr>
              <a:t>رأيك، ما أبرز </a:t>
            </a:r>
            <a:r>
              <a:rPr lang="ar-BH" sz="3200" b="1" dirty="0">
                <a:solidFill>
                  <a:srgbClr val="0070C0"/>
                </a:solidFill>
              </a:rPr>
              <a:t>مميّزات الغزل </a:t>
            </a:r>
            <a:r>
              <a:rPr lang="ar-BH" sz="3200" b="1" dirty="0" smtClean="0">
                <a:solidFill>
                  <a:srgbClr val="0070C0"/>
                </a:solidFill>
              </a:rPr>
              <a:t>العمريّ</a:t>
            </a:r>
            <a:r>
              <a:rPr lang="ar-BH" sz="3200" b="1" dirty="0">
                <a:solidFill>
                  <a:srgbClr val="0070C0"/>
                </a:solidFill>
              </a:rPr>
              <a:t> </a:t>
            </a:r>
            <a:r>
              <a:rPr lang="ar-BH" sz="3200" b="1" dirty="0" smtClean="0">
                <a:solidFill>
                  <a:srgbClr val="0070C0"/>
                </a:solidFill>
              </a:rPr>
              <a:t>التي تجلّت </a:t>
            </a:r>
            <a:r>
              <a:rPr lang="ar-BH" sz="3200" b="1" dirty="0">
                <a:solidFill>
                  <a:srgbClr val="0070C0"/>
                </a:solidFill>
              </a:rPr>
              <a:t>في هذه </a:t>
            </a:r>
            <a:r>
              <a:rPr lang="ar-BH" sz="3200" b="1" dirty="0" smtClean="0">
                <a:solidFill>
                  <a:srgbClr val="0070C0"/>
                </a:solidFill>
              </a:rPr>
              <a:t>القصيدة؟</a:t>
            </a:r>
            <a:endParaRPr lang="ar-BH" sz="3200" b="1" dirty="0">
              <a:solidFill>
                <a:srgbClr val="0070C0"/>
              </a:solidFill>
            </a:endParaRPr>
          </a:p>
        </p:txBody>
      </p:sp>
      <p:sp>
        <p:nvSpPr>
          <p:cNvPr id="25" name="Content Placeholder 2"/>
          <p:cNvSpPr>
            <a:spLocks noGrp="1"/>
          </p:cNvSpPr>
          <p:nvPr>
            <p:ph idx="1"/>
          </p:nvPr>
        </p:nvSpPr>
        <p:spPr>
          <a:xfrm>
            <a:off x="166586" y="2737802"/>
            <a:ext cx="11743360" cy="3633969"/>
          </a:xfrm>
          <a:solidFill>
            <a:schemeClr val="accent5">
              <a:lumMod val="20000"/>
              <a:lumOff val="80000"/>
            </a:schemeClr>
          </a:solidFill>
        </p:spPr>
        <p:txBody>
          <a:bodyPr>
            <a:noAutofit/>
          </a:bodyPr>
          <a:lstStyle/>
          <a:p>
            <a:pPr algn="ctr" rtl="1"/>
            <a:endParaRPr lang="ar-BH" sz="3200" b="1" dirty="0" smtClean="0">
              <a:solidFill>
                <a:srgbClr val="0070C0"/>
              </a:solidFill>
            </a:endParaRPr>
          </a:p>
          <a:p>
            <a:pPr marL="0" indent="0" algn="ctr" rtl="1">
              <a:buNone/>
            </a:pPr>
            <a:r>
              <a:rPr lang="ar-BH" sz="3200" b="1" dirty="0" smtClean="0">
                <a:solidFill>
                  <a:srgbClr val="0070C0"/>
                </a:solidFill>
              </a:rPr>
              <a:t> </a:t>
            </a:r>
            <a:r>
              <a:rPr lang="ar-BH" sz="3200" b="1" dirty="0" smtClean="0">
                <a:solidFill>
                  <a:srgbClr val="002060"/>
                </a:solidFill>
              </a:rPr>
              <a:t>أهمّ مميّزات الغزل العمريّ التي تجلّت في هذه القصيدة:</a:t>
            </a:r>
          </a:p>
          <a:p>
            <a:pPr marL="0" indent="0" algn="r" rtl="1">
              <a:buNone/>
            </a:pPr>
            <a:r>
              <a:rPr lang="ar-BH" sz="3200" b="1" dirty="0" smtClean="0">
                <a:solidFill>
                  <a:srgbClr val="669900"/>
                </a:solidFill>
              </a:rPr>
              <a:t>ــ مع عمر استقلّت القصيدة الغزليّة بذاتها بعد أن كانت تمهيدًا لغيرها من الأغراض.</a:t>
            </a:r>
          </a:p>
          <a:p>
            <a:pPr marL="0" indent="0" algn="r" rtl="1">
              <a:buNone/>
            </a:pPr>
            <a:r>
              <a:rPr lang="ar-BH" sz="3200" b="1" dirty="0" smtClean="0">
                <a:solidFill>
                  <a:srgbClr val="669900"/>
                </a:solidFill>
              </a:rPr>
              <a:t>ــ التركيز في سرد القصّة الغراميّة.</a:t>
            </a:r>
          </a:p>
          <a:p>
            <a:pPr marL="0" indent="0" algn="r" rtl="1">
              <a:buNone/>
            </a:pPr>
            <a:r>
              <a:rPr lang="ar-BH" sz="3200" b="1" dirty="0" smtClean="0">
                <a:solidFill>
                  <a:srgbClr val="669900"/>
                </a:solidFill>
              </a:rPr>
              <a:t>ــ هيمنة حضور الذات المغامرة.</a:t>
            </a:r>
          </a:p>
          <a:p>
            <a:pPr marL="0" indent="0" algn="r" rtl="1">
              <a:buNone/>
            </a:pPr>
            <a:r>
              <a:rPr lang="ar-BH" sz="3200" b="1" dirty="0" smtClean="0">
                <a:solidFill>
                  <a:srgbClr val="669900"/>
                </a:solidFill>
              </a:rPr>
              <a:t>ــ صوّر الشاعر نفسه معشوقًا لا عاشقًا. </a:t>
            </a:r>
          </a:p>
          <a:p>
            <a:pPr marL="0" indent="0" algn="ctr" rtl="1">
              <a:buNone/>
            </a:pPr>
            <a:endParaRPr lang="ar-BH" sz="3200" b="1" dirty="0">
              <a:solidFill>
                <a:srgbClr val="669900"/>
              </a:solidFill>
            </a:endParaRPr>
          </a:p>
        </p:txBody>
      </p:sp>
      <p:sp>
        <p:nvSpPr>
          <p:cNvPr id="8" name="Flowchart: Magnetic Disk 7"/>
          <p:cNvSpPr/>
          <p:nvPr/>
        </p:nvSpPr>
        <p:spPr>
          <a:xfrm>
            <a:off x="39538" y="1838950"/>
            <a:ext cx="1154098" cy="754005"/>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9" name="Content Placeholder 2"/>
          <p:cNvSpPr txBox="1">
            <a:spLocks/>
          </p:cNvSpPr>
          <p:nvPr/>
        </p:nvSpPr>
        <p:spPr>
          <a:xfrm>
            <a:off x="166586" y="2716724"/>
            <a:ext cx="11743360" cy="3633969"/>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endParaRPr lang="ar-BH" sz="3200" b="1" smtClean="0">
              <a:solidFill>
                <a:srgbClr val="0070C0"/>
              </a:solidFill>
            </a:endParaRPr>
          </a:p>
          <a:p>
            <a:pPr marL="0" indent="0" algn="ctr" rtl="1">
              <a:buFont typeface="Arial" panose="020B0604020202020204" pitchFamily="34" charset="0"/>
              <a:buNone/>
            </a:pPr>
            <a:r>
              <a:rPr lang="ar-BH" sz="3200" b="1" smtClean="0">
                <a:solidFill>
                  <a:srgbClr val="0070C0"/>
                </a:solidFill>
              </a:rPr>
              <a:t> </a:t>
            </a:r>
            <a:r>
              <a:rPr lang="ar-BH" sz="3200" b="1" smtClean="0">
                <a:solidFill>
                  <a:srgbClr val="002060"/>
                </a:solidFill>
              </a:rPr>
              <a:t>أهمّ مميّزات الغزل العمريّ التي تجلّت في هذه القصيدة:</a:t>
            </a:r>
          </a:p>
          <a:p>
            <a:pPr marL="0" indent="0" algn="r" rtl="1">
              <a:buFont typeface="Arial" panose="020B0604020202020204" pitchFamily="34" charset="0"/>
              <a:buNone/>
            </a:pPr>
            <a:r>
              <a:rPr lang="ar-BH" sz="3200" b="1" smtClean="0">
                <a:solidFill>
                  <a:srgbClr val="669900"/>
                </a:solidFill>
              </a:rPr>
              <a:t>ــ مع عمر استقلّت القصيدة الغزليّة بذاتها بعد أن كانت تمهيدًا لغيرها من الأغراض.</a:t>
            </a:r>
          </a:p>
          <a:p>
            <a:pPr marL="0" indent="0" algn="r" rtl="1">
              <a:buFont typeface="Arial" panose="020B0604020202020204" pitchFamily="34" charset="0"/>
              <a:buNone/>
            </a:pPr>
            <a:r>
              <a:rPr lang="ar-BH" sz="3200" b="1" smtClean="0">
                <a:solidFill>
                  <a:srgbClr val="669900"/>
                </a:solidFill>
              </a:rPr>
              <a:t>ــ التركيز في سرد القصّة الغراميّة.</a:t>
            </a:r>
          </a:p>
          <a:p>
            <a:pPr marL="0" indent="0" algn="r" rtl="1">
              <a:buFont typeface="Arial" panose="020B0604020202020204" pitchFamily="34" charset="0"/>
              <a:buNone/>
            </a:pPr>
            <a:r>
              <a:rPr lang="ar-BH" sz="3200" b="1" smtClean="0">
                <a:solidFill>
                  <a:srgbClr val="669900"/>
                </a:solidFill>
              </a:rPr>
              <a:t>ــ هيمنة حضور الذات المغامرة.</a:t>
            </a:r>
          </a:p>
          <a:p>
            <a:pPr marL="0" indent="0" algn="r" rtl="1">
              <a:buFont typeface="Arial" panose="020B0604020202020204" pitchFamily="34" charset="0"/>
              <a:buNone/>
            </a:pPr>
            <a:r>
              <a:rPr lang="ar-BH" sz="3200" b="1" smtClean="0">
                <a:solidFill>
                  <a:srgbClr val="669900"/>
                </a:solidFill>
              </a:rPr>
              <a:t>ــ صوّر الشاعر نفسه معشوقًا لا عاشقًا. </a:t>
            </a:r>
          </a:p>
          <a:p>
            <a:pPr marL="0" indent="0" algn="ctr" rtl="1">
              <a:buFont typeface="Arial" panose="020B0604020202020204" pitchFamily="34" charset="0"/>
              <a:buNone/>
            </a:pPr>
            <a:endParaRPr lang="ar-BH" sz="3200" b="1" dirty="0">
              <a:solidFill>
                <a:srgbClr val="669900"/>
              </a:solidFill>
            </a:endParaRPr>
          </a:p>
        </p:txBody>
      </p:sp>
      <p:sp>
        <p:nvSpPr>
          <p:cNvPr id="10" name="Content Placeholder 2"/>
          <p:cNvSpPr txBox="1">
            <a:spLocks/>
          </p:cNvSpPr>
          <p:nvPr/>
        </p:nvSpPr>
        <p:spPr>
          <a:xfrm>
            <a:off x="166586" y="2695646"/>
            <a:ext cx="11743360" cy="3633969"/>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endParaRPr lang="ar-BH" sz="3200" b="1" smtClean="0">
              <a:solidFill>
                <a:srgbClr val="0070C0"/>
              </a:solidFill>
            </a:endParaRPr>
          </a:p>
          <a:p>
            <a:pPr marL="0" indent="0" algn="ctr" rtl="1">
              <a:buFont typeface="Arial" panose="020B0604020202020204" pitchFamily="34" charset="0"/>
              <a:buNone/>
            </a:pPr>
            <a:r>
              <a:rPr lang="ar-BH" sz="3200" b="1" smtClean="0">
                <a:solidFill>
                  <a:srgbClr val="0070C0"/>
                </a:solidFill>
              </a:rPr>
              <a:t> </a:t>
            </a:r>
            <a:r>
              <a:rPr lang="ar-BH" sz="3200" b="1" smtClean="0">
                <a:solidFill>
                  <a:srgbClr val="002060"/>
                </a:solidFill>
              </a:rPr>
              <a:t>أهمّ مميّزات الغزل العمريّ التي تجلّت في هذه القصيدة:</a:t>
            </a:r>
          </a:p>
          <a:p>
            <a:pPr marL="0" indent="0" algn="r" rtl="1">
              <a:buFont typeface="Arial" panose="020B0604020202020204" pitchFamily="34" charset="0"/>
              <a:buNone/>
            </a:pPr>
            <a:r>
              <a:rPr lang="ar-BH" sz="3200" b="1" smtClean="0">
                <a:solidFill>
                  <a:srgbClr val="669900"/>
                </a:solidFill>
              </a:rPr>
              <a:t>ــ مع عمر استقلّت القصيدة الغزليّة بذاتها بعد أن كانت تمهيدًا لغيرها من الأغراض.</a:t>
            </a:r>
          </a:p>
          <a:p>
            <a:pPr marL="0" indent="0" algn="r" rtl="1">
              <a:buFont typeface="Arial" panose="020B0604020202020204" pitchFamily="34" charset="0"/>
              <a:buNone/>
            </a:pPr>
            <a:r>
              <a:rPr lang="ar-BH" sz="3200" b="1" smtClean="0">
                <a:solidFill>
                  <a:srgbClr val="669900"/>
                </a:solidFill>
              </a:rPr>
              <a:t>ــ التركيز في سرد القصّة الغراميّة.</a:t>
            </a:r>
          </a:p>
          <a:p>
            <a:pPr marL="0" indent="0" algn="r" rtl="1">
              <a:buFont typeface="Arial" panose="020B0604020202020204" pitchFamily="34" charset="0"/>
              <a:buNone/>
            </a:pPr>
            <a:r>
              <a:rPr lang="ar-BH" sz="3200" b="1" smtClean="0">
                <a:solidFill>
                  <a:srgbClr val="669900"/>
                </a:solidFill>
              </a:rPr>
              <a:t>ــ هيمنة حضور الذات المغامرة.</a:t>
            </a:r>
          </a:p>
          <a:p>
            <a:pPr marL="0" indent="0" algn="r" rtl="1">
              <a:buFont typeface="Arial" panose="020B0604020202020204" pitchFamily="34" charset="0"/>
              <a:buNone/>
            </a:pPr>
            <a:r>
              <a:rPr lang="ar-BH" sz="3200" b="1" smtClean="0">
                <a:solidFill>
                  <a:srgbClr val="669900"/>
                </a:solidFill>
              </a:rPr>
              <a:t>ــ صوّر الشاعر نفسه معشوقًا لا عاشقًا. </a:t>
            </a:r>
          </a:p>
          <a:p>
            <a:pPr marL="0" indent="0" algn="ctr" rtl="1">
              <a:buFont typeface="Arial" panose="020B0604020202020204" pitchFamily="34" charset="0"/>
              <a:buNone/>
            </a:pPr>
            <a:endParaRPr lang="ar-BH" sz="3200" b="1" dirty="0">
              <a:solidFill>
                <a:srgbClr val="669900"/>
              </a:solidFill>
            </a:endParaRPr>
          </a:p>
        </p:txBody>
      </p:sp>
      <p:sp>
        <p:nvSpPr>
          <p:cNvPr id="11" name="Content Placeholder 2"/>
          <p:cNvSpPr txBox="1">
            <a:spLocks/>
          </p:cNvSpPr>
          <p:nvPr/>
        </p:nvSpPr>
        <p:spPr>
          <a:xfrm>
            <a:off x="166586" y="2727263"/>
            <a:ext cx="11743360" cy="3633969"/>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endParaRPr lang="ar-BH" sz="3200" b="1" dirty="0" smtClean="0">
              <a:solidFill>
                <a:srgbClr val="0070C0"/>
              </a:solidFill>
            </a:endParaRPr>
          </a:p>
          <a:p>
            <a:pPr marL="0" indent="0" algn="ctr" rtl="1">
              <a:buFont typeface="Arial" panose="020B0604020202020204" pitchFamily="34" charset="0"/>
              <a:buNone/>
            </a:pPr>
            <a:r>
              <a:rPr lang="ar-BH" sz="3200" b="1" dirty="0" smtClean="0">
                <a:solidFill>
                  <a:srgbClr val="0070C0"/>
                </a:solidFill>
              </a:rPr>
              <a:t> </a:t>
            </a:r>
            <a:r>
              <a:rPr lang="ar-BH" sz="3200" b="1" dirty="0" smtClean="0">
                <a:solidFill>
                  <a:srgbClr val="002060"/>
                </a:solidFill>
              </a:rPr>
              <a:t>أهمّ مميّزات الغزل العمريّ التي تجلّت في هذه القصيدة:</a:t>
            </a:r>
          </a:p>
          <a:p>
            <a:pPr marL="0" indent="0" algn="r" rtl="1">
              <a:buFont typeface="Arial" panose="020B0604020202020204" pitchFamily="34" charset="0"/>
              <a:buNone/>
            </a:pPr>
            <a:r>
              <a:rPr lang="ar-BH" sz="3200" b="1" dirty="0" smtClean="0">
                <a:solidFill>
                  <a:srgbClr val="669900"/>
                </a:solidFill>
              </a:rPr>
              <a:t>ــ مع عمر استقلّت القصيدة الغزليّة بذاتها بعد أن كانت تمهيدًا لغيرها من الأغراض.</a:t>
            </a:r>
          </a:p>
          <a:p>
            <a:pPr marL="0" indent="0" algn="r" rtl="1">
              <a:buFont typeface="Arial" panose="020B0604020202020204" pitchFamily="34" charset="0"/>
              <a:buNone/>
            </a:pPr>
            <a:r>
              <a:rPr lang="ar-BH" sz="3200" b="1" dirty="0" smtClean="0">
                <a:solidFill>
                  <a:srgbClr val="669900"/>
                </a:solidFill>
              </a:rPr>
              <a:t>ــ التركيز في سرد القصّة الغراميّة.</a:t>
            </a:r>
          </a:p>
          <a:p>
            <a:pPr marL="0" indent="0" algn="r" rtl="1">
              <a:buFont typeface="Arial" panose="020B0604020202020204" pitchFamily="34" charset="0"/>
              <a:buNone/>
            </a:pPr>
            <a:r>
              <a:rPr lang="ar-BH" sz="3200" b="1" dirty="0" smtClean="0">
                <a:solidFill>
                  <a:srgbClr val="669900"/>
                </a:solidFill>
              </a:rPr>
              <a:t>ــ هيمنة حضور الذات المغامرة.</a:t>
            </a:r>
          </a:p>
          <a:p>
            <a:pPr marL="0" indent="0" algn="r" rtl="1">
              <a:buFont typeface="Arial" panose="020B0604020202020204" pitchFamily="34" charset="0"/>
              <a:buNone/>
            </a:pPr>
            <a:r>
              <a:rPr lang="ar-BH" sz="3200" b="1" dirty="0" smtClean="0">
                <a:solidFill>
                  <a:srgbClr val="669900"/>
                </a:solidFill>
              </a:rPr>
              <a:t>ــ صوّر الشاعر نفسه معشوقًا لا عاشقًا. </a:t>
            </a:r>
          </a:p>
          <a:p>
            <a:pPr marL="0" indent="0" algn="ctr" rtl="1">
              <a:buFont typeface="Arial" panose="020B0604020202020204" pitchFamily="34" charset="0"/>
              <a:buNone/>
            </a:pPr>
            <a:endParaRPr lang="ar-BH" sz="3200" b="1" dirty="0">
              <a:solidFill>
                <a:srgbClr val="669900"/>
              </a:solidFill>
            </a:endParaRPr>
          </a:p>
        </p:txBody>
      </p:sp>
    </p:spTree>
    <p:extLst>
      <p:ext uri="{BB962C8B-B14F-4D97-AF65-F5344CB8AC3E}">
        <p14:creationId xmlns:p14="http://schemas.microsoft.com/office/powerpoint/2010/main" val="412489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65528" y="0"/>
            <a:ext cx="7574507" cy="6167083"/>
          </a:xfrm>
          <a:prstGeom prst="ellipse">
            <a:avLst/>
          </a:prstGeom>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solidFill>
                  <a:srgbClr val="FF0066"/>
                </a:solidFill>
                <a:latin typeface="Leelawadee" panose="020B0502040204020203" pitchFamily="34" charset="-34"/>
                <a:cs typeface="Bold Italic Art" panose="02010400000000000000" pitchFamily="2" charset="-78"/>
              </a:rPr>
              <a:t>شُكرًا لتِفَاعُـلـِك</a:t>
            </a:r>
            <a:endParaRPr lang="ar-BH" sz="6000" b="1" dirty="0">
              <a:solidFill>
                <a:srgbClr val="FF0066"/>
              </a:solidFill>
              <a:latin typeface="Leelawadee" panose="020B0502040204020203" pitchFamily="34" charset="-34"/>
              <a:cs typeface="Bold Italic Art" panose="02010400000000000000" pitchFamily="2" charset="-78"/>
            </a:endParaRPr>
          </a:p>
        </p:txBody>
      </p:sp>
      <p:pic>
        <p:nvPicPr>
          <p:cNvPr id="4" name="Picture 3"/>
          <p:cNvPicPr>
            <a:picLocks noChangeAspect="1"/>
          </p:cNvPicPr>
          <p:nvPr/>
        </p:nvPicPr>
        <p:blipFill>
          <a:blip r:embed="rId4"/>
          <a:stretch>
            <a:fillRect/>
          </a:stretch>
        </p:blipFill>
        <p:spPr>
          <a:xfrm>
            <a:off x="4578608" y="3860916"/>
            <a:ext cx="2948346" cy="165107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93899327"/>
      </p:ext>
    </p:extLst>
  </p:cSld>
  <p:clrMapOvr>
    <a:masterClrMapping/>
  </p:clrMapOvr>
  <mc:AlternateContent xmlns:mc="http://schemas.openxmlformats.org/markup-compatibility/2006" xmlns:p14="http://schemas.microsoft.com/office/powerpoint/2010/main">
    <mc:Choice Requires="p14">
      <p:transition spd="slow" p14:dur="2000" advTm="11221"/>
    </mc:Choice>
    <mc:Fallback xmlns="">
      <p:transition spd="slow" advTm="11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646" y="178481"/>
            <a:ext cx="10515600" cy="1325563"/>
          </a:xfrm>
        </p:spPr>
        <p:txBody>
          <a:bodyPr/>
          <a:lstStyle/>
          <a:p>
            <a:pPr algn="ctr"/>
            <a:r>
              <a:rPr lang="ar-BH" b="1" dirty="0" smtClean="0">
                <a:solidFill>
                  <a:srgbClr val="FF0000"/>
                </a:solidFill>
              </a:rPr>
              <a:t>النشاط الاستهلاليّ</a:t>
            </a:r>
            <a:endParaRPr lang="ar-BH" dirty="0"/>
          </a:p>
        </p:txBody>
      </p:sp>
      <p:sp>
        <p:nvSpPr>
          <p:cNvPr id="3" name="Content Placeholder 2"/>
          <p:cNvSpPr>
            <a:spLocks noGrp="1"/>
          </p:cNvSpPr>
          <p:nvPr>
            <p:ph idx="1"/>
          </p:nvPr>
        </p:nvSpPr>
        <p:spPr>
          <a:xfrm>
            <a:off x="5308978" y="1725018"/>
            <a:ext cx="6332562" cy="4351338"/>
          </a:xfrm>
          <a:solidFill>
            <a:schemeClr val="accent1">
              <a:lumMod val="40000"/>
              <a:lumOff val="60000"/>
            </a:schemeClr>
          </a:solidFill>
        </p:spPr>
        <p:txBody>
          <a:bodyPr/>
          <a:lstStyle/>
          <a:p>
            <a:pPr algn="r" rtl="1"/>
            <a:r>
              <a:rPr lang="ar-BH" sz="4000" b="1" dirty="0" smtClean="0">
                <a:solidFill>
                  <a:srgbClr val="0070C0"/>
                </a:solidFill>
              </a:rPr>
              <a:t>من شعراء الغزل:</a:t>
            </a:r>
          </a:p>
          <a:p>
            <a:pPr marL="0" indent="0">
              <a:buNone/>
            </a:pPr>
            <a:r>
              <a:rPr lang="ar-BH" dirty="0" smtClean="0"/>
              <a:t> </a:t>
            </a:r>
            <a:endParaRPr lang="ar-BH" dirty="0"/>
          </a:p>
        </p:txBody>
      </p:sp>
      <p:sp>
        <p:nvSpPr>
          <p:cNvPr id="8" name="Flowchart: Alternate Process 7"/>
          <p:cNvSpPr/>
          <p:nvPr/>
        </p:nvSpPr>
        <p:spPr>
          <a:xfrm>
            <a:off x="5928699" y="2762667"/>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عمر بن أبي ربيعة</a:t>
            </a:r>
          </a:p>
        </p:txBody>
      </p:sp>
      <p:sp>
        <p:nvSpPr>
          <p:cNvPr id="9" name="Flowchart: Alternate Process 8"/>
          <p:cNvSpPr/>
          <p:nvPr/>
        </p:nvSpPr>
        <p:spPr>
          <a:xfrm>
            <a:off x="9008556" y="2762667"/>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قيس بن الملوّح</a:t>
            </a:r>
          </a:p>
        </p:txBody>
      </p:sp>
      <p:sp>
        <p:nvSpPr>
          <p:cNvPr id="10" name="Flowchart: Alternate Process 9"/>
          <p:cNvSpPr/>
          <p:nvPr/>
        </p:nvSpPr>
        <p:spPr>
          <a:xfrm>
            <a:off x="9004996" y="4415770"/>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جميل بن معمر</a:t>
            </a:r>
          </a:p>
        </p:txBody>
      </p:sp>
      <p:sp>
        <p:nvSpPr>
          <p:cNvPr id="11" name="Flowchart: Alternate Process 10"/>
          <p:cNvSpPr/>
          <p:nvPr/>
        </p:nvSpPr>
        <p:spPr>
          <a:xfrm>
            <a:off x="5928699" y="4415770"/>
            <a:ext cx="2147607" cy="1138020"/>
          </a:xfrm>
          <a:prstGeom prst="flowChartAlternateProcess">
            <a:avLst/>
          </a:prstGeom>
          <a:solidFill>
            <a:srgbClr val="FF252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rgbClr val="002060"/>
                </a:solidFill>
              </a:rPr>
              <a:t>كُثير عزّة</a:t>
            </a:r>
          </a:p>
        </p:txBody>
      </p:sp>
      <p:pic>
        <p:nvPicPr>
          <p:cNvPr id="1026" name="Picture 2" descr="أشعار جميل بثينة - موضو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84" y="3046553"/>
            <a:ext cx="4675733" cy="302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4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86505"/>
          </a:xfrm>
        </p:spPr>
        <p:txBody>
          <a:bodyPr>
            <a:normAutofit/>
          </a:bodyPr>
          <a:lstStyle/>
          <a:p>
            <a:pPr algn="r"/>
            <a:r>
              <a:rPr lang="ar-BH" sz="4000" b="1" dirty="0" smtClean="0">
                <a:solidFill>
                  <a:srgbClr val="FF0000"/>
                </a:solidFill>
              </a:rPr>
              <a:t>                     </a:t>
            </a:r>
            <a:r>
              <a:rPr lang="ar-BH" sz="4800" b="1" dirty="0" smtClean="0">
                <a:solidFill>
                  <a:srgbClr val="FF0000"/>
                </a:solidFill>
              </a:rPr>
              <a:t>أهداف الدرس</a:t>
            </a:r>
            <a:endParaRPr lang="ar-BH" sz="4800" b="1" dirty="0">
              <a:solidFill>
                <a:srgbClr val="FF0000"/>
              </a:solidFill>
            </a:endParaRPr>
          </a:p>
        </p:txBody>
      </p:sp>
      <p:sp>
        <p:nvSpPr>
          <p:cNvPr id="3" name="Content Placeholder 4"/>
          <p:cNvSpPr>
            <a:spLocks noGrp="1"/>
          </p:cNvSpPr>
          <p:nvPr>
            <p:ph idx="1"/>
          </p:nvPr>
        </p:nvSpPr>
        <p:spPr>
          <a:xfrm>
            <a:off x="4121389" y="1734015"/>
            <a:ext cx="5383651" cy="3944203"/>
          </a:xfrm>
          <a:solidFill>
            <a:schemeClr val="accent6">
              <a:lumMod val="40000"/>
              <a:lumOff val="60000"/>
            </a:schemeClr>
          </a:solidFill>
        </p:spPr>
        <p:txBody>
          <a:bodyPr>
            <a:normAutofit fontScale="92500" lnSpcReduction="10000"/>
          </a:bodyPr>
          <a:lstStyle/>
          <a:p>
            <a:pPr marL="0" indent="0">
              <a:buNone/>
            </a:pPr>
            <a:r>
              <a:rPr lang="ar-BH" sz="4800" b="1" dirty="0" smtClean="0">
                <a:solidFill>
                  <a:srgbClr val="FF0000"/>
                </a:solidFill>
              </a:rPr>
              <a:t> </a:t>
            </a:r>
          </a:p>
          <a:p>
            <a:pPr marL="0" indent="0" algn="r">
              <a:buNone/>
            </a:pPr>
            <a:r>
              <a:rPr lang="ar-BH" sz="3900" b="1" dirty="0" smtClean="0">
                <a:solidFill>
                  <a:srgbClr val="006600"/>
                </a:solidFill>
                <a:latin typeface="Agency FB" panose="020B0503020202020204" pitchFamily="34" charset="0"/>
              </a:rPr>
              <a:t>•</a:t>
            </a:r>
            <a:r>
              <a:rPr lang="ar-BH" sz="3900" b="1" dirty="0" smtClean="0">
                <a:solidFill>
                  <a:srgbClr val="006600"/>
                </a:solidFill>
              </a:rPr>
              <a:t> أن يُقدّم الطالب النصّ بتحديد جنسه ونمطه وفكرته العامّة.</a:t>
            </a:r>
          </a:p>
          <a:p>
            <a:pPr marL="0" indent="0" algn="r">
              <a:buNone/>
            </a:pPr>
            <a:r>
              <a:rPr lang="ar-BH" sz="3900" b="1" dirty="0">
                <a:solidFill>
                  <a:srgbClr val="006600"/>
                </a:solidFill>
                <a:latin typeface="Agency FB" panose="020B0503020202020204" pitchFamily="34" charset="0"/>
              </a:rPr>
              <a:t>• </a:t>
            </a:r>
            <a:r>
              <a:rPr lang="ar-BH" sz="3900" b="1" dirty="0" smtClean="0">
                <a:solidFill>
                  <a:srgbClr val="006600"/>
                </a:solidFill>
              </a:rPr>
              <a:t>أن يحدّد مقاطع النصّ.</a:t>
            </a:r>
          </a:p>
          <a:p>
            <a:pPr marL="0" indent="0" algn="r">
              <a:buNone/>
            </a:pPr>
            <a:r>
              <a:rPr lang="ar-BH" sz="3900" b="1" dirty="0">
                <a:solidFill>
                  <a:srgbClr val="006600"/>
                </a:solidFill>
                <a:latin typeface="Agency FB" panose="020B0503020202020204" pitchFamily="34" charset="0"/>
              </a:rPr>
              <a:t>•</a:t>
            </a:r>
            <a:r>
              <a:rPr lang="ar-BH" sz="3900" b="1" dirty="0" smtClean="0">
                <a:solidFill>
                  <a:srgbClr val="006600"/>
                </a:solidFill>
              </a:rPr>
              <a:t> أن يحلّل النصّ مقطعًا مقطعًا</a:t>
            </a:r>
            <a:r>
              <a:rPr lang="ar-BH" sz="3900" b="1" dirty="0">
                <a:solidFill>
                  <a:srgbClr val="006600"/>
                </a:solidFill>
              </a:rPr>
              <a:t> </a:t>
            </a:r>
            <a:r>
              <a:rPr lang="ar-BH" sz="3900" b="1" dirty="0" smtClean="0">
                <a:solidFill>
                  <a:srgbClr val="006600"/>
                </a:solidFill>
              </a:rPr>
              <a:t>وفق   مستويات التحليل.</a:t>
            </a:r>
          </a:p>
          <a:p>
            <a:pPr marL="0" indent="0" algn="r">
              <a:buNone/>
            </a:pPr>
            <a:r>
              <a:rPr lang="ar-BH" sz="3900" b="1" dirty="0">
                <a:solidFill>
                  <a:srgbClr val="006600"/>
                </a:solidFill>
                <a:latin typeface="Agency FB" panose="020B0503020202020204" pitchFamily="34" charset="0"/>
              </a:rPr>
              <a:t>•</a:t>
            </a:r>
            <a:r>
              <a:rPr lang="ar-BH" sz="3900" b="1" dirty="0" smtClean="0">
                <a:solidFill>
                  <a:srgbClr val="006600"/>
                </a:solidFill>
              </a:rPr>
              <a:t> أن يقوّم النصّ ويبدي رأيه فيه.</a:t>
            </a:r>
            <a:endParaRPr lang="ar-BH" sz="3900" b="1" dirty="0">
              <a:solidFill>
                <a:srgbClr val="006600"/>
              </a:solidFill>
            </a:endParaRPr>
          </a:p>
        </p:txBody>
      </p:sp>
      <p:pic>
        <p:nvPicPr>
          <p:cNvPr id="4" name="Picture 3"/>
          <p:cNvPicPr>
            <a:picLocks noChangeAspect="1"/>
          </p:cNvPicPr>
          <p:nvPr/>
        </p:nvPicPr>
        <p:blipFill>
          <a:blip r:embed="rId5"/>
          <a:stretch>
            <a:fillRect/>
          </a:stretch>
        </p:blipFill>
        <p:spPr>
          <a:xfrm>
            <a:off x="641575" y="143481"/>
            <a:ext cx="3037173" cy="2959571"/>
          </a:xfrm>
          <a:prstGeom prst="rect">
            <a:avLst/>
          </a:prstGeom>
        </p:spPr>
      </p:pic>
      <p:pic>
        <p:nvPicPr>
          <p:cNvPr id="5" name="Picture 4"/>
          <p:cNvPicPr>
            <a:picLocks noChangeAspect="1"/>
          </p:cNvPicPr>
          <p:nvPr/>
        </p:nvPicPr>
        <p:blipFill>
          <a:blip r:embed="rId6"/>
          <a:stretch>
            <a:fillRect/>
          </a:stretch>
        </p:blipFill>
        <p:spPr>
          <a:xfrm>
            <a:off x="9919610" y="4052825"/>
            <a:ext cx="2056490" cy="1979675"/>
          </a:xfrm>
          <a:prstGeom prst="rect">
            <a:avLst/>
          </a:prstGeom>
        </p:spPr>
      </p:pic>
      <p:pic>
        <p:nvPicPr>
          <p:cNvPr id="6"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380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75992" y="3439755"/>
            <a:ext cx="3515673" cy="621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 name="Title 1"/>
          <p:cNvSpPr>
            <a:spLocks noGrp="1"/>
          </p:cNvSpPr>
          <p:nvPr>
            <p:ph type="title"/>
          </p:nvPr>
        </p:nvSpPr>
        <p:spPr>
          <a:xfrm>
            <a:off x="742665" y="109183"/>
            <a:ext cx="11049001" cy="791570"/>
          </a:xfrm>
        </p:spPr>
        <p:txBody>
          <a:bodyPr/>
          <a:lstStyle/>
          <a:p>
            <a:pPr algn="ctr"/>
            <a:r>
              <a:rPr lang="ar-BH" b="1" dirty="0" smtClean="0">
                <a:solidFill>
                  <a:srgbClr val="FF0000"/>
                </a:solidFill>
              </a:rPr>
              <a:t>مقدّمة الدرس</a:t>
            </a:r>
            <a:endParaRPr lang="ar-BH" b="1" dirty="0">
              <a:solidFill>
                <a:srgbClr val="FF0000"/>
              </a:solidFill>
            </a:endParaRPr>
          </a:p>
        </p:txBody>
      </p:sp>
      <p:sp>
        <p:nvSpPr>
          <p:cNvPr id="4" name="Rectangle 3"/>
          <p:cNvSpPr/>
          <p:nvPr/>
        </p:nvSpPr>
        <p:spPr>
          <a:xfrm>
            <a:off x="755173" y="1168532"/>
            <a:ext cx="11036491" cy="112429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3000" b="1" dirty="0" smtClean="0">
              <a:solidFill>
                <a:schemeClr val="accent4">
                  <a:lumMod val="20000"/>
                  <a:lumOff val="80000"/>
                </a:schemeClr>
              </a:solidFill>
            </a:endParaRPr>
          </a:p>
          <a:p>
            <a:pPr algn="ctr"/>
            <a:r>
              <a:rPr lang="ar-BH" sz="3000" b="1" dirty="0" smtClean="0">
                <a:solidFill>
                  <a:schemeClr val="accent4">
                    <a:lumMod val="20000"/>
                    <a:lumOff val="80000"/>
                  </a:schemeClr>
                </a:solidFill>
              </a:rPr>
              <a:t>اقرأ المدخلَ </a:t>
            </a:r>
            <a:r>
              <a:rPr lang="ar-BH" sz="3000" b="1" dirty="0">
                <a:solidFill>
                  <a:schemeClr val="accent4">
                    <a:lumMod val="20000"/>
                    <a:lumOff val="80000"/>
                  </a:schemeClr>
                </a:solidFill>
              </a:rPr>
              <a:t>الموجود بالصفحة 44 من الكتاب المدرسيّ، </a:t>
            </a:r>
            <a:r>
              <a:rPr lang="ar-BH" sz="3000" b="1" dirty="0" smtClean="0">
                <a:solidFill>
                  <a:schemeClr val="accent4">
                    <a:lumMod val="20000"/>
                    <a:lumOff val="80000"/>
                  </a:schemeClr>
                </a:solidFill>
              </a:rPr>
              <a:t>وترجمةَ </a:t>
            </a:r>
            <a:r>
              <a:rPr lang="ar-BH" sz="3000" b="1" dirty="0">
                <a:solidFill>
                  <a:schemeClr val="accent4">
                    <a:lumMod val="20000"/>
                    <a:lumOff val="80000"/>
                  </a:schemeClr>
                </a:solidFill>
              </a:rPr>
              <a:t>الشاعر الموجودة بالصفحة 47، ثمّ </a:t>
            </a:r>
            <a:r>
              <a:rPr lang="ar-BH" sz="3000" b="1" dirty="0" smtClean="0">
                <a:solidFill>
                  <a:schemeClr val="accent4">
                    <a:lumMod val="20000"/>
                    <a:lumOff val="80000"/>
                  </a:schemeClr>
                </a:solidFill>
              </a:rPr>
              <a:t>أجب عمّا يأتي:</a:t>
            </a:r>
            <a:endParaRPr lang="ar-BH" sz="3000" b="1" dirty="0">
              <a:solidFill>
                <a:schemeClr val="accent4">
                  <a:lumMod val="20000"/>
                  <a:lumOff val="80000"/>
                </a:schemeClr>
              </a:solidFill>
            </a:endParaRPr>
          </a:p>
          <a:p>
            <a:pPr algn="ctr"/>
            <a:endParaRPr lang="ar-BH" sz="2800" dirty="0">
              <a:solidFill>
                <a:schemeClr val="accent4">
                  <a:lumMod val="20000"/>
                  <a:lumOff val="80000"/>
                </a:schemeClr>
              </a:solidFill>
            </a:endParaRPr>
          </a:p>
        </p:txBody>
      </p:sp>
      <p:pic>
        <p:nvPicPr>
          <p:cNvPr id="5" name="Picture 2" descr="نتيجة بحث الصور عن أسئلة اختيار من متعد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992" y="4096240"/>
            <a:ext cx="3515673" cy="215706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677469" y="3523777"/>
            <a:ext cx="2347415" cy="1552471"/>
          </a:xfrm>
          <a:prstGeom prst="ellipse">
            <a:avLst/>
          </a:prstGeom>
          <a:solidFill>
            <a:srgbClr val="FF8BB2"/>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000" b="1" dirty="0">
                <a:solidFill>
                  <a:srgbClr val="002060"/>
                </a:solidFill>
              </a:rPr>
              <a:t>عمر بن أبي ربيعة هو:</a:t>
            </a:r>
          </a:p>
        </p:txBody>
      </p:sp>
      <p:sp>
        <p:nvSpPr>
          <p:cNvPr id="7" name="Rectangle 6"/>
          <p:cNvSpPr/>
          <p:nvPr/>
        </p:nvSpPr>
        <p:spPr>
          <a:xfrm>
            <a:off x="742665" y="2920621"/>
            <a:ext cx="4810923" cy="778281"/>
          </a:xfrm>
          <a:prstGeom prst="rect">
            <a:avLst/>
          </a:prstGeom>
          <a:solidFill>
            <a:srgbClr val="C58BFF"/>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800" b="1" dirty="0" smtClean="0">
                <a:solidFill>
                  <a:srgbClr val="002060"/>
                </a:solidFill>
              </a:rPr>
              <a:t>شاعر بصريّ عاش في القرن الرابع هـ.</a:t>
            </a:r>
            <a:endParaRPr lang="ar-BH" sz="2800" b="1" dirty="0">
              <a:solidFill>
                <a:srgbClr val="002060"/>
              </a:solidFill>
            </a:endParaRPr>
          </a:p>
        </p:txBody>
      </p:sp>
      <p:sp>
        <p:nvSpPr>
          <p:cNvPr id="8" name="Rectangle 7"/>
          <p:cNvSpPr/>
          <p:nvPr/>
        </p:nvSpPr>
        <p:spPr>
          <a:xfrm>
            <a:off x="742665" y="3789293"/>
            <a:ext cx="4810923" cy="778281"/>
          </a:xfrm>
          <a:prstGeom prst="rect">
            <a:avLst/>
          </a:prstGeom>
          <a:solidFill>
            <a:srgbClr val="C58BFF"/>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800" b="1" dirty="0" smtClean="0">
                <a:solidFill>
                  <a:srgbClr val="002060"/>
                </a:solidFill>
              </a:rPr>
              <a:t>فارس عاش في العصر الجاهليّ.</a:t>
            </a:r>
            <a:endParaRPr lang="ar-BH" sz="2800" b="1" dirty="0">
              <a:solidFill>
                <a:srgbClr val="002060"/>
              </a:solidFill>
            </a:endParaRPr>
          </a:p>
        </p:txBody>
      </p:sp>
      <p:sp>
        <p:nvSpPr>
          <p:cNvPr id="9" name="Rectangle 8"/>
          <p:cNvSpPr/>
          <p:nvPr/>
        </p:nvSpPr>
        <p:spPr>
          <a:xfrm>
            <a:off x="742665" y="4687108"/>
            <a:ext cx="4810923" cy="778281"/>
          </a:xfrm>
          <a:prstGeom prst="rect">
            <a:avLst/>
          </a:prstGeom>
          <a:solidFill>
            <a:srgbClr val="C58BFF"/>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800" b="1" dirty="0" smtClean="0">
                <a:solidFill>
                  <a:srgbClr val="002060"/>
                </a:solidFill>
              </a:rPr>
              <a:t>شاعر نشأ بمكّة وعُرف بشعره الغزَليّ.</a:t>
            </a:r>
            <a:endParaRPr lang="ar-BH" sz="2800" b="1" dirty="0">
              <a:solidFill>
                <a:srgbClr val="002060"/>
              </a:solidFill>
            </a:endParaRPr>
          </a:p>
        </p:txBody>
      </p:sp>
      <p:sp>
        <p:nvSpPr>
          <p:cNvPr id="10" name="Rectangle 9"/>
          <p:cNvSpPr/>
          <p:nvPr/>
        </p:nvSpPr>
        <p:spPr>
          <a:xfrm>
            <a:off x="755174" y="5563925"/>
            <a:ext cx="4810923" cy="778281"/>
          </a:xfrm>
          <a:prstGeom prst="rect">
            <a:avLst/>
          </a:prstGeom>
          <a:solidFill>
            <a:srgbClr val="C58BFF"/>
          </a:solidFill>
          <a:ln>
            <a:solidFill>
              <a:srgbClr val="002060"/>
            </a:solid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800" b="1" dirty="0" smtClean="0">
                <a:solidFill>
                  <a:srgbClr val="002060"/>
                </a:solidFill>
              </a:rPr>
              <a:t>شاعر عبّاسيّ من أشهر شعراء المدح.</a:t>
            </a:r>
            <a:endParaRPr lang="ar-BH" sz="2800" b="1" dirty="0">
              <a:solidFill>
                <a:srgbClr val="002060"/>
              </a:solidFill>
            </a:endParaRPr>
          </a:p>
        </p:txBody>
      </p:sp>
      <p:sp>
        <p:nvSpPr>
          <p:cNvPr id="12" name="Rectangle 11"/>
          <p:cNvSpPr/>
          <p:nvPr/>
        </p:nvSpPr>
        <p:spPr>
          <a:xfrm>
            <a:off x="8275992" y="3523777"/>
            <a:ext cx="2858475" cy="523220"/>
          </a:xfrm>
          <a:prstGeom prst="rect">
            <a:avLst/>
          </a:prstGeom>
        </p:spPr>
        <p:txBody>
          <a:bodyPr wrap="none">
            <a:spAutoFit/>
          </a:bodyPr>
          <a:lstStyle/>
          <a:p>
            <a:r>
              <a:rPr lang="ar-BH" sz="2800" b="1" dirty="0">
                <a:solidFill>
                  <a:srgbClr val="002060"/>
                </a:solidFill>
              </a:rPr>
              <a:t>اختر الإجابة الصحيحة:</a:t>
            </a:r>
          </a:p>
        </p:txBody>
      </p:sp>
      <p:sp>
        <p:nvSpPr>
          <p:cNvPr id="13" name="Flowchart: Magnetic Disk 12"/>
          <p:cNvSpPr/>
          <p:nvPr/>
        </p:nvSpPr>
        <p:spPr>
          <a:xfrm>
            <a:off x="6277970" y="5308979"/>
            <a:ext cx="1160059" cy="847149"/>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pic>
        <p:nvPicPr>
          <p:cNvPr id="14" name="Picture 6" descr="نتيجة بحث الصور عن رقم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981" y="3464802"/>
            <a:ext cx="639522" cy="596709"/>
          </a:xfrm>
          <a:prstGeom prst="rect">
            <a:avLst/>
          </a:prstGeom>
          <a:solidFill>
            <a:schemeClr val="accent1"/>
          </a:solidFill>
        </p:spPr>
      </p:pic>
    </p:spTree>
    <p:extLst>
      <p:ext uri="{BB962C8B-B14F-4D97-AF65-F5344CB8AC3E}">
        <p14:creationId xmlns:p14="http://schemas.microsoft.com/office/powerpoint/2010/main" val="3349658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2.22222E-6 L 0.00131 -0.13287 " pathEditMode="relative" rAng="0" ptsTypes="AA">
                                      <p:cBhvr>
                                        <p:cTn id="6" dur="10" fill="hold"/>
                                        <p:tgtEl>
                                          <p:spTgt spid="9"/>
                                        </p:tgtEl>
                                        <p:attrNameLst>
                                          <p:attrName>ppt_x</p:attrName>
                                          <p:attrName>ppt_y</p:attrName>
                                        </p:attrNameLst>
                                      </p:cBhvr>
                                      <p:rCtr x="65" y="-6644"/>
                                    </p:animMotion>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665" y="109183"/>
            <a:ext cx="11049001" cy="791570"/>
          </a:xfrm>
        </p:spPr>
        <p:txBody>
          <a:bodyPr/>
          <a:lstStyle/>
          <a:p>
            <a:pPr algn="ctr"/>
            <a:r>
              <a:rPr lang="ar-BH" b="1" dirty="0" smtClean="0">
                <a:solidFill>
                  <a:srgbClr val="FF0000"/>
                </a:solidFill>
              </a:rPr>
              <a:t>مقدّمة الدرس</a:t>
            </a:r>
            <a:endParaRPr lang="ar-BH" b="1" dirty="0">
              <a:solidFill>
                <a:srgbClr val="FF0000"/>
              </a:solidFill>
            </a:endParaRPr>
          </a:p>
        </p:txBody>
      </p:sp>
      <p:pic>
        <p:nvPicPr>
          <p:cNvPr id="4" name="Picture 2" descr="نتيجة بحث الصور عن أسئلة اختيار من متعد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665" y="4162751"/>
            <a:ext cx="3515673" cy="2157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72665" y="3429831"/>
            <a:ext cx="3515673" cy="621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 name="Oval 5"/>
          <p:cNvSpPr/>
          <p:nvPr/>
        </p:nvSpPr>
        <p:spPr>
          <a:xfrm>
            <a:off x="5864482" y="3547941"/>
            <a:ext cx="2197289" cy="1377346"/>
          </a:xfrm>
          <a:prstGeom prst="ellipse">
            <a:avLst/>
          </a:prstGeom>
          <a:solidFill>
            <a:srgbClr val="FF8BB2"/>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000" b="1" dirty="0" smtClean="0">
                <a:solidFill>
                  <a:srgbClr val="0070C0"/>
                </a:solidFill>
              </a:rPr>
              <a:t>الغَزَل هو:</a:t>
            </a:r>
            <a:endParaRPr lang="ar-BH" sz="3000" b="1" dirty="0">
              <a:solidFill>
                <a:srgbClr val="0070C0"/>
              </a:solidFill>
            </a:endParaRPr>
          </a:p>
        </p:txBody>
      </p:sp>
      <p:sp>
        <p:nvSpPr>
          <p:cNvPr id="7" name="Rectangle 6"/>
          <p:cNvSpPr/>
          <p:nvPr/>
        </p:nvSpPr>
        <p:spPr>
          <a:xfrm>
            <a:off x="742665" y="2920621"/>
            <a:ext cx="4810923" cy="778281"/>
          </a:xfrm>
          <a:prstGeom prst="rect">
            <a:avLst/>
          </a:prstGeom>
          <a:solidFill>
            <a:srgbClr val="CC99FF"/>
          </a:solidFill>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600" b="1" dirty="0" smtClean="0">
                <a:solidFill>
                  <a:srgbClr val="002060"/>
                </a:solidFill>
              </a:rPr>
              <a:t>صغير الغَزال.</a:t>
            </a:r>
            <a:endParaRPr lang="ar-BH" sz="2600" b="1" dirty="0">
              <a:solidFill>
                <a:srgbClr val="002060"/>
              </a:solidFill>
            </a:endParaRPr>
          </a:p>
        </p:txBody>
      </p:sp>
      <p:sp>
        <p:nvSpPr>
          <p:cNvPr id="8" name="Rectangle 7"/>
          <p:cNvSpPr/>
          <p:nvPr/>
        </p:nvSpPr>
        <p:spPr>
          <a:xfrm>
            <a:off x="742665" y="3789293"/>
            <a:ext cx="4810923" cy="778281"/>
          </a:xfrm>
          <a:prstGeom prst="rect">
            <a:avLst/>
          </a:prstGeom>
          <a:solidFill>
            <a:srgbClr val="CC99FF"/>
          </a:solidFill>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600" b="1" dirty="0" smtClean="0">
                <a:solidFill>
                  <a:srgbClr val="002060"/>
                </a:solidFill>
              </a:rPr>
              <a:t>تشبيه المرأة بالغَزال.</a:t>
            </a:r>
            <a:endParaRPr lang="ar-BH" sz="2600" b="1" dirty="0">
              <a:solidFill>
                <a:srgbClr val="002060"/>
              </a:solidFill>
            </a:endParaRPr>
          </a:p>
        </p:txBody>
      </p:sp>
      <p:sp>
        <p:nvSpPr>
          <p:cNvPr id="9" name="Rectangle 8"/>
          <p:cNvSpPr/>
          <p:nvPr/>
        </p:nvSpPr>
        <p:spPr>
          <a:xfrm>
            <a:off x="742665" y="4687108"/>
            <a:ext cx="4810923" cy="778281"/>
          </a:xfrm>
          <a:prstGeom prst="rect">
            <a:avLst/>
          </a:prstGeom>
          <a:solidFill>
            <a:srgbClr val="CC99FF"/>
          </a:solidFill>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600" b="1" dirty="0" smtClean="0">
                <a:solidFill>
                  <a:srgbClr val="002060"/>
                </a:solidFill>
              </a:rPr>
              <a:t>فَتل الصوف لِجَعلِه خُيوطًا.</a:t>
            </a:r>
            <a:endParaRPr lang="ar-BH" sz="2600" b="1" dirty="0">
              <a:solidFill>
                <a:srgbClr val="002060"/>
              </a:solidFill>
            </a:endParaRPr>
          </a:p>
        </p:txBody>
      </p:sp>
      <p:sp>
        <p:nvSpPr>
          <p:cNvPr id="10" name="Rectangle 9"/>
          <p:cNvSpPr/>
          <p:nvPr/>
        </p:nvSpPr>
        <p:spPr>
          <a:xfrm>
            <a:off x="755174" y="5563925"/>
            <a:ext cx="4810923" cy="778281"/>
          </a:xfrm>
          <a:prstGeom prst="rect">
            <a:avLst/>
          </a:prstGeom>
          <a:solidFill>
            <a:srgbClr val="CC99FF"/>
          </a:solidFill>
        </p:spPr>
        <p:style>
          <a:lnRef idx="1">
            <a:schemeClr val="accent4"/>
          </a:lnRef>
          <a:fillRef idx="3">
            <a:schemeClr val="accent4"/>
          </a:fillRef>
          <a:effectRef idx="2">
            <a:schemeClr val="accent4"/>
          </a:effectRef>
          <a:fontRef idx="minor">
            <a:schemeClr val="lt1"/>
          </a:fontRef>
        </p:style>
        <p:txBody>
          <a:bodyPr rtlCol="1" anchor="ctr"/>
          <a:lstStyle/>
          <a:p>
            <a:pPr marL="36000" algn="ctr"/>
            <a:r>
              <a:rPr lang="ar-BH" sz="2600" b="1" dirty="0" smtClean="0">
                <a:solidFill>
                  <a:srgbClr val="002060"/>
                </a:solidFill>
              </a:rPr>
              <a:t>غَرَض شعريّ يصف عاطفة الحبّ بين الرجل والمرأة.</a:t>
            </a:r>
            <a:endParaRPr lang="ar-BH" sz="2600" b="1" dirty="0">
              <a:solidFill>
                <a:srgbClr val="002060"/>
              </a:solidFill>
            </a:endParaRPr>
          </a:p>
        </p:txBody>
      </p:sp>
      <p:pic>
        <p:nvPicPr>
          <p:cNvPr id="11" name="Picture 6" descr="نتيجة بحث الصور عن رقم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3649" y="3442329"/>
            <a:ext cx="639522" cy="596709"/>
          </a:xfrm>
          <a:prstGeom prst="rect">
            <a:avLst/>
          </a:prstGeom>
          <a:solidFill>
            <a:schemeClr val="accent1"/>
          </a:solidFill>
        </p:spPr>
      </p:pic>
      <p:sp>
        <p:nvSpPr>
          <p:cNvPr id="12" name="Rectangle 11"/>
          <p:cNvSpPr/>
          <p:nvPr/>
        </p:nvSpPr>
        <p:spPr>
          <a:xfrm>
            <a:off x="8372665" y="3528367"/>
            <a:ext cx="2858475" cy="523220"/>
          </a:xfrm>
          <a:prstGeom prst="rect">
            <a:avLst/>
          </a:prstGeom>
        </p:spPr>
        <p:txBody>
          <a:bodyPr wrap="none">
            <a:spAutoFit/>
          </a:bodyPr>
          <a:lstStyle/>
          <a:p>
            <a:r>
              <a:rPr lang="ar-BH" sz="2800" b="1" dirty="0">
                <a:solidFill>
                  <a:srgbClr val="002060"/>
                </a:solidFill>
              </a:rPr>
              <a:t>اختر الإجابة الصحيحة:</a:t>
            </a:r>
          </a:p>
        </p:txBody>
      </p:sp>
      <p:sp>
        <p:nvSpPr>
          <p:cNvPr id="13" name="Flowchart: Magnetic Disk 12"/>
          <p:cNvSpPr/>
          <p:nvPr/>
        </p:nvSpPr>
        <p:spPr>
          <a:xfrm>
            <a:off x="6277970" y="5465389"/>
            <a:ext cx="1146411" cy="718035"/>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14" name="Rectangle 13"/>
          <p:cNvSpPr/>
          <p:nvPr/>
        </p:nvSpPr>
        <p:spPr>
          <a:xfrm>
            <a:off x="755173" y="1168532"/>
            <a:ext cx="11036491" cy="112429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3000" b="1" dirty="0" smtClean="0">
              <a:solidFill>
                <a:schemeClr val="accent4">
                  <a:lumMod val="20000"/>
                  <a:lumOff val="80000"/>
                </a:schemeClr>
              </a:solidFill>
            </a:endParaRPr>
          </a:p>
          <a:p>
            <a:pPr algn="ctr"/>
            <a:r>
              <a:rPr lang="ar-BH" sz="3000" b="1" dirty="0" smtClean="0">
                <a:solidFill>
                  <a:schemeClr val="accent4">
                    <a:lumMod val="20000"/>
                    <a:lumOff val="80000"/>
                  </a:schemeClr>
                </a:solidFill>
              </a:rPr>
              <a:t>اقرأ المدخلَ </a:t>
            </a:r>
            <a:r>
              <a:rPr lang="ar-BH" sz="3000" b="1" dirty="0">
                <a:solidFill>
                  <a:schemeClr val="accent4">
                    <a:lumMod val="20000"/>
                    <a:lumOff val="80000"/>
                  </a:schemeClr>
                </a:solidFill>
              </a:rPr>
              <a:t>الموجود بالصفحة 44 من الكتاب المدرسيّ، </a:t>
            </a:r>
            <a:r>
              <a:rPr lang="ar-BH" sz="3000" b="1" dirty="0" smtClean="0">
                <a:solidFill>
                  <a:schemeClr val="accent4">
                    <a:lumMod val="20000"/>
                    <a:lumOff val="80000"/>
                  </a:schemeClr>
                </a:solidFill>
              </a:rPr>
              <a:t>وترجمةَ </a:t>
            </a:r>
            <a:r>
              <a:rPr lang="ar-BH" sz="3000" b="1" dirty="0">
                <a:solidFill>
                  <a:schemeClr val="accent4">
                    <a:lumMod val="20000"/>
                    <a:lumOff val="80000"/>
                  </a:schemeClr>
                </a:solidFill>
              </a:rPr>
              <a:t>الشاعر الموجودة بالصفحة 47، ثمّ </a:t>
            </a:r>
            <a:r>
              <a:rPr lang="ar-BH" sz="3000" b="1" dirty="0" smtClean="0">
                <a:solidFill>
                  <a:schemeClr val="accent4">
                    <a:lumMod val="20000"/>
                    <a:lumOff val="80000"/>
                  </a:schemeClr>
                </a:solidFill>
              </a:rPr>
              <a:t>أجب عمّا يأتي:</a:t>
            </a:r>
            <a:endParaRPr lang="ar-BH" sz="3000" b="1" dirty="0">
              <a:solidFill>
                <a:schemeClr val="accent4">
                  <a:lumMod val="20000"/>
                  <a:lumOff val="80000"/>
                </a:schemeClr>
              </a:solidFill>
            </a:endParaRPr>
          </a:p>
          <a:p>
            <a:pPr algn="ctr"/>
            <a:endParaRPr lang="ar-BH" sz="2800" dirty="0">
              <a:solidFill>
                <a:schemeClr val="accent4">
                  <a:lumMod val="20000"/>
                  <a:lumOff val="80000"/>
                </a:schemeClr>
              </a:solidFill>
            </a:endParaRPr>
          </a:p>
        </p:txBody>
      </p:sp>
    </p:spTree>
    <p:extLst>
      <p:ext uri="{BB962C8B-B14F-4D97-AF65-F5344CB8AC3E}">
        <p14:creationId xmlns:p14="http://schemas.microsoft.com/office/powerpoint/2010/main" val="3415559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4.07407E-6 L -0.00208 -0.25209 " pathEditMode="relative" rAng="0" ptsTypes="AA">
                                      <p:cBhvr>
                                        <p:cTn id="6" dur="10" fill="hold"/>
                                        <p:tgtEl>
                                          <p:spTgt spid="10"/>
                                        </p:tgtEl>
                                        <p:attrNameLst>
                                          <p:attrName>ppt_x</p:attrName>
                                          <p:attrName>ppt_y</p:attrName>
                                        </p:attrNameLst>
                                      </p:cBhvr>
                                      <p:rCtr x="-117" y="-12593"/>
                                    </p:animMotion>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665" y="109183"/>
            <a:ext cx="11049001" cy="791570"/>
          </a:xfrm>
        </p:spPr>
        <p:txBody>
          <a:bodyPr/>
          <a:lstStyle/>
          <a:p>
            <a:pPr algn="ctr"/>
            <a:r>
              <a:rPr lang="ar-BH" b="1" dirty="0" smtClean="0">
                <a:solidFill>
                  <a:srgbClr val="FF0000"/>
                </a:solidFill>
              </a:rPr>
              <a:t>مقدّمة الدرس</a:t>
            </a:r>
            <a:endParaRPr lang="ar-BH" b="1" dirty="0">
              <a:solidFill>
                <a:srgbClr val="FF0000"/>
              </a:solidFill>
            </a:endParaRPr>
          </a:p>
        </p:txBody>
      </p:sp>
      <p:sp>
        <p:nvSpPr>
          <p:cNvPr id="4" name="Rectangle 3"/>
          <p:cNvSpPr/>
          <p:nvPr/>
        </p:nvSpPr>
        <p:spPr>
          <a:xfrm>
            <a:off x="6701051" y="3862315"/>
            <a:ext cx="4011620" cy="854185"/>
          </a:xfrm>
          <a:prstGeom prst="rect">
            <a:avLst/>
          </a:prstGeom>
          <a:solidFill>
            <a:srgbClr val="FF8BB2"/>
          </a:solidFill>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800" b="1" dirty="0" smtClean="0">
                <a:solidFill>
                  <a:srgbClr val="002060"/>
                </a:solidFill>
              </a:rPr>
              <a:t>حدّد موضوعات فنّ الغزَل.</a:t>
            </a:r>
            <a:endParaRPr lang="ar-BH" sz="2800" b="1" dirty="0">
              <a:solidFill>
                <a:srgbClr val="002060"/>
              </a:solidFill>
            </a:endParaRPr>
          </a:p>
        </p:txBody>
      </p:sp>
      <p:sp>
        <p:nvSpPr>
          <p:cNvPr id="5" name="Rectangle 4"/>
          <p:cNvSpPr/>
          <p:nvPr/>
        </p:nvSpPr>
        <p:spPr>
          <a:xfrm>
            <a:off x="1493292" y="2575359"/>
            <a:ext cx="4810923" cy="778281"/>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600" b="1" dirty="0" smtClean="0">
                <a:solidFill>
                  <a:srgbClr val="FF1111"/>
                </a:solidFill>
              </a:rPr>
              <a:t>وصف مظاهر جمال المرأة.</a:t>
            </a:r>
            <a:endParaRPr lang="ar-BH" sz="2600" b="1" dirty="0">
              <a:solidFill>
                <a:srgbClr val="FF1111"/>
              </a:solidFill>
            </a:endParaRPr>
          </a:p>
        </p:txBody>
      </p:sp>
      <p:sp>
        <p:nvSpPr>
          <p:cNvPr id="6" name="Rectangle 5"/>
          <p:cNvSpPr/>
          <p:nvPr/>
        </p:nvSpPr>
        <p:spPr>
          <a:xfrm>
            <a:off x="1493292" y="3473174"/>
            <a:ext cx="4810923" cy="778281"/>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600" b="1" dirty="0" smtClean="0">
                <a:solidFill>
                  <a:srgbClr val="FF1111"/>
                </a:solidFill>
              </a:rPr>
              <a:t>التعبير عن عاطفة الحبّ والتعلّق بالمحبوبة.</a:t>
            </a:r>
            <a:endParaRPr lang="ar-BH" sz="2600" b="1" dirty="0">
              <a:solidFill>
                <a:srgbClr val="FF1111"/>
              </a:solidFill>
            </a:endParaRPr>
          </a:p>
        </p:txBody>
      </p:sp>
      <p:sp>
        <p:nvSpPr>
          <p:cNvPr id="7" name="Rectangle 6"/>
          <p:cNvSpPr/>
          <p:nvPr/>
        </p:nvSpPr>
        <p:spPr>
          <a:xfrm>
            <a:off x="1505801" y="4349991"/>
            <a:ext cx="4810923" cy="778281"/>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600" b="1" dirty="0" smtClean="0">
                <a:solidFill>
                  <a:srgbClr val="FF1111"/>
                </a:solidFill>
              </a:rPr>
              <a:t>وصف معاناة الشاعر المحبّ.</a:t>
            </a:r>
            <a:endParaRPr lang="ar-BH" sz="2600" b="1" dirty="0">
              <a:solidFill>
                <a:srgbClr val="FF1111"/>
              </a:solidFill>
            </a:endParaRPr>
          </a:p>
        </p:txBody>
      </p:sp>
      <p:pic>
        <p:nvPicPr>
          <p:cNvPr id="8" name="Picture 2" descr="نتيجة بحث الصور عن رقم اثني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368" y="3749906"/>
            <a:ext cx="966594" cy="9665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05801" y="5252255"/>
            <a:ext cx="4810923" cy="778281"/>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BH" sz="2600" b="1" dirty="0" smtClean="0">
                <a:solidFill>
                  <a:srgbClr val="FF1111"/>
                </a:solidFill>
              </a:rPr>
              <a:t>سرد المغامرات الغراميّة.</a:t>
            </a:r>
            <a:endParaRPr lang="ar-BH" sz="2600" b="1" dirty="0">
              <a:solidFill>
                <a:srgbClr val="FF1111"/>
              </a:solidFill>
            </a:endParaRPr>
          </a:p>
        </p:txBody>
      </p:sp>
      <p:sp>
        <p:nvSpPr>
          <p:cNvPr id="10" name="Flowchart: Magnetic Disk 9"/>
          <p:cNvSpPr/>
          <p:nvPr/>
        </p:nvSpPr>
        <p:spPr>
          <a:xfrm>
            <a:off x="22630" y="5647370"/>
            <a:ext cx="991970" cy="766332"/>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11" name="Rectangle 10"/>
          <p:cNvSpPr/>
          <p:nvPr/>
        </p:nvSpPr>
        <p:spPr>
          <a:xfrm>
            <a:off x="618696" y="999289"/>
            <a:ext cx="11036491" cy="11242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3000" b="1" dirty="0" smtClean="0">
              <a:solidFill>
                <a:schemeClr val="accent4">
                  <a:lumMod val="20000"/>
                  <a:lumOff val="80000"/>
                </a:schemeClr>
              </a:solidFill>
            </a:endParaRPr>
          </a:p>
          <a:p>
            <a:pPr algn="ctr"/>
            <a:r>
              <a:rPr lang="ar-BH" sz="3000" b="1" dirty="0" smtClean="0">
                <a:solidFill>
                  <a:schemeClr val="accent4">
                    <a:lumMod val="20000"/>
                    <a:lumOff val="80000"/>
                  </a:schemeClr>
                </a:solidFill>
              </a:rPr>
              <a:t>اقرأ المدخلَ </a:t>
            </a:r>
            <a:r>
              <a:rPr lang="ar-BH" sz="3000" b="1" dirty="0">
                <a:solidFill>
                  <a:schemeClr val="accent4">
                    <a:lumMod val="20000"/>
                    <a:lumOff val="80000"/>
                  </a:schemeClr>
                </a:solidFill>
              </a:rPr>
              <a:t>الموجود بالصفحة 44 من الكتاب المدرسيّ، </a:t>
            </a:r>
            <a:r>
              <a:rPr lang="ar-BH" sz="3000" b="1" dirty="0" smtClean="0">
                <a:solidFill>
                  <a:schemeClr val="accent4">
                    <a:lumMod val="20000"/>
                    <a:lumOff val="80000"/>
                  </a:schemeClr>
                </a:solidFill>
              </a:rPr>
              <a:t>وترجمةَ </a:t>
            </a:r>
            <a:r>
              <a:rPr lang="ar-BH" sz="3000" b="1" dirty="0">
                <a:solidFill>
                  <a:schemeClr val="accent4">
                    <a:lumMod val="20000"/>
                    <a:lumOff val="80000"/>
                  </a:schemeClr>
                </a:solidFill>
              </a:rPr>
              <a:t>الشاعر الموجودة بالصفحة 47، ثمّ </a:t>
            </a:r>
            <a:r>
              <a:rPr lang="ar-BH" sz="3000" b="1" dirty="0" smtClean="0">
                <a:solidFill>
                  <a:schemeClr val="accent4">
                    <a:lumMod val="20000"/>
                    <a:lumOff val="80000"/>
                  </a:schemeClr>
                </a:solidFill>
              </a:rPr>
              <a:t>أجب عمّا يأتي:</a:t>
            </a:r>
            <a:endParaRPr lang="ar-BH" sz="3000" b="1" dirty="0">
              <a:solidFill>
                <a:schemeClr val="accent4">
                  <a:lumMod val="20000"/>
                  <a:lumOff val="80000"/>
                </a:schemeClr>
              </a:solidFill>
            </a:endParaRPr>
          </a:p>
          <a:p>
            <a:pPr algn="ctr"/>
            <a:endParaRPr lang="ar-BH" sz="2800" dirty="0">
              <a:solidFill>
                <a:schemeClr val="accent4">
                  <a:lumMod val="20000"/>
                  <a:lumOff val="80000"/>
                </a:schemeClr>
              </a:solidFill>
            </a:endParaRPr>
          </a:p>
        </p:txBody>
      </p:sp>
    </p:spTree>
    <p:extLst>
      <p:ext uri="{BB962C8B-B14F-4D97-AF65-F5344CB8AC3E}">
        <p14:creationId xmlns:p14="http://schemas.microsoft.com/office/powerpoint/2010/main" val="135626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74057"/>
            <a:ext cx="10515600" cy="904117"/>
          </a:xfrm>
        </p:spPr>
        <p:txBody>
          <a:bodyPr/>
          <a:lstStyle/>
          <a:p>
            <a:pPr algn="ctr"/>
            <a:r>
              <a:rPr lang="ar-BH" sz="5000" b="1" dirty="0" smtClean="0">
                <a:solidFill>
                  <a:srgbClr val="FF0000"/>
                </a:solidFill>
              </a:rPr>
              <a:t>تبويب</a:t>
            </a:r>
            <a:r>
              <a:rPr lang="ar-BH" b="1" dirty="0" smtClean="0">
                <a:solidFill>
                  <a:srgbClr val="FF0000"/>
                </a:solidFill>
              </a:rPr>
              <a:t> </a:t>
            </a:r>
            <a:r>
              <a:rPr lang="ar-BH" sz="5000" b="1" dirty="0" smtClean="0">
                <a:solidFill>
                  <a:srgbClr val="FF0000"/>
                </a:solidFill>
              </a:rPr>
              <a:t>النصّ</a:t>
            </a:r>
            <a:endParaRPr lang="ar-BH" sz="5000" b="1" dirty="0">
              <a:solidFill>
                <a:srgbClr val="FF0000"/>
              </a:solidFill>
            </a:endParaRPr>
          </a:p>
        </p:txBody>
      </p:sp>
      <p:sp>
        <p:nvSpPr>
          <p:cNvPr id="5" name="Rectangle 4"/>
          <p:cNvSpPr/>
          <p:nvPr/>
        </p:nvSpPr>
        <p:spPr>
          <a:xfrm>
            <a:off x="354840" y="393681"/>
            <a:ext cx="1787857" cy="1597447"/>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BH" sz="2400" b="1" dirty="0" smtClean="0"/>
              <a:t>أن يُقدّم الطالب النصّ بتحديد جنسه ونمطه وفكرته العامّة.</a:t>
            </a:r>
            <a:endParaRPr lang="ar-BH" sz="2400" b="1" dirty="0"/>
          </a:p>
        </p:txBody>
      </p:sp>
      <p:sp>
        <p:nvSpPr>
          <p:cNvPr id="6" name="Bevel 5"/>
          <p:cNvSpPr/>
          <p:nvPr/>
        </p:nvSpPr>
        <p:spPr>
          <a:xfrm>
            <a:off x="3187562" y="936684"/>
            <a:ext cx="7521933" cy="1214984"/>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200" b="1" dirty="0" smtClean="0">
                <a:solidFill>
                  <a:srgbClr val="002060"/>
                </a:solidFill>
              </a:rPr>
              <a:t>            اقرأ </a:t>
            </a:r>
            <a:r>
              <a:rPr lang="ar-BH" sz="3200" b="1" dirty="0">
                <a:solidFill>
                  <a:srgbClr val="002060"/>
                </a:solidFill>
              </a:rPr>
              <a:t>النصّ قراءة </a:t>
            </a:r>
            <a:r>
              <a:rPr lang="ar-BH" sz="3200" b="1" dirty="0" smtClean="0">
                <a:solidFill>
                  <a:srgbClr val="002060"/>
                </a:solidFill>
              </a:rPr>
              <a:t>متأنّية، </a:t>
            </a:r>
            <a:r>
              <a:rPr lang="ar-BH" sz="3200" b="1" dirty="0">
                <a:solidFill>
                  <a:srgbClr val="002060"/>
                </a:solidFill>
              </a:rPr>
              <a:t>ثمّ أجب عمّا يأتي:</a:t>
            </a:r>
          </a:p>
        </p:txBody>
      </p:sp>
      <p:sp>
        <p:nvSpPr>
          <p:cNvPr id="8" name="Rectangle 7"/>
          <p:cNvSpPr/>
          <p:nvPr/>
        </p:nvSpPr>
        <p:spPr>
          <a:xfrm>
            <a:off x="205833" y="2311420"/>
            <a:ext cx="11697032" cy="73152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a:t>1 ــ ما الدليل على كون النصّ قصيدة غزليّة؟ </a:t>
            </a:r>
          </a:p>
        </p:txBody>
      </p:sp>
      <p:sp>
        <p:nvSpPr>
          <p:cNvPr id="9" name="Flowchart: Magnetic Disk 8"/>
          <p:cNvSpPr/>
          <p:nvPr/>
        </p:nvSpPr>
        <p:spPr>
          <a:xfrm>
            <a:off x="205832" y="2303923"/>
            <a:ext cx="919414" cy="739017"/>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sp>
        <p:nvSpPr>
          <p:cNvPr id="10" name="Rectangle 9"/>
          <p:cNvSpPr/>
          <p:nvPr/>
        </p:nvSpPr>
        <p:spPr>
          <a:xfrm>
            <a:off x="205832" y="4369315"/>
            <a:ext cx="11697031"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a:t>2ــ النصّ من حيث نمطه الكتابيّ سرديّ </a:t>
            </a:r>
            <a:r>
              <a:rPr lang="ar-BH" sz="2800" b="1" dirty="0" smtClean="0"/>
              <a:t>وصفيّ.</a:t>
            </a:r>
            <a:br>
              <a:rPr lang="ar-BH" sz="2800" b="1" dirty="0" smtClean="0"/>
            </a:br>
            <a:r>
              <a:rPr lang="ar-BH" sz="2800" b="1" dirty="0" smtClean="0"/>
              <a:t> حدّد </a:t>
            </a:r>
            <a:r>
              <a:rPr lang="ar-BH" sz="2800" b="1" dirty="0"/>
              <a:t>مؤشّرات كلّ من السرد </a:t>
            </a:r>
            <a:r>
              <a:rPr lang="ar-BH" sz="2800" b="1" dirty="0" smtClean="0"/>
              <a:t>الوصف</a:t>
            </a:r>
            <a:r>
              <a:rPr lang="ar-BH" sz="2800" b="1" dirty="0"/>
              <a:t>.</a:t>
            </a:r>
          </a:p>
        </p:txBody>
      </p:sp>
      <p:sp>
        <p:nvSpPr>
          <p:cNvPr id="11" name="Flowchart: Magnetic Disk 10"/>
          <p:cNvSpPr/>
          <p:nvPr/>
        </p:nvSpPr>
        <p:spPr>
          <a:xfrm>
            <a:off x="205832" y="4427978"/>
            <a:ext cx="919414" cy="739017"/>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pic>
        <p:nvPicPr>
          <p:cNvPr id="12" name="Picture 6" descr="نتيجة بحث الصور عن يقر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56" y="1119916"/>
            <a:ext cx="1114461" cy="8878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05833" y="3092528"/>
            <a:ext cx="11697032" cy="11625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sz="2800" dirty="0" smtClean="0">
              <a:solidFill>
                <a:schemeClr val="bg1"/>
              </a:solidFill>
            </a:endParaRPr>
          </a:p>
          <a:p>
            <a:pPr algn="just"/>
            <a:r>
              <a:rPr lang="ar-BH" sz="2800" b="1" dirty="0" smtClean="0">
                <a:solidFill>
                  <a:srgbClr val="002060"/>
                </a:solidFill>
              </a:rPr>
              <a:t>1ــ حضور </a:t>
            </a:r>
            <a:r>
              <a:rPr lang="ar-BH" sz="2800" b="1" dirty="0">
                <a:solidFill>
                  <a:srgbClr val="002060"/>
                </a:solidFill>
              </a:rPr>
              <a:t>معجم غزليّ مهيمن على كامل </a:t>
            </a:r>
            <a:r>
              <a:rPr lang="ar-BH" sz="2800" b="1" dirty="0" smtClean="0">
                <a:solidFill>
                  <a:srgbClr val="002060"/>
                </a:solidFill>
              </a:rPr>
              <a:t>القصيدة (هيّج القلب، </a:t>
            </a:r>
            <a:r>
              <a:rPr lang="ar-BH" sz="2800" b="1" dirty="0">
                <a:solidFill>
                  <a:srgbClr val="002060"/>
                </a:solidFill>
              </a:rPr>
              <a:t>قطف، أنس وخفر، الشوق، حبيب، رضاب</a:t>
            </a:r>
            <a:r>
              <a:rPr lang="ar-BH" sz="2800" b="1" dirty="0" smtClean="0">
                <a:solidFill>
                  <a:srgbClr val="002060"/>
                </a:solidFill>
              </a:rPr>
              <a:t>...). </a:t>
            </a:r>
            <a:endParaRPr lang="ar-BH" sz="2800" b="1" dirty="0">
              <a:solidFill>
                <a:srgbClr val="002060"/>
              </a:solidFill>
            </a:endParaRPr>
          </a:p>
          <a:p>
            <a:endParaRPr lang="ar-BH" sz="2800" dirty="0"/>
          </a:p>
        </p:txBody>
      </p:sp>
      <p:sp>
        <p:nvSpPr>
          <p:cNvPr id="15" name="Rectangle 14"/>
          <p:cNvSpPr/>
          <p:nvPr/>
        </p:nvSpPr>
        <p:spPr>
          <a:xfrm>
            <a:off x="205832" y="5339889"/>
            <a:ext cx="11697031" cy="95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800" b="1" dirty="0">
                <a:solidFill>
                  <a:srgbClr val="002060"/>
                </a:solidFill>
              </a:rPr>
              <a:t>2ــ مؤشّرات السرد: تتابع الأحداث ــ الحوار ــ تحديد الإطارين الزمانيّ والمكانيّ ــ </a:t>
            </a:r>
            <a:r>
              <a:rPr lang="ar-BH" sz="2800" b="1" dirty="0" smtClean="0">
                <a:solidFill>
                  <a:srgbClr val="002060"/>
                </a:solidFill>
              </a:rPr>
              <a:t>الأفعال.</a:t>
            </a:r>
          </a:p>
          <a:p>
            <a:r>
              <a:rPr lang="ar-BH" sz="2800" b="1" dirty="0" smtClean="0">
                <a:solidFill>
                  <a:srgbClr val="002060"/>
                </a:solidFill>
              </a:rPr>
              <a:t> </a:t>
            </a:r>
            <a:r>
              <a:rPr lang="ar-BH" sz="2800" b="1" dirty="0">
                <a:solidFill>
                  <a:srgbClr val="002060"/>
                </a:solidFill>
              </a:rPr>
              <a:t>مؤشّرات الوصف: الجمل الاسمية </a:t>
            </a:r>
            <a:r>
              <a:rPr lang="ar-BH" sz="2800" b="1" dirty="0" smtClean="0">
                <a:solidFill>
                  <a:srgbClr val="002060"/>
                </a:solidFill>
              </a:rPr>
              <a:t>ــ </a:t>
            </a:r>
            <a:r>
              <a:rPr lang="ar-BH" sz="2800" b="1" dirty="0">
                <a:solidFill>
                  <a:srgbClr val="002060"/>
                </a:solidFill>
              </a:rPr>
              <a:t>النعوت ــ الأفعال الموظفة للوصف.</a:t>
            </a:r>
          </a:p>
        </p:txBody>
      </p:sp>
    </p:spTree>
    <p:extLst>
      <p:ext uri="{BB962C8B-B14F-4D97-AF65-F5344CB8AC3E}">
        <p14:creationId xmlns:p14="http://schemas.microsoft.com/office/powerpoint/2010/main" val="14687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9" presetClass="emph" presetSubtype="0" grpId="2" nodeType="withEffect">
                                  <p:stCondLst>
                                    <p:cond delay="0"/>
                                  </p:stCondLst>
                                  <p:childTnLst>
                                    <p:set>
                                      <p:cBhvr rctx="PPT">
                                        <p:cTn id="30" dur="indefinite"/>
                                        <p:tgtEl>
                                          <p:spTgt spid="14"/>
                                        </p:tgtEl>
                                        <p:attrNameLst>
                                          <p:attrName>style.opacity</p:attrName>
                                        </p:attrNameLst>
                                      </p:cBhvr>
                                      <p:to>
                                        <p:strVal val="0.5"/>
                                      </p:to>
                                    </p:set>
                                    <p:animEffect filter="image" prLst="opacity: 0.5">
                                      <p:cBhvr rctx="IE">
                                        <p:cTn id="31" dur="indefinite"/>
                                        <p:tgtEl>
                                          <p:spTgt spid="14"/>
                                        </p:tgtEl>
                                      </p:cBhvr>
                                    </p:animEffect>
                                  </p:childTnLst>
                                </p:cTn>
                              </p:par>
                              <p:par>
                                <p:cTn id="32" presetID="9" presetClass="emph" presetSubtype="0" grpId="2" nodeType="withEffect">
                                  <p:stCondLst>
                                    <p:cond delay="0"/>
                                  </p:stCondLst>
                                  <p:childTnLst>
                                    <p:set>
                                      <p:cBhvr rctx="PPT">
                                        <p:cTn id="33" dur="indefinite"/>
                                        <p:tgtEl>
                                          <p:spTgt spid="8"/>
                                        </p:tgtEl>
                                        <p:attrNameLst>
                                          <p:attrName>style.opacity</p:attrName>
                                        </p:attrNameLst>
                                      </p:cBhvr>
                                      <p:to>
                                        <p:strVal val="0.5"/>
                                      </p:to>
                                    </p:set>
                                    <p:animEffect filter="image" prLst="opacity: 0.5">
                                      <p:cBhvr rctx="IE">
                                        <p:cTn id="34" dur="indefinite"/>
                                        <p:tgtEl>
                                          <p:spTgt spid="8"/>
                                        </p:tgtEl>
                                      </p:cBhvr>
                                    </p:animEffect>
                                  </p:childTnLst>
                                </p:cTn>
                              </p:par>
                              <p:par>
                                <p:cTn id="35" presetID="9" presetClass="emph" presetSubtype="0" grpId="2" nodeType="withEffect">
                                  <p:stCondLst>
                                    <p:cond delay="0"/>
                                  </p:stCondLst>
                                  <p:childTnLst>
                                    <p:set>
                                      <p:cBhvr rctx="PPT">
                                        <p:cTn id="36" dur="indefinite"/>
                                        <p:tgtEl>
                                          <p:spTgt spid="9"/>
                                        </p:tgtEl>
                                        <p:attrNameLst>
                                          <p:attrName>style.opacity</p:attrName>
                                        </p:attrNameLst>
                                      </p:cBhvr>
                                      <p:to>
                                        <p:strVal val="0.5"/>
                                      </p:to>
                                    </p:set>
                                    <p:animEffect filter="image" prLst="opacity: 0.5">
                                      <p:cBhvr rctx="IE">
                                        <p:cTn id="37" dur="indefinite"/>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2" nodeType="clickEffect">
                                  <p:stCondLst>
                                    <p:cond delay="0"/>
                                  </p:stCondLst>
                                  <p:childTnLst>
                                    <p:set>
                                      <p:cBhvr rctx="PPT">
                                        <p:cTn id="41" dur="indefinite"/>
                                        <p:tgtEl>
                                          <p:spTgt spid="15"/>
                                        </p:tgtEl>
                                        <p:attrNameLst>
                                          <p:attrName>style.opacity</p:attrName>
                                        </p:attrNameLst>
                                      </p:cBhvr>
                                      <p:to>
                                        <p:strVal val="0.5"/>
                                      </p:to>
                                    </p:set>
                                    <p:animEffect filter="image" prLst="opacity: 0.5">
                                      <p:cBhvr rctx="IE">
                                        <p:cTn id="42" dur="indefinite"/>
                                        <p:tgtEl>
                                          <p:spTgt spid="15"/>
                                        </p:tgtEl>
                                      </p:cBhvr>
                                    </p:animEffect>
                                  </p:childTnLst>
                                </p:cTn>
                              </p:par>
                              <p:par>
                                <p:cTn id="43" presetID="9" presetClass="emph" presetSubtype="0" grpId="2" nodeType="withEffect">
                                  <p:stCondLst>
                                    <p:cond delay="0"/>
                                  </p:stCondLst>
                                  <p:childTnLst>
                                    <p:set>
                                      <p:cBhvr rctx="PPT">
                                        <p:cTn id="44" dur="indefinite"/>
                                        <p:tgtEl>
                                          <p:spTgt spid="10"/>
                                        </p:tgtEl>
                                        <p:attrNameLst>
                                          <p:attrName>style.opacity</p:attrName>
                                        </p:attrNameLst>
                                      </p:cBhvr>
                                      <p:to>
                                        <p:strVal val="0.5"/>
                                      </p:to>
                                    </p:set>
                                    <p:animEffect filter="image" prLst="opacity: 0.5">
                                      <p:cBhvr rctx="IE">
                                        <p:cTn id="45" dur="indefinite"/>
                                        <p:tgtEl>
                                          <p:spTgt spid="10"/>
                                        </p:tgtEl>
                                      </p:cBhvr>
                                    </p:animEffect>
                                  </p:childTnLst>
                                </p:cTn>
                              </p:par>
                              <p:par>
                                <p:cTn id="46" presetID="9" presetClass="emph" presetSubtype="0" grpId="2" nodeType="withEffect">
                                  <p:stCondLst>
                                    <p:cond delay="0"/>
                                  </p:stCondLst>
                                  <p:childTnLst>
                                    <p:set>
                                      <p:cBhvr rctx="PPT">
                                        <p:cTn id="47" dur="indefinite"/>
                                        <p:tgtEl>
                                          <p:spTgt spid="11"/>
                                        </p:tgtEl>
                                        <p:attrNameLst>
                                          <p:attrName>style.opacity</p:attrName>
                                        </p:attrNameLst>
                                      </p:cBhvr>
                                      <p:to>
                                        <p:strVal val="0.5"/>
                                      </p:to>
                                    </p:set>
                                    <p:animEffect filter="image" prLst="opacity: 0.5">
                                      <p:cBhvr rctx="IE">
                                        <p:cTn id="48"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4" grpId="0" animBg="1"/>
      <p:bldP spid="14" grpId="1" animBg="1"/>
      <p:bldP spid="14" grpId="2" animBg="1"/>
      <p:bldP spid="15" grpId="0" animBg="1"/>
      <p:bldP spid="15" grpId="1" animBg="1"/>
      <p:bldP spid="1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174057"/>
            <a:ext cx="10515600" cy="904117"/>
          </a:xfrm>
        </p:spPr>
        <p:txBody>
          <a:bodyPr/>
          <a:lstStyle/>
          <a:p>
            <a:pPr algn="ctr"/>
            <a:r>
              <a:rPr lang="ar-BH" sz="5000" b="1" dirty="0" smtClean="0">
                <a:solidFill>
                  <a:srgbClr val="FF0000"/>
                </a:solidFill>
              </a:rPr>
              <a:t>تبويب</a:t>
            </a:r>
            <a:r>
              <a:rPr lang="ar-BH" b="1" dirty="0" smtClean="0">
                <a:solidFill>
                  <a:srgbClr val="FF0000"/>
                </a:solidFill>
              </a:rPr>
              <a:t> </a:t>
            </a:r>
            <a:r>
              <a:rPr lang="ar-BH" sz="5000" b="1" dirty="0" smtClean="0">
                <a:solidFill>
                  <a:srgbClr val="FF0000"/>
                </a:solidFill>
              </a:rPr>
              <a:t>النصّ</a:t>
            </a:r>
            <a:endParaRPr lang="ar-BH" sz="5000" b="1" dirty="0">
              <a:solidFill>
                <a:srgbClr val="FF0000"/>
              </a:solidFill>
            </a:endParaRPr>
          </a:p>
        </p:txBody>
      </p:sp>
      <p:sp>
        <p:nvSpPr>
          <p:cNvPr id="17" name="Bevel 16"/>
          <p:cNvSpPr/>
          <p:nvPr/>
        </p:nvSpPr>
        <p:spPr>
          <a:xfrm>
            <a:off x="2503431" y="1083410"/>
            <a:ext cx="9232235" cy="1482271"/>
          </a:xfrm>
          <a:prstGeom prst="beve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600" b="1" dirty="0" smtClean="0">
                <a:solidFill>
                  <a:srgbClr val="002060"/>
                </a:solidFill>
              </a:rPr>
              <a:t>            اقرأ </a:t>
            </a:r>
            <a:r>
              <a:rPr lang="ar-BH" sz="3600" b="1" dirty="0">
                <a:solidFill>
                  <a:srgbClr val="002060"/>
                </a:solidFill>
              </a:rPr>
              <a:t>النصّ قراءة </a:t>
            </a:r>
            <a:r>
              <a:rPr lang="ar-BH" sz="3600" b="1" dirty="0" smtClean="0">
                <a:solidFill>
                  <a:srgbClr val="002060"/>
                </a:solidFill>
              </a:rPr>
              <a:t>متأنّية، </a:t>
            </a:r>
            <a:r>
              <a:rPr lang="ar-BH" sz="3600" b="1" dirty="0">
                <a:solidFill>
                  <a:srgbClr val="002060"/>
                </a:solidFill>
              </a:rPr>
              <a:t>ثمّ أجب عمّا يأتي:</a:t>
            </a:r>
          </a:p>
        </p:txBody>
      </p:sp>
      <p:sp>
        <p:nvSpPr>
          <p:cNvPr id="18" name="Rectangle 17"/>
          <p:cNvSpPr/>
          <p:nvPr/>
        </p:nvSpPr>
        <p:spPr>
          <a:xfrm>
            <a:off x="245581" y="2736674"/>
            <a:ext cx="11580775" cy="78254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BH" sz="3600" b="1" dirty="0">
                <a:solidFill>
                  <a:srgbClr val="FFFF00"/>
                </a:solidFill>
              </a:rPr>
              <a:t>2ــ </a:t>
            </a:r>
            <a:r>
              <a:rPr lang="ar-BH" sz="3600" b="1" dirty="0" smtClean="0">
                <a:solidFill>
                  <a:srgbClr val="FFFF00"/>
                </a:solidFill>
              </a:rPr>
              <a:t>اختر </a:t>
            </a:r>
            <a:r>
              <a:rPr lang="ar-BH" sz="3600" b="1" dirty="0">
                <a:solidFill>
                  <a:srgbClr val="FFFF00"/>
                </a:solidFill>
              </a:rPr>
              <a:t>من المقترحات الآتية الفكرة العامّة المناسبة للنصّ:</a:t>
            </a:r>
          </a:p>
          <a:p>
            <a:endParaRPr lang="ar-BH" sz="2800" dirty="0"/>
          </a:p>
        </p:txBody>
      </p:sp>
      <p:sp>
        <p:nvSpPr>
          <p:cNvPr id="19" name="Flowchart: Magnetic Disk 18"/>
          <p:cNvSpPr/>
          <p:nvPr/>
        </p:nvSpPr>
        <p:spPr>
          <a:xfrm>
            <a:off x="245582" y="5581934"/>
            <a:ext cx="1242024" cy="825945"/>
          </a:xfrm>
          <a:prstGeom prst="flowChartMagneticDisk">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C00000"/>
                </a:solidFill>
              </a:rPr>
              <a:t>الإجابة</a:t>
            </a:r>
            <a:endParaRPr lang="ar-BH" sz="2600" b="1" dirty="0">
              <a:solidFill>
                <a:srgbClr val="C00000"/>
              </a:solidFill>
            </a:endParaRPr>
          </a:p>
        </p:txBody>
      </p:sp>
      <p:pic>
        <p:nvPicPr>
          <p:cNvPr id="20" name="Picture 6" descr="نتيجة بحث الصور عن يقر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308" y="1279163"/>
            <a:ext cx="1114461" cy="103295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576042" y="4813562"/>
            <a:ext cx="5293437" cy="584775"/>
          </a:xfrm>
          <a:prstGeom prst="rect">
            <a:avLst/>
          </a:prstGeom>
          <a:solidFill>
            <a:srgbClr val="FF8D36"/>
          </a:solidFill>
          <a:ln>
            <a:solidFill>
              <a:srgbClr val="FF0000"/>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ar-BH" sz="3200" b="1" dirty="0"/>
              <a:t>وصف اجتماع الشاعر بالفتيات.</a:t>
            </a:r>
          </a:p>
        </p:txBody>
      </p:sp>
      <p:sp>
        <p:nvSpPr>
          <p:cNvPr id="22" name="Rectangle 21"/>
          <p:cNvSpPr/>
          <p:nvPr/>
        </p:nvSpPr>
        <p:spPr>
          <a:xfrm>
            <a:off x="5663934" y="3731840"/>
            <a:ext cx="6205545" cy="584775"/>
          </a:xfrm>
          <a:prstGeom prst="rect">
            <a:avLst/>
          </a:prstGeom>
          <a:solidFill>
            <a:srgbClr val="FF8D36"/>
          </a:solidFill>
          <a:ln>
            <a:solidFill>
              <a:srgbClr val="FF0000"/>
            </a:solidFill>
          </a:ln>
        </p:spPr>
        <p:style>
          <a:lnRef idx="1">
            <a:schemeClr val="accent3"/>
          </a:lnRef>
          <a:fillRef idx="2">
            <a:schemeClr val="accent3"/>
          </a:fillRef>
          <a:effectRef idx="1">
            <a:schemeClr val="accent3"/>
          </a:effectRef>
          <a:fontRef idx="minor">
            <a:schemeClr val="dk1"/>
          </a:fontRef>
        </p:style>
        <p:txBody>
          <a:bodyPr wrap="none">
            <a:spAutoFit/>
          </a:bodyPr>
          <a:lstStyle/>
          <a:p>
            <a:r>
              <a:rPr lang="ar-BH" sz="3200" b="1" dirty="0"/>
              <a:t>تعبير الشاعر عن تعلّقه بحبيبته وإخلاصه لها.</a:t>
            </a:r>
          </a:p>
        </p:txBody>
      </p:sp>
      <p:sp>
        <p:nvSpPr>
          <p:cNvPr id="23" name="Rectangle 22"/>
          <p:cNvSpPr/>
          <p:nvPr/>
        </p:nvSpPr>
        <p:spPr>
          <a:xfrm>
            <a:off x="3791785" y="5823104"/>
            <a:ext cx="8034572" cy="584775"/>
          </a:xfrm>
          <a:prstGeom prst="rect">
            <a:avLst/>
          </a:prstGeom>
          <a:solidFill>
            <a:srgbClr val="FF8D36"/>
          </a:solidFill>
          <a:ln>
            <a:solidFill>
              <a:srgbClr val="FF0000"/>
            </a:solidFill>
          </a:ln>
        </p:spPr>
        <p:style>
          <a:lnRef idx="1">
            <a:schemeClr val="accent3"/>
          </a:lnRef>
          <a:fillRef idx="2">
            <a:schemeClr val="accent3"/>
          </a:fillRef>
          <a:effectRef idx="1">
            <a:schemeClr val="accent3"/>
          </a:effectRef>
          <a:fontRef idx="minor">
            <a:schemeClr val="dk1"/>
          </a:fontRef>
        </p:style>
        <p:txBody>
          <a:bodyPr wrap="none">
            <a:spAutoFit/>
          </a:bodyPr>
          <a:lstStyle/>
          <a:p>
            <a:r>
              <a:rPr lang="ar-BH" sz="3200" b="1" dirty="0"/>
              <a:t>وقوف الشاعر على الأطلال </a:t>
            </a:r>
            <a:r>
              <a:rPr lang="ar-BH" sz="3200" b="1" dirty="0" smtClean="0"/>
              <a:t>وسرد </a:t>
            </a:r>
            <a:r>
              <a:rPr lang="ar-BH" sz="3200" b="1" dirty="0"/>
              <a:t>إحدى مغامراته الغراميّة. </a:t>
            </a:r>
            <a:endParaRPr lang="en-US" sz="3200" b="1" dirty="0"/>
          </a:p>
        </p:txBody>
      </p:sp>
      <p:pic>
        <p:nvPicPr>
          <p:cNvPr id="2" name="Picture 1"/>
          <p:cNvPicPr>
            <a:picLocks noChangeAspect="1"/>
          </p:cNvPicPr>
          <p:nvPr/>
        </p:nvPicPr>
        <p:blipFill>
          <a:blip r:embed="rId4"/>
          <a:stretch>
            <a:fillRect/>
          </a:stretch>
        </p:blipFill>
        <p:spPr>
          <a:xfrm>
            <a:off x="245582" y="904953"/>
            <a:ext cx="1889924" cy="1743607"/>
          </a:xfrm>
          <a:prstGeom prst="rect">
            <a:avLst/>
          </a:prstGeom>
        </p:spPr>
      </p:pic>
    </p:spTree>
    <p:extLst>
      <p:ext uri="{BB962C8B-B14F-4D97-AF65-F5344CB8AC3E}">
        <p14:creationId xmlns:p14="http://schemas.microsoft.com/office/powerpoint/2010/main" val="363111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2541</TotalTime>
  <Words>1948</Words>
  <Application>Microsoft Office PowerPoint</Application>
  <PresentationFormat>Widescreen</PresentationFormat>
  <Paragraphs>308</Paragraphs>
  <Slides>24</Slides>
  <Notes>0</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Agency FB</vt:lpstr>
      <vt:lpstr>Andalus</vt:lpstr>
      <vt:lpstr>Arial</vt:lpstr>
      <vt:lpstr>Bold Italic Art</vt:lpstr>
      <vt:lpstr>Calibri</vt:lpstr>
      <vt:lpstr>Calibri Light</vt:lpstr>
      <vt:lpstr>Leelawadee</vt:lpstr>
      <vt:lpstr>Times New Roman</vt:lpstr>
      <vt:lpstr>Wingdings</vt:lpstr>
      <vt:lpstr>Office Theme</vt:lpstr>
      <vt:lpstr>1_Office Theme</vt:lpstr>
      <vt:lpstr>PowerPoint Presentation</vt:lpstr>
      <vt:lpstr>                       النشاط الاستهلاليّ</vt:lpstr>
      <vt:lpstr>النشاط الاستهلاليّ</vt:lpstr>
      <vt:lpstr>                     أهداف الدرس</vt:lpstr>
      <vt:lpstr>مقدّمة الدرس</vt:lpstr>
      <vt:lpstr>مقدّمة الدرس</vt:lpstr>
      <vt:lpstr>مقدّمة الدرس</vt:lpstr>
      <vt:lpstr>تبويب النصّ</vt:lpstr>
      <vt:lpstr>تبويب النصّ</vt:lpstr>
      <vt:lpstr>تحديد بنية النصّ</vt:lpstr>
      <vt:lpstr>PowerPoint Presentation</vt:lpstr>
      <vt:lpstr>                                      </vt:lpstr>
      <vt:lpstr>PowerPoint Presentation</vt:lpstr>
      <vt:lpstr>PowerPoint Presentation</vt:lpstr>
      <vt:lpstr>تحليل المقطع الثاني</vt:lpstr>
      <vt:lpstr>تحليل المقطع الثاني</vt:lpstr>
      <vt:lpstr>تحليل المقطع الثاني</vt:lpstr>
      <vt:lpstr>المقطع الثاني: وضع البداية</vt:lpstr>
      <vt:lpstr>المقطع الثاني: سياق التحوّل</vt:lpstr>
      <vt:lpstr>المقطع الثاني: سياق التحوّل</vt:lpstr>
      <vt:lpstr>المقطع الثاني: وضع الختام</vt:lpstr>
      <vt:lpstr>تقويم النصّ</vt:lpstr>
      <vt:lpstr>تقويم النصّ</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وهل يخفى القمر                                                   عمر بن أبي ربيعة</dc:title>
  <dc:creator>use</dc:creator>
  <cp:lastModifiedBy>use</cp:lastModifiedBy>
  <cp:revision>186</cp:revision>
  <dcterms:created xsi:type="dcterms:W3CDTF">2020-03-04T05:18:16Z</dcterms:created>
  <dcterms:modified xsi:type="dcterms:W3CDTF">2020-03-30T07:56:05Z</dcterms:modified>
</cp:coreProperties>
</file>