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62" r:id="rId5"/>
    <p:sldId id="265" r:id="rId6"/>
    <p:sldId id="264" r:id="rId7"/>
    <p:sldId id="263" r:id="rId8"/>
    <p:sldId id="259" r:id="rId9"/>
    <p:sldId id="260" r:id="rId10"/>
    <p:sldId id="261"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1FCD8"/>
    <a:srgbClr val="FFF4D5"/>
    <a:srgbClr val="D7AFFF"/>
    <a:srgbClr val="CC99FF"/>
    <a:srgbClr val="B6DF89"/>
    <a:srgbClr val="CCE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64C7A9-BD96-4BB3-839F-8E44809A1C14}" type="doc">
      <dgm:prSet loTypeId="urn:microsoft.com/office/officeart/2005/8/layout/hierarchy6" loCatId="hierarchy" qsTypeId="urn:microsoft.com/office/officeart/2005/8/quickstyle/3d2" qsCatId="3D" csTypeId="urn:microsoft.com/office/officeart/2005/8/colors/accent1_2" csCatId="accent1" phldr="1"/>
      <dgm:spPr/>
      <dgm:t>
        <a:bodyPr/>
        <a:lstStyle/>
        <a:p>
          <a:endParaRPr lang="en-US"/>
        </a:p>
      </dgm:t>
    </dgm:pt>
    <dgm:pt modelId="{9377B93D-F8A3-4A0B-88A4-B5AA263DF4AE}">
      <dgm:prSet phldrT="[Text]" custT="1"/>
      <dgm:spPr/>
      <dgm:t>
        <a:bodyPr/>
        <a:lstStyle/>
        <a:p>
          <a:r>
            <a:rPr lang="ar-BH" sz="3600" b="1" dirty="0" smtClean="0"/>
            <a:t>الطباق</a:t>
          </a:r>
          <a:endParaRPr lang="en-US" sz="3600" b="1" dirty="0"/>
        </a:p>
      </dgm:t>
    </dgm:pt>
    <dgm:pt modelId="{25759738-52E8-4658-857A-5CBBACD61A69}" type="parTrans" cxnId="{8ED392E1-A13B-4A81-8A03-DAE128234B5D}">
      <dgm:prSet/>
      <dgm:spPr/>
      <dgm:t>
        <a:bodyPr/>
        <a:lstStyle/>
        <a:p>
          <a:endParaRPr lang="en-US"/>
        </a:p>
      </dgm:t>
    </dgm:pt>
    <dgm:pt modelId="{4B41D2AA-F993-4160-BD14-60725419ADE8}" type="sibTrans" cxnId="{8ED392E1-A13B-4A81-8A03-DAE128234B5D}">
      <dgm:prSet/>
      <dgm:spPr/>
      <dgm:t>
        <a:bodyPr/>
        <a:lstStyle/>
        <a:p>
          <a:endParaRPr lang="en-US"/>
        </a:p>
      </dgm:t>
    </dgm:pt>
    <dgm:pt modelId="{25864901-B9E1-4380-BFB2-401B8A732E4B}" type="asst">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BH" sz="3600" dirty="0" smtClean="0"/>
            <a:t>إيجاب</a:t>
          </a:r>
          <a:endParaRPr lang="en-US" sz="3600" dirty="0" smtClean="0"/>
        </a:p>
      </dgm:t>
    </dgm:pt>
    <dgm:pt modelId="{17810483-E7AD-42EC-924F-617AE4568D80}" type="parTrans" cxnId="{62E913C9-1592-4D11-9A59-0B42A8748CD9}">
      <dgm:prSet/>
      <dgm:spPr/>
      <dgm:t>
        <a:bodyPr/>
        <a:lstStyle/>
        <a:p>
          <a:endParaRPr lang="en-US"/>
        </a:p>
      </dgm:t>
    </dgm:pt>
    <dgm:pt modelId="{9E9913CA-2836-4833-A00F-2EF9D8EAABB6}" type="sibTrans" cxnId="{62E913C9-1592-4D11-9A59-0B42A8748CD9}">
      <dgm:prSet/>
      <dgm:spPr/>
      <dgm:t>
        <a:bodyPr/>
        <a:lstStyle/>
        <a:p>
          <a:endParaRPr lang="en-US"/>
        </a:p>
      </dgm:t>
    </dgm:pt>
    <dgm:pt modelId="{9FE51181-2BC5-49AB-A480-6F09D7E5A969}" type="asst">
      <dgm:prSet phldrT="[Text]" custT="1"/>
      <dgm:spPr/>
      <dgm:t>
        <a:bodyPr/>
        <a:lstStyle/>
        <a:p>
          <a:pPr rtl="1"/>
          <a:r>
            <a:rPr lang="ar-BH" sz="2800" dirty="0" smtClean="0"/>
            <a:t>يسمع≠ لا يسمع</a:t>
          </a:r>
        </a:p>
        <a:p>
          <a:r>
            <a:rPr lang="ar-BH" sz="2800" dirty="0" smtClean="0"/>
            <a:t>يبصر ≠لا يبصر</a:t>
          </a:r>
          <a:endParaRPr lang="en-US" sz="2800" dirty="0"/>
        </a:p>
      </dgm:t>
    </dgm:pt>
    <dgm:pt modelId="{E80FA149-8154-4328-933B-82B88F9AFA83}" type="parTrans" cxnId="{ED4B7581-5BDA-4403-8D79-BBFA74697CBC}">
      <dgm:prSet/>
      <dgm:spPr/>
      <dgm:t>
        <a:bodyPr/>
        <a:lstStyle/>
        <a:p>
          <a:endParaRPr lang="en-US"/>
        </a:p>
      </dgm:t>
    </dgm:pt>
    <dgm:pt modelId="{624EB64C-718F-4F8E-BE67-11A3DB1B24BD}" type="sibTrans" cxnId="{ED4B7581-5BDA-4403-8D79-BBFA74697CBC}">
      <dgm:prSet/>
      <dgm:spPr/>
      <dgm:t>
        <a:bodyPr/>
        <a:lstStyle/>
        <a:p>
          <a:endParaRPr lang="en-US"/>
        </a:p>
      </dgm:t>
    </dgm:pt>
    <dgm:pt modelId="{9CD93156-181D-4932-8E19-580BBA150BAA}" type="asst">
      <dgm:prSet phldrT="[Text]" custT="1"/>
      <dgm:spPr/>
      <dgm:t>
        <a:bodyPr/>
        <a:lstStyle/>
        <a:p>
          <a:pPr rtl="1"/>
          <a:r>
            <a:rPr lang="ar-BH" sz="2800" dirty="0" smtClean="0"/>
            <a:t>يمشي ≠ يقف</a:t>
          </a:r>
        </a:p>
      </dgm:t>
    </dgm:pt>
    <dgm:pt modelId="{6C16708E-72B5-473C-A8A8-E9F6BFFE76B9}" type="parTrans" cxnId="{5C8FC96A-6A9A-4612-BE76-E58CD2C05F10}">
      <dgm:prSet/>
      <dgm:spPr/>
      <dgm:t>
        <a:bodyPr/>
        <a:lstStyle/>
        <a:p>
          <a:endParaRPr lang="en-US"/>
        </a:p>
      </dgm:t>
    </dgm:pt>
    <dgm:pt modelId="{8701F8EC-DE95-4CCD-973C-B87A605E2CC0}" type="sibTrans" cxnId="{5C8FC96A-6A9A-4612-BE76-E58CD2C05F10}">
      <dgm:prSet/>
      <dgm:spPr/>
      <dgm:t>
        <a:bodyPr/>
        <a:lstStyle/>
        <a:p>
          <a:endParaRPr lang="en-US"/>
        </a:p>
      </dgm:t>
    </dgm:pt>
    <dgm:pt modelId="{229D137D-BBC0-4856-8ACB-F876F01EE799}" type="asst">
      <dgm:prSet phldrT="[Text]" custT="1"/>
      <dgm:spPr/>
      <dgm:t>
        <a:bodyPr/>
        <a:lstStyle/>
        <a:p>
          <a:pPr rtl="1"/>
          <a:r>
            <a:rPr lang="ar-BH" sz="3600" dirty="0" smtClean="0"/>
            <a:t>سلب</a:t>
          </a:r>
          <a:endParaRPr lang="en-US" sz="3600" dirty="0"/>
        </a:p>
      </dgm:t>
    </dgm:pt>
    <dgm:pt modelId="{C79FA635-F064-4D7E-8B5E-C5D9A2C8B722}" type="sibTrans" cxnId="{FD3D773B-52A6-4B47-B127-0805522603DB}">
      <dgm:prSet/>
      <dgm:spPr/>
      <dgm:t>
        <a:bodyPr/>
        <a:lstStyle/>
        <a:p>
          <a:endParaRPr lang="en-US"/>
        </a:p>
      </dgm:t>
    </dgm:pt>
    <dgm:pt modelId="{C0345386-4FFA-4F41-8289-1405C8A523DE}" type="parTrans" cxnId="{FD3D773B-52A6-4B47-B127-0805522603DB}">
      <dgm:prSet/>
      <dgm:spPr/>
      <dgm:t>
        <a:bodyPr/>
        <a:lstStyle/>
        <a:p>
          <a:endParaRPr lang="en-US"/>
        </a:p>
      </dgm:t>
    </dgm:pt>
    <dgm:pt modelId="{F74D836F-5A9A-4768-A451-C71B369026E3}" type="pres">
      <dgm:prSet presAssocID="{FF64C7A9-BD96-4BB3-839F-8E44809A1C14}" presName="mainComposite" presStyleCnt="0">
        <dgm:presLayoutVars>
          <dgm:chPref val="1"/>
          <dgm:dir val="rev"/>
          <dgm:animOne val="branch"/>
          <dgm:animLvl val="lvl"/>
          <dgm:resizeHandles val="exact"/>
        </dgm:presLayoutVars>
      </dgm:prSet>
      <dgm:spPr/>
      <dgm:t>
        <a:bodyPr/>
        <a:lstStyle/>
        <a:p>
          <a:endParaRPr lang="en-US"/>
        </a:p>
      </dgm:t>
    </dgm:pt>
    <dgm:pt modelId="{0B0D5888-BD66-41A5-9DC0-344CFC4FB12D}" type="pres">
      <dgm:prSet presAssocID="{FF64C7A9-BD96-4BB3-839F-8E44809A1C14}" presName="hierFlow" presStyleCnt="0"/>
      <dgm:spPr/>
    </dgm:pt>
    <dgm:pt modelId="{5E80372A-2929-4A0C-B76D-39FAB414E0CB}" type="pres">
      <dgm:prSet presAssocID="{FF64C7A9-BD96-4BB3-839F-8E44809A1C14}" presName="hierChild1" presStyleCnt="0">
        <dgm:presLayoutVars>
          <dgm:chPref val="1"/>
          <dgm:animOne val="branch"/>
          <dgm:animLvl val="lvl"/>
        </dgm:presLayoutVars>
      </dgm:prSet>
      <dgm:spPr/>
    </dgm:pt>
    <dgm:pt modelId="{CDAB6A6F-2ADF-4E10-861B-CD1C8DF9FC13}" type="pres">
      <dgm:prSet presAssocID="{9377B93D-F8A3-4A0B-88A4-B5AA263DF4AE}" presName="Name14" presStyleCnt="0"/>
      <dgm:spPr/>
    </dgm:pt>
    <dgm:pt modelId="{8D5FFFB5-9B42-43CE-A05F-0B9B249C9683}" type="pres">
      <dgm:prSet presAssocID="{9377B93D-F8A3-4A0B-88A4-B5AA263DF4AE}" presName="level1Shape" presStyleLbl="node0" presStyleIdx="0" presStyleCnt="1">
        <dgm:presLayoutVars>
          <dgm:chPref val="3"/>
        </dgm:presLayoutVars>
      </dgm:prSet>
      <dgm:spPr/>
      <dgm:t>
        <a:bodyPr/>
        <a:lstStyle/>
        <a:p>
          <a:endParaRPr lang="en-US"/>
        </a:p>
      </dgm:t>
    </dgm:pt>
    <dgm:pt modelId="{E0C5C3F8-E81B-406C-AAA0-DF7519449F34}" type="pres">
      <dgm:prSet presAssocID="{9377B93D-F8A3-4A0B-88A4-B5AA263DF4AE}" presName="hierChild2" presStyleCnt="0"/>
      <dgm:spPr/>
    </dgm:pt>
    <dgm:pt modelId="{C642A5B3-0480-4001-966E-7A9ED42B409B}" type="pres">
      <dgm:prSet presAssocID="{17810483-E7AD-42EC-924F-617AE4568D80}" presName="Name19" presStyleLbl="parChTrans1D2" presStyleIdx="0" presStyleCnt="2"/>
      <dgm:spPr/>
      <dgm:t>
        <a:bodyPr/>
        <a:lstStyle/>
        <a:p>
          <a:endParaRPr lang="en-US"/>
        </a:p>
      </dgm:t>
    </dgm:pt>
    <dgm:pt modelId="{4EE0DF34-F8FA-43B4-BEA0-CC8A2824A114}" type="pres">
      <dgm:prSet presAssocID="{25864901-B9E1-4380-BFB2-401B8A732E4B}" presName="Name21" presStyleCnt="0"/>
      <dgm:spPr/>
    </dgm:pt>
    <dgm:pt modelId="{44C7C2FC-0307-4D4F-BAB3-14E108A52966}" type="pres">
      <dgm:prSet presAssocID="{25864901-B9E1-4380-BFB2-401B8A732E4B}" presName="level2Shape" presStyleLbl="asst1" presStyleIdx="0" presStyleCnt="4"/>
      <dgm:spPr/>
      <dgm:t>
        <a:bodyPr/>
        <a:lstStyle/>
        <a:p>
          <a:endParaRPr lang="en-US"/>
        </a:p>
      </dgm:t>
    </dgm:pt>
    <dgm:pt modelId="{F0CA7E20-FB92-47A6-8895-CCE77EEA85CB}" type="pres">
      <dgm:prSet presAssocID="{25864901-B9E1-4380-BFB2-401B8A732E4B}" presName="hierChild3" presStyleCnt="0"/>
      <dgm:spPr/>
    </dgm:pt>
    <dgm:pt modelId="{0CDC8E4B-F8C8-43F8-A588-03BEC416701E}" type="pres">
      <dgm:prSet presAssocID="{6C16708E-72B5-473C-A8A8-E9F6BFFE76B9}" presName="Name19" presStyleLbl="parChTrans1D3" presStyleIdx="0" presStyleCnt="2"/>
      <dgm:spPr/>
      <dgm:t>
        <a:bodyPr/>
        <a:lstStyle/>
        <a:p>
          <a:endParaRPr lang="en-US"/>
        </a:p>
      </dgm:t>
    </dgm:pt>
    <dgm:pt modelId="{1C11E453-7A6B-4C2D-9D0F-5D410DD7319B}" type="pres">
      <dgm:prSet presAssocID="{9CD93156-181D-4932-8E19-580BBA150BAA}" presName="Name21" presStyleCnt="0"/>
      <dgm:spPr/>
    </dgm:pt>
    <dgm:pt modelId="{A9769B5F-8D06-48DD-933B-11C17E3C7203}" type="pres">
      <dgm:prSet presAssocID="{9CD93156-181D-4932-8E19-580BBA150BAA}" presName="level2Shape" presStyleLbl="asst1" presStyleIdx="1" presStyleCnt="4" custScaleX="152947" custLinFactNeighborY="0"/>
      <dgm:spPr/>
      <dgm:t>
        <a:bodyPr/>
        <a:lstStyle/>
        <a:p>
          <a:endParaRPr lang="en-US"/>
        </a:p>
      </dgm:t>
    </dgm:pt>
    <dgm:pt modelId="{CDFE1F64-C8B1-4956-BFEE-C37C46E926BE}" type="pres">
      <dgm:prSet presAssocID="{9CD93156-181D-4932-8E19-580BBA150BAA}" presName="hierChild3" presStyleCnt="0"/>
      <dgm:spPr/>
    </dgm:pt>
    <dgm:pt modelId="{221745C5-7E9D-4043-99F1-9560F2C2BD7A}" type="pres">
      <dgm:prSet presAssocID="{C0345386-4FFA-4F41-8289-1405C8A523DE}" presName="Name19" presStyleLbl="parChTrans1D2" presStyleIdx="1" presStyleCnt="2"/>
      <dgm:spPr/>
      <dgm:t>
        <a:bodyPr/>
        <a:lstStyle/>
        <a:p>
          <a:endParaRPr lang="en-US"/>
        </a:p>
      </dgm:t>
    </dgm:pt>
    <dgm:pt modelId="{5C5782ED-453F-4F6B-BD5F-18E42EB88E06}" type="pres">
      <dgm:prSet presAssocID="{229D137D-BBC0-4856-8ACB-F876F01EE799}" presName="Name21" presStyleCnt="0"/>
      <dgm:spPr/>
    </dgm:pt>
    <dgm:pt modelId="{6812E047-69BE-4B6E-84D5-6592C74D0AC3}" type="pres">
      <dgm:prSet presAssocID="{229D137D-BBC0-4856-8ACB-F876F01EE799}" presName="level2Shape" presStyleLbl="asst1" presStyleIdx="2" presStyleCnt="4" custLinFactNeighborX="0"/>
      <dgm:spPr/>
      <dgm:t>
        <a:bodyPr/>
        <a:lstStyle/>
        <a:p>
          <a:endParaRPr lang="en-US"/>
        </a:p>
      </dgm:t>
    </dgm:pt>
    <dgm:pt modelId="{BD8C838A-996A-48E5-8D8E-952BF54155A7}" type="pres">
      <dgm:prSet presAssocID="{229D137D-BBC0-4856-8ACB-F876F01EE799}" presName="hierChild3" presStyleCnt="0"/>
      <dgm:spPr/>
    </dgm:pt>
    <dgm:pt modelId="{EF08FD52-0447-4111-B6EE-30CC9F01F83C}" type="pres">
      <dgm:prSet presAssocID="{E80FA149-8154-4328-933B-82B88F9AFA83}" presName="Name19" presStyleLbl="parChTrans1D3" presStyleIdx="1" presStyleCnt="2"/>
      <dgm:spPr/>
      <dgm:t>
        <a:bodyPr/>
        <a:lstStyle/>
        <a:p>
          <a:endParaRPr lang="en-US"/>
        </a:p>
      </dgm:t>
    </dgm:pt>
    <dgm:pt modelId="{8C973ADF-EE4C-4D5D-A559-967AF628AAE6}" type="pres">
      <dgm:prSet presAssocID="{9FE51181-2BC5-49AB-A480-6F09D7E5A969}" presName="Name21" presStyleCnt="0"/>
      <dgm:spPr/>
    </dgm:pt>
    <dgm:pt modelId="{C3165EE1-31A3-4BC6-BC0A-08446D80A8D9}" type="pres">
      <dgm:prSet presAssocID="{9FE51181-2BC5-49AB-A480-6F09D7E5A969}" presName="level2Shape" presStyleLbl="asst1" presStyleIdx="3" presStyleCnt="4" custScaleX="158587"/>
      <dgm:spPr/>
      <dgm:t>
        <a:bodyPr/>
        <a:lstStyle/>
        <a:p>
          <a:endParaRPr lang="en-US"/>
        </a:p>
      </dgm:t>
    </dgm:pt>
    <dgm:pt modelId="{88C451F0-4C19-4286-8473-E03012AA0DC4}" type="pres">
      <dgm:prSet presAssocID="{9FE51181-2BC5-49AB-A480-6F09D7E5A969}" presName="hierChild3" presStyleCnt="0"/>
      <dgm:spPr/>
    </dgm:pt>
    <dgm:pt modelId="{30639F4F-6F2E-40D1-B669-7C7986802154}" type="pres">
      <dgm:prSet presAssocID="{FF64C7A9-BD96-4BB3-839F-8E44809A1C14}" presName="bgShapesFlow" presStyleCnt="0"/>
      <dgm:spPr/>
    </dgm:pt>
  </dgm:ptLst>
  <dgm:cxnLst>
    <dgm:cxn modelId="{58F6B352-A763-4C09-A128-BB1433449CB2}" type="presOf" srcId="{FF64C7A9-BD96-4BB3-839F-8E44809A1C14}" destId="{F74D836F-5A9A-4768-A451-C71B369026E3}" srcOrd="0" destOrd="0" presId="urn:microsoft.com/office/officeart/2005/8/layout/hierarchy6"/>
    <dgm:cxn modelId="{685CE546-D1D3-4C59-B55B-6083C02C3B7F}" type="presOf" srcId="{25864901-B9E1-4380-BFB2-401B8A732E4B}" destId="{44C7C2FC-0307-4D4F-BAB3-14E108A52966}" srcOrd="0" destOrd="0" presId="urn:microsoft.com/office/officeart/2005/8/layout/hierarchy6"/>
    <dgm:cxn modelId="{62E913C9-1592-4D11-9A59-0B42A8748CD9}" srcId="{9377B93D-F8A3-4A0B-88A4-B5AA263DF4AE}" destId="{25864901-B9E1-4380-BFB2-401B8A732E4B}" srcOrd="0" destOrd="0" parTransId="{17810483-E7AD-42EC-924F-617AE4568D80}" sibTransId="{9E9913CA-2836-4833-A00F-2EF9D8EAABB6}"/>
    <dgm:cxn modelId="{AA01C886-CF93-4B5E-8696-8A2DDD4C4AC1}" type="presOf" srcId="{9CD93156-181D-4932-8E19-580BBA150BAA}" destId="{A9769B5F-8D06-48DD-933B-11C17E3C7203}" srcOrd="0" destOrd="0" presId="urn:microsoft.com/office/officeart/2005/8/layout/hierarchy6"/>
    <dgm:cxn modelId="{5C8FC96A-6A9A-4612-BE76-E58CD2C05F10}" srcId="{25864901-B9E1-4380-BFB2-401B8A732E4B}" destId="{9CD93156-181D-4932-8E19-580BBA150BAA}" srcOrd="0" destOrd="0" parTransId="{6C16708E-72B5-473C-A8A8-E9F6BFFE76B9}" sibTransId="{8701F8EC-DE95-4CCD-973C-B87A605E2CC0}"/>
    <dgm:cxn modelId="{ED4B7581-5BDA-4403-8D79-BBFA74697CBC}" srcId="{229D137D-BBC0-4856-8ACB-F876F01EE799}" destId="{9FE51181-2BC5-49AB-A480-6F09D7E5A969}" srcOrd="0" destOrd="0" parTransId="{E80FA149-8154-4328-933B-82B88F9AFA83}" sibTransId="{624EB64C-718F-4F8E-BE67-11A3DB1B24BD}"/>
    <dgm:cxn modelId="{FD3D773B-52A6-4B47-B127-0805522603DB}" srcId="{9377B93D-F8A3-4A0B-88A4-B5AA263DF4AE}" destId="{229D137D-BBC0-4856-8ACB-F876F01EE799}" srcOrd="1" destOrd="0" parTransId="{C0345386-4FFA-4F41-8289-1405C8A523DE}" sibTransId="{C79FA635-F064-4D7E-8B5E-C5D9A2C8B722}"/>
    <dgm:cxn modelId="{495CCAD4-A22D-4959-868B-539BFFD8430A}" type="presOf" srcId="{9FE51181-2BC5-49AB-A480-6F09D7E5A969}" destId="{C3165EE1-31A3-4BC6-BC0A-08446D80A8D9}" srcOrd="0" destOrd="0" presId="urn:microsoft.com/office/officeart/2005/8/layout/hierarchy6"/>
    <dgm:cxn modelId="{7CD359B2-A9AE-44E6-9D28-5DD52D77E073}" type="presOf" srcId="{229D137D-BBC0-4856-8ACB-F876F01EE799}" destId="{6812E047-69BE-4B6E-84D5-6592C74D0AC3}" srcOrd="0" destOrd="0" presId="urn:microsoft.com/office/officeart/2005/8/layout/hierarchy6"/>
    <dgm:cxn modelId="{8ED392E1-A13B-4A81-8A03-DAE128234B5D}" srcId="{FF64C7A9-BD96-4BB3-839F-8E44809A1C14}" destId="{9377B93D-F8A3-4A0B-88A4-B5AA263DF4AE}" srcOrd="0" destOrd="0" parTransId="{25759738-52E8-4658-857A-5CBBACD61A69}" sibTransId="{4B41D2AA-F993-4160-BD14-60725419ADE8}"/>
    <dgm:cxn modelId="{75F15F13-950A-4AF9-8D21-5CE118F5977C}" type="presOf" srcId="{E80FA149-8154-4328-933B-82B88F9AFA83}" destId="{EF08FD52-0447-4111-B6EE-30CC9F01F83C}" srcOrd="0" destOrd="0" presId="urn:microsoft.com/office/officeart/2005/8/layout/hierarchy6"/>
    <dgm:cxn modelId="{1AB753E7-96D9-4916-A968-B8685F210E92}" type="presOf" srcId="{9377B93D-F8A3-4A0B-88A4-B5AA263DF4AE}" destId="{8D5FFFB5-9B42-43CE-A05F-0B9B249C9683}" srcOrd="0" destOrd="0" presId="urn:microsoft.com/office/officeart/2005/8/layout/hierarchy6"/>
    <dgm:cxn modelId="{162F9B71-F894-49A2-881D-F2513654B372}" type="presOf" srcId="{C0345386-4FFA-4F41-8289-1405C8A523DE}" destId="{221745C5-7E9D-4043-99F1-9560F2C2BD7A}" srcOrd="0" destOrd="0" presId="urn:microsoft.com/office/officeart/2005/8/layout/hierarchy6"/>
    <dgm:cxn modelId="{EFFCC8DB-0AE7-4EF4-B292-2FF0402D06A4}" type="presOf" srcId="{6C16708E-72B5-473C-A8A8-E9F6BFFE76B9}" destId="{0CDC8E4B-F8C8-43F8-A588-03BEC416701E}" srcOrd="0" destOrd="0" presId="urn:microsoft.com/office/officeart/2005/8/layout/hierarchy6"/>
    <dgm:cxn modelId="{F37E4115-0B28-452A-93F5-EF3C66D5A64A}" type="presOf" srcId="{17810483-E7AD-42EC-924F-617AE4568D80}" destId="{C642A5B3-0480-4001-966E-7A9ED42B409B}" srcOrd="0" destOrd="0" presId="urn:microsoft.com/office/officeart/2005/8/layout/hierarchy6"/>
    <dgm:cxn modelId="{C780B9BA-EB57-4414-B27C-7AE87B417920}" type="presParOf" srcId="{F74D836F-5A9A-4768-A451-C71B369026E3}" destId="{0B0D5888-BD66-41A5-9DC0-344CFC4FB12D}" srcOrd="0" destOrd="0" presId="urn:microsoft.com/office/officeart/2005/8/layout/hierarchy6"/>
    <dgm:cxn modelId="{B998AE99-1554-4851-B792-CF8D7C1C5617}" type="presParOf" srcId="{0B0D5888-BD66-41A5-9DC0-344CFC4FB12D}" destId="{5E80372A-2929-4A0C-B76D-39FAB414E0CB}" srcOrd="0" destOrd="0" presId="urn:microsoft.com/office/officeart/2005/8/layout/hierarchy6"/>
    <dgm:cxn modelId="{2D48C4BA-9276-40E1-A4D5-E49197D9AE01}" type="presParOf" srcId="{5E80372A-2929-4A0C-B76D-39FAB414E0CB}" destId="{CDAB6A6F-2ADF-4E10-861B-CD1C8DF9FC13}" srcOrd="0" destOrd="0" presId="urn:microsoft.com/office/officeart/2005/8/layout/hierarchy6"/>
    <dgm:cxn modelId="{0F599B1B-731F-4E4C-8E93-5E7D074E0061}" type="presParOf" srcId="{CDAB6A6F-2ADF-4E10-861B-CD1C8DF9FC13}" destId="{8D5FFFB5-9B42-43CE-A05F-0B9B249C9683}" srcOrd="0" destOrd="0" presId="urn:microsoft.com/office/officeart/2005/8/layout/hierarchy6"/>
    <dgm:cxn modelId="{6B81BD12-C161-44DF-B8E7-89682B88CE3E}" type="presParOf" srcId="{CDAB6A6F-2ADF-4E10-861B-CD1C8DF9FC13}" destId="{E0C5C3F8-E81B-406C-AAA0-DF7519449F34}" srcOrd="1" destOrd="0" presId="urn:microsoft.com/office/officeart/2005/8/layout/hierarchy6"/>
    <dgm:cxn modelId="{330D92A9-5ED4-484C-BE4D-2D3835E65C6E}" type="presParOf" srcId="{E0C5C3F8-E81B-406C-AAA0-DF7519449F34}" destId="{C642A5B3-0480-4001-966E-7A9ED42B409B}" srcOrd="0" destOrd="0" presId="urn:microsoft.com/office/officeart/2005/8/layout/hierarchy6"/>
    <dgm:cxn modelId="{54704A14-B487-4EC8-9753-1CA84BEC9F3F}" type="presParOf" srcId="{E0C5C3F8-E81B-406C-AAA0-DF7519449F34}" destId="{4EE0DF34-F8FA-43B4-BEA0-CC8A2824A114}" srcOrd="1" destOrd="0" presId="urn:microsoft.com/office/officeart/2005/8/layout/hierarchy6"/>
    <dgm:cxn modelId="{2843D977-40FA-4293-AA64-7BAF299CA157}" type="presParOf" srcId="{4EE0DF34-F8FA-43B4-BEA0-CC8A2824A114}" destId="{44C7C2FC-0307-4D4F-BAB3-14E108A52966}" srcOrd="0" destOrd="0" presId="urn:microsoft.com/office/officeart/2005/8/layout/hierarchy6"/>
    <dgm:cxn modelId="{E10A09D9-EDAB-469E-969D-DA01683CA964}" type="presParOf" srcId="{4EE0DF34-F8FA-43B4-BEA0-CC8A2824A114}" destId="{F0CA7E20-FB92-47A6-8895-CCE77EEA85CB}" srcOrd="1" destOrd="0" presId="urn:microsoft.com/office/officeart/2005/8/layout/hierarchy6"/>
    <dgm:cxn modelId="{C2DFFC02-AADF-4743-BB91-118961ACD457}" type="presParOf" srcId="{F0CA7E20-FB92-47A6-8895-CCE77EEA85CB}" destId="{0CDC8E4B-F8C8-43F8-A588-03BEC416701E}" srcOrd="0" destOrd="0" presId="urn:microsoft.com/office/officeart/2005/8/layout/hierarchy6"/>
    <dgm:cxn modelId="{A4C034E8-A407-492C-88BF-D786DA27058E}" type="presParOf" srcId="{F0CA7E20-FB92-47A6-8895-CCE77EEA85CB}" destId="{1C11E453-7A6B-4C2D-9D0F-5D410DD7319B}" srcOrd="1" destOrd="0" presId="urn:microsoft.com/office/officeart/2005/8/layout/hierarchy6"/>
    <dgm:cxn modelId="{6C158691-54CA-4E29-AD3D-55D65B55ACFA}" type="presParOf" srcId="{1C11E453-7A6B-4C2D-9D0F-5D410DD7319B}" destId="{A9769B5F-8D06-48DD-933B-11C17E3C7203}" srcOrd="0" destOrd="0" presId="urn:microsoft.com/office/officeart/2005/8/layout/hierarchy6"/>
    <dgm:cxn modelId="{223F3ECB-7013-44BF-A24A-BD3158D9E18F}" type="presParOf" srcId="{1C11E453-7A6B-4C2D-9D0F-5D410DD7319B}" destId="{CDFE1F64-C8B1-4956-BFEE-C37C46E926BE}" srcOrd="1" destOrd="0" presId="urn:microsoft.com/office/officeart/2005/8/layout/hierarchy6"/>
    <dgm:cxn modelId="{FFD53E86-47E3-459B-AF0B-CE9F0DB5A37F}" type="presParOf" srcId="{E0C5C3F8-E81B-406C-AAA0-DF7519449F34}" destId="{221745C5-7E9D-4043-99F1-9560F2C2BD7A}" srcOrd="2" destOrd="0" presId="urn:microsoft.com/office/officeart/2005/8/layout/hierarchy6"/>
    <dgm:cxn modelId="{A926EE06-B2E2-4755-8E50-F2B34882404F}" type="presParOf" srcId="{E0C5C3F8-E81B-406C-AAA0-DF7519449F34}" destId="{5C5782ED-453F-4F6B-BD5F-18E42EB88E06}" srcOrd="3" destOrd="0" presId="urn:microsoft.com/office/officeart/2005/8/layout/hierarchy6"/>
    <dgm:cxn modelId="{9406D414-A1C5-4D43-8901-419DCFA7234B}" type="presParOf" srcId="{5C5782ED-453F-4F6B-BD5F-18E42EB88E06}" destId="{6812E047-69BE-4B6E-84D5-6592C74D0AC3}" srcOrd="0" destOrd="0" presId="urn:microsoft.com/office/officeart/2005/8/layout/hierarchy6"/>
    <dgm:cxn modelId="{4DA6DD3D-A2B5-4922-996E-F321089846B0}" type="presParOf" srcId="{5C5782ED-453F-4F6B-BD5F-18E42EB88E06}" destId="{BD8C838A-996A-48E5-8D8E-952BF54155A7}" srcOrd="1" destOrd="0" presId="urn:microsoft.com/office/officeart/2005/8/layout/hierarchy6"/>
    <dgm:cxn modelId="{012F48C4-FAA2-46E2-AA0E-E75C83DBFED0}" type="presParOf" srcId="{BD8C838A-996A-48E5-8D8E-952BF54155A7}" destId="{EF08FD52-0447-4111-B6EE-30CC9F01F83C}" srcOrd="0" destOrd="0" presId="urn:microsoft.com/office/officeart/2005/8/layout/hierarchy6"/>
    <dgm:cxn modelId="{9259007C-9B83-4A49-9A52-3940D4DAA8BF}" type="presParOf" srcId="{BD8C838A-996A-48E5-8D8E-952BF54155A7}" destId="{8C973ADF-EE4C-4D5D-A559-967AF628AAE6}" srcOrd="1" destOrd="0" presId="urn:microsoft.com/office/officeart/2005/8/layout/hierarchy6"/>
    <dgm:cxn modelId="{E8F888A9-45F2-4C4F-9AD6-EEA8205BCCE5}" type="presParOf" srcId="{8C973ADF-EE4C-4D5D-A559-967AF628AAE6}" destId="{C3165EE1-31A3-4BC6-BC0A-08446D80A8D9}" srcOrd="0" destOrd="0" presId="urn:microsoft.com/office/officeart/2005/8/layout/hierarchy6"/>
    <dgm:cxn modelId="{06EC835A-8A3F-4111-91AF-78B57F1072A5}" type="presParOf" srcId="{8C973ADF-EE4C-4D5D-A559-967AF628AAE6}" destId="{88C451F0-4C19-4286-8473-E03012AA0DC4}" srcOrd="1" destOrd="0" presId="urn:microsoft.com/office/officeart/2005/8/layout/hierarchy6"/>
    <dgm:cxn modelId="{98B22E38-861F-437D-96EB-37B2D2DC82E6}" type="presParOf" srcId="{F74D836F-5A9A-4768-A451-C71B369026E3}" destId="{30639F4F-6F2E-40D1-B669-7C7986802154}"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931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972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4600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1384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240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0391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8261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1406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7472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0313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943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51225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6451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26640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377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0766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266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489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388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710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6846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8957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9278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BB54EE-DF0D-4FA1-B48F-C292469C25C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3/31/2020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6F20112-F681-4D23-BAD6-386DBC2EFDE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048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113" y="2867789"/>
            <a:ext cx="3090463" cy="3518211"/>
          </a:xfrm>
          <a:prstGeom prst="rect">
            <a:avLst/>
          </a:prstGeom>
          <a:ln w="117475" cmpd="thinThick">
            <a:solidFill>
              <a:schemeClr val="tx1"/>
            </a:solidFill>
          </a:ln>
        </p:spPr>
      </p:pic>
      <p:sp>
        <p:nvSpPr>
          <p:cNvPr id="3" name="TextBox 2"/>
          <p:cNvSpPr txBox="1"/>
          <p:nvPr/>
        </p:nvSpPr>
        <p:spPr>
          <a:xfrm>
            <a:off x="1132114" y="2908125"/>
            <a:ext cx="3259430" cy="3477875"/>
          </a:xfrm>
          <a:prstGeom prst="rect">
            <a:avLst/>
          </a:prstGeom>
          <a:noFill/>
          <a:ln w="114300" cmpd="thickThin">
            <a:solidFill>
              <a:schemeClr val="tx1"/>
            </a:solidFill>
          </a:ln>
        </p:spPr>
        <p:txBody>
          <a:bodyPr wrap="square" rtlCol="0">
            <a:spAutoFit/>
          </a:bodyPr>
          <a:lstStyle/>
          <a:p>
            <a:pPr algn="ctr"/>
            <a:endParaRPr lang="ar-BH" sz="4000" b="1" dirty="0" smtClean="0"/>
          </a:p>
          <a:p>
            <a:pPr algn="ctr"/>
            <a:r>
              <a:rPr lang="ar-BH" sz="3600" b="1" dirty="0" smtClean="0"/>
              <a:t>الصف الثاني الثانوي</a:t>
            </a:r>
          </a:p>
          <a:p>
            <a:pPr algn="ctr"/>
            <a:endParaRPr lang="ar-BH" sz="3600" b="1" dirty="0"/>
          </a:p>
          <a:p>
            <a:pPr algn="ctr"/>
            <a:r>
              <a:rPr lang="ar-BH" sz="3600" b="1" dirty="0" smtClean="0"/>
              <a:t>عرب 202</a:t>
            </a:r>
          </a:p>
          <a:p>
            <a:pPr algn="ctr"/>
            <a:endParaRPr lang="ar-BH" sz="3600" b="1" dirty="0"/>
          </a:p>
          <a:p>
            <a:pPr algn="ctr"/>
            <a:r>
              <a:rPr lang="ar-BH" sz="3600" b="1" dirty="0" smtClean="0"/>
              <a:t>الصفحة 182-186</a:t>
            </a:r>
          </a:p>
        </p:txBody>
      </p:sp>
      <p:sp>
        <p:nvSpPr>
          <p:cNvPr id="5" name="TextBox 4"/>
          <p:cNvSpPr txBox="1"/>
          <p:nvPr/>
        </p:nvSpPr>
        <p:spPr>
          <a:xfrm>
            <a:off x="4391544" y="1387245"/>
            <a:ext cx="3610609" cy="1569660"/>
          </a:xfrm>
          <a:prstGeom prst="rect">
            <a:avLst/>
          </a:prstGeom>
          <a:noFill/>
        </p:spPr>
        <p:txBody>
          <a:bodyPr wrap="square" rtlCol="0">
            <a:spAutoFit/>
          </a:bodyPr>
          <a:lstStyle/>
          <a:p>
            <a:pPr algn="ctr" rtl="1"/>
            <a:r>
              <a:rPr lang="ar-BH" sz="4800" b="1" dirty="0" smtClean="0">
                <a:effectLst>
                  <a:outerShdw blurRad="38100" dist="38100" dir="2700000" algn="tl">
                    <a:srgbClr val="000000">
                      <a:alpha val="43137"/>
                    </a:srgbClr>
                  </a:outerShdw>
                </a:effectLst>
              </a:rPr>
              <a:t>علم البديع</a:t>
            </a:r>
          </a:p>
          <a:p>
            <a:pPr algn="ctr" rtl="1"/>
            <a:r>
              <a:rPr lang="ar-BH" sz="4800" b="1" dirty="0" smtClean="0">
                <a:effectLst>
                  <a:outerShdw blurRad="38100" dist="38100" dir="2700000" algn="tl">
                    <a:srgbClr val="000000">
                      <a:alpha val="43137"/>
                    </a:srgbClr>
                  </a:outerShdw>
                </a:effectLst>
              </a:rPr>
              <a:t>الطباق والمقابلة</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8949829"/>
      </p:ext>
    </p:extLst>
  </p:cSld>
  <p:clrMapOvr>
    <a:masterClrMapping/>
  </p:clrMapOvr>
  <mc:AlternateContent xmlns:mc="http://schemas.openxmlformats.org/markup-compatibility/2006" xmlns:p14="http://schemas.microsoft.com/office/powerpoint/2010/main">
    <mc:Choice Requires="p14">
      <p:transition spd="slow" p14:dur="2000" advTm="23850"/>
    </mc:Choice>
    <mc:Fallback xmlns="">
      <p:transition spd="slow" advTm="2385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791571" y="873456"/>
            <a:ext cx="10795378" cy="4801314"/>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just" defTabSz="914400" rtl="1" eaLnBrk="1" fontAlgn="auto" latinLnBrk="0" hangingPunct="1">
              <a:lnSpc>
                <a:spcPct val="150000"/>
              </a:lnSpc>
              <a:spcBef>
                <a:spcPts val="0"/>
              </a:spcBef>
              <a:spcAft>
                <a:spcPts val="0"/>
              </a:spcAft>
              <a:buClrTx/>
              <a:buSzTx/>
              <a:buFontTx/>
              <a:buNone/>
              <a:tabLst/>
              <a:defRPr/>
            </a:pPr>
            <a:r>
              <a:rPr lang="ar-BH" sz="3200" dirty="0" smtClean="0">
                <a:solidFill>
                  <a:prstClr val="black"/>
                </a:solidFill>
                <a:latin typeface="Calibri" panose="020F0502020204030204"/>
              </a:rPr>
              <a:t>احتشدت في خطبة الإمام علي بن أبي طالب رضي الله عنه </a:t>
            </a:r>
            <a:r>
              <a:rPr lang="ar-BH" sz="3200" dirty="0" err="1" smtClean="0">
                <a:solidFill>
                  <a:prstClr val="black"/>
                </a:solidFill>
                <a:latin typeface="Calibri" panose="020F0502020204030204"/>
              </a:rPr>
              <a:t>طباقات</a:t>
            </a:r>
            <a:r>
              <a:rPr lang="ar-BH" sz="3200" dirty="0" smtClean="0">
                <a:solidFill>
                  <a:prstClr val="black"/>
                </a:solidFill>
                <a:latin typeface="Calibri" panose="020F0502020204030204"/>
              </a:rPr>
              <a:t> ومقابلات.</a:t>
            </a:r>
          </a:p>
          <a:p>
            <a:pPr marL="0" marR="0" lvl="0" indent="0" algn="just" defTabSz="914400" rtl="1" eaLnBrk="1" fontAlgn="auto" latinLnBrk="0" hangingPunct="1">
              <a:lnSpc>
                <a:spcPct val="150000"/>
              </a:lnSpc>
              <a:spcBef>
                <a:spcPts val="0"/>
              </a:spcBef>
              <a:spcAft>
                <a:spcPts val="0"/>
              </a:spcAft>
              <a:buClrTx/>
              <a:buSzTx/>
              <a:buFontTx/>
              <a:buNone/>
              <a:tabLst/>
              <a:defRPr/>
            </a:pPr>
            <a:r>
              <a:rPr kumimoji="0" lang="ar-BH" sz="3200" b="0" i="0" u="none" strike="noStrike" kern="1200" cap="none" spc="0" normalizeH="0" baseline="0" noProof="0" dirty="0" smtClean="0">
                <a:ln>
                  <a:noFill/>
                </a:ln>
                <a:solidFill>
                  <a:prstClr val="black"/>
                </a:solidFill>
                <a:effectLst/>
                <a:uLnTx/>
                <a:uFillTx/>
                <a:latin typeface="Calibri" panose="020F0502020204030204"/>
              </a:rPr>
              <a:t>استخرجها</a:t>
            </a:r>
            <a:r>
              <a:rPr kumimoji="0" lang="ar-BH" sz="3200" b="0" i="0" u="none" strike="noStrike" kern="1200" cap="none" spc="0" normalizeH="0" noProof="0" dirty="0" smtClean="0">
                <a:ln>
                  <a:noFill/>
                </a:ln>
                <a:solidFill>
                  <a:prstClr val="black"/>
                </a:solidFill>
                <a:effectLst/>
                <a:uLnTx/>
                <a:uFillTx/>
                <a:latin typeface="Calibri" panose="020F0502020204030204"/>
              </a:rPr>
              <a:t> من المقطع الآتي مبينًا وظائفها:</a:t>
            </a:r>
          </a:p>
          <a:p>
            <a:pPr marL="0" marR="0" lvl="0" indent="0" algn="just" defTabSz="914400" rtl="1" eaLnBrk="1" fontAlgn="auto" latinLnBrk="0" hangingPunct="1">
              <a:lnSpc>
                <a:spcPct val="150000"/>
              </a:lnSpc>
              <a:spcBef>
                <a:spcPts val="0"/>
              </a:spcBef>
              <a:spcAft>
                <a:spcPts val="0"/>
              </a:spcAft>
              <a:buClrTx/>
              <a:buSzTx/>
              <a:buFontTx/>
              <a:buNone/>
              <a:tabLst/>
              <a:defRPr/>
            </a:pPr>
            <a:r>
              <a:rPr lang="ar-BH" sz="2800" baseline="0" dirty="0" smtClean="0">
                <a:solidFill>
                  <a:prstClr val="black"/>
                </a:solidFill>
                <a:latin typeface="Calibri" panose="020F0502020204030204"/>
              </a:rPr>
              <a:t>فيا عجبا!</a:t>
            </a:r>
            <a:r>
              <a:rPr lang="ar-BH" sz="2800" dirty="0" smtClean="0">
                <a:solidFill>
                  <a:prstClr val="black"/>
                </a:solidFill>
                <a:latin typeface="Calibri" panose="020F0502020204030204"/>
              </a:rPr>
              <a:t> ... من اجتماع هؤلاء القوم على باطلهم، وتفرقكم عن حقكم! فقبحًا لكم وترحًا، حين صرتم غرضًا يُرمى: يُغار عليكم ولا تغيرون، وتُغزَوْن، ولا تَغزُون، ويُعْصى الله وتَرضوْن! فإذا أمرتكم بالسير إليهم في أيام الحرّ قلتم: هذه حَمَارَّة القيظ، أمهلنا يُسَبَّخْ عنّا الحرُّ، وإذا أمرتكم بالسير إليهم في الشتاء قلتم هذه صَبَارَّةُ القَرِّ، أمهلنا ينسلخ عنّا البرد؛ كلّ هذا فرارًا من الحَرِّ والقَرِّ؛ فإذا كنتم من الحَرِّ والقَرِّ تفرّون؛ فأنتم والله من السيفِ أفَرُّ!</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ounded Rectangle 3"/>
          <p:cNvSpPr/>
          <p:nvPr/>
        </p:nvSpPr>
        <p:spPr>
          <a:xfrm>
            <a:off x="9636197" y="236394"/>
            <a:ext cx="1432138" cy="783193"/>
          </a:xfrm>
          <a:prstGeom prst="roundRect">
            <a:avLst/>
          </a:prstGeom>
          <a:solidFill>
            <a:schemeClr val="accent1"/>
          </a:solidFill>
          <a:ln>
            <a:solidFill>
              <a:schemeClr val="accent5">
                <a:lumMod val="75000"/>
              </a:schemeClr>
            </a:solidFill>
          </a:ln>
        </p:spPr>
        <p:txBody>
          <a:bodyPr wrap="none">
            <a:spAutoFit/>
          </a:bodyPr>
          <a:lstStyle/>
          <a:p>
            <a:pPr lvl="0" algn="r" rtl="1">
              <a:defRPr/>
            </a:pPr>
            <a:r>
              <a:rPr lang="ar-BH" sz="4000" b="1" dirty="0">
                <a:solidFill>
                  <a:prstClr val="black"/>
                </a:solidFill>
              </a:rPr>
              <a:t>تدريب:</a:t>
            </a:r>
          </a:p>
        </p:txBody>
      </p:sp>
    </p:spTree>
    <p:extLst>
      <p:ext uri="{BB962C8B-B14F-4D97-AF65-F5344CB8AC3E}">
        <p14:creationId xmlns:p14="http://schemas.microsoft.com/office/powerpoint/2010/main" val="815374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296540" y="1833310"/>
            <a:ext cx="10031105" cy="3970318"/>
          </a:xfrm>
          <a:prstGeom prst="rect">
            <a:avLst/>
          </a:prstGeom>
          <a:noFill/>
        </p:spPr>
        <p:txBody>
          <a:bodyPr wrap="square" rtlCol="0">
            <a:spAutoFit/>
          </a:bodyPr>
          <a:lstStyle/>
          <a:p>
            <a:pPr marL="514350" marR="0" lvl="0" indent="-514350" algn="r" defTabSz="914400" rtl="1" eaLnBrk="1" fontAlgn="auto" latinLnBrk="0" hangingPunct="1">
              <a:lnSpc>
                <a:spcPct val="150000"/>
              </a:lnSpc>
              <a:spcBef>
                <a:spcPts val="0"/>
              </a:spcBef>
              <a:spcAft>
                <a:spcPts val="0"/>
              </a:spcAft>
              <a:buClrTx/>
              <a:buSzTx/>
              <a:buFont typeface="+mj-lt"/>
              <a:buAutoNum type="arabicPeriod"/>
              <a:tabLst/>
              <a:defRPr/>
            </a:pPr>
            <a:r>
              <a:rPr kumimoji="0" lang="ar-BH" sz="2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اجتماعُ هؤلاءِ القومِ على باطِلِهم          وتفرُّقِكُم عن حَقِّكُم </a:t>
            </a:r>
          </a:p>
          <a:p>
            <a:pPr marL="514350" marR="0" lvl="0" indent="-514350" algn="r" defTabSz="914400" rtl="1" eaLnBrk="1" fontAlgn="auto" latinLnBrk="0" hangingPunct="1">
              <a:lnSpc>
                <a:spcPct val="150000"/>
              </a:lnSpc>
              <a:spcBef>
                <a:spcPts val="0"/>
              </a:spcBef>
              <a:spcAft>
                <a:spcPts val="0"/>
              </a:spcAft>
              <a:buClrTx/>
              <a:buSzTx/>
              <a:buFont typeface="+mj-lt"/>
              <a:buAutoNum type="arabicPeriod"/>
              <a:tabLst/>
              <a:defRPr/>
            </a:pPr>
            <a:endParaRPr kumimoji="0" lang="ar-BH" sz="2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endParaRPr>
          </a:p>
          <a:p>
            <a:pPr marL="514350" marR="0" lvl="0" indent="-514350" algn="r" defTabSz="914400" rtl="1" eaLnBrk="1" fontAlgn="auto" latinLnBrk="0" hangingPunct="1">
              <a:lnSpc>
                <a:spcPct val="150000"/>
              </a:lnSpc>
              <a:spcBef>
                <a:spcPts val="0"/>
              </a:spcBef>
              <a:spcAft>
                <a:spcPts val="0"/>
              </a:spcAft>
              <a:buClrTx/>
              <a:buSzTx/>
              <a:buFont typeface="+mj-lt"/>
              <a:buAutoNum type="arabicPeriod"/>
              <a:tabLst/>
              <a:defRPr/>
            </a:pPr>
            <a:r>
              <a:rPr kumimoji="0" lang="ar-BH" sz="2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يُغَارُ عليكم                                   ولا تُغِيرُون</a:t>
            </a:r>
          </a:p>
          <a:p>
            <a:pPr marL="514350" marR="0" lvl="0" indent="-514350" algn="r" defTabSz="914400" rtl="1" eaLnBrk="1" fontAlgn="auto" latinLnBrk="0" hangingPunct="1">
              <a:lnSpc>
                <a:spcPct val="150000"/>
              </a:lnSpc>
              <a:spcBef>
                <a:spcPts val="0"/>
              </a:spcBef>
              <a:spcAft>
                <a:spcPts val="0"/>
              </a:spcAft>
              <a:buClrTx/>
              <a:buSzTx/>
              <a:buFont typeface="+mj-lt"/>
              <a:buAutoNum type="arabicPeriod"/>
              <a:tabLst/>
              <a:defRPr/>
            </a:pPr>
            <a:endParaRPr kumimoji="0" lang="ar-BH" sz="2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endParaRPr>
          </a:p>
          <a:p>
            <a:pPr marL="514350" marR="0" lvl="0" indent="-514350" algn="r" defTabSz="914400" rtl="1" eaLnBrk="1" fontAlgn="auto" latinLnBrk="0" hangingPunct="1">
              <a:lnSpc>
                <a:spcPct val="150000"/>
              </a:lnSpc>
              <a:spcBef>
                <a:spcPts val="0"/>
              </a:spcBef>
              <a:spcAft>
                <a:spcPts val="0"/>
              </a:spcAft>
              <a:buClrTx/>
              <a:buSzTx/>
              <a:buFont typeface="+mj-lt"/>
              <a:buAutoNum type="arabicPeriod"/>
              <a:tabLst/>
              <a:defRPr/>
            </a:pPr>
            <a:r>
              <a:rPr kumimoji="0" lang="ar-BH" sz="2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وتُغْزَوْن</a:t>
            </a:r>
            <a:r>
              <a:rPr kumimoji="0" lang="ar-BH" sz="2800" b="0" i="0" u="none" strike="noStrike" kern="1200" cap="none" spc="0" normalizeH="0" noProof="0" dirty="0" smtClean="0">
                <a:ln>
                  <a:noFill/>
                </a:ln>
                <a:solidFill>
                  <a:prstClr val="black"/>
                </a:solidFill>
                <a:effectLst/>
                <a:uLnTx/>
                <a:uFillTx/>
                <a:latin typeface="Calibri" panose="020F0502020204030204"/>
                <a:ea typeface="+mn-ea"/>
                <a:cs typeface="Arial" panose="020B0604020202020204" pitchFamily="34" charset="0"/>
              </a:rPr>
              <a:t>                                     </a:t>
            </a:r>
            <a:r>
              <a:rPr kumimoji="0" lang="ar-BH" sz="2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rPr>
              <a:t> ولا تَغْزُون</a:t>
            </a:r>
          </a:p>
          <a:p>
            <a:pPr marL="514350" marR="0" lvl="0" indent="-514350" algn="r" defTabSz="914400" rtl="1" eaLnBrk="1" fontAlgn="auto" latinLnBrk="0" hangingPunct="1">
              <a:lnSpc>
                <a:spcPct val="150000"/>
              </a:lnSpc>
              <a:spcBef>
                <a:spcPts val="0"/>
              </a:spcBef>
              <a:spcAft>
                <a:spcPts val="0"/>
              </a:spcAft>
              <a:buClrTx/>
              <a:buSzTx/>
              <a:buFont typeface="+mj-lt"/>
              <a:buAutoNum type="arabicPeriod"/>
              <a:tabLst/>
              <a:defRPr/>
            </a:pPr>
            <a:endParaRPr kumimoji="0" lang="ar-BH" sz="2800" b="0" i="0" u="none" strike="noStrike" kern="1200" cap="none" spc="0" normalizeH="0" baseline="0" noProof="0" dirty="0" smtClean="0">
              <a:ln>
                <a:noFill/>
              </a:ln>
              <a:solidFill>
                <a:prstClr val="black"/>
              </a:solidFill>
              <a:effectLst/>
              <a:uLnTx/>
              <a:uFillTx/>
              <a:latin typeface="Calibri" panose="020F0502020204030204"/>
              <a:ea typeface="+mn-ea"/>
              <a:cs typeface="Arial" panose="020B0604020202020204" pitchFamily="34" charset="0"/>
            </a:endParaRPr>
          </a:p>
        </p:txBody>
      </p:sp>
      <p:sp>
        <p:nvSpPr>
          <p:cNvPr id="4" name="Oval 3"/>
          <p:cNvSpPr/>
          <p:nvPr/>
        </p:nvSpPr>
        <p:spPr>
          <a:xfrm>
            <a:off x="9550942" y="165288"/>
            <a:ext cx="1776703" cy="1168539"/>
          </a:xfrm>
          <a:prstGeom prst="ellipse">
            <a:avLst/>
          </a:prstGeom>
          <a:solidFill>
            <a:schemeClr val="accent5">
              <a:lumMod val="60000"/>
              <a:lumOff val="40000"/>
            </a:schemeClr>
          </a:solidFill>
          <a:ln>
            <a:solidFill>
              <a:srgbClr val="0070C0"/>
            </a:solidFill>
          </a:ln>
        </p:spPr>
        <p:txBody>
          <a:bodyPr wrap="none">
            <a:spAutoFit/>
          </a:bodyPr>
          <a:lstStyle/>
          <a:p>
            <a:pPr lvl="0" algn="r" rtl="1">
              <a:lnSpc>
                <a:spcPct val="150000"/>
              </a:lnSpc>
              <a:defRPr/>
            </a:pPr>
            <a:r>
              <a:rPr lang="ar-BH" sz="3200" b="1" dirty="0">
                <a:solidFill>
                  <a:prstClr val="black"/>
                </a:solidFill>
                <a:effectLst>
                  <a:outerShdw blurRad="38100" dist="38100" dir="2700000" algn="tl">
                    <a:srgbClr val="000000">
                      <a:alpha val="43137"/>
                    </a:srgbClr>
                  </a:outerShdw>
                </a:effectLst>
              </a:rPr>
              <a:t>الجواب:</a:t>
            </a:r>
            <a:endParaRPr lang="ar-BH" sz="2800" dirty="0">
              <a:solidFill>
                <a:prstClr val="black"/>
              </a:solidFill>
            </a:endParaRPr>
          </a:p>
        </p:txBody>
      </p:sp>
      <p:sp>
        <p:nvSpPr>
          <p:cNvPr id="5" name="TextBox 4"/>
          <p:cNvSpPr txBox="1"/>
          <p:nvPr/>
        </p:nvSpPr>
        <p:spPr>
          <a:xfrm>
            <a:off x="1433013" y="1845831"/>
            <a:ext cx="1762833" cy="917079"/>
          </a:xfrm>
          <a:prstGeom prst="flowChartDecision">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ar-BH" sz="2400" b="1" dirty="0" smtClean="0">
                <a:effectLst>
                  <a:outerShdw blurRad="38100" dist="38100" dir="2700000" algn="tl">
                    <a:srgbClr val="000000">
                      <a:alpha val="43137"/>
                    </a:srgbClr>
                  </a:outerShdw>
                </a:effectLst>
              </a:rPr>
              <a:t>مقابلة</a:t>
            </a:r>
            <a:endParaRPr lang="en-US" sz="2400" b="1" dirty="0">
              <a:effectLst>
                <a:outerShdw blurRad="38100" dist="38100" dir="2700000" algn="tl">
                  <a:srgbClr val="000000">
                    <a:alpha val="43137"/>
                  </a:srgbClr>
                </a:outerShdw>
              </a:effectLst>
            </a:endParaRPr>
          </a:p>
        </p:txBody>
      </p:sp>
      <p:sp>
        <p:nvSpPr>
          <p:cNvPr id="12" name="TextBox 11"/>
          <p:cNvSpPr txBox="1"/>
          <p:nvPr/>
        </p:nvSpPr>
        <p:spPr>
          <a:xfrm>
            <a:off x="1433013" y="3130659"/>
            <a:ext cx="1762833" cy="917079"/>
          </a:xfrm>
          <a:prstGeom prst="flowChartDecision">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ar-BH" sz="2400" b="1" dirty="0" smtClean="0">
                <a:effectLst>
                  <a:outerShdw blurRad="38100" dist="38100" dir="2700000" algn="tl">
                    <a:srgbClr val="000000">
                      <a:alpha val="43137"/>
                    </a:srgbClr>
                  </a:outerShdw>
                </a:effectLst>
              </a:rPr>
              <a:t>طباق</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1433014" y="4471639"/>
            <a:ext cx="1762833" cy="917079"/>
          </a:xfrm>
          <a:prstGeom prst="flowChartDecision">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ar-BH" sz="2400" b="1" dirty="0" smtClean="0">
                <a:effectLst>
                  <a:outerShdw blurRad="38100" dist="38100" dir="2700000" algn="tl">
                    <a:srgbClr val="000000">
                      <a:alpha val="43137"/>
                    </a:srgbClr>
                  </a:outerShdw>
                </a:effectLst>
              </a:rPr>
              <a:t>طباق</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2709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randombar(horizontal)">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randombar(horizontal)">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423081" y="1161619"/>
            <a:ext cx="11573302" cy="3970318"/>
          </a:xfrm>
          <a:prstGeom prst="rect">
            <a:avLst/>
          </a:prstGeom>
        </p:spPr>
        <p:txBody>
          <a:bodyPr wrap="square">
            <a:spAutoFit/>
          </a:bodyPr>
          <a:lstStyle/>
          <a:p>
            <a:pPr lvl="0" algn="r" rtl="1">
              <a:lnSpc>
                <a:spcPct val="150000"/>
              </a:lnSpc>
              <a:defRPr/>
            </a:pPr>
            <a:r>
              <a:rPr lang="ar-BH" sz="2800" dirty="0" smtClean="0">
                <a:solidFill>
                  <a:prstClr val="black"/>
                </a:solidFill>
              </a:rPr>
              <a:t> 4. فإذا </a:t>
            </a:r>
            <a:r>
              <a:rPr lang="ar-BH" sz="2800" dirty="0">
                <a:solidFill>
                  <a:prstClr val="black"/>
                </a:solidFill>
              </a:rPr>
              <a:t>أمرتُكم بالسَّير إليْهِم في أيامِ الحرِّ قلتم: هذه </a:t>
            </a:r>
            <a:r>
              <a:rPr lang="ar-BH" sz="2800" u="sng" dirty="0">
                <a:solidFill>
                  <a:prstClr val="black"/>
                </a:solidFill>
              </a:rPr>
              <a:t>حَمَارَّة القيظ</a:t>
            </a:r>
            <a:r>
              <a:rPr lang="ar-BH" sz="2800" dirty="0">
                <a:solidFill>
                  <a:prstClr val="black"/>
                </a:solidFill>
              </a:rPr>
              <a:t>، أمْهِلنا </a:t>
            </a:r>
            <a:r>
              <a:rPr lang="ar-BH" sz="2800" u="sng" dirty="0">
                <a:solidFill>
                  <a:prstClr val="black"/>
                </a:solidFill>
              </a:rPr>
              <a:t>يُسَبَّخْ عنَّا </a:t>
            </a:r>
            <a:r>
              <a:rPr lang="ar-BH" sz="2800" u="sng" dirty="0" smtClean="0">
                <a:solidFill>
                  <a:prstClr val="black"/>
                </a:solidFill>
              </a:rPr>
              <a:t>الحرُّ</a:t>
            </a:r>
            <a:r>
              <a:rPr lang="ar-BH" sz="2800" dirty="0" smtClean="0">
                <a:solidFill>
                  <a:prstClr val="black"/>
                </a:solidFill>
              </a:rPr>
              <a:t>،</a:t>
            </a:r>
          </a:p>
          <a:p>
            <a:pPr lvl="0" algn="r" rtl="1">
              <a:lnSpc>
                <a:spcPct val="150000"/>
              </a:lnSpc>
              <a:defRPr/>
            </a:pPr>
            <a:r>
              <a:rPr lang="ar-BH" sz="2800" dirty="0" smtClean="0">
                <a:solidFill>
                  <a:prstClr val="black"/>
                </a:solidFill>
              </a:rPr>
              <a:t> وإذا أمرتُكُم بالسَّير إليهِم في الشتاء قلتم هذه </a:t>
            </a:r>
            <a:r>
              <a:rPr lang="ar-BH" sz="2800" u="sng" dirty="0" smtClean="0">
                <a:solidFill>
                  <a:prstClr val="black"/>
                </a:solidFill>
              </a:rPr>
              <a:t>صَبَارَّةُ القَرّ</a:t>
            </a:r>
            <a:r>
              <a:rPr lang="ar-BH" sz="2800" dirty="0" smtClean="0">
                <a:solidFill>
                  <a:prstClr val="black"/>
                </a:solidFill>
              </a:rPr>
              <a:t>ِ، أمهِلْنا </a:t>
            </a:r>
            <a:r>
              <a:rPr lang="ar-BH" sz="2800" u="sng" dirty="0" smtClean="0">
                <a:solidFill>
                  <a:prstClr val="black"/>
                </a:solidFill>
              </a:rPr>
              <a:t>ينسلِخُ عنّا البرْدُ</a:t>
            </a:r>
            <a:r>
              <a:rPr lang="ar-BH" sz="2800" dirty="0" smtClean="0">
                <a:solidFill>
                  <a:prstClr val="black"/>
                </a:solidFill>
              </a:rPr>
              <a:t>. </a:t>
            </a:r>
          </a:p>
          <a:p>
            <a:pPr lvl="0" algn="r" rtl="1">
              <a:lnSpc>
                <a:spcPct val="150000"/>
              </a:lnSpc>
              <a:defRPr/>
            </a:pPr>
            <a:endParaRPr lang="ar-BH" sz="2800" dirty="0" smtClean="0">
              <a:solidFill>
                <a:prstClr val="black"/>
              </a:solidFill>
            </a:endParaRPr>
          </a:p>
          <a:p>
            <a:pPr lvl="0" algn="r" rtl="1">
              <a:lnSpc>
                <a:spcPct val="150000"/>
              </a:lnSpc>
              <a:defRPr/>
            </a:pPr>
            <a:r>
              <a:rPr lang="ar-BH" sz="2800" dirty="0" smtClean="0">
                <a:solidFill>
                  <a:prstClr val="black"/>
                </a:solidFill>
              </a:rPr>
              <a:t> 5. كلُّ </a:t>
            </a:r>
            <a:r>
              <a:rPr lang="ar-BH" sz="2800" dirty="0">
                <a:solidFill>
                  <a:prstClr val="black"/>
                </a:solidFill>
              </a:rPr>
              <a:t>هذا فرارًا من الحَرِّ </a:t>
            </a:r>
            <a:r>
              <a:rPr lang="ar-BH" sz="2800" dirty="0" smtClean="0">
                <a:solidFill>
                  <a:prstClr val="black"/>
                </a:solidFill>
              </a:rPr>
              <a:t>والقَرِّ.</a:t>
            </a:r>
            <a:endParaRPr lang="ar-BH" sz="2800" dirty="0">
              <a:solidFill>
                <a:prstClr val="black"/>
              </a:solidFill>
            </a:endParaRPr>
          </a:p>
          <a:p>
            <a:pPr lvl="0" algn="r" rtl="1">
              <a:lnSpc>
                <a:spcPct val="150000"/>
              </a:lnSpc>
              <a:defRPr/>
            </a:pPr>
            <a:endParaRPr lang="ar-BH" sz="2800" dirty="0" smtClean="0">
              <a:solidFill>
                <a:prstClr val="black"/>
              </a:solidFill>
            </a:endParaRPr>
          </a:p>
          <a:p>
            <a:pPr lvl="0" algn="r" rtl="1">
              <a:lnSpc>
                <a:spcPct val="150000"/>
              </a:lnSpc>
              <a:defRPr/>
            </a:pPr>
            <a:r>
              <a:rPr lang="ar-BH" sz="2800" dirty="0" smtClean="0">
                <a:solidFill>
                  <a:prstClr val="black"/>
                </a:solidFill>
              </a:rPr>
              <a:t> 6. فإذا </a:t>
            </a:r>
            <a:r>
              <a:rPr lang="ar-BH" sz="2800" dirty="0">
                <a:solidFill>
                  <a:prstClr val="black"/>
                </a:solidFill>
              </a:rPr>
              <a:t>كنتم من الحَرِّ والقَرِّ </a:t>
            </a:r>
            <a:r>
              <a:rPr lang="ar-BH" sz="2800" dirty="0" smtClean="0">
                <a:solidFill>
                  <a:prstClr val="black"/>
                </a:solidFill>
              </a:rPr>
              <a:t>تفرّون            </a:t>
            </a:r>
            <a:r>
              <a:rPr lang="ar-BH" sz="2800" dirty="0">
                <a:solidFill>
                  <a:prstClr val="black"/>
                </a:solidFill>
              </a:rPr>
              <a:t>فأنتم واللهِ من السَّيفِ </a:t>
            </a:r>
            <a:r>
              <a:rPr lang="ar-BH" sz="2800" dirty="0" smtClean="0">
                <a:solidFill>
                  <a:prstClr val="black"/>
                </a:solidFill>
              </a:rPr>
              <a:t>أفَرُّ.</a:t>
            </a:r>
            <a:endParaRPr lang="en-US" sz="2800" dirty="0">
              <a:solidFill>
                <a:prstClr val="black"/>
              </a:solidFill>
            </a:endParaRPr>
          </a:p>
        </p:txBody>
      </p:sp>
      <p:sp>
        <p:nvSpPr>
          <p:cNvPr id="7" name="TextBox 6"/>
          <p:cNvSpPr txBox="1"/>
          <p:nvPr/>
        </p:nvSpPr>
        <p:spPr>
          <a:xfrm>
            <a:off x="423080" y="1320134"/>
            <a:ext cx="1762833" cy="917079"/>
          </a:xfrm>
          <a:prstGeom prst="flowChartDecision">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ar-BH" sz="2400" b="1" dirty="0" smtClean="0">
                <a:effectLst>
                  <a:outerShdw blurRad="38100" dist="38100" dir="2700000" algn="tl">
                    <a:srgbClr val="000000">
                      <a:alpha val="43137"/>
                    </a:srgbClr>
                  </a:outerShdw>
                </a:effectLst>
              </a:rPr>
              <a:t>مقابلة</a:t>
            </a:r>
            <a:endParaRPr lang="en-US" sz="2400" b="1" dirty="0">
              <a:effectLst>
                <a:outerShdw blurRad="38100" dist="38100" dir="2700000" algn="tl">
                  <a:srgbClr val="000000">
                    <a:alpha val="43137"/>
                  </a:srgbClr>
                </a:outerShdw>
              </a:effectLst>
            </a:endParaRPr>
          </a:p>
        </p:txBody>
      </p:sp>
      <p:sp>
        <p:nvSpPr>
          <p:cNvPr id="8" name="TextBox 7"/>
          <p:cNvSpPr txBox="1"/>
          <p:nvPr/>
        </p:nvSpPr>
        <p:spPr>
          <a:xfrm>
            <a:off x="423081" y="2889846"/>
            <a:ext cx="1762833" cy="917079"/>
          </a:xfrm>
          <a:prstGeom prst="flowChartDecision">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ar-BH" sz="2400" b="1" dirty="0" smtClean="0">
                <a:effectLst>
                  <a:outerShdw blurRad="38100" dist="38100" dir="2700000" algn="tl">
                    <a:srgbClr val="000000">
                      <a:alpha val="43137"/>
                    </a:srgbClr>
                  </a:outerShdw>
                </a:effectLst>
              </a:rPr>
              <a:t>طباق</a:t>
            </a:r>
            <a:endParaRPr lang="en-US" sz="2400" b="1" dirty="0">
              <a:effectLst>
                <a:outerShdw blurRad="38100" dist="38100" dir="2700000" algn="tl">
                  <a:srgbClr val="000000">
                    <a:alpha val="43137"/>
                  </a:srgbClr>
                </a:outerShdw>
              </a:effectLst>
            </a:endParaRPr>
          </a:p>
        </p:txBody>
      </p:sp>
      <p:sp>
        <p:nvSpPr>
          <p:cNvPr id="9" name="TextBox 8"/>
          <p:cNvSpPr txBox="1"/>
          <p:nvPr/>
        </p:nvSpPr>
        <p:spPr>
          <a:xfrm>
            <a:off x="423081" y="4313315"/>
            <a:ext cx="1762833" cy="917079"/>
          </a:xfrm>
          <a:prstGeom prst="flowChartDecision">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ar-BH" sz="2400" b="1" dirty="0" smtClean="0">
                <a:effectLst>
                  <a:outerShdw blurRad="38100" dist="38100" dir="2700000" algn="tl">
                    <a:srgbClr val="000000">
                      <a:alpha val="43137"/>
                    </a:srgbClr>
                  </a:outerShdw>
                </a:effectLst>
              </a:rPr>
              <a:t>طباق</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3401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randombar(horizontal)">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randombar(horizontal)">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957017" y="2257651"/>
            <a:ext cx="10769295" cy="2554545"/>
          </a:xfrm>
          <a:prstGeom prst="rect">
            <a:avLst/>
          </a:prstGeom>
          <a:noFill/>
        </p:spPr>
        <p:txBody>
          <a:bodyPr wrap="none" lIns="91440" tIns="45720" rIns="91440" bIns="45720">
            <a:spAutoFit/>
          </a:bodyPr>
          <a:lstStyle/>
          <a:p>
            <a:pPr algn="ctr"/>
            <a:r>
              <a:rPr lang="ar-BH" sz="8000"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ا</a:t>
            </a:r>
            <a:r>
              <a:rPr lang="ar-BH" sz="8000" b="1"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نتهى الدرس الأخير  في البلاغة</a:t>
            </a:r>
          </a:p>
          <a:p>
            <a:pPr algn="ctr"/>
            <a:r>
              <a:rPr lang="ar-BH" sz="8000" b="1"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أشكر لكم تفاعلكم</a:t>
            </a:r>
            <a:endParaRPr lang="en-US" sz="80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957523793"/>
      </p:ext>
    </p:extLst>
  </p:cSld>
  <p:clrMapOvr>
    <a:masterClrMapping/>
  </p:clrMapOvr>
  <mc:AlternateContent xmlns:mc="http://schemas.openxmlformats.org/markup-compatibility/2006" xmlns:p14="http://schemas.microsoft.com/office/powerpoint/2010/main">
    <mc:Choice Requires="p14">
      <p:transition spd="slow" p14:dur="2000" advTm="9224"/>
    </mc:Choice>
    <mc:Fallback xmlns="">
      <p:transition spd="slow" advTm="922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73206" y="2565778"/>
            <a:ext cx="10836322" cy="3371136"/>
          </a:xfrm>
          <a:prstGeom prst="round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514350" indent="-514350" algn="r" rtl="1">
              <a:lnSpc>
                <a:spcPct val="150000"/>
              </a:lnSpc>
              <a:buFont typeface="+mj-lt"/>
              <a:buAutoNum type="arabicPeriod"/>
            </a:pPr>
            <a:r>
              <a:rPr lang="ar-BH" sz="3200" dirty="0" smtClean="0">
                <a:effectLst/>
              </a:rPr>
              <a:t>أن يتعرّف الطالب مفهوم كل من الطباق والمقابلة.</a:t>
            </a:r>
          </a:p>
          <a:p>
            <a:pPr marL="514350" indent="-514350" algn="r" rtl="1">
              <a:lnSpc>
                <a:spcPct val="150000"/>
              </a:lnSpc>
              <a:buFont typeface="+mj-lt"/>
              <a:buAutoNum type="arabicPeriod"/>
            </a:pPr>
            <a:r>
              <a:rPr lang="ar-BH" sz="3200" dirty="0" smtClean="0">
                <a:effectLst/>
              </a:rPr>
              <a:t>أن يميّز الطباق من المقابلة.</a:t>
            </a:r>
          </a:p>
          <a:p>
            <a:pPr marL="514350" indent="-514350" algn="r" rtl="1">
              <a:lnSpc>
                <a:spcPct val="150000"/>
              </a:lnSpc>
              <a:buFont typeface="+mj-lt"/>
              <a:buAutoNum type="arabicPeriod"/>
            </a:pPr>
            <a:r>
              <a:rPr lang="ar-BH" sz="3200" dirty="0" smtClean="0">
                <a:effectLst/>
              </a:rPr>
              <a:t>أن يتعرّف وظيفة كل منهما في النصوص الأدبية.</a:t>
            </a:r>
          </a:p>
          <a:p>
            <a:pPr marL="514350" indent="-514350" algn="r" rtl="1">
              <a:lnSpc>
                <a:spcPct val="150000"/>
              </a:lnSpc>
              <a:buFont typeface="+mj-lt"/>
              <a:buAutoNum type="arabicPeriod"/>
            </a:pPr>
            <a:r>
              <a:rPr lang="ar-BH" sz="3200" dirty="0" smtClean="0">
                <a:effectLst/>
              </a:rPr>
              <a:t>أن يوظّفهما في إنتاجه الشفهيّ والمكتوب.</a:t>
            </a:r>
            <a:endParaRPr lang="en-US" sz="3200" dirty="0">
              <a:effectLst/>
            </a:endParaRPr>
          </a:p>
        </p:txBody>
      </p:sp>
      <p:sp>
        <p:nvSpPr>
          <p:cNvPr id="3" name="Rectangle 2"/>
          <p:cNvSpPr/>
          <p:nvPr/>
        </p:nvSpPr>
        <p:spPr>
          <a:xfrm>
            <a:off x="9350477" y="530942"/>
            <a:ext cx="2059051" cy="132735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4400" dirty="0" smtClean="0">
                <a:solidFill>
                  <a:schemeClr val="tx1"/>
                </a:solidFill>
              </a:rPr>
              <a:t>الأهداف</a:t>
            </a:r>
            <a:endParaRPr lang="ar-BH" sz="4400" dirty="0">
              <a:solidFill>
                <a:schemeClr val="tx1"/>
              </a:solidFill>
            </a:endParaRPr>
          </a:p>
        </p:txBody>
      </p:sp>
    </p:spTree>
    <p:extLst>
      <p:ext uri="{BB962C8B-B14F-4D97-AF65-F5344CB8AC3E}">
        <p14:creationId xmlns:p14="http://schemas.microsoft.com/office/powerpoint/2010/main" val="3760711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433015" y="1937981"/>
            <a:ext cx="9075761" cy="3371136"/>
          </a:xfrm>
          <a:prstGeom prst="roundRect">
            <a:avLst/>
          </a:prstGeom>
          <a:solidFill>
            <a:srgbClr val="CCEC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just" rtl="1">
              <a:lnSpc>
                <a:spcPct val="150000"/>
              </a:lnSpc>
            </a:pPr>
            <a:r>
              <a:rPr lang="ar-BH" sz="3200" dirty="0" smtClean="0"/>
              <a:t>قد يأتي بعض</a:t>
            </a:r>
            <a:r>
              <a:rPr lang="ar-BH" sz="3200" dirty="0"/>
              <a:t>ُ</a:t>
            </a:r>
            <a:r>
              <a:rPr lang="ar-BH" sz="3200" dirty="0" smtClean="0"/>
              <a:t> الأدباء في كتاباتهم بمعنَيَيْن متضادَّيْن متتاليَيْن في الكلام مثل الطباق أو المقابلة, وهما من المحسنات المعنويّة، بهدف تحسين المعنى وتوضيح الدلالة. </a:t>
            </a:r>
          </a:p>
          <a:p>
            <a:pPr algn="just" rtl="1">
              <a:lnSpc>
                <a:spcPct val="150000"/>
              </a:lnSpc>
            </a:pPr>
            <a:r>
              <a:rPr lang="ar-BH" sz="3200" dirty="0" smtClean="0"/>
              <a:t>فما المقصودُ بكلٍّ من الطِّباق والمقابلةِ؟</a:t>
            </a:r>
            <a:endParaRPr lang="en-US" sz="3200" dirty="0"/>
          </a:p>
        </p:txBody>
      </p:sp>
      <p:sp>
        <p:nvSpPr>
          <p:cNvPr id="4" name="Pentagon 3"/>
          <p:cNvSpPr/>
          <p:nvPr/>
        </p:nvSpPr>
        <p:spPr>
          <a:xfrm rot="10800000" flipV="1">
            <a:off x="8843749" y="390583"/>
            <a:ext cx="2347415" cy="1200329"/>
          </a:xfrm>
          <a:prstGeom prst="homePlate">
            <a:avLst>
              <a:gd name="adj" fmla="val 62834"/>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0" algn="r" rtl="1">
              <a:lnSpc>
                <a:spcPct val="150000"/>
              </a:lnSpc>
            </a:pPr>
            <a:r>
              <a:rPr lang="ar-BH" sz="4800" b="1" dirty="0" smtClean="0">
                <a:solidFill>
                  <a:prstClr val="black"/>
                </a:solidFill>
                <a:effectLst>
                  <a:outerShdw blurRad="38100" dist="38100" dir="2700000" algn="tl">
                    <a:srgbClr val="000000">
                      <a:alpha val="43137"/>
                    </a:srgbClr>
                  </a:outerShdw>
                </a:effectLst>
              </a:rPr>
              <a:t> مدخل</a:t>
            </a:r>
            <a:r>
              <a:rPr lang="ar-BH" sz="4800" b="1" dirty="0">
                <a:solidFill>
                  <a:prstClr val="black"/>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169582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2137" y="2674961"/>
            <a:ext cx="10645254" cy="584775"/>
          </a:xfrm>
          <a:prstGeom prst="rect">
            <a:avLst/>
          </a:prstGeom>
          <a:noFill/>
        </p:spPr>
        <p:txBody>
          <a:bodyPr wrap="square" rtlCol="0">
            <a:spAutoFit/>
          </a:bodyPr>
          <a:lstStyle/>
          <a:p>
            <a:pPr marL="457200" indent="-457200" algn="r" rtl="1">
              <a:buFont typeface="Wingdings" panose="05000000000000000000" pitchFamily="2" charset="2"/>
              <a:buChar char="v"/>
            </a:pPr>
            <a:r>
              <a:rPr lang="ar-BH" sz="3200" dirty="0" smtClean="0"/>
              <a:t>هو اجتماعُ لفظيْن متضادَّيْن في المعنى،</a:t>
            </a:r>
            <a:r>
              <a:rPr lang="ar-BH" sz="3200" dirty="0"/>
              <a:t> </a:t>
            </a:r>
            <a:r>
              <a:rPr lang="ar-BH" sz="3200" dirty="0" smtClean="0"/>
              <a:t>مثلُ: </a:t>
            </a:r>
          </a:p>
        </p:txBody>
      </p:sp>
      <p:sp>
        <p:nvSpPr>
          <p:cNvPr id="4" name="Oval 3"/>
          <p:cNvSpPr/>
          <p:nvPr/>
        </p:nvSpPr>
        <p:spPr>
          <a:xfrm>
            <a:off x="7551038" y="843789"/>
            <a:ext cx="3722013" cy="995422"/>
          </a:xfrm>
          <a:prstGeom prst="ellipse">
            <a:avLst/>
          </a:prstGeom>
          <a:solidFill>
            <a:srgbClr val="B6DF8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lvl="0" algn="r" rtl="1"/>
            <a:r>
              <a:rPr lang="ar-BH" sz="4000" b="1" dirty="0" smtClean="0">
                <a:solidFill>
                  <a:prstClr val="black"/>
                </a:solidFill>
                <a:effectLst>
                  <a:outerShdw blurRad="38100" dist="38100" dir="2700000" algn="tl">
                    <a:srgbClr val="000000">
                      <a:alpha val="43137"/>
                    </a:srgbClr>
                  </a:outerShdw>
                </a:effectLst>
              </a:rPr>
              <a:t>تعريفُ الطِّباق</a:t>
            </a:r>
            <a:r>
              <a:rPr lang="ar-BH" sz="4000" b="1" dirty="0">
                <a:solidFill>
                  <a:prstClr val="black"/>
                </a:solidFill>
                <a:effectLst>
                  <a:outerShdw blurRad="38100" dist="38100" dir="2700000" algn="tl">
                    <a:srgbClr val="000000">
                      <a:alpha val="43137"/>
                    </a:srgbClr>
                  </a:outerShdw>
                </a:effectLst>
              </a:rPr>
              <a:t>:</a:t>
            </a:r>
          </a:p>
        </p:txBody>
      </p:sp>
      <p:sp>
        <p:nvSpPr>
          <p:cNvPr id="6" name="Rounded Rectangle 5"/>
          <p:cNvSpPr/>
          <p:nvPr/>
        </p:nvSpPr>
        <p:spPr>
          <a:xfrm>
            <a:off x="3534770" y="3803098"/>
            <a:ext cx="5540991" cy="646986"/>
          </a:xfrm>
          <a:prstGeom prst="roundRect">
            <a:avLst/>
          </a:prstGeom>
          <a:solidFill>
            <a:srgbClr val="F1FCD8"/>
          </a:solidFill>
          <a:ln>
            <a:solidFill>
              <a:schemeClr val="accent6">
                <a:lumMod val="40000"/>
                <a:lumOff val="60000"/>
              </a:schemeClr>
            </a:solidFill>
          </a:ln>
        </p:spPr>
        <p:txBody>
          <a:bodyPr wrap="square">
            <a:spAutoFit/>
          </a:bodyPr>
          <a:lstStyle/>
          <a:p>
            <a:pPr lvl="0" algn="ctr" rtl="1"/>
            <a:r>
              <a:rPr lang="ar-BH" sz="3200" dirty="0">
                <a:solidFill>
                  <a:srgbClr val="FF0000"/>
                </a:solidFill>
                <a:effectLst>
                  <a:outerShdw blurRad="38100" dist="38100" dir="2700000" algn="tl">
                    <a:srgbClr val="000000">
                      <a:alpha val="43137"/>
                    </a:srgbClr>
                  </a:outerShdw>
                </a:effectLst>
              </a:rPr>
              <a:t>(في </a:t>
            </a:r>
            <a:r>
              <a:rPr lang="ar-BH" sz="3200" dirty="0" smtClean="0">
                <a:solidFill>
                  <a:srgbClr val="FF0000"/>
                </a:solidFill>
                <a:effectLst>
                  <a:outerShdw blurRad="38100" dist="38100" dir="2700000" algn="tl">
                    <a:srgbClr val="000000">
                      <a:alpha val="43137"/>
                    </a:srgbClr>
                  </a:outerShdw>
                </a:effectLst>
              </a:rPr>
              <a:t>الأمرِ </a:t>
            </a:r>
            <a:r>
              <a:rPr lang="ar-BH" sz="3200" dirty="0">
                <a:solidFill>
                  <a:srgbClr val="FF0000"/>
                </a:solidFill>
                <a:effectLst>
                  <a:outerShdw blurRad="38100" dist="38100" dir="2700000" algn="tl">
                    <a:srgbClr val="000000">
                      <a:alpha val="43137"/>
                    </a:srgbClr>
                  </a:outerShdw>
                </a:effectLst>
              </a:rPr>
              <a:t>ما </a:t>
            </a:r>
            <a:r>
              <a:rPr lang="ar-BH" sz="3200" u="sng" dirty="0" smtClean="0">
                <a:solidFill>
                  <a:srgbClr val="FF0000"/>
                </a:solidFill>
                <a:effectLst>
                  <a:outerShdw blurRad="38100" dist="38100" dir="2700000" algn="tl">
                    <a:srgbClr val="000000">
                      <a:alpha val="43137"/>
                    </a:srgbClr>
                  </a:outerShdw>
                </a:effectLst>
              </a:rPr>
              <a:t>يُبْكي</a:t>
            </a:r>
            <a:r>
              <a:rPr lang="ar-BH" sz="3200" dirty="0" smtClean="0">
                <a:solidFill>
                  <a:srgbClr val="FF0000"/>
                </a:solidFill>
                <a:effectLst>
                  <a:outerShdw blurRad="38100" dist="38100" dir="2700000" algn="tl">
                    <a:srgbClr val="000000">
                      <a:alpha val="43137"/>
                    </a:srgbClr>
                  </a:outerShdw>
                </a:effectLst>
              </a:rPr>
              <a:t> وما </a:t>
            </a:r>
            <a:r>
              <a:rPr lang="ar-BH" sz="3200" u="sng" dirty="0" smtClean="0">
                <a:solidFill>
                  <a:srgbClr val="FF0000"/>
                </a:solidFill>
                <a:effectLst>
                  <a:outerShdw blurRad="38100" dist="38100" dir="2700000" algn="tl">
                    <a:srgbClr val="000000">
                      <a:alpha val="43137"/>
                    </a:srgbClr>
                  </a:outerShdw>
                </a:effectLst>
              </a:rPr>
              <a:t>يُضْحِك</a:t>
            </a:r>
            <a:r>
              <a:rPr lang="ar-BH" sz="3200" dirty="0" smtClean="0">
                <a:solidFill>
                  <a:srgbClr val="FF0000"/>
                </a:solidFill>
                <a:effectLst>
                  <a:outerShdw blurRad="38100" dist="38100" dir="2700000" algn="tl">
                    <a:srgbClr val="000000">
                      <a:alpha val="43137"/>
                    </a:srgbClr>
                  </a:outerShdw>
                </a:effectLst>
              </a:rPr>
              <a:t>ُ)</a:t>
            </a:r>
            <a:endParaRPr lang="ar-BH"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6475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77924" y="4193081"/>
            <a:ext cx="10590662" cy="1736646"/>
          </a:xfrm>
          <a:prstGeom prst="roundRect">
            <a:avLst/>
          </a:prstGeom>
          <a:solidFill>
            <a:schemeClr val="accent6">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r" rtl="1"/>
            <a:r>
              <a:rPr lang="ar-BH" sz="3200" b="1" dirty="0" smtClean="0">
                <a:solidFill>
                  <a:srgbClr val="FF0000"/>
                </a:solidFill>
              </a:rPr>
              <a:t>طباقُ سَلْب </a:t>
            </a:r>
            <a:r>
              <a:rPr lang="ar-BH" sz="3200" dirty="0" smtClean="0"/>
              <a:t>في لفظين يختلفان إثباتًا ونَفْيًا مثلُ قولهِ تعالى:</a:t>
            </a:r>
          </a:p>
          <a:p>
            <a:pPr algn="r" rtl="1"/>
            <a:endParaRPr lang="ar-BH" sz="3200" dirty="0" smtClean="0"/>
          </a:p>
          <a:p>
            <a:pPr algn="ctr" rtl="1"/>
            <a:r>
              <a:rPr lang="ar-BH" sz="3200" dirty="0" smtClean="0">
                <a:sym typeface="AGA Arabesque" panose="05010101010101010101" pitchFamily="2" charset="2"/>
              </a:rPr>
              <a:t></a:t>
            </a:r>
            <a:r>
              <a:rPr lang="ar-BH" sz="3200" dirty="0">
                <a:sym typeface="AGA Arabesque" panose="05010101010101010101" pitchFamily="2" charset="2"/>
              </a:rPr>
              <a:t> </a:t>
            </a:r>
            <a:r>
              <a:rPr lang="ar-BH" sz="3200" u="sng" dirty="0" smtClean="0"/>
              <a:t>فَلا </a:t>
            </a:r>
            <a:r>
              <a:rPr lang="ar-BH" sz="3200" u="sng" dirty="0"/>
              <a:t>تَخْشَوُا </a:t>
            </a:r>
            <a:r>
              <a:rPr lang="ar-BH" sz="3200" dirty="0"/>
              <a:t>النَّاسَ </a:t>
            </a:r>
            <a:r>
              <a:rPr lang="ar-BH" sz="3200" dirty="0" smtClean="0"/>
              <a:t>و</a:t>
            </a:r>
            <a:r>
              <a:rPr lang="ar-BH" sz="3200" u="sng" dirty="0" smtClean="0"/>
              <a:t>َاخْشَوْن</a:t>
            </a:r>
            <a:r>
              <a:rPr lang="ar-BH" sz="3200" dirty="0" smtClean="0"/>
              <a:t>ِ ...</a:t>
            </a:r>
            <a:r>
              <a:rPr lang="ar-BH" sz="3200" dirty="0" smtClean="0">
                <a:sym typeface="AGA Arabesque" panose="05010101010101010101" pitchFamily="2" charset="2"/>
              </a:rPr>
              <a:t></a:t>
            </a:r>
            <a:r>
              <a:rPr lang="ar-BH" sz="3200" dirty="0" smtClean="0"/>
              <a:t> {44}</a:t>
            </a:r>
            <a:r>
              <a:rPr lang="ar-BH" sz="3200" dirty="0"/>
              <a:t> </a:t>
            </a:r>
            <a:r>
              <a:rPr lang="ar-BH" sz="2000" dirty="0" smtClean="0"/>
              <a:t>سورة المائدة.</a:t>
            </a:r>
            <a:endParaRPr lang="en-US" sz="2000" dirty="0"/>
          </a:p>
        </p:txBody>
      </p:sp>
      <p:sp>
        <p:nvSpPr>
          <p:cNvPr id="4" name="Round Diagonal Corner Rectangle 3"/>
          <p:cNvSpPr/>
          <p:nvPr/>
        </p:nvSpPr>
        <p:spPr>
          <a:xfrm>
            <a:off x="8320545" y="649308"/>
            <a:ext cx="2668663" cy="783193"/>
          </a:xfrm>
          <a:prstGeom prst="round2Diag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lvl="0" algn="r" rtl="1"/>
            <a:r>
              <a:rPr lang="ar-BH" sz="4000" b="1" dirty="0">
                <a:solidFill>
                  <a:prstClr val="black"/>
                </a:solidFill>
                <a:effectLst>
                  <a:outerShdw blurRad="38100" dist="38100" dir="2700000" algn="tl">
                    <a:srgbClr val="000000">
                      <a:alpha val="43137"/>
                    </a:srgbClr>
                  </a:outerShdw>
                </a:effectLst>
              </a:rPr>
              <a:t>الطباق نوعان:</a:t>
            </a:r>
          </a:p>
        </p:txBody>
      </p:sp>
      <p:sp>
        <p:nvSpPr>
          <p:cNvPr id="6" name="Rounded Rectangle 5"/>
          <p:cNvSpPr/>
          <p:nvPr/>
        </p:nvSpPr>
        <p:spPr>
          <a:xfrm>
            <a:off x="777924" y="1944468"/>
            <a:ext cx="10590662" cy="1736646"/>
          </a:xfrm>
          <a:prstGeom prst="roundRect">
            <a:avLst/>
          </a:prstGeom>
          <a:solidFill>
            <a:schemeClr val="accent6">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lvl="0" algn="r" rtl="1"/>
            <a:r>
              <a:rPr lang="ar-BH" sz="3200" b="1" dirty="0" smtClean="0">
                <a:solidFill>
                  <a:srgbClr val="FF0000"/>
                </a:solidFill>
              </a:rPr>
              <a:t>طباقُ </a:t>
            </a:r>
            <a:r>
              <a:rPr lang="ar-BH" sz="3200" b="1" dirty="0">
                <a:solidFill>
                  <a:srgbClr val="FF0000"/>
                </a:solidFill>
              </a:rPr>
              <a:t>إيجاب </a:t>
            </a:r>
            <a:r>
              <a:rPr lang="ar-BH" sz="3200" dirty="0">
                <a:solidFill>
                  <a:prstClr val="black"/>
                </a:solidFill>
              </a:rPr>
              <a:t>في </a:t>
            </a:r>
            <a:r>
              <a:rPr lang="ar-BH" sz="3200" dirty="0" smtClean="0">
                <a:solidFill>
                  <a:prstClr val="black"/>
                </a:solidFill>
              </a:rPr>
              <a:t>لفظَيْن متضادَّيْن </a:t>
            </a:r>
            <a:r>
              <a:rPr lang="ar-BH" sz="3200" dirty="0">
                <a:solidFill>
                  <a:prstClr val="black"/>
                </a:solidFill>
              </a:rPr>
              <a:t>في المعنى، </a:t>
            </a:r>
            <a:r>
              <a:rPr lang="ar-BH" sz="3200" dirty="0" smtClean="0">
                <a:solidFill>
                  <a:prstClr val="black"/>
                </a:solidFill>
              </a:rPr>
              <a:t>مثلُ:</a:t>
            </a:r>
            <a:endParaRPr lang="ar-BH" sz="3200" dirty="0">
              <a:solidFill>
                <a:prstClr val="black"/>
              </a:solidFill>
            </a:endParaRPr>
          </a:p>
          <a:p>
            <a:pPr lvl="0" algn="r" rtl="1"/>
            <a:endParaRPr lang="ar-BH" sz="3200" dirty="0">
              <a:solidFill>
                <a:prstClr val="black"/>
              </a:solidFill>
            </a:endParaRPr>
          </a:p>
          <a:p>
            <a:pPr lvl="0" algn="ctr" rtl="1"/>
            <a:r>
              <a:rPr lang="ar-BH" sz="3200" u="sng" dirty="0" smtClean="0">
                <a:solidFill>
                  <a:prstClr val="black"/>
                </a:solidFill>
              </a:rPr>
              <a:t>يدخلُ</a:t>
            </a:r>
            <a:r>
              <a:rPr lang="ar-BH" sz="3200" dirty="0" smtClean="0">
                <a:solidFill>
                  <a:prstClr val="black"/>
                </a:solidFill>
              </a:rPr>
              <a:t> الغرفةَ ثمَّ </a:t>
            </a:r>
            <a:r>
              <a:rPr lang="ar-BH" sz="3200" u="sng" dirty="0" smtClean="0">
                <a:solidFill>
                  <a:prstClr val="black"/>
                </a:solidFill>
              </a:rPr>
              <a:t>يخرُجُ</a:t>
            </a:r>
            <a:r>
              <a:rPr lang="ar-BH" sz="3200" dirty="0" smtClean="0">
                <a:solidFill>
                  <a:prstClr val="black"/>
                </a:solidFill>
              </a:rPr>
              <a:t> </a:t>
            </a:r>
            <a:r>
              <a:rPr lang="ar-BH" sz="3200" dirty="0">
                <a:solidFill>
                  <a:prstClr val="black"/>
                </a:solidFill>
              </a:rPr>
              <a:t>منها سريعًا.</a:t>
            </a:r>
          </a:p>
        </p:txBody>
      </p:sp>
    </p:spTree>
    <p:extLst>
      <p:ext uri="{BB962C8B-B14F-4D97-AF65-F5344CB8AC3E}">
        <p14:creationId xmlns:p14="http://schemas.microsoft.com/office/powerpoint/2010/main" val="2245730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374709" y="1211912"/>
            <a:ext cx="9144000" cy="1055608"/>
          </a:xfrm>
          <a:prstGeom prst="roundRect">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r" rtl="1"/>
            <a:r>
              <a:rPr lang="ar-BH" sz="2800" dirty="0" smtClean="0"/>
              <a:t>أ. يمشي </a:t>
            </a:r>
            <a:r>
              <a:rPr lang="ar-BH" sz="2800" dirty="0" err="1" smtClean="0"/>
              <a:t>الهوينا</a:t>
            </a:r>
            <a:r>
              <a:rPr lang="ar-BH" sz="2800" dirty="0"/>
              <a:t>،</a:t>
            </a:r>
            <a:r>
              <a:rPr lang="ar-BH" sz="2800" dirty="0" smtClean="0"/>
              <a:t> ثم يقف ليستريح.</a:t>
            </a:r>
          </a:p>
          <a:p>
            <a:pPr algn="r" rtl="1"/>
            <a:r>
              <a:rPr lang="ar-BH" sz="2800" dirty="0" smtClean="0"/>
              <a:t>ب. أسمعت من لا يسمع، وأبصرت من لا يبصر.</a:t>
            </a:r>
            <a:endParaRPr lang="en-US" sz="2800" dirty="0"/>
          </a:p>
        </p:txBody>
      </p:sp>
      <p:graphicFrame>
        <p:nvGraphicFramePr>
          <p:cNvPr id="5" name="Diagram 4"/>
          <p:cNvGraphicFramePr/>
          <p:nvPr>
            <p:extLst>
              <p:ext uri="{D42A27DB-BD31-4B8C-83A1-F6EECF244321}">
                <p14:modId xmlns:p14="http://schemas.microsoft.com/office/powerpoint/2010/main" val="330706458"/>
              </p:ext>
            </p:extLst>
          </p:nvPr>
        </p:nvGraphicFramePr>
        <p:xfrm>
          <a:off x="2184583" y="2429302"/>
          <a:ext cx="7516124" cy="3862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lowchart: Alternate Process 6"/>
          <p:cNvSpPr/>
          <p:nvPr/>
        </p:nvSpPr>
        <p:spPr>
          <a:xfrm>
            <a:off x="7121457" y="314741"/>
            <a:ext cx="4161502" cy="646986"/>
          </a:xfrm>
          <a:prstGeom prst="flowChartAlternateProcess">
            <a:avLst/>
          </a:prstGeom>
          <a:solidFill>
            <a:schemeClr val="accent5">
              <a:lumMod val="20000"/>
              <a:lumOff val="80000"/>
            </a:schemeClr>
          </a:soli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txBody>
          <a:bodyPr wrap="none">
            <a:spAutoFit/>
          </a:bodyPr>
          <a:lstStyle/>
          <a:p>
            <a:pPr lvl="0" algn="r" rtl="1"/>
            <a:r>
              <a:rPr lang="ar-BH" sz="3200" b="1" dirty="0" smtClean="0">
                <a:solidFill>
                  <a:prstClr val="black"/>
                </a:solidFill>
                <a:effectLst>
                  <a:outerShdw blurRad="38100" dist="38100" dir="2700000" algn="tl">
                    <a:srgbClr val="000000">
                      <a:alpha val="43137"/>
                    </a:srgbClr>
                  </a:outerShdw>
                </a:effectLst>
              </a:rPr>
              <a:t>مثالٌ توضيحيٌّ لنوعيِّ الطباق</a:t>
            </a:r>
            <a:r>
              <a:rPr lang="ar-BH" sz="3200" b="1" dirty="0">
                <a:solidFill>
                  <a:prstClr val="black"/>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423219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wipe(up)">
                                      <p:cBhvr>
                                        <p:cTn id="12" dur="5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up)">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ipe(up)">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graphicEl>
                                              <a:dgm id="{8D5FFFB5-9B42-43CE-A05F-0B9B249C9683}"/>
                                            </p:graphicEl>
                                          </p:spTgt>
                                        </p:tgtEl>
                                        <p:attrNameLst>
                                          <p:attrName>style.visibility</p:attrName>
                                        </p:attrNameLst>
                                      </p:cBhvr>
                                      <p:to>
                                        <p:strVal val="visible"/>
                                      </p:to>
                                    </p:set>
                                    <p:animEffect transition="in" filter="fade">
                                      <p:cBhvr>
                                        <p:cTn id="27" dur="1000"/>
                                        <p:tgtEl>
                                          <p:spTgt spid="5">
                                            <p:graphicEl>
                                              <a:dgm id="{8D5FFFB5-9B42-43CE-A05F-0B9B249C9683}"/>
                                            </p:graphicEl>
                                          </p:spTgt>
                                        </p:tgtEl>
                                      </p:cBhvr>
                                    </p:animEffect>
                                    <p:anim calcmode="lin" valueType="num">
                                      <p:cBhvr>
                                        <p:cTn id="28" dur="1000" fill="hold"/>
                                        <p:tgtEl>
                                          <p:spTgt spid="5">
                                            <p:graphicEl>
                                              <a:dgm id="{8D5FFFB5-9B42-43CE-A05F-0B9B249C9683}"/>
                                            </p:graphicEl>
                                          </p:spTgt>
                                        </p:tgtEl>
                                        <p:attrNameLst>
                                          <p:attrName>ppt_x</p:attrName>
                                        </p:attrNameLst>
                                      </p:cBhvr>
                                      <p:tavLst>
                                        <p:tav tm="0">
                                          <p:val>
                                            <p:strVal val="#ppt_x"/>
                                          </p:val>
                                        </p:tav>
                                        <p:tav tm="100000">
                                          <p:val>
                                            <p:strVal val="#ppt_x"/>
                                          </p:val>
                                        </p:tav>
                                      </p:tavLst>
                                    </p:anim>
                                    <p:anim calcmode="lin" valueType="num">
                                      <p:cBhvr>
                                        <p:cTn id="29" dur="1000" fill="hold"/>
                                        <p:tgtEl>
                                          <p:spTgt spid="5">
                                            <p:graphicEl>
                                              <a:dgm id="{8D5FFFB5-9B42-43CE-A05F-0B9B249C9683}"/>
                                            </p:graphic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
                                            <p:graphicEl>
                                              <a:dgm id="{C642A5B3-0480-4001-966E-7A9ED42B409B}"/>
                                            </p:graphicEl>
                                          </p:spTgt>
                                        </p:tgtEl>
                                        <p:attrNameLst>
                                          <p:attrName>style.visibility</p:attrName>
                                        </p:attrNameLst>
                                      </p:cBhvr>
                                      <p:to>
                                        <p:strVal val="visible"/>
                                      </p:to>
                                    </p:set>
                                    <p:animEffect transition="in" filter="fade">
                                      <p:cBhvr>
                                        <p:cTn id="34" dur="1000"/>
                                        <p:tgtEl>
                                          <p:spTgt spid="5">
                                            <p:graphicEl>
                                              <a:dgm id="{C642A5B3-0480-4001-966E-7A9ED42B409B}"/>
                                            </p:graphicEl>
                                          </p:spTgt>
                                        </p:tgtEl>
                                      </p:cBhvr>
                                    </p:animEffect>
                                    <p:anim calcmode="lin" valueType="num">
                                      <p:cBhvr>
                                        <p:cTn id="35" dur="1000" fill="hold"/>
                                        <p:tgtEl>
                                          <p:spTgt spid="5">
                                            <p:graphicEl>
                                              <a:dgm id="{C642A5B3-0480-4001-966E-7A9ED42B409B}"/>
                                            </p:graphicEl>
                                          </p:spTgt>
                                        </p:tgtEl>
                                        <p:attrNameLst>
                                          <p:attrName>ppt_x</p:attrName>
                                        </p:attrNameLst>
                                      </p:cBhvr>
                                      <p:tavLst>
                                        <p:tav tm="0">
                                          <p:val>
                                            <p:strVal val="#ppt_x"/>
                                          </p:val>
                                        </p:tav>
                                        <p:tav tm="100000">
                                          <p:val>
                                            <p:strVal val="#ppt_x"/>
                                          </p:val>
                                        </p:tav>
                                      </p:tavLst>
                                    </p:anim>
                                    <p:anim calcmode="lin" valueType="num">
                                      <p:cBhvr>
                                        <p:cTn id="36" dur="1000" fill="hold"/>
                                        <p:tgtEl>
                                          <p:spTgt spid="5">
                                            <p:graphicEl>
                                              <a:dgm id="{C642A5B3-0480-4001-966E-7A9ED42B409B}"/>
                                            </p:graphic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5">
                                            <p:graphicEl>
                                              <a:dgm id="{44C7C2FC-0307-4D4F-BAB3-14E108A52966}"/>
                                            </p:graphicEl>
                                          </p:spTgt>
                                        </p:tgtEl>
                                        <p:attrNameLst>
                                          <p:attrName>style.visibility</p:attrName>
                                        </p:attrNameLst>
                                      </p:cBhvr>
                                      <p:to>
                                        <p:strVal val="visible"/>
                                      </p:to>
                                    </p:set>
                                    <p:animEffect transition="in" filter="fade">
                                      <p:cBhvr>
                                        <p:cTn id="39" dur="1000"/>
                                        <p:tgtEl>
                                          <p:spTgt spid="5">
                                            <p:graphicEl>
                                              <a:dgm id="{44C7C2FC-0307-4D4F-BAB3-14E108A52966}"/>
                                            </p:graphicEl>
                                          </p:spTgt>
                                        </p:tgtEl>
                                      </p:cBhvr>
                                    </p:animEffect>
                                    <p:anim calcmode="lin" valueType="num">
                                      <p:cBhvr>
                                        <p:cTn id="40" dur="1000" fill="hold"/>
                                        <p:tgtEl>
                                          <p:spTgt spid="5">
                                            <p:graphicEl>
                                              <a:dgm id="{44C7C2FC-0307-4D4F-BAB3-14E108A52966}"/>
                                            </p:graphicEl>
                                          </p:spTgt>
                                        </p:tgtEl>
                                        <p:attrNameLst>
                                          <p:attrName>ppt_x</p:attrName>
                                        </p:attrNameLst>
                                      </p:cBhvr>
                                      <p:tavLst>
                                        <p:tav tm="0">
                                          <p:val>
                                            <p:strVal val="#ppt_x"/>
                                          </p:val>
                                        </p:tav>
                                        <p:tav tm="100000">
                                          <p:val>
                                            <p:strVal val="#ppt_x"/>
                                          </p:val>
                                        </p:tav>
                                      </p:tavLst>
                                    </p:anim>
                                    <p:anim calcmode="lin" valueType="num">
                                      <p:cBhvr>
                                        <p:cTn id="41" dur="1000" fill="hold"/>
                                        <p:tgtEl>
                                          <p:spTgt spid="5">
                                            <p:graphicEl>
                                              <a:dgm id="{44C7C2FC-0307-4D4F-BAB3-14E108A52966}"/>
                                            </p:graphic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5">
                                            <p:graphicEl>
                                              <a:dgm id="{0CDC8E4B-F8C8-43F8-A588-03BEC416701E}"/>
                                            </p:graphicEl>
                                          </p:spTgt>
                                        </p:tgtEl>
                                        <p:attrNameLst>
                                          <p:attrName>style.visibility</p:attrName>
                                        </p:attrNameLst>
                                      </p:cBhvr>
                                      <p:to>
                                        <p:strVal val="visible"/>
                                      </p:to>
                                    </p:set>
                                    <p:animEffect transition="in" filter="fade">
                                      <p:cBhvr>
                                        <p:cTn id="46" dur="1000"/>
                                        <p:tgtEl>
                                          <p:spTgt spid="5">
                                            <p:graphicEl>
                                              <a:dgm id="{0CDC8E4B-F8C8-43F8-A588-03BEC416701E}"/>
                                            </p:graphicEl>
                                          </p:spTgt>
                                        </p:tgtEl>
                                      </p:cBhvr>
                                    </p:animEffect>
                                    <p:anim calcmode="lin" valueType="num">
                                      <p:cBhvr>
                                        <p:cTn id="47" dur="1000" fill="hold"/>
                                        <p:tgtEl>
                                          <p:spTgt spid="5">
                                            <p:graphicEl>
                                              <a:dgm id="{0CDC8E4B-F8C8-43F8-A588-03BEC416701E}"/>
                                            </p:graphicEl>
                                          </p:spTgt>
                                        </p:tgtEl>
                                        <p:attrNameLst>
                                          <p:attrName>ppt_x</p:attrName>
                                        </p:attrNameLst>
                                      </p:cBhvr>
                                      <p:tavLst>
                                        <p:tav tm="0">
                                          <p:val>
                                            <p:strVal val="#ppt_x"/>
                                          </p:val>
                                        </p:tav>
                                        <p:tav tm="100000">
                                          <p:val>
                                            <p:strVal val="#ppt_x"/>
                                          </p:val>
                                        </p:tav>
                                      </p:tavLst>
                                    </p:anim>
                                    <p:anim calcmode="lin" valueType="num">
                                      <p:cBhvr>
                                        <p:cTn id="48" dur="1000" fill="hold"/>
                                        <p:tgtEl>
                                          <p:spTgt spid="5">
                                            <p:graphicEl>
                                              <a:dgm id="{0CDC8E4B-F8C8-43F8-A588-03BEC416701E}"/>
                                            </p:graphic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5">
                                            <p:graphicEl>
                                              <a:dgm id="{A9769B5F-8D06-48DD-933B-11C17E3C7203}"/>
                                            </p:graphicEl>
                                          </p:spTgt>
                                        </p:tgtEl>
                                        <p:attrNameLst>
                                          <p:attrName>style.visibility</p:attrName>
                                        </p:attrNameLst>
                                      </p:cBhvr>
                                      <p:to>
                                        <p:strVal val="visible"/>
                                      </p:to>
                                    </p:set>
                                    <p:animEffect transition="in" filter="fade">
                                      <p:cBhvr>
                                        <p:cTn id="51" dur="1000"/>
                                        <p:tgtEl>
                                          <p:spTgt spid="5">
                                            <p:graphicEl>
                                              <a:dgm id="{A9769B5F-8D06-48DD-933B-11C17E3C7203}"/>
                                            </p:graphicEl>
                                          </p:spTgt>
                                        </p:tgtEl>
                                      </p:cBhvr>
                                    </p:animEffect>
                                    <p:anim calcmode="lin" valueType="num">
                                      <p:cBhvr>
                                        <p:cTn id="52" dur="1000" fill="hold"/>
                                        <p:tgtEl>
                                          <p:spTgt spid="5">
                                            <p:graphicEl>
                                              <a:dgm id="{A9769B5F-8D06-48DD-933B-11C17E3C7203}"/>
                                            </p:graphicEl>
                                          </p:spTgt>
                                        </p:tgtEl>
                                        <p:attrNameLst>
                                          <p:attrName>ppt_x</p:attrName>
                                        </p:attrNameLst>
                                      </p:cBhvr>
                                      <p:tavLst>
                                        <p:tav tm="0">
                                          <p:val>
                                            <p:strVal val="#ppt_x"/>
                                          </p:val>
                                        </p:tav>
                                        <p:tav tm="100000">
                                          <p:val>
                                            <p:strVal val="#ppt_x"/>
                                          </p:val>
                                        </p:tav>
                                      </p:tavLst>
                                    </p:anim>
                                    <p:anim calcmode="lin" valueType="num">
                                      <p:cBhvr>
                                        <p:cTn id="53" dur="1000" fill="hold"/>
                                        <p:tgtEl>
                                          <p:spTgt spid="5">
                                            <p:graphicEl>
                                              <a:dgm id="{A9769B5F-8D06-48DD-933B-11C17E3C7203}"/>
                                            </p:graphic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5">
                                            <p:graphicEl>
                                              <a:dgm id="{221745C5-7E9D-4043-99F1-9560F2C2BD7A}"/>
                                            </p:graphicEl>
                                          </p:spTgt>
                                        </p:tgtEl>
                                        <p:attrNameLst>
                                          <p:attrName>style.visibility</p:attrName>
                                        </p:attrNameLst>
                                      </p:cBhvr>
                                      <p:to>
                                        <p:strVal val="visible"/>
                                      </p:to>
                                    </p:set>
                                    <p:animEffect transition="in" filter="fade">
                                      <p:cBhvr>
                                        <p:cTn id="58" dur="1000"/>
                                        <p:tgtEl>
                                          <p:spTgt spid="5">
                                            <p:graphicEl>
                                              <a:dgm id="{221745C5-7E9D-4043-99F1-9560F2C2BD7A}"/>
                                            </p:graphicEl>
                                          </p:spTgt>
                                        </p:tgtEl>
                                      </p:cBhvr>
                                    </p:animEffect>
                                    <p:anim calcmode="lin" valueType="num">
                                      <p:cBhvr>
                                        <p:cTn id="59" dur="1000" fill="hold"/>
                                        <p:tgtEl>
                                          <p:spTgt spid="5">
                                            <p:graphicEl>
                                              <a:dgm id="{221745C5-7E9D-4043-99F1-9560F2C2BD7A}"/>
                                            </p:graphicEl>
                                          </p:spTgt>
                                        </p:tgtEl>
                                        <p:attrNameLst>
                                          <p:attrName>ppt_x</p:attrName>
                                        </p:attrNameLst>
                                      </p:cBhvr>
                                      <p:tavLst>
                                        <p:tav tm="0">
                                          <p:val>
                                            <p:strVal val="#ppt_x"/>
                                          </p:val>
                                        </p:tav>
                                        <p:tav tm="100000">
                                          <p:val>
                                            <p:strVal val="#ppt_x"/>
                                          </p:val>
                                        </p:tav>
                                      </p:tavLst>
                                    </p:anim>
                                    <p:anim calcmode="lin" valueType="num">
                                      <p:cBhvr>
                                        <p:cTn id="60" dur="1000" fill="hold"/>
                                        <p:tgtEl>
                                          <p:spTgt spid="5">
                                            <p:graphicEl>
                                              <a:dgm id="{221745C5-7E9D-4043-99F1-9560F2C2BD7A}"/>
                                            </p:graphic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5">
                                            <p:graphicEl>
                                              <a:dgm id="{6812E047-69BE-4B6E-84D5-6592C74D0AC3}"/>
                                            </p:graphicEl>
                                          </p:spTgt>
                                        </p:tgtEl>
                                        <p:attrNameLst>
                                          <p:attrName>style.visibility</p:attrName>
                                        </p:attrNameLst>
                                      </p:cBhvr>
                                      <p:to>
                                        <p:strVal val="visible"/>
                                      </p:to>
                                    </p:set>
                                    <p:animEffect transition="in" filter="fade">
                                      <p:cBhvr>
                                        <p:cTn id="63" dur="1000"/>
                                        <p:tgtEl>
                                          <p:spTgt spid="5">
                                            <p:graphicEl>
                                              <a:dgm id="{6812E047-69BE-4B6E-84D5-6592C74D0AC3}"/>
                                            </p:graphicEl>
                                          </p:spTgt>
                                        </p:tgtEl>
                                      </p:cBhvr>
                                    </p:animEffect>
                                    <p:anim calcmode="lin" valueType="num">
                                      <p:cBhvr>
                                        <p:cTn id="64" dur="1000" fill="hold"/>
                                        <p:tgtEl>
                                          <p:spTgt spid="5">
                                            <p:graphicEl>
                                              <a:dgm id="{6812E047-69BE-4B6E-84D5-6592C74D0AC3}"/>
                                            </p:graphicEl>
                                          </p:spTgt>
                                        </p:tgtEl>
                                        <p:attrNameLst>
                                          <p:attrName>ppt_x</p:attrName>
                                        </p:attrNameLst>
                                      </p:cBhvr>
                                      <p:tavLst>
                                        <p:tav tm="0">
                                          <p:val>
                                            <p:strVal val="#ppt_x"/>
                                          </p:val>
                                        </p:tav>
                                        <p:tav tm="100000">
                                          <p:val>
                                            <p:strVal val="#ppt_x"/>
                                          </p:val>
                                        </p:tav>
                                      </p:tavLst>
                                    </p:anim>
                                    <p:anim calcmode="lin" valueType="num">
                                      <p:cBhvr>
                                        <p:cTn id="65" dur="1000" fill="hold"/>
                                        <p:tgtEl>
                                          <p:spTgt spid="5">
                                            <p:graphicEl>
                                              <a:dgm id="{6812E047-69BE-4B6E-84D5-6592C74D0AC3}"/>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graphicEl>
                                              <a:dgm id="{EF08FD52-0447-4111-B6EE-30CC9F01F83C}"/>
                                            </p:graphicEl>
                                          </p:spTgt>
                                        </p:tgtEl>
                                        <p:attrNameLst>
                                          <p:attrName>style.visibility</p:attrName>
                                        </p:attrNameLst>
                                      </p:cBhvr>
                                      <p:to>
                                        <p:strVal val="visible"/>
                                      </p:to>
                                    </p:set>
                                    <p:animEffect transition="in" filter="fade">
                                      <p:cBhvr>
                                        <p:cTn id="70" dur="1000"/>
                                        <p:tgtEl>
                                          <p:spTgt spid="5">
                                            <p:graphicEl>
                                              <a:dgm id="{EF08FD52-0447-4111-B6EE-30CC9F01F83C}"/>
                                            </p:graphicEl>
                                          </p:spTgt>
                                        </p:tgtEl>
                                      </p:cBhvr>
                                    </p:animEffect>
                                    <p:anim calcmode="lin" valueType="num">
                                      <p:cBhvr>
                                        <p:cTn id="71" dur="1000" fill="hold"/>
                                        <p:tgtEl>
                                          <p:spTgt spid="5">
                                            <p:graphicEl>
                                              <a:dgm id="{EF08FD52-0447-4111-B6EE-30CC9F01F83C}"/>
                                            </p:graphicEl>
                                          </p:spTgt>
                                        </p:tgtEl>
                                        <p:attrNameLst>
                                          <p:attrName>ppt_x</p:attrName>
                                        </p:attrNameLst>
                                      </p:cBhvr>
                                      <p:tavLst>
                                        <p:tav tm="0">
                                          <p:val>
                                            <p:strVal val="#ppt_x"/>
                                          </p:val>
                                        </p:tav>
                                        <p:tav tm="100000">
                                          <p:val>
                                            <p:strVal val="#ppt_x"/>
                                          </p:val>
                                        </p:tav>
                                      </p:tavLst>
                                    </p:anim>
                                    <p:anim calcmode="lin" valueType="num">
                                      <p:cBhvr>
                                        <p:cTn id="72" dur="1000" fill="hold"/>
                                        <p:tgtEl>
                                          <p:spTgt spid="5">
                                            <p:graphicEl>
                                              <a:dgm id="{EF08FD52-0447-4111-B6EE-30CC9F01F83C}"/>
                                            </p:graphicEl>
                                          </p:spTgt>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5">
                                            <p:graphicEl>
                                              <a:dgm id="{C3165EE1-31A3-4BC6-BC0A-08446D80A8D9}"/>
                                            </p:graphicEl>
                                          </p:spTgt>
                                        </p:tgtEl>
                                        <p:attrNameLst>
                                          <p:attrName>style.visibility</p:attrName>
                                        </p:attrNameLst>
                                      </p:cBhvr>
                                      <p:to>
                                        <p:strVal val="visible"/>
                                      </p:to>
                                    </p:set>
                                    <p:animEffect transition="in" filter="fade">
                                      <p:cBhvr>
                                        <p:cTn id="75" dur="1000"/>
                                        <p:tgtEl>
                                          <p:spTgt spid="5">
                                            <p:graphicEl>
                                              <a:dgm id="{C3165EE1-31A3-4BC6-BC0A-08446D80A8D9}"/>
                                            </p:graphicEl>
                                          </p:spTgt>
                                        </p:tgtEl>
                                      </p:cBhvr>
                                    </p:animEffect>
                                    <p:anim calcmode="lin" valueType="num">
                                      <p:cBhvr>
                                        <p:cTn id="76" dur="1000" fill="hold"/>
                                        <p:tgtEl>
                                          <p:spTgt spid="5">
                                            <p:graphicEl>
                                              <a:dgm id="{C3165EE1-31A3-4BC6-BC0A-08446D80A8D9}"/>
                                            </p:graphicEl>
                                          </p:spTgt>
                                        </p:tgtEl>
                                        <p:attrNameLst>
                                          <p:attrName>ppt_x</p:attrName>
                                        </p:attrNameLst>
                                      </p:cBhvr>
                                      <p:tavLst>
                                        <p:tav tm="0">
                                          <p:val>
                                            <p:strVal val="#ppt_x"/>
                                          </p:val>
                                        </p:tav>
                                        <p:tav tm="100000">
                                          <p:val>
                                            <p:strVal val="#ppt_x"/>
                                          </p:val>
                                        </p:tav>
                                      </p:tavLst>
                                    </p:anim>
                                    <p:anim calcmode="lin" valueType="num">
                                      <p:cBhvr>
                                        <p:cTn id="77" dur="1000" fill="hold"/>
                                        <p:tgtEl>
                                          <p:spTgt spid="5">
                                            <p:graphicEl>
                                              <a:dgm id="{C3165EE1-31A3-4BC6-BC0A-08446D80A8D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Graphic spid="5" grpId="0">
        <p:bldSub>
          <a:bldDgm bld="one"/>
        </p:bldSub>
      </p:bldGraphic>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52884" y="2224586"/>
            <a:ext cx="7959538" cy="715089"/>
          </a:xfrm>
          <a:prstGeom prst="round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marL="571500" indent="-571500" algn="r" rtl="1">
              <a:buFont typeface="Wingdings" panose="05000000000000000000" pitchFamily="2" charset="2"/>
              <a:buChar char="v"/>
            </a:pPr>
            <a:r>
              <a:rPr lang="ar-BH" sz="3600" dirty="0" smtClean="0"/>
              <a:t>توضيحُ المعنى وتقويتُه، وتحسينُ الكلامِ وتزيينُه.</a:t>
            </a:r>
            <a:endParaRPr lang="en-US" sz="3600" dirty="0"/>
          </a:p>
        </p:txBody>
      </p:sp>
      <p:sp>
        <p:nvSpPr>
          <p:cNvPr id="4" name="Round Diagonal Corner Rectangle 3"/>
          <p:cNvSpPr/>
          <p:nvPr/>
        </p:nvSpPr>
        <p:spPr>
          <a:xfrm>
            <a:off x="8885917" y="929157"/>
            <a:ext cx="2526505" cy="715089"/>
          </a:xfrm>
          <a:prstGeom prst="round2DiagRect">
            <a:avLst/>
          </a:prstGeom>
          <a:solidFill>
            <a:srgbClr val="D7A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lvl="0" algn="r" rtl="1"/>
            <a:r>
              <a:rPr lang="ar-BH" sz="3600" b="1" dirty="0" smtClean="0">
                <a:solidFill>
                  <a:prstClr val="black"/>
                </a:solidFill>
                <a:effectLst>
                  <a:outerShdw blurRad="38100" dist="38100" dir="2700000" algn="tl">
                    <a:srgbClr val="000000">
                      <a:alpha val="43137"/>
                    </a:srgbClr>
                  </a:outerShdw>
                </a:effectLst>
              </a:rPr>
              <a:t>وظيفةُ الطِّباق</a:t>
            </a:r>
            <a:r>
              <a:rPr lang="ar-BH" sz="3600" b="1" dirty="0">
                <a:solidFill>
                  <a:prstClr val="black"/>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26593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00251" y="1364124"/>
            <a:ext cx="11532357" cy="4699159"/>
          </a:xfrm>
          <a:prstGeom prst="roundRect">
            <a:avLst/>
          </a:prstGeom>
          <a:solidFill>
            <a:srgbClr val="F1FCD8"/>
          </a:solidFill>
        </p:spPr>
        <p:txBody>
          <a:bodyPr wrap="square" rtlCol="0">
            <a:spAutoFit/>
          </a:bodyPr>
          <a:lstStyle/>
          <a:p>
            <a:pPr algn="r" rtl="1"/>
            <a:r>
              <a:rPr lang="ar-BH" sz="3000" dirty="0" smtClean="0"/>
              <a:t>هي الإتيانُ بمعنيين متوافقَيْن أو معانٍ متوافقةٍ، ثم يُؤتَى بما يقابلُ المعنَيَيْن أو المعاني </a:t>
            </a:r>
          </a:p>
          <a:p>
            <a:pPr algn="r" rtl="1"/>
            <a:r>
              <a:rPr lang="ar-BH" sz="3000" dirty="0" smtClean="0"/>
              <a:t>في الترتيب نفسه مثل:</a:t>
            </a:r>
          </a:p>
          <a:p>
            <a:pPr algn="ctr" rtl="1"/>
            <a:r>
              <a:rPr lang="ar-BH" sz="3000" dirty="0" smtClean="0">
                <a:solidFill>
                  <a:srgbClr val="C00000"/>
                </a:solidFill>
              </a:rPr>
              <a:t>فتىً كان فيه </a:t>
            </a:r>
            <a:r>
              <a:rPr lang="ar-BH" sz="3000" u="sng" dirty="0" smtClean="0">
                <a:solidFill>
                  <a:srgbClr val="C00000"/>
                </a:solidFill>
              </a:rPr>
              <a:t>ما يسرُّ</a:t>
            </a:r>
            <a:r>
              <a:rPr lang="ar-BH" sz="3000" dirty="0" smtClean="0">
                <a:solidFill>
                  <a:srgbClr val="C00000"/>
                </a:solidFill>
              </a:rPr>
              <a:t> </a:t>
            </a:r>
            <a:r>
              <a:rPr lang="ar-BH" sz="3000" u="sng" dirty="0" smtClean="0">
                <a:solidFill>
                  <a:srgbClr val="C00000"/>
                </a:solidFill>
              </a:rPr>
              <a:t>صديقَهُ</a:t>
            </a:r>
            <a:r>
              <a:rPr lang="ar-BH" sz="3000" dirty="0" smtClean="0">
                <a:solidFill>
                  <a:srgbClr val="C00000"/>
                </a:solidFill>
              </a:rPr>
              <a:t>     على أنَّ فيهِ ما </a:t>
            </a:r>
            <a:r>
              <a:rPr lang="ar-BH" sz="3000" u="sng" dirty="0" smtClean="0">
                <a:solidFill>
                  <a:srgbClr val="C00000"/>
                </a:solidFill>
              </a:rPr>
              <a:t>يسوءُ</a:t>
            </a:r>
            <a:r>
              <a:rPr lang="ar-BH" sz="3000" dirty="0" smtClean="0">
                <a:solidFill>
                  <a:srgbClr val="C00000"/>
                </a:solidFill>
              </a:rPr>
              <a:t> </a:t>
            </a:r>
            <a:r>
              <a:rPr lang="ar-BH" sz="3000" u="sng" dirty="0" smtClean="0">
                <a:solidFill>
                  <a:srgbClr val="C00000"/>
                </a:solidFill>
              </a:rPr>
              <a:t>الأعادِيا</a:t>
            </a:r>
          </a:p>
          <a:p>
            <a:pPr algn="ctr" rtl="1"/>
            <a:endParaRPr lang="ar-BH" sz="3000" dirty="0"/>
          </a:p>
          <a:p>
            <a:pPr algn="r" rtl="1"/>
            <a:r>
              <a:rPr lang="ar-BH" sz="3000" dirty="0" smtClean="0"/>
              <a:t>قابلَ الشاعرُ بين معنيَيْن (يسُرُّ الصديق) و(يسوء الأعادي) في جملتين تامّتين متتاليتين.</a:t>
            </a:r>
          </a:p>
          <a:p>
            <a:pPr algn="r" rtl="1"/>
            <a:endParaRPr lang="ar-BH" sz="3000" dirty="0" smtClean="0"/>
          </a:p>
          <a:p>
            <a:pPr algn="r" rtl="1"/>
            <a:r>
              <a:rPr lang="ar-BH" sz="3000" dirty="0" smtClean="0"/>
              <a:t>مثال آخر، قال تعالى: </a:t>
            </a:r>
            <a:r>
              <a:rPr lang="ar-BH" sz="3000" dirty="0" smtClean="0">
                <a:solidFill>
                  <a:srgbClr val="C00000"/>
                </a:solidFill>
                <a:sym typeface="AGA Arabesque" panose="05010101010101010101" pitchFamily="2" charset="2"/>
              </a:rPr>
              <a:t> </a:t>
            </a:r>
            <a:r>
              <a:rPr lang="ar-BH" sz="3000" dirty="0">
                <a:solidFill>
                  <a:srgbClr val="C00000"/>
                </a:solidFill>
              </a:rPr>
              <a:t>فَلْيَضْحَكُوا قَلِيلا </a:t>
            </a:r>
            <a:r>
              <a:rPr lang="ar-BH" sz="3000" dirty="0" smtClean="0">
                <a:solidFill>
                  <a:srgbClr val="C00000"/>
                </a:solidFill>
              </a:rPr>
              <a:t>وَلْيَبْكُوا </a:t>
            </a:r>
            <a:r>
              <a:rPr lang="ar-BH" sz="3000" dirty="0">
                <a:solidFill>
                  <a:srgbClr val="C00000"/>
                </a:solidFill>
              </a:rPr>
              <a:t>كَثِيرًا </a:t>
            </a:r>
            <a:r>
              <a:rPr lang="ar-BH" sz="3000" dirty="0" smtClean="0">
                <a:solidFill>
                  <a:srgbClr val="C00000"/>
                </a:solidFill>
              </a:rPr>
              <a:t>...</a:t>
            </a:r>
            <a:r>
              <a:rPr lang="ar-BH" sz="3000" dirty="0" smtClean="0">
                <a:solidFill>
                  <a:srgbClr val="C00000"/>
                </a:solidFill>
                <a:sym typeface="AGA Arabesque" panose="05010101010101010101" pitchFamily="2" charset="2"/>
              </a:rPr>
              <a:t> </a:t>
            </a:r>
            <a:r>
              <a:rPr lang="ar-BH" sz="3000" dirty="0" smtClean="0">
                <a:sym typeface="AGA Arabesque" panose="05010101010101010101" pitchFamily="2" charset="2"/>
              </a:rPr>
              <a:t>{82} </a:t>
            </a:r>
            <a:r>
              <a:rPr lang="ar-BH" sz="2400" dirty="0" smtClean="0">
                <a:sym typeface="AGA Arabesque" panose="05010101010101010101" pitchFamily="2" charset="2"/>
              </a:rPr>
              <a:t>سورة التوبة.</a:t>
            </a:r>
          </a:p>
          <a:p>
            <a:pPr algn="r" rtl="1"/>
            <a:endParaRPr lang="ar-BH" sz="3000" dirty="0" smtClean="0">
              <a:sym typeface="AGA Arabesque" panose="05010101010101010101" pitchFamily="2" charset="2"/>
            </a:endParaRPr>
          </a:p>
          <a:p>
            <a:pPr algn="r" rtl="1"/>
            <a:r>
              <a:rPr lang="ar-BH" sz="3000" dirty="0" smtClean="0">
                <a:sym typeface="AGA Arabesque" panose="05010101010101010101" pitchFamily="2" charset="2"/>
              </a:rPr>
              <a:t>قابل الله تعالى بين معنيَيْن (الضحك القليل) و(البكاء الكثير) في جملتين تامتين متتاليتين.</a:t>
            </a:r>
            <a:endParaRPr lang="en-US" sz="3000" dirty="0"/>
          </a:p>
        </p:txBody>
      </p:sp>
      <p:sp>
        <p:nvSpPr>
          <p:cNvPr id="5" name="Oval 4"/>
          <p:cNvSpPr/>
          <p:nvPr/>
        </p:nvSpPr>
        <p:spPr>
          <a:xfrm>
            <a:off x="7858471" y="557187"/>
            <a:ext cx="3541684" cy="908864"/>
          </a:xfrm>
          <a:prstGeom prst="ellipse">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lvl="0" algn="r" rtl="1"/>
            <a:r>
              <a:rPr lang="ar-BH" sz="3600" b="1" dirty="0">
                <a:solidFill>
                  <a:prstClr val="black"/>
                </a:solidFill>
                <a:effectLst>
                  <a:outerShdw blurRad="38100" dist="38100" dir="2700000" algn="tl">
                    <a:srgbClr val="000000">
                      <a:alpha val="43137"/>
                    </a:srgbClr>
                  </a:outerShdw>
                </a:effectLst>
              </a:rPr>
              <a:t>تعريف المقابلة:</a:t>
            </a:r>
          </a:p>
        </p:txBody>
      </p:sp>
    </p:spTree>
    <p:extLst>
      <p:ext uri="{BB962C8B-B14F-4D97-AF65-F5344CB8AC3E}">
        <p14:creationId xmlns:p14="http://schemas.microsoft.com/office/powerpoint/2010/main" val="886475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1000"/>
                                        <p:tgtEl>
                                          <p:spTgt spid="2">
                                            <p:txEl>
                                              <p:pRg st="0" end="0"/>
                                            </p:txEl>
                                          </p:spTgt>
                                        </p:tgtEl>
                                      </p:cBhvr>
                                    </p:animEffect>
                                    <p:anim calcmode="lin" valueType="num">
                                      <p:cBhvr>
                                        <p:cTn id="20"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Effect transition="in" filter="fade">
                                      <p:cBhvr>
                                        <p:cTn id="26" dur="1000"/>
                                        <p:tgtEl>
                                          <p:spTgt spid="2">
                                            <p:txEl>
                                              <p:pRg st="1" end="1"/>
                                            </p:txEl>
                                          </p:spTgt>
                                        </p:tgtEl>
                                      </p:cBhvr>
                                    </p:animEffect>
                                    <p:anim calcmode="lin" valueType="num">
                                      <p:cBhvr>
                                        <p:cTn id="2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Effect transition="in" filter="fade">
                                      <p:cBhvr>
                                        <p:cTn id="33" dur="1000"/>
                                        <p:tgtEl>
                                          <p:spTgt spid="2">
                                            <p:txEl>
                                              <p:pRg st="2" end="2"/>
                                            </p:txEl>
                                          </p:spTgt>
                                        </p:tgtEl>
                                      </p:cBhvr>
                                    </p:animEffect>
                                    <p:anim calcmode="lin" valueType="num">
                                      <p:cBhvr>
                                        <p:cTn id="3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fade">
                                      <p:cBhvr>
                                        <p:cTn id="40" dur="1000"/>
                                        <p:tgtEl>
                                          <p:spTgt spid="2">
                                            <p:txEl>
                                              <p:pRg st="4" end="4"/>
                                            </p:txEl>
                                          </p:spTgt>
                                        </p:tgtEl>
                                      </p:cBhvr>
                                    </p:animEffect>
                                    <p:anim calcmode="lin" valueType="num">
                                      <p:cBhvr>
                                        <p:cTn id="4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fade">
                                      <p:cBhvr>
                                        <p:cTn id="47" dur="1000"/>
                                        <p:tgtEl>
                                          <p:spTgt spid="2">
                                            <p:txEl>
                                              <p:pRg st="6" end="6"/>
                                            </p:txEl>
                                          </p:spTgt>
                                        </p:tgtEl>
                                      </p:cBhvr>
                                    </p:animEffect>
                                    <p:anim calcmode="lin" valueType="num">
                                      <p:cBhvr>
                                        <p:cTn id="4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8" end="8"/>
                                            </p:txEl>
                                          </p:spTgt>
                                        </p:tgtEl>
                                        <p:attrNameLst>
                                          <p:attrName>style.visibility</p:attrName>
                                        </p:attrNameLst>
                                      </p:cBhvr>
                                      <p:to>
                                        <p:strVal val="visible"/>
                                      </p:to>
                                    </p:set>
                                    <p:animEffect transition="in" filter="fade">
                                      <p:cBhvr>
                                        <p:cTn id="54" dur="1000"/>
                                        <p:tgtEl>
                                          <p:spTgt spid="2">
                                            <p:txEl>
                                              <p:pRg st="8" end="8"/>
                                            </p:txEl>
                                          </p:spTgt>
                                        </p:tgtEl>
                                      </p:cBhvr>
                                    </p:animEffect>
                                    <p:anim calcmode="lin" valueType="num">
                                      <p:cBhvr>
                                        <p:cTn id="55"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050878" y="2061192"/>
            <a:ext cx="10380068" cy="1478418"/>
          </a:xfrm>
          <a:prstGeom prst="rect">
            <a:avLst/>
          </a:prstGeom>
          <a:noFill/>
        </p:spPr>
        <p:txBody>
          <a:bodyPr wrap="square" rtlCol="0">
            <a:spAutoFit/>
          </a:bodyPr>
          <a:lstStyle/>
          <a:p>
            <a:pPr algn="r" rtl="1">
              <a:lnSpc>
                <a:spcPct val="150000"/>
              </a:lnSpc>
            </a:pPr>
            <a:r>
              <a:rPr lang="ar-BH" sz="3200" dirty="0" smtClean="0"/>
              <a:t>توضيحُ المعنى وتقويتُه، وتحسينُ الكلامِ وتزيينُه.</a:t>
            </a:r>
          </a:p>
          <a:p>
            <a:pPr algn="r" rtl="1">
              <a:lnSpc>
                <a:spcPct val="150000"/>
              </a:lnSpc>
            </a:pPr>
            <a:r>
              <a:rPr lang="ar-BH" sz="3200" dirty="0" smtClean="0"/>
              <a:t>مثال:</a:t>
            </a:r>
          </a:p>
        </p:txBody>
      </p:sp>
      <p:sp>
        <p:nvSpPr>
          <p:cNvPr id="5" name="Oval 4"/>
          <p:cNvSpPr/>
          <p:nvPr/>
        </p:nvSpPr>
        <p:spPr>
          <a:xfrm>
            <a:off x="7959140" y="806328"/>
            <a:ext cx="3471806" cy="908864"/>
          </a:xfrm>
          <a:prstGeom prst="ellipse">
            <a:avLst/>
          </a:prstGeom>
          <a:solidFill>
            <a:srgbClr val="F1FCD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lvl="0" algn="r" rtl="1"/>
            <a:r>
              <a:rPr lang="ar-BH" sz="3600" b="1" dirty="0">
                <a:solidFill>
                  <a:prstClr val="black"/>
                </a:solidFill>
                <a:effectLst>
                  <a:outerShdw blurRad="38100" dist="38100" dir="2700000" algn="tl">
                    <a:srgbClr val="000000">
                      <a:alpha val="43137"/>
                    </a:srgbClr>
                  </a:outerShdw>
                </a:effectLst>
              </a:rPr>
              <a:t>وظيفة المقابلة:</a:t>
            </a:r>
          </a:p>
        </p:txBody>
      </p:sp>
      <p:sp>
        <p:nvSpPr>
          <p:cNvPr id="7" name="Rectangle 6"/>
          <p:cNvSpPr/>
          <p:nvPr/>
        </p:nvSpPr>
        <p:spPr>
          <a:xfrm>
            <a:off x="693175" y="3885610"/>
            <a:ext cx="10857894"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rtl="1">
              <a:lnSpc>
                <a:spcPct val="150000"/>
              </a:lnSpc>
            </a:pPr>
            <a:r>
              <a:rPr lang="ar-BH" sz="3600" u="sng" dirty="0">
                <a:solidFill>
                  <a:srgbClr val="FF0000"/>
                </a:solidFill>
                <a:effectLst>
                  <a:outerShdw blurRad="38100" dist="38100" dir="2700000" algn="tl">
                    <a:srgbClr val="000000">
                      <a:alpha val="43137"/>
                    </a:srgbClr>
                  </a:outerShdw>
                </a:effectLst>
              </a:rPr>
              <a:t>ما </a:t>
            </a:r>
            <a:r>
              <a:rPr lang="ar-BH" sz="3600" u="sng" dirty="0" smtClean="0">
                <a:solidFill>
                  <a:srgbClr val="FF0000"/>
                </a:solidFill>
                <a:effectLst>
                  <a:outerShdw blurRad="38100" dist="38100" dir="2700000" algn="tl">
                    <a:srgbClr val="000000">
                      <a:alpha val="43137"/>
                    </a:srgbClr>
                  </a:outerShdw>
                </a:effectLst>
              </a:rPr>
              <a:t>أحسنَ الدِّينَ</a:t>
            </a:r>
            <a:r>
              <a:rPr lang="ar-BH" sz="3600" dirty="0" smtClean="0">
                <a:solidFill>
                  <a:srgbClr val="FF0000"/>
                </a:solidFill>
                <a:effectLst>
                  <a:outerShdw blurRad="38100" dist="38100" dir="2700000" algn="tl">
                    <a:srgbClr val="000000">
                      <a:alpha val="43137"/>
                    </a:srgbClr>
                  </a:outerShdw>
                </a:effectLst>
              </a:rPr>
              <a:t> والدُّنيا </a:t>
            </a:r>
            <a:r>
              <a:rPr lang="ar-BH" sz="3600" dirty="0">
                <a:solidFill>
                  <a:srgbClr val="FF0000"/>
                </a:solidFill>
                <a:effectLst>
                  <a:outerShdw blurRad="38100" dist="38100" dir="2700000" algn="tl">
                    <a:srgbClr val="000000">
                      <a:alpha val="43137"/>
                    </a:srgbClr>
                  </a:outerShdw>
                </a:effectLst>
              </a:rPr>
              <a:t>إذا </a:t>
            </a:r>
            <a:r>
              <a:rPr lang="ar-BH" sz="3600" dirty="0" smtClean="0">
                <a:solidFill>
                  <a:srgbClr val="FF0000"/>
                </a:solidFill>
                <a:effectLst>
                  <a:outerShdw blurRad="38100" dist="38100" dir="2700000" algn="tl">
                    <a:srgbClr val="000000">
                      <a:alpha val="43137"/>
                    </a:srgbClr>
                  </a:outerShdw>
                </a:effectLst>
              </a:rPr>
              <a:t>اجْتَمَعَا        </a:t>
            </a:r>
            <a:r>
              <a:rPr lang="ar-BH" sz="3600" u="sng" dirty="0" smtClean="0">
                <a:solidFill>
                  <a:srgbClr val="FF0000"/>
                </a:solidFill>
                <a:effectLst>
                  <a:outerShdw blurRad="38100" dist="38100" dir="2700000" algn="tl">
                    <a:srgbClr val="000000">
                      <a:alpha val="43137"/>
                    </a:srgbClr>
                  </a:outerShdw>
                </a:effectLst>
              </a:rPr>
              <a:t>وأقبحَ الكُفرَ </a:t>
            </a:r>
            <a:r>
              <a:rPr lang="ar-BH" sz="3600" dirty="0" smtClean="0">
                <a:solidFill>
                  <a:srgbClr val="FF0000"/>
                </a:solidFill>
                <a:effectLst>
                  <a:outerShdw blurRad="38100" dist="38100" dir="2700000" algn="tl">
                    <a:srgbClr val="000000">
                      <a:alpha val="43137"/>
                    </a:srgbClr>
                  </a:outerShdw>
                </a:effectLst>
              </a:rPr>
              <a:t>والإفْلاسَ </a:t>
            </a:r>
            <a:r>
              <a:rPr lang="ar-BH" sz="3600" dirty="0">
                <a:solidFill>
                  <a:srgbClr val="FF0000"/>
                </a:solidFill>
                <a:effectLst>
                  <a:outerShdw blurRad="38100" dist="38100" dir="2700000" algn="tl">
                    <a:srgbClr val="000000">
                      <a:alpha val="43137"/>
                    </a:srgbClr>
                  </a:outerShdw>
                </a:effectLst>
              </a:rPr>
              <a:t>في </a:t>
            </a:r>
            <a:r>
              <a:rPr lang="ar-BH" sz="3600" dirty="0" smtClean="0">
                <a:solidFill>
                  <a:srgbClr val="FF0000"/>
                </a:solidFill>
                <a:effectLst>
                  <a:outerShdw blurRad="38100" dist="38100" dir="2700000" algn="tl">
                    <a:srgbClr val="000000">
                      <a:alpha val="43137"/>
                    </a:srgbClr>
                  </a:outerShdw>
                </a:effectLst>
              </a:rPr>
              <a:t>الرَّجُلِ</a:t>
            </a:r>
            <a:endParaRPr lang="ar-BH" sz="36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9692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otalTime>312</TotalTime>
  <Words>515</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AGA Arabesque</vt:lpstr>
      <vt:lpstr>Arial</vt:lpstr>
      <vt:lpstr>Calibri</vt:lpstr>
      <vt:lpstr>Calibri Light</vt:lpstr>
      <vt:lpstr>Wingdings</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2020-03-16T09:58:05Z</dcterms:created>
  <dcterms:modified xsi:type="dcterms:W3CDTF">2020-03-31T13:46:36Z</dcterms:modified>
</cp:coreProperties>
</file>