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60" r:id="rId4"/>
    <p:sldId id="261" r:id="rId5"/>
    <p:sldId id="262" r:id="rId6"/>
    <p:sldId id="263" r:id="rId7"/>
    <p:sldId id="264" r:id="rId8"/>
    <p:sldId id="265" r:id="rId9"/>
    <p:sldId id="266" r:id="rId10"/>
    <p:sldId id="269" r:id="rId11"/>
    <p:sldId id="267" r:id="rId12"/>
    <p:sldId id="268" r:id="rId13"/>
    <p:sldId id="274" r:id="rId14"/>
    <p:sldId id="281" r:id="rId15"/>
    <p:sldId id="275"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334"/>
    <a:srgbClr val="FF2929"/>
    <a:srgbClr val="B45210"/>
    <a:srgbClr val="C9EBED"/>
    <a:srgbClr val="C9D7ED"/>
    <a:srgbClr val="DB6413"/>
    <a:srgbClr val="F0904E"/>
    <a:srgbClr val="ED7E33"/>
    <a:srgbClr val="009900"/>
    <a:srgbClr val="E257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p:cViewPr varScale="1">
        <p:scale>
          <a:sx n="74" d="100"/>
          <a:sy n="74" d="100"/>
        </p:scale>
        <p:origin x="594" y="72"/>
      </p:cViewPr>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A3E41-DF5A-4B01-AEF0-1D1BBC8963C9}" type="datetimeFigureOut">
              <a:rPr lang="en-US" smtClean="0"/>
              <a:t>3/25/2020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921D5-FBE2-48C6-91B5-981652E35CFB}" type="slidenum">
              <a:rPr lang="en-US" smtClean="0"/>
              <a:t>‹#›</a:t>
            </a:fld>
            <a:endParaRPr lang="en-US"/>
          </a:p>
        </p:txBody>
      </p:sp>
    </p:spTree>
    <p:extLst>
      <p:ext uri="{BB962C8B-B14F-4D97-AF65-F5344CB8AC3E}">
        <p14:creationId xmlns:p14="http://schemas.microsoft.com/office/powerpoint/2010/main" val="156736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3/25/2020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3/25/2020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audio" Target="../media/media9.wma"/><Relationship Id="rId7" Type="http://schemas.openxmlformats.org/officeDocument/2006/relationships/image" Target="../media/image3.png"/><Relationship Id="rId2" Type="http://schemas.microsoft.com/office/2007/relationships/media" Target="../media/media9.wma"/><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7" Type="http://schemas.openxmlformats.org/officeDocument/2006/relationships/image" Target="../media/image3.png"/><Relationship Id="rId2" Type="http://schemas.microsoft.com/office/2007/relationships/media" Target="../media/media3.wma"/><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2" Type="http://schemas.microsoft.com/office/2007/relationships/media" Target="../media/media4.wma"/><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2" Type="http://schemas.microsoft.com/office/2007/relationships/media" Target="../media/media5.wma"/><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2" Type="http://schemas.microsoft.com/office/2007/relationships/media" Target="../media/media6.wma"/><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2" Type="http://schemas.microsoft.com/office/2007/relationships/media" Target="../media/media7.wma"/><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79601" y="4599863"/>
            <a:ext cx="3835021" cy="1037230"/>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BH" sz="2800" b="1" dirty="0" smtClean="0">
                <a:solidFill>
                  <a:srgbClr val="E36831"/>
                </a:solidFill>
              </a:rPr>
              <a:t>الصفّ الأوّل الثانوي</a:t>
            </a:r>
            <a:endParaRPr lang="ar-BH" sz="2800" b="1" dirty="0">
              <a:solidFill>
                <a:srgbClr val="E36831"/>
              </a:solidFill>
            </a:endParaRPr>
          </a:p>
        </p:txBody>
      </p:sp>
      <p:pic>
        <p:nvPicPr>
          <p:cNvPr id="9" name="Picture 8"/>
          <p:cNvPicPr>
            <a:picLocks noChangeAspect="1"/>
          </p:cNvPicPr>
          <p:nvPr/>
        </p:nvPicPr>
        <p:blipFill>
          <a:blip r:embed="rId4"/>
          <a:stretch>
            <a:fillRect/>
          </a:stretch>
        </p:blipFill>
        <p:spPr>
          <a:xfrm>
            <a:off x="466101" y="2977760"/>
            <a:ext cx="2900913" cy="3537690"/>
          </a:xfrm>
          <a:prstGeom prst="rect">
            <a:avLst/>
          </a:prstGeom>
        </p:spPr>
      </p:pic>
      <p:sp>
        <p:nvSpPr>
          <p:cNvPr id="10" name="Rectangle 9"/>
          <p:cNvSpPr/>
          <p:nvPr/>
        </p:nvSpPr>
        <p:spPr>
          <a:xfrm>
            <a:off x="4200038" y="2099403"/>
            <a:ext cx="6254398" cy="2664234"/>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BH" sz="12000" b="1" dirty="0" smtClean="0">
                <a:solidFill>
                  <a:srgbClr val="A64316"/>
                </a:solidFill>
                <a:latin typeface="Aparajita" panose="020B0604020202020204" pitchFamily="34" charset="0"/>
                <a:cs typeface="DecoType Thuluth" panose="02010000000000000000" pitchFamily="2" charset="-78"/>
              </a:rPr>
              <a:t>صيغ المبالغة</a:t>
            </a:r>
            <a:endParaRPr lang="ar-BH" sz="12000" b="1" dirty="0">
              <a:solidFill>
                <a:srgbClr val="A64316"/>
              </a:solidFill>
              <a:latin typeface="Aparajita" panose="020B0604020202020204" pitchFamily="34" charset="0"/>
              <a:cs typeface="DecoType Thuluth" panose="02010000000000000000" pitchFamily="2" charset="-78"/>
            </a:endParaRPr>
          </a:p>
        </p:txBody>
      </p:sp>
      <p:sp>
        <p:nvSpPr>
          <p:cNvPr id="12" name="Rectangle 11"/>
          <p:cNvSpPr/>
          <p:nvPr/>
        </p:nvSpPr>
        <p:spPr>
          <a:xfrm>
            <a:off x="479749" y="2202434"/>
            <a:ext cx="2900913" cy="783912"/>
          </a:xfrm>
          <a:prstGeom prst="rect">
            <a:avLst/>
          </a:prstGeom>
          <a:solidFill>
            <a:srgbClr val="EF8D4B"/>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BH" sz="2800" b="1" dirty="0" smtClean="0">
                <a:solidFill>
                  <a:schemeClr val="accent2">
                    <a:lumMod val="50000"/>
                  </a:schemeClr>
                </a:solidFill>
              </a:rPr>
              <a:t>مقرّر </a:t>
            </a:r>
          </a:p>
          <a:p>
            <a:pPr algn="ctr"/>
            <a:r>
              <a:rPr lang="ar-BH" sz="2800" b="1" dirty="0" smtClean="0">
                <a:solidFill>
                  <a:schemeClr val="accent2">
                    <a:lumMod val="50000"/>
                  </a:schemeClr>
                </a:solidFill>
              </a:rPr>
              <a:t>عرب 102</a:t>
            </a:r>
            <a:endParaRPr lang="ar-BH" sz="2800" b="1" dirty="0">
              <a:solidFill>
                <a:schemeClr val="accent2">
                  <a:lumMod val="50000"/>
                </a:schemeClr>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4="http://schemas.microsoft.com/office/powerpoint/2010/main">
    <mc:Choice Requires="p14">
      <p:transition spd="slow" p14:dur="2000" advTm="42086"/>
    </mc:Choice>
    <mc:Fallback xmlns="">
      <p:transition spd="slow" advTm="420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7930"/>
          </a:xfrm>
        </p:spPr>
        <p:txBody>
          <a:bodyPr/>
          <a:lstStyle/>
          <a:p>
            <a:pPr algn="ctr"/>
            <a:r>
              <a:rPr lang="ar-BH" b="1" dirty="0" smtClean="0">
                <a:solidFill>
                  <a:srgbClr val="FF0000"/>
                </a:solidFill>
              </a:rPr>
              <a:t>اشتقاق صيغ المبالغة</a:t>
            </a:r>
            <a:endParaRPr lang="en-US" b="1" dirty="0">
              <a:solidFill>
                <a:srgbClr val="FF0000"/>
              </a:solidFill>
            </a:endParaRPr>
          </a:p>
        </p:txBody>
      </p:sp>
      <p:sp>
        <p:nvSpPr>
          <p:cNvPr id="3" name="Content Placeholder 2"/>
          <p:cNvSpPr>
            <a:spLocks noGrp="1"/>
          </p:cNvSpPr>
          <p:nvPr>
            <p:ph idx="1"/>
          </p:nvPr>
        </p:nvSpPr>
        <p:spPr>
          <a:xfrm>
            <a:off x="2230581" y="1867437"/>
            <a:ext cx="8887691" cy="4029747"/>
          </a:xfrm>
        </p:spPr>
        <p:txBody>
          <a:bodyPr/>
          <a:lstStyle/>
          <a:p>
            <a:pPr marL="0" indent="0" algn="r" rtl="1">
              <a:buNone/>
            </a:pPr>
            <a:endParaRPr lang="ar-BH" dirty="0" smtClean="0"/>
          </a:p>
          <a:p>
            <a:pPr marL="0" indent="0" algn="r" rtl="1">
              <a:buNone/>
            </a:pPr>
            <a:endParaRPr lang="en-US" dirty="0"/>
          </a:p>
        </p:txBody>
      </p:sp>
      <p:sp>
        <p:nvSpPr>
          <p:cNvPr id="8" name="Rectangle 7"/>
          <p:cNvSpPr/>
          <p:nvPr/>
        </p:nvSpPr>
        <p:spPr>
          <a:xfrm>
            <a:off x="3439196" y="1357572"/>
            <a:ext cx="5313608" cy="65682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3200" b="1" dirty="0">
                <a:solidFill>
                  <a:schemeClr val="accent5">
                    <a:lumMod val="50000"/>
                  </a:schemeClr>
                </a:solidFill>
              </a:rPr>
              <a:t>حدّد وزن كلّ صيغة مبالغة ممّا يأتي</a:t>
            </a:r>
          </a:p>
        </p:txBody>
      </p:sp>
      <p:graphicFrame>
        <p:nvGraphicFramePr>
          <p:cNvPr id="9" name="Table 8"/>
          <p:cNvGraphicFramePr>
            <a:graphicFrameLocks noGrp="1"/>
          </p:cNvGraphicFramePr>
          <p:nvPr>
            <p:extLst>
              <p:ext uri="{D42A27DB-BD31-4B8C-83A1-F6EECF244321}">
                <p14:modId xmlns:p14="http://schemas.microsoft.com/office/powerpoint/2010/main" val="3032735204"/>
              </p:ext>
            </p:extLst>
          </p:nvPr>
        </p:nvGraphicFramePr>
        <p:xfrm>
          <a:off x="2122152" y="2239584"/>
          <a:ext cx="8128000" cy="3767122"/>
        </p:xfrm>
        <a:graphic>
          <a:graphicData uri="http://schemas.openxmlformats.org/drawingml/2006/table">
            <a:tbl>
              <a:tblPr rtl="1" firstRow="1" bandRow="1">
                <a:tableStyleId>{21E4AEA4-8DFA-4A89-87EB-49C32662AFE0}</a:tableStyleId>
              </a:tblPr>
              <a:tblGrid>
                <a:gridCol w="4064000"/>
                <a:gridCol w="4064000"/>
              </a:tblGrid>
              <a:tr h="658162">
                <a:tc>
                  <a:txBody>
                    <a:bodyPr/>
                    <a:lstStyle/>
                    <a:p>
                      <a:pPr algn="ctr" rtl="1">
                        <a:lnSpc>
                          <a:spcPct val="100000"/>
                        </a:lnSpc>
                      </a:pPr>
                      <a:r>
                        <a:rPr lang="ar-BH" sz="2800" dirty="0" smtClean="0">
                          <a:solidFill>
                            <a:schemeClr val="accent5">
                              <a:lumMod val="75000"/>
                            </a:schemeClr>
                          </a:solidFill>
                        </a:rPr>
                        <a:t>صيغة</a:t>
                      </a:r>
                      <a:r>
                        <a:rPr lang="ar-BH" sz="2800" baseline="0" dirty="0" smtClean="0">
                          <a:solidFill>
                            <a:schemeClr val="accent5">
                              <a:lumMod val="75000"/>
                            </a:schemeClr>
                          </a:solidFill>
                        </a:rPr>
                        <a:t> المبالغة</a:t>
                      </a:r>
                      <a:endParaRPr lang="ar-BH" sz="2800" dirty="0">
                        <a:solidFill>
                          <a:schemeClr val="accent5">
                            <a:lumMod val="75000"/>
                          </a:schemeClr>
                        </a:solidFill>
                      </a:endParaRPr>
                    </a:p>
                  </a:txBody>
                  <a:tcPr>
                    <a:solidFill>
                      <a:srgbClr val="F07334"/>
                    </a:solidFill>
                  </a:tcPr>
                </a:tc>
                <a:tc>
                  <a:txBody>
                    <a:bodyPr/>
                    <a:lstStyle/>
                    <a:p>
                      <a:pPr algn="ctr" rtl="1">
                        <a:lnSpc>
                          <a:spcPct val="100000"/>
                        </a:lnSpc>
                      </a:pPr>
                      <a:r>
                        <a:rPr lang="ar-BH" sz="2800" dirty="0" smtClean="0">
                          <a:solidFill>
                            <a:schemeClr val="accent5">
                              <a:lumMod val="75000"/>
                            </a:schemeClr>
                          </a:solidFill>
                        </a:rPr>
                        <a:t>وزنها</a:t>
                      </a:r>
                      <a:endParaRPr lang="ar-BH" sz="2800" dirty="0">
                        <a:solidFill>
                          <a:schemeClr val="accent5">
                            <a:lumMod val="75000"/>
                          </a:schemeClr>
                        </a:solidFill>
                      </a:endParaRPr>
                    </a:p>
                  </a:txBody>
                  <a:tcPr>
                    <a:solidFill>
                      <a:srgbClr val="F07334"/>
                    </a:solidFill>
                  </a:tcPr>
                </a:tc>
              </a:tr>
              <a:tr h="370840">
                <a:tc>
                  <a:txBody>
                    <a:bodyPr/>
                    <a:lstStyle/>
                    <a:p>
                      <a:pPr algn="ctr" rtl="1">
                        <a:lnSpc>
                          <a:spcPct val="100000"/>
                        </a:lnSpc>
                      </a:pPr>
                      <a:r>
                        <a:rPr lang="ar-BH" sz="2800" dirty="0" smtClean="0"/>
                        <a:t>غَـفّـارٌ</a:t>
                      </a:r>
                      <a:endParaRPr lang="ar-BH" sz="2800" dirty="0"/>
                    </a:p>
                  </a:txBody>
                  <a:tcPr/>
                </a:tc>
                <a:tc>
                  <a:txBody>
                    <a:bodyPr/>
                    <a:lstStyle/>
                    <a:p>
                      <a:pPr algn="ctr" rtl="1">
                        <a:lnSpc>
                          <a:spcPct val="100000"/>
                        </a:lnSpc>
                      </a:pPr>
                      <a:endParaRPr lang="ar-BH" sz="2800" b="1" dirty="0">
                        <a:solidFill>
                          <a:srgbClr val="009900"/>
                        </a:solidFill>
                      </a:endParaRPr>
                    </a:p>
                  </a:txBody>
                  <a:tcPr/>
                </a:tc>
              </a:tr>
              <a:tr h="370840">
                <a:tc>
                  <a:txBody>
                    <a:bodyPr/>
                    <a:lstStyle/>
                    <a:p>
                      <a:pPr algn="ctr" rtl="1">
                        <a:lnSpc>
                          <a:spcPct val="100000"/>
                        </a:lnSpc>
                      </a:pPr>
                      <a:r>
                        <a:rPr lang="ar-BH" sz="2800" dirty="0" smtClean="0"/>
                        <a:t>سِـتِّـيـر</a:t>
                      </a:r>
                      <a:endParaRPr lang="ar-BH" sz="2800" dirty="0"/>
                    </a:p>
                  </a:txBody>
                  <a:tcPr/>
                </a:tc>
                <a:tc>
                  <a:txBody>
                    <a:bodyPr/>
                    <a:lstStyle/>
                    <a:p>
                      <a:pPr algn="ctr" rtl="1">
                        <a:lnSpc>
                          <a:spcPct val="100000"/>
                        </a:lnSpc>
                      </a:pPr>
                      <a:endParaRPr lang="ar-BH" sz="2800" b="1" dirty="0">
                        <a:solidFill>
                          <a:srgbClr val="009900"/>
                        </a:solidFill>
                      </a:endParaRPr>
                    </a:p>
                  </a:txBody>
                  <a:tcPr/>
                </a:tc>
              </a:tr>
              <a:tr h="370840">
                <a:tc>
                  <a:txBody>
                    <a:bodyPr/>
                    <a:lstStyle/>
                    <a:p>
                      <a:pPr algn="ctr" rtl="1">
                        <a:lnSpc>
                          <a:spcPct val="100000"/>
                        </a:lnSpc>
                      </a:pPr>
                      <a:r>
                        <a:rPr lang="ar-BH" sz="2800" dirty="0" smtClean="0"/>
                        <a:t>كَـتـومٌ</a:t>
                      </a:r>
                      <a:endParaRPr lang="ar-BH" sz="2800" dirty="0"/>
                    </a:p>
                  </a:txBody>
                  <a:tcPr/>
                </a:tc>
                <a:tc>
                  <a:txBody>
                    <a:bodyPr/>
                    <a:lstStyle/>
                    <a:p>
                      <a:pPr algn="ctr" rtl="1">
                        <a:lnSpc>
                          <a:spcPct val="100000"/>
                        </a:lnSpc>
                      </a:pPr>
                      <a:endParaRPr lang="ar-BH" sz="2800" b="1" dirty="0">
                        <a:solidFill>
                          <a:srgbClr val="009900"/>
                        </a:solidFill>
                      </a:endParaRPr>
                    </a:p>
                  </a:txBody>
                  <a:tcPr/>
                </a:tc>
              </a:tr>
              <a:tr h="370840">
                <a:tc>
                  <a:txBody>
                    <a:bodyPr/>
                    <a:lstStyle/>
                    <a:p>
                      <a:pPr algn="ctr" rtl="1">
                        <a:lnSpc>
                          <a:spcPct val="100000"/>
                        </a:lnSpc>
                      </a:pPr>
                      <a:r>
                        <a:rPr lang="ar-BH" sz="2800" dirty="0" smtClean="0"/>
                        <a:t>مِـخْـوان</a:t>
                      </a:r>
                      <a:endParaRPr lang="ar-BH" sz="2800" dirty="0"/>
                    </a:p>
                  </a:txBody>
                  <a:tcPr/>
                </a:tc>
                <a:tc>
                  <a:txBody>
                    <a:bodyPr/>
                    <a:lstStyle/>
                    <a:p>
                      <a:pPr algn="ctr" rtl="1">
                        <a:lnSpc>
                          <a:spcPct val="100000"/>
                        </a:lnSpc>
                      </a:pPr>
                      <a:endParaRPr lang="ar-BH" sz="2800" b="1" dirty="0">
                        <a:solidFill>
                          <a:srgbClr val="009900"/>
                        </a:solidFill>
                      </a:endParaRPr>
                    </a:p>
                  </a:txBody>
                  <a:tcPr/>
                </a:tc>
              </a:tr>
              <a:tr h="370840">
                <a:tc>
                  <a:txBody>
                    <a:bodyPr/>
                    <a:lstStyle/>
                    <a:p>
                      <a:pPr algn="ctr" rtl="1">
                        <a:lnSpc>
                          <a:spcPct val="100000"/>
                        </a:lnSpc>
                      </a:pPr>
                      <a:r>
                        <a:rPr lang="ar-BH" sz="2800" dirty="0" smtClean="0"/>
                        <a:t>عَـلـيـمٌ</a:t>
                      </a:r>
                      <a:endParaRPr lang="ar-BH" sz="2800" dirty="0"/>
                    </a:p>
                  </a:txBody>
                  <a:tcPr/>
                </a:tc>
                <a:tc>
                  <a:txBody>
                    <a:bodyPr/>
                    <a:lstStyle/>
                    <a:p>
                      <a:pPr algn="ctr" rtl="1">
                        <a:lnSpc>
                          <a:spcPct val="100000"/>
                        </a:lnSpc>
                      </a:pPr>
                      <a:endParaRPr lang="ar-BH" sz="2800" b="1" dirty="0">
                        <a:solidFill>
                          <a:srgbClr val="009900"/>
                        </a:solidFill>
                      </a:endParaRPr>
                    </a:p>
                  </a:txBody>
                  <a:tcPr/>
                </a:tc>
              </a:tr>
              <a:tr h="370840">
                <a:tc>
                  <a:txBody>
                    <a:bodyPr/>
                    <a:lstStyle/>
                    <a:p>
                      <a:pPr algn="ctr" rtl="1">
                        <a:lnSpc>
                          <a:spcPct val="100000"/>
                        </a:lnSpc>
                      </a:pPr>
                      <a:r>
                        <a:rPr lang="ar-BH" sz="2800" dirty="0" smtClean="0"/>
                        <a:t>علّامَـةٌ</a:t>
                      </a:r>
                      <a:endParaRPr lang="ar-BH" sz="2800" dirty="0"/>
                    </a:p>
                  </a:txBody>
                  <a:tcPr/>
                </a:tc>
                <a:tc>
                  <a:txBody>
                    <a:bodyPr/>
                    <a:lstStyle/>
                    <a:p>
                      <a:pPr algn="ctr" rtl="1">
                        <a:lnSpc>
                          <a:spcPct val="100000"/>
                        </a:lnSpc>
                      </a:pPr>
                      <a:endParaRPr lang="ar-BH" sz="2800" b="1" dirty="0">
                        <a:solidFill>
                          <a:srgbClr val="009900"/>
                        </a:solidFill>
                      </a:endParaRPr>
                    </a:p>
                  </a:txBody>
                  <a:tcPr/>
                </a:tc>
              </a:tr>
            </a:tbl>
          </a:graphicData>
        </a:graphic>
      </p:graphicFrame>
      <p:sp>
        <p:nvSpPr>
          <p:cNvPr id="10" name="Donut 9"/>
          <p:cNvSpPr/>
          <p:nvPr/>
        </p:nvSpPr>
        <p:spPr>
          <a:xfrm>
            <a:off x="254755" y="5442625"/>
            <a:ext cx="1351127" cy="909118"/>
          </a:xfrm>
          <a:prstGeom prst="donut">
            <a:avLst>
              <a:gd name="adj" fmla="val 15240"/>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FF0000"/>
                </a:solidFill>
                <a:latin typeface="Monotype Koufi" pitchFamily="2" charset="-78"/>
                <a:ea typeface="Monotype Koufi" pitchFamily="2" charset="-78"/>
                <a:cs typeface="Monotype Koufi" pitchFamily="2" charset="-78"/>
              </a:rPr>
              <a:t>الإجابة</a:t>
            </a:r>
            <a:endParaRPr lang="ar-BH" sz="2600" b="1" dirty="0">
              <a:solidFill>
                <a:srgbClr val="FF0000"/>
              </a:solidFill>
              <a:latin typeface="Monotype Koufi" pitchFamily="2" charset="-78"/>
              <a:ea typeface="Monotype Koufi" pitchFamily="2" charset="-78"/>
              <a:cs typeface="Monotype Koufi" pitchFamily="2" charset="-78"/>
            </a:endParaRPr>
          </a:p>
        </p:txBody>
      </p:sp>
      <p:sp>
        <p:nvSpPr>
          <p:cNvPr id="11" name="Rectangle 10"/>
          <p:cNvSpPr/>
          <p:nvPr/>
        </p:nvSpPr>
        <p:spPr>
          <a:xfrm>
            <a:off x="3567606" y="3936354"/>
            <a:ext cx="1052091" cy="49576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rgbClr val="FF0000"/>
                </a:solidFill>
              </a:rPr>
              <a:t>فَـعـولٌ</a:t>
            </a:r>
          </a:p>
        </p:txBody>
      </p:sp>
      <p:sp>
        <p:nvSpPr>
          <p:cNvPr id="12" name="Rectangle 11"/>
          <p:cNvSpPr/>
          <p:nvPr/>
        </p:nvSpPr>
        <p:spPr>
          <a:xfrm>
            <a:off x="3567606" y="3460028"/>
            <a:ext cx="1052091" cy="49576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فِـعّـيـلٌ</a:t>
            </a:r>
            <a:endParaRPr lang="ar-BH" sz="2800" b="1" dirty="0">
              <a:solidFill>
                <a:srgbClr val="FF0000"/>
              </a:solidFill>
            </a:endParaRPr>
          </a:p>
        </p:txBody>
      </p:sp>
      <p:sp>
        <p:nvSpPr>
          <p:cNvPr id="13" name="Rectangle 12"/>
          <p:cNvSpPr/>
          <p:nvPr/>
        </p:nvSpPr>
        <p:spPr>
          <a:xfrm>
            <a:off x="3567606" y="4464254"/>
            <a:ext cx="1052091" cy="49576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مِفْـعـالٌ</a:t>
            </a:r>
            <a:endParaRPr lang="ar-BH" sz="2800" b="1" dirty="0">
              <a:solidFill>
                <a:srgbClr val="FF0000"/>
              </a:solidFill>
            </a:endParaRPr>
          </a:p>
        </p:txBody>
      </p:sp>
      <p:sp>
        <p:nvSpPr>
          <p:cNvPr id="14" name="Rectangle 13"/>
          <p:cNvSpPr/>
          <p:nvPr/>
        </p:nvSpPr>
        <p:spPr>
          <a:xfrm>
            <a:off x="3567604" y="5491691"/>
            <a:ext cx="1052091" cy="49576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a:solidFill>
                  <a:srgbClr val="FF0000"/>
                </a:solidFill>
              </a:rPr>
              <a:t>فَـعّـالَـةٌ</a:t>
            </a:r>
          </a:p>
        </p:txBody>
      </p:sp>
      <p:sp>
        <p:nvSpPr>
          <p:cNvPr id="15" name="Rectangle 14"/>
          <p:cNvSpPr/>
          <p:nvPr/>
        </p:nvSpPr>
        <p:spPr>
          <a:xfrm>
            <a:off x="3567605" y="4946864"/>
            <a:ext cx="1052091" cy="49576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a:solidFill>
                  <a:srgbClr val="FF0000"/>
                </a:solidFill>
              </a:rPr>
              <a:t>فَـعـيلٌ</a:t>
            </a:r>
          </a:p>
        </p:txBody>
      </p:sp>
      <p:sp>
        <p:nvSpPr>
          <p:cNvPr id="17" name="Rectangle 16"/>
          <p:cNvSpPr/>
          <p:nvPr/>
        </p:nvSpPr>
        <p:spPr>
          <a:xfrm>
            <a:off x="3567606" y="2895766"/>
            <a:ext cx="1052091" cy="49576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rgbClr val="FF0000"/>
                </a:solidFill>
              </a:rPr>
              <a:t>فَـعّـالٌ</a:t>
            </a:r>
          </a:p>
        </p:txBody>
      </p:sp>
    </p:spTree>
    <p:custDataLst>
      <p:tags r:id="rId1"/>
    </p:custDataLst>
    <p:extLst>
      <p:ext uri="{BB962C8B-B14F-4D97-AF65-F5344CB8AC3E}">
        <p14:creationId xmlns:p14="http://schemas.microsoft.com/office/powerpoint/2010/main" val="3943641346"/>
      </p:ext>
    </p:extLst>
  </p:cSld>
  <p:clrMapOvr>
    <a:masterClrMapping/>
  </p:clrMapOvr>
  <mc:AlternateContent xmlns:mc="http://schemas.openxmlformats.org/markup-compatibility/2006" xmlns:p14="http://schemas.microsoft.com/office/powerpoint/2010/main">
    <mc:Choice Requires="p14">
      <p:transition spd="slow" p14:dur="2000" advTm="17904"/>
    </mc:Choice>
    <mc:Fallback xmlns="">
      <p:transition spd="slow" advTm="179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27286" y="133113"/>
            <a:ext cx="1446502" cy="1250243"/>
          </a:xfrm>
          <a:prstGeom prst="rect">
            <a:avLst/>
          </a:prstGeom>
        </p:spPr>
      </p:pic>
      <p:sp>
        <p:nvSpPr>
          <p:cNvPr id="7" name="Rectangle 6"/>
          <p:cNvSpPr/>
          <p:nvPr/>
        </p:nvSpPr>
        <p:spPr>
          <a:xfrm>
            <a:off x="721217" y="1854556"/>
            <a:ext cx="7707246" cy="3258357"/>
          </a:xfrm>
          <a:prstGeom prst="rect">
            <a:avLst/>
          </a:prstGeom>
          <a:solidFill>
            <a:schemeClr val="accent2">
              <a:lumMod val="40000"/>
              <a:lumOff val="60000"/>
            </a:schemeClr>
          </a:solidFill>
          <a:ln>
            <a:solidFill>
              <a:srgbClr val="FF3300"/>
            </a:solidFill>
          </a:ln>
        </p:spPr>
        <p:style>
          <a:lnRef idx="3">
            <a:schemeClr val="lt1"/>
          </a:lnRef>
          <a:fillRef idx="1">
            <a:schemeClr val="accent3"/>
          </a:fillRef>
          <a:effectRef idx="1">
            <a:schemeClr val="accent3"/>
          </a:effectRef>
          <a:fontRef idx="minor">
            <a:schemeClr val="lt1"/>
          </a:fontRef>
        </p:style>
        <p:txBody>
          <a:bodyPr rtlCol="0" anchor="ctr"/>
          <a:lstStyle/>
          <a:p>
            <a:pPr algn="just" rtl="1"/>
            <a:endParaRPr lang="ar-BH" sz="3200" b="1" dirty="0" smtClean="0">
              <a:solidFill>
                <a:schemeClr val="tx1"/>
              </a:solidFill>
            </a:endParaRPr>
          </a:p>
          <a:p>
            <a:pPr algn="just" rtl="1"/>
            <a:r>
              <a:rPr lang="ar-BH" sz="3200" b="1" dirty="0" smtClean="0">
                <a:solidFill>
                  <a:schemeClr val="tx1"/>
                </a:solidFill>
              </a:rPr>
              <a:t>ــ صيغة المبالغة سماعيّة، تُشتقّ غالبا من الفعل الثلاثيّ المجرّد على أوزان مختلفة، أشهرها:</a:t>
            </a:r>
          </a:p>
          <a:p>
            <a:pPr algn="just" rtl="1"/>
            <a:r>
              <a:rPr lang="ar-BH" sz="3200" b="1" dirty="0">
                <a:solidFill>
                  <a:schemeClr val="tx1"/>
                </a:solidFill>
              </a:rPr>
              <a:t> </a:t>
            </a:r>
            <a:r>
              <a:rPr lang="ar-BH" sz="3200" b="1" dirty="0" smtClean="0">
                <a:solidFill>
                  <a:schemeClr val="tx1"/>
                </a:solidFill>
              </a:rPr>
              <a:t>        </a:t>
            </a:r>
            <a:r>
              <a:rPr lang="ar-BH" sz="3200" b="1" dirty="0" smtClean="0">
                <a:solidFill>
                  <a:srgbClr val="FF0000"/>
                </a:solidFill>
              </a:rPr>
              <a:t>فَـعّـال ــ فَـعـيل ــ مِـفـعال ــ فِـعّـيل ــ فَـعّـالَة.</a:t>
            </a:r>
            <a:endParaRPr lang="en-US" sz="3200" b="1" dirty="0" smtClean="0">
              <a:solidFill>
                <a:srgbClr val="FF0000"/>
              </a:solidFill>
            </a:endParaRPr>
          </a:p>
          <a:p>
            <a:pPr algn="just" rtl="1"/>
            <a:r>
              <a:rPr lang="ar-BH" sz="3200" b="1" dirty="0" smtClean="0">
                <a:solidFill>
                  <a:schemeClr val="tx1"/>
                </a:solidFill>
              </a:rPr>
              <a:t>ــ بعض صيغ المبالغة اشتُقّت من أفعال ثلاثيّة مزيدة خلافًا للقاعدة، مثل: </a:t>
            </a:r>
            <a:r>
              <a:rPr lang="ar-BH" sz="3200" b="1" dirty="0" smtClean="0">
                <a:solidFill>
                  <a:srgbClr val="FF2929"/>
                </a:solidFill>
              </a:rPr>
              <a:t>مِـعْطاء (من أعطى) و نذير (من أنْذَرَ).</a:t>
            </a:r>
          </a:p>
          <a:p>
            <a:pPr algn="r"/>
            <a:endParaRPr lang="ar-BH" sz="3200" b="1" dirty="0" smtClean="0">
              <a:solidFill>
                <a:srgbClr val="FF0000"/>
              </a:solidFill>
            </a:endParaRPr>
          </a:p>
        </p:txBody>
      </p:sp>
      <p:sp>
        <p:nvSpPr>
          <p:cNvPr id="8" name="Left Arrow Callout 7"/>
          <p:cNvSpPr/>
          <p:nvPr/>
        </p:nvSpPr>
        <p:spPr>
          <a:xfrm>
            <a:off x="8428462" y="2633728"/>
            <a:ext cx="2776158" cy="1712865"/>
          </a:xfrm>
          <a:prstGeom prst="leftArrowCallout">
            <a:avLst>
              <a:gd name="adj1" fmla="val 24653"/>
              <a:gd name="adj2" fmla="val 18446"/>
              <a:gd name="adj3" fmla="val 44018"/>
              <a:gd name="adj4" fmla="val 64977"/>
            </a:avLst>
          </a:prstGeom>
          <a:solidFill>
            <a:srgbClr val="FF2929"/>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800" b="1" dirty="0" smtClean="0">
                <a:solidFill>
                  <a:srgbClr val="002060"/>
                </a:solidFill>
              </a:rPr>
              <a:t>نستنتج أنّ</a:t>
            </a:r>
            <a:endParaRPr lang="en-US" sz="3800" b="1" dirty="0">
              <a:solidFill>
                <a:srgbClr val="002060"/>
              </a:solidFill>
            </a:endParaRPr>
          </a:p>
        </p:txBody>
      </p:sp>
      <p:sp>
        <p:nvSpPr>
          <p:cNvPr id="9" name="Title 1"/>
          <p:cNvSpPr txBox="1">
            <a:spLocks/>
          </p:cNvSpPr>
          <p:nvPr/>
        </p:nvSpPr>
        <p:spPr>
          <a:xfrm>
            <a:off x="547177" y="323056"/>
            <a:ext cx="10515600" cy="1038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b="1" dirty="0" smtClean="0">
                <a:solidFill>
                  <a:srgbClr val="C00000"/>
                </a:solidFill>
              </a:rPr>
              <a:t>صيغ المبالغة: مفهومها ودلالتها</a:t>
            </a:r>
            <a:endParaRPr lang="ar-BH" b="1" dirty="0">
              <a:solidFill>
                <a:srgbClr val="C00000"/>
              </a:solidFill>
            </a:endParaRPr>
          </a:p>
        </p:txBody>
      </p:sp>
    </p:spTree>
    <p:extLst>
      <p:ext uri="{BB962C8B-B14F-4D97-AF65-F5344CB8AC3E}">
        <p14:creationId xmlns:p14="http://schemas.microsoft.com/office/powerpoint/2010/main" val="418826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5310"/>
            <a:ext cx="10515600" cy="1325563"/>
          </a:xfrm>
        </p:spPr>
        <p:txBody>
          <a:bodyPr/>
          <a:lstStyle/>
          <a:p>
            <a:pPr algn="ctr" rtl="1"/>
            <a:r>
              <a:rPr lang="ar-BH" b="1" dirty="0">
                <a:solidFill>
                  <a:srgbClr val="FF0000"/>
                </a:solidFill>
              </a:rPr>
              <a:t>نشاط تقويمي</a:t>
            </a:r>
            <a:endParaRPr lang="en-US" dirty="0"/>
          </a:p>
        </p:txBody>
      </p:sp>
      <p:pic>
        <p:nvPicPr>
          <p:cNvPr id="5" name="Picture 4"/>
          <p:cNvPicPr>
            <a:picLocks noChangeAspect="1"/>
          </p:cNvPicPr>
          <p:nvPr/>
        </p:nvPicPr>
        <p:blipFill>
          <a:blip r:embed="rId4"/>
          <a:stretch>
            <a:fillRect/>
          </a:stretch>
        </p:blipFill>
        <p:spPr>
          <a:xfrm>
            <a:off x="336069" y="2710743"/>
            <a:ext cx="5121945" cy="3201216"/>
          </a:xfrm>
          <a:prstGeom prst="rect">
            <a:avLst/>
          </a:prstGeom>
        </p:spPr>
      </p:pic>
      <p:sp>
        <p:nvSpPr>
          <p:cNvPr id="8" name="Rectangle 7"/>
          <p:cNvSpPr/>
          <p:nvPr/>
        </p:nvSpPr>
        <p:spPr>
          <a:xfrm>
            <a:off x="346656" y="1544801"/>
            <a:ext cx="11498687" cy="761414"/>
          </a:xfrm>
          <a:prstGeom prst="rect">
            <a:avLst/>
          </a:prstGeom>
          <a:solidFill>
            <a:srgbClr val="F0904E"/>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1" anchor="ctr"/>
          <a:lstStyle/>
          <a:p>
            <a:pPr algn="ctr" rtl="1"/>
            <a:r>
              <a:rPr lang="ar-BH" sz="3000" b="1" dirty="0">
                <a:solidFill>
                  <a:schemeClr val="accent5">
                    <a:lumMod val="50000"/>
                  </a:schemeClr>
                </a:solidFill>
              </a:rPr>
              <a:t>صُغ من كلّ فعل من الأفعال الآتية </a:t>
            </a:r>
            <a:r>
              <a:rPr lang="ar-BH" sz="3000" b="1" dirty="0" smtClean="0">
                <a:solidFill>
                  <a:schemeClr val="accent5">
                    <a:lumMod val="50000"/>
                  </a:schemeClr>
                </a:solidFill>
              </a:rPr>
              <a:t>صيغة مبالغة مستعملة له واضبطها </a:t>
            </a:r>
            <a:r>
              <a:rPr lang="ar-BH" sz="3000" b="1" dirty="0">
                <a:solidFill>
                  <a:schemeClr val="accent5">
                    <a:lumMod val="50000"/>
                  </a:schemeClr>
                </a:solidFill>
              </a:rPr>
              <a:t>بالشكل ضبطًا تامًّا:</a:t>
            </a:r>
          </a:p>
        </p:txBody>
      </p:sp>
      <p:pic>
        <p:nvPicPr>
          <p:cNvPr id="3076" name="Picture 4" descr="نتيجة بحث الصور عن evalu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820" y="115310"/>
            <a:ext cx="1273979" cy="132556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259629" y="2567719"/>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حَـمَـلَ</a:t>
            </a:r>
            <a:endParaRPr lang="ar-BH" sz="2800" b="1" dirty="0">
              <a:solidFill>
                <a:srgbClr val="B45210"/>
              </a:solidFill>
            </a:endParaRPr>
          </a:p>
        </p:txBody>
      </p:sp>
      <p:sp>
        <p:nvSpPr>
          <p:cNvPr id="13" name="Rectangle 12"/>
          <p:cNvSpPr/>
          <p:nvPr/>
        </p:nvSpPr>
        <p:spPr>
          <a:xfrm>
            <a:off x="10249435" y="3239331"/>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سَـمِـعَ</a:t>
            </a:r>
            <a:endParaRPr lang="ar-BH" sz="2800" b="1" dirty="0">
              <a:solidFill>
                <a:srgbClr val="B45210"/>
              </a:solidFill>
            </a:endParaRPr>
          </a:p>
        </p:txBody>
      </p:sp>
      <p:sp>
        <p:nvSpPr>
          <p:cNvPr id="14" name="Rectangle 13"/>
          <p:cNvSpPr/>
          <p:nvPr/>
        </p:nvSpPr>
        <p:spPr>
          <a:xfrm>
            <a:off x="10259629" y="3894865"/>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فَـتَـكَ</a:t>
            </a:r>
            <a:endParaRPr lang="ar-BH" sz="2800" b="1" dirty="0">
              <a:solidFill>
                <a:srgbClr val="B45210"/>
              </a:solidFill>
            </a:endParaRPr>
          </a:p>
        </p:txBody>
      </p:sp>
      <p:sp>
        <p:nvSpPr>
          <p:cNvPr id="15" name="Rectangle 14"/>
          <p:cNvSpPr/>
          <p:nvPr/>
        </p:nvSpPr>
        <p:spPr>
          <a:xfrm>
            <a:off x="10249435" y="4549278"/>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رَحَــلَ</a:t>
            </a:r>
            <a:endParaRPr lang="ar-BH" sz="2800" b="1" dirty="0">
              <a:solidFill>
                <a:srgbClr val="B45210"/>
              </a:solidFill>
            </a:endParaRPr>
          </a:p>
        </p:txBody>
      </p:sp>
      <p:sp>
        <p:nvSpPr>
          <p:cNvPr id="16" name="Rectangle 15"/>
          <p:cNvSpPr/>
          <p:nvPr/>
        </p:nvSpPr>
        <p:spPr>
          <a:xfrm>
            <a:off x="10249436" y="5205934"/>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صَـبـرَ</a:t>
            </a:r>
            <a:endParaRPr lang="ar-BH" sz="2800" b="1" dirty="0">
              <a:solidFill>
                <a:srgbClr val="B45210"/>
              </a:solidFill>
            </a:endParaRPr>
          </a:p>
        </p:txBody>
      </p:sp>
      <p:sp>
        <p:nvSpPr>
          <p:cNvPr id="17" name="Rectangle 16"/>
          <p:cNvSpPr/>
          <p:nvPr/>
        </p:nvSpPr>
        <p:spPr>
          <a:xfrm>
            <a:off x="10259629" y="5844818"/>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صَـدَقَ</a:t>
            </a:r>
            <a:endParaRPr lang="ar-BH" sz="2800" b="1" dirty="0">
              <a:solidFill>
                <a:srgbClr val="B45210"/>
              </a:solidFill>
            </a:endParaRPr>
          </a:p>
        </p:txBody>
      </p:sp>
      <p:sp>
        <p:nvSpPr>
          <p:cNvPr id="18" name="Rectangle 17"/>
          <p:cNvSpPr/>
          <p:nvPr/>
        </p:nvSpPr>
        <p:spPr>
          <a:xfrm>
            <a:off x="6739693" y="2593841"/>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حَـمّـالٌ</a:t>
            </a:r>
            <a:endParaRPr lang="ar-BH" sz="2800" b="1" dirty="0">
              <a:solidFill>
                <a:srgbClr val="B45210"/>
              </a:solidFill>
            </a:endParaRPr>
          </a:p>
        </p:txBody>
      </p:sp>
      <p:sp>
        <p:nvSpPr>
          <p:cNvPr id="19" name="Rectangle 18"/>
          <p:cNvSpPr/>
          <p:nvPr/>
        </p:nvSpPr>
        <p:spPr>
          <a:xfrm>
            <a:off x="6739694" y="3239331"/>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سَـمـيـعٌ</a:t>
            </a:r>
            <a:endParaRPr lang="ar-BH" sz="2800" b="1" dirty="0">
              <a:solidFill>
                <a:srgbClr val="B45210"/>
              </a:solidFill>
            </a:endParaRPr>
          </a:p>
        </p:txBody>
      </p:sp>
      <p:sp>
        <p:nvSpPr>
          <p:cNvPr id="20" name="Rectangle 19"/>
          <p:cNvSpPr/>
          <p:nvPr/>
        </p:nvSpPr>
        <p:spPr>
          <a:xfrm>
            <a:off x="6739694" y="3892622"/>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فَـتّـاكٌ</a:t>
            </a:r>
            <a:endParaRPr lang="ar-BH" sz="2800" b="1" dirty="0">
              <a:solidFill>
                <a:srgbClr val="B45210"/>
              </a:solidFill>
            </a:endParaRPr>
          </a:p>
        </p:txBody>
      </p:sp>
      <p:sp>
        <p:nvSpPr>
          <p:cNvPr id="21" name="Rectangle 20"/>
          <p:cNvSpPr/>
          <p:nvPr/>
        </p:nvSpPr>
        <p:spPr>
          <a:xfrm>
            <a:off x="6739695" y="4549278"/>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رَحّـالَةٌ</a:t>
            </a:r>
            <a:endParaRPr lang="ar-BH" sz="2800" b="1" dirty="0">
              <a:solidFill>
                <a:srgbClr val="B45210"/>
              </a:solidFill>
            </a:endParaRPr>
          </a:p>
        </p:txBody>
      </p:sp>
      <p:sp>
        <p:nvSpPr>
          <p:cNvPr id="22" name="Rectangle 21"/>
          <p:cNvSpPr/>
          <p:nvPr/>
        </p:nvSpPr>
        <p:spPr>
          <a:xfrm>
            <a:off x="6749360" y="5205934"/>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صَـبـورٌ</a:t>
            </a:r>
            <a:endParaRPr lang="ar-BH" sz="2800" b="1" dirty="0">
              <a:solidFill>
                <a:srgbClr val="B45210"/>
              </a:solidFill>
            </a:endParaRPr>
          </a:p>
        </p:txBody>
      </p:sp>
      <p:sp>
        <p:nvSpPr>
          <p:cNvPr id="23" name="Rectangle 22"/>
          <p:cNvSpPr/>
          <p:nvPr/>
        </p:nvSpPr>
        <p:spPr>
          <a:xfrm>
            <a:off x="6757113" y="5839338"/>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صِـدّيـقٌ</a:t>
            </a:r>
            <a:endParaRPr lang="ar-BH" sz="2800" b="1" dirty="0">
              <a:solidFill>
                <a:srgbClr val="B45210"/>
              </a:solidFill>
            </a:endParaRPr>
          </a:p>
        </p:txBody>
      </p:sp>
      <p:sp>
        <p:nvSpPr>
          <p:cNvPr id="24" name="Donut 23"/>
          <p:cNvSpPr/>
          <p:nvPr/>
        </p:nvSpPr>
        <p:spPr>
          <a:xfrm>
            <a:off x="8461189" y="5496458"/>
            <a:ext cx="1351127" cy="909118"/>
          </a:xfrm>
          <a:prstGeom prst="donut">
            <a:avLst>
              <a:gd name="adj" fmla="val 15240"/>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FF0000"/>
                </a:solidFill>
                <a:latin typeface="Monotype Koufi" pitchFamily="2" charset="-78"/>
                <a:ea typeface="Monotype Koufi" pitchFamily="2" charset="-78"/>
                <a:cs typeface="Monotype Koufi" pitchFamily="2" charset="-78"/>
              </a:rPr>
              <a:t>الإجابة</a:t>
            </a:r>
            <a:endParaRPr lang="ar-BH" sz="2600" b="1" dirty="0">
              <a:solidFill>
                <a:srgbClr val="FF0000"/>
              </a:solidFill>
              <a:latin typeface="Monotype Koufi" pitchFamily="2" charset="-78"/>
              <a:ea typeface="Monotype Koufi" pitchFamily="2" charset="-78"/>
              <a:cs typeface="Monotype Koufi" pitchFamily="2" charset="-78"/>
            </a:endParaRPr>
          </a:p>
        </p:txBody>
      </p:sp>
    </p:spTree>
    <p:custDataLst>
      <p:tags r:id="rId1"/>
    </p:custDataLst>
    <p:extLst>
      <p:ext uri="{BB962C8B-B14F-4D97-AF65-F5344CB8AC3E}">
        <p14:creationId xmlns:p14="http://schemas.microsoft.com/office/powerpoint/2010/main" val="1211946727"/>
      </p:ext>
    </p:extLst>
  </p:cSld>
  <p:clrMapOvr>
    <a:masterClrMapping/>
  </p:clrMapOvr>
  <mc:AlternateContent xmlns:mc="http://schemas.openxmlformats.org/markup-compatibility/2006" xmlns:p14="http://schemas.microsoft.com/office/powerpoint/2010/main">
    <mc:Choice Requires="p14">
      <p:transition spd="slow" p14:dur="2000" advTm="14019"/>
    </mc:Choice>
    <mc:Fallback xmlns="">
      <p:transition spd="slow" advTm="140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6"/>
          <a:stretch>
            <a:fillRect/>
          </a:stretch>
        </p:blipFill>
        <p:spPr>
          <a:xfrm>
            <a:off x="5383368" y="218941"/>
            <a:ext cx="1627240" cy="1348015"/>
          </a:xfrm>
          <a:prstGeom prst="rect">
            <a:avLst/>
          </a:prstGeom>
        </p:spPr>
      </p:pic>
      <p:sp>
        <p:nvSpPr>
          <p:cNvPr id="13" name="Rectangle 12"/>
          <p:cNvSpPr/>
          <p:nvPr/>
        </p:nvSpPr>
        <p:spPr>
          <a:xfrm>
            <a:off x="5383369" y="1566956"/>
            <a:ext cx="1627240" cy="596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a:solidFill>
                  <a:srgbClr val="FFFF00"/>
                </a:solidFill>
              </a:rPr>
              <a:t>إضاءة</a:t>
            </a:r>
            <a:endParaRPr lang="ar-BH" sz="4400" dirty="0">
              <a:solidFill>
                <a:srgbClr val="FFFF00"/>
              </a:solidFill>
            </a:endParaRPr>
          </a:p>
        </p:txBody>
      </p:sp>
      <p:sp>
        <p:nvSpPr>
          <p:cNvPr id="15" name="Rectangle 14"/>
          <p:cNvSpPr/>
          <p:nvPr/>
        </p:nvSpPr>
        <p:spPr>
          <a:xfrm>
            <a:off x="7190914" y="3225665"/>
            <a:ext cx="4657649" cy="1622738"/>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BH" sz="3200" dirty="0" smtClean="0">
                <a:solidFill>
                  <a:srgbClr val="C00000"/>
                </a:solidFill>
              </a:rPr>
              <a:t>يمكن أن يكون للفعل الواحد أكثر من صيغة مبالغة، والمرجع في ذلك هو الاستعمال.</a:t>
            </a:r>
            <a:endParaRPr lang="ar-BH" sz="3200" dirty="0">
              <a:solidFill>
                <a:srgbClr val="C00000"/>
              </a:solidFill>
            </a:endParaRPr>
          </a:p>
        </p:txBody>
      </p:sp>
      <p:sp>
        <p:nvSpPr>
          <p:cNvPr id="16" name="Rectangle 15"/>
          <p:cNvSpPr/>
          <p:nvPr/>
        </p:nvSpPr>
        <p:spPr>
          <a:xfrm>
            <a:off x="5383368" y="2524259"/>
            <a:ext cx="1429555" cy="98740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C00000"/>
                </a:solidFill>
              </a:rPr>
              <a:t>غَــفَــرَ</a:t>
            </a:r>
            <a:endParaRPr lang="ar-BH" sz="2800" b="1" dirty="0">
              <a:solidFill>
                <a:srgbClr val="C00000"/>
              </a:solidFill>
            </a:endParaRPr>
          </a:p>
        </p:txBody>
      </p:sp>
      <p:sp>
        <p:nvSpPr>
          <p:cNvPr id="17" name="Left Arrow 16"/>
          <p:cNvSpPr/>
          <p:nvPr/>
        </p:nvSpPr>
        <p:spPr>
          <a:xfrm>
            <a:off x="4336804" y="2858121"/>
            <a:ext cx="914400" cy="298195"/>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8" name="Rectangle 17"/>
          <p:cNvSpPr/>
          <p:nvPr/>
        </p:nvSpPr>
        <p:spPr>
          <a:xfrm>
            <a:off x="2916751" y="2434107"/>
            <a:ext cx="1287888" cy="56667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C00000"/>
                </a:solidFill>
              </a:rPr>
              <a:t>غَـفّـارٌ</a:t>
            </a:r>
            <a:endParaRPr lang="ar-BH" sz="2800" b="1" dirty="0">
              <a:solidFill>
                <a:srgbClr val="C00000"/>
              </a:solidFill>
            </a:endParaRPr>
          </a:p>
        </p:txBody>
      </p:sp>
      <p:sp>
        <p:nvSpPr>
          <p:cNvPr id="20" name="Rectangle 19"/>
          <p:cNvSpPr/>
          <p:nvPr/>
        </p:nvSpPr>
        <p:spPr>
          <a:xfrm>
            <a:off x="2916751" y="3116691"/>
            <a:ext cx="1287888" cy="56667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C00000"/>
                </a:solidFill>
              </a:rPr>
              <a:t>غَـفـورٌ</a:t>
            </a:r>
            <a:endParaRPr lang="ar-BH" sz="2800" b="1" dirty="0">
              <a:solidFill>
                <a:srgbClr val="C00000"/>
              </a:solidFill>
            </a:endParaRPr>
          </a:p>
        </p:txBody>
      </p:sp>
      <p:sp>
        <p:nvSpPr>
          <p:cNvPr id="21" name="Rectangle 20"/>
          <p:cNvSpPr/>
          <p:nvPr/>
        </p:nvSpPr>
        <p:spPr>
          <a:xfrm>
            <a:off x="5383368" y="4468969"/>
            <a:ext cx="1429555" cy="98740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C00000"/>
                </a:solidFill>
              </a:rPr>
              <a:t>عـَـلِــمَ</a:t>
            </a:r>
            <a:endParaRPr lang="ar-BH" sz="2800" b="1" dirty="0">
              <a:solidFill>
                <a:srgbClr val="C00000"/>
              </a:solidFill>
            </a:endParaRPr>
          </a:p>
        </p:txBody>
      </p:sp>
      <p:sp>
        <p:nvSpPr>
          <p:cNvPr id="22" name="Left Arrow 21"/>
          <p:cNvSpPr/>
          <p:nvPr/>
        </p:nvSpPr>
        <p:spPr>
          <a:xfrm>
            <a:off x="4336804" y="4802831"/>
            <a:ext cx="914400" cy="298195"/>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22"/>
          <p:cNvSpPr/>
          <p:nvPr/>
        </p:nvSpPr>
        <p:spPr>
          <a:xfrm>
            <a:off x="2916751" y="4185634"/>
            <a:ext cx="1287888" cy="56667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C00000"/>
                </a:solidFill>
              </a:rPr>
              <a:t>عَـلـيـمٌ</a:t>
            </a:r>
            <a:endParaRPr lang="ar-BH" sz="2800" b="1" dirty="0">
              <a:solidFill>
                <a:srgbClr val="C00000"/>
              </a:solidFill>
            </a:endParaRPr>
          </a:p>
        </p:txBody>
      </p:sp>
      <p:sp>
        <p:nvSpPr>
          <p:cNvPr id="24" name="Rectangle 23"/>
          <p:cNvSpPr/>
          <p:nvPr/>
        </p:nvSpPr>
        <p:spPr>
          <a:xfrm>
            <a:off x="2916751" y="4835524"/>
            <a:ext cx="1287888" cy="56667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C00000"/>
                </a:solidFill>
              </a:rPr>
              <a:t>عَـلّامٌ</a:t>
            </a:r>
            <a:endParaRPr lang="ar-BH" sz="2800" b="1" dirty="0">
              <a:solidFill>
                <a:srgbClr val="C00000"/>
              </a:solidFill>
            </a:endParaRPr>
          </a:p>
        </p:txBody>
      </p:sp>
      <p:sp>
        <p:nvSpPr>
          <p:cNvPr id="25" name="Rectangle 24"/>
          <p:cNvSpPr/>
          <p:nvPr/>
        </p:nvSpPr>
        <p:spPr>
          <a:xfrm>
            <a:off x="2916751" y="5485415"/>
            <a:ext cx="1287888" cy="56667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C00000"/>
                </a:solidFill>
              </a:rPr>
              <a:t>عَـلّامـةٌ</a:t>
            </a:r>
            <a:endParaRPr lang="ar-BH" sz="2800" b="1" dirty="0">
              <a:solidFill>
                <a:srgbClr val="C00000"/>
              </a:solidFill>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41016310"/>
      </p:ext>
    </p:extLst>
  </p:cSld>
  <p:clrMapOvr>
    <a:masterClrMapping/>
  </p:clrMapOvr>
  <mc:AlternateContent xmlns:mc="http://schemas.openxmlformats.org/markup-compatibility/2006" xmlns:p14="http://schemas.microsoft.com/office/powerpoint/2010/main">
    <mc:Choice Requires="p14">
      <p:transition spd="slow" p14:dur="2000" advTm="60062"/>
    </mc:Choice>
    <mc:Fallback xmlns="">
      <p:transition spd="slow" advTm="600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1" fill="hold" display="0">
                  <p:stCondLst>
                    <p:cond delay="indefinite"/>
                  </p:stCondLst>
                  <p:endCondLst>
                    <p:cond evt="onStopAudio" delay="0">
                      <p:tgtEl>
                        <p:sldTgt/>
                      </p:tgtEl>
                    </p:cond>
                  </p:endCondLst>
                </p:cTn>
                <p:tgtEl>
                  <p:spTgt spid="2"/>
                </p:tgtEl>
              </p:cMediaNode>
            </p:audio>
          </p:childTnLst>
        </p:cTn>
      </p:par>
    </p:tnLst>
    <p:bldLst>
      <p:bldP spid="13"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0927" y="143384"/>
            <a:ext cx="10515600" cy="881784"/>
          </a:xfrm>
        </p:spPr>
        <p:txBody>
          <a:bodyPr/>
          <a:lstStyle/>
          <a:p>
            <a:pPr algn="ctr"/>
            <a:r>
              <a:rPr lang="ar-BH" b="1" dirty="0" smtClean="0">
                <a:solidFill>
                  <a:srgbClr val="FF0000"/>
                </a:solidFill>
              </a:rPr>
              <a:t>التقويم الختاميّ</a:t>
            </a:r>
            <a:endParaRPr lang="en-US" b="1" dirty="0">
              <a:solidFill>
                <a:srgbClr val="FF0000"/>
              </a:solidFill>
            </a:endParaRPr>
          </a:p>
        </p:txBody>
      </p:sp>
      <p:pic>
        <p:nvPicPr>
          <p:cNvPr id="3" name="Picture 2"/>
          <p:cNvPicPr>
            <a:picLocks noChangeAspect="1"/>
          </p:cNvPicPr>
          <p:nvPr/>
        </p:nvPicPr>
        <p:blipFill>
          <a:blip r:embed="rId3"/>
          <a:stretch>
            <a:fillRect/>
          </a:stretch>
        </p:blipFill>
        <p:spPr>
          <a:xfrm>
            <a:off x="169020" y="171945"/>
            <a:ext cx="1886705" cy="1669734"/>
          </a:xfrm>
          <a:prstGeom prst="rect">
            <a:avLst/>
          </a:prstGeom>
        </p:spPr>
      </p:pic>
      <p:sp>
        <p:nvSpPr>
          <p:cNvPr id="5" name="Rectangle 4"/>
          <p:cNvSpPr/>
          <p:nvPr/>
        </p:nvSpPr>
        <p:spPr>
          <a:xfrm>
            <a:off x="2962141" y="1143879"/>
            <a:ext cx="9060840" cy="6978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rPr>
              <a:t>عوّض فيما يأتي اسم الفاعل بصيغة مبالغة مشتقّة من نفس الفعل:</a:t>
            </a:r>
            <a:endParaRPr lang="ar-BH" sz="3200" b="1" dirty="0">
              <a:solidFill>
                <a:srgbClr val="002060"/>
              </a:solidFill>
            </a:endParaRPr>
          </a:p>
        </p:txBody>
      </p:sp>
      <p:sp>
        <p:nvSpPr>
          <p:cNvPr id="7" name="Rectangle 6"/>
          <p:cNvSpPr/>
          <p:nvPr/>
        </p:nvSpPr>
        <p:spPr>
          <a:xfrm>
            <a:off x="2962142" y="2025663"/>
            <a:ext cx="9060839" cy="435903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r" rtl="1">
              <a:lnSpc>
                <a:spcPct val="200000"/>
              </a:lnSpc>
              <a:buFont typeface="Wingdings" panose="05000000000000000000" pitchFamily="2" charset="2"/>
              <a:buChar char="q"/>
            </a:pPr>
            <a:r>
              <a:rPr lang="ar-BH" sz="2800" b="1" dirty="0" smtClean="0">
                <a:solidFill>
                  <a:schemeClr val="accent2">
                    <a:lumMod val="50000"/>
                  </a:schemeClr>
                </a:solidFill>
              </a:rPr>
              <a:t> الرجلُ  الصادقُ  محبوب من الناس.</a:t>
            </a:r>
          </a:p>
          <a:p>
            <a:pPr marL="285750" indent="-285750" algn="r" rtl="1">
              <a:lnSpc>
                <a:spcPct val="200000"/>
              </a:lnSpc>
              <a:buFont typeface="Wingdings" panose="05000000000000000000" pitchFamily="2" charset="2"/>
              <a:buChar char="q"/>
            </a:pPr>
            <a:r>
              <a:rPr lang="ar-BH" sz="2800" b="1" dirty="0">
                <a:solidFill>
                  <a:schemeClr val="accent2">
                    <a:lumMod val="50000"/>
                  </a:schemeClr>
                </a:solidFill>
              </a:rPr>
              <a:t> </a:t>
            </a:r>
            <a:r>
              <a:rPr lang="ar-BH" sz="2800" b="1" dirty="0" smtClean="0">
                <a:solidFill>
                  <a:schemeClr val="accent2">
                    <a:lumMod val="50000"/>
                  </a:schemeClr>
                </a:solidFill>
              </a:rPr>
              <a:t>الرسائلُ   حاملة  أخبار.</a:t>
            </a:r>
          </a:p>
          <a:p>
            <a:pPr marL="285750" indent="-285750" algn="r" rtl="1">
              <a:lnSpc>
                <a:spcPct val="200000"/>
              </a:lnSpc>
              <a:buFont typeface="Wingdings" panose="05000000000000000000" pitchFamily="2" charset="2"/>
              <a:buChar char="q"/>
            </a:pPr>
            <a:r>
              <a:rPr lang="ar-BH" sz="2800" b="1" dirty="0">
                <a:solidFill>
                  <a:schemeClr val="accent2">
                    <a:lumMod val="50000"/>
                  </a:schemeClr>
                </a:solidFill>
              </a:rPr>
              <a:t> </a:t>
            </a:r>
            <a:r>
              <a:rPr lang="ar-BH" sz="2800" b="1" dirty="0" smtClean="0">
                <a:solidFill>
                  <a:schemeClr val="accent2">
                    <a:lumMod val="50000"/>
                  </a:schemeClr>
                </a:solidFill>
              </a:rPr>
              <a:t>أفلحَ  التائبون. </a:t>
            </a:r>
          </a:p>
          <a:p>
            <a:pPr marL="285750" indent="-285750" algn="r" rtl="1">
              <a:lnSpc>
                <a:spcPct val="200000"/>
              </a:lnSpc>
              <a:buFont typeface="Wingdings" panose="05000000000000000000" pitchFamily="2" charset="2"/>
              <a:buChar char="q"/>
            </a:pPr>
            <a:r>
              <a:rPr lang="ar-BH" sz="2800" b="1" dirty="0">
                <a:solidFill>
                  <a:schemeClr val="accent2">
                    <a:lumMod val="50000"/>
                  </a:schemeClr>
                </a:solidFill>
              </a:rPr>
              <a:t> </a:t>
            </a:r>
            <a:r>
              <a:rPr lang="ar-BH" sz="2800" b="1" dirty="0" smtClean="0">
                <a:solidFill>
                  <a:schemeClr val="accent2">
                    <a:lumMod val="50000"/>
                  </a:schemeClr>
                </a:solidFill>
              </a:rPr>
              <a:t>إنّ الله هو  الواهب عبادَه الرزقَ.</a:t>
            </a:r>
          </a:p>
          <a:p>
            <a:pPr marL="285750" indent="-285750" algn="r" rtl="1">
              <a:lnSpc>
                <a:spcPct val="200000"/>
              </a:lnSpc>
              <a:buFont typeface="Wingdings" panose="05000000000000000000" pitchFamily="2" charset="2"/>
              <a:buChar char="q"/>
            </a:pPr>
            <a:r>
              <a:rPr lang="ar-BH" sz="2800" b="1" dirty="0" smtClean="0">
                <a:solidFill>
                  <a:schemeClr val="accent2">
                    <a:lumMod val="50000"/>
                  </a:schemeClr>
                </a:solidFill>
              </a:rPr>
              <a:t> كُن  كاتمًا   لأسرار أخيك.</a:t>
            </a:r>
            <a:endParaRPr lang="ar-BH" sz="2800" b="1" dirty="0">
              <a:solidFill>
                <a:schemeClr val="accent2">
                  <a:lumMod val="50000"/>
                </a:schemeClr>
              </a:solidFill>
            </a:endParaRPr>
          </a:p>
        </p:txBody>
      </p:sp>
      <p:sp>
        <p:nvSpPr>
          <p:cNvPr id="8" name="Rectangle 7"/>
          <p:cNvSpPr/>
          <p:nvPr/>
        </p:nvSpPr>
        <p:spPr>
          <a:xfrm>
            <a:off x="9647351" y="2349919"/>
            <a:ext cx="1166609" cy="4636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smtClean="0">
                <a:solidFill>
                  <a:srgbClr val="C00000"/>
                </a:solidFill>
              </a:rPr>
              <a:t>الصدوقُ</a:t>
            </a:r>
            <a:endParaRPr lang="ar-BH" sz="2800" b="1" dirty="0">
              <a:solidFill>
                <a:srgbClr val="C00000"/>
              </a:solidFill>
            </a:endParaRPr>
          </a:p>
        </p:txBody>
      </p:sp>
      <p:sp>
        <p:nvSpPr>
          <p:cNvPr id="9" name="Rectangle 8"/>
          <p:cNvSpPr/>
          <p:nvPr/>
        </p:nvSpPr>
        <p:spPr>
          <a:xfrm>
            <a:off x="9647351" y="3185989"/>
            <a:ext cx="978517" cy="4636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smtClean="0">
                <a:solidFill>
                  <a:srgbClr val="C00000"/>
                </a:solidFill>
              </a:rPr>
              <a:t>حـمّـالةُ</a:t>
            </a:r>
            <a:endParaRPr lang="ar-BH" sz="2800" b="1" dirty="0">
              <a:solidFill>
                <a:srgbClr val="C00000"/>
              </a:solidFill>
            </a:endParaRPr>
          </a:p>
        </p:txBody>
      </p:sp>
      <p:sp>
        <p:nvSpPr>
          <p:cNvPr id="10" name="Rectangle 9"/>
          <p:cNvSpPr/>
          <p:nvPr/>
        </p:nvSpPr>
        <p:spPr>
          <a:xfrm>
            <a:off x="9535196" y="4084476"/>
            <a:ext cx="1390918" cy="4636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BH" sz="2800" b="1" dirty="0" smtClean="0">
              <a:solidFill>
                <a:srgbClr val="C00000"/>
              </a:solidFill>
            </a:endParaRPr>
          </a:p>
          <a:p>
            <a:pPr algn="ctr" rtl="1"/>
            <a:r>
              <a:rPr lang="ar-BH" sz="2800" b="1" dirty="0" smtClean="0">
                <a:solidFill>
                  <a:srgbClr val="C00000"/>
                </a:solidFill>
              </a:rPr>
              <a:t>التوّابون</a:t>
            </a:r>
            <a:r>
              <a:rPr lang="ar-BH" sz="2800" b="1" dirty="0">
                <a:solidFill>
                  <a:schemeClr val="accent2">
                    <a:lumMod val="50000"/>
                  </a:schemeClr>
                </a:solidFill>
              </a:rPr>
              <a:t>.</a:t>
            </a:r>
          </a:p>
          <a:p>
            <a:pPr algn="ctr" rtl="1"/>
            <a:endParaRPr lang="ar-BH" sz="2800" b="1" dirty="0">
              <a:solidFill>
                <a:srgbClr val="C00000"/>
              </a:solidFill>
            </a:endParaRPr>
          </a:p>
        </p:txBody>
      </p:sp>
      <p:sp>
        <p:nvSpPr>
          <p:cNvPr id="11" name="Rectangle 10"/>
          <p:cNvSpPr/>
          <p:nvPr/>
        </p:nvSpPr>
        <p:spPr>
          <a:xfrm>
            <a:off x="9281379" y="4908437"/>
            <a:ext cx="1135486" cy="4636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smtClean="0">
                <a:solidFill>
                  <a:srgbClr val="C00000"/>
                </a:solidFill>
              </a:rPr>
              <a:t>الوهّابُ</a:t>
            </a:r>
            <a:endParaRPr lang="ar-BH" sz="2800" b="1" dirty="0">
              <a:solidFill>
                <a:srgbClr val="C00000"/>
              </a:solidFill>
            </a:endParaRPr>
          </a:p>
        </p:txBody>
      </p:sp>
      <p:sp>
        <p:nvSpPr>
          <p:cNvPr id="12" name="Rectangle 11"/>
          <p:cNvSpPr/>
          <p:nvPr/>
        </p:nvSpPr>
        <p:spPr>
          <a:xfrm>
            <a:off x="10230655" y="5806924"/>
            <a:ext cx="892933" cy="38076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smtClean="0">
                <a:solidFill>
                  <a:srgbClr val="C00000"/>
                </a:solidFill>
              </a:rPr>
              <a:t>كتومًا</a:t>
            </a:r>
            <a:endParaRPr lang="ar-BH" sz="2800" b="1" dirty="0">
              <a:solidFill>
                <a:srgbClr val="C00000"/>
              </a:solidFill>
            </a:endParaRPr>
          </a:p>
        </p:txBody>
      </p:sp>
      <p:pic>
        <p:nvPicPr>
          <p:cNvPr id="13" name="Picture 12"/>
          <p:cNvPicPr>
            <a:picLocks noChangeAspect="1"/>
          </p:cNvPicPr>
          <p:nvPr/>
        </p:nvPicPr>
        <p:blipFill>
          <a:blip r:embed="rId4"/>
          <a:stretch>
            <a:fillRect/>
          </a:stretch>
        </p:blipFill>
        <p:spPr>
          <a:xfrm>
            <a:off x="259277" y="5433644"/>
            <a:ext cx="1396105" cy="951058"/>
          </a:xfrm>
          <a:prstGeom prst="rect">
            <a:avLst/>
          </a:prstGeom>
        </p:spPr>
      </p:pic>
    </p:spTree>
    <p:extLst>
      <p:ext uri="{BB962C8B-B14F-4D97-AF65-F5344CB8AC3E}">
        <p14:creationId xmlns:p14="http://schemas.microsoft.com/office/powerpoint/2010/main" val="124634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5"/>
            <a:ext cx="10515600" cy="473609"/>
          </a:xfrm>
        </p:spPr>
        <p:txBody>
          <a:bodyPr>
            <a:normAutofit fontScale="90000"/>
          </a:bodyPr>
          <a:lstStyle/>
          <a:p>
            <a:pPr algn="ctr" rtl="1"/>
            <a:r>
              <a:rPr lang="ar-BH" b="1" dirty="0">
                <a:solidFill>
                  <a:srgbClr val="FF0000"/>
                </a:solidFill>
              </a:rPr>
              <a:t>التقويم الختاميّ</a:t>
            </a:r>
            <a:endParaRPr lang="en-US" b="1" dirty="0">
              <a:solidFill>
                <a:srgbClr val="FF0000"/>
              </a:solidFill>
            </a:endParaRPr>
          </a:p>
        </p:txBody>
      </p:sp>
      <p:sp>
        <p:nvSpPr>
          <p:cNvPr id="5" name="Rectangle 4"/>
          <p:cNvSpPr/>
          <p:nvPr/>
        </p:nvSpPr>
        <p:spPr>
          <a:xfrm>
            <a:off x="476517" y="2154452"/>
            <a:ext cx="11281893" cy="401452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lnSpc>
                <a:spcPct val="200000"/>
              </a:lnSpc>
            </a:pPr>
            <a:r>
              <a:rPr lang="ar-BH" sz="2800" b="1" dirty="0" smtClean="0">
                <a:solidFill>
                  <a:schemeClr val="accent2">
                    <a:lumMod val="50000"/>
                  </a:schemeClr>
                </a:solidFill>
              </a:rPr>
              <a:t>أخلِص في عملكَ، وثِق في قُدراتِك، ولا تهتمّ بما يقوله الحاقدون أو الــ............. (مدَحَ). وكُن ........... (أقْدَمَ) عند الصعاب، .........  (صبر) عند الشدائد، .......... (شكرَ) عند الرخاء، ساعيًا إلى مرضاة الله الـ ............. (سَمِعَ) ............. (عـلِـمَ).</a:t>
            </a:r>
          </a:p>
          <a:p>
            <a:pPr algn="justLow" rtl="1">
              <a:lnSpc>
                <a:spcPct val="200000"/>
              </a:lnSpc>
            </a:pPr>
            <a:endParaRPr lang="ar-BH" sz="2800" b="1" dirty="0">
              <a:solidFill>
                <a:schemeClr val="accent2">
                  <a:lumMod val="50000"/>
                </a:schemeClr>
              </a:solidFill>
            </a:endParaRPr>
          </a:p>
        </p:txBody>
      </p:sp>
      <p:sp>
        <p:nvSpPr>
          <p:cNvPr id="6" name="Rectangle 5"/>
          <p:cNvSpPr/>
          <p:nvPr/>
        </p:nvSpPr>
        <p:spPr>
          <a:xfrm>
            <a:off x="2163653" y="2723406"/>
            <a:ext cx="1257836" cy="46663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err="1" smtClean="0">
                <a:solidFill>
                  <a:srgbClr val="C00000"/>
                </a:solidFill>
              </a:rPr>
              <a:t>المَدّاحونَ</a:t>
            </a:r>
            <a:endParaRPr lang="ar-BH" sz="2800" b="1" dirty="0">
              <a:solidFill>
                <a:srgbClr val="C00000"/>
              </a:solidFill>
            </a:endParaRPr>
          </a:p>
        </p:txBody>
      </p:sp>
      <p:sp>
        <p:nvSpPr>
          <p:cNvPr id="7" name="Rectangle 6"/>
          <p:cNvSpPr/>
          <p:nvPr/>
        </p:nvSpPr>
        <p:spPr>
          <a:xfrm>
            <a:off x="10500574" y="3569288"/>
            <a:ext cx="1257836" cy="46663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smtClean="0">
                <a:solidFill>
                  <a:srgbClr val="C00000"/>
                </a:solidFill>
              </a:rPr>
              <a:t>مِـقْـدامًـا</a:t>
            </a:r>
            <a:endParaRPr lang="ar-BH" sz="2800" b="1" dirty="0">
              <a:solidFill>
                <a:srgbClr val="C00000"/>
              </a:solidFill>
            </a:endParaRPr>
          </a:p>
        </p:txBody>
      </p:sp>
      <p:sp>
        <p:nvSpPr>
          <p:cNvPr id="8" name="Rectangle 7"/>
          <p:cNvSpPr/>
          <p:nvPr/>
        </p:nvSpPr>
        <p:spPr>
          <a:xfrm>
            <a:off x="7055474" y="3569288"/>
            <a:ext cx="1101146" cy="46663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smtClean="0">
                <a:solidFill>
                  <a:srgbClr val="C00000"/>
                </a:solidFill>
              </a:rPr>
              <a:t>صَـبـورًا</a:t>
            </a:r>
            <a:endParaRPr lang="ar-BH" sz="2800" b="1" dirty="0">
              <a:solidFill>
                <a:srgbClr val="C00000"/>
              </a:solidFill>
            </a:endParaRPr>
          </a:p>
        </p:txBody>
      </p:sp>
      <p:sp>
        <p:nvSpPr>
          <p:cNvPr id="9" name="Rectangle 8"/>
          <p:cNvSpPr/>
          <p:nvPr/>
        </p:nvSpPr>
        <p:spPr>
          <a:xfrm>
            <a:off x="3598569" y="3569288"/>
            <a:ext cx="1112951" cy="46663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smtClean="0">
                <a:solidFill>
                  <a:srgbClr val="C00000"/>
                </a:solidFill>
              </a:rPr>
              <a:t>شَـكورًا</a:t>
            </a:r>
            <a:endParaRPr lang="ar-BH" sz="2800" b="1" dirty="0">
              <a:solidFill>
                <a:srgbClr val="C00000"/>
              </a:solidFill>
            </a:endParaRPr>
          </a:p>
        </p:txBody>
      </p:sp>
      <p:sp>
        <p:nvSpPr>
          <p:cNvPr id="10" name="Rectangle 9"/>
          <p:cNvSpPr/>
          <p:nvPr/>
        </p:nvSpPr>
        <p:spPr>
          <a:xfrm>
            <a:off x="8229600" y="4331119"/>
            <a:ext cx="1358724" cy="68314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2800" b="1" dirty="0" smtClean="0">
                <a:solidFill>
                  <a:srgbClr val="C00000"/>
                </a:solidFill>
              </a:rPr>
              <a:t>السـمـيـعِ</a:t>
            </a:r>
            <a:endParaRPr lang="ar-BH" sz="2800" b="1" dirty="0">
              <a:solidFill>
                <a:srgbClr val="C00000"/>
              </a:solidFill>
            </a:endParaRPr>
          </a:p>
        </p:txBody>
      </p:sp>
      <p:sp>
        <p:nvSpPr>
          <p:cNvPr id="11" name="Rectangle 10"/>
          <p:cNvSpPr/>
          <p:nvPr/>
        </p:nvSpPr>
        <p:spPr>
          <a:xfrm>
            <a:off x="6059514" y="4438680"/>
            <a:ext cx="1315785" cy="46663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smtClean="0">
                <a:solidFill>
                  <a:srgbClr val="C00000"/>
                </a:solidFill>
              </a:rPr>
              <a:t>العَـلـيـم</a:t>
            </a:r>
            <a:endParaRPr lang="ar-BH" sz="2800" b="1" dirty="0">
              <a:solidFill>
                <a:srgbClr val="C00000"/>
              </a:solidFill>
            </a:endParaRPr>
          </a:p>
        </p:txBody>
      </p:sp>
      <p:sp>
        <p:nvSpPr>
          <p:cNvPr id="12" name="Rectangle 11"/>
          <p:cNvSpPr/>
          <p:nvPr/>
        </p:nvSpPr>
        <p:spPr>
          <a:xfrm>
            <a:off x="476517" y="1255273"/>
            <a:ext cx="11281893" cy="6978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rPr>
              <a:t>ضع مكان النقاط صيغة مبالغة مناسبة مشتقّة من الفعل الموضوع بين قوسين:</a:t>
            </a:r>
            <a:endParaRPr lang="ar-BH" sz="3200" b="1" dirty="0">
              <a:solidFill>
                <a:srgbClr val="002060"/>
              </a:solidFill>
            </a:endParaRPr>
          </a:p>
        </p:txBody>
      </p:sp>
      <p:pic>
        <p:nvPicPr>
          <p:cNvPr id="13" name="Picture 12"/>
          <p:cNvPicPr>
            <a:picLocks noChangeAspect="1"/>
          </p:cNvPicPr>
          <p:nvPr/>
        </p:nvPicPr>
        <p:blipFill>
          <a:blip r:embed="rId3"/>
          <a:stretch>
            <a:fillRect/>
          </a:stretch>
        </p:blipFill>
        <p:spPr>
          <a:xfrm>
            <a:off x="568370" y="5217922"/>
            <a:ext cx="1396105" cy="951058"/>
          </a:xfrm>
          <a:prstGeom prst="rect">
            <a:avLst/>
          </a:prstGeom>
        </p:spPr>
      </p:pic>
      <p:pic>
        <p:nvPicPr>
          <p:cNvPr id="3" name="Picture 2"/>
          <p:cNvPicPr>
            <a:picLocks noChangeAspect="1"/>
          </p:cNvPicPr>
          <p:nvPr/>
        </p:nvPicPr>
        <p:blipFill>
          <a:blip r:embed="rId4"/>
          <a:stretch>
            <a:fillRect/>
          </a:stretch>
        </p:blipFill>
        <p:spPr>
          <a:xfrm>
            <a:off x="476517" y="134961"/>
            <a:ext cx="1100122" cy="975513"/>
          </a:xfrm>
          <a:prstGeom prst="rect">
            <a:avLst/>
          </a:prstGeom>
        </p:spPr>
      </p:pic>
    </p:spTree>
    <p:extLst>
      <p:ext uri="{BB962C8B-B14F-4D97-AF65-F5344CB8AC3E}">
        <p14:creationId xmlns:p14="http://schemas.microsoft.com/office/powerpoint/2010/main" val="249930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1931832" y="0"/>
            <a:ext cx="8124852" cy="6270114"/>
          </a:xfrm>
          <a:prstGeom prst="ellipse">
            <a:avLst/>
          </a:prstGeom>
          <a:solidFill>
            <a:srgbClr val="F07334"/>
          </a:solidFill>
          <a:ln>
            <a:solidFill>
              <a:srgbClr val="FF0000"/>
            </a:solidFill>
          </a:ln>
          <a:scene3d>
            <a:camera prst="perspectiveRelaxedModerately"/>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6600" b="1" dirty="0" smtClean="0">
                <a:solidFill>
                  <a:schemeClr val="bg2">
                    <a:lumMod val="10000"/>
                  </a:schemeClr>
                </a:solidFill>
                <a:latin typeface="Leelawadee" panose="020B0502040204020203" pitchFamily="34" charset="-34"/>
                <a:cs typeface="Bold Italic Art" panose="02010400000000000000" pitchFamily="2" charset="-78"/>
              </a:rPr>
              <a:t>شُكرًا لتِفَاعُـلـِك</a:t>
            </a:r>
            <a:endParaRPr lang="ar-BH" sz="6600" b="1" dirty="0">
              <a:solidFill>
                <a:schemeClr val="bg2">
                  <a:lumMod val="10000"/>
                </a:schemeClr>
              </a:solidFill>
              <a:latin typeface="Leelawadee" panose="020B0502040204020203" pitchFamily="34" charset="-34"/>
              <a:cs typeface="Bold Italic Art" panose="02010400000000000000" pitchFamily="2" charset="-78"/>
            </a:endParaRPr>
          </a:p>
        </p:txBody>
      </p:sp>
      <p:pic>
        <p:nvPicPr>
          <p:cNvPr id="1026" name="Picture 2" descr="نتيجة بحث الصور عن زهرة اللوتس"/>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447" y="3866722"/>
            <a:ext cx="2485622" cy="1774226"/>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21244611"/>
      </p:ext>
    </p:extLst>
  </p:cSld>
  <p:clrMapOvr>
    <a:masterClrMapping/>
  </p:clrMapOvr>
  <mc:AlternateContent xmlns:mc="http://schemas.openxmlformats.org/markup-compatibility/2006" xmlns:p14="http://schemas.microsoft.com/office/powerpoint/2010/main">
    <mc:Choice Requires="p14">
      <p:transition spd="slow" p14:dur="2000" advTm="16271"/>
    </mc:Choice>
    <mc:Fallback xmlns="">
      <p:transition spd="slow" advTm="162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5910" y="102"/>
            <a:ext cx="10807890" cy="740446"/>
          </a:xfrm>
        </p:spPr>
        <p:txBody>
          <a:bodyPr>
            <a:noAutofit/>
          </a:bodyPr>
          <a:lstStyle/>
          <a:p>
            <a:pPr algn="ctr" rtl="1"/>
            <a:r>
              <a:rPr lang="ar-BH" b="1" dirty="0" smtClean="0">
                <a:solidFill>
                  <a:srgbClr val="E36831"/>
                </a:solidFill>
              </a:rPr>
              <a:t>                              </a:t>
            </a:r>
            <a:br>
              <a:rPr lang="ar-BH" b="1" dirty="0" smtClean="0">
                <a:solidFill>
                  <a:srgbClr val="E36831"/>
                </a:solidFill>
              </a:rPr>
            </a:br>
            <a:r>
              <a:rPr lang="ar-BH" b="1" dirty="0" smtClean="0">
                <a:solidFill>
                  <a:srgbClr val="E36831"/>
                </a:solidFill>
              </a:rPr>
              <a:t> </a:t>
            </a:r>
            <a:br>
              <a:rPr lang="ar-BH" b="1" dirty="0" smtClean="0">
                <a:solidFill>
                  <a:srgbClr val="E36831"/>
                </a:solidFill>
              </a:rPr>
            </a:br>
            <a:r>
              <a:rPr lang="ar-BH" b="1" dirty="0">
                <a:solidFill>
                  <a:srgbClr val="E36831"/>
                </a:solidFill>
              </a:rPr>
              <a:t/>
            </a:r>
            <a:br>
              <a:rPr lang="ar-BH" b="1" dirty="0">
                <a:solidFill>
                  <a:srgbClr val="E36831"/>
                </a:solidFill>
              </a:rPr>
            </a:br>
            <a:r>
              <a:rPr lang="ar-BH" b="1" dirty="0" smtClean="0">
                <a:solidFill>
                  <a:srgbClr val="E36831"/>
                </a:solidFill>
              </a:rPr>
              <a:t>النشاط الاستهلالي</a:t>
            </a:r>
            <a:br>
              <a:rPr lang="ar-BH" b="1" dirty="0" smtClean="0">
                <a:solidFill>
                  <a:srgbClr val="E36831"/>
                </a:solidFill>
              </a:rPr>
            </a:br>
            <a:r>
              <a:rPr lang="ar-BH" b="1" dirty="0" smtClean="0">
                <a:solidFill>
                  <a:srgbClr val="E36831"/>
                </a:solidFill>
              </a:rPr>
              <a:t/>
            </a:r>
            <a:br>
              <a:rPr lang="ar-BH" b="1" dirty="0" smtClean="0">
                <a:solidFill>
                  <a:srgbClr val="E36831"/>
                </a:solidFill>
              </a:rPr>
            </a:br>
            <a:r>
              <a:rPr lang="ar-BH" b="1" dirty="0">
                <a:solidFill>
                  <a:srgbClr val="E36831"/>
                </a:solidFill>
              </a:rPr>
              <a:t/>
            </a:r>
            <a:br>
              <a:rPr lang="ar-BH" b="1" dirty="0">
                <a:solidFill>
                  <a:srgbClr val="E36831"/>
                </a:solidFill>
              </a:rPr>
            </a:br>
            <a:endParaRPr lang="en-US" b="1" dirty="0">
              <a:solidFill>
                <a:srgbClr val="E36831"/>
              </a:solidFill>
            </a:endParaRPr>
          </a:p>
        </p:txBody>
      </p:sp>
      <p:sp>
        <p:nvSpPr>
          <p:cNvPr id="12" name="Rectangle 11"/>
          <p:cNvSpPr/>
          <p:nvPr/>
        </p:nvSpPr>
        <p:spPr>
          <a:xfrm>
            <a:off x="8467240" y="4493358"/>
            <a:ext cx="3188621" cy="754020"/>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ar-BH" sz="2600" b="1" dirty="0" smtClean="0">
                <a:solidFill>
                  <a:srgbClr val="FFFF00"/>
                </a:solidFill>
              </a:rPr>
              <a:t>الجمل حيوان </a:t>
            </a:r>
            <a:r>
              <a:rPr lang="ar-BH" sz="2600" dirty="0" smtClean="0">
                <a:solidFill>
                  <a:srgbClr val="FFFF00"/>
                </a:solidFill>
              </a:rPr>
              <a:t>.........</a:t>
            </a:r>
            <a:endParaRPr lang="en-US" sz="2600" dirty="0">
              <a:solidFill>
                <a:srgbClr val="FFFF00"/>
              </a:solidFill>
            </a:endParaRPr>
          </a:p>
        </p:txBody>
      </p:sp>
      <p:sp>
        <p:nvSpPr>
          <p:cNvPr id="13" name="Rectangle 12"/>
          <p:cNvSpPr/>
          <p:nvPr/>
        </p:nvSpPr>
        <p:spPr>
          <a:xfrm>
            <a:off x="4619028" y="4513831"/>
            <a:ext cx="3560976" cy="754020"/>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ar-BH" sz="2600" b="1" dirty="0" smtClean="0">
                <a:solidFill>
                  <a:srgbClr val="FFFF00"/>
                </a:solidFill>
              </a:rPr>
              <a:t>جمال الطبيعة </a:t>
            </a:r>
            <a:r>
              <a:rPr lang="ar-BH" sz="2600" dirty="0" smtClean="0">
                <a:solidFill>
                  <a:srgbClr val="FFFF00"/>
                </a:solidFill>
              </a:rPr>
              <a:t>.........</a:t>
            </a:r>
            <a:r>
              <a:rPr lang="ar-BH" sz="2600" b="1" dirty="0" smtClean="0">
                <a:solidFill>
                  <a:srgbClr val="FFFF00"/>
                </a:solidFill>
              </a:rPr>
              <a:t> </a:t>
            </a:r>
            <a:endParaRPr lang="en-US" sz="2600" b="1" dirty="0">
              <a:solidFill>
                <a:srgbClr val="FFFF00"/>
              </a:solidFill>
            </a:endParaRPr>
          </a:p>
        </p:txBody>
      </p:sp>
      <p:sp>
        <p:nvSpPr>
          <p:cNvPr id="14" name="Rectangle 13"/>
          <p:cNvSpPr/>
          <p:nvPr/>
        </p:nvSpPr>
        <p:spPr>
          <a:xfrm>
            <a:off x="647072" y="4493358"/>
            <a:ext cx="3684720" cy="787176"/>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ar-BH" sz="2600" b="1" dirty="0" smtClean="0">
                <a:solidFill>
                  <a:srgbClr val="FFFF00"/>
                </a:solidFill>
              </a:rPr>
              <a:t>كان ابن بطوطة </a:t>
            </a:r>
            <a:r>
              <a:rPr lang="ar-BH" sz="2600" dirty="0" smtClean="0">
                <a:solidFill>
                  <a:srgbClr val="FFFF00"/>
                </a:solidFill>
              </a:rPr>
              <a:t>........</a:t>
            </a:r>
            <a:r>
              <a:rPr lang="ar-BH" sz="2600" b="1" dirty="0" smtClean="0">
                <a:solidFill>
                  <a:srgbClr val="FFFF00"/>
                </a:solidFill>
              </a:rPr>
              <a:t>  مشهورًا</a:t>
            </a:r>
            <a:endParaRPr lang="en-US" sz="2600" b="1" dirty="0">
              <a:solidFill>
                <a:srgbClr val="FFFF00"/>
              </a:solidFill>
            </a:endParaRPr>
          </a:p>
        </p:txBody>
      </p:sp>
      <p:sp>
        <p:nvSpPr>
          <p:cNvPr id="15" name="Rectangle 14"/>
          <p:cNvSpPr/>
          <p:nvPr/>
        </p:nvSpPr>
        <p:spPr>
          <a:xfrm>
            <a:off x="645203" y="1312172"/>
            <a:ext cx="11008789" cy="829324"/>
          </a:xfrm>
          <a:prstGeom prst="rect">
            <a:avLst/>
          </a:prstGeom>
          <a:solidFill>
            <a:srgbClr val="C1DAFF"/>
          </a:solidFill>
        </p:spPr>
        <p:style>
          <a:lnRef idx="1">
            <a:schemeClr val="accent6"/>
          </a:lnRef>
          <a:fillRef idx="2">
            <a:schemeClr val="accent6"/>
          </a:fillRef>
          <a:effectRef idx="1">
            <a:schemeClr val="accent6"/>
          </a:effectRef>
          <a:fontRef idx="minor">
            <a:schemeClr val="dk1"/>
          </a:fontRef>
        </p:style>
        <p:txBody>
          <a:bodyPr rtlCol="1" anchor="ctr"/>
          <a:lstStyle/>
          <a:p>
            <a:pPr algn="ctr"/>
            <a:r>
              <a:rPr lang="ar-BH" sz="3000" b="1" dirty="0">
                <a:solidFill>
                  <a:srgbClr val="002060"/>
                </a:solidFill>
              </a:rPr>
              <a:t>أكمل التعليق على كلّ صورة ممّا يأتي بإضافة </a:t>
            </a:r>
            <a:r>
              <a:rPr lang="ar-BH" sz="3000" b="1" dirty="0" smtClean="0">
                <a:solidFill>
                  <a:srgbClr val="002060"/>
                </a:solidFill>
              </a:rPr>
              <a:t>مشتقّ مناسب من الأفعال المصاحبة</a:t>
            </a:r>
            <a:endParaRPr lang="ar-BH" sz="3000" b="1" dirty="0">
              <a:solidFill>
                <a:srgbClr val="002060"/>
              </a:solidFill>
            </a:endParaRPr>
          </a:p>
        </p:txBody>
      </p:sp>
      <p:pic>
        <p:nvPicPr>
          <p:cNvPr id="16" name="Picture 2" descr="نتيجة بحث الصور عن جمل"/>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8467240" y="2317080"/>
            <a:ext cx="3188621" cy="21431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نتيجة بحث الصور عن طبيعة"/>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9028" y="2317080"/>
            <a:ext cx="3560976" cy="21431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نتيجة بحث الصور عن ابن بطوطة"/>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072" y="2317080"/>
            <a:ext cx="3684720" cy="2143122"/>
          </a:xfrm>
          <a:prstGeom prst="rect">
            <a:avLst/>
          </a:prstGeom>
          <a:noFill/>
          <a:extLst>
            <a:ext uri="{909E8E84-426E-40DD-AFC4-6F175D3DCCD1}">
              <a14:hiddenFill xmlns:a14="http://schemas.microsoft.com/office/drawing/2010/main">
                <a:solidFill>
                  <a:srgbClr val="FFFFFF"/>
                </a:solidFill>
              </a14:hiddenFill>
            </a:ext>
          </a:extLst>
        </p:spPr>
      </p:pic>
      <p:sp>
        <p:nvSpPr>
          <p:cNvPr id="21" name="Donut 20"/>
          <p:cNvSpPr/>
          <p:nvPr/>
        </p:nvSpPr>
        <p:spPr>
          <a:xfrm>
            <a:off x="87330" y="5563673"/>
            <a:ext cx="1290709" cy="854298"/>
          </a:xfrm>
          <a:prstGeom prst="donut">
            <a:avLst>
              <a:gd name="adj" fmla="val 15240"/>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smtClean="0">
                <a:solidFill>
                  <a:srgbClr val="FF0000"/>
                </a:solidFill>
                <a:latin typeface="Monotype Koufi" pitchFamily="2" charset="-78"/>
                <a:ea typeface="Monotype Koufi" pitchFamily="2" charset="-78"/>
                <a:cs typeface="Monotype Koufi" pitchFamily="2" charset="-78"/>
              </a:rPr>
              <a:t>الإجابة</a:t>
            </a:r>
            <a:endParaRPr lang="ar-BH" sz="2400" b="1" dirty="0">
              <a:solidFill>
                <a:srgbClr val="FF0000"/>
              </a:solidFill>
              <a:latin typeface="Monotype Koufi" pitchFamily="2" charset="-78"/>
              <a:ea typeface="Monotype Koufi" pitchFamily="2" charset="-78"/>
              <a:cs typeface="Monotype Koufi" pitchFamily="2" charset="-78"/>
            </a:endParaRPr>
          </a:p>
        </p:txBody>
      </p:sp>
      <p:sp>
        <p:nvSpPr>
          <p:cNvPr id="22" name="Rectangle 21"/>
          <p:cNvSpPr/>
          <p:nvPr/>
        </p:nvSpPr>
        <p:spPr>
          <a:xfrm>
            <a:off x="9166981" y="4635786"/>
            <a:ext cx="931769" cy="42698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FF0000"/>
                </a:solidFill>
              </a:rPr>
              <a:t>صَـبورٌ</a:t>
            </a:r>
            <a:endParaRPr lang="ar-BH" sz="2600" b="1" dirty="0">
              <a:solidFill>
                <a:srgbClr val="FF0000"/>
              </a:solidFill>
            </a:endParaRPr>
          </a:p>
        </p:txBody>
      </p:sp>
      <p:sp>
        <p:nvSpPr>
          <p:cNvPr id="23" name="Rectangle 22"/>
          <p:cNvSpPr/>
          <p:nvPr/>
        </p:nvSpPr>
        <p:spPr>
          <a:xfrm>
            <a:off x="1697381" y="4663690"/>
            <a:ext cx="888642" cy="42698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FF0000"/>
                </a:solidFill>
              </a:rPr>
              <a:t>رَحّـالَةً</a:t>
            </a:r>
            <a:endParaRPr lang="ar-BH" sz="2600" b="1" dirty="0">
              <a:solidFill>
                <a:srgbClr val="FF0000"/>
              </a:solidFill>
            </a:endParaRPr>
          </a:p>
        </p:txBody>
      </p:sp>
      <p:sp>
        <p:nvSpPr>
          <p:cNvPr id="24" name="Rectangle 23"/>
          <p:cNvSpPr/>
          <p:nvPr/>
        </p:nvSpPr>
        <p:spPr>
          <a:xfrm>
            <a:off x="5683712" y="4673451"/>
            <a:ext cx="931769" cy="42698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FF0000"/>
                </a:solidFill>
              </a:rPr>
              <a:t>فَـتّـانٌ</a:t>
            </a:r>
            <a:endParaRPr lang="ar-BH" sz="2600" b="1" dirty="0">
              <a:solidFill>
                <a:srgbClr val="FF0000"/>
              </a:solidFill>
            </a:endParaRPr>
          </a:p>
        </p:txBody>
      </p:sp>
      <p:sp>
        <p:nvSpPr>
          <p:cNvPr id="20" name="Rectangle 19"/>
          <p:cNvSpPr/>
          <p:nvPr/>
        </p:nvSpPr>
        <p:spPr>
          <a:xfrm>
            <a:off x="5904671" y="5280534"/>
            <a:ext cx="989690" cy="5536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chemeClr val="bg1"/>
                </a:solidFill>
              </a:rPr>
              <a:t>فَـتَـنَ</a:t>
            </a:r>
            <a:endParaRPr lang="ar-BH" sz="2600" b="1" dirty="0">
              <a:solidFill>
                <a:schemeClr val="bg1"/>
              </a:solidFill>
            </a:endParaRPr>
          </a:p>
        </p:txBody>
      </p:sp>
      <p:sp>
        <p:nvSpPr>
          <p:cNvPr id="25" name="Rectangle 24"/>
          <p:cNvSpPr/>
          <p:nvPr/>
        </p:nvSpPr>
        <p:spPr>
          <a:xfrm>
            <a:off x="1994587" y="5286846"/>
            <a:ext cx="989690" cy="5536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chemeClr val="bg1"/>
                </a:solidFill>
              </a:rPr>
              <a:t>رَحَــلَ</a:t>
            </a:r>
            <a:endParaRPr lang="ar-BH" sz="2600" b="1" dirty="0">
              <a:solidFill>
                <a:schemeClr val="bg1"/>
              </a:solidFill>
            </a:endParaRPr>
          </a:p>
        </p:txBody>
      </p:sp>
      <p:sp>
        <p:nvSpPr>
          <p:cNvPr id="26" name="Rectangle 25"/>
          <p:cNvSpPr/>
          <p:nvPr/>
        </p:nvSpPr>
        <p:spPr>
          <a:xfrm>
            <a:off x="9566705" y="5267851"/>
            <a:ext cx="989690" cy="5536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chemeClr val="bg1"/>
                </a:solidFill>
              </a:rPr>
              <a:t>صَـبـرَ</a:t>
            </a:r>
            <a:endParaRPr lang="ar-BH" sz="2600" b="1" dirty="0">
              <a:solidFill>
                <a:schemeClr val="bg1"/>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319036605"/>
      </p:ext>
    </p:extLst>
  </p:cSld>
  <p:clrMapOvr>
    <a:masterClrMapping/>
  </p:clrMapOvr>
  <mc:AlternateContent xmlns:mc="http://schemas.openxmlformats.org/markup-compatibility/2006" xmlns:p14="http://schemas.microsoft.com/office/powerpoint/2010/main">
    <mc:Choice Requires="p14">
      <p:transition spd="slow" p14:dur="2000" advTm="24093"/>
    </mc:Choice>
    <mc:Fallback xmlns="">
      <p:transition spd="slow" advTm="240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5900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5900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5900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5"/>
                </p:tgtEl>
              </p:cMediaNode>
            </p:audio>
          </p:childTnLst>
        </p:cTn>
      </p:par>
    </p:tnLst>
    <p:bldLst>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4" name="Title 1"/>
          <p:cNvSpPr txBox="1">
            <a:spLocks/>
          </p:cNvSpPr>
          <p:nvPr/>
        </p:nvSpPr>
        <p:spPr>
          <a:xfrm>
            <a:off x="4071838" y="503300"/>
            <a:ext cx="5377219" cy="1279312"/>
          </a:xfrm>
          <a:prstGeom prst="rect">
            <a:avLst/>
          </a:prstGeom>
          <a:solidFill>
            <a:schemeClr val="accent5">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5400" b="1" smtClean="0">
                <a:solidFill>
                  <a:schemeClr val="accent2">
                    <a:lumMod val="75000"/>
                  </a:schemeClr>
                </a:solidFill>
              </a:rPr>
              <a:t/>
            </a:r>
            <a:br>
              <a:rPr lang="ar-BH" sz="5400" b="1" smtClean="0">
                <a:solidFill>
                  <a:schemeClr val="accent2">
                    <a:lumMod val="75000"/>
                  </a:schemeClr>
                </a:solidFill>
              </a:rPr>
            </a:br>
            <a:r>
              <a:rPr lang="ar-BH" sz="5400" b="1" smtClean="0">
                <a:solidFill>
                  <a:schemeClr val="accent2">
                    <a:lumMod val="75000"/>
                  </a:schemeClr>
                </a:solidFill>
              </a:rPr>
              <a:t>      </a:t>
            </a:r>
            <a:r>
              <a:rPr lang="ar-BH" sz="5400" b="1" smtClean="0">
                <a:solidFill>
                  <a:schemeClr val="accent4">
                    <a:lumMod val="60000"/>
                    <a:lumOff val="40000"/>
                  </a:schemeClr>
                </a:solidFill>
              </a:rPr>
              <a:t>أهداف الدرس</a:t>
            </a:r>
            <a:r>
              <a:rPr lang="en-US" sz="5400" b="1" smtClean="0">
                <a:solidFill>
                  <a:schemeClr val="accent4">
                    <a:lumMod val="60000"/>
                    <a:lumOff val="40000"/>
                  </a:schemeClr>
                </a:solidFill>
              </a:rPr>
              <a:t>    </a:t>
            </a:r>
            <a:r>
              <a:rPr lang="ar-BH" sz="5400" b="1" smtClean="0">
                <a:solidFill>
                  <a:schemeClr val="accent2">
                    <a:lumMod val="75000"/>
                  </a:schemeClr>
                </a:solidFill>
              </a:rPr>
              <a:t/>
            </a:r>
            <a:br>
              <a:rPr lang="ar-BH" sz="5400" b="1" smtClean="0">
                <a:solidFill>
                  <a:schemeClr val="accent2">
                    <a:lumMod val="75000"/>
                  </a:schemeClr>
                </a:solidFill>
              </a:rPr>
            </a:br>
            <a:endParaRPr lang="ar-BH" sz="5400" dirty="0">
              <a:solidFill>
                <a:schemeClr val="accent2">
                  <a:lumMod val="75000"/>
                </a:schemeClr>
              </a:solidFill>
            </a:endParaRPr>
          </a:p>
        </p:txBody>
      </p:sp>
      <p:sp>
        <p:nvSpPr>
          <p:cNvPr id="26" name="Rectangle 25"/>
          <p:cNvSpPr/>
          <p:nvPr/>
        </p:nvSpPr>
        <p:spPr>
          <a:xfrm>
            <a:off x="3256419" y="2439592"/>
            <a:ext cx="7431206" cy="788777"/>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a:solidFill>
                  <a:srgbClr val="0070C0"/>
                </a:solidFill>
              </a:rPr>
              <a:t>أن </a:t>
            </a:r>
            <a:r>
              <a:rPr lang="ar-BH" sz="3600" b="1" dirty="0" smtClean="0">
                <a:solidFill>
                  <a:srgbClr val="0070C0"/>
                </a:solidFill>
              </a:rPr>
              <a:t>يتعرّف </a:t>
            </a:r>
            <a:r>
              <a:rPr lang="ar-BH" sz="3600" b="1" dirty="0">
                <a:solidFill>
                  <a:srgbClr val="0070C0"/>
                </a:solidFill>
              </a:rPr>
              <a:t>الطالب </a:t>
            </a:r>
            <a:r>
              <a:rPr lang="ar-BH" sz="3600" b="1" dirty="0" smtClean="0">
                <a:solidFill>
                  <a:srgbClr val="0070C0"/>
                </a:solidFill>
              </a:rPr>
              <a:t>صيغ المبالغة ودلالتها</a:t>
            </a:r>
            <a:endParaRPr lang="ar-BH" sz="3600" dirty="0">
              <a:solidFill>
                <a:srgbClr val="0070C0"/>
              </a:solidFill>
            </a:endParaRPr>
          </a:p>
        </p:txBody>
      </p:sp>
      <p:sp>
        <p:nvSpPr>
          <p:cNvPr id="30" name="Rectangle 29"/>
          <p:cNvSpPr/>
          <p:nvPr/>
        </p:nvSpPr>
        <p:spPr>
          <a:xfrm>
            <a:off x="3256419" y="3678716"/>
            <a:ext cx="7431206" cy="788777"/>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smtClean="0">
                <a:solidFill>
                  <a:srgbClr val="0070C0"/>
                </a:solidFill>
              </a:rPr>
              <a:t>أن يحدّد أشهر أوزانها</a:t>
            </a:r>
            <a:endParaRPr lang="ar-BH" sz="3600" dirty="0">
              <a:solidFill>
                <a:srgbClr val="0070C0"/>
              </a:solidFill>
            </a:endParaRPr>
          </a:p>
        </p:txBody>
      </p:sp>
      <p:sp>
        <p:nvSpPr>
          <p:cNvPr id="32" name="Rectangle 31"/>
          <p:cNvSpPr/>
          <p:nvPr/>
        </p:nvSpPr>
        <p:spPr>
          <a:xfrm>
            <a:off x="3256419" y="4891923"/>
            <a:ext cx="7431206" cy="788777"/>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smtClean="0">
                <a:solidFill>
                  <a:srgbClr val="0070C0"/>
                </a:solidFill>
              </a:rPr>
              <a:t>أن يوظّفها في تواصله توظيفًا سليمًا</a:t>
            </a:r>
            <a:endParaRPr lang="ar-BH" sz="3600" dirty="0">
              <a:solidFill>
                <a:srgbClr val="0070C0"/>
              </a:solidFill>
            </a:endParaRPr>
          </a:p>
        </p:txBody>
      </p:sp>
      <p:pic>
        <p:nvPicPr>
          <p:cNvPr id="34" name="Picture 33"/>
          <p:cNvPicPr>
            <a:picLocks noChangeAspect="1"/>
          </p:cNvPicPr>
          <p:nvPr/>
        </p:nvPicPr>
        <p:blipFill>
          <a:blip r:embed="rId6"/>
          <a:stretch>
            <a:fillRect/>
          </a:stretch>
        </p:blipFill>
        <p:spPr>
          <a:xfrm>
            <a:off x="124243" y="64712"/>
            <a:ext cx="3132176" cy="2156488"/>
          </a:xfrm>
          <a:prstGeom prst="rect">
            <a:avLst/>
          </a:prstGeom>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002594266"/>
      </p:ext>
    </p:extLst>
  </p:cSld>
  <p:clrMapOvr>
    <a:masterClrMapping/>
  </p:clrMapOvr>
  <mc:AlternateContent xmlns:mc="http://schemas.openxmlformats.org/markup-compatibility/2006" xmlns:p14="http://schemas.microsoft.com/office/powerpoint/2010/main">
    <mc:Choice Requires="p14">
      <p:transition spd="slow" p14:dur="2000" advTm="30008"/>
    </mc:Choice>
    <mc:Fallback xmlns="">
      <p:transition spd="slow" advTm="300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2"/>
                </p:tgtEl>
              </p:cMediaNode>
            </p:audio>
          </p:childTnLst>
        </p:cTn>
      </p:par>
    </p:tnLst>
    <p:bldLst>
      <p:bldP spid="26" grpId="0" animBg="1"/>
      <p:bldP spid="30"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1834" y="165633"/>
            <a:ext cx="10515600" cy="964911"/>
          </a:xfrm>
        </p:spPr>
        <p:txBody>
          <a:bodyPr/>
          <a:lstStyle/>
          <a:p>
            <a:pPr algn="ctr" rtl="1"/>
            <a:r>
              <a:rPr lang="ar-BH" b="1" dirty="0">
                <a:solidFill>
                  <a:srgbClr val="E36831"/>
                </a:solidFill>
              </a:rPr>
              <a:t>مقدّمة الدرس </a:t>
            </a:r>
            <a:endParaRPr lang="en-US" dirty="0"/>
          </a:p>
        </p:txBody>
      </p:sp>
      <p:sp>
        <p:nvSpPr>
          <p:cNvPr id="20" name="Title 1"/>
          <p:cNvSpPr txBox="1">
            <a:spLocks/>
          </p:cNvSpPr>
          <p:nvPr/>
        </p:nvSpPr>
        <p:spPr>
          <a:xfrm>
            <a:off x="580623" y="129599"/>
            <a:ext cx="10515600" cy="1362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ar-BH" dirty="0"/>
          </a:p>
        </p:txBody>
      </p:sp>
      <p:sp>
        <p:nvSpPr>
          <p:cNvPr id="21" name="Oval 20"/>
          <p:cNvSpPr/>
          <p:nvPr/>
        </p:nvSpPr>
        <p:spPr>
          <a:xfrm>
            <a:off x="4220001" y="1718488"/>
            <a:ext cx="3751998" cy="2707030"/>
          </a:xfrm>
          <a:prstGeom prst="ellipse">
            <a:avLst/>
          </a:prstGeom>
          <a:solidFill>
            <a:schemeClr val="accent2">
              <a:lumMod val="75000"/>
            </a:schemeClr>
          </a:solidFill>
          <a:scene3d>
            <a:camera prst="orthographicFront"/>
            <a:lightRig rig="threePt" dir="t"/>
          </a:scene3d>
          <a:sp3d>
            <a:bevelT w="114300" prst="hardEdge"/>
          </a:sp3d>
        </p:spPr>
        <p:style>
          <a:lnRef idx="1">
            <a:schemeClr val="accent2"/>
          </a:lnRef>
          <a:fillRef idx="3">
            <a:schemeClr val="accent2"/>
          </a:fillRef>
          <a:effectRef idx="2">
            <a:schemeClr val="accent2"/>
          </a:effectRef>
          <a:fontRef idx="minor">
            <a:schemeClr val="lt1"/>
          </a:fontRef>
        </p:style>
        <p:txBody>
          <a:bodyPr rtlCol="1" anchor="ctr"/>
          <a:lstStyle/>
          <a:p>
            <a:pPr algn="ctr"/>
            <a:r>
              <a:rPr lang="ar-BH" sz="4400" b="1" dirty="0" smtClean="0">
                <a:solidFill>
                  <a:srgbClr val="C00000"/>
                </a:solidFill>
              </a:rPr>
              <a:t>المُـشـتَـقّــات</a:t>
            </a:r>
            <a:endParaRPr lang="ar-BH" sz="4400" b="1" dirty="0">
              <a:solidFill>
                <a:srgbClr val="C00000"/>
              </a:solidFill>
            </a:endParaRPr>
          </a:p>
        </p:txBody>
      </p:sp>
      <p:sp>
        <p:nvSpPr>
          <p:cNvPr id="22" name="Explosion 1 21"/>
          <p:cNvSpPr/>
          <p:nvPr/>
        </p:nvSpPr>
        <p:spPr>
          <a:xfrm>
            <a:off x="7796850" y="1140537"/>
            <a:ext cx="2483892" cy="1957506"/>
          </a:xfrm>
          <a:prstGeom prst="irregularSeal1">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اسم الفاعل</a:t>
            </a:r>
            <a:endParaRPr lang="ar-BH" sz="2800" b="1" dirty="0">
              <a:solidFill>
                <a:srgbClr val="002060"/>
              </a:solidFill>
            </a:endParaRPr>
          </a:p>
        </p:txBody>
      </p:sp>
      <p:sp>
        <p:nvSpPr>
          <p:cNvPr id="23" name="Explosion 1 22"/>
          <p:cNvSpPr/>
          <p:nvPr/>
        </p:nvSpPr>
        <p:spPr>
          <a:xfrm>
            <a:off x="1911258" y="1114497"/>
            <a:ext cx="2483892" cy="1957506"/>
          </a:xfrm>
          <a:prstGeom prst="irregularSeal1">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الصفة المشبّهة</a:t>
            </a:r>
            <a:endParaRPr lang="ar-BH" sz="2800" b="1" dirty="0">
              <a:solidFill>
                <a:srgbClr val="002060"/>
              </a:solidFill>
            </a:endParaRPr>
          </a:p>
        </p:txBody>
      </p:sp>
      <p:sp>
        <p:nvSpPr>
          <p:cNvPr id="24" name="Explosion 1 23"/>
          <p:cNvSpPr/>
          <p:nvPr/>
        </p:nvSpPr>
        <p:spPr>
          <a:xfrm>
            <a:off x="7971999" y="3160405"/>
            <a:ext cx="2483892" cy="1957506"/>
          </a:xfrm>
          <a:prstGeom prst="irregularSeal1">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اسم المفعول</a:t>
            </a:r>
            <a:endParaRPr lang="ar-BH" sz="2800" b="1" dirty="0">
              <a:solidFill>
                <a:srgbClr val="002060"/>
              </a:solidFill>
            </a:endParaRPr>
          </a:p>
        </p:txBody>
      </p:sp>
      <p:sp>
        <p:nvSpPr>
          <p:cNvPr id="25" name="Explosion 1 24"/>
          <p:cNvSpPr/>
          <p:nvPr/>
        </p:nvSpPr>
        <p:spPr>
          <a:xfrm>
            <a:off x="2024420" y="3045963"/>
            <a:ext cx="2483892" cy="1957506"/>
          </a:xfrm>
          <a:prstGeom prst="irregularSeal1">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اسم التفضيل</a:t>
            </a:r>
            <a:endParaRPr lang="ar-BH" sz="2800" b="1" dirty="0">
              <a:solidFill>
                <a:srgbClr val="002060"/>
              </a:solidFill>
            </a:endParaRPr>
          </a:p>
        </p:txBody>
      </p:sp>
      <p:sp>
        <p:nvSpPr>
          <p:cNvPr id="26" name="Explosion 1 25"/>
          <p:cNvSpPr/>
          <p:nvPr/>
        </p:nvSpPr>
        <p:spPr>
          <a:xfrm>
            <a:off x="5086066" y="4413495"/>
            <a:ext cx="2483892" cy="1957506"/>
          </a:xfrm>
          <a:prstGeom prst="irregularSeal1">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صيغ  المبالغة</a:t>
            </a:r>
            <a:endParaRPr lang="ar-BH" sz="2800" b="1" dirty="0">
              <a:solidFill>
                <a:srgbClr val="FF0000"/>
              </a:solidFill>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384106540"/>
      </p:ext>
    </p:extLst>
  </p:cSld>
  <p:clrMapOvr>
    <a:masterClrMapping/>
  </p:clrMapOvr>
  <mc:AlternateContent xmlns:mc="http://schemas.openxmlformats.org/markup-compatibility/2006" xmlns:p14="http://schemas.microsoft.com/office/powerpoint/2010/main">
    <mc:Choice Requires="p14">
      <p:transition spd="slow" p14:dur="2000" advTm="41109"/>
    </mc:Choice>
    <mc:Fallback xmlns="">
      <p:transition spd="slow" advTm="411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8" fill="hold" display="0">
                  <p:stCondLst>
                    <p:cond delay="indefinite"/>
                  </p:stCondLst>
                  <p:endCondLst>
                    <p:cond evt="onStopAudio" delay="0">
                      <p:tgtEl>
                        <p:sldTgt/>
                      </p:tgtEl>
                    </p:cond>
                  </p:endCondLst>
                </p:cTn>
                <p:tgtEl>
                  <p:spTgt spid="6"/>
                </p:tgtEl>
              </p:cMediaNode>
            </p:audio>
          </p:childTnLst>
        </p:cTn>
      </p:par>
    </p:tnLst>
    <p:bldLst>
      <p:bldP spid="21" grpId="0" animBg="1"/>
      <p:bldP spid="22"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75008"/>
            <a:ext cx="10515600" cy="4901955"/>
          </a:xfrm>
        </p:spPr>
        <p:txBody>
          <a:bodyPr/>
          <a:lstStyle/>
          <a:p>
            <a:pPr algn="r" rtl="1"/>
            <a:endParaRPr lang="ar-BH" dirty="0"/>
          </a:p>
          <a:p>
            <a:pPr algn="r" rtl="1"/>
            <a:endParaRPr lang="ar-BH" dirty="0" smtClean="0"/>
          </a:p>
          <a:p>
            <a:pPr algn="r" rtl="1"/>
            <a:endParaRPr lang="ar-BH" dirty="0" smtClean="0"/>
          </a:p>
          <a:p>
            <a:pPr algn="r" rtl="1"/>
            <a:endParaRPr lang="ar-BH" dirty="0"/>
          </a:p>
          <a:p>
            <a:pPr marL="0" indent="0" algn="r" rtl="1">
              <a:buNone/>
            </a:pPr>
            <a:endParaRPr lang="ar-BH" dirty="0"/>
          </a:p>
        </p:txBody>
      </p:sp>
      <p:sp>
        <p:nvSpPr>
          <p:cNvPr id="25" name="Title 1"/>
          <p:cNvSpPr>
            <a:spLocks noGrp="1"/>
          </p:cNvSpPr>
          <p:nvPr>
            <p:ph type="title"/>
          </p:nvPr>
        </p:nvSpPr>
        <p:spPr>
          <a:xfrm>
            <a:off x="701723" y="133113"/>
            <a:ext cx="10515600" cy="890469"/>
          </a:xfrm>
        </p:spPr>
        <p:txBody>
          <a:bodyPr/>
          <a:lstStyle/>
          <a:p>
            <a:pPr algn="ctr"/>
            <a:r>
              <a:rPr lang="ar-BH" b="1" dirty="0" smtClean="0">
                <a:solidFill>
                  <a:srgbClr val="C00000"/>
                </a:solidFill>
              </a:rPr>
              <a:t>صيغ المبالغة: مفهومها ودلالتها</a:t>
            </a:r>
            <a:endParaRPr lang="ar-BH" b="1" dirty="0">
              <a:solidFill>
                <a:srgbClr val="C00000"/>
              </a:solidFill>
            </a:endParaRPr>
          </a:p>
        </p:txBody>
      </p:sp>
      <p:sp>
        <p:nvSpPr>
          <p:cNvPr id="26" name="Rectangle 25"/>
          <p:cNvSpPr/>
          <p:nvPr/>
        </p:nvSpPr>
        <p:spPr>
          <a:xfrm>
            <a:off x="9456761" y="1651379"/>
            <a:ext cx="1897039" cy="723331"/>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smtClean="0">
                <a:solidFill>
                  <a:srgbClr val="FF0000"/>
                </a:solidFill>
              </a:rPr>
              <a:t>تــأمّــل</a:t>
            </a:r>
            <a:endParaRPr lang="ar-BH" sz="3600" b="1" dirty="0">
              <a:solidFill>
                <a:srgbClr val="FF0000"/>
              </a:solidFill>
            </a:endParaRPr>
          </a:p>
        </p:txBody>
      </p:sp>
      <p:sp>
        <p:nvSpPr>
          <p:cNvPr id="27" name="Rectangle 26"/>
          <p:cNvSpPr/>
          <p:nvPr/>
        </p:nvSpPr>
        <p:spPr>
          <a:xfrm>
            <a:off x="3562066" y="1665026"/>
            <a:ext cx="5322627" cy="723331"/>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a:solidFill>
                  <a:srgbClr val="C00000"/>
                </a:solidFill>
              </a:rPr>
              <a:t>كان </a:t>
            </a:r>
            <a:r>
              <a:rPr lang="ar-BH" sz="3600" b="1" dirty="0" smtClean="0">
                <a:solidFill>
                  <a:srgbClr val="C00000"/>
                </a:solidFill>
              </a:rPr>
              <a:t>الرسولُ </a:t>
            </a:r>
            <a:r>
              <a:rPr lang="ar-BH" sz="3600" b="1" dirty="0">
                <a:solidFill>
                  <a:srgbClr val="C00000"/>
                </a:solidFill>
              </a:rPr>
              <a:t>ﷺ قوّامًا صوّامًا</a:t>
            </a:r>
          </a:p>
        </p:txBody>
      </p:sp>
      <p:sp>
        <p:nvSpPr>
          <p:cNvPr id="28" name="Rectangle 27"/>
          <p:cNvSpPr/>
          <p:nvPr/>
        </p:nvSpPr>
        <p:spPr>
          <a:xfrm>
            <a:off x="7178721" y="2879677"/>
            <a:ext cx="1618400" cy="723331"/>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smtClean="0">
                <a:solidFill>
                  <a:schemeClr val="tx1"/>
                </a:solidFill>
              </a:rPr>
              <a:t>قَـوّام</a:t>
            </a:r>
            <a:endParaRPr lang="ar-BH" sz="3600" b="1" dirty="0">
              <a:solidFill>
                <a:schemeClr val="tx1"/>
              </a:solidFill>
            </a:endParaRPr>
          </a:p>
        </p:txBody>
      </p:sp>
      <p:sp>
        <p:nvSpPr>
          <p:cNvPr id="29" name="Rectangle 28"/>
          <p:cNvSpPr/>
          <p:nvPr/>
        </p:nvSpPr>
        <p:spPr>
          <a:xfrm>
            <a:off x="3562066" y="2879677"/>
            <a:ext cx="1610434" cy="723331"/>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smtClean="0">
                <a:solidFill>
                  <a:schemeClr val="tx1"/>
                </a:solidFill>
              </a:rPr>
              <a:t>صَـوّام</a:t>
            </a:r>
            <a:endParaRPr lang="ar-BH" sz="3600" b="1" dirty="0">
              <a:solidFill>
                <a:schemeClr val="tx1"/>
              </a:solidFill>
            </a:endParaRPr>
          </a:p>
        </p:txBody>
      </p:sp>
      <p:sp>
        <p:nvSpPr>
          <p:cNvPr id="30" name="Down Arrow 29"/>
          <p:cNvSpPr/>
          <p:nvPr/>
        </p:nvSpPr>
        <p:spPr>
          <a:xfrm>
            <a:off x="7830972" y="3643951"/>
            <a:ext cx="313897" cy="57320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31" name="Down Arrow 30"/>
          <p:cNvSpPr/>
          <p:nvPr/>
        </p:nvSpPr>
        <p:spPr>
          <a:xfrm>
            <a:off x="4282553" y="3643951"/>
            <a:ext cx="313897" cy="57320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32" name="Rectangle 31"/>
          <p:cNvSpPr/>
          <p:nvPr/>
        </p:nvSpPr>
        <p:spPr>
          <a:xfrm>
            <a:off x="7178721" y="4337251"/>
            <a:ext cx="1618400" cy="723331"/>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smtClean="0">
                <a:solidFill>
                  <a:schemeClr val="tx1"/>
                </a:solidFill>
              </a:rPr>
              <a:t>قــامَ</a:t>
            </a:r>
            <a:endParaRPr lang="ar-BH" sz="3600" b="1" dirty="0">
              <a:solidFill>
                <a:schemeClr val="tx1"/>
              </a:solidFill>
            </a:endParaRPr>
          </a:p>
        </p:txBody>
      </p:sp>
      <p:sp>
        <p:nvSpPr>
          <p:cNvPr id="33" name="Rectangle 32"/>
          <p:cNvSpPr/>
          <p:nvPr/>
        </p:nvSpPr>
        <p:spPr>
          <a:xfrm>
            <a:off x="3630301" y="4258100"/>
            <a:ext cx="1618400" cy="723331"/>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smtClean="0">
                <a:solidFill>
                  <a:schemeClr val="tx1"/>
                </a:solidFill>
              </a:rPr>
              <a:t>صـامَ</a:t>
            </a:r>
            <a:endParaRPr lang="ar-BH" sz="3600" b="1" dirty="0">
              <a:solidFill>
                <a:schemeClr val="tx1"/>
              </a:solidFill>
            </a:endParaRPr>
          </a:p>
        </p:txBody>
      </p:sp>
      <p:sp>
        <p:nvSpPr>
          <p:cNvPr id="34" name="Left-Right Arrow Callout 33"/>
          <p:cNvSpPr/>
          <p:nvPr/>
        </p:nvSpPr>
        <p:spPr>
          <a:xfrm>
            <a:off x="5272442" y="3939422"/>
            <a:ext cx="1882538" cy="1518988"/>
          </a:xfrm>
          <a:prstGeom prst="leftRightArrowCallout">
            <a:avLst>
              <a:gd name="adj1" fmla="val 16924"/>
              <a:gd name="adj2" fmla="val 11887"/>
              <a:gd name="adj3" fmla="val 16096"/>
              <a:gd name="adj4" fmla="val 57143"/>
            </a:avLst>
          </a:prstGeom>
          <a:solidFill>
            <a:srgbClr val="EF8D4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rPr>
              <a:t>فَـعّــال</a:t>
            </a:r>
            <a:endParaRPr lang="ar-BH" sz="3200" b="1" dirty="0">
              <a:solidFill>
                <a:srgbClr val="002060"/>
              </a:solidFill>
            </a:endParaRPr>
          </a:p>
        </p:txBody>
      </p:sp>
      <p:sp>
        <p:nvSpPr>
          <p:cNvPr id="35" name="Left-Up Arrow 34"/>
          <p:cNvSpPr/>
          <p:nvPr/>
        </p:nvSpPr>
        <p:spPr>
          <a:xfrm rot="10800000">
            <a:off x="2499313" y="4460418"/>
            <a:ext cx="1119117" cy="818192"/>
          </a:xfrm>
          <a:prstGeom prst="leftUp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36" name="Left-Up Arrow 35"/>
          <p:cNvSpPr/>
          <p:nvPr/>
        </p:nvSpPr>
        <p:spPr>
          <a:xfrm rot="16200000">
            <a:off x="8969120" y="4312160"/>
            <a:ext cx="818192" cy="1114708"/>
          </a:xfrm>
          <a:prstGeom prst="leftUp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37" name="Rectangle 36"/>
          <p:cNvSpPr/>
          <p:nvPr/>
        </p:nvSpPr>
        <p:spPr>
          <a:xfrm>
            <a:off x="8697534" y="5342908"/>
            <a:ext cx="1951629" cy="691614"/>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smtClean="0">
                <a:solidFill>
                  <a:srgbClr val="663300"/>
                </a:solidFill>
              </a:rPr>
              <a:t>ثلاثي مجرّد</a:t>
            </a:r>
            <a:endParaRPr lang="ar-BH" sz="3600" b="1" dirty="0">
              <a:solidFill>
                <a:srgbClr val="663300"/>
              </a:solidFill>
            </a:endParaRPr>
          </a:p>
        </p:txBody>
      </p:sp>
      <p:sp>
        <p:nvSpPr>
          <p:cNvPr id="38" name="Rectangle 37"/>
          <p:cNvSpPr/>
          <p:nvPr/>
        </p:nvSpPr>
        <p:spPr>
          <a:xfrm>
            <a:off x="1610437" y="5329262"/>
            <a:ext cx="1951629" cy="691614"/>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smtClean="0">
                <a:solidFill>
                  <a:srgbClr val="663300"/>
                </a:solidFill>
              </a:rPr>
              <a:t>ثلاثي مجرّد</a:t>
            </a:r>
            <a:endParaRPr lang="ar-BH" sz="3600" b="1" dirty="0">
              <a:solidFill>
                <a:srgbClr val="663300"/>
              </a:solidFill>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383203821"/>
      </p:ext>
    </p:extLst>
  </p:cSld>
  <p:clrMapOvr>
    <a:masterClrMapping/>
  </p:clrMapOvr>
  <mc:AlternateContent xmlns:mc="http://schemas.openxmlformats.org/markup-compatibility/2006" xmlns:p14="http://schemas.microsoft.com/office/powerpoint/2010/main">
    <mc:Choice Requires="p14">
      <p:transition spd="slow" p14:dur="2000" advTm="41697"/>
    </mc:Choice>
    <mc:Fallback xmlns="">
      <p:transition spd="slow" advTm="416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1000"/>
                                        <p:tgtEl>
                                          <p:spTgt spid="34"/>
                                        </p:tgtEl>
                                      </p:cBhvr>
                                    </p:animEffect>
                                    <p:anim calcmode="lin" valueType="num">
                                      <p:cBhvr>
                                        <p:cTn id="62" dur="1000" fill="hold"/>
                                        <p:tgtEl>
                                          <p:spTgt spid="34"/>
                                        </p:tgtEl>
                                        <p:attrNameLst>
                                          <p:attrName>ppt_x</p:attrName>
                                        </p:attrNameLst>
                                      </p:cBhvr>
                                      <p:tavLst>
                                        <p:tav tm="0">
                                          <p:val>
                                            <p:strVal val="#ppt_x"/>
                                          </p:val>
                                        </p:tav>
                                        <p:tav tm="100000">
                                          <p:val>
                                            <p:strVal val="#ppt_x"/>
                                          </p:val>
                                        </p:tav>
                                      </p:tavLst>
                                    </p:anim>
                                    <p:anim calcmode="lin" valueType="num">
                                      <p:cBhvr>
                                        <p:cTn id="6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4" fill="hold" display="0">
                  <p:stCondLst>
                    <p:cond delay="indefinite"/>
                  </p:stCondLst>
                  <p:endCondLst>
                    <p:cond evt="onStopAudio" delay="0">
                      <p:tgtEl>
                        <p:sldTgt/>
                      </p:tgtEl>
                    </p:cond>
                  </p:endCondLst>
                </p:cTn>
                <p:tgtEl>
                  <p:spTgt spid="4"/>
                </p:tgtEl>
              </p:cMediaNode>
            </p:audio>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701723" y="133113"/>
            <a:ext cx="10515600" cy="890469"/>
          </a:xfrm>
        </p:spPr>
        <p:txBody>
          <a:bodyPr/>
          <a:lstStyle/>
          <a:p>
            <a:pPr algn="ctr"/>
            <a:r>
              <a:rPr lang="ar-BH" b="1" dirty="0" smtClean="0">
                <a:solidFill>
                  <a:srgbClr val="C00000"/>
                </a:solidFill>
              </a:rPr>
              <a:t>صيغ المبالغة: مفهومها ودلالتها</a:t>
            </a:r>
            <a:endParaRPr lang="ar-BH" b="1" dirty="0">
              <a:solidFill>
                <a:srgbClr val="C00000"/>
              </a:solidFill>
            </a:endParaRPr>
          </a:p>
        </p:txBody>
      </p:sp>
      <p:sp>
        <p:nvSpPr>
          <p:cNvPr id="10" name="Rectangle 9"/>
          <p:cNvSpPr/>
          <p:nvPr/>
        </p:nvSpPr>
        <p:spPr>
          <a:xfrm>
            <a:off x="7399269" y="1210011"/>
            <a:ext cx="1618400" cy="723331"/>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smtClean="0">
                <a:solidFill>
                  <a:schemeClr val="tx1"/>
                </a:solidFill>
              </a:rPr>
              <a:t>قــامَ</a:t>
            </a:r>
            <a:endParaRPr lang="ar-BH" sz="3600" b="1" dirty="0">
              <a:solidFill>
                <a:schemeClr val="tx1"/>
              </a:solidFill>
            </a:endParaRPr>
          </a:p>
        </p:txBody>
      </p:sp>
      <p:sp>
        <p:nvSpPr>
          <p:cNvPr id="11" name="Left Arrow 10"/>
          <p:cNvSpPr/>
          <p:nvPr/>
        </p:nvSpPr>
        <p:spPr>
          <a:xfrm>
            <a:off x="6640042" y="1394255"/>
            <a:ext cx="736979" cy="354841"/>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Rectangle 11"/>
          <p:cNvSpPr/>
          <p:nvPr/>
        </p:nvSpPr>
        <p:spPr>
          <a:xfrm>
            <a:off x="4999394" y="1139633"/>
            <a:ext cx="1618400" cy="723331"/>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smtClean="0">
                <a:solidFill>
                  <a:schemeClr val="tx1"/>
                </a:solidFill>
              </a:rPr>
              <a:t>قــائِم</a:t>
            </a:r>
            <a:endParaRPr lang="ar-BH" sz="3600" b="1" dirty="0">
              <a:solidFill>
                <a:schemeClr val="tx1"/>
              </a:solidFill>
            </a:endParaRPr>
          </a:p>
        </p:txBody>
      </p:sp>
      <p:sp>
        <p:nvSpPr>
          <p:cNvPr id="13" name="Left Arrow 12"/>
          <p:cNvSpPr/>
          <p:nvPr/>
        </p:nvSpPr>
        <p:spPr>
          <a:xfrm>
            <a:off x="4234198" y="1394255"/>
            <a:ext cx="736979" cy="354841"/>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4" name="Rectangle 13"/>
          <p:cNvSpPr/>
          <p:nvPr/>
        </p:nvSpPr>
        <p:spPr>
          <a:xfrm>
            <a:off x="540377" y="1023582"/>
            <a:ext cx="3654650" cy="1033912"/>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2800" b="1" dirty="0" smtClean="0">
                <a:solidFill>
                  <a:schemeClr val="accent2">
                    <a:lumMod val="50000"/>
                  </a:schemeClr>
                </a:solidFill>
              </a:rPr>
              <a:t>اسم فاعل</a:t>
            </a:r>
          </a:p>
          <a:p>
            <a:pPr algn="ctr"/>
            <a:r>
              <a:rPr lang="ar-BH" sz="2800" b="1" dirty="0" smtClean="0">
                <a:solidFill>
                  <a:schemeClr val="accent2">
                    <a:lumMod val="50000"/>
                  </a:schemeClr>
                </a:solidFill>
              </a:rPr>
              <a:t>يدلّ على من قام بفعل القيام </a:t>
            </a:r>
            <a:endParaRPr lang="ar-BH" sz="2800" b="1" dirty="0">
              <a:solidFill>
                <a:schemeClr val="accent2">
                  <a:lumMod val="50000"/>
                </a:schemeClr>
              </a:solidFill>
            </a:endParaRPr>
          </a:p>
        </p:txBody>
      </p:sp>
      <p:sp>
        <p:nvSpPr>
          <p:cNvPr id="15" name="Rectangle 14"/>
          <p:cNvSpPr/>
          <p:nvPr/>
        </p:nvSpPr>
        <p:spPr>
          <a:xfrm>
            <a:off x="7377021" y="2438606"/>
            <a:ext cx="1618400" cy="723331"/>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smtClean="0">
                <a:solidFill>
                  <a:schemeClr val="tx1"/>
                </a:solidFill>
              </a:rPr>
              <a:t>صــامَ</a:t>
            </a:r>
            <a:endParaRPr lang="ar-BH" sz="3600" b="1" dirty="0">
              <a:solidFill>
                <a:schemeClr val="tx1"/>
              </a:solidFill>
            </a:endParaRPr>
          </a:p>
        </p:txBody>
      </p:sp>
      <p:sp>
        <p:nvSpPr>
          <p:cNvPr id="16" name="Left Arrow 15"/>
          <p:cNvSpPr/>
          <p:nvPr/>
        </p:nvSpPr>
        <p:spPr>
          <a:xfrm>
            <a:off x="6617794" y="2622850"/>
            <a:ext cx="736979" cy="354841"/>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7" name="Rectangle 16"/>
          <p:cNvSpPr/>
          <p:nvPr/>
        </p:nvSpPr>
        <p:spPr>
          <a:xfrm>
            <a:off x="4977146" y="2368228"/>
            <a:ext cx="1618400" cy="723331"/>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smtClean="0">
                <a:solidFill>
                  <a:schemeClr val="tx1"/>
                </a:solidFill>
              </a:rPr>
              <a:t>صــائِم</a:t>
            </a:r>
            <a:endParaRPr lang="ar-BH" sz="3600" b="1" dirty="0">
              <a:solidFill>
                <a:schemeClr val="tx1"/>
              </a:solidFill>
            </a:endParaRPr>
          </a:p>
        </p:txBody>
      </p:sp>
      <p:sp>
        <p:nvSpPr>
          <p:cNvPr id="18" name="Left Arrow 17"/>
          <p:cNvSpPr/>
          <p:nvPr/>
        </p:nvSpPr>
        <p:spPr>
          <a:xfrm>
            <a:off x="4211950" y="2622850"/>
            <a:ext cx="736979" cy="354841"/>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9" name="Rectangle 18"/>
          <p:cNvSpPr/>
          <p:nvPr/>
        </p:nvSpPr>
        <p:spPr>
          <a:xfrm>
            <a:off x="579549" y="2252177"/>
            <a:ext cx="3593229" cy="1033912"/>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2800" b="1" dirty="0" smtClean="0">
                <a:solidFill>
                  <a:schemeClr val="accent2">
                    <a:lumMod val="50000"/>
                  </a:schemeClr>
                </a:solidFill>
              </a:rPr>
              <a:t>اسم فاعل</a:t>
            </a:r>
          </a:p>
          <a:p>
            <a:pPr algn="ctr"/>
            <a:r>
              <a:rPr lang="ar-BH" sz="2800" b="1" dirty="0" smtClean="0">
                <a:solidFill>
                  <a:schemeClr val="accent2">
                    <a:lumMod val="50000"/>
                  </a:schemeClr>
                </a:solidFill>
              </a:rPr>
              <a:t>يدلّ على من قام بفعل الصيام </a:t>
            </a:r>
            <a:endParaRPr lang="ar-BH" sz="2800" b="1" dirty="0">
              <a:solidFill>
                <a:schemeClr val="accent2">
                  <a:lumMod val="50000"/>
                </a:schemeClr>
              </a:solidFill>
            </a:endParaRPr>
          </a:p>
        </p:txBody>
      </p:sp>
      <p:sp>
        <p:nvSpPr>
          <p:cNvPr id="20" name="Rectangle 19"/>
          <p:cNvSpPr/>
          <p:nvPr/>
        </p:nvSpPr>
        <p:spPr>
          <a:xfrm>
            <a:off x="7469054" y="3667201"/>
            <a:ext cx="1618400" cy="723331"/>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smtClean="0">
                <a:solidFill>
                  <a:schemeClr val="tx1"/>
                </a:solidFill>
              </a:rPr>
              <a:t>قــامَ</a:t>
            </a:r>
            <a:endParaRPr lang="ar-BH" sz="3600" b="1" dirty="0">
              <a:solidFill>
                <a:schemeClr val="tx1"/>
              </a:solidFill>
            </a:endParaRPr>
          </a:p>
        </p:txBody>
      </p:sp>
      <p:sp>
        <p:nvSpPr>
          <p:cNvPr id="21" name="Rectangle 20"/>
          <p:cNvSpPr/>
          <p:nvPr/>
        </p:nvSpPr>
        <p:spPr>
          <a:xfrm>
            <a:off x="7469054" y="4892775"/>
            <a:ext cx="1618400" cy="723331"/>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smtClean="0">
                <a:solidFill>
                  <a:schemeClr val="tx1"/>
                </a:solidFill>
              </a:rPr>
              <a:t>صــامَ</a:t>
            </a:r>
            <a:endParaRPr lang="ar-BH" sz="3600" b="1" dirty="0">
              <a:solidFill>
                <a:schemeClr val="tx1"/>
              </a:solidFill>
            </a:endParaRPr>
          </a:p>
        </p:txBody>
      </p:sp>
      <p:sp>
        <p:nvSpPr>
          <p:cNvPr id="22" name="Left Arrow 21"/>
          <p:cNvSpPr/>
          <p:nvPr/>
        </p:nvSpPr>
        <p:spPr>
          <a:xfrm>
            <a:off x="6679214" y="5116867"/>
            <a:ext cx="736979" cy="354841"/>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22"/>
          <p:cNvSpPr/>
          <p:nvPr/>
        </p:nvSpPr>
        <p:spPr>
          <a:xfrm>
            <a:off x="5038566" y="4862245"/>
            <a:ext cx="1618400" cy="723331"/>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smtClean="0">
                <a:solidFill>
                  <a:schemeClr val="tx1"/>
                </a:solidFill>
              </a:rPr>
              <a:t>صوّام</a:t>
            </a:r>
            <a:endParaRPr lang="ar-BH" sz="3600" b="1" dirty="0">
              <a:solidFill>
                <a:schemeClr val="tx1"/>
              </a:solidFill>
            </a:endParaRPr>
          </a:p>
        </p:txBody>
      </p:sp>
      <p:sp>
        <p:nvSpPr>
          <p:cNvPr id="24" name="Left Arrow 23"/>
          <p:cNvSpPr/>
          <p:nvPr/>
        </p:nvSpPr>
        <p:spPr>
          <a:xfrm>
            <a:off x="4273370" y="5116867"/>
            <a:ext cx="736979" cy="354841"/>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Left Arrow 24"/>
          <p:cNvSpPr/>
          <p:nvPr/>
        </p:nvSpPr>
        <p:spPr>
          <a:xfrm>
            <a:off x="6679214" y="3841879"/>
            <a:ext cx="736979" cy="354841"/>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6" name="Rectangle 25"/>
          <p:cNvSpPr/>
          <p:nvPr/>
        </p:nvSpPr>
        <p:spPr>
          <a:xfrm>
            <a:off x="5038566" y="3587257"/>
            <a:ext cx="1618400" cy="723331"/>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smtClean="0">
                <a:solidFill>
                  <a:schemeClr val="tx1"/>
                </a:solidFill>
              </a:rPr>
              <a:t>قوّام</a:t>
            </a:r>
            <a:endParaRPr lang="ar-BH" sz="3600" b="1" dirty="0">
              <a:solidFill>
                <a:schemeClr val="tx1"/>
              </a:solidFill>
            </a:endParaRPr>
          </a:p>
        </p:txBody>
      </p:sp>
      <p:sp>
        <p:nvSpPr>
          <p:cNvPr id="27" name="Left Arrow 26"/>
          <p:cNvSpPr/>
          <p:nvPr/>
        </p:nvSpPr>
        <p:spPr>
          <a:xfrm>
            <a:off x="4273370" y="3841879"/>
            <a:ext cx="736979" cy="354841"/>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27"/>
          <p:cNvSpPr/>
          <p:nvPr/>
        </p:nvSpPr>
        <p:spPr>
          <a:xfrm>
            <a:off x="579549" y="3471206"/>
            <a:ext cx="3654650" cy="1033912"/>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endParaRPr lang="ar-BH" sz="2800" b="1" dirty="0" smtClean="0">
              <a:solidFill>
                <a:schemeClr val="accent2">
                  <a:lumMod val="50000"/>
                </a:schemeClr>
              </a:solidFill>
            </a:endParaRPr>
          </a:p>
          <a:p>
            <a:pPr algn="ctr"/>
            <a:r>
              <a:rPr lang="ar-BH" sz="2800" b="1" dirty="0" smtClean="0">
                <a:solidFill>
                  <a:schemeClr val="accent2">
                    <a:lumMod val="50000"/>
                  </a:schemeClr>
                </a:solidFill>
              </a:rPr>
              <a:t>يدلّ على من يُكثر من القيام</a:t>
            </a:r>
          </a:p>
          <a:p>
            <a:pPr algn="ctr"/>
            <a:r>
              <a:rPr lang="ar-BH" sz="2800" b="1" dirty="0">
                <a:solidFill>
                  <a:srgbClr val="FF0D0D"/>
                </a:solidFill>
              </a:rPr>
              <a:t>صيغة مبالغة</a:t>
            </a:r>
          </a:p>
          <a:p>
            <a:pPr algn="ctr"/>
            <a:r>
              <a:rPr lang="ar-BH" sz="2800" b="1" dirty="0" smtClean="0">
                <a:solidFill>
                  <a:schemeClr val="accent2">
                    <a:lumMod val="50000"/>
                  </a:schemeClr>
                </a:solidFill>
              </a:rPr>
              <a:t> </a:t>
            </a:r>
            <a:endParaRPr lang="ar-BH" sz="2800" b="1" dirty="0">
              <a:solidFill>
                <a:schemeClr val="accent2">
                  <a:lumMod val="50000"/>
                </a:schemeClr>
              </a:solidFill>
            </a:endParaRPr>
          </a:p>
        </p:txBody>
      </p:sp>
      <p:sp>
        <p:nvSpPr>
          <p:cNvPr id="29" name="Rectangle 28"/>
          <p:cNvSpPr/>
          <p:nvPr/>
        </p:nvSpPr>
        <p:spPr>
          <a:xfrm>
            <a:off x="565860" y="4712936"/>
            <a:ext cx="3654650" cy="1033912"/>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endParaRPr lang="ar-BH" sz="2800" b="1" dirty="0" smtClean="0">
              <a:solidFill>
                <a:schemeClr val="accent2">
                  <a:lumMod val="50000"/>
                </a:schemeClr>
              </a:solidFill>
            </a:endParaRPr>
          </a:p>
          <a:p>
            <a:pPr algn="ctr"/>
            <a:r>
              <a:rPr lang="ar-BH" sz="2800" b="1" dirty="0" smtClean="0">
                <a:solidFill>
                  <a:schemeClr val="accent2">
                    <a:lumMod val="50000"/>
                  </a:schemeClr>
                </a:solidFill>
              </a:rPr>
              <a:t>يدلّ على من يُكثر من الصيام</a:t>
            </a:r>
          </a:p>
          <a:p>
            <a:pPr algn="ctr"/>
            <a:r>
              <a:rPr lang="ar-BH" sz="2800" b="1" dirty="0">
                <a:solidFill>
                  <a:srgbClr val="FF0D0D"/>
                </a:solidFill>
              </a:rPr>
              <a:t>صيغة مبالغة</a:t>
            </a:r>
          </a:p>
          <a:p>
            <a:pPr algn="ctr"/>
            <a:r>
              <a:rPr lang="ar-BH" sz="2800" b="1" dirty="0" smtClean="0">
                <a:solidFill>
                  <a:schemeClr val="accent2">
                    <a:lumMod val="50000"/>
                  </a:schemeClr>
                </a:solidFill>
              </a:rPr>
              <a:t> </a:t>
            </a:r>
            <a:endParaRPr lang="ar-BH" sz="2800" b="1" dirty="0">
              <a:solidFill>
                <a:schemeClr val="accent2">
                  <a:lumMod val="50000"/>
                </a:schemeClr>
              </a:solidFill>
            </a:endParaRPr>
          </a:p>
        </p:txBody>
      </p:sp>
      <p:sp>
        <p:nvSpPr>
          <p:cNvPr id="30" name="Left Arrow Callout 29"/>
          <p:cNvSpPr/>
          <p:nvPr/>
        </p:nvSpPr>
        <p:spPr>
          <a:xfrm>
            <a:off x="9140316" y="2438606"/>
            <a:ext cx="2501224" cy="1403273"/>
          </a:xfrm>
          <a:prstGeom prst="leftArrowCallout">
            <a:avLst>
              <a:gd name="adj1" fmla="val 23033"/>
              <a:gd name="adj2" fmla="val 18504"/>
              <a:gd name="adj3" fmla="val 23939"/>
              <a:gd name="adj4" fmla="val 7449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200000"/>
              </a:lnSpc>
            </a:pPr>
            <a:r>
              <a:rPr lang="ar-BH" sz="3600" b="1" dirty="0">
                <a:solidFill>
                  <a:schemeClr val="tx1"/>
                </a:solidFill>
              </a:rPr>
              <a:t>ل</a:t>
            </a:r>
            <a:r>
              <a:rPr lang="ar-BH" sz="3600" b="1" dirty="0" smtClean="0">
                <a:solidFill>
                  <a:schemeClr val="tx1"/>
                </a:solidFill>
              </a:rPr>
              <a:t>احـــظ</a:t>
            </a:r>
            <a:endParaRPr lang="ar-BH" sz="3600" b="1" dirty="0">
              <a:solidFill>
                <a:schemeClr val="tx1"/>
              </a:solidFill>
            </a:endParaRPr>
          </a:p>
          <a:p>
            <a:pPr algn="ctr"/>
            <a:endParaRPr lang="ar-BH" dirty="0"/>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524493348"/>
      </p:ext>
    </p:extLst>
  </p:cSld>
  <p:clrMapOvr>
    <a:masterClrMapping/>
  </p:clrMapOvr>
  <mc:AlternateContent xmlns:mc="http://schemas.openxmlformats.org/markup-compatibility/2006" xmlns:p14="http://schemas.microsoft.com/office/powerpoint/2010/main">
    <mc:Choice Requires="p14">
      <p:transition spd="slow" p14:dur="2000" advTm="59087"/>
    </mc:Choice>
    <mc:Fallback xmlns="">
      <p:transition spd="slow" advTm="590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8" fill="hold" display="0">
                  <p:stCondLst>
                    <p:cond delay="indefinite"/>
                  </p:stCondLst>
                  <p:endCondLst>
                    <p:cond evt="onStopAudio" delay="0">
                      <p:tgtEl>
                        <p:sldTgt/>
                      </p:tgtEl>
                    </p:cond>
                  </p:endCondLst>
                </p:cTn>
                <p:tgtEl>
                  <p:spTgt spid="2"/>
                </p:tgtEl>
              </p:cMediaNode>
            </p:audio>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33056"/>
            <a:ext cx="10515600" cy="4943907"/>
          </a:xfrm>
        </p:spPr>
        <p:txBody>
          <a:bodyPr/>
          <a:lstStyle/>
          <a:p>
            <a:pPr marL="0" indent="0" algn="r" rtl="1">
              <a:buNone/>
            </a:pPr>
            <a:endParaRPr lang="en-US" dirty="0"/>
          </a:p>
        </p:txBody>
      </p:sp>
      <p:sp>
        <p:nvSpPr>
          <p:cNvPr id="4" name="Rectangle 3"/>
          <p:cNvSpPr/>
          <p:nvPr/>
        </p:nvSpPr>
        <p:spPr>
          <a:xfrm>
            <a:off x="947358" y="2189408"/>
            <a:ext cx="6991707" cy="3026536"/>
          </a:xfrm>
          <a:prstGeom prst="rect">
            <a:avLst/>
          </a:prstGeom>
          <a:solidFill>
            <a:schemeClr val="accent2">
              <a:lumMod val="40000"/>
              <a:lumOff val="60000"/>
            </a:schemeClr>
          </a:solidFill>
          <a:ln>
            <a:solidFill>
              <a:srgbClr val="FF3300"/>
            </a:solidFill>
          </a:ln>
        </p:spPr>
        <p:style>
          <a:lnRef idx="3">
            <a:schemeClr val="lt1"/>
          </a:lnRef>
          <a:fillRef idx="1">
            <a:schemeClr val="accent3"/>
          </a:fillRef>
          <a:effectRef idx="1">
            <a:schemeClr val="accent3"/>
          </a:effectRef>
          <a:fontRef idx="minor">
            <a:schemeClr val="lt1"/>
          </a:fontRef>
        </p:style>
        <p:txBody>
          <a:bodyPr rtlCol="0" anchor="ctr"/>
          <a:lstStyle/>
          <a:p>
            <a:pPr algn="r"/>
            <a:r>
              <a:rPr lang="ar-BH" sz="3200" b="1" dirty="0" smtClean="0">
                <a:solidFill>
                  <a:schemeClr val="tx1"/>
                </a:solidFill>
              </a:rPr>
              <a:t>صيغة المبالغة مشتقّ يدلّ على من يقوم بالفعل الذي اشتُقّت منه بكثرة، أو يتّصف به اتّصافًا شديدًا، نحو:</a:t>
            </a:r>
          </a:p>
          <a:p>
            <a:pPr algn="r"/>
            <a:r>
              <a:rPr lang="ar-BH" sz="3200" b="1" dirty="0">
                <a:solidFill>
                  <a:schemeClr val="tx1"/>
                </a:solidFill>
              </a:rPr>
              <a:t> </a:t>
            </a:r>
            <a:r>
              <a:rPr lang="ar-BH" sz="3200" b="1" dirty="0" smtClean="0">
                <a:solidFill>
                  <a:schemeClr val="tx1"/>
                </a:solidFill>
              </a:rPr>
              <a:t>        </a:t>
            </a:r>
            <a:r>
              <a:rPr lang="ar-BH" sz="3200" b="1" dirty="0" smtClean="0">
                <a:solidFill>
                  <a:srgbClr val="FF0000"/>
                </a:solidFill>
              </a:rPr>
              <a:t>غَفّارٌ ــ رزّاقٌ ــ عَـلـيـمٌ ــ صَـبـورٌ... </a:t>
            </a:r>
          </a:p>
        </p:txBody>
      </p:sp>
      <p:sp>
        <p:nvSpPr>
          <p:cNvPr id="5" name="Left Arrow Callout 4"/>
          <p:cNvSpPr/>
          <p:nvPr/>
        </p:nvSpPr>
        <p:spPr>
          <a:xfrm>
            <a:off x="7939065" y="2968579"/>
            <a:ext cx="2776158" cy="1468193"/>
          </a:xfrm>
          <a:prstGeom prst="leftArrowCallout">
            <a:avLst>
              <a:gd name="adj1" fmla="val 24653"/>
              <a:gd name="adj2" fmla="val 18446"/>
              <a:gd name="adj3" fmla="val 44018"/>
              <a:gd name="adj4" fmla="val 64977"/>
            </a:avLst>
          </a:prstGeom>
          <a:solidFill>
            <a:srgbClr val="FF2929"/>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800" b="1" dirty="0" smtClean="0">
                <a:solidFill>
                  <a:srgbClr val="002060"/>
                </a:solidFill>
              </a:rPr>
              <a:t>نستنتج أنّ</a:t>
            </a:r>
            <a:endParaRPr lang="en-US" sz="3800" b="1" dirty="0">
              <a:solidFill>
                <a:srgbClr val="002060"/>
              </a:solidFill>
            </a:endParaRPr>
          </a:p>
        </p:txBody>
      </p:sp>
      <p:sp>
        <p:nvSpPr>
          <p:cNvPr id="9" name="Title 1"/>
          <p:cNvSpPr txBox="1">
            <a:spLocks/>
          </p:cNvSpPr>
          <p:nvPr/>
        </p:nvSpPr>
        <p:spPr>
          <a:xfrm>
            <a:off x="701723" y="133113"/>
            <a:ext cx="10515600" cy="890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b="1" dirty="0" smtClean="0">
                <a:solidFill>
                  <a:srgbClr val="C00000"/>
                </a:solidFill>
              </a:rPr>
              <a:t>صيغ المبالغة: مفهومها ودلالتها</a:t>
            </a:r>
            <a:endParaRPr lang="ar-BH" b="1" dirty="0">
              <a:solidFill>
                <a:srgbClr val="C00000"/>
              </a:solidFill>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327786550"/>
      </p:ext>
    </p:extLst>
  </p:cSld>
  <p:clrMapOvr>
    <a:masterClrMapping/>
  </p:clrMapOvr>
  <mc:AlternateContent xmlns:mc="http://schemas.openxmlformats.org/markup-compatibility/2006" xmlns:p14="http://schemas.microsoft.com/office/powerpoint/2010/main">
    <mc:Choice Requires="p14">
      <p:transition spd="slow" p14:dur="2000" advTm="27861"/>
    </mc:Choice>
    <mc:Fallback xmlns="">
      <p:transition spd="slow" advTm="278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6"/>
                </p:tgtEl>
              </p:cMediaNode>
            </p:audio>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5"/>
            <a:ext cx="10515600" cy="450819"/>
          </a:xfrm>
        </p:spPr>
        <p:txBody>
          <a:bodyPr>
            <a:normAutofit fontScale="90000"/>
          </a:bodyPr>
          <a:lstStyle/>
          <a:p>
            <a:pPr algn="ctr" rtl="1"/>
            <a:r>
              <a:rPr lang="ar-BH" b="1" dirty="0" smtClean="0">
                <a:solidFill>
                  <a:srgbClr val="FF0000"/>
                </a:solidFill>
              </a:rPr>
              <a:t>نشاط تقويمي</a:t>
            </a:r>
            <a:endParaRPr lang="en-US" b="1" dirty="0">
              <a:solidFill>
                <a:srgbClr val="FF0000"/>
              </a:solidFill>
            </a:endParaRPr>
          </a:p>
        </p:txBody>
      </p:sp>
      <p:sp>
        <p:nvSpPr>
          <p:cNvPr id="5" name="Rectangle 4"/>
          <p:cNvSpPr/>
          <p:nvPr/>
        </p:nvSpPr>
        <p:spPr>
          <a:xfrm>
            <a:off x="254755" y="1847425"/>
            <a:ext cx="11384925" cy="153971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BH" sz="3000" dirty="0">
                <a:solidFill>
                  <a:schemeClr val="tx1"/>
                </a:solidFill>
              </a:rPr>
              <a:t>كان جارنا رجلًا مِعْطاءً، ما صادفَ فقيرًا أو مُحتاجًا إلّا أغْدقَ عليه وكفاه مؤونتَه. وكان إلى ذلك مشّاءً في الخير، كتومًا للسرِّ، صبورًا عند الشدّة، شكورًا عند الرخاء، يتقبّلُ قضاءَ الله بوجه باسمٍ ونفسٍ راضيةٍ.</a:t>
            </a:r>
          </a:p>
        </p:txBody>
      </p:sp>
      <p:sp>
        <p:nvSpPr>
          <p:cNvPr id="8" name="Rectangle 7"/>
          <p:cNvSpPr/>
          <p:nvPr/>
        </p:nvSpPr>
        <p:spPr>
          <a:xfrm>
            <a:off x="930318" y="996834"/>
            <a:ext cx="9465970" cy="70317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BH" sz="3200" b="1" dirty="0">
                <a:solidFill>
                  <a:schemeClr val="accent5">
                    <a:lumMod val="50000"/>
                  </a:schemeClr>
                </a:solidFill>
              </a:rPr>
              <a:t>استخرج من الفقرة الآتية صيغ المبالغة واذكر الأفعال التي اشتُقّت منها:</a:t>
            </a:r>
          </a:p>
        </p:txBody>
      </p:sp>
      <p:graphicFrame>
        <p:nvGraphicFramePr>
          <p:cNvPr id="10" name="Table 9"/>
          <p:cNvGraphicFramePr>
            <a:graphicFrameLocks noGrp="1"/>
          </p:cNvGraphicFramePr>
          <p:nvPr>
            <p:extLst>
              <p:ext uri="{D42A27DB-BD31-4B8C-83A1-F6EECF244321}">
                <p14:modId xmlns:p14="http://schemas.microsoft.com/office/powerpoint/2010/main" val="316361014"/>
              </p:ext>
            </p:extLst>
          </p:nvPr>
        </p:nvGraphicFramePr>
        <p:xfrm>
          <a:off x="2817650" y="3630704"/>
          <a:ext cx="6259134" cy="2600008"/>
        </p:xfrm>
        <a:graphic>
          <a:graphicData uri="http://schemas.openxmlformats.org/drawingml/2006/table">
            <a:tbl>
              <a:tblPr rtl="1" firstRow="1" firstCol="1" bandRow="1">
                <a:tableStyleId>{5DA37D80-6434-44D0-A028-1B22A696006F}</a:tableStyleId>
              </a:tblPr>
              <a:tblGrid>
                <a:gridCol w="3129567"/>
                <a:gridCol w="3129567"/>
              </a:tblGrid>
              <a:tr h="0">
                <a:tc>
                  <a:txBody>
                    <a:bodyPr/>
                    <a:lstStyle/>
                    <a:p>
                      <a:pPr algn="ctr" rtl="1">
                        <a:lnSpc>
                          <a:spcPct val="150000"/>
                        </a:lnSpc>
                        <a:spcAft>
                          <a:spcPts val="0"/>
                        </a:spcAft>
                      </a:pPr>
                      <a:r>
                        <a:rPr lang="ar-BH" sz="2600" dirty="0">
                          <a:solidFill>
                            <a:srgbClr val="FF2929"/>
                          </a:solidFill>
                          <a:effectLst/>
                        </a:rPr>
                        <a:t>صيغة المبالغة</a:t>
                      </a:r>
                      <a:endParaRPr lang="en-US" sz="1100" dirty="0">
                        <a:solidFill>
                          <a:srgbClr val="FF292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0"/>
                        </a:spcAft>
                      </a:pPr>
                      <a:r>
                        <a:rPr lang="ar-BH" sz="2600" dirty="0">
                          <a:solidFill>
                            <a:srgbClr val="FF2929"/>
                          </a:solidFill>
                          <a:effectLst/>
                        </a:rPr>
                        <a:t>الفعل الذي اشتُقّت منه</a:t>
                      </a:r>
                      <a:endParaRPr lang="en-US" sz="1100" dirty="0">
                        <a:solidFill>
                          <a:srgbClr val="FF292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ctr" rtl="1">
                        <a:lnSpc>
                          <a:spcPct val="107000"/>
                        </a:lnSpc>
                        <a:spcAft>
                          <a:spcPts val="0"/>
                        </a:spcAft>
                      </a:pPr>
                      <a:r>
                        <a:rPr lang="ar-BH" sz="2800" dirty="0">
                          <a:effectLst/>
                        </a:rPr>
                        <a:t> </a:t>
                      </a:r>
                      <a:endParaRPr lang="en-US" sz="1100" dirty="0">
                        <a:effectLst/>
                      </a:endParaRPr>
                    </a:p>
                    <a:p>
                      <a:pPr algn="ctr" rtl="1">
                        <a:lnSpc>
                          <a:spcPct val="107000"/>
                        </a:lnSpc>
                        <a:spcAft>
                          <a:spcPts val="0"/>
                        </a:spcAft>
                      </a:pPr>
                      <a:endParaRPr lang="ar-BH" sz="2800" dirty="0" smtClean="0">
                        <a:effectLst/>
                      </a:endParaRPr>
                    </a:p>
                    <a:p>
                      <a:pPr algn="ctr" rtl="1">
                        <a:lnSpc>
                          <a:spcPct val="107000"/>
                        </a:lnSpc>
                        <a:spcAft>
                          <a:spcPts val="0"/>
                        </a:spcAft>
                      </a:pPr>
                      <a:r>
                        <a:rPr lang="ar-BH" sz="2800" dirty="0">
                          <a:effectLst/>
                        </a:rPr>
                        <a:t> </a:t>
                      </a:r>
                      <a:endParaRPr lang="ar-BH" sz="2800" dirty="0" smtClean="0">
                        <a:effectLst/>
                      </a:endParaRPr>
                    </a:p>
                    <a:p>
                      <a:pPr algn="ctr" rtl="1">
                        <a:lnSpc>
                          <a:spcPct val="107000"/>
                        </a:lnSpc>
                        <a:spcAft>
                          <a:spcPts val="0"/>
                        </a:spcAft>
                      </a:pPr>
                      <a:endParaRPr lang="en-US" sz="1100" dirty="0">
                        <a:effectLst/>
                      </a:endParaRPr>
                    </a:p>
                    <a:p>
                      <a:pPr algn="r" rtl="1">
                        <a:lnSpc>
                          <a:spcPct val="107000"/>
                        </a:lnSpc>
                        <a:spcAft>
                          <a:spcPts val="0"/>
                        </a:spcAft>
                      </a:pPr>
                      <a:r>
                        <a:rPr lang="ar-BH" sz="28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BH" sz="28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11" name="Donut 10"/>
          <p:cNvSpPr/>
          <p:nvPr/>
        </p:nvSpPr>
        <p:spPr>
          <a:xfrm>
            <a:off x="254755" y="5483096"/>
            <a:ext cx="1351127" cy="909118"/>
          </a:xfrm>
          <a:prstGeom prst="donut">
            <a:avLst>
              <a:gd name="adj" fmla="val 15240"/>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FF0000"/>
                </a:solidFill>
                <a:latin typeface="Monotype Koufi" pitchFamily="2" charset="-78"/>
                <a:ea typeface="Monotype Koufi" pitchFamily="2" charset="-78"/>
                <a:cs typeface="Monotype Koufi" pitchFamily="2" charset="-78"/>
              </a:rPr>
              <a:t>الإجابة</a:t>
            </a:r>
            <a:endParaRPr lang="ar-BH" sz="2600" b="1" dirty="0">
              <a:solidFill>
                <a:srgbClr val="FF0000"/>
              </a:solidFill>
              <a:latin typeface="Monotype Koufi" pitchFamily="2" charset="-78"/>
              <a:ea typeface="Monotype Koufi" pitchFamily="2" charset="-78"/>
              <a:cs typeface="Monotype Koufi" pitchFamily="2" charset="-78"/>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479965472"/>
      </p:ext>
    </p:extLst>
  </p:cSld>
  <p:clrMapOvr>
    <a:masterClrMapping/>
  </p:clrMapOvr>
  <mc:AlternateContent xmlns:mc="http://schemas.openxmlformats.org/markup-compatibility/2006" xmlns:p14="http://schemas.microsoft.com/office/powerpoint/2010/main">
    <mc:Choice Requires="p14">
      <p:transition spd="slow" p14:dur="2000" advTm="37206"/>
    </mc:Choice>
    <mc:Fallback xmlns="">
      <p:transition spd="slow" advTm="372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7812"/>
            <a:ext cx="10515600" cy="629163"/>
          </a:xfrm>
        </p:spPr>
        <p:txBody>
          <a:bodyPr>
            <a:normAutofit/>
          </a:bodyPr>
          <a:lstStyle/>
          <a:p>
            <a:pPr algn="ctr" rtl="1"/>
            <a:r>
              <a:rPr lang="ar-BH" sz="3800" b="1" dirty="0" smtClean="0">
                <a:solidFill>
                  <a:srgbClr val="FF0000"/>
                </a:solidFill>
              </a:rPr>
              <a:t>اشتقاق الصفة المشبّهة</a:t>
            </a:r>
            <a:endParaRPr lang="en-US" sz="3800" b="1" dirty="0">
              <a:solidFill>
                <a:srgbClr val="FF0000"/>
              </a:solidFill>
            </a:endParaRPr>
          </a:p>
        </p:txBody>
      </p:sp>
      <p:sp>
        <p:nvSpPr>
          <p:cNvPr id="3" name="Content Placeholder 2"/>
          <p:cNvSpPr>
            <a:spLocks noGrp="1"/>
          </p:cNvSpPr>
          <p:nvPr>
            <p:ph idx="1"/>
          </p:nvPr>
        </p:nvSpPr>
        <p:spPr>
          <a:xfrm>
            <a:off x="103032" y="849384"/>
            <a:ext cx="11936568" cy="5777345"/>
          </a:xfrm>
        </p:spPr>
        <p:txBody>
          <a:bodyPr>
            <a:normAutofit/>
          </a:bodyPr>
          <a:lstStyle/>
          <a:p>
            <a:pPr marL="0" indent="0" algn="just" rtl="1">
              <a:buNone/>
            </a:pPr>
            <a:endParaRPr lang="ar-BH" b="1" dirty="0" smtClean="0">
              <a:solidFill>
                <a:srgbClr val="FF0000"/>
              </a:solidFill>
            </a:endParaRPr>
          </a:p>
          <a:p>
            <a:pPr marL="0" indent="0" algn="just" rtl="1">
              <a:lnSpc>
                <a:spcPct val="100000"/>
              </a:lnSpc>
              <a:buNone/>
            </a:pPr>
            <a:r>
              <a:rPr lang="ar-BH" sz="200" b="1" dirty="0" smtClean="0">
                <a:solidFill>
                  <a:schemeClr val="accent2">
                    <a:lumMod val="75000"/>
                  </a:schemeClr>
                </a:solidFill>
              </a:rPr>
              <a:t>ت</a:t>
            </a:r>
          </a:p>
          <a:p>
            <a:pPr marL="0" indent="0" algn="just" rtl="1">
              <a:lnSpc>
                <a:spcPct val="100000"/>
              </a:lnSpc>
              <a:buNone/>
            </a:pPr>
            <a:endParaRPr lang="ar-BH" b="1" dirty="0" smtClean="0"/>
          </a:p>
        </p:txBody>
      </p:sp>
      <p:sp>
        <p:nvSpPr>
          <p:cNvPr id="14" name="Rectangle 13"/>
          <p:cNvSpPr/>
          <p:nvPr/>
        </p:nvSpPr>
        <p:spPr>
          <a:xfrm>
            <a:off x="347729" y="1141142"/>
            <a:ext cx="11333409" cy="142682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BH" sz="2800" dirty="0">
                <a:solidFill>
                  <a:schemeClr val="tx1"/>
                </a:solidFill>
              </a:rPr>
              <a:t>كان جارنا رجلًا </a:t>
            </a:r>
            <a:r>
              <a:rPr lang="ar-BH" sz="2800" dirty="0" smtClean="0">
                <a:solidFill>
                  <a:srgbClr val="FF0000"/>
                </a:solidFill>
              </a:rPr>
              <a:t>مِعْطاء</a:t>
            </a:r>
            <a:r>
              <a:rPr lang="ar-BH" sz="2800" dirty="0" smtClean="0">
                <a:solidFill>
                  <a:schemeClr val="tx1"/>
                </a:solidFill>
              </a:rPr>
              <a:t>ً، </a:t>
            </a:r>
            <a:r>
              <a:rPr lang="ar-BH" sz="2800" dirty="0">
                <a:solidFill>
                  <a:schemeClr val="tx1"/>
                </a:solidFill>
              </a:rPr>
              <a:t>ما صادفَ فقيرًا أو مُحتاجًا إلّا أغْدقَ عليه وكفاه مؤونتَه. وكان إلى ذلك </a:t>
            </a:r>
            <a:r>
              <a:rPr lang="ar-BH" sz="2800" dirty="0">
                <a:solidFill>
                  <a:srgbClr val="FF0000"/>
                </a:solidFill>
              </a:rPr>
              <a:t>مشّاءً</a:t>
            </a:r>
            <a:r>
              <a:rPr lang="ar-BH" sz="2800" dirty="0">
                <a:solidFill>
                  <a:schemeClr val="tx1"/>
                </a:solidFill>
              </a:rPr>
              <a:t> في الخير، </a:t>
            </a:r>
            <a:r>
              <a:rPr lang="ar-BH" sz="2800" dirty="0">
                <a:solidFill>
                  <a:srgbClr val="FF0000"/>
                </a:solidFill>
              </a:rPr>
              <a:t>كتومًا</a:t>
            </a:r>
            <a:r>
              <a:rPr lang="ar-BH" sz="2800" dirty="0">
                <a:solidFill>
                  <a:schemeClr val="tx1"/>
                </a:solidFill>
              </a:rPr>
              <a:t> للسرِّ، </a:t>
            </a:r>
            <a:r>
              <a:rPr lang="ar-BH" sz="2800" dirty="0">
                <a:solidFill>
                  <a:srgbClr val="FF0000"/>
                </a:solidFill>
              </a:rPr>
              <a:t>صبورًا</a:t>
            </a:r>
            <a:r>
              <a:rPr lang="ar-BH" sz="2800" dirty="0">
                <a:solidFill>
                  <a:schemeClr val="tx1"/>
                </a:solidFill>
              </a:rPr>
              <a:t> عند الشدّة، </a:t>
            </a:r>
            <a:r>
              <a:rPr lang="ar-BH" sz="2800" dirty="0">
                <a:solidFill>
                  <a:srgbClr val="FF0000"/>
                </a:solidFill>
              </a:rPr>
              <a:t>شكورًا</a:t>
            </a:r>
            <a:r>
              <a:rPr lang="ar-BH" sz="2800" dirty="0">
                <a:solidFill>
                  <a:schemeClr val="tx1"/>
                </a:solidFill>
              </a:rPr>
              <a:t> عند الرخاء، يتقبّلُ قضاءَ الله بوجه باسمٍ ونفسٍ راضيةٍ.</a:t>
            </a:r>
          </a:p>
        </p:txBody>
      </p:sp>
      <p:sp>
        <p:nvSpPr>
          <p:cNvPr id="17" name="Donut 16"/>
          <p:cNvSpPr/>
          <p:nvPr/>
        </p:nvSpPr>
        <p:spPr>
          <a:xfrm>
            <a:off x="231819" y="5370490"/>
            <a:ext cx="1622739" cy="1056069"/>
          </a:xfrm>
          <a:prstGeom prst="donut">
            <a:avLst>
              <a:gd name="adj" fmla="val 15240"/>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smtClean="0">
                <a:solidFill>
                  <a:srgbClr val="FF0000"/>
                </a:solidFill>
                <a:latin typeface="Monotype Koufi" pitchFamily="2" charset="-78"/>
                <a:ea typeface="Monotype Koufi" pitchFamily="2" charset="-78"/>
                <a:cs typeface="Monotype Koufi" pitchFamily="2" charset="-78"/>
              </a:rPr>
              <a:t>للمتابعة</a:t>
            </a:r>
            <a:endParaRPr lang="ar-BH" sz="2400" b="1" dirty="0">
              <a:solidFill>
                <a:srgbClr val="FF0000"/>
              </a:solidFill>
              <a:latin typeface="Monotype Koufi" pitchFamily="2" charset="-78"/>
              <a:ea typeface="Monotype Koufi" pitchFamily="2" charset="-78"/>
              <a:cs typeface="Monotype Koufi"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619360927"/>
              </p:ext>
            </p:extLst>
          </p:nvPr>
        </p:nvGraphicFramePr>
        <p:xfrm>
          <a:off x="3213279" y="2789986"/>
          <a:ext cx="5917842" cy="3258385"/>
        </p:xfrm>
        <a:graphic>
          <a:graphicData uri="http://schemas.openxmlformats.org/drawingml/2006/table">
            <a:tbl>
              <a:tblPr rtl="1" firstRow="1" firstCol="1" bandRow="1">
                <a:tableStyleId>{72833802-FEF1-4C79-8D5D-14CF1EAF98D9}</a:tableStyleId>
              </a:tblPr>
              <a:tblGrid>
                <a:gridCol w="2984708"/>
                <a:gridCol w="2933134"/>
              </a:tblGrid>
              <a:tr h="563943">
                <a:tc>
                  <a:txBody>
                    <a:bodyPr/>
                    <a:lstStyle/>
                    <a:p>
                      <a:pPr algn="ctr" rtl="1">
                        <a:lnSpc>
                          <a:spcPct val="150000"/>
                        </a:lnSpc>
                        <a:spcAft>
                          <a:spcPts val="0"/>
                        </a:spcAft>
                      </a:pPr>
                      <a:r>
                        <a:rPr lang="ar-BH" sz="2800" dirty="0">
                          <a:solidFill>
                            <a:schemeClr val="accent5">
                              <a:lumMod val="50000"/>
                            </a:schemeClr>
                          </a:solidFill>
                          <a:effectLst/>
                        </a:rPr>
                        <a:t>صيغة المبالغة</a:t>
                      </a:r>
                      <a:endParaRPr lang="en-US" sz="2800"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0"/>
                        </a:spcAft>
                      </a:pPr>
                      <a:r>
                        <a:rPr lang="ar-BH" sz="2800" dirty="0">
                          <a:solidFill>
                            <a:schemeClr val="accent5">
                              <a:lumMod val="50000"/>
                            </a:schemeClr>
                          </a:solidFill>
                          <a:effectLst/>
                        </a:rPr>
                        <a:t>الفعل الذي اشتُقّت منه</a:t>
                      </a:r>
                      <a:endParaRPr lang="en-US" sz="2800"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23661">
                <a:tc>
                  <a:txBody>
                    <a:bodyPr/>
                    <a:lstStyle/>
                    <a:p>
                      <a:pPr algn="ctr" rtl="1">
                        <a:lnSpc>
                          <a:spcPct val="100000"/>
                        </a:lnSpc>
                        <a:spcAft>
                          <a:spcPts val="0"/>
                        </a:spcAft>
                      </a:pPr>
                      <a:r>
                        <a:rPr lang="ar-BH" sz="2600" b="1" dirty="0">
                          <a:solidFill>
                            <a:srgbClr val="672F09"/>
                          </a:solidFill>
                          <a:effectLst/>
                        </a:rPr>
                        <a:t> </a:t>
                      </a:r>
                      <a:r>
                        <a:rPr lang="ar-BH" sz="2600" b="1" dirty="0" smtClean="0">
                          <a:solidFill>
                            <a:srgbClr val="672F09"/>
                          </a:solidFill>
                          <a:effectLst/>
                        </a:rPr>
                        <a:t>مِـعْطاء</a:t>
                      </a:r>
                      <a:endParaRPr lang="en-US" sz="2600" b="1" dirty="0">
                        <a:solidFill>
                          <a:srgbClr val="672F0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0000"/>
                        </a:lnSpc>
                        <a:spcAft>
                          <a:spcPts val="0"/>
                        </a:spcAft>
                      </a:pPr>
                      <a:r>
                        <a:rPr lang="ar-BH" sz="2600" b="1" dirty="0" smtClean="0">
                          <a:solidFill>
                            <a:srgbClr val="672F09"/>
                          </a:solidFill>
                          <a:effectLst/>
                        </a:rPr>
                        <a:t>أَعْـطى</a:t>
                      </a:r>
                      <a:r>
                        <a:rPr lang="ar-BH" sz="2600" b="1" dirty="0">
                          <a:solidFill>
                            <a:srgbClr val="672F09"/>
                          </a:solidFill>
                          <a:effectLst/>
                        </a:rPr>
                        <a:t> </a:t>
                      </a:r>
                      <a:endParaRPr lang="en-US" sz="2600" b="1" dirty="0">
                        <a:solidFill>
                          <a:srgbClr val="672F0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23661">
                <a:tc>
                  <a:txBody>
                    <a:bodyPr/>
                    <a:lstStyle/>
                    <a:p>
                      <a:pPr algn="ctr" rtl="1">
                        <a:lnSpc>
                          <a:spcPct val="100000"/>
                        </a:lnSpc>
                        <a:spcAft>
                          <a:spcPts val="0"/>
                        </a:spcAft>
                      </a:pPr>
                      <a:r>
                        <a:rPr lang="ar-BH" sz="2600" b="1" dirty="0">
                          <a:solidFill>
                            <a:srgbClr val="672F09"/>
                          </a:solidFill>
                          <a:effectLst/>
                        </a:rPr>
                        <a:t> </a:t>
                      </a:r>
                      <a:r>
                        <a:rPr lang="ar-BH" sz="2600" b="1" dirty="0" smtClean="0">
                          <a:solidFill>
                            <a:srgbClr val="672F09"/>
                          </a:solidFill>
                          <a:effectLst/>
                        </a:rPr>
                        <a:t>مَـشّـاء</a:t>
                      </a:r>
                      <a:endParaRPr lang="en-US" sz="2600" b="1" dirty="0">
                        <a:solidFill>
                          <a:srgbClr val="672F0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0000"/>
                        </a:lnSpc>
                        <a:spcAft>
                          <a:spcPts val="0"/>
                        </a:spcAft>
                      </a:pPr>
                      <a:r>
                        <a:rPr lang="ar-BH" sz="2600" b="1" dirty="0" smtClean="0">
                          <a:solidFill>
                            <a:srgbClr val="672F09"/>
                          </a:solidFill>
                          <a:effectLst/>
                        </a:rPr>
                        <a:t>مَشى</a:t>
                      </a:r>
                      <a:r>
                        <a:rPr lang="ar-BH" sz="2600" b="1" dirty="0">
                          <a:solidFill>
                            <a:srgbClr val="672F09"/>
                          </a:solidFill>
                          <a:effectLst/>
                        </a:rPr>
                        <a:t> </a:t>
                      </a:r>
                      <a:endParaRPr lang="en-US" sz="2600" b="1" dirty="0">
                        <a:solidFill>
                          <a:srgbClr val="672F0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23661">
                <a:tc>
                  <a:txBody>
                    <a:bodyPr/>
                    <a:lstStyle/>
                    <a:p>
                      <a:pPr algn="ctr" rtl="1">
                        <a:lnSpc>
                          <a:spcPct val="100000"/>
                        </a:lnSpc>
                        <a:spcAft>
                          <a:spcPts val="0"/>
                        </a:spcAft>
                      </a:pPr>
                      <a:r>
                        <a:rPr lang="ar-BH" sz="2600" b="1" dirty="0">
                          <a:solidFill>
                            <a:srgbClr val="672F09"/>
                          </a:solidFill>
                          <a:effectLst/>
                        </a:rPr>
                        <a:t> </a:t>
                      </a:r>
                      <a:r>
                        <a:rPr lang="ar-BH" sz="2600" b="1" dirty="0" smtClean="0">
                          <a:solidFill>
                            <a:srgbClr val="672F09"/>
                          </a:solidFill>
                          <a:effectLst/>
                        </a:rPr>
                        <a:t>كَـتـوم</a:t>
                      </a:r>
                      <a:endParaRPr lang="en-US" sz="2600" b="1" dirty="0">
                        <a:solidFill>
                          <a:srgbClr val="672F0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0000"/>
                        </a:lnSpc>
                        <a:spcAft>
                          <a:spcPts val="0"/>
                        </a:spcAft>
                      </a:pPr>
                      <a:r>
                        <a:rPr lang="ar-BH" sz="2600" b="1" dirty="0" smtClean="0">
                          <a:solidFill>
                            <a:srgbClr val="672F09"/>
                          </a:solidFill>
                          <a:effectLst/>
                        </a:rPr>
                        <a:t>كَـتَـمَ</a:t>
                      </a:r>
                      <a:r>
                        <a:rPr lang="ar-BH" sz="2600" b="1" dirty="0">
                          <a:solidFill>
                            <a:srgbClr val="672F09"/>
                          </a:solidFill>
                          <a:effectLst/>
                        </a:rPr>
                        <a:t> </a:t>
                      </a:r>
                      <a:endParaRPr lang="en-US" sz="2600" b="1" dirty="0">
                        <a:solidFill>
                          <a:srgbClr val="672F0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23661">
                <a:tc>
                  <a:txBody>
                    <a:bodyPr/>
                    <a:lstStyle/>
                    <a:p>
                      <a:pPr algn="ctr" rtl="1">
                        <a:lnSpc>
                          <a:spcPct val="100000"/>
                        </a:lnSpc>
                        <a:spcAft>
                          <a:spcPts val="0"/>
                        </a:spcAft>
                      </a:pPr>
                      <a:r>
                        <a:rPr lang="ar-BH" sz="2600" b="1" dirty="0" smtClean="0">
                          <a:solidFill>
                            <a:srgbClr val="672F09"/>
                          </a:solidFill>
                          <a:effectLst/>
                        </a:rPr>
                        <a:t>صَـبور</a:t>
                      </a:r>
                      <a:r>
                        <a:rPr lang="ar-BH" sz="2600" b="1" dirty="0">
                          <a:solidFill>
                            <a:srgbClr val="672F09"/>
                          </a:solidFill>
                          <a:effectLst/>
                        </a:rPr>
                        <a:t> </a:t>
                      </a:r>
                      <a:endParaRPr lang="en-US" sz="2600" b="1" dirty="0">
                        <a:solidFill>
                          <a:srgbClr val="672F0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0000"/>
                        </a:lnSpc>
                        <a:spcAft>
                          <a:spcPts val="0"/>
                        </a:spcAft>
                      </a:pPr>
                      <a:r>
                        <a:rPr lang="ar-BH" sz="2600" b="1" dirty="0" smtClean="0">
                          <a:solidFill>
                            <a:srgbClr val="672F09"/>
                          </a:solidFill>
                          <a:effectLst/>
                        </a:rPr>
                        <a:t>صَـبر</a:t>
                      </a:r>
                      <a:r>
                        <a:rPr lang="ar-BH" sz="2600" b="1" dirty="0">
                          <a:solidFill>
                            <a:srgbClr val="672F09"/>
                          </a:solidFill>
                          <a:effectLst/>
                        </a:rPr>
                        <a:t> </a:t>
                      </a:r>
                      <a:endParaRPr lang="en-US" sz="2600" b="1" dirty="0">
                        <a:solidFill>
                          <a:srgbClr val="672F0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23661">
                <a:tc>
                  <a:txBody>
                    <a:bodyPr/>
                    <a:lstStyle/>
                    <a:p>
                      <a:pPr algn="ctr" rtl="1">
                        <a:lnSpc>
                          <a:spcPct val="100000"/>
                        </a:lnSpc>
                        <a:spcAft>
                          <a:spcPts val="0"/>
                        </a:spcAft>
                      </a:pPr>
                      <a:r>
                        <a:rPr lang="ar-BH" sz="2600" b="1" dirty="0">
                          <a:solidFill>
                            <a:srgbClr val="672F09"/>
                          </a:solidFill>
                          <a:effectLst/>
                        </a:rPr>
                        <a:t> </a:t>
                      </a:r>
                      <a:r>
                        <a:rPr lang="ar-BH" sz="2600" b="1" dirty="0" smtClean="0">
                          <a:solidFill>
                            <a:srgbClr val="672F09"/>
                          </a:solidFill>
                          <a:effectLst/>
                        </a:rPr>
                        <a:t>شَـكـور</a:t>
                      </a:r>
                      <a:endParaRPr lang="en-US" sz="2600" b="1" dirty="0">
                        <a:solidFill>
                          <a:srgbClr val="672F0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0000"/>
                        </a:lnSpc>
                        <a:spcAft>
                          <a:spcPts val="0"/>
                        </a:spcAft>
                      </a:pPr>
                      <a:r>
                        <a:rPr lang="ar-BH" sz="2600" b="1" dirty="0" smtClean="0">
                          <a:solidFill>
                            <a:srgbClr val="672F09"/>
                          </a:solidFill>
                          <a:effectLst/>
                        </a:rPr>
                        <a:t>شَـكَـرَ</a:t>
                      </a:r>
                      <a:r>
                        <a:rPr lang="ar-BH" sz="2600" b="1" dirty="0">
                          <a:solidFill>
                            <a:srgbClr val="672F09"/>
                          </a:solidFill>
                          <a:effectLst/>
                        </a:rPr>
                        <a:t> </a:t>
                      </a:r>
                      <a:endParaRPr lang="en-US" sz="2600" b="1" dirty="0">
                        <a:solidFill>
                          <a:srgbClr val="672F0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custDataLst>
      <p:tags r:id="rId1"/>
    </p:custDataLst>
    <p:extLst>
      <p:ext uri="{BB962C8B-B14F-4D97-AF65-F5344CB8AC3E}">
        <p14:creationId xmlns:p14="http://schemas.microsoft.com/office/powerpoint/2010/main" val="4106258574"/>
      </p:ext>
    </p:extLst>
  </p:cSld>
  <p:clrMapOvr>
    <a:masterClrMapping/>
  </p:clrMapOvr>
  <mc:AlternateContent xmlns:mc="http://schemas.openxmlformats.org/markup-compatibility/2006" xmlns:p14="http://schemas.microsoft.com/office/powerpoint/2010/main">
    <mc:Choice Requires="p14">
      <p:transition spd="slow" p14:dur="2000" advTm="31706"/>
    </mc:Choice>
    <mc:Fallback xmlns="">
      <p:transition spd="slow" advTm="31706"/>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5|6.5|3.8"/>
</p:tagLst>
</file>

<file path=ppt/tags/tag2.xml><?xml version="1.0" encoding="utf-8"?>
<p:tagLst xmlns:a="http://schemas.openxmlformats.org/drawingml/2006/main" xmlns:r="http://schemas.openxmlformats.org/officeDocument/2006/relationships" xmlns:p="http://schemas.openxmlformats.org/presentationml/2006/main">
  <p:tag name="TIMING" val="|12|7.5|2.6|2.6|2.6|9.9"/>
</p:tagLst>
</file>

<file path=ppt/tags/tag3.xml><?xml version="1.0" encoding="utf-8"?>
<p:tagLst xmlns:a="http://schemas.openxmlformats.org/drawingml/2006/main" xmlns:r="http://schemas.openxmlformats.org/officeDocument/2006/relationships" xmlns:p="http://schemas.openxmlformats.org/presentationml/2006/main">
  <p:tag name="TIMING" val="|1.3|4.8|8.4|11.1|1|3.5|8.2"/>
</p:tagLst>
</file>

<file path=ppt/tags/tag4.xml><?xml version="1.0" encoding="utf-8"?>
<p:tagLst xmlns:a="http://schemas.openxmlformats.org/drawingml/2006/main" xmlns:r="http://schemas.openxmlformats.org/officeDocument/2006/relationships" xmlns:p="http://schemas.openxmlformats.org/presentationml/2006/main">
  <p:tag name="TIMING" val="|1.3|1.9|7.3|7.1|4.9|7.7|5.2|9.3|4.7"/>
</p:tagLst>
</file>

<file path=ppt/tags/tag5.xml><?xml version="1.0" encoding="utf-8"?>
<p:tagLst xmlns:a="http://schemas.openxmlformats.org/drawingml/2006/main" xmlns:r="http://schemas.openxmlformats.org/officeDocument/2006/relationships" xmlns:p="http://schemas.openxmlformats.org/presentationml/2006/main">
  <p:tag name="TIMING" val="|2.8|4.4"/>
</p:tagLst>
</file>

<file path=ppt/tags/tag6.xml><?xml version="1.0" encoding="utf-8"?>
<p:tagLst xmlns:a="http://schemas.openxmlformats.org/drawingml/2006/main" xmlns:r="http://schemas.openxmlformats.org/officeDocument/2006/relationships" xmlns:p="http://schemas.openxmlformats.org/presentationml/2006/main">
  <p:tag name="TIMING" val="|4.3|2.7|3.5|1|5.1|6.9"/>
</p:tagLst>
</file>

<file path=ppt/tags/tag7.xml><?xml version="1.0" encoding="utf-8"?>
<p:tagLst xmlns:a="http://schemas.openxmlformats.org/drawingml/2006/main" xmlns:r="http://schemas.openxmlformats.org/officeDocument/2006/relationships" xmlns:p="http://schemas.openxmlformats.org/presentationml/2006/main">
  <p:tag name="TIMING" val="|16.4|0.4"/>
</p:tagLst>
</file>

<file path=ppt/tags/tag8.xml><?xml version="1.0" encoding="utf-8"?>
<p:tagLst xmlns:a="http://schemas.openxmlformats.org/drawingml/2006/main" xmlns:r="http://schemas.openxmlformats.org/officeDocument/2006/relationships" xmlns:p="http://schemas.openxmlformats.org/presentationml/2006/main">
  <p:tag name="TIMING" val="|11.9"/>
</p:tagLst>
</file>

<file path=ppt/tags/tag9.xml><?xml version="1.0" encoding="utf-8"?>
<p:tagLst xmlns:a="http://schemas.openxmlformats.org/drawingml/2006/main" xmlns:r="http://schemas.openxmlformats.org/officeDocument/2006/relationships" xmlns:p="http://schemas.openxmlformats.org/presentationml/2006/main">
  <p:tag name="TIMING" val="|1.8|4.3|17.4|7.2|5.1|4.6|10.6|1.7|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1213</TotalTime>
  <Words>564</Words>
  <Application>Microsoft Office PowerPoint</Application>
  <PresentationFormat>Widescreen</PresentationFormat>
  <Paragraphs>165</Paragraphs>
  <Slides>16</Slides>
  <Notes>0</Notes>
  <HiddenSlides>0</HiddenSlides>
  <MMClips>10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Aparajita</vt:lpstr>
      <vt:lpstr>Arial</vt:lpstr>
      <vt:lpstr>Bold Italic Art</vt:lpstr>
      <vt:lpstr>Calibri</vt:lpstr>
      <vt:lpstr>Calibri Light</vt:lpstr>
      <vt:lpstr>DecoType Thuluth</vt:lpstr>
      <vt:lpstr>Leelawadee</vt:lpstr>
      <vt:lpstr>Monotype Koufi</vt:lpstr>
      <vt:lpstr>Times New Roman</vt:lpstr>
      <vt:lpstr>Wingdings</vt:lpstr>
      <vt:lpstr>Office Theme</vt:lpstr>
      <vt:lpstr>PowerPoint Presentation</vt:lpstr>
      <vt:lpstr>                                  النشاط الاستهلالي   </vt:lpstr>
      <vt:lpstr>PowerPoint Presentation</vt:lpstr>
      <vt:lpstr>مقدّمة الدرس </vt:lpstr>
      <vt:lpstr>صيغ المبالغة: مفهومها ودلالتها</vt:lpstr>
      <vt:lpstr>صيغ المبالغة: مفهومها ودلالتها</vt:lpstr>
      <vt:lpstr>PowerPoint Presentation</vt:lpstr>
      <vt:lpstr>نشاط تقويمي</vt:lpstr>
      <vt:lpstr>اشتقاق الصفة المشبّهة</vt:lpstr>
      <vt:lpstr>اشتقاق صيغ المبالغة</vt:lpstr>
      <vt:lpstr>PowerPoint Presentation</vt:lpstr>
      <vt:lpstr>نشاط تقويمي</vt:lpstr>
      <vt:lpstr>PowerPoint Presentation</vt:lpstr>
      <vt:lpstr>التقويم الختاميّ</vt:lpstr>
      <vt:lpstr>التقويم الختاميّ</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Admin</cp:lastModifiedBy>
  <cp:revision>97</cp:revision>
  <dcterms:created xsi:type="dcterms:W3CDTF">2020-03-04T10:47:58Z</dcterms:created>
  <dcterms:modified xsi:type="dcterms:W3CDTF">2020-03-25T18:51:45Z</dcterms:modified>
</cp:coreProperties>
</file>