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0" r:id="rId2"/>
    <p:sldId id="275" r:id="rId3"/>
    <p:sldId id="296" r:id="rId4"/>
    <p:sldId id="339" r:id="rId5"/>
    <p:sldId id="305" r:id="rId6"/>
    <p:sldId id="340" r:id="rId7"/>
    <p:sldId id="297" r:id="rId8"/>
    <p:sldId id="265" r:id="rId9"/>
    <p:sldId id="332" r:id="rId10"/>
    <p:sldId id="310" r:id="rId11"/>
    <p:sldId id="304" r:id="rId12"/>
    <p:sldId id="264" r:id="rId13"/>
    <p:sldId id="323" r:id="rId14"/>
    <p:sldId id="341" r:id="rId15"/>
    <p:sldId id="317" r:id="rId16"/>
    <p:sldId id="336" r:id="rId17"/>
    <p:sldId id="33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A50021"/>
    <a:srgbClr val="FFFF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AE7AD-EB28-428B-ADA9-20F7DADC2EB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1C07E-F3C3-448B-8884-EE6742B3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4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9336"/>
            <a:ext cx="12192000" cy="539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4800" b="1" dirty="0" smtClean="0">
                <a:solidFill>
                  <a:srgbClr val="A50021"/>
                </a:solidFill>
                <a:latin typeface="Sakkal Majalla" pitchFamily="2" charset="-78"/>
                <a:cs typeface="Sakkal Majalla" pitchFamily="2" charset="-78"/>
              </a:rPr>
              <a:t>                             أسلوب </a:t>
            </a:r>
            <a:r>
              <a:rPr lang="ar-SA" sz="4800" b="1" dirty="0" smtClean="0">
                <a:solidFill>
                  <a:srgbClr val="A50021"/>
                </a:solidFill>
                <a:latin typeface="Sakkal Majalla" pitchFamily="2" charset="-78"/>
                <a:cs typeface="Sakkal Majalla" pitchFamily="2" charset="-78"/>
              </a:rPr>
              <a:t>الشّرط </a:t>
            </a:r>
            <a:r>
              <a:rPr lang="ar-SA" sz="4800" b="1" dirty="0" smtClean="0">
                <a:solidFill>
                  <a:srgbClr val="A50021"/>
                </a:solidFill>
                <a:latin typeface="Sakkal Majalla" pitchFamily="2" charset="-78"/>
                <a:cs typeface="Sakkal Majalla" pitchFamily="2" charset="-78"/>
              </a:rPr>
              <a:t>والجزاء</a:t>
            </a:r>
            <a:endParaRPr lang="ar-SA" sz="4800" b="1" dirty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4800" b="1" dirty="0">
                <a:solidFill>
                  <a:srgbClr val="A50021"/>
                </a:solidFill>
                <a:latin typeface="Sakkal Majalla" pitchFamily="2" charset="-78"/>
                <a:cs typeface="Sakkal Majalla" pitchFamily="2" charset="-78"/>
              </a:rPr>
              <a:t>                    </a:t>
            </a:r>
            <a:r>
              <a:rPr lang="ar-SA" sz="4800" b="1" dirty="0" smtClean="0">
                <a:solidFill>
                  <a:srgbClr val="A50021"/>
                </a:solidFill>
                <a:latin typeface="Sakkal Majalla" pitchFamily="2" charset="-78"/>
                <a:cs typeface="Sakkal Majalla" pitchFamily="2" charset="-78"/>
              </a:rPr>
              <a:t>      </a:t>
            </a:r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                                                   </a:t>
            </a:r>
            <a:r>
              <a:rPr lang="ar-B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الل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غة العربيّة ـ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المقرّر </a:t>
            </a:r>
            <a:r>
              <a:rPr lang="ar-B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عرب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301</a:t>
            </a:r>
          </a:p>
          <a:p>
            <a:pPr algn="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                                                                    قضايا نحوية</a:t>
            </a:r>
          </a:p>
          <a:p>
            <a:pPr algn="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                                                الصفحة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153بالكتاب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المدرسي.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AutoShape 2" descr="نتيجة بحث الصور عن القراء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نتيجة بحث الصور عن القراء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4" descr="نتيجة بحث الصور عن wor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نتيجة بحث الصور عن wor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نتيجة بحث الصور عن wor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نتيجة بحث الصور عن wor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C:\Users\Mohamed\Desktop\Screenshot_20201110_080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67" y="1459335"/>
            <a:ext cx="3918442" cy="50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427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6477" y="901522"/>
            <a:ext cx="11665605" cy="551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نستنتجُ من الأمثلة السابقة ما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يلي: 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SA" sz="4000" b="1" dirty="0" smtClean="0">
              <a:solidFill>
                <a:srgbClr val="A50021"/>
              </a:solidFill>
            </a:endParaRPr>
          </a:p>
          <a:p>
            <a:pPr algn="r" rtl="1"/>
            <a:r>
              <a:rPr lang="ar-BH" sz="4000" b="1" dirty="0" smtClean="0">
                <a:solidFill>
                  <a:srgbClr val="A50021"/>
                </a:solidFill>
              </a:rPr>
              <a:t> </a:t>
            </a:r>
          </a:p>
          <a:p>
            <a:pPr algn="r" rtl="1"/>
            <a:endParaRPr lang="ar-BH" sz="3600" b="1" dirty="0" smtClean="0">
              <a:solidFill>
                <a:srgbClr val="A50021"/>
              </a:solidFill>
            </a:endParaRPr>
          </a:p>
          <a:p>
            <a:pPr algn="ctr" rtl="1"/>
            <a:r>
              <a:rPr lang="ar-B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901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الهدف الثالث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التمييز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بين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أدواتِ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الشرط الجازمة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وأدواتِه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غير الجازمة</a:t>
            </a:r>
            <a:r>
              <a:rPr lang="ar-B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7882" y="1790164"/>
            <a:ext cx="11062728" cy="42629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32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1 ـ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تكونُ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أفعال الشرط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وأفعالُ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الجزاء في صيغة الماضي أو في صيغة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المضارع.</a:t>
            </a:r>
          </a:p>
          <a:p>
            <a:pPr algn="r" rtl="1"/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2 ـ تتصدّرُ أداةُ الشرط الجملتين الشرطيّة والجوابيّة وتجعلهما جملةً واحدةً.</a:t>
            </a:r>
            <a:endParaRPr lang="ar-BH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3 ـ 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تنقسم أدوات الشرط إلى قسمين:</a:t>
            </a:r>
          </a:p>
          <a:p>
            <a:pPr marL="571500" indent="-571500" algn="r" rtl="1">
              <a:buFont typeface="Wingdings" pitchFamily="2" charset="2"/>
              <a:buChar char="v"/>
            </a:pP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أدوات شرطٍ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غير جازم</a:t>
            </a:r>
            <a:r>
              <a:rPr lang="ar-BH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SA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للفعل المضارع الذي يأتي بعده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مثل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إذا، لو، </a:t>
            </a:r>
            <a:r>
              <a:rPr lang="ar-BH" sz="36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لولا</a:t>
            </a:r>
            <a:r>
              <a:rPr lang="ar-BH" sz="36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، كلما، لما.</a:t>
            </a:r>
          </a:p>
          <a:p>
            <a:pPr marL="571500" indent="-571500" algn="r" rtl="1">
              <a:buFont typeface="Wingdings" pitchFamily="2" charset="2"/>
              <a:buChar char="v"/>
            </a:pP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أدوات شرطٍ</a:t>
            </a:r>
            <a:r>
              <a:rPr lang="ar-SA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جازمة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لفعلي الشرط والجزاء معًا،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مثل: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إن</a:t>
            </a:r>
            <a:r>
              <a:rPr lang="ar-SA" sz="36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BH" sz="36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، م</a:t>
            </a:r>
            <a:r>
              <a:rPr lang="ar-SA" sz="36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36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BH" sz="36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BH" sz="36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ما، مهما، متى، حيثما، كيفما، </a:t>
            </a:r>
            <a:r>
              <a:rPr lang="ar-BH" sz="36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أيّ.</a:t>
            </a:r>
            <a:r>
              <a:rPr lang="ar-SA" sz="36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..</a:t>
            </a:r>
          </a:p>
          <a:p>
            <a:pPr algn="r" rtl="1"/>
            <a:endParaRPr lang="ar-SA" sz="32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6734"/>
            <a:ext cx="3387777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أسلوب الشرط والجزاء </a:t>
            </a:r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8013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0" y="1002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423" y="1117665"/>
            <a:ext cx="12149577" cy="5318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rtl="1"/>
            <a:endParaRPr lang="ar-SA" sz="3200" b="1" dirty="0" smtClean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>
              <a:solidFill>
                <a:srgbClr val="A50021"/>
              </a:solidFill>
            </a:endParaRPr>
          </a:p>
          <a:p>
            <a:pPr algn="r" rtl="1"/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ar-BH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B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0235"/>
            <a:ext cx="12192000" cy="623617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rgbClr val="A50021"/>
                </a:solidFill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pPr algn="r" rtl="1"/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ar-SA" sz="3200" b="1" dirty="0">
              <a:solidFill>
                <a:srgbClr val="A50021"/>
              </a:solidFill>
            </a:endParaRPr>
          </a:p>
          <a:p>
            <a:pPr algn="r" rtl="1"/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469746" y="2337007"/>
            <a:ext cx="4307119" cy="7984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ـ لو (تزورني)  (أكرمك)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fr-FR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7469747" y="3409575"/>
            <a:ext cx="4307118" cy="7984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مَنْ (يتعلق) بالنجاح (يناله)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>
            <a:off x="0" y="-66957"/>
            <a:ext cx="12192000" cy="992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الهدف الثالث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- ا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لتمييز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بين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أدواتِ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الشرط الجازمة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وأدواتِه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غير الجازمة</a:t>
            </a:r>
            <a:r>
              <a:rPr lang="ar-B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469746" y="4482143"/>
            <a:ext cx="4346111" cy="7984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مَتى (تأتيني) (تجد) ما يسرك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fr-FR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3567450" y="5567590"/>
            <a:ext cx="3776497" cy="7688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إذا: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أداة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شرط </a:t>
            </a:r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جازمة للفعل المضارع.</a:t>
            </a:r>
            <a:endParaRPr lang="fr-FR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557559" y="2340361"/>
            <a:ext cx="3786388" cy="795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لو: </a:t>
            </a:r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أداة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شرط </a:t>
            </a:r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جازمة للفعل المضارع.</a:t>
            </a:r>
            <a:endParaRPr lang="fr-FR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67450" y="4482143"/>
            <a:ext cx="3786388" cy="7984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متَى: </a:t>
            </a:r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أداة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شرط </a:t>
            </a:r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جازمة للفعل المضارع.</a:t>
            </a:r>
            <a:endParaRPr lang="fr-FR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67450" y="3409575"/>
            <a:ext cx="3786388" cy="7984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</a:t>
            </a: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نْ: </a:t>
            </a:r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أداة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شرط </a:t>
            </a:r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جازمة للفعل المضارع</a:t>
            </a:r>
            <a:r>
              <a:rPr lang="ar-SA" sz="2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fr-FR" sz="2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469746" y="5554711"/>
            <a:ext cx="4331394" cy="7984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«وإذا يُتلى عليهِم قالوا آمنّا به»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1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(القصص 53)</a:t>
            </a:r>
            <a:endParaRPr lang="fr-FR" sz="1000" dirty="0"/>
          </a:p>
        </p:txBody>
      </p:sp>
      <p:sp>
        <p:nvSpPr>
          <p:cNvPr id="29" name="Rounded Rectangle 28"/>
          <p:cNvSpPr/>
          <p:nvPr/>
        </p:nvSpPr>
        <p:spPr>
          <a:xfrm>
            <a:off x="8869608" y="1306697"/>
            <a:ext cx="2946250" cy="7984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تَزُورُنِي   ـــ   أُكْرِمُكَ</a:t>
            </a:r>
            <a:endParaRPr lang="fr-FR" sz="2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17211" y="1306697"/>
            <a:ext cx="2985244" cy="7984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يَتَعَلَّقْ   ـــ   </a:t>
            </a:r>
            <a:r>
              <a:rPr lang="ar-SA" sz="2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يَنَلْهُ</a:t>
            </a:r>
          </a:p>
          <a:p>
            <a:pPr algn="ctr" rtl="1"/>
            <a:r>
              <a:rPr lang="ar-SA" sz="1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(جزم بالسكون) ـ (جزم بحذف حرف العلة)</a:t>
            </a:r>
            <a:endParaRPr lang="fr-FR" sz="1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336061" y="1306697"/>
            <a:ext cx="2985244" cy="7984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SA" sz="2800" b="1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2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تَأْتِنِي   </a:t>
            </a:r>
            <a:r>
              <a:rPr lang="ar-SA" sz="2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   </a:t>
            </a:r>
            <a:r>
              <a:rPr lang="ar-SA" sz="2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تَجِدْ</a:t>
            </a:r>
          </a:p>
          <a:p>
            <a:pPr algn="ctr" rtl="1"/>
            <a:r>
              <a:rPr lang="ar-SA" sz="1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(جزم </a:t>
            </a:r>
            <a:r>
              <a:rPr lang="ar-SA" sz="1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بحذف حرف العلة) </a:t>
            </a:r>
            <a:r>
              <a:rPr lang="ar-SA" sz="1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 (جزم </a:t>
            </a:r>
            <a:r>
              <a:rPr lang="ar-SA" sz="1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بالسكون)</a:t>
            </a:r>
            <a:endParaRPr lang="fr-FR" sz="1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fr-FR" sz="2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82206" y="1306697"/>
            <a:ext cx="2985244" cy="7984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يُتْلَى   ـــ   قالوا</a:t>
            </a:r>
            <a:endParaRPr lang="fr-FR" sz="2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50957"/>
            <a:ext cx="12192000" cy="1222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اشكُلْ 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الأفعالَ شكلًا صحيحًا وَفقًا لأداةِ الشرطِ الداخلةِ على كلِّ 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جملة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86734"/>
            <a:ext cx="3387777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أسلوب الشرط والجزاء </a:t>
            </a:r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434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3231E-6 5.55042E-7 C -0.00208 0.00069 -0.00442 5.55042E-7 -0.00624 0.00185 C -0.00715 0.00277 -0.00689 0.00578 -0.00741 0.0074 C -0.00924 0.01341 -0.01236 0.02336 -0.01574 0.02821 C -0.02004 0.03423 -0.02069 0.03238 -0.02746 0.03376 C -0.038 0.04625 -0.04399 0.06684 -0.05167 0.08441 C -0.04933 0.0969 -0.05375 0.09898 -0.057 0.1087 C -0.06442 0.1309 -0.05544 0.10985 -0.06442 0.12951 C -0.06586 0.13714 -0.06625 0.14154 -0.07067 0.14454 C -0.07627 0.1605 -0.08004 0.17021 -0.08759 0.18386 C -0.09058 0.18941 -0.09241 0.19935 -0.09592 0.20444 C -0.09918 0.2093 -0.10855 0.21346 -0.1118 0.21577 C -0.11388 0.22155 -0.11714 0.2234 -0.11922 0.22895 C -0.12898 0.25486 -0.14304 0.27683 -0.15605 0.29833 C -0.17128 0.32354 -0.15801 0.30157 -0.16673 0.31892 C -0.16868 0.32285 -0.17089 0.32655 -0.17297 0.33025 C -0.17402 0.3321 -0.17623 0.3358 -0.17623 0.33603 C -0.18065 0.35222 -0.19055 0.36147 -0.19823 0.37326 C -0.20317 0.38067 -0.20682 0.39107 -0.21306 0.39408 C -0.22504 0.41119 -0.23766 0.42391 -0.25107 0.43709 C -0.26929 0.45513 -0.27632 0.46392 -0.29623 0.47271 C -0.30678 0.4845 -0.31511 0.49422 -0.32695 0.50092 C -0.3289 0.50324 -0.33125 0.50416 -0.3332 0.50647 C -0.33762 0.51179 -0.34062 0.5185 -0.34595 0.52151 C -0.35233 0.5303 -0.36105 0.53931 -0.36899 0.54209 C -0.37771 0.55157 -0.38734 0.56105 -0.3975 0.56429 C -0.40765 0.57354 -0.41819 0.57956 -0.42925 0.58302 C -0.43785 0.59112 -0.44253 0.59135 -0.45229 0.59274 C -0.45958 0.59759 -0.46882 0.59829 -0.47663 0.59991 C -0.47937 0.60176 -0.48236 0.60222 -0.48509 0.60407 C -0.49655 0.61147 -0.47676 0.60407 -0.49355 0.6117 C -0.50566 0.61702 -0.51919 0.6198 -0.53156 0.6228 C -0.53611 0.62373 -0.54041 0.6272 -0.54509 0.62858 C -0.55603 0.63159 -0.56683 0.63298 -0.57789 0.6339 C -0.58701 0.63691 -0.59599 0.63968 -0.60523 0.64154 C -0.61447 0.64732 -0.6241 0.64685 -0.6336 0.65102 C -0.64454 0.64986 -0.65495 0.64986 -0.66536 0.64362 C -0.67447 0.6265 -0.68371 0.60985 -0.69282 0.59274 C -0.69321 0.59089 -0.69334 0.58904 -0.69386 0.58719 C -0.69439 0.58464 -0.69543 0.58372 -0.69595 0.58141 C -0.69855 0.57054 -0.70076 0.55805 -0.70233 0.54556 C -0.70402 0.53215 -0.70467 0.51943 -0.70753 0.50647 C -0.71026 0.4556 -0.70753 0.40518 -0.70545 0.35453 C -0.70376 0.31383 -0.70493 0.25971 -0.69178 0.22317 C -0.69022 0.20629 -0.69035 0.18918 -0.68853 0.17252 C -0.69022 0.1302 -0.68593 0.14339 -0.69178 0.15009 C -0.69204 0.15032 -0.69243 0.15009 -0.69282 0.15009 " pathEditMode="relative" rAng="0" ptsTypes="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20" y="325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536E-6 3.66327E-6 C -0.00195 0.00532 -0.00442 0.00948 -0.00625 0.01503 C -0.00911 0.02382 -0.01158 0.03284 -0.01471 0.04116 C -0.0164 0.05365 -0.01887 0.0629 -0.02108 0.07493 C -0.022 0.0932 -0.02382 0.10985 -0.02629 0.12766 C -0.02733 0.15472 -0.0285 0.182 -0.03267 0.20814 C -0.0341 0.21739 -0.03488 0.22664 -0.03801 0.2345 C -0.03996 0.24537 -0.04191 0.25462 -0.04647 0.26272 C -0.04829 0.27243 -0.05519 0.28469 -0.06013 0.2907 C -0.06378 0.30065 -0.07002 0.30874 -0.07497 0.31706 C -0.08174 0.32863 -0.07276 0.3173 -0.07913 0.32655 C -0.09007 0.3425 -0.10256 0.35314 -0.11506 0.36401 C -0.12144 0.36956 -0.12807 0.37604 -0.1351 0.37904 C -0.14018 0.38575 -0.14252 0.38413 -0.14786 0.3883 C -0.15189 0.39153 -0.15489 0.39408 -0.15957 0.39593 C -0.16608 0.40379 -0.17298 0.4061 -0.18053 0.40911 C -0.19289 0.4142 -0.17363 0.40703 -0.18678 0.41466 C -0.19667 0.42044 -0.20994 0.42114 -0.21957 0.42206 C -0.23389 0.42692 -0.24847 0.42969 -0.26292 0.43154 C -0.27203 0.4327 -0.29038 0.43524 -0.29038 0.43524 C -0.30288 0.43964 -0.31576 0.44102 -0.32839 0.44287 C -0.34492 0.44172 -0.35819 0.43987 -0.37368 0.43524 C -0.37954 0.43015 -0.3854 0.43039 -0.39164 0.42784 C -0.39737 0.42553 -0.40297 0.42275 -0.40856 0.42021 C -0.41208 0.41605 -0.42002 0.41003 -0.42444 0.40703 C -0.42848 0.39986 -0.4329 0.39963 -0.43707 0.39223 C -0.4411 0.38506 -0.43889 0.38737 -0.44345 0.3846 C -0.45086 0.36494 -0.43876 0.395 -0.44982 0.37534 C -0.45165 0.37211 -0.45217 0.36725 -0.45399 0.36401 C -0.46089 0.35176 -0.46544 0.3351 -0.46883 0.31892 C -0.46687 0.3099 -0.46557 0.31036 -0.46883 0.30203 C -0.47 0.29579 -0.47091 0.29648 -0.46883 0.29648 " pathEditMode="relative" ptsTypes="fffffffffffffffffffffffffffffff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0.01688 C -0.00728 0.0229 -0.00937 0.02822 -0.01275 0.03747 C -0.01418 0.04117 -0.01666 0.04325 -0.01809 0.04695 C -0.02121 0.05527 -0.02603 0.06568 -0.03071 0.07123 C -0.0328 0.07886 -0.03553 0.08303 -0.03813 0.08996 C -0.03956 0.09366 -0.04152 0.0969 -0.0423 0.1013 C -0.04269 0.10315 -0.04282 0.10523 -0.04334 0.10685 C -0.04607 0.11471 -0.05037 0.12142 -0.05388 0.12766 C -0.05857 0.13599 -0.06221 0.14662 -0.06664 0.15564 C -0.07275 0.16813 -0.07614 0.18525 -0.08239 0.19704 C -0.08512 0.20837 -0.08902 0.21809 -0.09189 0.22896 C -0.09892 0.25578 -0.10529 0.2833 -0.1131 0.30944 C -0.11518 0.32771 -0.11805 0.34528 -0.11935 0.36402 C -0.11883 0.39847 -0.12052 0.43872 -0.11089 0.47086 C -0.10959 0.48081 -0.10685 0.48959 -0.10464 0.49908 C -0.10191 0.51041 -0.10009 0.52197 -0.09514 0.53099 C -0.09371 0.53839 -0.09176 0.54232 -0.08876 0.54787 C -0.08837 0.55042 -0.0885 0.55319 -0.08772 0.55527 C -0.08629 0.55897 -0.08239 0.56476 -0.08239 0.56499 C -0.08017 0.57655 -0.08304 0.56383 -0.07718 0.57794 C -0.06989 0.59551 -0.08056 0.57586 -0.07184 0.59089 C -0.0695 0.6043 -0.06351 0.60962 -0.05818 0.6191 C -0.05726 0.62072 -0.057 0.62304 -0.05609 0.62465 C -0.05271 0.63067 -0.0475 0.63529 -0.04334 0.63969 C -0.03904 0.65171 -0.03188 0.65495 -0.02538 0.66235 C -0.02147 0.66674 -0.01926 0.67091 -0.01483 0.67345 C -0.00885 0.68825 0.00118 0.69427 0.01042 0.70167 C 0.01693 0.70675 0.02265 0.71508 0.02942 0.71855 C 0.03189 0.71971 0.0345 0.7204 0.03684 0.72225 C 0.04582 0.72896 0.05181 0.73821 0.06118 0.74098 C 0.06443 0.74306 0.0673 0.74676 0.07068 0.74861 C 0.07406 0.75046 0.08122 0.75231 0.08122 0.75255 C 0.10478 0.77683 0.12834 0.77475 0.15515 0.77683 C 0.18275 0.77567 0.20565 0.77868 0.23116 0.76735 C 0.23741 0.76087 0.24314 0.75255 0.24913 0.74491 C 0.25277 0.73404 0.25368 0.72132 0.25759 0.71115 C 0.25902 0.70167 0.2611 0.6938 0.26279 0.68478 C 0.26344 0.67484 0.26527 0.65888 0.26279 0.64917 C 0.26214 0.64686 0.26006 0.64801 0.25863 0.64732 C 0.25576 0.64223 0.25108 0.63922 0.25017 0.63229 C 0.24795 0.61656 0.24613 0.59829 0.24067 0.58534 C 0.23533 0.55643 0.24249 0.58788 0.23429 0.56846 C 0.23247 0.56429 0.23299 0.55759 0.23116 0.55342 C 0.2296 0.54995 0.22765 0.54718 0.22583 0.54417 C 0.22179 0.5296 0.21633 0.51573 0.21112 0.50278 C 0.21021 0.50046 0.21021 0.49723 0.20904 0.49538 C 0.20826 0.49399 0.20682 0.49445 0.20578 0.49353 C 0.20266 0.49075 0.19915 0.48589 0.19628 0.48219 C 0.19368 0.47479 0.18131 0.45699 0.17624 0.45398 C 0.16947 0.44195 0.16153 0.4334 0.15307 0.42576 C 0.15008 0.42299 0.14773 0.41836 0.14461 0.41651 C 0.14253 0.41536 0.14031 0.41559 0.13823 0.41466 C 0.1325 0.41212 0.12756 0.40796 0.12235 0.40333 C 0.1122 0.40634 0.1083 0.40749 0.09918 0.40333 C 0.09398 0.39732 0.08812 0.39778 0.08226 0.39593 C 0.07211 0.39292 0.063 0.38992 0.05272 0.3883 C 0.02955 0.3802 0.0056 0.38298 -0.01809 0.3809 C -0.04646 0.38205 -0.06156 0.38298 -0.08564 0.3883 C -0.09032 0.39154 -0.09553 0.39547 -0.10035 0.39778 C -0.10373 0.3994 -0.11089 0.40148 -0.11089 0.40171 C -0.11232 0.40264 -0.11375 0.40426 -0.11518 0.40518 C -0.11727 0.40657 -0.12156 0.40888 -0.12156 0.40911 C -0.13145 0.4216 -0.14291 0.42785 -0.15423 0.43525 C -0.15944 0.43872 -0.1636 0.44265 -0.16907 0.44473 C -0.1731 0.4482 -0.17636 0.45028 -0.18065 0.45213 C -0.18612 0.45699 -0.19055 0.45884 -0.19653 0.46161 C -0.19796 0.4623 -0.19927 0.46277 -0.2007 0.46346 C -0.20291 0.46439 -0.20708 0.46716 -0.20708 0.46739 C -0.22087 0.46647 -0.23324 0.47202 -0.24508 0.46161 " pathEditMode="relative" rAng="0" ptsTypes="ffffffffffffffffffffffffffffffffffffffffffffffffffffffffffffffffffffA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3" y="380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5834E-6 -0.00185 C 0.00339 0.01365 0.01497 0.03377 0.0233 0.04325 C 0.02473 0.04695 0.02604 0.05088 0.02747 0.05458 C 0.02812 0.05643 0.02955 0.06013 0.02955 0.06036 C 0.03072 0.06869 0.03346 0.07632 0.03697 0.08256 C 0.03762 0.08511 0.03814 0.08788 0.03905 0.0902 C 0.03957 0.09158 0.04074 0.09228 0.04126 0.0939 C 0.04192 0.09621 0.04179 0.09898 0.04231 0.1013 C 0.04491 0.11263 0.04803 0.12396 0.05077 0.13506 C 0.05181 0.13946 0.05285 0.14385 0.05389 0.14824 C 0.05519 0.15333 0.05805 0.16328 0.05805 0.16351 C 0.05845 0.16582 0.05845 0.1686 0.0591 0.17091 C 0.06118 0.17923 0.06287 0.17391 0.0591 0.18016 C 0.06014 0.18825 0.06014 0.19658 0.06131 0.20467 C 0.06261 0.213 0.06495 0.22063 0.06652 0.22896 C 0.06743 0.23867 0.06964 0.24607 0.07081 0.25532 C 0.07185 0.26411 0.07237 0.2729 0.07393 0.28145 C 0.07836 0.32909 0.08942 0.37188 0.09931 0.41651 C 0.10192 0.42808 0.10335 0.44033 0.10556 0.45213 C 0.11103 0.51411 0.10843 0.49723 0.10673 0.6154 C 0.1066 0.62119 0.10322 0.65079 0.1014 0.65495 C 0.09788 0.66304 0.08278 0.66767 0.07706 0.66998 C 0.07146 0.66929 0.06586 0.66952 0.06027 0.6679 C 0.05454 0.66628 0.05493 0.64686 0.05389 0.64177 C 0.05324 0.63876 0.05181 0.63668 0.05077 0.63414 C 0.04829 0.62165 0.04738 0.60754 0.04335 0.59667 C 0.04231 0.58788 0.04022 0.58279 0.03905 0.57424 C 0.03762 0.55134 0.03372 0.5296 0.03176 0.50671 C 0.03033 0.48936 0.03059 0.47109 0.02747 0.45421 C 0.02526 0.37419 0.02721 0.29371 0.02226 0.21392 C 0.02148 0.17368 0.02122 0.13784 0.01588 0.09945 C 0.01458 0.09043 0.01549 0.08349 0.01159 0.07701 C 0.00951 0.06198 0.00222 0.0451 -0.00637 0.0414 C -0.01535 0.04255 -0.02225 0.04325 -0.03058 0.04695 C -0.03358 0.05065 -0.03683 0.05527 -0.04008 0.05828 C -0.04425 0.06221 -0.04243 0.05759 -0.04646 0.06383 C -0.04972 0.06892 -0.05661 0.08094 -0.05805 0.08835 C -0.06039 0.10083 -0.06208 0.11355 -0.06442 0.12581 C -0.06586 0.14084 -0.06664 0.15634 -0.06859 0.17091 C -0.07392 0.26665 -0.07666 0.36772 -0.06338 0.46161 C -0.06208 0.48104 -0.06026 0.50046 -0.05909 0.51989 C -0.05766 0.54371 -0.05935 0.53353 -0.057 0.54602 C -0.05596 0.56175 -0.05557 0.58141 -0.05063 0.59482 C -0.04972 0.60338 -0.04854 0.61032 -0.04542 0.61725 C -0.04152 0.62604 -0.03488 0.62997 -0.03058 0.63807 C -0.02889 0.63737 -0.02694 0.63737 -0.02538 0.63622 C -0.02446 0.63552 -0.02407 0.63321 -0.02316 0.63229 C -0.02212 0.63136 -0.01418 0.62882 -0.01366 0.62859 C -0.016 0.62581 -0.01913 0.62465 -0.02108 0.62119 " pathEditMode="relative" rAng="0" ptsTypes="ffffffffffffffffffffffffffffffffffffffffffffffff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" y="3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19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7817" y="1030310"/>
            <a:ext cx="11372850" cy="5384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ـ</a:t>
            </a:r>
          </a:p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تأمّلْ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أفعالَ الجزاءِ في الأمثلة التالية، وبيّنْ سبَبَ اقترانها الوجوبيِّ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بالفاء:</a:t>
            </a:r>
            <a:endParaRPr lang="ar-SA" sz="32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32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3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3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endParaRPr lang="ar-SA" sz="32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3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en-US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65961" y="2190225"/>
            <a:ext cx="3775559" cy="6873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إذا تكلّم صديقُك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لا تقاطعْه.</a:t>
            </a:r>
          </a:p>
        </p:txBody>
      </p:sp>
      <p:sp>
        <p:nvSpPr>
          <p:cNvPr id="12" name="Down Arrow 11"/>
          <p:cNvSpPr/>
          <p:nvPr/>
        </p:nvSpPr>
        <p:spPr>
          <a:xfrm rot="5400000">
            <a:off x="6503387" y="1915790"/>
            <a:ext cx="811369" cy="123618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ounded Rectangle 12"/>
          <p:cNvSpPr/>
          <p:nvPr/>
        </p:nvSpPr>
        <p:spPr>
          <a:xfrm>
            <a:off x="7765961" y="3035390"/>
            <a:ext cx="3775559" cy="6873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إن تتصدّقْ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نِعْمَ ما فعلتَ.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765961" y="3864013"/>
            <a:ext cx="3775559" cy="6873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من برّ بوالديهِ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قد فاز. 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765961" y="4709943"/>
            <a:ext cx="3775559" cy="6873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متى تبلغْ الظل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أرح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راحلتَك.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65961" y="5535197"/>
            <a:ext cx="3775558" cy="6873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من تطوّع خيرا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أَجرُه على الله.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0375" y="2190225"/>
            <a:ext cx="5635624" cy="6873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اقترن فعلُ الجزاء بالفاء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لأنه منفيّ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0375" y="3035390"/>
            <a:ext cx="5635625" cy="6873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اقترن فعلُ الجزاء بالفاء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لأنه فعل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جامد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32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0375" y="3864013"/>
            <a:ext cx="5635625" cy="6873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اقترن فعل الجزاء بالفاء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لأنه مسبوق ب(قد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32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0375" y="4709943"/>
            <a:ext cx="5635625" cy="6873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اقترن فعل الجزاء بالفاء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لأنه فعل طلبي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60375" y="5535197"/>
            <a:ext cx="5635625" cy="6873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اقترن فعل الجزاء بالفاء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لأنه جملة اسمية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</p:txBody>
      </p:sp>
      <p:sp>
        <p:nvSpPr>
          <p:cNvPr id="23" name="Down Arrow 22"/>
          <p:cNvSpPr/>
          <p:nvPr/>
        </p:nvSpPr>
        <p:spPr>
          <a:xfrm rot="5400000">
            <a:off x="6522261" y="2760955"/>
            <a:ext cx="811369" cy="123618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Down Arrow 23"/>
          <p:cNvSpPr/>
          <p:nvPr/>
        </p:nvSpPr>
        <p:spPr>
          <a:xfrm rot="5400000">
            <a:off x="6522261" y="3572325"/>
            <a:ext cx="811369" cy="123618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Down Arrow 24"/>
          <p:cNvSpPr/>
          <p:nvPr/>
        </p:nvSpPr>
        <p:spPr>
          <a:xfrm rot="5400000">
            <a:off x="6522261" y="4435508"/>
            <a:ext cx="811369" cy="123618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Down Arrow 25"/>
          <p:cNvSpPr/>
          <p:nvPr/>
        </p:nvSpPr>
        <p:spPr>
          <a:xfrm rot="5400000">
            <a:off x="6522261" y="5230574"/>
            <a:ext cx="811369" cy="123618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901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الهدف الرابع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تبيّن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الحالات التي يقترن فيها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جوابُ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الشرط بالفاء وجوبًا.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386734"/>
            <a:ext cx="3387777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أسلوب الشرط والجزاء </a:t>
            </a:r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6106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0" y="1002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017431"/>
            <a:ext cx="12192000" cy="5483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rtl="1"/>
            <a:endParaRPr lang="ar-SA" sz="3200" b="1" dirty="0" smtClean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3200" b="1" dirty="0">
                <a:solidFill>
                  <a:srgbClr val="A50021"/>
                </a:solidFill>
              </a:rPr>
              <a:t>ـ</a:t>
            </a:r>
            <a:r>
              <a:rPr lang="ar-SA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اشكُلْ الأفعالَ في الجملِ التاليةِ شكلًا صحيحًا، 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وحدّدْمكوّناتِ 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كلِّ جملةٍ منها، وبَيّنْ سببَ اقترانِ جوابها 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بالفاء:</a:t>
            </a:r>
            <a:endParaRPr lang="ar-SA" sz="4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SA" sz="36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BH" sz="36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ar-BH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B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0174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الهدف الرابع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تبيّن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الحالات التي يقترن فيها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جوابُ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الشرط بالفاء وجوبًا.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28918" y="2369713"/>
            <a:ext cx="10934163" cy="35416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SA" sz="4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إنْ </a:t>
            </a:r>
            <a:r>
              <a:rPr lang="ar-SA" sz="48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ينفّذ</a:t>
            </a:r>
            <a:r>
              <a:rPr lang="ar-SA" sz="4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وعدَه فنِعْمَ ما فعل. </a:t>
            </a:r>
            <a:endParaRPr lang="ar-SA" sz="48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r>
              <a:rPr lang="ar-SA" sz="4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مَن </a:t>
            </a:r>
            <a:r>
              <a:rPr lang="ar-SA" sz="48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يسلك</a:t>
            </a:r>
            <a:r>
              <a:rPr lang="ar-SA" sz="48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4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سبيلَ </a:t>
            </a:r>
            <a:r>
              <a:rPr lang="ar-SA" sz="48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الخير فقد </a:t>
            </a:r>
            <a:r>
              <a:rPr lang="ar-SA" sz="4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غنم.</a:t>
            </a:r>
            <a:endParaRPr lang="ar-SA" sz="48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r>
              <a:rPr lang="ar-SA" sz="4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إذا </a:t>
            </a:r>
            <a:r>
              <a:rPr lang="ar-SA" sz="48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يقصدك</a:t>
            </a:r>
            <a:r>
              <a:rPr lang="ar-SA" sz="4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الكريمُ فلا تعرض عنه. </a:t>
            </a:r>
          </a:p>
          <a:p>
            <a:pPr algn="just" rtl="1"/>
            <a:r>
              <a:rPr lang="ar-SA" sz="4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مهما </a:t>
            </a:r>
            <a:r>
              <a:rPr lang="ar-SA" sz="48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تعمل</a:t>
            </a:r>
            <a:r>
              <a:rPr lang="ar-SA" sz="48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من خير </a:t>
            </a:r>
            <a:r>
              <a:rPr lang="ar-SA" sz="4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فعملك </a:t>
            </a:r>
            <a:r>
              <a:rPr lang="ar-SA" sz="48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مكتوب.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86734"/>
            <a:ext cx="3387777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أسلوب الشرط والجزاء </a:t>
            </a:r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60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0" y="1002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017431"/>
            <a:ext cx="12192000" cy="5483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rtl="1"/>
            <a:endParaRPr lang="ar-SA" sz="3200" b="1" dirty="0" smtClean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>
              <a:solidFill>
                <a:srgbClr val="A50021"/>
              </a:solidFill>
            </a:endParaRPr>
          </a:p>
          <a:p>
            <a:pPr algn="r" rtl="1"/>
            <a:endParaRPr lang="ar-SA" sz="3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- الإجابة</a:t>
            </a:r>
            <a:r>
              <a:rPr lang="ar-SA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</a:t>
            </a:r>
          </a:p>
          <a:p>
            <a:pPr algn="r" rtl="1"/>
            <a:endParaRPr lang="ar-SA" sz="40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40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SA" sz="36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SA" sz="36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BH" sz="36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ar-BH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B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0174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الهدف الرابع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تبيّن الحالات التي يقترن فيها جواب الشرط بالفاء وجوبًا.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71647"/>
              </p:ext>
            </p:extLst>
          </p:nvPr>
        </p:nvGraphicFramePr>
        <p:xfrm>
          <a:off x="304800" y="2097703"/>
          <a:ext cx="11582399" cy="382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008"/>
                <a:gridCol w="1687133"/>
                <a:gridCol w="2112135"/>
                <a:gridCol w="916408"/>
                <a:gridCol w="4067715"/>
              </a:tblGrid>
              <a:tr h="498508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Sakkal Majalla" pitchFamily="2" charset="-78"/>
                          <a:cs typeface="Sakkal Majalla" pitchFamily="2" charset="-78"/>
                        </a:rPr>
                        <a:t>سبب اقتران جوابها بالفاء.</a:t>
                      </a:r>
                      <a:endParaRPr lang="fr-FR" sz="3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atin typeface="Sakkal Majalla" pitchFamily="2" charset="-78"/>
                          <a:cs typeface="Sakkal Majalla" pitchFamily="2" charset="-78"/>
                        </a:rPr>
                        <a:t>مكوّناتها.</a:t>
                      </a:r>
                      <a:endParaRPr lang="fr-FR" sz="32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atin typeface="Sakkal Majalla" pitchFamily="2" charset="-78"/>
                          <a:cs typeface="Sakkal Majalla" pitchFamily="2" charset="-78"/>
                        </a:rPr>
                        <a:t>الجملة الشرطي</a:t>
                      </a:r>
                      <a:r>
                        <a:rPr lang="ar-BH" sz="3200" dirty="0" smtClean="0">
                          <a:latin typeface="Sakkal Majalla" pitchFamily="2" charset="-78"/>
                          <a:cs typeface="Sakkal Majalla" pitchFamily="2" charset="-78"/>
                        </a:rPr>
                        <a:t>ّ</a:t>
                      </a:r>
                      <a:r>
                        <a:rPr lang="ar-SA" sz="3200" dirty="0" smtClean="0">
                          <a:latin typeface="Sakkal Majalla" pitchFamily="2" charset="-78"/>
                          <a:cs typeface="Sakkal Majalla" pitchFamily="2" charset="-78"/>
                        </a:rPr>
                        <a:t>ة.</a:t>
                      </a:r>
                      <a:endParaRPr lang="fr-FR" sz="32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498508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جملة الجزاء</a:t>
                      </a:r>
                      <a:endParaRPr lang="fr-FR" sz="2800" b="1" dirty="0">
                        <a:solidFill>
                          <a:srgbClr val="FF000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جملة الشرط</a:t>
                      </a:r>
                      <a:endParaRPr lang="fr-FR" sz="2800" b="1" dirty="0">
                        <a:solidFill>
                          <a:srgbClr val="FF000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الأداة</a:t>
                      </a:r>
                      <a:endParaRPr lang="fr-FR" sz="2800" b="1" dirty="0">
                        <a:solidFill>
                          <a:srgbClr val="FF000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96545">
                <a:tc>
                  <a:txBody>
                    <a:bodyPr/>
                    <a:lstStyle/>
                    <a:p>
                      <a:pPr algn="l" rtl="1"/>
                      <a:r>
                        <a:rPr lang="ar-SA" sz="2800" dirty="0" smtClean="0">
                          <a:latin typeface="Sakkal Majalla" pitchFamily="2" charset="-78"/>
                          <a:cs typeface="Sakkal Majalla" pitchFamily="2" charset="-78"/>
                        </a:rPr>
                        <a:t>فعل الجزاء جامد (للمدح).</a:t>
                      </a:r>
                      <a:endParaRPr lang="fr-FR" sz="28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 smtClean="0">
                          <a:latin typeface="Sakkal Majalla" pitchFamily="2" charset="-78"/>
                          <a:cs typeface="Sakkal Majalla" pitchFamily="2" charset="-78"/>
                        </a:rPr>
                        <a:t>نعم</a:t>
                      </a:r>
                      <a:r>
                        <a:rPr lang="ar-SA" sz="2800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 ما فعل</a:t>
                      </a:r>
                      <a:endParaRPr lang="fr-FR" sz="28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800" dirty="0" smtClean="0">
                          <a:latin typeface="Sakkal Majalla" pitchFamily="2" charset="-78"/>
                          <a:cs typeface="Sakkal Majalla" pitchFamily="2" charset="-78"/>
                        </a:rPr>
                        <a:t>ينفذ وعده.</a:t>
                      </a:r>
                      <a:endParaRPr lang="fr-FR" sz="28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 smtClean="0">
                          <a:latin typeface="Sakkal Majalla" pitchFamily="2" charset="-78"/>
                          <a:cs typeface="Sakkal Majalla" pitchFamily="2" charset="-78"/>
                        </a:rPr>
                        <a:t>إنْ</a:t>
                      </a:r>
                      <a:endParaRPr lang="fr-FR" sz="28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- إنْ </a:t>
                      </a:r>
                      <a:r>
                        <a:rPr lang="ar-SA" sz="28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يُنفّذْ</a:t>
                      </a:r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وعدَه فنعمَ</a:t>
                      </a:r>
                      <a:r>
                        <a:rPr lang="ar-SA" sz="2800" baseline="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ما فعل</a:t>
                      </a:r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. </a:t>
                      </a:r>
                    </a:p>
                  </a:txBody>
                  <a:tcPr/>
                </a:tc>
              </a:tr>
              <a:tr h="696545">
                <a:tc>
                  <a:txBody>
                    <a:bodyPr/>
                    <a:lstStyle/>
                    <a:p>
                      <a:r>
                        <a:rPr lang="ar-SA" sz="2800" dirty="0" smtClean="0">
                          <a:latin typeface="Sakkal Majalla" pitchFamily="2" charset="-78"/>
                          <a:cs typeface="Sakkal Majalla" pitchFamily="2" charset="-78"/>
                        </a:rPr>
                        <a:t>فعل الجزاء</a:t>
                      </a:r>
                      <a:r>
                        <a:rPr lang="ar-SA" sz="2800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 مسبوق بـ(قد).</a:t>
                      </a:r>
                      <a:endParaRPr lang="fr-FR" sz="28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800" dirty="0" smtClean="0">
                          <a:latin typeface="Sakkal Majalla" pitchFamily="2" charset="-78"/>
                          <a:cs typeface="Sakkal Majalla" pitchFamily="2" charset="-78"/>
                        </a:rPr>
                        <a:t>غَنِم.</a:t>
                      </a:r>
                      <a:endParaRPr lang="fr-FR" sz="28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800" dirty="0" smtClean="0">
                          <a:latin typeface="Sakkal Majalla" pitchFamily="2" charset="-78"/>
                          <a:cs typeface="Sakkal Majalla" pitchFamily="2" charset="-78"/>
                        </a:rPr>
                        <a:t>يسلكْ سبيل الخير.</a:t>
                      </a:r>
                      <a:endParaRPr lang="fr-FR" sz="28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800" dirty="0" smtClean="0">
                          <a:latin typeface="Sakkal Majalla" pitchFamily="2" charset="-78"/>
                          <a:cs typeface="Sakkal Majalla" pitchFamily="2" charset="-78"/>
                        </a:rPr>
                        <a:t>مَنْ</a:t>
                      </a:r>
                      <a:endParaRPr lang="fr-FR" sz="28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- من </a:t>
                      </a:r>
                      <a:r>
                        <a:rPr lang="ar-SA" sz="28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يَسْلُكْ</a:t>
                      </a:r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سبيلَ الخير فقد غَنِم.</a:t>
                      </a:r>
                    </a:p>
                  </a:txBody>
                  <a:tcPr/>
                </a:tc>
              </a:tr>
              <a:tr h="667383">
                <a:tc>
                  <a:txBody>
                    <a:bodyPr/>
                    <a:lstStyle/>
                    <a:p>
                      <a:pPr algn="r"/>
                      <a:r>
                        <a:rPr lang="ar-SA" sz="2800" dirty="0" smtClean="0">
                          <a:latin typeface="Sakkal Majalla" pitchFamily="2" charset="-78"/>
                          <a:cs typeface="Sakkal Majalla" pitchFamily="2" charset="-78"/>
                        </a:rPr>
                        <a:t>فعل الجزاء طلبي (نهي).</a:t>
                      </a:r>
                      <a:endParaRPr lang="fr-FR" sz="28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800" dirty="0" smtClean="0">
                          <a:latin typeface="Sakkal Majalla" pitchFamily="2" charset="-78"/>
                          <a:cs typeface="Sakkal Majalla" pitchFamily="2" charset="-78"/>
                        </a:rPr>
                        <a:t>لا تعرض عنه.</a:t>
                      </a:r>
                      <a:endParaRPr lang="fr-FR" sz="28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800" dirty="0" smtClean="0">
                          <a:latin typeface="Sakkal Majalla" pitchFamily="2" charset="-78"/>
                          <a:cs typeface="Sakkal Majalla" pitchFamily="2" charset="-78"/>
                        </a:rPr>
                        <a:t>يقصدك الكريم.</a:t>
                      </a:r>
                      <a:endParaRPr lang="fr-FR" sz="28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800" dirty="0" smtClean="0">
                          <a:latin typeface="Sakkal Majalla" pitchFamily="2" charset="-78"/>
                          <a:cs typeface="Sakkal Majalla" pitchFamily="2" charset="-78"/>
                        </a:rPr>
                        <a:t>إذا </a:t>
                      </a:r>
                      <a:endParaRPr lang="fr-FR" sz="28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- إذا </a:t>
                      </a:r>
                      <a:r>
                        <a:rPr lang="ar-SA" sz="28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يَقْصِدُكَ</a:t>
                      </a:r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الكريمُ فلا</a:t>
                      </a:r>
                      <a:r>
                        <a:rPr lang="ar-SA" sz="2800" baseline="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تعرضْ عنه</a:t>
                      </a:r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</a:p>
                  </a:txBody>
                  <a:tcPr/>
                </a:tc>
              </a:tr>
              <a:tr h="66738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الجزاء جملة اسمية.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عملك م</a:t>
                      </a:r>
                      <a:r>
                        <a:rPr lang="ar-BH" sz="28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أجورٌ</a:t>
                      </a:r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تعملْ من خير.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مَهْمَا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- مهما</a:t>
                      </a:r>
                      <a:r>
                        <a:rPr lang="ar-SA" sz="28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SA" sz="280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تَعْمَلْ </a:t>
                      </a:r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من خير فعملُك م</a:t>
                      </a:r>
                      <a:r>
                        <a:rPr lang="ar-BH" sz="28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أجورٌ</a:t>
                      </a:r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386734"/>
            <a:ext cx="3387777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أسلوب الشرط والجزاء </a:t>
            </a:r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27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7937"/>
            <a:ext cx="12192000" cy="633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7200" b="1" dirty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0" y="1002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771526"/>
            <a:ext cx="11665605" cy="5114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rtl="1"/>
            <a:endParaRPr lang="ar-SA" sz="3200" b="1" dirty="0" smtClean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>
              <a:solidFill>
                <a:srgbClr val="A50021"/>
              </a:solidFill>
            </a:endParaRPr>
          </a:p>
          <a:p>
            <a:pPr algn="r" rtl="1"/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ar-BH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B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0235"/>
            <a:ext cx="12192000" cy="623617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استعنْ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باللوحة الآتية، وبيّنْ خصائصَ كلِّ مكوّنٍ من مكوّناتِ الجملة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الشرطيّة: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6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6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6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234744" y="3825023"/>
            <a:ext cx="1802435" cy="2511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إذا </a:t>
            </a:r>
          </a:p>
          <a:p>
            <a:pPr algn="ctr" rtl="1"/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لو</a:t>
            </a:r>
            <a:endParaRPr lang="ar-SA" sz="24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لولا</a:t>
            </a:r>
            <a:endParaRPr lang="ar-SA" sz="24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لمّا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...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847099" y="1723620"/>
            <a:ext cx="2570808" cy="97879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8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أدواتُ الشرط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21122" y="3825024"/>
            <a:ext cx="1846848" cy="2511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SA" sz="2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2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إن</a:t>
            </a:r>
            <a:r>
              <a:rPr lang="ar-SA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ما </a:t>
            </a:r>
            <a:r>
              <a:rPr lang="ar-SA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مهما -</a:t>
            </a:r>
            <a:endParaRPr lang="ar-SA" sz="24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متى - أيان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- 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أين أينما - أنَّى - حيثما - </a:t>
            </a:r>
            <a:endParaRPr lang="ar-SA" sz="24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كيفما -</a:t>
            </a:r>
            <a:endParaRPr lang="ar-SA" sz="24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أيّ...</a:t>
            </a:r>
          </a:p>
          <a:p>
            <a:pPr algn="ctr" rtl="1"/>
            <a:endParaRPr lang="ar-SA" sz="2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fr-FR" sz="2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37602" y="3825025"/>
            <a:ext cx="1811381" cy="25113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«إذا </a:t>
            </a:r>
            <a:r>
              <a:rPr lang="ar-SA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جاء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نصرُ الله والفتحُ».</a:t>
            </a:r>
          </a:p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(النصر 1).</a:t>
            </a:r>
            <a:endParaRPr lang="ar-SA" sz="1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56040" y="3825023"/>
            <a:ext cx="1811382" cy="25113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«ومن</a:t>
            </a:r>
            <a:r>
              <a:rPr lang="ar-SA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يُسْلِمْ 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وجهه إلى الله وهو محسنٌ فقد استمسك بالعروة الوثقى».</a:t>
            </a:r>
          </a:p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(لقمان 22).</a:t>
            </a:r>
            <a:endParaRPr lang="ar-SA" sz="1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29545" y="3825025"/>
            <a:ext cx="1811381" cy="25113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«وإن تبغِني في حلْقة القوم </a:t>
            </a:r>
            <a:r>
              <a:rPr lang="ar-SA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تلقَني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».</a:t>
            </a:r>
          </a:p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(طرفة ـ المعلقة).</a:t>
            </a:r>
            <a:endParaRPr lang="ar-SA" sz="1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5576" y="3825025"/>
            <a:ext cx="1808206" cy="2511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«فإذا ظُلِمتُ </a:t>
            </a:r>
            <a:r>
              <a:rPr lang="ar-SA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إن ظلميَ باسل».</a:t>
            </a:r>
          </a:p>
          <a:p>
            <a:pPr algn="ctr" rtl="1"/>
            <a:r>
              <a:rPr lang="ar-SA" sz="1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(عنترة ـ المعلقة).</a:t>
            </a:r>
            <a:endParaRPr lang="ar-SA" sz="1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212538" y="2937358"/>
            <a:ext cx="1846848" cy="6997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غيرُ جازمة</a:t>
            </a:r>
            <a:endParaRPr lang="fr-FR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29545" y="2978718"/>
            <a:ext cx="1811381" cy="6793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غيرُ مقترنةٍ بفاء</a:t>
            </a:r>
            <a:endParaRPr lang="fr-FR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256039" y="2937358"/>
            <a:ext cx="1811382" cy="6849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فعلها مضارع</a:t>
            </a:r>
            <a:endParaRPr lang="fr-FR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37602" y="2922539"/>
            <a:ext cx="1811382" cy="6997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فعلها ماضٍ</a:t>
            </a:r>
            <a:endParaRPr lang="fr-FR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321121" y="2929948"/>
            <a:ext cx="1811382" cy="6997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جازمة</a:t>
            </a:r>
            <a:endParaRPr lang="fr-FR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2400" y="2962056"/>
            <a:ext cx="1811381" cy="6997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مقترنةٌ بفاء </a:t>
            </a:r>
            <a:endParaRPr lang="fr-FR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12192000" cy="901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النشاط التأليفي.</a:t>
            </a:r>
            <a:endParaRPr lang="ar-SA" sz="36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44141" y="1723620"/>
            <a:ext cx="2570808" cy="978796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8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جملةُ الجزاء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782017" y="1723620"/>
            <a:ext cx="2570808" cy="97879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8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جملةُ الشرط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386734"/>
            <a:ext cx="3387777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أسلوب الشرط والجزاء </a:t>
            </a:r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525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0" y="1002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017431"/>
            <a:ext cx="11518006" cy="5483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rtl="1"/>
            <a:endParaRPr lang="ar-SA" sz="3200" b="1" dirty="0" smtClean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>
              <a:solidFill>
                <a:srgbClr val="A50021"/>
              </a:solidFill>
            </a:endParaRPr>
          </a:p>
          <a:p>
            <a:pPr algn="r" rtl="1"/>
            <a:endParaRPr lang="ar-SA" sz="3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أَنْشِئْ جملًا شرطيّةً بأدواتٍ جازمةٍ تعبّر عن معاني العاقل وغيرِ العاقل والزمانِ والمكانِ والحالِ.</a:t>
            </a:r>
            <a:r>
              <a:rPr lang="ar-SA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pPr algn="r" rtl="1"/>
            <a:r>
              <a:rPr lang="ar-SA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الإجابة:</a:t>
            </a:r>
          </a:p>
          <a:p>
            <a:pPr algn="r" rtl="1"/>
            <a:endParaRPr lang="ar-SA" sz="4000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4000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           </a:t>
            </a:r>
            <a:endParaRPr lang="ar-SA" sz="40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r>
              <a:rPr lang="ar-BH" sz="3200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ـ</a:t>
            </a:r>
          </a:p>
          <a:p>
            <a:pPr algn="just" rtl="1"/>
            <a:r>
              <a:rPr lang="ar-SA" sz="3600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ar-BH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B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0174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النشاط الإبداعي</a:t>
            </a:r>
            <a:endParaRPr lang="ar-BH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84890" y="2359851"/>
            <a:ext cx="5379076" cy="7111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u="sng" dirty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SA" sz="3200" b="1" u="sng" dirty="0" smtClean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u="sng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منْ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يَغْرِسْ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المعروفَ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يجنِ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ثماره</a:t>
            </a: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84890" y="3981141"/>
            <a:ext cx="5379076" cy="7111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u="sng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SA" sz="3200" b="1" u="sng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u="sng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متى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تأتِن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أَمْنَحْكَ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كتابًا.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84890" y="5630616"/>
            <a:ext cx="5379076" cy="7111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3200" b="1" u="sng" dirty="0" smtClean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كيفما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يَكُنْ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عمَلُك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يُعْطِ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صورةً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عنك</a:t>
            </a: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84890" y="3153010"/>
            <a:ext cx="5379076" cy="7111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SA" sz="32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u="sng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ما</a:t>
            </a:r>
            <a:r>
              <a:rPr lang="ar-SA" sz="32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تَكْتُبْ </a:t>
            </a: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من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شيءٍ </a:t>
            </a: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على الرمل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تَمْحُهُ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الريحُ.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84890" y="4802369"/>
            <a:ext cx="5379076" cy="7111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ـ- </a:t>
            </a:r>
            <a:r>
              <a:rPr lang="ar-SA" sz="3200" b="1" u="sng" dirty="0" smtClean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حيثما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تَقَعْ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عيناكَ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تُبْصِرْ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سرابًا.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Down Arrow 2"/>
          <p:cNvSpPr/>
          <p:nvPr/>
        </p:nvSpPr>
        <p:spPr>
          <a:xfrm rot="5400000">
            <a:off x="4790056" y="2100316"/>
            <a:ext cx="691050" cy="1230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Down Arrow 12"/>
          <p:cNvSpPr/>
          <p:nvPr/>
        </p:nvSpPr>
        <p:spPr>
          <a:xfrm rot="5400000">
            <a:off x="4790056" y="2893475"/>
            <a:ext cx="691050" cy="1230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own Arrow 13"/>
          <p:cNvSpPr/>
          <p:nvPr/>
        </p:nvSpPr>
        <p:spPr>
          <a:xfrm rot="5400000">
            <a:off x="4790056" y="3731642"/>
            <a:ext cx="691050" cy="1230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own Arrow 14"/>
          <p:cNvSpPr/>
          <p:nvPr/>
        </p:nvSpPr>
        <p:spPr>
          <a:xfrm rot="5400000">
            <a:off x="4790056" y="4552870"/>
            <a:ext cx="691050" cy="1230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wn Arrow 15"/>
          <p:cNvSpPr/>
          <p:nvPr/>
        </p:nvSpPr>
        <p:spPr>
          <a:xfrm rot="5400000">
            <a:off x="4790056" y="5371081"/>
            <a:ext cx="691050" cy="1230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741608" y="2359851"/>
            <a:ext cx="3496615" cy="7111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العاقل.</a:t>
            </a:r>
            <a:endParaRPr lang="ar-SA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1605" y="3153010"/>
            <a:ext cx="3496615" cy="7111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غير العاقل.</a:t>
            </a:r>
            <a:endParaRPr lang="ar-SA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1608" y="3981141"/>
            <a:ext cx="3496615" cy="7111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الزمان.</a:t>
            </a:r>
            <a:endParaRPr lang="ar-SA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41608" y="4802369"/>
            <a:ext cx="3496615" cy="7111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المكان.</a:t>
            </a:r>
            <a:endParaRPr lang="ar-SA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41608" y="5630616"/>
            <a:ext cx="3496615" cy="7111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الحال.</a:t>
            </a:r>
            <a:endParaRPr lang="ar-SA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86734"/>
            <a:ext cx="3387777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أسلوب الشرط والجزاء </a:t>
            </a:r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717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11380" y="1532586"/>
            <a:ext cx="7122017" cy="30007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b="1" dirty="0" smtClean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انتهى الدرس، شكرًا </a:t>
            </a:r>
            <a:endParaRPr lang="fr-FR" sz="7200" b="1" dirty="0">
              <a:solidFill>
                <a:schemeClr val="accent2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4197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940875"/>
            <a:ext cx="12191999" cy="551144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SA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BH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marL="742950" indent="-742950" algn="r" rtl="1">
              <a:buFontTx/>
              <a:buAutoNum type="arabicParenR"/>
            </a:pP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تعرّفُ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مفهومِ الشرط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ومكوّنات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الجملة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الشرطيّة.</a:t>
            </a:r>
          </a:p>
          <a:p>
            <a:pPr marL="742950" indent="-742950" algn="r" rtl="1">
              <a:buFontTx/>
              <a:buAutoNum type="arabicParenR"/>
            </a:pP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إدراكُ 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معاني الأدوات </a:t>
            </a: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الشرطيّة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marL="742950" indent="-742950" algn="r" rtl="1">
              <a:buAutoNum type="arabicParenR"/>
            </a:pP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التمييزُ بين أدواتِ الشرط الجازمة وأدواته غير الجازمة</a:t>
            </a:r>
            <a:r>
              <a:rPr lang="ar-B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marL="742950" indent="-742950" algn="r" rtl="1">
              <a:buAutoNum type="arabicParenR"/>
            </a:pP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تبيّنُ الحالات التي يقترن فيها جواب الشرط بالفاء وجوبًا.</a:t>
            </a:r>
          </a:p>
          <a:p>
            <a:pPr marL="742950" indent="-742950" algn="r" rtl="1">
              <a:buAutoNum type="arabicParenR"/>
            </a:pP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توظيفُ الطالب أسلوب الشرط في تعبيره الشفهي والكتابي.</a:t>
            </a:r>
          </a:p>
          <a:p>
            <a:pPr marL="742950" indent="-742950" algn="r" rtl="1">
              <a:buAutoNum type="arabicParenR"/>
            </a:pPr>
            <a:endParaRPr lang="ar-SA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marL="742950" indent="-742950" algn="r" rtl="1">
              <a:buAutoNum type="arabicParenR"/>
            </a:pPr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779617" cy="940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BH" sz="4000" b="1" dirty="0" smtClean="0">
              <a:solidFill>
                <a:srgbClr val="A50021"/>
              </a:solidFill>
            </a:endParaRPr>
          </a:p>
          <a:p>
            <a:pPr algn="ctr" rtl="1"/>
            <a:r>
              <a:rPr lang="ar-BH" sz="4400" b="1" dirty="0">
                <a:solidFill>
                  <a:srgbClr val="A50021"/>
                </a:solidFill>
                <a:latin typeface="Sakkal Majalla" pitchFamily="2" charset="-78"/>
                <a:cs typeface="Sakkal Majalla" pitchFamily="2" charset="-78"/>
              </a:rPr>
              <a:t>أهداف</a:t>
            </a:r>
            <a:r>
              <a:rPr lang="ar-SA" sz="4400" b="1" dirty="0">
                <a:solidFill>
                  <a:srgbClr val="A5002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4400" b="1" dirty="0">
                <a:solidFill>
                  <a:srgbClr val="A50021"/>
                </a:solidFill>
                <a:latin typeface="Sakkal Majalla" pitchFamily="2" charset="-78"/>
                <a:cs typeface="Sakkal Majalla" pitchFamily="2" charset="-78"/>
              </a:rPr>
              <a:t> الدرس:</a:t>
            </a:r>
            <a:endParaRPr lang="en-US" sz="4400" b="1" dirty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Mohamed\Desktop\شعار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8" t="20378" r="9054" b="68178"/>
          <a:stretch/>
        </p:blipFill>
        <p:spPr bwMode="auto">
          <a:xfrm>
            <a:off x="10779617" y="7937"/>
            <a:ext cx="1412383" cy="93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86734"/>
            <a:ext cx="3387777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أسلوب الشرط والجزاء </a:t>
            </a:r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84241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0" y="1002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929718"/>
            <a:ext cx="11665605" cy="5571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-  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اقرأ الجملتينِ التاليتينِ، وحدّد </a:t>
            </a:r>
            <a:r>
              <a:rPr lang="ar-B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ما فيهما من </a:t>
            </a:r>
            <a:r>
              <a:rPr lang="ar-B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أفعالٍ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ar-SA" sz="4400" b="1" dirty="0" smtClean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>
              <a:solidFill>
                <a:srgbClr val="A50021"/>
              </a:solidFill>
            </a:endParaRPr>
          </a:p>
          <a:p>
            <a:pPr algn="r" rtl="1"/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ar-BH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B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35095"/>
            <a:ext cx="12192000" cy="9648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BH" sz="4000" b="1" dirty="0" smtClean="0">
              <a:solidFill>
                <a:srgbClr val="A50021"/>
              </a:solidFill>
            </a:endParaRPr>
          </a:p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الهدف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الأول - تعرّفُ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مفهوم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الشرط ومكوّنات الجملة الشرطيّة.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S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62930" y="3406172"/>
            <a:ext cx="4043964" cy="10830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إذا نزلَ الغيثُ ابتهجت الأرضُ. </a:t>
            </a:r>
            <a:endParaRPr lang="en-US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62930" y="2090740"/>
            <a:ext cx="4043965" cy="10830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ابتهجت الأرضُ بنزولِ الغيث.</a:t>
            </a:r>
            <a:endParaRPr lang="en-US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3639" y="2090741"/>
            <a:ext cx="6877318" cy="10830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u="sng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ابتهجت</a:t>
            </a:r>
            <a:r>
              <a:rPr lang="ar-SA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الأرضُ:</a:t>
            </a:r>
            <a:r>
              <a:rPr lang="ar-SA" sz="32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(فعل واحد</a:t>
            </a:r>
            <a:r>
              <a:rPr lang="ar-SA" sz="32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«ابتهج» ).</a:t>
            </a:r>
            <a:endParaRPr lang="fr-FR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3638" y="3406173"/>
            <a:ext cx="6877319" cy="10830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إذا </a:t>
            </a:r>
            <a:r>
              <a:rPr lang="ar-SA" sz="3200" u="sng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نزل</a:t>
            </a:r>
            <a:r>
              <a:rPr lang="ar-SA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الغيثُ </a:t>
            </a:r>
            <a:r>
              <a:rPr lang="ar-SA" sz="3200" u="sng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ابتهجت</a:t>
            </a:r>
            <a:r>
              <a:rPr lang="ar-SA" sz="32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الأرضُ: (فعلان، «نزل» + «ابتهجت»).</a:t>
            </a:r>
            <a:endParaRPr lang="fr-FR" sz="32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Right Arrow 2"/>
          <p:cNvSpPr/>
          <p:nvPr/>
        </p:nvSpPr>
        <p:spPr>
          <a:xfrm rot="10800000">
            <a:off x="8538692" y="5123617"/>
            <a:ext cx="2575775" cy="9144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ounded Rectangle 11"/>
          <p:cNvSpPr/>
          <p:nvPr/>
        </p:nvSpPr>
        <p:spPr>
          <a:xfrm>
            <a:off x="463639" y="4721605"/>
            <a:ext cx="7340957" cy="16104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تكوّنت الجملةُ الثانيةُ من فعلين اثنين ارتبط تحقّقُ ثانيهما بتحقّقِ الأوّل، فلا يتحقّقُ ابتهاجُ الأرضِ إلا بتحقّقِ نزولِ الغيث. وهو ما يحقق معنى </a:t>
            </a:r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الشرط</a:t>
            </a:r>
            <a:r>
              <a:rPr lang="ar-SA" sz="2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في الجملة. </a:t>
            </a:r>
            <a:endParaRPr lang="fr-FR" sz="28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86734"/>
            <a:ext cx="3387777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أسلوب الشرط والجزاء </a:t>
            </a:r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7856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0" y="1002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929718"/>
            <a:ext cx="11665605" cy="5571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استعنْ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بالاستنتاج الموجود بالشريحة السابقة،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وحدّدْ مكوّناتِ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كل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جملةٍ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من 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جمل الشرط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التالية:</a:t>
            </a:r>
            <a:endParaRPr lang="ar-SA" sz="3200" b="1" dirty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SA" sz="3200" b="1" dirty="0" smtClean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>
              <a:solidFill>
                <a:srgbClr val="A50021"/>
              </a:solidFill>
            </a:endParaRPr>
          </a:p>
          <a:p>
            <a:pPr algn="r" rtl="1"/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ar-BH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B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35095"/>
            <a:ext cx="12192000" cy="9648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BH" sz="4000" b="1" dirty="0" smtClean="0">
              <a:solidFill>
                <a:srgbClr val="A50021"/>
              </a:solidFill>
            </a:endParaRPr>
          </a:p>
          <a:p>
            <a:pPr algn="r" rtl="1"/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الهدف الأول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تعرُّف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مفهومِ </a:t>
            </a: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الشرط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ومكوّناتِ </a:t>
            </a: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الجملة الشرطية.</a:t>
            </a:r>
          </a:p>
          <a:p>
            <a:pPr algn="ctr" rtl="1"/>
            <a:r>
              <a:rPr lang="ar-S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06107" y="4696070"/>
            <a:ext cx="4636966" cy="6994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كلّما رعيتَ النخلةَ زاد عطاؤها.</a:t>
            </a:r>
            <a:endParaRPr lang="en-US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06107" y="2745389"/>
            <a:ext cx="4636966" cy="6994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لو 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تعلّقتْ همّتُك بالنجاح لنِلْتَه.</a:t>
            </a:r>
            <a:endParaRPr lang="en-US" sz="4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06107" y="5659724"/>
            <a:ext cx="4636966" cy="6994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لمّا </a:t>
            </a: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بلغوا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النبعَ حطُّوا رحالَهم</a:t>
            </a: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 </a:t>
            </a:r>
            <a:endParaRPr lang="en-US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06107" y="3715265"/>
            <a:ext cx="4636966" cy="6994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لولا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الماءُ </a:t>
            </a: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لهلك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كلُّ </a:t>
            </a: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حيٍّ.</a:t>
            </a:r>
            <a:endParaRPr lang="en-US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06107" y="1756487"/>
            <a:ext cx="4636966" cy="6994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إذا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عملتَ بجدٍّ حقّقتَ أهدافَك</a:t>
            </a: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en-US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5155" y="1756487"/>
            <a:ext cx="5177307" cy="6994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إذا</a:t>
            </a: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+ </a:t>
            </a:r>
            <a:r>
              <a:rPr lang="ar-SA" sz="3200" b="1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عملتَ بجدّ 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+ </a:t>
            </a:r>
            <a:r>
              <a:rPr lang="ar-SA" sz="3200" b="1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حققتَ </a:t>
            </a:r>
            <a:r>
              <a:rPr lang="ar-SA" sz="3200" b="1" u="sng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أهدافك</a:t>
            </a: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en-US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1584" y="2743870"/>
            <a:ext cx="5210877" cy="6994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لو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+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تعلّقتْ همّتك بالنجاح 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+ </a:t>
            </a:r>
            <a:r>
              <a:rPr lang="ar-SA" sz="3200" b="1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لنلتَه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en-US" sz="4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5155" y="3715265"/>
            <a:ext cx="5177307" cy="6994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لولا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+ </a:t>
            </a:r>
            <a:r>
              <a:rPr lang="ar-SA" sz="3200" b="1" u="sng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الماء</a:t>
            </a: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+ </a:t>
            </a:r>
            <a:r>
              <a:rPr lang="ar-SA" sz="3200" b="1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لهلك كلُّ </a:t>
            </a:r>
            <a:r>
              <a:rPr lang="ar-SA" sz="3200" b="1" u="sng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حيٍّ.</a:t>
            </a:r>
            <a:endParaRPr lang="en-US" sz="3200" b="1" u="sng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5155" y="4654695"/>
            <a:ext cx="5177307" cy="6994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كلّما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+ </a:t>
            </a:r>
            <a:r>
              <a:rPr lang="ar-SA" sz="3200" b="1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رعيت النخلةَ 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+ </a:t>
            </a:r>
            <a:r>
              <a:rPr lang="ar-SA" sz="3200" b="1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زاد عطاؤها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en-US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15155" y="5659724"/>
            <a:ext cx="5177306" cy="6994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لمّا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+ </a:t>
            </a:r>
            <a:r>
              <a:rPr lang="ar-SA" sz="3200" b="1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بلغوا </a:t>
            </a:r>
            <a:r>
              <a:rPr lang="ar-SA" sz="3200" b="1" u="sng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النبع </a:t>
            </a:r>
            <a:r>
              <a:rPr lang="ar-SA" sz="3200" b="1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+ </a:t>
            </a:r>
            <a:r>
              <a:rPr lang="ar-SA" sz="3200" b="1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حطوا </a:t>
            </a:r>
            <a:r>
              <a:rPr lang="ar-SA" sz="3200" b="1" u="sng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رحالهم</a:t>
            </a: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 </a:t>
            </a:r>
            <a:endParaRPr lang="en-US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Down Arrow 1"/>
          <p:cNvSpPr/>
          <p:nvPr/>
        </p:nvSpPr>
        <p:spPr>
          <a:xfrm rot="5400000">
            <a:off x="6089563" y="1616994"/>
            <a:ext cx="580707" cy="97840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Down Arrow 21"/>
          <p:cNvSpPr/>
          <p:nvPr/>
        </p:nvSpPr>
        <p:spPr>
          <a:xfrm rot="5400000">
            <a:off x="6089563" y="2605895"/>
            <a:ext cx="580707" cy="97840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Down Arrow 22"/>
          <p:cNvSpPr/>
          <p:nvPr/>
        </p:nvSpPr>
        <p:spPr>
          <a:xfrm rot="5400000">
            <a:off x="6089562" y="3575771"/>
            <a:ext cx="580707" cy="97840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Down Arrow 25"/>
          <p:cNvSpPr/>
          <p:nvPr/>
        </p:nvSpPr>
        <p:spPr>
          <a:xfrm rot="5400000">
            <a:off x="6089561" y="4556576"/>
            <a:ext cx="580707" cy="97840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Down Arrow 26"/>
          <p:cNvSpPr/>
          <p:nvPr/>
        </p:nvSpPr>
        <p:spPr>
          <a:xfrm rot="5400000">
            <a:off x="6089560" y="5520230"/>
            <a:ext cx="580707" cy="97840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0" y="386734"/>
            <a:ext cx="3387777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أسلوب الشرط والجزاء </a:t>
            </a:r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9607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0" grpId="0" animBg="1"/>
      <p:bldP spid="21" grpId="0" animBg="1"/>
      <p:bldP spid="2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0" y="1002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771526"/>
            <a:ext cx="11665605" cy="572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SA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SA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rtl="1"/>
            <a:endParaRPr lang="ar-SA" sz="3200" b="1" dirty="0" smtClean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>
              <a:solidFill>
                <a:srgbClr val="A50021"/>
              </a:solidFill>
            </a:endParaRPr>
          </a:p>
          <a:p>
            <a:pPr algn="r" rtl="1"/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ar-BH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B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71550"/>
            <a:ext cx="12192000" cy="552926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BH" sz="4000" b="1" dirty="0" smtClean="0">
              <a:solidFill>
                <a:srgbClr val="A50021"/>
              </a:solidFill>
            </a:endParaRPr>
          </a:p>
          <a:p>
            <a:pPr algn="ctr" rtl="1"/>
            <a:endParaRPr lang="ar-SA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حدّدْ بالرجوعِ إلى أمثلة النشاطِ السابقِ معنى الجملةِ الشرطية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ومُكوّناتِها:</a:t>
            </a:r>
            <a:endParaRPr lang="ar-SA" sz="36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4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S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  </a:t>
            </a:r>
          </a:p>
          <a:p>
            <a:pPr algn="ctr" rtl="1"/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-50162"/>
            <a:ext cx="12192000" cy="9798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الهدف الأول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تعرّف</a:t>
            </a:r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مفهوم الشرط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ومكوّنات </a:t>
            </a: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الجملة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الشرطيّة</a:t>
            </a: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58140" y="1997019"/>
            <a:ext cx="6576755" cy="760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إذا عم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لتَ بجدٍّ حققتَ أهدافَك.</a:t>
            </a:r>
            <a:endParaRPr lang="fr-FR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8141" y="2929322"/>
            <a:ext cx="6576754" cy="760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تلازُم فعلينِ يتحقّقُ أحدُهما بتحقّقِ الآخر  (أو يتعلّق به).</a:t>
            </a:r>
            <a:endParaRPr lang="fr-FR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8141" y="3903748"/>
            <a:ext cx="6576754" cy="6913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أداةُ الشرط + جملةُ الشرط + جملة الجواب (أو جملة الجزاء).</a:t>
            </a:r>
            <a:endParaRPr lang="fr-FR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8136" y="4816699"/>
            <a:ext cx="11089968" cy="15089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- أسلوبُ </a:t>
            </a:r>
            <a:r>
              <a:rPr lang="ar-SA" sz="28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الشرط تركيبٌ تلازميٌّ يتكوّن من جملتين هما </a:t>
            </a:r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جملةُ الشرط </a:t>
            </a:r>
            <a:r>
              <a:rPr lang="ar-SA" sz="28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جملة جوابِ الشرط </a:t>
            </a:r>
            <a:r>
              <a:rPr lang="ar-SA" sz="28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أو</a:t>
            </a:r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جملة الجزاء</a:t>
            </a:r>
            <a:r>
              <a:rPr lang="ar-SA" sz="28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، ولا يتحقق الجزاءُ إلا بتحقّق الشرطِ.</a:t>
            </a:r>
          </a:p>
          <a:p>
            <a:pPr algn="r" rtl="1"/>
            <a:r>
              <a:rPr lang="ar-SA" sz="28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28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تربط </a:t>
            </a:r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أداة الشرط </a:t>
            </a:r>
            <a:r>
              <a:rPr lang="ar-SA" sz="28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الجملتين فتجعلهما ك</a:t>
            </a:r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الجملة</a:t>
            </a:r>
            <a:r>
              <a:rPr lang="ar-SA" sz="28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الواحدة التي تحتاج إلى كلّ عناصرها ليكتمل معناها.</a:t>
            </a:r>
            <a:endParaRPr lang="fr-FR" sz="2800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89912" y="1997019"/>
            <a:ext cx="2458192" cy="7606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الجملةُ الشَّرطيّة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89912" y="2929322"/>
            <a:ext cx="2458192" cy="7606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دلالتُها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189913" y="3892199"/>
            <a:ext cx="2458191" cy="7144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مكوّناتها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Down Arrow 6"/>
          <p:cNvSpPr/>
          <p:nvPr/>
        </p:nvSpPr>
        <p:spPr>
          <a:xfrm rot="5400000">
            <a:off x="7770697" y="1788941"/>
            <a:ext cx="668266" cy="117681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Down Arrow 17"/>
          <p:cNvSpPr/>
          <p:nvPr/>
        </p:nvSpPr>
        <p:spPr>
          <a:xfrm rot="5400000">
            <a:off x="7770697" y="2721244"/>
            <a:ext cx="668266" cy="117681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wn Arrow 18"/>
          <p:cNvSpPr/>
          <p:nvPr/>
        </p:nvSpPr>
        <p:spPr>
          <a:xfrm rot="5400000">
            <a:off x="7770697" y="3661022"/>
            <a:ext cx="668266" cy="117681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0" y="386734"/>
            <a:ext cx="3387777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أسلوب الشرط والجزاء </a:t>
            </a:r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383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3" grpId="0" animBg="1"/>
      <p:bldP spid="3" grpId="0" animBg="1"/>
      <p:bldP spid="14" grpId="0" animBg="1"/>
      <p:bldP spid="15" grpId="0" animBg="1"/>
      <p:bldP spid="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0" y="1002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929718"/>
            <a:ext cx="11665605" cy="5571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عدْ إلى الأمثلةِ السابقةِ، وحدّد المعنى الذي أفادتْه كلّ أداةٍ من أدواتِ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الشرط:</a:t>
            </a:r>
            <a:endParaRPr lang="ar-SA" sz="3200" b="1" dirty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SA" sz="3200" b="1" dirty="0" smtClean="0">
              <a:solidFill>
                <a:srgbClr val="A5002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3200" b="1" dirty="0">
              <a:solidFill>
                <a:srgbClr val="A50021"/>
              </a:solidFill>
            </a:endParaRPr>
          </a:p>
          <a:p>
            <a:pPr algn="r" rtl="1"/>
            <a:endParaRPr lang="ar-SA" sz="3200" b="1" dirty="0" smtClean="0">
              <a:solidFill>
                <a:srgbClr val="A50021"/>
              </a:solidFill>
            </a:endParaRPr>
          </a:p>
          <a:p>
            <a:pPr algn="r" rtl="1"/>
            <a:endParaRPr lang="ar-BH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B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35095"/>
            <a:ext cx="12192000" cy="9648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BH" sz="4000" b="1" dirty="0" smtClean="0">
              <a:solidFill>
                <a:srgbClr val="A50021"/>
              </a:solidFill>
            </a:endParaRPr>
          </a:p>
          <a:p>
            <a:pPr algn="r" rtl="1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الهدف الثاني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إدراك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معاني الأدوات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الشرطيّة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algn="ctr" rtl="1"/>
            <a:r>
              <a:rPr lang="ar-S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75053" y="4696070"/>
            <a:ext cx="3568019" cy="6994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كلما</a:t>
            </a:r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رعيتَ النخلةَ زاد عطاؤها.</a:t>
            </a:r>
            <a:endParaRPr lang="en-US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75054" y="2745389"/>
            <a:ext cx="3568018" cy="6994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لو</a:t>
            </a:r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تعلّقتْ همّتك بالنجاح لنلتَه.</a:t>
            </a:r>
            <a:endParaRPr lang="en-US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075053" y="5659724"/>
            <a:ext cx="3568020" cy="6994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لمّا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بلغوا 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النبعَ حطّوا رحالَهم</a:t>
            </a:r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 </a:t>
            </a:r>
            <a:endParaRPr lang="en-US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075053" y="3715265"/>
            <a:ext cx="3568019" cy="6994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لولا</a:t>
            </a:r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الماءُ </a:t>
            </a:r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لهلك 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كلّ </a:t>
            </a:r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حيٍّ.</a:t>
            </a:r>
            <a:endParaRPr lang="en-US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75054" y="1756487"/>
            <a:ext cx="3568018" cy="6994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إذا</a:t>
            </a:r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عم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لتَ بجدّ حقّقت </a:t>
            </a:r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أهدافك.</a:t>
            </a:r>
            <a:endParaRPr lang="en-US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5155" y="1687970"/>
            <a:ext cx="6272011" cy="8364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إذَا</a:t>
            </a:r>
            <a:r>
              <a:rPr lang="ar-SA" sz="2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28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تفيد الزمنَ المستقبل</a:t>
            </a:r>
            <a:r>
              <a:rPr lang="ar-SA" sz="2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(حدوث العمل وتحقيق النجاح في المستقبل).</a:t>
            </a:r>
            <a:endParaRPr lang="en-US" sz="28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5155" y="2676870"/>
            <a:ext cx="6305582" cy="8364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لو: </a:t>
            </a:r>
            <a:r>
              <a:rPr lang="ar-SA" sz="28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تفيد امتناعَ الجواب لامتناعِ الشرط</a:t>
            </a:r>
            <a:r>
              <a:rPr lang="ar-SA" sz="2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 (امتناع نيل النجاح لامتناع تعلّق الهمة به).</a:t>
            </a:r>
            <a:endParaRPr lang="en-US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48726" y="3646747"/>
            <a:ext cx="6272011" cy="8364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لولا: </a:t>
            </a:r>
            <a:r>
              <a:rPr lang="ar-SA" sz="28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تفيد امتناعَ الجواب لوجود الشرط.</a:t>
            </a:r>
            <a:r>
              <a:rPr lang="ar-SA" sz="2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(امتناع هلاكِ الأحياء لوجود الماء).</a:t>
            </a:r>
            <a:endParaRPr lang="en-US" sz="2800" u="sng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8726" y="4609195"/>
            <a:ext cx="6272011" cy="8364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كلما</a:t>
            </a:r>
            <a:r>
              <a:rPr lang="ar-SA" sz="28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 تفيد تكرارَ وقوع الجواب لتكرار وقوع الشرط</a:t>
            </a:r>
            <a:r>
              <a:rPr lang="ar-SA" sz="2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.(تكرار العطاء بسبب تكرار الرعاية).</a:t>
            </a:r>
            <a:endParaRPr lang="en-US" sz="28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4880" y="5591206"/>
            <a:ext cx="6272011" cy="8364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لمّا: </a:t>
            </a:r>
            <a:r>
              <a:rPr lang="ar-SA" sz="28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تفيد تحقّقَ الجوابِ لتحقّق الشرط</a:t>
            </a:r>
            <a:r>
              <a:rPr lang="ar-SA" sz="2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.( تحقق حطّ الرحال لتحقق بلوغ النبع).</a:t>
            </a:r>
            <a:endParaRPr lang="en-US" sz="28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Down Arrow 1"/>
          <p:cNvSpPr/>
          <p:nvPr/>
        </p:nvSpPr>
        <p:spPr>
          <a:xfrm rot="5400000">
            <a:off x="7171389" y="1616995"/>
            <a:ext cx="580707" cy="97840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Down Arrow 21"/>
          <p:cNvSpPr/>
          <p:nvPr/>
        </p:nvSpPr>
        <p:spPr>
          <a:xfrm rot="5400000">
            <a:off x="7171388" y="2604376"/>
            <a:ext cx="580707" cy="97840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Down Arrow 22"/>
          <p:cNvSpPr/>
          <p:nvPr/>
        </p:nvSpPr>
        <p:spPr>
          <a:xfrm rot="5400000">
            <a:off x="7171387" y="3575772"/>
            <a:ext cx="580707" cy="97840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Down Arrow 25"/>
          <p:cNvSpPr/>
          <p:nvPr/>
        </p:nvSpPr>
        <p:spPr>
          <a:xfrm rot="5400000">
            <a:off x="7171386" y="4538220"/>
            <a:ext cx="580707" cy="97840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Down Arrow 26"/>
          <p:cNvSpPr/>
          <p:nvPr/>
        </p:nvSpPr>
        <p:spPr>
          <a:xfrm rot="5400000">
            <a:off x="7171385" y="5520231"/>
            <a:ext cx="580707" cy="97840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0" y="386734"/>
            <a:ext cx="3387777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أسلوب الشرط والجزاء </a:t>
            </a:r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010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0" grpId="0" animBg="1"/>
      <p:bldP spid="21" grpId="0" animBg="1"/>
      <p:bldP spid="2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0" y="1002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175657"/>
            <a:ext cx="11665605" cy="5276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اقرأ 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الأمثلةَ الآتيةَ، </a:t>
            </a:r>
            <a:r>
              <a:rPr lang="ar-SA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وحدّد 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أدواتِ الشرط والمعنى الذي أفادته كلُّ أداةٍ 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منها:</a:t>
            </a:r>
            <a:endParaRPr lang="ar-SA" sz="4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4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BH" sz="4000" b="1" dirty="0" smtClean="0">
              <a:solidFill>
                <a:srgbClr val="A50021"/>
              </a:solidFill>
            </a:endParaRPr>
          </a:p>
          <a:p>
            <a:pPr algn="r" rtl="1"/>
            <a:endParaRPr lang="ar-BH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B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-50162"/>
            <a:ext cx="12192000" cy="9798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الهدف الثاني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إدراك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معاني الأدوات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الشرطيّة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62164" y="2102336"/>
            <a:ext cx="5447764" cy="708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1 ـ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فإنْ تبغِني في حلقةِ القومِ تلقَني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fr-FR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444321" y="3145494"/>
            <a:ext cx="5634506" cy="708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6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ـ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حيثما تسرْ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في المدينة يبهرْك جمالُها.</a:t>
            </a:r>
            <a:endParaRPr lang="fr-FR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6362164" y="3145494"/>
            <a:ext cx="5447764" cy="708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2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«فمنْ يعملْ مثقالَ ذرّة خيرا يَرَهُ»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1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(الزلزلة 7).</a:t>
            </a:r>
            <a:endParaRPr lang="fr-FR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444320" y="2102336"/>
            <a:ext cx="5634507" cy="708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5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ـ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متى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تُنهِ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هذه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القصّةَ تدخلْ التحدّي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62164" y="5103113"/>
            <a:ext cx="5447764" cy="708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4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ـ مهما يكثرْ مالُه يَضِعْ بالتبذير.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62164" y="4121958"/>
            <a:ext cx="5447764" cy="708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3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ما تفعلْ من خير يَعُدْ عليك نفعُه.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4321" y="4121958"/>
            <a:ext cx="5634506" cy="708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7 ـ كيفما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تعملْ يكُنْ جزاءُ عملِك.</a:t>
            </a:r>
            <a:endParaRPr lang="fr-FR" sz="3600" dirty="0"/>
          </a:p>
        </p:txBody>
      </p:sp>
      <p:sp>
        <p:nvSpPr>
          <p:cNvPr id="16" name="Rounded Rectangle 15"/>
          <p:cNvSpPr/>
          <p:nvPr/>
        </p:nvSpPr>
        <p:spPr>
          <a:xfrm>
            <a:off x="444321" y="5088990"/>
            <a:ext cx="5634506" cy="708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8 </a:t>
            </a: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</a:t>
            </a:r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أيَّ الطريقين تسلكْ تدركْ القلعة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fr-FR" sz="3600" dirty="0"/>
          </a:p>
        </p:txBody>
      </p:sp>
      <p:sp>
        <p:nvSpPr>
          <p:cNvPr id="17" name="Rectangle 16"/>
          <p:cNvSpPr/>
          <p:nvPr/>
        </p:nvSpPr>
        <p:spPr>
          <a:xfrm>
            <a:off x="0" y="386734"/>
            <a:ext cx="3387777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أسلوب الشرط والجزاء </a:t>
            </a:r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637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207038" cy="971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SA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الهدف الثاني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إدراك معاني الأدوات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الشرطيّة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algn="ct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817" y="971551"/>
            <a:ext cx="11434265" cy="54163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SA" sz="3600" dirty="0" smtClean="0">
              <a:solidFill>
                <a:schemeClr val="tx1"/>
              </a:solidFill>
            </a:endParaRPr>
          </a:p>
          <a:p>
            <a:pPr algn="ctr" rtl="1"/>
            <a:endParaRPr lang="ar-SA" sz="3600" dirty="0">
              <a:solidFill>
                <a:schemeClr val="tx1"/>
              </a:solidFill>
            </a:endParaRPr>
          </a:p>
          <a:p>
            <a:pPr algn="ctr" rtl="1"/>
            <a:endParaRPr lang="ar-SA" sz="3200" dirty="0">
              <a:solidFill>
                <a:schemeClr val="tx1"/>
              </a:solidFill>
            </a:endParaRPr>
          </a:p>
          <a:p>
            <a:pPr algn="ctr" rtl="1"/>
            <a:endParaRPr lang="ar-SA" sz="3200" dirty="0" smtClean="0">
              <a:solidFill>
                <a:schemeClr val="tx1"/>
              </a:solidFill>
            </a:endParaRPr>
          </a:p>
          <a:p>
            <a:pPr algn="ctr" rtl="1"/>
            <a:endParaRPr lang="ar-SA" sz="3200" dirty="0">
              <a:solidFill>
                <a:schemeClr val="tx1"/>
              </a:solidFill>
            </a:endParaRPr>
          </a:p>
          <a:p>
            <a:pPr algn="ctr" rtl="1"/>
            <a:endParaRPr lang="ar-SA" sz="3200" dirty="0" smtClean="0">
              <a:solidFill>
                <a:schemeClr val="tx1"/>
              </a:solidFill>
            </a:endParaRPr>
          </a:p>
          <a:p>
            <a:pPr algn="ctr" rtl="1"/>
            <a:endParaRPr lang="ar-SA" sz="3200" dirty="0">
              <a:solidFill>
                <a:schemeClr val="tx1"/>
              </a:solidFill>
            </a:endParaRPr>
          </a:p>
          <a:p>
            <a:pPr algn="ctr" rtl="1"/>
            <a:endParaRPr lang="ar-SA" sz="3200" dirty="0" smtClean="0">
              <a:solidFill>
                <a:schemeClr val="tx1"/>
              </a:solidFill>
            </a:endParaRPr>
          </a:p>
          <a:p>
            <a:pPr algn="ctr" rtl="1"/>
            <a:endParaRPr lang="ar-SA" sz="3200" dirty="0">
              <a:solidFill>
                <a:schemeClr val="tx1"/>
              </a:solidFill>
            </a:endParaRPr>
          </a:p>
          <a:p>
            <a:pPr algn="ctr" rtl="1"/>
            <a:endParaRPr lang="ar-SA" sz="3200" dirty="0" smtClean="0">
              <a:solidFill>
                <a:schemeClr val="tx1"/>
              </a:solidFill>
            </a:endParaRPr>
          </a:p>
          <a:p>
            <a:pPr algn="ctr" rtl="1"/>
            <a:endParaRPr lang="fr-FR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95385"/>
              </p:ext>
            </p:extLst>
          </p:nvPr>
        </p:nvGraphicFramePr>
        <p:xfrm>
          <a:off x="1306879" y="2408507"/>
          <a:ext cx="9714015" cy="391295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6933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8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219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81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الجملةُ</a:t>
                      </a:r>
                      <a:r>
                        <a:rPr lang="ar-SA" sz="2800" dirty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 </a:t>
                      </a:r>
                      <a:endParaRPr lang="fr-FR" sz="1800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الأداةُ</a:t>
                      </a:r>
                      <a:r>
                        <a:rPr lang="ar-SA" sz="2800" dirty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 </a:t>
                      </a:r>
                      <a:endParaRPr lang="fr-FR" sz="1800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المعنى</a:t>
                      </a:r>
                      <a:r>
                        <a:rPr lang="ar-SA" sz="280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الذي تُفيدُه أداةُ  الشرط.</a:t>
                      </a:r>
                      <a:r>
                        <a:rPr lang="ar-SA" sz="2800" dirty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 </a:t>
                      </a:r>
                      <a:endParaRPr lang="fr-FR" sz="1800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15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1 ـ فإنْ تبغِني في حلقةِ القومِ تلقَني</a:t>
                      </a:r>
                      <a:r>
                        <a:rPr lang="ar-BH" sz="24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.</a:t>
                      </a:r>
                      <a:r>
                        <a:rPr lang="ar-SA" sz="24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SA" sz="2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157"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2 ـ «فمنْ يعملْ مثقالَ ذرّة خيرا يَرَهُ»</a:t>
                      </a:r>
                      <a:r>
                        <a:rPr lang="ar-BH" sz="24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.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157">
                <a:tc>
                  <a:txBody>
                    <a:bodyPr/>
                    <a:lstStyle/>
                    <a:p>
                      <a:pPr algn="r" rtl="1"/>
                      <a:r>
                        <a:rPr lang="ar-BH" sz="24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3</a:t>
                      </a:r>
                      <a:r>
                        <a:rPr lang="ar-SA" sz="24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ـ ما تفعلْ من خير يَعُدْ عليك نفعه.</a:t>
                      </a:r>
                      <a:endParaRPr lang="ar-SA" sz="2400" b="1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157">
                <a:tc>
                  <a:txBody>
                    <a:bodyPr/>
                    <a:lstStyle/>
                    <a:p>
                      <a:pPr algn="r" rtl="1"/>
                      <a:r>
                        <a:rPr lang="ar-BH" sz="24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4</a:t>
                      </a:r>
                      <a:r>
                        <a:rPr lang="ar-SA" sz="24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ـ مهما يكثرْ مالُه يضِعْ بالتبذير.</a:t>
                      </a:r>
                      <a:endParaRPr lang="ar-SA" sz="2400" b="1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157">
                <a:tc>
                  <a:txBody>
                    <a:bodyPr/>
                    <a:lstStyle/>
                    <a:p>
                      <a:pPr algn="r" rtl="1"/>
                      <a:r>
                        <a:rPr lang="ar-BH" sz="24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5</a:t>
                      </a:r>
                      <a:r>
                        <a:rPr lang="ar-SA" sz="24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ـ</a:t>
                      </a:r>
                      <a:r>
                        <a:rPr lang="ar-BH" sz="24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.</a:t>
                      </a:r>
                      <a:r>
                        <a:rPr lang="ar-SA" sz="24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متى تُكملْ هذه القصّةَ تدخلْ التحدّي</a:t>
                      </a:r>
                      <a:r>
                        <a:rPr lang="ar-BH" sz="24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.</a:t>
                      </a:r>
                      <a:endParaRPr lang="ar-SA" sz="2400" b="1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2662">
                <a:tc>
                  <a:txBody>
                    <a:bodyPr/>
                    <a:lstStyle/>
                    <a:p>
                      <a:pPr algn="r" rtl="1"/>
                      <a:r>
                        <a:rPr lang="ar-BH" sz="24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6</a:t>
                      </a:r>
                      <a:r>
                        <a:rPr lang="ar-SA" sz="24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ـ حيثما تسرْ  في المدينة يبهرْك جمالها.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8157"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7 ـ كيفما تعملْ يكُنْ جزاءُ عملِك.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8157"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8 ـ أيَّ الطريقين تسلكْ تدركْ القلعة</a:t>
                      </a:r>
                      <a:r>
                        <a:rPr lang="ar-BH" sz="24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.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859762" y="1064482"/>
            <a:ext cx="1328044" cy="4114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أيّ</a:t>
            </a:r>
            <a:endParaRPr lang="fr-FR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187806" y="1064482"/>
            <a:ext cx="1328044" cy="4114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كيفَما</a:t>
            </a:r>
            <a:endParaRPr lang="fr-FR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15850" y="1064482"/>
            <a:ext cx="1328044" cy="4114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حَيث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ما</a:t>
            </a:r>
            <a:endParaRPr lang="fr-FR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97372" y="1064482"/>
            <a:ext cx="1328044" cy="4114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مَتى</a:t>
            </a:r>
            <a:endParaRPr lang="fr-FR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42866" y="1064482"/>
            <a:ext cx="1328044" cy="4114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مَهْما</a:t>
            </a:r>
            <a:endParaRPr lang="fr-FR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70910" y="1064482"/>
            <a:ext cx="1328044" cy="4114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مَا</a:t>
            </a:r>
            <a:endParaRPr lang="fr-FR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898954" y="1064482"/>
            <a:ext cx="1328044" cy="4114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مَنْ</a:t>
            </a:r>
            <a:endParaRPr lang="fr-FR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226998" y="1081520"/>
            <a:ext cx="1328044" cy="4114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إنْ</a:t>
            </a:r>
            <a:endParaRPr lang="fr-FR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589415" y="1913924"/>
            <a:ext cx="3574472" cy="4114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الدلالةُ على الحال.</a:t>
            </a:r>
            <a:endParaRPr lang="fr-FR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43699" y="1913924"/>
            <a:ext cx="3574472" cy="4114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تُحدّ</a:t>
            </a:r>
            <a:r>
              <a:rPr lang="ar-BH" sz="2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2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 دلالتُها بحسْب ما تُضاف إليه.</a:t>
            </a:r>
            <a:endParaRPr lang="fr-FR" sz="2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851828" y="1463832"/>
            <a:ext cx="3574472" cy="4114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الدلالةُ على غيرِ العاقل.</a:t>
            </a:r>
            <a:endParaRPr lang="fr-FR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43699" y="1475938"/>
            <a:ext cx="3574472" cy="4114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الدلالة على غيرِ العاقل.</a:t>
            </a:r>
            <a:endParaRPr lang="fr-FR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80570" y="1502468"/>
            <a:ext cx="3574472" cy="4114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ربطُ الجوابِ بالشرط</a:t>
            </a:r>
            <a:r>
              <a:rPr lang="ar-BH" sz="2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(في المستقبل).</a:t>
            </a:r>
            <a:endParaRPr lang="fr-FR" sz="2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324482" y="1502468"/>
            <a:ext cx="3574472" cy="4114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الدلالة على العاقِل.</a:t>
            </a:r>
            <a:endParaRPr lang="fr-FR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561394" y="1913924"/>
            <a:ext cx="3574472" cy="4114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الدلالةُ على المكان.</a:t>
            </a:r>
            <a:endParaRPr lang="fr-FR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80570" y="1913924"/>
            <a:ext cx="3574472" cy="4114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الدلالةُ على الزمان.</a:t>
            </a:r>
            <a:endParaRPr lang="fr-FR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816" y="971551"/>
            <a:ext cx="11434265" cy="135829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- الإجابة</a:t>
            </a:r>
            <a:endParaRPr lang="fr-FR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386734"/>
            <a:ext cx="3387777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أسلوب الشرط والجزاء </a:t>
            </a:r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5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8454E-6 3.45051E-6 L -0.43036 0.25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8" y="128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9081E-6 -3.66327E-6 L -0.5423 0.194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15" y="9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88857E-7 -3.87604E-6 L -0.32036 0.324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16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6316E-6 -3.66327E-6 L -0.32426 0.258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20" y="129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8782E-6 -3.87604E-6 L -0.21101 0.387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7" y="19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4608E-7 -1.97965E-6 L -0.12171 0.328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2" y="16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3879E-6 -3.87604E-6 L -0.10232 0.448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6" y="224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3291E-7 -2.11841E-6 L 0.04296 0.390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94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4E-6 -3.87604E-6 L 0.00781 0.50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9081E-6 -1.90564E-6 L -0.54152 0.3850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76" y="19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5959E-7 -3.87604E-6 L 0.1208 0.5737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0" y="286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4621E-6 -1.90564E-6 L -0.34262 0.4488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1" y="224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83E-6 -3.87604E-6 L 0.22989 0.6376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4" y="31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3825E-7 -1.90564E-6 L -0.09945 0.513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3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4361E-6 -3.87604E-6 L 0.33897 0.7016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9" y="35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3291E-7 -1.90564E-6 L 0.04569 0.577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8" y="288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6477" y="940876"/>
            <a:ext cx="11665605" cy="578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تأمّل الصيغَ التي وردتْ عليها أفعالُ الشرط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وأفعالُ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الجزاء في الأمثلة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التالية واستنتج القاعدة</a:t>
            </a:r>
            <a:r>
              <a:rPr lang="ar-BH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SA" sz="4000" b="1" dirty="0" smtClean="0">
              <a:solidFill>
                <a:srgbClr val="A50021"/>
              </a:solidFill>
            </a:endParaRPr>
          </a:p>
          <a:p>
            <a:pPr algn="r" rtl="1"/>
            <a:r>
              <a:rPr lang="ar-BH" sz="4000" b="1" dirty="0" smtClean="0">
                <a:solidFill>
                  <a:srgbClr val="A50021"/>
                </a:solidFill>
              </a:rPr>
              <a:t> </a:t>
            </a:r>
          </a:p>
          <a:p>
            <a:pPr algn="r" rtl="1"/>
            <a:endParaRPr lang="ar-BH" sz="3600" b="1" dirty="0" smtClean="0">
              <a:solidFill>
                <a:srgbClr val="A50021"/>
              </a:solidFill>
            </a:endParaRPr>
          </a:p>
          <a:p>
            <a:pPr algn="ctr" rtl="1"/>
            <a:r>
              <a:rPr lang="ar-B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11439" y="1834184"/>
            <a:ext cx="4890643" cy="9712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«ولو  يؤاخ</a:t>
            </a:r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ذُ اللهُ الناسَ بما كسبُوا ما تَركَ على ظهرِها من دابّةٍ»ـ </a:t>
            </a:r>
            <a:r>
              <a:rPr lang="ar-SA" sz="2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(فاطر 45).</a:t>
            </a:r>
            <a:endParaRPr lang="en-US" sz="28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11438" y="5274514"/>
            <a:ext cx="4890644" cy="9712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SA" sz="32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«ومنْ يطعْ اللهَ ورسولَه يُدخِلْه جنَّاتٍ تجري من </a:t>
            </a:r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تحتها 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الأنهارُ». </a:t>
            </a:r>
            <a:r>
              <a:rPr lang="ar-SA" sz="2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(الفتح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17</a:t>
            </a:r>
            <a:r>
              <a:rPr lang="ar-SA" sz="2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).</a:t>
            </a:r>
            <a:endParaRPr lang="ar-SA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en-US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11439" y="2983603"/>
            <a:ext cx="4890643" cy="9712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«إذا يُتْلى عليهم يخرُّون للأذقانِ سُجَّدًا». </a:t>
            </a:r>
            <a:r>
              <a:rPr lang="ar-SA" sz="2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(الإسراء 107).</a:t>
            </a:r>
            <a:endParaRPr lang="ar-SA" sz="28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11438" y="4133023"/>
            <a:ext cx="4890644" cy="9712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«ما نَنْسخْ من آية أو نُنسِها نأتِ بخيرٍ منها أو  مثلِها». </a:t>
            </a:r>
            <a:r>
              <a:rPr lang="ar-SA" sz="2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(البقرة 106).</a:t>
            </a:r>
            <a:endParaRPr lang="ar-SA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Down Arrow 1"/>
          <p:cNvSpPr/>
          <p:nvPr/>
        </p:nvSpPr>
        <p:spPr>
          <a:xfrm rot="5400000">
            <a:off x="5703090" y="1718217"/>
            <a:ext cx="811369" cy="123618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Down Arrow 10"/>
          <p:cNvSpPr/>
          <p:nvPr/>
        </p:nvSpPr>
        <p:spPr>
          <a:xfrm rot="5400000">
            <a:off x="5658014" y="2814321"/>
            <a:ext cx="811369" cy="132633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901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الهدف الثالث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التمييز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بين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أدواتِ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الشرط الجازمة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وأدواتِه غيرِ الجازمة</a:t>
            </a:r>
            <a:r>
              <a:rPr lang="ar-B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Down Arrow 12"/>
          <p:cNvSpPr/>
          <p:nvPr/>
        </p:nvSpPr>
        <p:spPr>
          <a:xfrm rot="5400000">
            <a:off x="5703090" y="3955501"/>
            <a:ext cx="811369" cy="132633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own Arrow 13"/>
          <p:cNvSpPr/>
          <p:nvPr/>
        </p:nvSpPr>
        <p:spPr>
          <a:xfrm rot="5400000">
            <a:off x="5703090" y="5096681"/>
            <a:ext cx="811369" cy="132633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ounded Rectangle 15"/>
          <p:cNvSpPr/>
          <p:nvPr/>
        </p:nvSpPr>
        <p:spPr>
          <a:xfrm>
            <a:off x="334851" y="1834184"/>
            <a:ext cx="4971260" cy="9712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فعل الشرط: </a:t>
            </a:r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يؤاخذُ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(مضارعٌ مرفوعٌ).</a:t>
            </a:r>
          </a:p>
          <a:p>
            <a:pPr algn="r" rtl="1"/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فعل الجزاء: </a:t>
            </a:r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تركَ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(ماضٍ).</a:t>
            </a:r>
            <a:endParaRPr lang="en-US" sz="28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4852" y="2983603"/>
            <a:ext cx="4971260" cy="9712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فعل </a:t>
            </a:r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الشرط: </a:t>
            </a:r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يُتلَى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مضارعٌ 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مرفوعٌ،</a:t>
            </a:r>
            <a:r>
              <a:rPr lang="ar-SA" sz="1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مبنيّ </a:t>
            </a:r>
            <a:r>
              <a:rPr lang="ar-SA" sz="1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للمجهول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endParaRPr lang="ar-SA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فعل الجزاء: </a:t>
            </a:r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يَخِرّونَ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(مضارعٌ مرفوعٌ)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en-US" sz="28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4851" y="4133023"/>
            <a:ext cx="4971260" cy="9712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فعل </a:t>
            </a:r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الشرط: </a:t>
            </a:r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ننسخْ، نُنْسِ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مضارعٌ مجزومٌ).</a:t>
            </a:r>
            <a:endParaRPr lang="ar-SA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فعل الجزاء: </a:t>
            </a:r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نأتِ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(مضارعٌ مجزومٌ).</a:t>
            </a:r>
            <a:endParaRPr lang="en-US" sz="28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4851" y="5274514"/>
            <a:ext cx="4971260" cy="9712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فعل </a:t>
            </a:r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الشرط: </a:t>
            </a:r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يُطعْ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مضارعٌ مجزومٌ).</a:t>
            </a:r>
            <a:endParaRPr lang="ar-SA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 فعل الجزاء: </a:t>
            </a:r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يُدخِلْ 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(مضارعٌ مجزومٌ).</a:t>
            </a:r>
            <a:endParaRPr lang="en-US" sz="28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86734"/>
            <a:ext cx="3387777" cy="5541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أسلوب الشرط والجزاء </a:t>
            </a:r>
            <a:r>
              <a:rPr lang="ar-SA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301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7740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20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8460</TotalTime>
  <Words>1727</Words>
  <Application>Microsoft Office PowerPoint</Application>
  <PresentationFormat>Custom</PresentationFormat>
  <Paragraphs>483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Mohamed</cp:lastModifiedBy>
  <cp:revision>822</cp:revision>
  <dcterms:created xsi:type="dcterms:W3CDTF">2020-03-04T10:47:58Z</dcterms:created>
  <dcterms:modified xsi:type="dcterms:W3CDTF">2020-11-16T06:31:30Z</dcterms:modified>
</cp:coreProperties>
</file>