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0"/>
  </p:notesMasterIdLst>
  <p:sldIdLst>
    <p:sldId id="270" r:id="rId3"/>
    <p:sldId id="318" r:id="rId4"/>
    <p:sldId id="306" r:id="rId5"/>
    <p:sldId id="320" r:id="rId6"/>
    <p:sldId id="319" r:id="rId7"/>
    <p:sldId id="305" r:id="rId8"/>
    <p:sldId id="317" r:id="rId9"/>
    <p:sldId id="307" r:id="rId10"/>
    <p:sldId id="308" r:id="rId11"/>
    <p:sldId id="322" r:id="rId12"/>
    <p:sldId id="310" r:id="rId13"/>
    <p:sldId id="323" r:id="rId14"/>
    <p:sldId id="330" r:id="rId15"/>
    <p:sldId id="325" r:id="rId16"/>
    <p:sldId id="331" r:id="rId17"/>
    <p:sldId id="315" r:id="rId18"/>
    <p:sldId id="286" r:id="rId19"/>
  </p:sldIdLst>
  <p:sldSz cx="12192000" cy="6858000"/>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441D61"/>
    <a:srgbClr val="FA3816"/>
    <a:srgbClr val="CDF2FF"/>
    <a:srgbClr val="85DFFF"/>
    <a:srgbClr val="C78E55"/>
    <a:srgbClr val="996633"/>
    <a:srgbClr val="B7ECFF"/>
    <a:srgbClr val="663300"/>
    <a:srgbClr val="273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41" autoAdjust="0"/>
    <p:restoredTop sz="93316" autoAdjust="0"/>
  </p:normalViewPr>
  <p:slideViewPr>
    <p:cSldViewPr snapToGrid="0">
      <p:cViewPr varScale="1">
        <p:scale>
          <a:sx n="64" d="100"/>
          <a:sy n="64" d="100"/>
        </p:scale>
        <p:origin x="81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6A91F86-147A-4A04-9625-8663E8E168F2}" type="datetimeFigureOut">
              <a:rPr lang="ar-BH" smtClean="0"/>
              <a:t>20/02/1442</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228842-AA24-48D6-AD73-F6985D91EC95}" type="slidenum">
              <a:rPr lang="ar-BH" smtClean="0"/>
              <a:t>‹#›</a:t>
            </a:fld>
            <a:endParaRPr lang="ar-BH"/>
          </a:p>
        </p:txBody>
      </p:sp>
    </p:spTree>
    <p:extLst>
      <p:ext uri="{BB962C8B-B14F-4D97-AF65-F5344CB8AC3E}">
        <p14:creationId xmlns:p14="http://schemas.microsoft.com/office/powerpoint/2010/main" val="21804910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28842-AA24-48D6-AD73-F6985D91EC95}" type="slidenum">
              <a:rPr lang="ar-BH" smtClean="0"/>
              <a:t>5</a:t>
            </a:fld>
            <a:endParaRPr lang="ar-BH"/>
          </a:p>
        </p:txBody>
      </p:sp>
    </p:spTree>
    <p:extLst>
      <p:ext uri="{BB962C8B-B14F-4D97-AF65-F5344CB8AC3E}">
        <p14:creationId xmlns:p14="http://schemas.microsoft.com/office/powerpoint/2010/main" val="408984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B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BH"/>
          </a:p>
        </p:txBody>
      </p:sp>
      <p:sp>
        <p:nvSpPr>
          <p:cNvPr id="4" name="Date Placeholder 3"/>
          <p:cNvSpPr>
            <a:spLocks noGrp="1"/>
          </p:cNvSpPr>
          <p:nvPr>
            <p:ph type="dt" sz="half" idx="10"/>
          </p:nvPr>
        </p:nvSpPr>
        <p:spPr/>
        <p:txBody>
          <a:bodyPr/>
          <a:lstStyle/>
          <a:p>
            <a:fld id="{6B3B68A5-3199-4491-9E42-0F3FC01B541E}" type="datetimeFigureOut">
              <a:rPr lang="ar-BH" smtClean="0"/>
              <a:t>20/02/1442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77874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Date Placeholder 3"/>
          <p:cNvSpPr>
            <a:spLocks noGrp="1"/>
          </p:cNvSpPr>
          <p:nvPr>
            <p:ph type="dt" sz="half" idx="10"/>
          </p:nvPr>
        </p:nvSpPr>
        <p:spPr/>
        <p:txBody>
          <a:bodyPr/>
          <a:lstStyle/>
          <a:p>
            <a:fld id="{6B3B68A5-3199-4491-9E42-0F3FC01B541E}" type="datetimeFigureOut">
              <a:rPr lang="ar-BH" smtClean="0"/>
              <a:t>20/02/1442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63704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B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Date Placeholder 3"/>
          <p:cNvSpPr>
            <a:spLocks noGrp="1"/>
          </p:cNvSpPr>
          <p:nvPr>
            <p:ph type="dt" sz="half" idx="10"/>
          </p:nvPr>
        </p:nvSpPr>
        <p:spPr/>
        <p:txBody>
          <a:bodyPr/>
          <a:lstStyle/>
          <a:p>
            <a:fld id="{6B3B68A5-3199-4491-9E42-0F3FC01B541E}" type="datetimeFigureOut">
              <a:rPr lang="ar-BH" smtClean="0"/>
              <a:t>20/02/1442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3156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84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463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49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62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904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19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658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09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Date Placeholder 3"/>
          <p:cNvSpPr>
            <a:spLocks noGrp="1"/>
          </p:cNvSpPr>
          <p:nvPr>
            <p:ph type="dt" sz="half" idx="10"/>
          </p:nvPr>
        </p:nvSpPr>
        <p:spPr/>
        <p:txBody>
          <a:bodyPr/>
          <a:lstStyle/>
          <a:p>
            <a:fld id="{6B3B68A5-3199-4491-9E42-0F3FC01B541E}" type="datetimeFigureOut">
              <a:rPr lang="ar-BH" smtClean="0"/>
              <a:t>20/02/1442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2128638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144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543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3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B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3B68A5-3199-4491-9E42-0F3FC01B541E}" type="datetimeFigureOut">
              <a:rPr lang="ar-BH" smtClean="0"/>
              <a:t>20/02/1442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47582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5" name="Date Placeholder 4"/>
          <p:cNvSpPr>
            <a:spLocks noGrp="1"/>
          </p:cNvSpPr>
          <p:nvPr>
            <p:ph type="dt" sz="half" idx="10"/>
          </p:nvPr>
        </p:nvSpPr>
        <p:spPr/>
        <p:txBody>
          <a:bodyPr/>
          <a:lstStyle/>
          <a:p>
            <a:fld id="{6B3B68A5-3199-4491-9E42-0F3FC01B541E}" type="datetimeFigureOut">
              <a:rPr lang="ar-BH" smtClean="0"/>
              <a:t>20/02/1442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77983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B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7" name="Date Placeholder 6"/>
          <p:cNvSpPr>
            <a:spLocks noGrp="1"/>
          </p:cNvSpPr>
          <p:nvPr>
            <p:ph type="dt" sz="half" idx="10"/>
          </p:nvPr>
        </p:nvSpPr>
        <p:spPr/>
        <p:txBody>
          <a:bodyPr/>
          <a:lstStyle/>
          <a:p>
            <a:fld id="{6B3B68A5-3199-4491-9E42-0F3FC01B541E}" type="datetimeFigureOut">
              <a:rPr lang="ar-BH" smtClean="0"/>
              <a:t>20/02/1442</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399653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Date Placeholder 2"/>
          <p:cNvSpPr>
            <a:spLocks noGrp="1"/>
          </p:cNvSpPr>
          <p:nvPr>
            <p:ph type="dt" sz="half" idx="10"/>
          </p:nvPr>
        </p:nvSpPr>
        <p:spPr/>
        <p:txBody>
          <a:bodyPr/>
          <a:lstStyle/>
          <a:p>
            <a:fld id="{6B3B68A5-3199-4491-9E42-0F3FC01B541E}" type="datetimeFigureOut">
              <a:rPr lang="ar-BH" smtClean="0"/>
              <a:t>20/02/1442</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13013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B68A5-3199-4491-9E42-0F3FC01B541E}" type="datetimeFigureOut">
              <a:rPr lang="ar-BH" smtClean="0"/>
              <a:t>20/02/1442</a:t>
            </a:fld>
            <a:endParaRPr lang="ar-BH"/>
          </a:p>
        </p:txBody>
      </p:sp>
      <p:sp>
        <p:nvSpPr>
          <p:cNvPr id="3" name="Footer Placeholder 2"/>
          <p:cNvSpPr>
            <a:spLocks noGrp="1"/>
          </p:cNvSpPr>
          <p:nvPr>
            <p:ph type="ftr" sz="quarter" idx="11"/>
          </p:nvPr>
        </p:nvSpPr>
        <p:spPr/>
        <p:txBody>
          <a:bodyPr/>
          <a:lstStyle/>
          <a:p>
            <a:endParaRPr lang="ar-BH"/>
          </a:p>
        </p:txBody>
      </p:sp>
      <p:sp>
        <p:nvSpPr>
          <p:cNvPr id="4" name="Slide Number Placeholder 3"/>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36930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B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3B68A5-3199-4491-9E42-0F3FC01B541E}" type="datetimeFigureOut">
              <a:rPr lang="ar-BH" smtClean="0"/>
              <a:t>20/02/1442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289438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B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B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3B68A5-3199-4491-9E42-0F3FC01B541E}" type="datetimeFigureOut">
              <a:rPr lang="ar-BH" smtClean="0"/>
              <a:t>20/02/1442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228407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B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3B68A5-3199-4491-9E42-0F3FC01B541E}" type="datetimeFigureOut">
              <a:rPr lang="ar-BH" smtClean="0"/>
              <a:t>20/02/1442</a:t>
            </a:fld>
            <a:endParaRPr lang="ar-B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BH"/>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8A5825-2D60-4FC2-9145-9D789DB56459}" type="slidenum">
              <a:rPr lang="ar-BH" smtClean="0"/>
              <a:t>‹#›</a:t>
            </a:fld>
            <a:endParaRPr lang="ar-BH"/>
          </a:p>
        </p:txBody>
      </p:sp>
    </p:spTree>
    <p:extLst>
      <p:ext uri="{BB962C8B-B14F-4D97-AF65-F5344CB8AC3E}">
        <p14:creationId xmlns:p14="http://schemas.microsoft.com/office/powerpoint/2010/main" val="1090540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765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9447" y="90536"/>
            <a:ext cx="7163421" cy="1176630"/>
          </a:xfrm>
          <a:prstGeom prst="rect">
            <a:avLst/>
          </a:prstGeom>
        </p:spPr>
      </p:pic>
      <p:pic>
        <p:nvPicPr>
          <p:cNvPr id="2" name="Picture 1"/>
          <p:cNvPicPr>
            <a:picLocks noChangeAspect="1"/>
          </p:cNvPicPr>
          <p:nvPr/>
        </p:nvPicPr>
        <p:blipFill>
          <a:blip r:embed="rId3"/>
          <a:stretch>
            <a:fillRect/>
          </a:stretch>
        </p:blipFill>
        <p:spPr>
          <a:xfrm>
            <a:off x="610021" y="1610775"/>
            <a:ext cx="2886346" cy="4234933"/>
          </a:xfrm>
          <a:prstGeom prst="rect">
            <a:avLst/>
          </a:prstGeom>
        </p:spPr>
      </p:pic>
      <p:sp>
        <p:nvSpPr>
          <p:cNvPr id="3" name="Rectangle 2"/>
          <p:cNvSpPr/>
          <p:nvPr/>
        </p:nvSpPr>
        <p:spPr>
          <a:xfrm>
            <a:off x="3927343" y="5058368"/>
            <a:ext cx="6096000" cy="954107"/>
          </a:xfrm>
          <a:prstGeom prst="rect">
            <a:avLst/>
          </a:prstGeom>
        </p:spPr>
        <p:txBody>
          <a:bodyPr>
            <a:spAutoFit/>
          </a:bodyPr>
          <a:lstStyle/>
          <a:p>
            <a:pPr algn="ctr"/>
            <a:r>
              <a:rPr lang="ar-BH" sz="2800" b="1" dirty="0">
                <a:solidFill>
                  <a:schemeClr val="tx1">
                    <a:lumMod val="95000"/>
                    <a:lumOff val="5000"/>
                  </a:schemeClr>
                </a:solidFill>
                <a:latin typeface="Sakkal Majalla" pitchFamily="2" charset="-78"/>
                <a:cs typeface="Sakkal Majalla" pitchFamily="2" charset="-78"/>
              </a:rPr>
              <a:t>الل</a:t>
            </a:r>
            <a:r>
              <a:rPr lang="ar-SA" sz="2800" b="1" dirty="0">
                <a:solidFill>
                  <a:schemeClr val="tx1">
                    <a:lumMod val="95000"/>
                    <a:lumOff val="5000"/>
                  </a:schemeClr>
                </a:solidFill>
                <a:latin typeface="Sakkal Majalla" pitchFamily="2" charset="-78"/>
                <a:cs typeface="Sakkal Majalla" pitchFamily="2" charset="-78"/>
              </a:rPr>
              <a:t>ّ</a:t>
            </a:r>
            <a:r>
              <a:rPr lang="ar-BH" sz="2800" b="1" dirty="0">
                <a:solidFill>
                  <a:schemeClr val="tx1">
                    <a:lumMod val="95000"/>
                    <a:lumOff val="5000"/>
                  </a:schemeClr>
                </a:solidFill>
                <a:latin typeface="Sakkal Majalla" pitchFamily="2" charset="-78"/>
                <a:cs typeface="Sakkal Majalla" pitchFamily="2" charset="-78"/>
              </a:rPr>
              <a:t>غة العربيّة  - الفصل الدراسيّ الأول</a:t>
            </a:r>
            <a:endParaRPr lang="ar-BH" sz="4000" b="1" dirty="0">
              <a:latin typeface="Sakkal Majalla" panose="02000000000000000000" pitchFamily="2" charset="-78"/>
              <a:ea typeface="Arial Unicode MS" pitchFamily="34" charset="-128"/>
              <a:cs typeface="Sakkal Majalla" panose="02000000000000000000" pitchFamily="2" charset="-78"/>
            </a:endParaRPr>
          </a:p>
          <a:p>
            <a:pPr algn="ctr"/>
            <a:r>
              <a:rPr lang="ar-BH" sz="2800" b="1" dirty="0">
                <a:solidFill>
                  <a:schemeClr val="tx1">
                    <a:lumMod val="95000"/>
                    <a:lumOff val="5000"/>
                  </a:schemeClr>
                </a:solidFill>
                <a:latin typeface="Sakkal Majalla" pitchFamily="2" charset="-78"/>
                <a:cs typeface="Sakkal Majalla" pitchFamily="2" charset="-78"/>
              </a:rPr>
              <a:t> </a:t>
            </a:r>
            <a:r>
              <a:rPr lang="ar-SA" sz="2800" b="1" dirty="0">
                <a:solidFill>
                  <a:schemeClr val="tx1">
                    <a:lumMod val="95000"/>
                    <a:lumOff val="5000"/>
                  </a:schemeClr>
                </a:solidFill>
                <a:latin typeface="Sakkal Majalla" pitchFamily="2" charset="-78"/>
                <a:cs typeface="Sakkal Majalla" pitchFamily="2" charset="-78"/>
              </a:rPr>
              <a:t>المقرّر </a:t>
            </a:r>
            <a:r>
              <a:rPr lang="ar-BH" sz="2800" b="1" dirty="0">
                <a:solidFill>
                  <a:schemeClr val="tx1">
                    <a:lumMod val="95000"/>
                    <a:lumOff val="5000"/>
                  </a:schemeClr>
                </a:solidFill>
                <a:latin typeface="Sakkal Majalla" pitchFamily="2" charset="-78"/>
                <a:cs typeface="Sakkal Majalla" pitchFamily="2" charset="-78"/>
              </a:rPr>
              <a:t>عرب 223 ـ الصفّ الثاني ثانويّ – ص20</a:t>
            </a:r>
            <a:endParaRPr lang="ar-BH" sz="4000" b="1" dirty="0">
              <a:latin typeface="Sakkal Majalla" panose="02000000000000000000" pitchFamily="2" charset="-78"/>
              <a:ea typeface="Arial Unicode MS" pitchFamily="34" charset="-128"/>
              <a:cs typeface="Sakkal Majalla" panose="02000000000000000000" pitchFamily="2" charset="-78"/>
            </a:endParaRPr>
          </a:p>
        </p:txBody>
      </p:sp>
      <p:sp>
        <p:nvSpPr>
          <p:cNvPr id="7" name="Rectangle 6"/>
          <p:cNvSpPr/>
          <p:nvPr/>
        </p:nvSpPr>
        <p:spPr>
          <a:xfrm>
            <a:off x="1733277" y="727872"/>
            <a:ext cx="9984658" cy="189750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1" anchor="ctr"/>
          <a:lstStyle/>
          <a:p>
            <a:pPr algn="ctr"/>
            <a:endParaRPr lang="ar-BH" sz="6000" b="1" dirty="0">
              <a:latin typeface="Andalus" panose="02020603050405020304" pitchFamily="18" charset="-78"/>
              <a:cs typeface="Andalus" panose="02020603050405020304" pitchFamily="18" charset="-78"/>
            </a:endParaRPr>
          </a:p>
          <a:p>
            <a:pPr algn="ctr"/>
            <a:endParaRPr lang="ar-BH" sz="4000" b="1" dirty="0">
              <a:solidFill>
                <a:srgbClr val="FF75AD"/>
              </a:solidFill>
              <a:latin typeface="Andalus" panose="02020603050405020304" pitchFamily="18" charset="-78"/>
              <a:cs typeface="Andalus" panose="02020603050405020304" pitchFamily="18" charset="-78"/>
            </a:endParaRPr>
          </a:p>
          <a:p>
            <a:pPr algn="ctr"/>
            <a:r>
              <a:rPr lang="ar-BH" sz="4000" b="1" dirty="0">
                <a:solidFill>
                  <a:srgbClr val="FF75AD"/>
                </a:solidFill>
                <a:latin typeface="Andalus" panose="02020603050405020304" pitchFamily="18" charset="-78"/>
                <a:cs typeface="Andalus" panose="02020603050405020304" pitchFamily="18" charset="-78"/>
              </a:rPr>
              <a:t>          </a:t>
            </a:r>
            <a:endParaRPr lang="en-US" sz="4000" b="1" dirty="0">
              <a:solidFill>
                <a:srgbClr val="FF75AD"/>
              </a:solidFill>
              <a:latin typeface="Andalus" panose="02020603050405020304" pitchFamily="18" charset="-78"/>
              <a:cs typeface="Andalus" panose="02020603050405020304" pitchFamily="18" charset="-78"/>
            </a:endParaRPr>
          </a:p>
          <a:p>
            <a:pPr algn="ctr"/>
            <a:r>
              <a:rPr lang="en-US" sz="4000" b="1" dirty="0">
                <a:solidFill>
                  <a:srgbClr val="FF75AD"/>
                </a:solidFill>
                <a:latin typeface="Andalus" panose="02020603050405020304" pitchFamily="18" charset="-78"/>
                <a:cs typeface="Andalus" panose="02020603050405020304" pitchFamily="18" charset="-78"/>
              </a:rPr>
              <a:t> </a:t>
            </a:r>
          </a:p>
          <a:p>
            <a:pPr algn="ctr"/>
            <a:r>
              <a:rPr lang="ar-BH" sz="6600" b="1" dirty="0">
                <a:solidFill>
                  <a:schemeClr val="tx1"/>
                </a:solidFill>
                <a:latin typeface="Sakkal Majalla" panose="02000000000000000000" pitchFamily="2" charset="-78"/>
                <a:cs typeface="Sakkal Majalla" panose="02000000000000000000" pitchFamily="2" charset="-78"/>
              </a:rPr>
              <a:t>حكاية الحمامة والثعلب </a:t>
            </a:r>
          </a:p>
          <a:p>
            <a:pPr algn="ctr"/>
            <a:r>
              <a:rPr lang="ar-BH" sz="6600" b="1" dirty="0">
                <a:solidFill>
                  <a:schemeClr val="tx1"/>
                </a:solidFill>
                <a:latin typeface="Sakkal Majalla" panose="02000000000000000000" pitchFamily="2" charset="-78"/>
                <a:cs typeface="Sakkal Majalla" panose="02000000000000000000" pitchFamily="2" charset="-78"/>
              </a:rPr>
              <a:t>ومالك الحزين</a:t>
            </a:r>
          </a:p>
          <a:p>
            <a:pPr algn="ctr"/>
            <a:endParaRPr lang="ar-BH" b="1" dirty="0">
              <a:solidFill>
                <a:schemeClr val="accent1">
                  <a:lumMod val="75000"/>
                </a:schemeClr>
              </a:solidFill>
              <a:latin typeface="Andalus" panose="02020603050405020304" pitchFamily="18" charset="-78"/>
              <a:cs typeface="Andalus" panose="02020603050405020304" pitchFamily="18" charset="-78"/>
            </a:endParaRPr>
          </a:p>
          <a:p>
            <a:pPr algn="ctr"/>
            <a:endParaRPr lang="ar-BH" sz="2800" b="1" dirty="0">
              <a:latin typeface="Andalus" panose="02020603050405020304" pitchFamily="18" charset="-78"/>
              <a:cs typeface="Andalus" panose="02020603050405020304" pitchFamily="18" charset="-78"/>
            </a:endParaRPr>
          </a:p>
        </p:txBody>
      </p:sp>
      <p:sp>
        <p:nvSpPr>
          <p:cNvPr id="5" name="Rectangle 4"/>
          <p:cNvSpPr/>
          <p:nvPr/>
        </p:nvSpPr>
        <p:spPr>
          <a:xfrm>
            <a:off x="3927343" y="3728242"/>
            <a:ext cx="6096000" cy="861774"/>
          </a:xfrm>
          <a:prstGeom prst="rect">
            <a:avLst/>
          </a:prstGeom>
        </p:spPr>
        <p:txBody>
          <a:bodyPr>
            <a:spAutoFit/>
          </a:bodyPr>
          <a:lstStyle/>
          <a:p>
            <a:pPr algn="ctr"/>
            <a:r>
              <a:rPr lang="ar-BH" sz="3200" b="1" dirty="0">
                <a:solidFill>
                  <a:srgbClr val="C00000"/>
                </a:solidFill>
                <a:latin typeface="Sakkal Majalla" panose="02000000000000000000" pitchFamily="2" charset="-78"/>
                <a:ea typeface="Arial Unicode MS" pitchFamily="34" charset="-128"/>
                <a:cs typeface="Sakkal Majalla" panose="02000000000000000000" pitchFamily="2" charset="-78"/>
              </a:rPr>
              <a:t>قراءة في كتاب كليلة ودمنة </a:t>
            </a:r>
          </a:p>
          <a:p>
            <a:pPr algn="ctr"/>
            <a:r>
              <a:rPr lang="ar-BH" b="1" dirty="0">
                <a:solidFill>
                  <a:srgbClr val="C00000"/>
                </a:solidFill>
                <a:latin typeface="Sakkal Majalla" panose="02000000000000000000" pitchFamily="2" charset="-78"/>
                <a:ea typeface="Arial Unicode MS" pitchFamily="34" charset="-128"/>
                <a:cs typeface="Sakkal Majalla" panose="02000000000000000000" pitchFamily="2" charset="-78"/>
              </a:rPr>
              <a:t>        </a:t>
            </a:r>
            <a:r>
              <a:rPr lang="en-US" b="1" dirty="0">
                <a:solidFill>
                  <a:srgbClr val="C00000"/>
                </a:solidFill>
                <a:latin typeface="Sakkal Majalla" panose="02000000000000000000" pitchFamily="2" charset="-78"/>
                <a:ea typeface="Arial Unicode MS" pitchFamily="34" charset="-128"/>
                <a:cs typeface="Sakkal Majalla" panose="02000000000000000000" pitchFamily="2" charset="-78"/>
              </a:rPr>
              <a:t>    </a:t>
            </a:r>
            <a:r>
              <a:rPr lang="ar-BH" b="1" dirty="0">
                <a:solidFill>
                  <a:srgbClr val="C00000"/>
                </a:solidFill>
                <a:latin typeface="Sakkal Majalla" panose="02000000000000000000" pitchFamily="2" charset="-78"/>
                <a:ea typeface="Arial Unicode MS" pitchFamily="34" charset="-128"/>
                <a:cs typeface="Sakkal Majalla" panose="02000000000000000000" pitchFamily="2" charset="-78"/>
              </a:rPr>
              <a:t> لعبد الله بن المقفّع</a:t>
            </a:r>
          </a:p>
        </p:txBody>
      </p:sp>
    </p:spTree>
    <p:extLst>
      <p:ext uri="{BB962C8B-B14F-4D97-AF65-F5344CB8AC3E}">
        <p14:creationId xmlns:p14="http://schemas.microsoft.com/office/powerpoint/2010/main" val="1185851398"/>
      </p:ext>
    </p:extLst>
  </p:cSld>
  <p:clrMapOvr>
    <a:masterClrMapping/>
  </p:clrMapOvr>
  <mc:AlternateContent xmlns:mc="http://schemas.openxmlformats.org/markup-compatibility/2006" xmlns:p14="http://schemas.microsoft.com/office/powerpoint/2010/main">
    <mc:Choice Requires="p14">
      <p:transition spd="slow" p14:dur="1200" advTm="45122">
        <p14:prism dir="r"/>
      </p:transition>
    </mc:Choice>
    <mc:Fallback xmlns="">
      <p:transition spd="slow" advTm="4512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838200" y="109183"/>
            <a:ext cx="10515600" cy="1397315"/>
          </a:xfrm>
        </p:spPr>
        <p:txBody>
          <a:bodyPr/>
          <a:lstStyle/>
          <a:p>
            <a:r>
              <a:rPr lang="ar-BH" b="1" dirty="0">
                <a:solidFill>
                  <a:srgbClr val="FF0000"/>
                </a:solidFill>
              </a:rPr>
              <a:t>                                      </a:t>
            </a:r>
          </a:p>
        </p:txBody>
      </p:sp>
      <p:sp>
        <p:nvSpPr>
          <p:cNvPr id="39" name="Rounded Rectangle 38"/>
          <p:cNvSpPr/>
          <p:nvPr/>
        </p:nvSpPr>
        <p:spPr>
          <a:xfrm>
            <a:off x="4699266" y="171721"/>
            <a:ext cx="4009305" cy="881827"/>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1" anchor="ctr"/>
          <a:lstStyle/>
          <a:p>
            <a:pPr algn="ctr"/>
            <a:r>
              <a:rPr lang="ar-BH" sz="5400" b="1" dirty="0">
                <a:solidFill>
                  <a:srgbClr val="FF0000"/>
                </a:solidFill>
                <a:latin typeface="Sakkal Majalla" panose="02000000000000000000" pitchFamily="2" charset="-78"/>
                <a:cs typeface="Sakkal Majalla" panose="02000000000000000000" pitchFamily="2" charset="-78"/>
              </a:rPr>
              <a:t>المقطع الأوّل</a:t>
            </a:r>
            <a:endParaRPr lang="ar-BH" sz="5400" dirty="0">
              <a:latin typeface="Sakkal Majalla" panose="02000000000000000000" pitchFamily="2" charset="-78"/>
              <a:cs typeface="Sakkal Majalla" panose="02000000000000000000" pitchFamily="2" charset="-78"/>
            </a:endParaRPr>
          </a:p>
        </p:txBody>
      </p:sp>
      <p:sp>
        <p:nvSpPr>
          <p:cNvPr id="2" name="AutoShape 2" descr="Islamic Golden 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460376" y="1350496"/>
            <a:ext cx="11357758" cy="5693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chemeClr val="tx1"/>
                </a:solidFill>
                <a:latin typeface="Sakkal Majalla" panose="02000000000000000000" pitchFamily="2" charset="-78"/>
                <a:cs typeface="Sakkal Majalla" panose="02000000000000000000" pitchFamily="2" charset="-78"/>
              </a:rPr>
              <a:t>ضع علامة (</a:t>
            </a:r>
            <a:r>
              <a:rPr lang="ar-BH" sz="2800" b="1" dirty="0">
                <a:solidFill>
                  <a:schemeClr val="tx1"/>
                </a:solidFill>
                <a:latin typeface="Sakkal Majalla" panose="02000000000000000000" pitchFamily="2" charset="-78"/>
                <a:cs typeface="Sakkal Majalla" panose="02000000000000000000" pitchFamily="2" charset="-78"/>
              </a:rPr>
              <a:t>✔</a:t>
            </a:r>
            <a:r>
              <a:rPr lang="ar-BH" sz="3600" b="1" dirty="0">
                <a:solidFill>
                  <a:schemeClr val="tx1"/>
                </a:solidFill>
                <a:latin typeface="Sakkal Majalla" panose="02000000000000000000" pitchFamily="2" charset="-78"/>
                <a:cs typeface="Sakkal Majalla" panose="02000000000000000000" pitchFamily="2" charset="-78"/>
              </a:rPr>
              <a:t>) أمام الفكرة الصحيحة و علامة (×) أمام الفكرة الخاطئة:</a:t>
            </a:r>
            <a:endParaRPr lang="en-GB" sz="3600" b="1" dirty="0">
              <a:solidFill>
                <a:schemeClr val="tx1"/>
              </a:solidFill>
              <a:latin typeface="Sakkal Majalla" panose="02000000000000000000" pitchFamily="2" charset="-78"/>
              <a:cs typeface="Sakkal Majalla" panose="02000000000000000000" pitchFamily="2" charset="-78"/>
            </a:endParaRPr>
          </a:p>
        </p:txBody>
      </p:sp>
      <p:sp>
        <p:nvSpPr>
          <p:cNvPr id="31" name="Rectangle 30"/>
          <p:cNvSpPr/>
          <p:nvPr/>
        </p:nvSpPr>
        <p:spPr>
          <a:xfrm>
            <a:off x="2621280" y="5440478"/>
            <a:ext cx="7948624" cy="629153"/>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rgbClr val="7030A0"/>
                </a:solidFill>
                <a:latin typeface="Sakkal Majalla" panose="02000000000000000000" pitchFamily="2" charset="-78"/>
                <a:cs typeface="Sakkal Majalla" panose="02000000000000000000" pitchFamily="2" charset="-78"/>
              </a:rPr>
              <a:t>كان الثعلبُ يهدّد الحمامةَ بأن يصعد إليها إن هي لم تُلقِ إليه فراخَها.</a:t>
            </a:r>
            <a:endParaRPr lang="en-GB" sz="2800" b="1" dirty="0">
              <a:solidFill>
                <a:srgbClr val="7030A0"/>
              </a:solidFill>
              <a:latin typeface="Sakkal Majalla" panose="02000000000000000000" pitchFamily="2" charset="-78"/>
              <a:cs typeface="Sakkal Majalla" panose="02000000000000000000" pitchFamily="2" charset="-78"/>
            </a:endParaRPr>
          </a:p>
        </p:txBody>
      </p:sp>
      <p:sp>
        <p:nvSpPr>
          <p:cNvPr id="12" name="Rectangle 11"/>
          <p:cNvSpPr/>
          <p:nvPr/>
        </p:nvSpPr>
        <p:spPr>
          <a:xfrm>
            <a:off x="2621279" y="2123809"/>
            <a:ext cx="7977653" cy="699710"/>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rgbClr val="7030A0"/>
                </a:solidFill>
                <a:latin typeface="Sakkal Majalla" panose="02000000000000000000" pitchFamily="2" charset="-78"/>
                <a:cs typeface="Sakkal Majalla" panose="02000000000000000000" pitchFamily="2" charset="-78"/>
              </a:rPr>
              <a:t>استغل الثعلب بمكره ودهائه سذاجةَ الحمامة وغباءَها.</a:t>
            </a:r>
          </a:p>
        </p:txBody>
      </p:sp>
      <p:sp>
        <p:nvSpPr>
          <p:cNvPr id="14" name="Rectangle 13"/>
          <p:cNvSpPr/>
          <p:nvPr/>
        </p:nvSpPr>
        <p:spPr>
          <a:xfrm>
            <a:off x="2621278" y="2975716"/>
            <a:ext cx="7977653" cy="699710"/>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rgbClr val="7030A0"/>
                </a:solidFill>
                <a:latin typeface="Sakkal Majalla" panose="02000000000000000000" pitchFamily="2" charset="-78"/>
                <a:cs typeface="Sakkal Majalla" panose="02000000000000000000" pitchFamily="2" charset="-78"/>
              </a:rPr>
              <a:t>كانت الحمامةُ تقاوم الثعلبَ ولا تفرّطُ له في فراخها بسهولة.</a:t>
            </a:r>
          </a:p>
        </p:txBody>
      </p:sp>
      <p:sp>
        <p:nvSpPr>
          <p:cNvPr id="15" name="Rectangle 14"/>
          <p:cNvSpPr/>
          <p:nvPr/>
        </p:nvSpPr>
        <p:spPr>
          <a:xfrm>
            <a:off x="2621277" y="3800413"/>
            <a:ext cx="7977653" cy="699710"/>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rgbClr val="7030A0"/>
                </a:solidFill>
                <a:latin typeface="Sakkal Majalla" panose="02000000000000000000" pitchFamily="2" charset="-78"/>
                <a:cs typeface="Sakkal Majalla" panose="02000000000000000000" pitchFamily="2" charset="-78"/>
              </a:rPr>
              <a:t>خطأ الحمامة يتمثّل في اختيارها رأس نخلة طويلة لبناء عشّها.</a:t>
            </a:r>
            <a:endParaRPr lang="en-GB" sz="2800" b="1" dirty="0">
              <a:solidFill>
                <a:srgbClr val="7030A0"/>
              </a:solidFill>
              <a:latin typeface="Sakkal Majalla" panose="02000000000000000000" pitchFamily="2" charset="-78"/>
              <a:cs typeface="Sakkal Majalla" panose="02000000000000000000" pitchFamily="2" charset="-78"/>
            </a:endParaRPr>
          </a:p>
        </p:txBody>
      </p:sp>
      <p:sp>
        <p:nvSpPr>
          <p:cNvPr id="16" name="Rectangle 15"/>
          <p:cNvSpPr/>
          <p:nvPr/>
        </p:nvSpPr>
        <p:spPr>
          <a:xfrm>
            <a:off x="2621275" y="4611162"/>
            <a:ext cx="7977653" cy="699710"/>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rgbClr val="7030A0"/>
                </a:solidFill>
                <a:latin typeface="Sakkal Majalla" panose="02000000000000000000" pitchFamily="2" charset="-78"/>
                <a:cs typeface="Sakkal Majalla" panose="02000000000000000000" pitchFamily="2" charset="-78"/>
              </a:rPr>
              <a:t>كانت الحمامة ترى تهديدَ الثعلب لها قَدَرًا مَحْتومًا لا يمكن مقاومتُه.</a:t>
            </a:r>
            <a:endParaRPr lang="en-GB" sz="2800" b="1" dirty="0">
              <a:solidFill>
                <a:srgbClr val="7030A0"/>
              </a:solidFill>
              <a:latin typeface="Sakkal Majalla" panose="02000000000000000000" pitchFamily="2" charset="-78"/>
              <a:cs typeface="Sakkal Majalla" panose="02000000000000000000" pitchFamily="2" charset="-78"/>
            </a:endParaRPr>
          </a:p>
        </p:txBody>
      </p:sp>
      <p:sp>
        <p:nvSpPr>
          <p:cNvPr id="4" name="Rectangle 3"/>
          <p:cNvSpPr/>
          <p:nvPr/>
        </p:nvSpPr>
        <p:spPr>
          <a:xfrm>
            <a:off x="1811989" y="2123809"/>
            <a:ext cx="667657" cy="693817"/>
          </a:xfrm>
          <a:prstGeom prst="rect">
            <a:avLst/>
          </a:prstGeom>
          <a:solidFill>
            <a:srgbClr val="EE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600" b="1" dirty="0">
                <a:solidFill>
                  <a:srgbClr val="7030A0"/>
                </a:solidFill>
              </a:rPr>
              <a:t>✔</a:t>
            </a:r>
            <a:endParaRPr lang="en-GB" sz="1600" dirty="0">
              <a:solidFill>
                <a:srgbClr val="7030A0"/>
              </a:solidFill>
            </a:endParaRPr>
          </a:p>
        </p:txBody>
      </p:sp>
      <p:sp>
        <p:nvSpPr>
          <p:cNvPr id="17" name="Rectangle 16"/>
          <p:cNvSpPr/>
          <p:nvPr/>
        </p:nvSpPr>
        <p:spPr>
          <a:xfrm>
            <a:off x="1811989" y="2975716"/>
            <a:ext cx="667657" cy="673527"/>
          </a:xfrm>
          <a:prstGeom prst="rect">
            <a:avLst/>
          </a:prstGeom>
          <a:solidFill>
            <a:srgbClr val="EE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7030A0"/>
                </a:solidFill>
              </a:rPr>
              <a:t>×</a:t>
            </a:r>
            <a:endParaRPr lang="en-GB" sz="2800" dirty="0">
              <a:solidFill>
                <a:srgbClr val="7030A0"/>
              </a:solidFill>
            </a:endParaRPr>
          </a:p>
        </p:txBody>
      </p:sp>
      <p:sp>
        <p:nvSpPr>
          <p:cNvPr id="18" name="Rectangle 17"/>
          <p:cNvSpPr/>
          <p:nvPr/>
        </p:nvSpPr>
        <p:spPr>
          <a:xfrm>
            <a:off x="1804892" y="3870970"/>
            <a:ext cx="667657" cy="629153"/>
          </a:xfrm>
          <a:prstGeom prst="rect">
            <a:avLst/>
          </a:prstGeom>
          <a:solidFill>
            <a:srgbClr val="EE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7030A0"/>
                </a:solidFill>
              </a:rPr>
              <a:t>×</a:t>
            </a:r>
            <a:endParaRPr lang="en-GB" sz="2800" dirty="0">
              <a:solidFill>
                <a:srgbClr val="7030A0"/>
              </a:solidFill>
            </a:endParaRPr>
          </a:p>
        </p:txBody>
      </p:sp>
      <p:sp>
        <p:nvSpPr>
          <p:cNvPr id="19" name="Rectangle 18"/>
          <p:cNvSpPr/>
          <p:nvPr/>
        </p:nvSpPr>
        <p:spPr>
          <a:xfrm>
            <a:off x="1811987" y="4611162"/>
            <a:ext cx="667657" cy="629153"/>
          </a:xfrm>
          <a:prstGeom prst="rect">
            <a:avLst/>
          </a:prstGeom>
          <a:solidFill>
            <a:srgbClr val="EE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rgbClr val="7030A0"/>
                </a:solidFill>
              </a:rPr>
              <a:t>✔</a:t>
            </a:r>
            <a:endParaRPr lang="en-GB" dirty="0"/>
          </a:p>
        </p:txBody>
      </p:sp>
      <p:sp>
        <p:nvSpPr>
          <p:cNvPr id="20" name="Rectangle 19"/>
          <p:cNvSpPr/>
          <p:nvPr/>
        </p:nvSpPr>
        <p:spPr>
          <a:xfrm>
            <a:off x="1804893" y="5478331"/>
            <a:ext cx="667657" cy="553445"/>
          </a:xfrm>
          <a:prstGeom prst="rect">
            <a:avLst/>
          </a:prstGeom>
          <a:solidFill>
            <a:srgbClr val="EE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rgbClr val="7030A0"/>
                </a:solidFill>
              </a:rPr>
              <a:t>✔</a:t>
            </a:r>
            <a:endParaRPr lang="en-GB" dirty="0"/>
          </a:p>
        </p:txBody>
      </p:sp>
      <p:sp>
        <p:nvSpPr>
          <p:cNvPr id="23" name="Rectangle 22"/>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932620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 calcmode="lin" valueType="num">
                                      <p:cBhvr additive="base">
                                        <p:cTn id="2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4422734" y="1303132"/>
            <a:ext cx="7449952" cy="5788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latin typeface="Sakkal Majalla" panose="02000000000000000000" pitchFamily="2" charset="-78"/>
                <a:cs typeface="Sakkal Majalla" panose="02000000000000000000" pitchFamily="2" charset="-78"/>
              </a:rPr>
              <a:t>اختر فيما يأتي الإجابة الصحيحة:</a:t>
            </a:r>
          </a:p>
        </p:txBody>
      </p:sp>
      <p:sp>
        <p:nvSpPr>
          <p:cNvPr id="8" name="Title 7"/>
          <p:cNvSpPr>
            <a:spLocks noGrp="1"/>
          </p:cNvSpPr>
          <p:nvPr>
            <p:ph type="title"/>
          </p:nvPr>
        </p:nvSpPr>
        <p:spPr>
          <a:xfrm>
            <a:off x="4093030" y="136216"/>
            <a:ext cx="4412342" cy="852488"/>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1" anchor="ctr">
            <a:noAutofit/>
          </a:bodyPr>
          <a:lstStyle/>
          <a:p>
            <a:pPr algn="ctr"/>
            <a:r>
              <a:rPr lang="ar-BH" sz="5400" b="1" dirty="0">
                <a:solidFill>
                  <a:srgbClr val="FF0000"/>
                </a:solidFill>
                <a:latin typeface="Sakkal Majalla" panose="02000000000000000000" pitchFamily="2" charset="-78"/>
                <a:cs typeface="Sakkal Majalla" panose="02000000000000000000" pitchFamily="2" charset="-78"/>
              </a:rPr>
              <a:t>المقطع الثاني</a:t>
            </a:r>
            <a:endParaRPr lang="ar-BH" sz="5400" dirty="0">
              <a:latin typeface="Sakkal Majalla" panose="02000000000000000000" pitchFamily="2" charset="-78"/>
              <a:cs typeface="Sakkal Majalla" panose="02000000000000000000" pitchFamily="2" charset="-78"/>
            </a:endParaRPr>
          </a:p>
        </p:txBody>
      </p:sp>
      <p:sp>
        <p:nvSpPr>
          <p:cNvPr id="11" name="Rectangle 10"/>
          <p:cNvSpPr/>
          <p:nvPr/>
        </p:nvSpPr>
        <p:spPr>
          <a:xfrm>
            <a:off x="8446094" y="2098307"/>
            <a:ext cx="3426592" cy="1867302"/>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rgbClr val="0033CC"/>
                </a:solidFill>
                <a:latin typeface="Sakkal Majalla" panose="02000000000000000000" pitchFamily="2" charset="-78"/>
                <a:cs typeface="Sakkal Majalla" panose="02000000000000000000" pitchFamily="2" charset="-78"/>
              </a:rPr>
              <a:t>«كاسفة اللون» يعني:</a:t>
            </a:r>
          </a:p>
          <a:p>
            <a:r>
              <a:rPr lang="ar-BH" sz="2800" dirty="0">
                <a:solidFill>
                  <a:schemeClr val="tx1"/>
                </a:solidFill>
                <a:latin typeface="Sakkal Majalla" panose="02000000000000000000" pitchFamily="2" charset="-78"/>
                <a:cs typeface="Sakkal Majalla" panose="02000000000000000000" pitchFamily="2" charset="-78"/>
              </a:rPr>
              <a:t>ــ تشعر بالخجل.</a:t>
            </a:r>
          </a:p>
          <a:p>
            <a:r>
              <a:rPr lang="ar-BH" sz="2800" dirty="0">
                <a:solidFill>
                  <a:schemeClr val="tx1"/>
                </a:solidFill>
                <a:latin typeface="Sakkal Majalla" panose="02000000000000000000" pitchFamily="2" charset="-78"/>
                <a:cs typeface="Sakkal Majalla" panose="02000000000000000000" pitchFamily="2" charset="-78"/>
              </a:rPr>
              <a:t>ــ متغيّرة اللون.</a:t>
            </a:r>
          </a:p>
          <a:p>
            <a:r>
              <a:rPr lang="ar-BH" sz="2800" dirty="0">
                <a:solidFill>
                  <a:schemeClr val="tx1"/>
                </a:solidFill>
                <a:latin typeface="Sakkal Majalla" panose="02000000000000000000" pitchFamily="2" charset="-78"/>
                <a:cs typeface="Sakkal Majalla" panose="02000000000000000000" pitchFamily="2" charset="-78"/>
              </a:rPr>
              <a:t>ــ بيضاء اللون</a:t>
            </a:r>
            <a:r>
              <a:rPr lang="ar-BH" sz="2400" dirty="0">
                <a:solidFill>
                  <a:schemeClr val="tx1"/>
                </a:solidFill>
                <a:latin typeface="Sakkal Majalla" panose="02000000000000000000" pitchFamily="2" charset="-78"/>
                <a:cs typeface="Sakkal Majalla" panose="02000000000000000000" pitchFamily="2" charset="-78"/>
              </a:rPr>
              <a:t>.</a:t>
            </a:r>
            <a:r>
              <a:rPr lang="ar-BH" sz="2400" b="1" dirty="0">
                <a:solidFill>
                  <a:srgbClr val="F5E1FF"/>
                </a:solidFill>
                <a:latin typeface="Sakkal Majalla" panose="02000000000000000000" pitchFamily="2" charset="-78"/>
                <a:cs typeface="Sakkal Majalla" panose="02000000000000000000" pitchFamily="2" charset="-78"/>
              </a:rPr>
              <a:t> </a:t>
            </a:r>
            <a:endParaRPr lang="en-GB" sz="2800"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8446094" y="4243136"/>
            <a:ext cx="3426592" cy="1867302"/>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rgbClr val="0033CC"/>
                </a:solidFill>
                <a:latin typeface="Sakkal Majalla" panose="02000000000000000000" pitchFamily="2" charset="-78"/>
                <a:cs typeface="Sakkal Majalla" panose="02000000000000000000" pitchFamily="2" charset="-78"/>
              </a:rPr>
              <a:t>«اِرْقَ إليّ» يعني:</a:t>
            </a:r>
          </a:p>
          <a:p>
            <a:r>
              <a:rPr lang="ar-BH" sz="2800" dirty="0">
                <a:solidFill>
                  <a:schemeClr val="tx1"/>
                </a:solidFill>
                <a:latin typeface="Sakkal Majalla" panose="02000000000000000000" pitchFamily="2" charset="-78"/>
                <a:cs typeface="Sakkal Majalla" panose="02000000000000000000" pitchFamily="2" charset="-78"/>
              </a:rPr>
              <a:t>ــ أشفق عليّ.</a:t>
            </a:r>
            <a:r>
              <a:rPr lang="ar-BH" sz="2800" b="1" dirty="0">
                <a:solidFill>
                  <a:srgbClr val="FF0000"/>
                </a:solidFill>
                <a:latin typeface="Sakkal Majalla" panose="02000000000000000000" pitchFamily="2" charset="-78"/>
                <a:cs typeface="Sakkal Majalla" panose="02000000000000000000" pitchFamily="2" charset="-78"/>
              </a:rPr>
              <a:t> </a:t>
            </a:r>
            <a:r>
              <a:rPr lang="ar-BH" sz="2800" dirty="0">
                <a:solidFill>
                  <a:srgbClr val="FF0000"/>
                </a:solidFill>
                <a:latin typeface="Sakkal Majalla" panose="02000000000000000000" pitchFamily="2" charset="-78"/>
                <a:cs typeface="Sakkal Majalla" panose="02000000000000000000" pitchFamily="2" charset="-78"/>
              </a:rPr>
              <a:t> </a:t>
            </a:r>
            <a:endParaRPr lang="ar-BH" sz="2800" dirty="0">
              <a:solidFill>
                <a:schemeClr val="tx1"/>
              </a:solidFill>
              <a:latin typeface="Sakkal Majalla" panose="02000000000000000000" pitchFamily="2" charset="-78"/>
              <a:cs typeface="Sakkal Majalla" panose="02000000000000000000" pitchFamily="2" charset="-78"/>
            </a:endParaRPr>
          </a:p>
          <a:p>
            <a:r>
              <a:rPr lang="ar-BH" sz="2800" dirty="0">
                <a:solidFill>
                  <a:schemeClr val="tx1"/>
                </a:solidFill>
                <a:latin typeface="Sakkal Majalla" panose="02000000000000000000" pitchFamily="2" charset="-78"/>
                <a:cs typeface="Sakkal Majalla" panose="02000000000000000000" pitchFamily="2" charset="-78"/>
              </a:rPr>
              <a:t>ــ انزل من عليائك.</a:t>
            </a:r>
          </a:p>
          <a:p>
            <a:r>
              <a:rPr lang="ar-BH" sz="2800" dirty="0">
                <a:solidFill>
                  <a:schemeClr val="tx1"/>
                </a:solidFill>
                <a:latin typeface="Sakkal Majalla" panose="02000000000000000000" pitchFamily="2" charset="-78"/>
                <a:cs typeface="Sakkal Majalla" panose="02000000000000000000" pitchFamily="2" charset="-78"/>
              </a:rPr>
              <a:t>ــ اصْعَدْ إليّ</a:t>
            </a:r>
            <a:r>
              <a:rPr lang="ar-BH" sz="2400" dirty="0">
                <a:solidFill>
                  <a:schemeClr val="tx1"/>
                </a:solidFill>
                <a:latin typeface="Sakkal Majalla" panose="02000000000000000000" pitchFamily="2" charset="-78"/>
                <a:cs typeface="Sakkal Majalla" panose="02000000000000000000" pitchFamily="2" charset="-78"/>
              </a:rPr>
              <a:t>. </a:t>
            </a:r>
            <a:endParaRPr lang="en-GB" sz="2400" dirty="0">
              <a:solidFill>
                <a:schemeClr val="tx1"/>
              </a:solidFill>
              <a:latin typeface="Sakkal Majalla" panose="02000000000000000000" pitchFamily="2" charset="-78"/>
              <a:cs typeface="Sakkal Majalla" panose="02000000000000000000" pitchFamily="2" charset="-78"/>
            </a:endParaRPr>
          </a:p>
        </p:txBody>
      </p:sp>
      <p:sp>
        <p:nvSpPr>
          <p:cNvPr id="16" name="Rectangle 15"/>
          <p:cNvSpPr/>
          <p:nvPr/>
        </p:nvSpPr>
        <p:spPr>
          <a:xfrm>
            <a:off x="3470031" y="2098307"/>
            <a:ext cx="4595447" cy="1867302"/>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rgbClr val="0033CC"/>
                </a:solidFill>
                <a:latin typeface="Sakkal Majalla" panose="02000000000000000000" pitchFamily="2" charset="-78"/>
                <a:cs typeface="Sakkal Majalla" panose="02000000000000000000" pitchFamily="2" charset="-78"/>
              </a:rPr>
              <a:t>بيّنَ مالك الحزين للحمامة أنّ:</a:t>
            </a:r>
          </a:p>
          <a:p>
            <a:r>
              <a:rPr lang="ar-BH" sz="2800" dirty="0">
                <a:solidFill>
                  <a:schemeClr val="tx1"/>
                </a:solidFill>
                <a:latin typeface="Sakkal Majalla" panose="02000000000000000000" pitchFamily="2" charset="-78"/>
                <a:cs typeface="Sakkal Majalla" panose="02000000000000000000" pitchFamily="2" charset="-78"/>
              </a:rPr>
              <a:t>ــ الصبرَ سبيلُ النجاة من الثعلب. </a:t>
            </a:r>
          </a:p>
          <a:p>
            <a:r>
              <a:rPr lang="ar-BH" sz="2800" dirty="0">
                <a:solidFill>
                  <a:schemeClr val="tx1"/>
                </a:solidFill>
                <a:latin typeface="Sakkal Majalla" panose="02000000000000000000" pitchFamily="2" charset="-78"/>
                <a:cs typeface="Sakkal Majalla" panose="02000000000000000000" pitchFamily="2" charset="-78"/>
              </a:rPr>
              <a:t>ــ تهديدَ الثعلب ليس سوى وَهْمٍ.</a:t>
            </a:r>
          </a:p>
          <a:p>
            <a:r>
              <a:rPr lang="ar-BH" sz="2800" dirty="0">
                <a:solidFill>
                  <a:schemeClr val="tx1"/>
                </a:solidFill>
                <a:latin typeface="Sakkal Majalla" panose="02000000000000000000" pitchFamily="2" charset="-78"/>
                <a:cs typeface="Sakkal Majalla" panose="02000000000000000000" pitchFamily="2" charset="-78"/>
              </a:rPr>
              <a:t>ــ الثعلب يمكنه الصعودُ إليها. </a:t>
            </a:r>
            <a:endParaRPr lang="en-GB" sz="2800" dirty="0">
              <a:solidFill>
                <a:schemeClr val="tx1"/>
              </a:solidFill>
              <a:latin typeface="Sakkal Majalla" panose="02000000000000000000" pitchFamily="2" charset="-78"/>
              <a:cs typeface="Sakkal Majalla" panose="02000000000000000000" pitchFamily="2" charset="-78"/>
            </a:endParaRPr>
          </a:p>
        </p:txBody>
      </p:sp>
      <p:sp>
        <p:nvSpPr>
          <p:cNvPr id="17" name="Rectangle 16"/>
          <p:cNvSpPr/>
          <p:nvPr/>
        </p:nvSpPr>
        <p:spPr>
          <a:xfrm>
            <a:off x="3470031" y="4243136"/>
            <a:ext cx="4595447" cy="1867302"/>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rgbClr val="0033CC"/>
                </a:solidFill>
                <a:latin typeface="Sakkal Majalla" panose="02000000000000000000" pitchFamily="2" charset="-78"/>
                <a:cs typeface="Sakkal Majalla" panose="02000000000000000000" pitchFamily="2" charset="-78"/>
              </a:rPr>
              <a:t>«من علّمكِ هذا؟» سؤال دلّ على:</a:t>
            </a:r>
          </a:p>
          <a:p>
            <a:r>
              <a:rPr lang="ar-BH" sz="2800" dirty="0">
                <a:solidFill>
                  <a:schemeClr val="tx1"/>
                </a:solidFill>
                <a:latin typeface="Sakkal Majalla" panose="02000000000000000000" pitchFamily="2" charset="-78"/>
                <a:cs typeface="Sakkal Majalla" panose="02000000000000000000" pitchFamily="2" charset="-78"/>
              </a:rPr>
              <a:t>ــ مكرِ الثعلب.</a:t>
            </a:r>
            <a:r>
              <a:rPr lang="ar-BH" sz="2800" b="1" dirty="0">
                <a:solidFill>
                  <a:srgbClr val="FF0000"/>
                </a:solidFill>
                <a:latin typeface="Sakkal Majalla" panose="02000000000000000000" pitchFamily="2" charset="-78"/>
                <a:cs typeface="Sakkal Majalla" panose="02000000000000000000" pitchFamily="2" charset="-78"/>
              </a:rPr>
              <a:t> </a:t>
            </a:r>
            <a:r>
              <a:rPr lang="ar-BH" sz="2800" dirty="0">
                <a:solidFill>
                  <a:srgbClr val="FF0000"/>
                </a:solidFill>
                <a:latin typeface="Sakkal Majalla" panose="02000000000000000000" pitchFamily="2" charset="-78"/>
                <a:cs typeface="Sakkal Majalla" panose="02000000000000000000" pitchFamily="2" charset="-78"/>
              </a:rPr>
              <a:t> </a:t>
            </a:r>
            <a:endParaRPr lang="ar-BH" sz="2800" dirty="0">
              <a:solidFill>
                <a:schemeClr val="tx1"/>
              </a:solidFill>
              <a:latin typeface="Sakkal Majalla" panose="02000000000000000000" pitchFamily="2" charset="-78"/>
              <a:cs typeface="Sakkal Majalla" panose="02000000000000000000" pitchFamily="2" charset="-78"/>
            </a:endParaRPr>
          </a:p>
          <a:p>
            <a:r>
              <a:rPr lang="ar-BH" sz="2800" dirty="0">
                <a:solidFill>
                  <a:schemeClr val="tx1"/>
                </a:solidFill>
                <a:latin typeface="Sakkal Majalla" panose="02000000000000000000" pitchFamily="2" charset="-78"/>
                <a:cs typeface="Sakkal Majalla" panose="02000000000000000000" pitchFamily="2" charset="-78"/>
              </a:rPr>
              <a:t>ــ ندمِ الثعلب على أكله فراخ الحمامة.</a:t>
            </a:r>
          </a:p>
          <a:p>
            <a:r>
              <a:rPr lang="ar-BH" sz="2800" dirty="0">
                <a:solidFill>
                  <a:schemeClr val="tx1"/>
                </a:solidFill>
                <a:latin typeface="Sakkal Majalla" panose="02000000000000000000" pitchFamily="2" charset="-78"/>
                <a:cs typeface="Sakkal Majalla" panose="02000000000000000000" pitchFamily="2" charset="-78"/>
              </a:rPr>
              <a:t>ــ تَفَاجُؤِ الثعلب من تغيّر سلوك الحمامة.</a:t>
            </a:r>
            <a:endParaRPr lang="en-GB" sz="2400"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9883309" y="3078481"/>
            <a:ext cx="459294" cy="379828"/>
          </a:xfrm>
          <a:prstGeom prst="rect">
            <a:avLst/>
          </a:prstGeom>
          <a:solidFill>
            <a:srgbClr val="EE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5" name="Rectangle 14"/>
          <p:cNvSpPr/>
          <p:nvPr/>
        </p:nvSpPr>
        <p:spPr>
          <a:xfrm>
            <a:off x="9994972" y="5612844"/>
            <a:ext cx="459294" cy="379828"/>
          </a:xfrm>
          <a:prstGeom prst="rect">
            <a:avLst/>
          </a:prstGeom>
          <a:solidFill>
            <a:srgbClr val="EE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8" name="Rectangle 17"/>
          <p:cNvSpPr/>
          <p:nvPr/>
        </p:nvSpPr>
        <p:spPr>
          <a:xfrm>
            <a:off x="4422734" y="3078481"/>
            <a:ext cx="459294" cy="379828"/>
          </a:xfrm>
          <a:prstGeom prst="rect">
            <a:avLst/>
          </a:prstGeom>
          <a:solidFill>
            <a:srgbClr val="EE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9" name="Rectangle 18"/>
          <p:cNvSpPr/>
          <p:nvPr/>
        </p:nvSpPr>
        <p:spPr>
          <a:xfrm>
            <a:off x="3559996" y="5572003"/>
            <a:ext cx="459294" cy="379828"/>
          </a:xfrm>
          <a:prstGeom prst="rect">
            <a:avLst/>
          </a:prstGeom>
          <a:solidFill>
            <a:srgbClr val="EE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20" name="Rectangle 19"/>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841742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3083168" y="1176523"/>
            <a:ext cx="8673403" cy="5788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latin typeface="Sakkal Majalla" panose="02000000000000000000" pitchFamily="2" charset="-78"/>
                <a:cs typeface="Sakkal Majalla" panose="02000000000000000000" pitchFamily="2" charset="-78"/>
              </a:rPr>
              <a:t>اقرأ بتأنٍّ المقطعَ الثانيَ، ثمّ حدّد ما يأتي:</a:t>
            </a:r>
          </a:p>
        </p:txBody>
      </p:sp>
      <p:sp>
        <p:nvSpPr>
          <p:cNvPr id="8" name="Title 7"/>
          <p:cNvSpPr>
            <a:spLocks noGrp="1"/>
          </p:cNvSpPr>
          <p:nvPr>
            <p:ph type="title"/>
          </p:nvPr>
        </p:nvSpPr>
        <p:spPr>
          <a:xfrm>
            <a:off x="4093030" y="136216"/>
            <a:ext cx="4412342" cy="852488"/>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1" anchor="ctr">
            <a:noAutofit/>
          </a:bodyPr>
          <a:lstStyle/>
          <a:p>
            <a:pPr algn="ctr"/>
            <a:r>
              <a:rPr lang="ar-BH" sz="5400" b="1" dirty="0">
                <a:solidFill>
                  <a:srgbClr val="FF0000"/>
                </a:solidFill>
                <a:latin typeface="Sakkal Majalla" panose="02000000000000000000" pitchFamily="2" charset="-78"/>
                <a:cs typeface="Sakkal Majalla" panose="02000000000000000000" pitchFamily="2" charset="-78"/>
              </a:rPr>
              <a:t>المقطع الثاني</a:t>
            </a:r>
            <a:endParaRPr lang="ar-BH" sz="5400" dirty="0">
              <a:latin typeface="Sakkal Majalla" panose="02000000000000000000" pitchFamily="2" charset="-78"/>
              <a:cs typeface="Sakkal Majalla" panose="02000000000000000000" pitchFamily="2" charset="-78"/>
            </a:endParaRPr>
          </a:p>
        </p:txBody>
      </p:sp>
      <p:sp>
        <p:nvSpPr>
          <p:cNvPr id="3" name="Rectangle 2"/>
          <p:cNvSpPr/>
          <p:nvPr/>
        </p:nvSpPr>
        <p:spPr>
          <a:xfrm>
            <a:off x="2068644" y="1968098"/>
            <a:ext cx="9687928" cy="40810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300000"/>
              </a:lnSpc>
            </a:pPr>
            <a:r>
              <a:rPr lang="ar-BH" sz="2400" b="1" dirty="0">
                <a:solidFill>
                  <a:srgbClr val="0033CC"/>
                </a:solidFill>
                <a:latin typeface="Sakkal Majalla" panose="02000000000000000000" pitchFamily="2" charset="-78"/>
                <a:cs typeface="Sakkal Majalla" panose="02000000000000000000" pitchFamily="2" charset="-78"/>
              </a:rPr>
              <a:t>1) دور سؤال مالك الحزين (مالي أراك كاسفة اللون، سيّئة الحال) في مسار الحكاية.</a:t>
            </a:r>
          </a:p>
          <a:p>
            <a:pPr>
              <a:lnSpc>
                <a:spcPct val="300000"/>
              </a:lnSpc>
            </a:pPr>
            <a:r>
              <a:rPr lang="ar-BH" sz="2800" b="1" dirty="0">
                <a:solidFill>
                  <a:srgbClr val="0033CC"/>
                </a:solidFill>
                <a:latin typeface="Sakkal Majalla" panose="02000000000000000000" pitchFamily="2" charset="-78"/>
                <a:cs typeface="Sakkal Majalla" panose="02000000000000000000" pitchFamily="2" charset="-78"/>
              </a:rPr>
              <a:t>2) وظيفة الحوار في هذا المقطع.</a:t>
            </a:r>
          </a:p>
          <a:p>
            <a:pPr>
              <a:lnSpc>
                <a:spcPct val="300000"/>
              </a:lnSpc>
            </a:pPr>
            <a:r>
              <a:rPr lang="ar-BH" sz="2800" b="1" dirty="0">
                <a:solidFill>
                  <a:srgbClr val="0033CC"/>
                </a:solidFill>
                <a:latin typeface="Sakkal Majalla" panose="02000000000000000000" pitchFamily="2" charset="-78"/>
                <a:cs typeface="Sakkal Majalla" panose="02000000000000000000" pitchFamily="2" charset="-78"/>
              </a:rPr>
              <a:t>3) عامل اختلال التوازن الذي ولّد الاضطراب في مسار الأحداث.</a:t>
            </a:r>
          </a:p>
          <a:p>
            <a:pPr>
              <a:lnSpc>
                <a:spcPct val="300000"/>
              </a:lnSpc>
            </a:pPr>
            <a:endParaRPr lang="ar-BH" sz="2800" b="1" dirty="0">
              <a:solidFill>
                <a:srgbClr val="0033CC"/>
              </a:solidFill>
            </a:endParaRPr>
          </a:p>
        </p:txBody>
      </p:sp>
      <p:sp>
        <p:nvSpPr>
          <p:cNvPr id="2" name="Rectangle 1"/>
          <p:cNvSpPr/>
          <p:nvPr/>
        </p:nvSpPr>
        <p:spPr>
          <a:xfrm>
            <a:off x="4093030" y="2352383"/>
            <a:ext cx="7512815" cy="644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chemeClr val="accent6">
                    <a:lumMod val="50000"/>
                  </a:schemeClr>
                </a:solidFill>
                <a:latin typeface="Sakkal Majalla" panose="02000000000000000000" pitchFamily="2" charset="-78"/>
                <a:cs typeface="Sakkal Majalla" panose="02000000000000000000" pitchFamily="2" charset="-78"/>
              </a:rPr>
              <a:t>مثّلَ هذا السؤالُ قادحًا لاسترسال الأحداث وتصاعدها وتنامي حركتها. </a:t>
            </a:r>
            <a:endParaRPr lang="en-US" sz="28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9" name="Rectangle 8"/>
          <p:cNvSpPr/>
          <p:nvPr/>
        </p:nvSpPr>
        <p:spPr>
          <a:xfrm>
            <a:off x="3480619" y="3715718"/>
            <a:ext cx="8125226" cy="644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chemeClr val="accent6">
                    <a:lumMod val="50000"/>
                  </a:schemeClr>
                </a:solidFill>
                <a:latin typeface="Sakkal Majalla" panose="02000000000000000000" pitchFamily="2" charset="-78"/>
                <a:cs typeface="Sakkal Majalla" panose="02000000000000000000" pitchFamily="2" charset="-78"/>
              </a:rPr>
              <a:t>اضطلع الحوار  في هذا المقطع بوظيفة سرديّة، إذ جاء بديلًا من السرد.  </a:t>
            </a:r>
            <a:endParaRPr lang="en-US" sz="28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10" name="Rectangle 9"/>
          <p:cNvSpPr/>
          <p:nvPr/>
        </p:nvSpPr>
        <p:spPr>
          <a:xfrm>
            <a:off x="3480619" y="4884216"/>
            <a:ext cx="8125226" cy="644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chemeClr val="accent6">
                    <a:lumMod val="50000"/>
                  </a:schemeClr>
                </a:solidFill>
                <a:latin typeface="Sakkal Majalla" panose="02000000000000000000" pitchFamily="2" charset="-78"/>
                <a:cs typeface="Sakkal Majalla" panose="02000000000000000000" pitchFamily="2" charset="-78"/>
              </a:rPr>
              <a:t>ظهور شخصيّة جديدة في مسار الأحداث، هي شخصيّة مالك الحزين.</a:t>
            </a:r>
            <a:endParaRPr lang="en-US" sz="28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11" name="Rectangle 10"/>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779224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161692" y="136216"/>
            <a:ext cx="4343680" cy="761229"/>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1" anchor="ctr">
            <a:noAutofit/>
          </a:bodyPr>
          <a:lstStyle/>
          <a:p>
            <a:pPr algn="ctr"/>
            <a:r>
              <a:rPr lang="ar-BH" b="1" dirty="0">
                <a:solidFill>
                  <a:srgbClr val="FF0000"/>
                </a:solidFill>
                <a:latin typeface="Sakkal Majalla" panose="02000000000000000000" pitchFamily="2" charset="-78"/>
                <a:cs typeface="Sakkal Majalla" panose="02000000000000000000" pitchFamily="2" charset="-78"/>
              </a:rPr>
              <a:t>المقطع الثالث</a:t>
            </a:r>
            <a:endParaRPr lang="ar-BH" dirty="0">
              <a:latin typeface="Sakkal Majalla" panose="02000000000000000000" pitchFamily="2" charset="-78"/>
              <a:cs typeface="Sakkal Majalla" panose="02000000000000000000" pitchFamily="2" charset="-78"/>
            </a:endParaRPr>
          </a:p>
        </p:txBody>
      </p:sp>
      <p:sp>
        <p:nvSpPr>
          <p:cNvPr id="11" name="Rectangle 10"/>
          <p:cNvSpPr/>
          <p:nvPr/>
        </p:nvSpPr>
        <p:spPr>
          <a:xfrm>
            <a:off x="413287" y="1107989"/>
            <a:ext cx="11544300" cy="67391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latin typeface="Sakkal Majalla" panose="02000000000000000000" pitchFamily="2" charset="-78"/>
                <a:cs typeface="Sakkal Majalla" panose="02000000000000000000" pitchFamily="2" charset="-78"/>
              </a:rPr>
              <a:t>ابحث في المقطع الثالث عن مرادف ما يأتي:</a:t>
            </a:r>
          </a:p>
        </p:txBody>
      </p:sp>
      <p:sp>
        <p:nvSpPr>
          <p:cNvPr id="15" name="Rectangle 14"/>
          <p:cNvSpPr/>
          <p:nvPr/>
        </p:nvSpPr>
        <p:spPr>
          <a:xfrm>
            <a:off x="6400800" y="2323476"/>
            <a:ext cx="3260938" cy="659567"/>
          </a:xfrm>
          <a:prstGeom prst="rect">
            <a:avLst/>
          </a:prstGeom>
          <a:solidFill>
            <a:srgbClr val="A3E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يقدرُ عليك ويَظفر بك</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20" name="Rectangle 19"/>
          <p:cNvSpPr/>
          <p:nvPr/>
        </p:nvSpPr>
        <p:spPr>
          <a:xfrm>
            <a:off x="2247979" y="2323476"/>
            <a:ext cx="3247545" cy="659567"/>
          </a:xfrm>
          <a:prstGeom prst="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accent6">
                    <a:lumMod val="50000"/>
                  </a:schemeClr>
                </a:solidFill>
                <a:latin typeface="Sakkal Majalla" panose="02000000000000000000" pitchFamily="2" charset="-78"/>
                <a:cs typeface="Sakkal Majalla" panose="02000000000000000000" pitchFamily="2" charset="-78"/>
              </a:rPr>
              <a:t>يَسْتمكِن بك</a:t>
            </a:r>
            <a:endParaRPr lang="en-US" sz="28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21" name="Rectangle 20"/>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23" name="Rectangle 22"/>
          <p:cNvSpPr/>
          <p:nvPr/>
        </p:nvSpPr>
        <p:spPr>
          <a:xfrm>
            <a:off x="6400800" y="3164847"/>
            <a:ext cx="3260938" cy="659567"/>
          </a:xfrm>
          <a:prstGeom prst="rect">
            <a:avLst/>
          </a:prstGeom>
          <a:solidFill>
            <a:srgbClr val="A3E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أسرعَ في قتله</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24" name="Rectangle 23"/>
          <p:cNvSpPr/>
          <p:nvPr/>
        </p:nvSpPr>
        <p:spPr>
          <a:xfrm>
            <a:off x="2247979" y="3164847"/>
            <a:ext cx="3247545" cy="659567"/>
          </a:xfrm>
          <a:prstGeom prst="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accent6">
                    <a:lumMod val="50000"/>
                  </a:schemeClr>
                </a:solidFill>
                <a:latin typeface="Sakkal Majalla" panose="02000000000000000000" pitchFamily="2" charset="-78"/>
                <a:cs typeface="Sakkal Majalla" panose="02000000000000000000" pitchFamily="2" charset="-78"/>
              </a:rPr>
              <a:t>أجهزَ عليه</a:t>
            </a:r>
            <a:endParaRPr lang="en-US" sz="28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26" name="Rectangle 25"/>
          <p:cNvSpPr/>
          <p:nvPr/>
        </p:nvSpPr>
        <p:spPr>
          <a:xfrm>
            <a:off x="6394934" y="4006218"/>
            <a:ext cx="3260938" cy="659567"/>
          </a:xfrm>
          <a:prstGeom prst="rect">
            <a:avLst/>
          </a:prstGeom>
          <a:solidFill>
            <a:srgbClr val="A3E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يُمكنُك</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27" name="Rectangle 26"/>
          <p:cNvSpPr/>
          <p:nvPr/>
        </p:nvSpPr>
        <p:spPr>
          <a:xfrm>
            <a:off x="2242113" y="4006218"/>
            <a:ext cx="3247545" cy="659567"/>
          </a:xfrm>
          <a:prstGeom prst="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accent6">
                    <a:lumMod val="50000"/>
                  </a:schemeClr>
                </a:solidFill>
                <a:latin typeface="Sakkal Majalla" panose="02000000000000000000" pitchFamily="2" charset="-78"/>
                <a:cs typeface="Sakkal Majalla" panose="02000000000000000000" pitchFamily="2" charset="-78"/>
              </a:rPr>
              <a:t>يَتَهيَّأُ لك</a:t>
            </a:r>
            <a:endParaRPr lang="en-US" sz="28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28" name="Rectangle 27"/>
          <p:cNvSpPr/>
          <p:nvPr/>
        </p:nvSpPr>
        <p:spPr>
          <a:xfrm>
            <a:off x="6394934" y="4843388"/>
            <a:ext cx="3260938" cy="659567"/>
          </a:xfrm>
          <a:prstGeom prst="rect">
            <a:avLst/>
          </a:prstGeom>
          <a:solidFill>
            <a:srgbClr val="A3E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ضَرَبَه</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29" name="Rectangle 28"/>
          <p:cNvSpPr/>
          <p:nvPr/>
        </p:nvSpPr>
        <p:spPr>
          <a:xfrm>
            <a:off x="2242113" y="4847589"/>
            <a:ext cx="3247545" cy="659567"/>
          </a:xfrm>
          <a:prstGeom prst="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accent6">
                    <a:lumMod val="50000"/>
                  </a:schemeClr>
                </a:solidFill>
                <a:latin typeface="Sakkal Majalla" panose="02000000000000000000" pitchFamily="2" charset="-78"/>
                <a:cs typeface="Sakkal Majalla" panose="02000000000000000000" pitchFamily="2" charset="-78"/>
              </a:rPr>
              <a:t>هَمَزَه</a:t>
            </a:r>
            <a:endParaRPr lang="en-US" sz="2800" b="1" dirty="0">
              <a:solidFill>
                <a:schemeClr val="accent6">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965963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7"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483933" y="1176523"/>
            <a:ext cx="11388754" cy="6970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latin typeface="Sakkal Majalla" panose="02000000000000000000" pitchFamily="2" charset="-78"/>
                <a:cs typeface="Sakkal Majalla" panose="02000000000000000000" pitchFamily="2" charset="-78"/>
              </a:rPr>
              <a:t>اقرأ بتأنٍّ المقطع الثالث، ثمّ أجب عمّا يأتي :</a:t>
            </a:r>
          </a:p>
        </p:txBody>
      </p:sp>
      <p:sp>
        <p:nvSpPr>
          <p:cNvPr id="8" name="Title 7"/>
          <p:cNvSpPr>
            <a:spLocks noGrp="1"/>
          </p:cNvSpPr>
          <p:nvPr>
            <p:ph type="title"/>
          </p:nvPr>
        </p:nvSpPr>
        <p:spPr>
          <a:xfrm>
            <a:off x="4535481" y="160492"/>
            <a:ext cx="3843493" cy="827570"/>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1" anchor="ctr">
            <a:normAutofit/>
          </a:bodyPr>
          <a:lstStyle/>
          <a:p>
            <a:pPr algn="ctr"/>
            <a:r>
              <a:rPr lang="ar-BH" b="1" dirty="0">
                <a:solidFill>
                  <a:srgbClr val="FF0000"/>
                </a:solidFill>
                <a:latin typeface="Sakkal Majalla" panose="02000000000000000000" pitchFamily="2" charset="-78"/>
                <a:cs typeface="Sakkal Majalla" panose="02000000000000000000" pitchFamily="2" charset="-78"/>
              </a:rPr>
              <a:t>المقطع الثالث</a:t>
            </a:r>
            <a:endParaRPr lang="ar-BH" dirty="0">
              <a:latin typeface="Sakkal Majalla" panose="02000000000000000000" pitchFamily="2" charset="-78"/>
              <a:cs typeface="Sakkal Majalla" panose="02000000000000000000" pitchFamily="2" charset="-78"/>
            </a:endParaRPr>
          </a:p>
        </p:txBody>
      </p:sp>
      <p:sp>
        <p:nvSpPr>
          <p:cNvPr id="3" name="Rectangle 2"/>
          <p:cNvSpPr/>
          <p:nvPr/>
        </p:nvSpPr>
        <p:spPr>
          <a:xfrm>
            <a:off x="2113613" y="2062033"/>
            <a:ext cx="8574850" cy="557968"/>
          </a:xfrm>
          <a:prstGeom prst="rect">
            <a:avLst/>
          </a:prstGeom>
          <a:solidFill>
            <a:srgbClr val="85D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ar-BH" sz="2800" b="1" dirty="0">
              <a:solidFill>
                <a:srgbClr val="0033CC"/>
              </a:solidFill>
            </a:endParaRPr>
          </a:p>
          <a:p>
            <a:pPr marL="457200" indent="-457200">
              <a:lnSpc>
                <a:spcPct val="150000"/>
              </a:lnSpc>
              <a:buAutoNum type="arabicParenR"/>
            </a:pPr>
            <a:r>
              <a:rPr lang="ar-BH" sz="2800" b="1" dirty="0">
                <a:solidFill>
                  <a:srgbClr val="0033CC"/>
                </a:solidFill>
                <a:latin typeface="Sakkal Majalla" panose="02000000000000000000" pitchFamily="2" charset="-78"/>
                <a:cs typeface="Sakkal Majalla" panose="02000000000000000000" pitchFamily="2" charset="-78"/>
              </a:rPr>
              <a:t>قامت خطّة الثعلب للإيقاع بمالك الحزين على مراحل. حدّدها.</a:t>
            </a:r>
          </a:p>
          <a:p>
            <a:pPr>
              <a:lnSpc>
                <a:spcPct val="150000"/>
              </a:lnSpc>
            </a:pPr>
            <a:endParaRPr lang="ar-BH" sz="2800" b="1" dirty="0">
              <a:solidFill>
                <a:srgbClr val="0033CC"/>
              </a:solidFill>
            </a:endParaRPr>
          </a:p>
        </p:txBody>
      </p:sp>
      <p:sp>
        <p:nvSpPr>
          <p:cNvPr id="13" name="Rectangle 12"/>
          <p:cNvSpPr/>
          <p:nvPr/>
        </p:nvSpPr>
        <p:spPr>
          <a:xfrm>
            <a:off x="2152045" y="2937527"/>
            <a:ext cx="8574850" cy="765923"/>
          </a:xfrm>
          <a:prstGeom prst="rect">
            <a:avLst/>
          </a:prstGeom>
          <a:solidFill>
            <a:srgbClr val="CDF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chemeClr val="tx1"/>
                </a:solidFill>
                <a:latin typeface="Sakkal Majalla" panose="02000000000000000000" pitchFamily="2" charset="-78"/>
                <a:cs typeface="Sakkal Majalla" panose="02000000000000000000" pitchFamily="2" charset="-78"/>
              </a:rPr>
              <a:t>محاصرة مالك الحزين بأسئلة منطقيّة متتالية ــ مدح مالك الحزين وفصيلة الطير عامّة ــ استدراج مالك الحزين إلى جعل رأسه تحت جناحه ــ الانقضاض عليه.</a:t>
            </a:r>
          </a:p>
        </p:txBody>
      </p:sp>
      <p:sp>
        <p:nvSpPr>
          <p:cNvPr id="14" name="Rectangle 13"/>
          <p:cNvSpPr/>
          <p:nvPr/>
        </p:nvSpPr>
        <p:spPr>
          <a:xfrm>
            <a:off x="2113613" y="4201393"/>
            <a:ext cx="8574850" cy="557968"/>
          </a:xfrm>
          <a:prstGeom prst="rect">
            <a:avLst/>
          </a:prstGeom>
          <a:solidFill>
            <a:srgbClr val="85D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ar-BH" sz="2800" b="1" dirty="0">
              <a:solidFill>
                <a:srgbClr val="0033CC"/>
              </a:solidFill>
            </a:endParaRPr>
          </a:p>
          <a:p>
            <a:pPr>
              <a:lnSpc>
                <a:spcPct val="150000"/>
              </a:lnSpc>
            </a:pPr>
            <a:r>
              <a:rPr lang="ar-BH" sz="2800" b="1" dirty="0">
                <a:solidFill>
                  <a:srgbClr val="0033CC"/>
                </a:solidFill>
                <a:latin typeface="Sakkal Majalla" panose="02000000000000000000" pitchFamily="2" charset="-78"/>
                <a:cs typeface="Sakkal Majalla" panose="02000000000000000000" pitchFamily="2" charset="-78"/>
              </a:rPr>
              <a:t>2) ما العبرة المستفادة من حكاية الحمامة والثعلب ومالك الحزين؟.</a:t>
            </a:r>
          </a:p>
          <a:p>
            <a:pPr>
              <a:lnSpc>
                <a:spcPct val="150000"/>
              </a:lnSpc>
            </a:pPr>
            <a:endParaRPr lang="ar-BH" sz="2800" b="1" dirty="0">
              <a:solidFill>
                <a:srgbClr val="0033CC"/>
              </a:solidFill>
            </a:endParaRPr>
          </a:p>
        </p:txBody>
      </p:sp>
      <p:sp>
        <p:nvSpPr>
          <p:cNvPr id="16" name="Rectangle 15"/>
          <p:cNvSpPr/>
          <p:nvPr/>
        </p:nvSpPr>
        <p:spPr>
          <a:xfrm>
            <a:off x="2113613" y="5012001"/>
            <a:ext cx="8574850" cy="765923"/>
          </a:xfrm>
          <a:prstGeom prst="rect">
            <a:avLst/>
          </a:prstGeom>
          <a:solidFill>
            <a:srgbClr val="CDF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chemeClr val="tx1"/>
                </a:solidFill>
                <a:latin typeface="Sakkal Majalla" panose="02000000000000000000" pitchFamily="2" charset="-78"/>
                <a:cs typeface="Sakkal Majalla" panose="02000000000000000000" pitchFamily="2" charset="-78"/>
              </a:rPr>
              <a:t>من يرى الرأي لغيره فيحتال له، ولا يراه لنفسه تكون عاقبته وخيمة.</a:t>
            </a:r>
          </a:p>
        </p:txBody>
      </p:sp>
      <p:sp>
        <p:nvSpPr>
          <p:cNvPr id="11" name="Rectangle 10"/>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051426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483933" y="1176523"/>
            <a:ext cx="11388754" cy="6970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rPr>
              <a:t>حدّد رمزيّة كلّ شخصيّة من شخصيّات الحكاية:</a:t>
            </a:r>
          </a:p>
        </p:txBody>
      </p:sp>
      <p:sp>
        <p:nvSpPr>
          <p:cNvPr id="8" name="Title 7"/>
          <p:cNvSpPr>
            <a:spLocks noGrp="1"/>
          </p:cNvSpPr>
          <p:nvPr>
            <p:ph type="title"/>
          </p:nvPr>
        </p:nvSpPr>
        <p:spPr>
          <a:xfrm>
            <a:off x="4093030" y="136216"/>
            <a:ext cx="3843493" cy="827570"/>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1" anchor="ctr">
            <a:normAutofit fontScale="90000"/>
          </a:bodyPr>
          <a:lstStyle/>
          <a:p>
            <a:pPr algn="ctr"/>
            <a:r>
              <a:rPr lang="ar-BH" sz="4800" b="1" dirty="0">
                <a:solidFill>
                  <a:srgbClr val="FF0000"/>
                </a:solidFill>
              </a:rPr>
              <a:t>المقطع الثالث</a:t>
            </a:r>
            <a:endParaRPr lang="ar-BH" sz="4800" dirty="0"/>
          </a:p>
        </p:txBody>
      </p:sp>
      <p:pic>
        <p:nvPicPr>
          <p:cNvPr id="2" name="Picture 1"/>
          <p:cNvPicPr>
            <a:picLocks noChangeAspect="1"/>
          </p:cNvPicPr>
          <p:nvPr/>
        </p:nvPicPr>
        <p:blipFill>
          <a:blip r:embed="rId3"/>
          <a:stretch>
            <a:fillRect/>
          </a:stretch>
        </p:blipFill>
        <p:spPr>
          <a:xfrm>
            <a:off x="5465648" y="2086309"/>
            <a:ext cx="1355731" cy="1338849"/>
          </a:xfrm>
          <a:prstGeom prst="rect">
            <a:avLst/>
          </a:prstGeom>
        </p:spPr>
      </p:pic>
      <p:pic>
        <p:nvPicPr>
          <p:cNvPr id="4" name="Picture 3"/>
          <p:cNvPicPr>
            <a:picLocks noChangeAspect="1"/>
          </p:cNvPicPr>
          <p:nvPr/>
        </p:nvPicPr>
        <p:blipFill rotWithShape="1">
          <a:blip r:embed="rId4"/>
          <a:srcRect t="7633" r="57011" b="8107"/>
          <a:stretch/>
        </p:blipFill>
        <p:spPr>
          <a:xfrm>
            <a:off x="8754704" y="2086309"/>
            <a:ext cx="1356948" cy="1338849"/>
          </a:xfrm>
          <a:prstGeom prst="rect">
            <a:avLst/>
          </a:prstGeom>
        </p:spPr>
      </p:pic>
      <p:pic>
        <p:nvPicPr>
          <p:cNvPr id="5" name="Picture 4"/>
          <p:cNvPicPr>
            <a:picLocks noChangeAspect="1"/>
          </p:cNvPicPr>
          <p:nvPr/>
        </p:nvPicPr>
        <p:blipFill rotWithShape="1">
          <a:blip r:embed="rId4"/>
          <a:srcRect l="42470" t="7633" r="21698" b="14260"/>
          <a:stretch/>
        </p:blipFill>
        <p:spPr>
          <a:xfrm>
            <a:off x="2364162" y="2086309"/>
            <a:ext cx="1354513" cy="1338849"/>
          </a:xfrm>
          <a:prstGeom prst="rect">
            <a:avLst/>
          </a:prstGeom>
        </p:spPr>
      </p:pic>
      <p:sp>
        <p:nvSpPr>
          <p:cNvPr id="6" name="Rectangle 5"/>
          <p:cNvSpPr/>
          <p:nvPr/>
        </p:nvSpPr>
        <p:spPr>
          <a:xfrm>
            <a:off x="8754704" y="3425158"/>
            <a:ext cx="1356948" cy="349274"/>
          </a:xfrm>
          <a:prstGeom prst="rect">
            <a:avLst/>
          </a:prstGeom>
          <a:solidFill>
            <a:srgbClr val="C78E55"/>
          </a:solidFill>
          <a:ln>
            <a:solidFill>
              <a:srgbClr val="C78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الحمامة</a:t>
            </a:r>
            <a:endParaRPr lang="en-US" b="1" dirty="0">
              <a:solidFill>
                <a:schemeClr val="tx1"/>
              </a:solidFill>
            </a:endParaRPr>
          </a:p>
        </p:txBody>
      </p:sp>
      <p:sp>
        <p:nvSpPr>
          <p:cNvPr id="17" name="Rectangle 16"/>
          <p:cNvSpPr/>
          <p:nvPr/>
        </p:nvSpPr>
        <p:spPr>
          <a:xfrm>
            <a:off x="5464431" y="3425158"/>
            <a:ext cx="1356948" cy="349274"/>
          </a:xfrm>
          <a:prstGeom prst="rect">
            <a:avLst/>
          </a:prstGeom>
          <a:solidFill>
            <a:srgbClr val="C78E55"/>
          </a:solidFill>
          <a:ln>
            <a:solidFill>
              <a:srgbClr val="C78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الثعلب</a:t>
            </a:r>
            <a:endParaRPr lang="en-US" b="1" dirty="0">
              <a:solidFill>
                <a:schemeClr val="tx1"/>
              </a:solidFill>
            </a:endParaRPr>
          </a:p>
        </p:txBody>
      </p:sp>
      <p:sp>
        <p:nvSpPr>
          <p:cNvPr id="19" name="Rectangle 18"/>
          <p:cNvSpPr/>
          <p:nvPr/>
        </p:nvSpPr>
        <p:spPr>
          <a:xfrm>
            <a:off x="2361727" y="3425158"/>
            <a:ext cx="1356948" cy="349274"/>
          </a:xfrm>
          <a:prstGeom prst="rect">
            <a:avLst/>
          </a:prstGeom>
          <a:solidFill>
            <a:srgbClr val="C78E55"/>
          </a:solidFill>
          <a:ln>
            <a:solidFill>
              <a:srgbClr val="C78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مالك الحزين</a:t>
            </a:r>
            <a:endParaRPr lang="en-US" b="1" dirty="0">
              <a:solidFill>
                <a:schemeClr val="tx1"/>
              </a:solidFill>
            </a:endParaRPr>
          </a:p>
        </p:txBody>
      </p:sp>
      <p:sp>
        <p:nvSpPr>
          <p:cNvPr id="7" name="7-Point Star 6"/>
          <p:cNvSpPr/>
          <p:nvPr/>
        </p:nvSpPr>
        <p:spPr>
          <a:xfrm>
            <a:off x="7936523" y="3774432"/>
            <a:ext cx="3083169" cy="2661176"/>
          </a:xfrm>
          <a:prstGeom prst="star7">
            <a:avLst/>
          </a:prstGeom>
          <a:solidFill>
            <a:srgbClr val="85D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rgbClr val="002060"/>
              </a:solidFill>
            </a:endParaRPr>
          </a:p>
          <a:p>
            <a:pPr algn="ctr"/>
            <a:r>
              <a:rPr lang="ar-BH" sz="2000" b="1" dirty="0">
                <a:solidFill>
                  <a:srgbClr val="002060"/>
                </a:solidFill>
                <a:latin typeface="Sakkal Majalla" panose="02000000000000000000" pitchFamily="2" charset="-78"/>
                <a:cs typeface="Sakkal Majalla" panose="02000000000000000000" pitchFamily="2" charset="-78"/>
              </a:rPr>
              <a:t>هي مثال لكلّ مستضعف، جبان، يرى أنّ الظلمَ قدَرٌ محتوم ولا يسعى لمجابهته ومقاومته.</a:t>
            </a:r>
            <a:endParaRPr lang="en-US" sz="2000" b="1" dirty="0">
              <a:solidFill>
                <a:srgbClr val="002060"/>
              </a:solidFill>
              <a:latin typeface="Sakkal Majalla" panose="02000000000000000000" pitchFamily="2" charset="-78"/>
              <a:cs typeface="Sakkal Majalla" panose="02000000000000000000" pitchFamily="2" charset="-78"/>
            </a:endParaRPr>
          </a:p>
        </p:txBody>
      </p:sp>
      <p:sp>
        <p:nvSpPr>
          <p:cNvPr id="20" name="7-Point Star 19"/>
          <p:cNvSpPr/>
          <p:nvPr/>
        </p:nvSpPr>
        <p:spPr>
          <a:xfrm>
            <a:off x="4636725" y="3782693"/>
            <a:ext cx="3083169" cy="2661176"/>
          </a:xfrm>
          <a:prstGeom prst="star7">
            <a:avLst/>
          </a:prstGeom>
          <a:solidFill>
            <a:srgbClr val="85D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rgbClr val="002060"/>
              </a:solidFill>
            </a:endParaRPr>
          </a:p>
          <a:p>
            <a:pPr algn="ctr"/>
            <a:r>
              <a:rPr lang="ar-BH" sz="2000" b="1" dirty="0">
                <a:solidFill>
                  <a:srgbClr val="002060"/>
                </a:solidFill>
                <a:latin typeface="Sakkal Majalla" panose="02000000000000000000" pitchFamily="2" charset="-78"/>
                <a:cs typeface="Sakkal Majalla" panose="02000000000000000000" pitchFamily="2" charset="-78"/>
              </a:rPr>
              <a:t>هو مثال لمن أغواهم الجشع، فداسوا على كلّ القيم، واستعملوا المكرَ؛ لتحقيق مآربهم</a:t>
            </a:r>
            <a:r>
              <a:rPr lang="ar-BH" sz="2000" b="1" dirty="0">
                <a:solidFill>
                  <a:srgbClr val="002060"/>
                </a:solidFill>
              </a:rPr>
              <a:t>.</a:t>
            </a:r>
            <a:endParaRPr lang="en-US" sz="2000" b="1" dirty="0">
              <a:solidFill>
                <a:srgbClr val="002060"/>
              </a:solidFill>
            </a:endParaRPr>
          </a:p>
        </p:txBody>
      </p:sp>
      <p:sp>
        <p:nvSpPr>
          <p:cNvPr id="21" name="7-Point Star 20"/>
          <p:cNvSpPr/>
          <p:nvPr/>
        </p:nvSpPr>
        <p:spPr>
          <a:xfrm>
            <a:off x="1498616" y="3782693"/>
            <a:ext cx="3083169" cy="2661176"/>
          </a:xfrm>
          <a:prstGeom prst="star7">
            <a:avLst/>
          </a:prstGeom>
          <a:solidFill>
            <a:srgbClr val="85D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rgbClr val="002060"/>
              </a:solidFill>
            </a:endParaRPr>
          </a:p>
          <a:p>
            <a:pPr algn="ctr"/>
            <a:r>
              <a:rPr lang="ar-BH" sz="2000" b="1" dirty="0">
                <a:solidFill>
                  <a:srgbClr val="002060"/>
                </a:solidFill>
                <a:latin typeface="Sakkal Majalla" panose="02000000000000000000" pitchFamily="2" charset="-78"/>
                <a:cs typeface="Sakkal Majalla" panose="02000000000000000000" pitchFamily="2" charset="-78"/>
              </a:rPr>
              <a:t>هو مثال الناصح المغفّل، يُقدّم الرأي والنصح لغيره، ويعجز عن الاحتيال لنفسه.</a:t>
            </a:r>
            <a:endParaRPr lang="en-US" sz="2000" b="1" dirty="0">
              <a:solidFill>
                <a:srgbClr val="002060"/>
              </a:solidFill>
              <a:latin typeface="Sakkal Majalla" panose="02000000000000000000" pitchFamily="2" charset="-78"/>
              <a:cs typeface="Sakkal Majalla" panose="02000000000000000000" pitchFamily="2" charset="-78"/>
            </a:endParaRPr>
          </a:p>
        </p:txBody>
      </p:sp>
      <p:sp>
        <p:nvSpPr>
          <p:cNvPr id="14" name="Rectangle 13"/>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982209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9" grpId="0" animBg="1"/>
      <p:bldP spid="7"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460375" y="1736357"/>
            <a:ext cx="11428640" cy="730264"/>
          </a:xfrm>
          <a:prstGeom prst="rect">
            <a:avLst/>
          </a:prstGeom>
          <a:solidFill>
            <a:srgbClr val="85D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1" anchor="ctr"/>
          <a:lstStyle/>
          <a:p>
            <a:r>
              <a:rPr lang="ar-BH" sz="3600" b="1" dirty="0">
                <a:solidFill>
                  <a:srgbClr val="C00000"/>
                </a:solidFill>
                <a:latin typeface="Sakkal Majalla" panose="02000000000000000000" pitchFamily="2" charset="-78"/>
                <a:cs typeface="Sakkal Majalla" panose="02000000000000000000" pitchFamily="2" charset="-78"/>
              </a:rPr>
              <a:t>1 . هات صفة مناسبة لكلّ شخصيّة من شخصيّات الحكاية. </a:t>
            </a:r>
          </a:p>
        </p:txBody>
      </p:sp>
      <p:sp>
        <p:nvSpPr>
          <p:cNvPr id="17" name="Title 1"/>
          <p:cNvSpPr>
            <a:spLocks noGrp="1"/>
          </p:cNvSpPr>
          <p:nvPr>
            <p:ph type="title"/>
          </p:nvPr>
        </p:nvSpPr>
        <p:spPr>
          <a:xfrm>
            <a:off x="962200" y="149955"/>
            <a:ext cx="10515600" cy="999651"/>
          </a:xfrm>
        </p:spPr>
        <p:txBody>
          <a:bodyPr>
            <a:normAutofit/>
          </a:bodyPr>
          <a:lstStyle/>
          <a:p>
            <a:pPr algn="ctr"/>
            <a:r>
              <a:rPr lang="ar-BH" sz="4800" b="1" dirty="0">
                <a:solidFill>
                  <a:srgbClr val="C00000"/>
                </a:solidFill>
                <a:latin typeface="Sakkal Majalla" panose="02000000000000000000" pitchFamily="2" charset="-78"/>
                <a:cs typeface="Sakkal Majalla" panose="02000000000000000000" pitchFamily="2" charset="-78"/>
              </a:rPr>
              <a:t>تقويم النصّ</a:t>
            </a:r>
          </a:p>
        </p:txBody>
      </p:sp>
      <p:sp>
        <p:nvSpPr>
          <p:cNvPr id="18" name="AutoShape 4" descr="نتيجة بحث الصور عن reflex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BH"/>
          </a:p>
        </p:txBody>
      </p:sp>
      <p:pic>
        <p:nvPicPr>
          <p:cNvPr id="19" name="Picture 18"/>
          <p:cNvPicPr>
            <a:picLocks noChangeAspect="1"/>
          </p:cNvPicPr>
          <p:nvPr/>
        </p:nvPicPr>
        <p:blipFill>
          <a:blip r:embed="rId3"/>
          <a:stretch>
            <a:fillRect/>
          </a:stretch>
        </p:blipFill>
        <p:spPr>
          <a:xfrm>
            <a:off x="10308365" y="185395"/>
            <a:ext cx="1497379" cy="1291984"/>
          </a:xfrm>
          <a:prstGeom prst="rect">
            <a:avLst/>
          </a:prstGeom>
        </p:spPr>
      </p:pic>
      <p:sp>
        <p:nvSpPr>
          <p:cNvPr id="21" name="Rectangle 20"/>
          <p:cNvSpPr/>
          <p:nvPr/>
        </p:nvSpPr>
        <p:spPr>
          <a:xfrm>
            <a:off x="8326455" y="2742743"/>
            <a:ext cx="3479289" cy="545582"/>
          </a:xfrm>
          <a:prstGeom prst="rect">
            <a:avLst/>
          </a:prstGeom>
          <a:solidFill>
            <a:srgbClr val="CDF2FF"/>
          </a:solidFill>
          <a:ln>
            <a:solidFill>
              <a:srgbClr val="0033CC"/>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BH" sz="2800" b="1" dirty="0">
                <a:solidFill>
                  <a:srgbClr val="441D61"/>
                </a:solidFill>
                <a:latin typeface="Sakkal Majalla" panose="02000000000000000000" pitchFamily="2" charset="-78"/>
                <a:cs typeface="Sakkal Majalla" panose="02000000000000000000" pitchFamily="2" charset="-78"/>
              </a:rPr>
              <a:t> الحمامة: الحمقاء الجبانة</a:t>
            </a:r>
          </a:p>
        </p:txBody>
      </p:sp>
      <p:sp>
        <p:nvSpPr>
          <p:cNvPr id="9" name="Rectangle 8"/>
          <p:cNvSpPr/>
          <p:nvPr/>
        </p:nvSpPr>
        <p:spPr>
          <a:xfrm>
            <a:off x="4434598" y="2774175"/>
            <a:ext cx="3532019" cy="545582"/>
          </a:xfrm>
          <a:prstGeom prst="rect">
            <a:avLst/>
          </a:prstGeom>
          <a:solidFill>
            <a:srgbClr val="CDF2FF"/>
          </a:solidFill>
          <a:ln>
            <a:solidFill>
              <a:srgbClr val="0033CC"/>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BH" sz="2800" b="1" dirty="0">
                <a:solidFill>
                  <a:srgbClr val="441D61"/>
                </a:solidFill>
                <a:latin typeface="Sakkal Majalla" panose="02000000000000000000" pitchFamily="2" charset="-78"/>
                <a:cs typeface="Sakkal Majalla" panose="02000000000000000000" pitchFamily="2" charset="-78"/>
              </a:rPr>
              <a:t> الثعلب: الظالم المكّار</a:t>
            </a:r>
          </a:p>
        </p:txBody>
      </p:sp>
      <p:sp>
        <p:nvSpPr>
          <p:cNvPr id="10" name="Rectangle 9"/>
          <p:cNvSpPr/>
          <p:nvPr/>
        </p:nvSpPr>
        <p:spPr>
          <a:xfrm>
            <a:off x="460375" y="2774175"/>
            <a:ext cx="3614385" cy="545582"/>
          </a:xfrm>
          <a:prstGeom prst="rect">
            <a:avLst/>
          </a:prstGeom>
          <a:solidFill>
            <a:srgbClr val="CDF2FF"/>
          </a:solidFill>
          <a:ln>
            <a:solidFill>
              <a:srgbClr val="0033CC"/>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BH" sz="2800" b="1" dirty="0">
                <a:solidFill>
                  <a:srgbClr val="441D61"/>
                </a:solidFill>
                <a:latin typeface="Sakkal Majalla" panose="02000000000000000000" pitchFamily="2" charset="-78"/>
                <a:cs typeface="Sakkal Majalla" panose="02000000000000000000" pitchFamily="2" charset="-78"/>
              </a:rPr>
              <a:t> مالك الحزين: الناصح المغفّل</a:t>
            </a:r>
          </a:p>
        </p:txBody>
      </p:sp>
      <p:sp>
        <p:nvSpPr>
          <p:cNvPr id="11" name="Rectangle 10"/>
          <p:cNvSpPr/>
          <p:nvPr/>
        </p:nvSpPr>
        <p:spPr>
          <a:xfrm>
            <a:off x="377104" y="3637178"/>
            <a:ext cx="11428640" cy="730264"/>
          </a:xfrm>
          <a:prstGeom prst="rect">
            <a:avLst/>
          </a:prstGeom>
          <a:solidFill>
            <a:srgbClr val="85D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1" anchor="ctr"/>
          <a:lstStyle/>
          <a:p>
            <a:r>
              <a:rPr lang="ar-BH" sz="3200" b="1" dirty="0">
                <a:solidFill>
                  <a:srgbClr val="C00000"/>
                </a:solidFill>
                <a:latin typeface="Sakkal Majalla" panose="02000000000000000000" pitchFamily="2" charset="-78"/>
                <a:cs typeface="Sakkal Majalla" panose="02000000000000000000" pitchFamily="2" charset="-78"/>
              </a:rPr>
              <a:t>2 . ما أهمّية إسناد الأقوال والأفعال إلى شخصيّات حيوانيّة في كتاب كليلة ودمنة؟ </a:t>
            </a:r>
          </a:p>
        </p:txBody>
      </p:sp>
      <p:sp>
        <p:nvSpPr>
          <p:cNvPr id="14" name="Rectangle 13"/>
          <p:cNvSpPr/>
          <p:nvPr/>
        </p:nvSpPr>
        <p:spPr>
          <a:xfrm>
            <a:off x="460375" y="4626420"/>
            <a:ext cx="11428640" cy="1692317"/>
          </a:xfrm>
          <a:prstGeom prst="rect">
            <a:avLst/>
          </a:prstGeom>
          <a:solidFill>
            <a:srgbClr val="CDF2FF"/>
          </a:solidFill>
          <a:ln>
            <a:solidFill>
              <a:srgbClr val="0033CC"/>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BH" sz="2500" b="1" dirty="0">
                <a:solidFill>
                  <a:schemeClr val="tx1">
                    <a:lumMod val="95000"/>
                    <a:lumOff val="5000"/>
                  </a:schemeClr>
                </a:solidFill>
                <a:latin typeface="Sakkal Majalla" panose="02000000000000000000" pitchFamily="2" charset="-78"/>
                <a:cs typeface="Sakkal Majalla" panose="02000000000000000000" pitchFamily="2" charset="-78"/>
              </a:rPr>
              <a:t> القصّ على ألسنة الطير والحيوان سبيل مأمون يسلكه الحكماء وأرباب الإصلاح الاجتماعيّ والنقد السياسيّ لتمرير آرائهم ومواقفهم مُتَخَفِّينَ وراء الشخصيّات الحيوانيّة. بالإضافة إلى ذلك، فإنّ الحكمة على لسان الحيوان أَدْعَى لقبولها والاقتناع بها من الإقناع الإرشاديّ على لسان الإنسان؛ لأنّه ينطوي على قدر من الاستعلاء الضمنيّ بين الناصح والمنصوح. </a:t>
            </a:r>
          </a:p>
        </p:txBody>
      </p:sp>
      <p:sp>
        <p:nvSpPr>
          <p:cNvPr id="12" name="Rectangle 11"/>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227071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9" grpId="0" animBg="1"/>
      <p:bldP spid="10" grpId="0" animBg="1"/>
      <p:bldP spid="11"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847548" y="2101756"/>
            <a:ext cx="10345003" cy="2933684"/>
          </a:xfrm>
          <a:prstGeom prst="rect">
            <a:avLst/>
          </a:prstGeom>
          <a:noFill/>
        </p:spPr>
        <p:txBody>
          <a:bodyPr/>
          <a:lstStyle>
            <a:defPPr>
              <a:defRPr lang="en-US"/>
            </a:defPPr>
            <a:lvl1pPr lvl="0" algn="ctr" rtl="1" fontAlgn="auto">
              <a:spcBef>
                <a:spcPts val="0"/>
              </a:spcBef>
              <a:spcAft>
                <a:spcPts val="0"/>
              </a:spcAft>
              <a:defRPr sz="3200" b="0" i="0">
                <a:solidFill>
                  <a:srgbClr val="FF0000"/>
                </a:solidFill>
                <a:latin typeface="Times New Roman" panose="02020603050405020304" pitchFamily="18" charset="0"/>
                <a:cs typeface="PT Simple Bold Ruled" panose="02010400000000000000" pitchFamily="2" charset="-78"/>
              </a:defRPr>
            </a:lvl1pPr>
            <a:lvl2pPr algn="r" fontAlgn="base">
              <a:spcBef>
                <a:spcPct val="0"/>
              </a:spcBef>
              <a:spcAft>
                <a:spcPct val="0"/>
              </a:spcAft>
              <a:defRPr sz="2800" b="1" i="1">
                <a:solidFill>
                  <a:srgbClr val="1F5281"/>
                </a:solidFill>
                <a:latin typeface="Verdana" panose="020B0604030504040204" pitchFamily="34" charset="0"/>
              </a:defRPr>
            </a:lvl2pPr>
            <a:lvl3pPr algn="r" fontAlgn="base">
              <a:spcBef>
                <a:spcPct val="0"/>
              </a:spcBef>
              <a:spcAft>
                <a:spcPct val="0"/>
              </a:spcAft>
              <a:defRPr sz="2800" b="1" i="1">
                <a:solidFill>
                  <a:srgbClr val="1F5281"/>
                </a:solidFill>
                <a:latin typeface="Verdana" panose="020B0604030504040204" pitchFamily="34" charset="0"/>
              </a:defRPr>
            </a:lvl3pPr>
            <a:lvl4pPr algn="r" fontAlgn="base">
              <a:spcBef>
                <a:spcPct val="0"/>
              </a:spcBef>
              <a:spcAft>
                <a:spcPct val="0"/>
              </a:spcAft>
              <a:defRPr sz="2800" b="1" i="1">
                <a:solidFill>
                  <a:srgbClr val="1F5281"/>
                </a:solidFill>
                <a:latin typeface="Verdana" panose="020B0604030504040204" pitchFamily="34" charset="0"/>
              </a:defRPr>
            </a:lvl4pPr>
            <a:lvl5pPr algn="r" fontAlgn="base">
              <a:spcBef>
                <a:spcPct val="0"/>
              </a:spcBef>
              <a:spcAft>
                <a:spcPct val="0"/>
              </a:spcAft>
              <a:defRPr sz="2800" b="1" i="1">
                <a:solidFill>
                  <a:srgbClr val="1F5281"/>
                </a:solidFill>
                <a:latin typeface="Verdana" panose="020B0604030504040204" pitchFamily="34" charset="0"/>
              </a:defRPr>
            </a:lvl5pPr>
            <a:lvl6pPr marL="457200" algn="r" fontAlgn="base">
              <a:spcBef>
                <a:spcPct val="0"/>
              </a:spcBef>
              <a:spcAft>
                <a:spcPct val="0"/>
              </a:spcAft>
              <a:defRPr sz="2800" b="1" i="1">
                <a:solidFill>
                  <a:srgbClr val="1F5281"/>
                </a:solidFill>
                <a:latin typeface="Verdana" panose="020B0604030504040204" pitchFamily="34" charset="0"/>
              </a:defRPr>
            </a:lvl6pPr>
            <a:lvl7pPr marL="914400" algn="r" fontAlgn="base">
              <a:spcBef>
                <a:spcPct val="0"/>
              </a:spcBef>
              <a:spcAft>
                <a:spcPct val="0"/>
              </a:spcAft>
              <a:defRPr sz="2800" b="1" i="1">
                <a:solidFill>
                  <a:srgbClr val="1F5281"/>
                </a:solidFill>
                <a:latin typeface="Verdana" panose="020B0604030504040204" pitchFamily="34" charset="0"/>
              </a:defRPr>
            </a:lvl7pPr>
            <a:lvl8pPr marL="1371600" algn="r" fontAlgn="base">
              <a:spcBef>
                <a:spcPct val="0"/>
              </a:spcBef>
              <a:spcAft>
                <a:spcPct val="0"/>
              </a:spcAft>
              <a:defRPr sz="2800" b="1" i="1">
                <a:solidFill>
                  <a:srgbClr val="1F5281"/>
                </a:solidFill>
                <a:latin typeface="Verdana" panose="020B0604030504040204" pitchFamily="34" charset="0"/>
              </a:defRPr>
            </a:lvl8pPr>
            <a:lvl9pPr marL="1828800" algn="r" fontAlgn="base">
              <a:spcBef>
                <a:spcPct val="0"/>
              </a:spcBef>
              <a:spcAft>
                <a:spcPct val="0"/>
              </a:spcAft>
              <a:defRPr sz="2800" b="1" i="1">
                <a:solidFill>
                  <a:srgbClr val="1F5281"/>
                </a:solidFill>
                <a:latin typeface="Verdana" panose="020B0604030504040204" pitchFamily="34" charset="0"/>
              </a:defRPr>
            </a:lvl9pPr>
          </a:lstStyle>
          <a:p>
            <a:pPr marR="0" lvl="0" indent="0" fontAlgn="auto">
              <a:lnSpc>
                <a:spcPct val="90000"/>
              </a:lnSpc>
              <a:spcBef>
                <a:spcPct val="0"/>
              </a:spcBef>
              <a:spcAft>
                <a:spcPts val="0"/>
              </a:spcAft>
              <a:buClrTx/>
              <a:buSzTx/>
              <a:tabLst/>
              <a:defRPr/>
            </a:pPr>
            <a:r>
              <a:rPr lang="ar-BH" sz="8800" b="1" spc="50" dirty="0">
                <a:ln w="0"/>
                <a:solidFill>
                  <a:schemeClr val="tx1"/>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انتهى الدرس</a:t>
            </a:r>
          </a:p>
          <a:p>
            <a:pPr marR="0" lvl="0" indent="0" fontAlgn="auto">
              <a:lnSpc>
                <a:spcPct val="90000"/>
              </a:lnSpc>
              <a:spcBef>
                <a:spcPct val="0"/>
              </a:spcBef>
              <a:spcAft>
                <a:spcPts val="0"/>
              </a:spcAft>
              <a:buClrTx/>
              <a:buSzTx/>
              <a:tabLst/>
              <a:defRPr/>
            </a:pPr>
            <a:r>
              <a:rPr lang="ar-BH" sz="3600" b="1" spc="50" dirty="0">
                <a:ln w="0"/>
                <a:solidFill>
                  <a:srgbClr val="C0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أشكركم على تفاعلكم </a:t>
            </a:r>
            <a:br>
              <a:rPr lang="en-US" sz="3600" b="1" spc="50" dirty="0">
                <a:ln w="0"/>
                <a:solidFill>
                  <a:srgbClr val="C0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br>
            <a:r>
              <a:rPr lang="ar-BH" sz="3600" b="1" spc="50" dirty="0">
                <a:ln w="0"/>
                <a:solidFill>
                  <a:srgbClr val="C0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وإلى اللّقاء في درس آخر</a:t>
            </a:r>
            <a:endParaRPr lang="en-US" sz="3600" b="1" spc="50" dirty="0">
              <a:ln w="0"/>
              <a:solidFill>
                <a:srgbClr val="C0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3899327"/>
      </p:ext>
    </p:extLst>
  </p:cSld>
  <p:clrMapOvr>
    <a:masterClrMapping/>
  </p:clrMapOvr>
  <mc:AlternateContent xmlns:mc="http://schemas.openxmlformats.org/markup-compatibility/2006" xmlns:p14="http://schemas.microsoft.com/office/powerpoint/2010/main">
    <mc:Choice Requires="p14">
      <p:transition spd="slow" p14:dur="1200" advTm="11221">
        <p14:prism dir="r"/>
      </p:transition>
    </mc:Choice>
    <mc:Fallback xmlns="">
      <p:transition spd="slow" advTm="112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5953" y="1268753"/>
            <a:ext cx="2690735" cy="1780041"/>
          </a:xfrm>
          <a:prstGeom prst="rect">
            <a:avLst/>
          </a:prstGeom>
        </p:spPr>
      </p:pic>
      <p:sp>
        <p:nvSpPr>
          <p:cNvPr id="10" name="Title 1"/>
          <p:cNvSpPr txBox="1">
            <a:spLocks/>
          </p:cNvSpPr>
          <p:nvPr/>
        </p:nvSpPr>
        <p:spPr>
          <a:xfrm>
            <a:off x="5224561" y="354364"/>
            <a:ext cx="5377219" cy="1279312"/>
          </a:xfrm>
          <a:prstGeom prst="rect">
            <a:avLst/>
          </a:prstGeom>
          <a:solidFill>
            <a:schemeClr val="accent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ar-BH" sz="6600" b="1" dirty="0">
                <a:solidFill>
                  <a:sysClr val="windowText" lastClr="000000"/>
                </a:solidFill>
                <a:latin typeface="Sakkal Majalla" panose="02000000000000000000" pitchFamily="2" charset="-78"/>
                <a:cs typeface="Sakkal Majalla" panose="02000000000000000000" pitchFamily="2" charset="-78"/>
              </a:rPr>
            </a:br>
            <a:r>
              <a:rPr lang="ar-BH" sz="6600" b="1" dirty="0">
                <a:solidFill>
                  <a:sysClr val="windowText" lastClr="000000"/>
                </a:solidFill>
                <a:latin typeface="Sakkal Majalla" panose="02000000000000000000" pitchFamily="2" charset="-78"/>
                <a:cs typeface="Sakkal Majalla" panose="02000000000000000000" pitchFamily="2" charset="-78"/>
              </a:rPr>
              <a:t>  أهداف الدرس</a:t>
            </a:r>
            <a:r>
              <a:rPr lang="en-US" sz="6600" b="1" dirty="0">
                <a:solidFill>
                  <a:sysClr val="windowText" lastClr="000000"/>
                </a:solidFill>
                <a:latin typeface="Sakkal Majalla" panose="02000000000000000000" pitchFamily="2" charset="-78"/>
                <a:cs typeface="Sakkal Majalla" panose="02000000000000000000" pitchFamily="2" charset="-78"/>
              </a:rPr>
              <a:t>    </a:t>
            </a:r>
            <a:br>
              <a:rPr lang="ar-BH" sz="6600" b="1" dirty="0">
                <a:solidFill>
                  <a:sysClr val="windowText" lastClr="000000"/>
                </a:solidFill>
                <a:latin typeface="Sakkal Majalla" panose="02000000000000000000" pitchFamily="2" charset="-78"/>
                <a:cs typeface="Sakkal Majalla" panose="02000000000000000000" pitchFamily="2" charset="-78"/>
              </a:rPr>
            </a:br>
            <a:endParaRPr lang="ar-BH" sz="6600" dirty="0">
              <a:solidFill>
                <a:sysClr val="windowText" lastClr="00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197568" y="3048794"/>
            <a:ext cx="7431206" cy="571617"/>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a:solidFill>
                  <a:srgbClr val="0033CC"/>
                </a:solidFill>
                <a:latin typeface="Sakkal Majalla" panose="02000000000000000000" pitchFamily="2" charset="-78"/>
                <a:cs typeface="Sakkal Majalla" panose="02000000000000000000" pitchFamily="2" charset="-78"/>
              </a:rPr>
              <a:t>تحديدُ جنس النصّ الأدبيّ، وفكرته العامّة</a:t>
            </a:r>
            <a:endParaRPr lang="ar-BH" sz="3600" dirty="0">
              <a:solidFill>
                <a:srgbClr val="0033CC"/>
              </a:solidFill>
              <a:latin typeface="Sakkal Majalla" panose="02000000000000000000" pitchFamily="2" charset="-78"/>
              <a:cs typeface="Sakkal Majalla" panose="02000000000000000000" pitchFamily="2" charset="-78"/>
            </a:endParaRPr>
          </a:p>
        </p:txBody>
      </p:sp>
      <p:sp>
        <p:nvSpPr>
          <p:cNvPr id="12" name="Rectangle 11"/>
          <p:cNvSpPr/>
          <p:nvPr/>
        </p:nvSpPr>
        <p:spPr>
          <a:xfrm>
            <a:off x="4197568" y="3842078"/>
            <a:ext cx="7431206" cy="571617"/>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a:solidFill>
                  <a:srgbClr val="0033CC"/>
                </a:solidFill>
                <a:latin typeface="Sakkal Majalla" panose="02000000000000000000" pitchFamily="2" charset="-78"/>
                <a:cs typeface="Sakkal Majalla" panose="02000000000000000000" pitchFamily="2" charset="-78"/>
              </a:rPr>
              <a:t>تقسيمُ النصّ إلى مقاطع</a:t>
            </a:r>
            <a:endParaRPr lang="ar-BH" sz="3600" dirty="0">
              <a:solidFill>
                <a:srgbClr val="0033CC"/>
              </a:solidFill>
              <a:latin typeface="Sakkal Majalla" panose="02000000000000000000" pitchFamily="2" charset="-78"/>
              <a:cs typeface="Sakkal Majalla" panose="02000000000000000000" pitchFamily="2" charset="-78"/>
            </a:endParaRPr>
          </a:p>
        </p:txBody>
      </p:sp>
      <p:sp>
        <p:nvSpPr>
          <p:cNvPr id="13" name="Rectangle 12"/>
          <p:cNvSpPr/>
          <p:nvPr/>
        </p:nvSpPr>
        <p:spPr>
          <a:xfrm>
            <a:off x="4197568" y="4635362"/>
            <a:ext cx="7431206" cy="571617"/>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a:solidFill>
                  <a:srgbClr val="0033CC"/>
                </a:solidFill>
                <a:latin typeface="Sakkal Majalla" panose="02000000000000000000" pitchFamily="2" charset="-78"/>
                <a:cs typeface="Sakkal Majalla" panose="02000000000000000000" pitchFamily="2" charset="-78"/>
              </a:rPr>
              <a:t>تحليلُ مقاطع النصّ مبنًى ومعنًى</a:t>
            </a:r>
            <a:endParaRPr lang="ar-BH" sz="3600" dirty="0">
              <a:solidFill>
                <a:srgbClr val="0033CC"/>
              </a:solidFill>
              <a:latin typeface="Sakkal Majalla" panose="02000000000000000000" pitchFamily="2" charset="-78"/>
              <a:cs typeface="Sakkal Majalla" panose="02000000000000000000" pitchFamily="2" charset="-78"/>
            </a:endParaRPr>
          </a:p>
        </p:txBody>
      </p:sp>
      <p:sp>
        <p:nvSpPr>
          <p:cNvPr id="15" name="Rectangle 14"/>
          <p:cNvSpPr/>
          <p:nvPr/>
        </p:nvSpPr>
        <p:spPr>
          <a:xfrm>
            <a:off x="4197568" y="1855343"/>
            <a:ext cx="7431206" cy="858723"/>
          </a:xfrm>
          <a:prstGeom prst="rect">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solidFill>
                  <a:schemeClr val="accent5">
                    <a:lumMod val="75000"/>
                  </a:schemeClr>
                </a:solidFill>
                <a:latin typeface="Sakkal Majalla" panose="02000000000000000000" pitchFamily="2" charset="-78"/>
                <a:cs typeface="Sakkal Majalla" panose="02000000000000000000" pitchFamily="2" charset="-78"/>
              </a:rPr>
              <a:t>يُتوقّع من الطالب في نهاية الدرس:</a:t>
            </a:r>
            <a:endParaRPr lang="en-US" sz="4400" b="1"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16" name="Rectangle 15"/>
          <p:cNvSpPr/>
          <p:nvPr/>
        </p:nvSpPr>
        <p:spPr>
          <a:xfrm>
            <a:off x="4197568" y="5428646"/>
            <a:ext cx="7431206" cy="571617"/>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a:solidFill>
                  <a:srgbClr val="0033CC"/>
                </a:solidFill>
                <a:latin typeface="Sakkal Majalla" panose="02000000000000000000" pitchFamily="2" charset="-78"/>
                <a:cs typeface="Sakkal Majalla" panose="02000000000000000000" pitchFamily="2" charset="-78"/>
              </a:rPr>
              <a:t>تقويمُ النصَّ وإبداء الرأي فيه</a:t>
            </a:r>
            <a:endParaRPr lang="ar-BH" sz="3600" dirty="0">
              <a:solidFill>
                <a:srgbClr val="0033CC"/>
              </a:solidFill>
              <a:latin typeface="Sakkal Majalla" panose="02000000000000000000" pitchFamily="2" charset="-78"/>
              <a:cs typeface="Sakkal Majalla" panose="02000000000000000000" pitchFamily="2" charset="-78"/>
            </a:endParaRPr>
          </a:p>
        </p:txBody>
      </p:sp>
      <p:sp>
        <p:nvSpPr>
          <p:cNvPr id="14" name="Rectangle 13"/>
          <p:cNvSpPr/>
          <p:nvPr/>
        </p:nvSpPr>
        <p:spPr>
          <a:xfrm>
            <a:off x="112307" y="449070"/>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380333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a:spLocks noGrp="1"/>
          </p:cNvSpPr>
          <p:nvPr>
            <p:ph type="title"/>
          </p:nvPr>
        </p:nvSpPr>
        <p:spPr>
          <a:xfrm>
            <a:off x="682387" y="86935"/>
            <a:ext cx="11130887" cy="1968642"/>
          </a:xfrm>
        </p:spPr>
        <p:txBody>
          <a:bodyPr>
            <a:normAutofit/>
          </a:bodyPr>
          <a:lstStyle/>
          <a:p>
            <a:pPr algn="r"/>
            <a:r>
              <a:rPr lang="ar-BH" sz="4800" b="1" dirty="0">
                <a:solidFill>
                  <a:srgbClr val="FF0000"/>
                </a:solidFill>
                <a:latin typeface="Sakkal Majalla" panose="02000000000000000000" pitchFamily="2" charset="-78"/>
                <a:cs typeface="Sakkal Majalla" panose="02000000000000000000" pitchFamily="2" charset="-78"/>
              </a:rPr>
              <a:t>                       النشاط الاستهلاليّ</a:t>
            </a:r>
          </a:p>
        </p:txBody>
      </p:sp>
      <p:sp>
        <p:nvSpPr>
          <p:cNvPr id="25" name="Content Placeholder 2"/>
          <p:cNvSpPr>
            <a:spLocks noGrp="1"/>
          </p:cNvSpPr>
          <p:nvPr>
            <p:ph idx="1"/>
          </p:nvPr>
        </p:nvSpPr>
        <p:spPr>
          <a:xfrm>
            <a:off x="3221018" y="1603717"/>
            <a:ext cx="8592256" cy="928468"/>
          </a:xfrm>
          <a:solidFill>
            <a:srgbClr val="85DFFF"/>
          </a:solidFill>
        </p:spPr>
        <p:txBody>
          <a:bodyPr>
            <a:normAutofit/>
          </a:bodyPr>
          <a:lstStyle/>
          <a:p>
            <a:pPr marL="0" indent="0" algn="ctr" rtl="1">
              <a:buNone/>
            </a:pPr>
            <a:endParaRPr lang="en-GB" sz="800" b="1" dirty="0">
              <a:solidFill>
                <a:srgbClr val="002060"/>
              </a:solidFill>
            </a:endParaRPr>
          </a:p>
          <a:p>
            <a:pPr marL="0" indent="0" algn="ctr" rtl="1">
              <a:buNone/>
            </a:pPr>
            <a:r>
              <a:rPr lang="ar-BH" sz="3200" b="1" dirty="0">
                <a:solidFill>
                  <a:srgbClr val="002060"/>
                </a:solidFill>
                <a:latin typeface="Sakkal Majalla" panose="02000000000000000000" pitchFamily="2" charset="-78"/>
                <a:cs typeface="Sakkal Majalla" panose="02000000000000000000" pitchFamily="2" charset="-78"/>
              </a:rPr>
              <a:t>عيّن ممّا يأتي العناوين التي تمثّل أبوابًا من كليلة ودمنة:</a:t>
            </a:r>
          </a:p>
        </p:txBody>
      </p:sp>
      <p:sp>
        <p:nvSpPr>
          <p:cNvPr id="2" name="Rounded Rectangle 1"/>
          <p:cNvSpPr/>
          <p:nvPr/>
        </p:nvSpPr>
        <p:spPr>
          <a:xfrm>
            <a:off x="9129932" y="2939379"/>
            <a:ext cx="2540097" cy="844281"/>
          </a:xfrm>
          <a:prstGeom prst="roundRect">
            <a:avLst/>
          </a:prstGeom>
          <a:solidFill>
            <a:srgbClr val="E3AB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الأسد والثور</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6020972" y="4520529"/>
            <a:ext cx="2508651" cy="844281"/>
          </a:xfrm>
          <a:prstGeom prst="roundRect">
            <a:avLst/>
          </a:prstGeom>
          <a:solidFill>
            <a:srgbClr val="E3AB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البوم والغربان</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15" name="Rounded Rectangle 14"/>
          <p:cNvSpPr/>
          <p:nvPr/>
        </p:nvSpPr>
        <p:spPr>
          <a:xfrm>
            <a:off x="2926080" y="4520529"/>
            <a:ext cx="2463136" cy="844281"/>
          </a:xfrm>
          <a:prstGeom prst="roundRect">
            <a:avLst/>
          </a:prstGeom>
          <a:solidFill>
            <a:srgbClr val="E3AB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القرد والثعبان</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16" name="Rounded Rectangle 15"/>
          <p:cNvSpPr/>
          <p:nvPr/>
        </p:nvSpPr>
        <p:spPr>
          <a:xfrm>
            <a:off x="6020972" y="2939379"/>
            <a:ext cx="2508651" cy="844281"/>
          </a:xfrm>
          <a:prstGeom prst="roundRect">
            <a:avLst/>
          </a:prstGeom>
          <a:solidFill>
            <a:srgbClr val="E3AB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الناسك وابن عرس</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17" name="Rounded Rectangle 16"/>
          <p:cNvSpPr/>
          <p:nvPr/>
        </p:nvSpPr>
        <p:spPr>
          <a:xfrm>
            <a:off x="9129932" y="4585185"/>
            <a:ext cx="2540098" cy="844281"/>
          </a:xfrm>
          <a:prstGeom prst="roundRect">
            <a:avLst/>
          </a:prstGeom>
          <a:solidFill>
            <a:srgbClr val="E3AB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الجرذ والغراب</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18" name="Rounded Rectangle 17"/>
          <p:cNvSpPr/>
          <p:nvPr/>
        </p:nvSpPr>
        <p:spPr>
          <a:xfrm>
            <a:off x="2926080" y="2939378"/>
            <a:ext cx="2463136" cy="844281"/>
          </a:xfrm>
          <a:prstGeom prst="roundRect">
            <a:avLst/>
          </a:prstGeom>
          <a:solidFill>
            <a:srgbClr val="E3AB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النمر والثعلب</a:t>
            </a:r>
            <a:endParaRPr lang="en-US" sz="2800" b="1" dirty="0">
              <a:solidFill>
                <a:srgbClr val="002060"/>
              </a:solidFill>
              <a:latin typeface="Sakkal Majalla" panose="02000000000000000000" pitchFamily="2" charset="-78"/>
              <a:cs typeface="Sakkal Majalla" panose="02000000000000000000" pitchFamily="2" charset="-78"/>
            </a:endParaRPr>
          </a:p>
        </p:txBody>
      </p:sp>
      <p:pic>
        <p:nvPicPr>
          <p:cNvPr id="13" name="Picture 12">
            <a:extLst>
              <a:ext uri="{FF2B5EF4-FFF2-40B4-BE49-F238E27FC236}">
                <a16:creationId xmlns:a16="http://schemas.microsoft.com/office/drawing/2014/main" id="{D106D263-7789-469C-A6F6-BFB88D1C0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855" y="228746"/>
            <a:ext cx="1516557" cy="1268068"/>
          </a:xfrm>
          <a:prstGeom prst="rect">
            <a:avLst/>
          </a:prstGeom>
        </p:spPr>
      </p:pic>
      <p:sp>
        <p:nvSpPr>
          <p:cNvPr id="19" name="Rectangle 18"/>
          <p:cNvSpPr/>
          <p:nvPr/>
        </p:nvSpPr>
        <p:spPr>
          <a:xfrm>
            <a:off x="112307" y="449070"/>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95428153"/>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833" y="215306"/>
            <a:ext cx="10515600" cy="1325563"/>
          </a:xfrm>
        </p:spPr>
        <p:txBody>
          <a:bodyPr>
            <a:normAutofit/>
          </a:bodyPr>
          <a:lstStyle/>
          <a:p>
            <a:pPr algn="ctr"/>
            <a:r>
              <a:rPr lang="ar-BH" sz="5400" b="1" dirty="0">
                <a:solidFill>
                  <a:srgbClr val="C00000"/>
                </a:solidFill>
                <a:latin typeface="Sakkal Majalla" panose="02000000000000000000" pitchFamily="2" charset="-78"/>
                <a:cs typeface="Sakkal Majalla" panose="02000000000000000000" pitchFamily="2" charset="-78"/>
              </a:rPr>
              <a:t>إجابة النشاط الاستهلاليّ</a:t>
            </a:r>
            <a:endParaRPr lang="ar-BH" sz="5400" dirty="0">
              <a:solidFill>
                <a:srgbClr val="C0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473527" y="1907138"/>
            <a:ext cx="6479051" cy="646331"/>
          </a:xfrm>
          <a:prstGeom prst="rect">
            <a:avLst/>
          </a:prstGeom>
          <a:solidFill>
            <a:srgbClr val="85DFFF"/>
          </a:solidFill>
        </p:spPr>
        <p:txBody>
          <a:bodyPr wrap="square">
            <a:spAutoFit/>
          </a:bodyPr>
          <a:lstStyle/>
          <a:p>
            <a:pPr algn="ctr"/>
            <a:r>
              <a:rPr lang="ar-BH" sz="3600" b="1" dirty="0">
                <a:latin typeface="Sakkal Majalla" panose="02000000000000000000" pitchFamily="2" charset="-78"/>
                <a:cs typeface="Sakkal Majalla" panose="02000000000000000000" pitchFamily="2" charset="-78"/>
              </a:rPr>
              <a:t>العناوين التي تمثّل أبوابًا من كليلة ودمنة:</a:t>
            </a:r>
          </a:p>
        </p:txBody>
      </p:sp>
      <p:sp>
        <p:nvSpPr>
          <p:cNvPr id="8" name="Rounded Rectangle 7"/>
          <p:cNvSpPr/>
          <p:nvPr/>
        </p:nvSpPr>
        <p:spPr>
          <a:xfrm>
            <a:off x="8989256" y="3395004"/>
            <a:ext cx="2540097" cy="844281"/>
          </a:xfrm>
          <a:prstGeom prst="roundRect">
            <a:avLst/>
          </a:prstGeom>
          <a:solidFill>
            <a:srgbClr val="E3AB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الأسد والثور</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9" name="Rounded Rectangle 8"/>
          <p:cNvSpPr/>
          <p:nvPr/>
        </p:nvSpPr>
        <p:spPr>
          <a:xfrm>
            <a:off x="7359058" y="4649320"/>
            <a:ext cx="2508651" cy="844281"/>
          </a:xfrm>
          <a:prstGeom prst="roundRect">
            <a:avLst/>
          </a:prstGeom>
          <a:solidFill>
            <a:srgbClr val="E3AB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البوم والغربان</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11" name="Rounded Rectangle 10"/>
          <p:cNvSpPr/>
          <p:nvPr/>
        </p:nvSpPr>
        <p:spPr>
          <a:xfrm>
            <a:off x="5827335" y="3395003"/>
            <a:ext cx="2508651" cy="844281"/>
          </a:xfrm>
          <a:prstGeom prst="roundRect">
            <a:avLst/>
          </a:prstGeom>
          <a:solidFill>
            <a:srgbClr val="E3AB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2060"/>
                </a:solidFill>
                <a:latin typeface="Sakkal Majalla" panose="02000000000000000000" pitchFamily="2" charset="-78"/>
                <a:cs typeface="Sakkal Majalla" panose="02000000000000000000" pitchFamily="2" charset="-78"/>
              </a:rPr>
              <a:t>الناسك وابن عرس</a:t>
            </a:r>
            <a:endParaRPr lang="en-US" sz="2800" b="1" dirty="0">
              <a:solidFill>
                <a:srgbClr val="002060"/>
              </a:solidFill>
              <a:latin typeface="Sakkal Majalla" panose="02000000000000000000" pitchFamily="2" charset="-78"/>
              <a:cs typeface="Sakkal Majalla" panose="02000000000000000000" pitchFamily="2" charset="-78"/>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50" y="1083105"/>
            <a:ext cx="3706140" cy="231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50" y="2993923"/>
            <a:ext cx="3720888" cy="33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42287" y="244053"/>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607466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742665" y="109183"/>
            <a:ext cx="11049001" cy="791570"/>
          </a:xfrm>
        </p:spPr>
        <p:txBody>
          <a:bodyPr/>
          <a:lstStyle/>
          <a:p>
            <a:pPr algn="ctr"/>
            <a:r>
              <a:rPr lang="ar-BH" b="1" dirty="0">
                <a:solidFill>
                  <a:srgbClr val="E65F14"/>
                </a:solidFill>
              </a:rPr>
              <a:t>مقدّمة الدرس</a:t>
            </a:r>
          </a:p>
        </p:txBody>
      </p:sp>
      <p:sp>
        <p:nvSpPr>
          <p:cNvPr id="4" name="Rectangle 3"/>
          <p:cNvSpPr/>
          <p:nvPr/>
        </p:nvSpPr>
        <p:spPr>
          <a:xfrm>
            <a:off x="1433627" y="1030281"/>
            <a:ext cx="10433629" cy="122448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ar-BH" sz="2600" b="1" dirty="0">
              <a:solidFill>
                <a:schemeClr val="accent2">
                  <a:lumMod val="20000"/>
                  <a:lumOff val="80000"/>
                </a:schemeClr>
              </a:solidFill>
            </a:endParaRPr>
          </a:p>
          <a:p>
            <a:r>
              <a:rPr lang="ar-BH" sz="2800" b="1" dirty="0">
                <a:solidFill>
                  <a:schemeClr val="tx1"/>
                </a:solidFill>
                <a:latin typeface="Sakkal Majalla" panose="02000000000000000000" pitchFamily="2" charset="-78"/>
                <a:cs typeface="Sakkal Majalla" panose="02000000000000000000" pitchFamily="2" charset="-78"/>
              </a:rPr>
              <a:t>استعنْ بالمعلومات الواردة بالصفحة العاشرة من كتابك؛ لتميّز الأفكار الصحيحة من الخاطئة فيما يأتي بوضع علامة (</a:t>
            </a:r>
            <a:r>
              <a:rPr lang="ar-BH" sz="2800" b="1" dirty="0">
                <a:solidFill>
                  <a:schemeClr val="tx1"/>
                </a:solidFill>
                <a:latin typeface="Sakkal Majalla" panose="02000000000000000000" pitchFamily="2" charset="-78"/>
                <a:cs typeface="Sakkal Majalla" panose="02000000000000000000" pitchFamily="2" charset="-78"/>
                <a:sym typeface="Wingdings 2" panose="05020102010507070707" pitchFamily="18" charset="2"/>
              </a:rPr>
              <a:t></a:t>
            </a:r>
            <a:r>
              <a:rPr lang="ar-BH" sz="2800" b="1" dirty="0">
                <a:solidFill>
                  <a:schemeClr val="tx1"/>
                </a:solidFill>
                <a:latin typeface="Sakkal Majalla" panose="02000000000000000000" pitchFamily="2" charset="-78"/>
                <a:cs typeface="Sakkal Majalla" panose="02000000000000000000" pitchFamily="2" charset="-78"/>
              </a:rPr>
              <a:t>) أمام كلّ فكرة صحيحة وعلامة (×) أمام كلّ فكرة خاطئة:</a:t>
            </a:r>
          </a:p>
          <a:p>
            <a:pPr algn="ctr"/>
            <a:endParaRPr lang="ar-BH" sz="2600" dirty="0">
              <a:solidFill>
                <a:schemeClr val="accent2">
                  <a:lumMod val="20000"/>
                  <a:lumOff val="80000"/>
                </a:schemeClr>
              </a:solidFill>
            </a:endParaRPr>
          </a:p>
        </p:txBody>
      </p:sp>
      <p:sp>
        <p:nvSpPr>
          <p:cNvPr id="7" name="Rectangle 6"/>
          <p:cNvSpPr/>
          <p:nvPr/>
        </p:nvSpPr>
        <p:spPr>
          <a:xfrm>
            <a:off x="2222501" y="2360066"/>
            <a:ext cx="9644755" cy="506675"/>
          </a:xfrm>
          <a:prstGeom prst="rect">
            <a:avLst/>
          </a:prstGeom>
          <a:solidFill>
            <a:srgbClr val="85DFFF"/>
          </a:solidFill>
          <a:ln>
            <a:solidFill>
              <a:srgbClr val="009592"/>
            </a:solidFill>
          </a:ln>
        </p:spPr>
        <p:style>
          <a:lnRef idx="1">
            <a:schemeClr val="accent4"/>
          </a:lnRef>
          <a:fillRef idx="3">
            <a:schemeClr val="accent4"/>
          </a:fillRef>
          <a:effectRef idx="2">
            <a:schemeClr val="accent4"/>
          </a:effectRef>
          <a:fontRef idx="minor">
            <a:schemeClr val="lt1"/>
          </a:fontRef>
        </p:style>
        <p:txBody>
          <a:bodyPr rtlCol="1" anchor="ctr"/>
          <a:lstStyle/>
          <a:p>
            <a:r>
              <a:rPr lang="ar-BH" sz="2800" b="1" dirty="0">
                <a:solidFill>
                  <a:srgbClr val="002060"/>
                </a:solidFill>
                <a:latin typeface="Sakkal Majalla" panose="02000000000000000000" pitchFamily="2" charset="-78"/>
                <a:cs typeface="Sakkal Majalla" panose="02000000000000000000" pitchFamily="2" charset="-78"/>
              </a:rPr>
              <a:t>صارت الترجمة العربيّة لكتاب كليلة ودمنة هي الأصل بعد أن ضاعت النسخة الفارسيّة.</a:t>
            </a:r>
          </a:p>
        </p:txBody>
      </p:sp>
      <p:sp>
        <p:nvSpPr>
          <p:cNvPr id="8" name="Rectangle 7"/>
          <p:cNvSpPr/>
          <p:nvPr/>
        </p:nvSpPr>
        <p:spPr>
          <a:xfrm>
            <a:off x="2222500" y="3032570"/>
            <a:ext cx="9644757" cy="506675"/>
          </a:xfrm>
          <a:prstGeom prst="rect">
            <a:avLst/>
          </a:prstGeom>
          <a:solidFill>
            <a:srgbClr val="85DFFF"/>
          </a:solidFill>
          <a:ln>
            <a:solidFill>
              <a:srgbClr val="009592"/>
            </a:solidFill>
          </a:ln>
        </p:spPr>
        <p:style>
          <a:lnRef idx="1">
            <a:schemeClr val="accent4"/>
          </a:lnRef>
          <a:fillRef idx="3">
            <a:schemeClr val="accent4"/>
          </a:fillRef>
          <a:effectRef idx="2">
            <a:schemeClr val="accent4"/>
          </a:effectRef>
          <a:fontRef idx="minor">
            <a:schemeClr val="lt1"/>
          </a:fontRef>
        </p:style>
        <p:txBody>
          <a:bodyPr rtlCol="1" anchor="ctr"/>
          <a:lstStyle/>
          <a:p>
            <a:r>
              <a:rPr lang="ar-BH" sz="2800" b="1" dirty="0">
                <a:solidFill>
                  <a:srgbClr val="002060"/>
                </a:solidFill>
                <a:latin typeface="Sakkal Majalla" panose="02000000000000000000" pitchFamily="2" charset="-78"/>
                <a:cs typeface="Sakkal Majalla" panose="02000000000000000000" pitchFamily="2" charset="-78"/>
              </a:rPr>
              <a:t>تتضمّن النسخة الفارسيّة لكليلة ودمنة أبوابًا أُضيفتْ إلى النسخة الأصليّة.</a:t>
            </a:r>
          </a:p>
        </p:txBody>
      </p:sp>
      <p:sp>
        <p:nvSpPr>
          <p:cNvPr id="9" name="Rectangle 8"/>
          <p:cNvSpPr/>
          <p:nvPr/>
        </p:nvSpPr>
        <p:spPr>
          <a:xfrm>
            <a:off x="2222502" y="3705075"/>
            <a:ext cx="9644756" cy="506675"/>
          </a:xfrm>
          <a:prstGeom prst="rect">
            <a:avLst/>
          </a:prstGeom>
          <a:solidFill>
            <a:srgbClr val="85DFFF"/>
          </a:solidFill>
          <a:ln>
            <a:solidFill>
              <a:srgbClr val="009592"/>
            </a:solidFill>
          </a:ln>
        </p:spPr>
        <p:style>
          <a:lnRef idx="1">
            <a:schemeClr val="accent4"/>
          </a:lnRef>
          <a:fillRef idx="3">
            <a:schemeClr val="accent4"/>
          </a:fillRef>
          <a:effectRef idx="2">
            <a:schemeClr val="accent4"/>
          </a:effectRef>
          <a:fontRef idx="minor">
            <a:schemeClr val="lt1"/>
          </a:fontRef>
        </p:style>
        <p:txBody>
          <a:bodyPr rtlCol="1" anchor="ctr"/>
          <a:lstStyle/>
          <a:p>
            <a:r>
              <a:rPr lang="ar-BH" sz="2800" b="1" dirty="0">
                <a:solidFill>
                  <a:srgbClr val="002060"/>
                </a:solidFill>
                <a:latin typeface="Sakkal Majalla" panose="02000000000000000000" pitchFamily="2" charset="-78"/>
                <a:cs typeface="Sakkal Majalla" panose="02000000000000000000" pitchFamily="2" charset="-78"/>
              </a:rPr>
              <a:t>يحتوي كتاب كليلة ودمنة على مجموعة من أخبار العرب ونوادرهم.</a:t>
            </a:r>
          </a:p>
        </p:txBody>
      </p:sp>
      <p:sp>
        <p:nvSpPr>
          <p:cNvPr id="10" name="Rectangle 9"/>
          <p:cNvSpPr/>
          <p:nvPr/>
        </p:nvSpPr>
        <p:spPr>
          <a:xfrm>
            <a:off x="2222502" y="4377579"/>
            <a:ext cx="9644756" cy="506675"/>
          </a:xfrm>
          <a:prstGeom prst="rect">
            <a:avLst/>
          </a:prstGeom>
          <a:solidFill>
            <a:srgbClr val="85DFFF"/>
          </a:solidFill>
          <a:ln>
            <a:solidFill>
              <a:srgbClr val="009592"/>
            </a:solidFill>
          </a:ln>
        </p:spPr>
        <p:style>
          <a:lnRef idx="1">
            <a:schemeClr val="accent4"/>
          </a:lnRef>
          <a:fillRef idx="3">
            <a:schemeClr val="accent4"/>
          </a:fillRef>
          <a:effectRef idx="2">
            <a:schemeClr val="accent4"/>
          </a:effectRef>
          <a:fontRef idx="minor">
            <a:schemeClr val="lt1"/>
          </a:fontRef>
        </p:style>
        <p:txBody>
          <a:bodyPr rtlCol="1" anchor="ctr"/>
          <a:lstStyle/>
          <a:p>
            <a:r>
              <a:rPr lang="ar-BH" sz="2800" b="1" dirty="0">
                <a:solidFill>
                  <a:srgbClr val="002060"/>
                </a:solidFill>
                <a:latin typeface="Sakkal Majalla" panose="02000000000000000000" pitchFamily="2" charset="-78"/>
                <a:cs typeface="Sakkal Majalla" panose="02000000000000000000" pitchFamily="2" charset="-78"/>
              </a:rPr>
              <a:t>كتاب كليلة ودمنة موجَّهٌ إلى عامّة الناس لا إلى خاصّتهم.</a:t>
            </a:r>
          </a:p>
        </p:txBody>
      </p:sp>
      <p:sp>
        <p:nvSpPr>
          <p:cNvPr id="15" name="Rectangle 14"/>
          <p:cNvSpPr/>
          <p:nvPr/>
        </p:nvSpPr>
        <p:spPr>
          <a:xfrm>
            <a:off x="2222501" y="5050083"/>
            <a:ext cx="9644756" cy="506675"/>
          </a:xfrm>
          <a:prstGeom prst="rect">
            <a:avLst/>
          </a:prstGeom>
          <a:solidFill>
            <a:srgbClr val="85DFFF"/>
          </a:solidFill>
          <a:ln>
            <a:solidFill>
              <a:srgbClr val="009592"/>
            </a:solidFill>
          </a:ln>
        </p:spPr>
        <p:style>
          <a:lnRef idx="1">
            <a:schemeClr val="accent4"/>
          </a:lnRef>
          <a:fillRef idx="3">
            <a:schemeClr val="accent4"/>
          </a:fillRef>
          <a:effectRef idx="2">
            <a:schemeClr val="accent4"/>
          </a:effectRef>
          <a:fontRef idx="minor">
            <a:schemeClr val="lt1"/>
          </a:fontRef>
        </p:style>
        <p:txBody>
          <a:bodyPr rtlCol="1" anchor="ctr"/>
          <a:lstStyle/>
          <a:p>
            <a:r>
              <a:rPr lang="ar-BH" sz="2800" b="1" dirty="0">
                <a:solidFill>
                  <a:srgbClr val="002060"/>
                </a:solidFill>
                <a:latin typeface="Sakkal Majalla" panose="02000000000000000000" pitchFamily="2" charset="-78"/>
                <a:cs typeface="Sakkal Majalla" panose="02000000000000000000" pitchFamily="2" charset="-78"/>
              </a:rPr>
              <a:t>يتضمّن كتاب كليلة ودمنة عِبَرًا ومواعظَ وقيمًا أخلاقيّة، ويخلو من القيمة الفنّيّة والجماليّة.</a:t>
            </a:r>
          </a:p>
        </p:txBody>
      </p:sp>
      <p:sp>
        <p:nvSpPr>
          <p:cNvPr id="16" name="Rectangle 15"/>
          <p:cNvSpPr/>
          <p:nvPr/>
        </p:nvSpPr>
        <p:spPr>
          <a:xfrm>
            <a:off x="2222500" y="5733745"/>
            <a:ext cx="9644756" cy="506675"/>
          </a:xfrm>
          <a:prstGeom prst="rect">
            <a:avLst/>
          </a:prstGeom>
          <a:solidFill>
            <a:srgbClr val="85DFFF"/>
          </a:solidFill>
          <a:ln>
            <a:solidFill>
              <a:srgbClr val="009592"/>
            </a:solidFill>
          </a:ln>
        </p:spPr>
        <p:style>
          <a:lnRef idx="1">
            <a:schemeClr val="accent4"/>
          </a:lnRef>
          <a:fillRef idx="3">
            <a:schemeClr val="accent4"/>
          </a:fillRef>
          <a:effectRef idx="2">
            <a:schemeClr val="accent4"/>
          </a:effectRef>
          <a:fontRef idx="minor">
            <a:schemeClr val="lt1"/>
          </a:fontRef>
        </p:style>
        <p:txBody>
          <a:bodyPr rtlCol="1" anchor="ctr"/>
          <a:lstStyle/>
          <a:p>
            <a:r>
              <a:rPr lang="ar-BH" sz="2800" b="1" dirty="0">
                <a:solidFill>
                  <a:srgbClr val="002060"/>
                </a:solidFill>
                <a:latin typeface="Sakkal Majalla" panose="02000000000000000000" pitchFamily="2" charset="-78"/>
                <a:cs typeface="Sakkal Majalla" panose="02000000000000000000" pitchFamily="2" charset="-78"/>
              </a:rPr>
              <a:t>تنبع </a:t>
            </a:r>
            <a:r>
              <a:rPr lang="ar-SA" sz="2800" b="1" dirty="0">
                <a:solidFill>
                  <a:srgbClr val="002060"/>
                </a:solidFill>
                <a:latin typeface="Sakkal Majalla" panose="02000000000000000000" pitchFamily="2" charset="-78"/>
                <a:cs typeface="Sakkal Majalla" panose="02000000000000000000" pitchFamily="2" charset="-78"/>
              </a:rPr>
              <a:t>الم</a:t>
            </a:r>
            <a:r>
              <a:rPr lang="ar-BH" sz="2800" b="1" dirty="0">
                <a:solidFill>
                  <a:srgbClr val="002060"/>
                </a:solidFill>
                <a:latin typeface="Sakkal Majalla" panose="02000000000000000000" pitchFamily="2" charset="-78"/>
                <a:cs typeface="Sakkal Majalla" panose="02000000000000000000" pitchFamily="2" charset="-78"/>
              </a:rPr>
              <a:t>ُ</a:t>
            </a:r>
            <a:r>
              <a:rPr lang="ar-SA" sz="2800" b="1" dirty="0">
                <a:solidFill>
                  <a:srgbClr val="002060"/>
                </a:solidFill>
                <a:latin typeface="Sakkal Majalla" panose="02000000000000000000" pitchFamily="2" charset="-78"/>
                <a:cs typeface="Sakkal Majalla" panose="02000000000000000000" pitchFamily="2" charset="-78"/>
              </a:rPr>
              <a:t>تعة</a:t>
            </a:r>
            <a:r>
              <a:rPr lang="ar-BH" sz="2800" b="1" dirty="0">
                <a:solidFill>
                  <a:srgbClr val="002060"/>
                </a:solidFill>
                <a:latin typeface="Sakkal Majalla" panose="02000000000000000000" pitchFamily="2" charset="-78"/>
                <a:cs typeface="Sakkal Majalla" panose="02000000000000000000" pitchFamily="2" charset="-78"/>
              </a:rPr>
              <a:t>ُ</a:t>
            </a:r>
            <a:r>
              <a:rPr lang="ar-SA" sz="2800" b="1" dirty="0">
                <a:solidFill>
                  <a:srgbClr val="002060"/>
                </a:solidFill>
                <a:latin typeface="Sakkal Majalla" panose="02000000000000000000" pitchFamily="2" charset="-78"/>
                <a:cs typeface="Sakkal Majalla" panose="02000000000000000000" pitchFamily="2" charset="-78"/>
              </a:rPr>
              <a:t> الفنيّة</a:t>
            </a:r>
            <a:r>
              <a:rPr lang="ar-BH" sz="2800" b="1" dirty="0">
                <a:solidFill>
                  <a:srgbClr val="002060"/>
                </a:solidFill>
                <a:latin typeface="Sakkal Majalla" panose="02000000000000000000" pitchFamily="2" charset="-78"/>
                <a:cs typeface="Sakkal Majalla" panose="02000000000000000000" pitchFamily="2" charset="-78"/>
              </a:rPr>
              <a:t>ُ</a:t>
            </a:r>
            <a:r>
              <a:rPr lang="ar-SA" sz="2800" b="1" dirty="0">
                <a:solidFill>
                  <a:srgbClr val="002060"/>
                </a:solidFill>
                <a:latin typeface="Sakkal Majalla" panose="02000000000000000000" pitchFamily="2" charset="-78"/>
                <a:cs typeface="Sakkal Majalla" panose="02000000000000000000" pitchFamily="2" charset="-78"/>
              </a:rPr>
              <a:t>، </a:t>
            </a:r>
            <a:r>
              <a:rPr lang="ar-BH" sz="2800" b="1" dirty="0">
                <a:solidFill>
                  <a:srgbClr val="002060"/>
                </a:solidFill>
                <a:latin typeface="Sakkal Majalla" panose="02000000000000000000" pitchFamily="2" charset="-78"/>
                <a:cs typeface="Sakkal Majalla" panose="02000000000000000000" pitchFamily="2" charset="-78"/>
              </a:rPr>
              <a:t>في كليلة ودمنة </a:t>
            </a:r>
            <a:r>
              <a:rPr lang="ar-SA" sz="2800" b="1" dirty="0">
                <a:solidFill>
                  <a:srgbClr val="002060"/>
                </a:solidFill>
                <a:latin typeface="Sakkal Majalla" panose="02000000000000000000" pitchFamily="2" charset="-78"/>
                <a:cs typeface="Sakkal Majalla" panose="02000000000000000000" pitchFamily="2" charset="-78"/>
              </a:rPr>
              <a:t>من إدهاش المتلقّي، وهو يرى الحيوان</a:t>
            </a:r>
            <a:r>
              <a:rPr lang="ar-BH" sz="2800" b="1" dirty="0">
                <a:solidFill>
                  <a:srgbClr val="002060"/>
                </a:solidFill>
                <a:latin typeface="Sakkal Majalla" panose="02000000000000000000" pitchFamily="2" charset="-78"/>
                <a:cs typeface="Sakkal Majalla" panose="02000000000000000000" pitchFamily="2" charset="-78"/>
              </a:rPr>
              <a:t>َ</a:t>
            </a:r>
            <a:r>
              <a:rPr lang="ar-SA" sz="2800" b="1" dirty="0">
                <a:solidFill>
                  <a:srgbClr val="002060"/>
                </a:solidFill>
                <a:latin typeface="Sakkal Majalla" panose="02000000000000000000" pitchFamily="2" charset="-78"/>
                <a:cs typeface="Sakkal Majalla" panose="02000000000000000000" pitchFamily="2" charset="-78"/>
              </a:rPr>
              <a:t> يقلّد السلوك الإنساني</a:t>
            </a:r>
            <a:r>
              <a:rPr lang="ar-BH" sz="2800" b="1" dirty="0">
                <a:solidFill>
                  <a:srgbClr val="002060"/>
                </a:solidFill>
                <a:latin typeface="Sakkal Majalla" panose="02000000000000000000" pitchFamily="2" charset="-78"/>
                <a:cs typeface="Sakkal Majalla" panose="02000000000000000000" pitchFamily="2" charset="-78"/>
              </a:rPr>
              <a:t>ّ.</a:t>
            </a:r>
          </a:p>
        </p:txBody>
      </p:sp>
      <p:sp>
        <p:nvSpPr>
          <p:cNvPr id="19" name="Rectangle 18"/>
          <p:cNvSpPr/>
          <p:nvPr/>
        </p:nvSpPr>
        <p:spPr>
          <a:xfrm>
            <a:off x="1433627" y="2374519"/>
            <a:ext cx="546100" cy="506675"/>
          </a:xfrm>
          <a:prstGeom prst="rect">
            <a:avLst/>
          </a:prstGeom>
          <a:solidFill>
            <a:srgbClr val="E3AB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33CC"/>
                </a:solidFill>
                <a:sym typeface="Wingdings 2" panose="05020102010507070707" pitchFamily="18" charset="2"/>
              </a:rPr>
              <a:t></a:t>
            </a:r>
            <a:endParaRPr lang="en-US" sz="2800" b="1" dirty="0">
              <a:solidFill>
                <a:srgbClr val="0033CC"/>
              </a:solidFill>
            </a:endParaRPr>
          </a:p>
        </p:txBody>
      </p:sp>
      <p:sp>
        <p:nvSpPr>
          <p:cNvPr id="20" name="Rectangle 19"/>
          <p:cNvSpPr/>
          <p:nvPr/>
        </p:nvSpPr>
        <p:spPr>
          <a:xfrm>
            <a:off x="1433627" y="3688293"/>
            <a:ext cx="546100" cy="506675"/>
          </a:xfrm>
          <a:prstGeom prst="rect">
            <a:avLst/>
          </a:prstGeom>
          <a:solidFill>
            <a:srgbClr val="E3AB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33CC"/>
                </a:solidFill>
                <a:latin typeface="Calibri" panose="020F0502020204030204" pitchFamily="34" charset="0"/>
                <a:sym typeface="Wingdings 2" panose="05020102010507070707" pitchFamily="18" charset="2"/>
              </a:rPr>
              <a:t>×</a:t>
            </a:r>
            <a:endParaRPr lang="en-US" sz="2800" b="1" dirty="0">
              <a:solidFill>
                <a:srgbClr val="0033CC"/>
              </a:solidFill>
            </a:endParaRPr>
          </a:p>
        </p:txBody>
      </p:sp>
      <p:sp>
        <p:nvSpPr>
          <p:cNvPr id="21" name="Rectangle 20"/>
          <p:cNvSpPr/>
          <p:nvPr/>
        </p:nvSpPr>
        <p:spPr>
          <a:xfrm>
            <a:off x="1433627" y="4358124"/>
            <a:ext cx="546100" cy="506675"/>
          </a:xfrm>
          <a:prstGeom prst="rect">
            <a:avLst/>
          </a:prstGeom>
          <a:solidFill>
            <a:srgbClr val="E3AB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33CC"/>
                </a:solidFill>
                <a:latin typeface="Calibri" panose="020F0502020204030204" pitchFamily="34" charset="0"/>
                <a:sym typeface="Wingdings 2" panose="05020102010507070707" pitchFamily="18" charset="2"/>
              </a:rPr>
              <a:t>×</a:t>
            </a:r>
            <a:endParaRPr lang="en-US" sz="2800" b="1" dirty="0">
              <a:solidFill>
                <a:srgbClr val="0033CC"/>
              </a:solidFill>
            </a:endParaRPr>
          </a:p>
        </p:txBody>
      </p:sp>
      <p:sp>
        <p:nvSpPr>
          <p:cNvPr id="22" name="Rectangle 21"/>
          <p:cNvSpPr/>
          <p:nvPr/>
        </p:nvSpPr>
        <p:spPr>
          <a:xfrm>
            <a:off x="1433627" y="5050083"/>
            <a:ext cx="546100" cy="506675"/>
          </a:xfrm>
          <a:prstGeom prst="rect">
            <a:avLst/>
          </a:prstGeom>
          <a:solidFill>
            <a:srgbClr val="E3AB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33CC"/>
                </a:solidFill>
                <a:latin typeface="Calibri" panose="020F0502020204030204" pitchFamily="34" charset="0"/>
                <a:sym typeface="Wingdings 2" panose="05020102010507070707" pitchFamily="18" charset="2"/>
              </a:rPr>
              <a:t>×</a:t>
            </a:r>
            <a:endParaRPr lang="en-US" sz="2800" b="1" dirty="0">
              <a:solidFill>
                <a:srgbClr val="0033CC"/>
              </a:solidFill>
            </a:endParaRPr>
          </a:p>
        </p:txBody>
      </p:sp>
      <p:sp>
        <p:nvSpPr>
          <p:cNvPr id="23" name="Rectangle 22"/>
          <p:cNvSpPr/>
          <p:nvPr/>
        </p:nvSpPr>
        <p:spPr>
          <a:xfrm>
            <a:off x="1433627" y="5720994"/>
            <a:ext cx="546100" cy="506675"/>
          </a:xfrm>
          <a:prstGeom prst="rect">
            <a:avLst/>
          </a:prstGeom>
          <a:solidFill>
            <a:srgbClr val="E3AB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33CC"/>
                </a:solidFill>
                <a:sym typeface="Wingdings 2" panose="05020102010507070707" pitchFamily="18" charset="2"/>
              </a:rPr>
              <a:t></a:t>
            </a:r>
            <a:endParaRPr lang="en-US" sz="2800" b="1" dirty="0">
              <a:solidFill>
                <a:srgbClr val="0033CC"/>
              </a:solidFill>
            </a:endParaRPr>
          </a:p>
        </p:txBody>
      </p:sp>
      <p:sp>
        <p:nvSpPr>
          <p:cNvPr id="24" name="Rectangle 23"/>
          <p:cNvSpPr/>
          <p:nvPr/>
        </p:nvSpPr>
        <p:spPr>
          <a:xfrm>
            <a:off x="1433627" y="3034274"/>
            <a:ext cx="546100" cy="506675"/>
          </a:xfrm>
          <a:prstGeom prst="rect">
            <a:avLst/>
          </a:prstGeom>
          <a:solidFill>
            <a:srgbClr val="E3AB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33CC"/>
                </a:solidFill>
                <a:sym typeface="Wingdings 2" panose="05020102010507070707" pitchFamily="18" charset="2"/>
              </a:rPr>
              <a:t></a:t>
            </a:r>
            <a:endParaRPr lang="en-US" sz="2800" b="1" dirty="0">
              <a:solidFill>
                <a:srgbClr val="0033CC"/>
              </a:solidFill>
            </a:endParaRPr>
          </a:p>
        </p:txBody>
      </p:sp>
      <p:sp>
        <p:nvSpPr>
          <p:cNvPr id="18" name="Rectangle 17"/>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496585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174057"/>
            <a:ext cx="10515600" cy="904117"/>
          </a:xfrm>
        </p:spPr>
        <p:txBody>
          <a:bodyPr>
            <a:normAutofit/>
          </a:bodyPr>
          <a:lstStyle/>
          <a:p>
            <a:pPr algn="ctr"/>
            <a:r>
              <a:rPr lang="ar-BH" sz="5400" b="1" dirty="0">
                <a:solidFill>
                  <a:srgbClr val="FF0000"/>
                </a:solidFill>
                <a:latin typeface="Sakkal Majalla" panose="02000000000000000000" pitchFamily="2" charset="-78"/>
                <a:cs typeface="Sakkal Majalla" panose="02000000000000000000" pitchFamily="2" charset="-78"/>
              </a:rPr>
              <a:t>تبويب</a:t>
            </a:r>
            <a:r>
              <a:rPr lang="ar-BH" sz="4800" b="1" dirty="0">
                <a:solidFill>
                  <a:srgbClr val="FF0000"/>
                </a:solidFill>
                <a:latin typeface="Sakkal Majalla" panose="02000000000000000000" pitchFamily="2" charset="-78"/>
                <a:cs typeface="Sakkal Majalla" panose="02000000000000000000" pitchFamily="2" charset="-78"/>
              </a:rPr>
              <a:t> </a:t>
            </a:r>
            <a:r>
              <a:rPr lang="ar-BH" sz="5400" b="1" dirty="0">
                <a:solidFill>
                  <a:srgbClr val="FF0000"/>
                </a:solidFill>
                <a:latin typeface="Sakkal Majalla" panose="02000000000000000000" pitchFamily="2" charset="-78"/>
                <a:cs typeface="Sakkal Majalla" panose="02000000000000000000" pitchFamily="2" charset="-78"/>
              </a:rPr>
              <a:t>النصّ</a:t>
            </a:r>
          </a:p>
        </p:txBody>
      </p:sp>
      <p:sp>
        <p:nvSpPr>
          <p:cNvPr id="6" name="Bevel 5"/>
          <p:cNvSpPr/>
          <p:nvPr/>
        </p:nvSpPr>
        <p:spPr>
          <a:xfrm>
            <a:off x="2548328" y="1012874"/>
            <a:ext cx="9171655" cy="1389523"/>
          </a:xfrm>
          <a:prstGeom prst="bevel">
            <a:avLst/>
          </a:prstGeom>
          <a:solidFill>
            <a:srgbClr val="AFEA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latin typeface="Sakkal Majalla" panose="02000000000000000000" pitchFamily="2" charset="-78"/>
                <a:cs typeface="Sakkal Majalla" panose="02000000000000000000" pitchFamily="2" charset="-78"/>
              </a:rPr>
              <a:t>اقرأ النصّ قراءة متأنّية، واستخرج منه  المؤشِّرات الدالّة على جنسه الأدبيّ:</a:t>
            </a:r>
          </a:p>
        </p:txBody>
      </p:sp>
      <p:sp>
        <p:nvSpPr>
          <p:cNvPr id="14" name="Rectangle 13"/>
          <p:cNvSpPr/>
          <p:nvPr/>
        </p:nvSpPr>
        <p:spPr>
          <a:xfrm>
            <a:off x="2902043" y="3329877"/>
            <a:ext cx="8464223" cy="268341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BH" sz="2800" dirty="0">
              <a:solidFill>
                <a:srgbClr val="002060"/>
              </a:solidFill>
            </a:endParaRPr>
          </a:p>
          <a:p>
            <a:pPr algn="just"/>
            <a:endParaRPr lang="ar-BH" sz="2800" b="1" dirty="0">
              <a:solidFill>
                <a:srgbClr val="002060"/>
              </a:solidFill>
            </a:endParaRPr>
          </a:p>
          <a:p>
            <a:pPr algn="just"/>
            <a:endParaRPr lang="ar-BH" sz="2800" b="1" dirty="0">
              <a:solidFill>
                <a:srgbClr val="002060"/>
              </a:solidFill>
            </a:endParaRPr>
          </a:p>
          <a:p>
            <a:pPr algn="just"/>
            <a:endParaRPr lang="ar-BH" sz="2800" b="1" dirty="0">
              <a:solidFill>
                <a:srgbClr val="002060"/>
              </a:solidFill>
            </a:endParaRPr>
          </a:p>
          <a:p>
            <a:pPr algn="just"/>
            <a:endParaRPr lang="ar-BH" sz="2800" b="1" dirty="0">
              <a:solidFill>
                <a:srgbClr val="002060"/>
              </a:solidFill>
            </a:endParaRPr>
          </a:p>
          <a:p>
            <a:endParaRPr lang="ar-BH" sz="2800" dirty="0"/>
          </a:p>
        </p:txBody>
      </p:sp>
      <p:sp>
        <p:nvSpPr>
          <p:cNvPr id="2" name="Rectangle 1"/>
          <p:cNvSpPr/>
          <p:nvPr/>
        </p:nvSpPr>
        <p:spPr>
          <a:xfrm>
            <a:off x="2902043" y="2535546"/>
            <a:ext cx="8464223" cy="661182"/>
          </a:xfrm>
          <a:prstGeom prst="rect">
            <a:avLst/>
          </a:prstGeom>
          <a:solidFill>
            <a:schemeClr val="accent6">
              <a:lumMod val="60000"/>
              <a:lumOff val="40000"/>
            </a:schemeClr>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BH" sz="3600" b="1" dirty="0">
                <a:solidFill>
                  <a:srgbClr val="002060"/>
                </a:solidFill>
                <a:latin typeface="Sakkal Majalla" panose="02000000000000000000" pitchFamily="2" charset="-78"/>
                <a:cs typeface="Sakkal Majalla" panose="02000000000000000000" pitchFamily="2" charset="-78"/>
              </a:rPr>
              <a:t>الجنس الأدبيّ: حكاية مَثَليّة.</a:t>
            </a:r>
            <a:endParaRPr lang="en-GB" sz="3600" b="1" dirty="0">
              <a:solidFill>
                <a:srgbClr val="002060"/>
              </a:solidFill>
              <a:latin typeface="Sakkal Majalla" panose="02000000000000000000" pitchFamily="2" charset="-78"/>
              <a:cs typeface="Sakkal Majalla" panose="02000000000000000000" pitchFamily="2" charset="-78"/>
            </a:endParaRPr>
          </a:p>
        </p:txBody>
      </p:sp>
      <p:sp>
        <p:nvSpPr>
          <p:cNvPr id="3" name="Rectangle 2"/>
          <p:cNvSpPr/>
          <p:nvPr/>
        </p:nvSpPr>
        <p:spPr>
          <a:xfrm>
            <a:off x="6823907" y="3387777"/>
            <a:ext cx="4422438" cy="4747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C00000"/>
                </a:solidFill>
                <a:latin typeface="Sakkal Majalla" panose="02000000000000000000" pitchFamily="2" charset="-78"/>
                <a:cs typeface="Sakkal Majalla" panose="02000000000000000000" pitchFamily="2" charset="-78"/>
              </a:rPr>
              <a:t>المؤشِّرات الدالّة على الجنس الأدبيّ:</a:t>
            </a:r>
          </a:p>
        </p:txBody>
      </p:sp>
      <p:sp>
        <p:nvSpPr>
          <p:cNvPr id="16" name="Rectangle 15"/>
          <p:cNvSpPr/>
          <p:nvPr/>
        </p:nvSpPr>
        <p:spPr>
          <a:xfrm>
            <a:off x="6823907" y="3879549"/>
            <a:ext cx="4422438" cy="4747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chemeClr val="accent5">
                    <a:lumMod val="50000"/>
                  </a:schemeClr>
                </a:solidFill>
                <a:latin typeface="Sakkal Majalla" panose="02000000000000000000" pitchFamily="2" charset="-78"/>
                <a:cs typeface="Sakkal Majalla" panose="02000000000000000000" pitchFamily="2" charset="-78"/>
              </a:rPr>
              <a:t>وجودُ قصّة إطار وقصّة مضمّنة. </a:t>
            </a:r>
          </a:p>
        </p:txBody>
      </p:sp>
      <p:sp>
        <p:nvSpPr>
          <p:cNvPr id="17" name="Rectangle 16"/>
          <p:cNvSpPr/>
          <p:nvPr/>
        </p:nvSpPr>
        <p:spPr>
          <a:xfrm>
            <a:off x="5884959" y="4363440"/>
            <a:ext cx="5278576" cy="4747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chemeClr val="accent5">
                    <a:lumMod val="50000"/>
                  </a:schemeClr>
                </a:solidFill>
                <a:latin typeface="Sakkal Majalla" panose="02000000000000000000" pitchFamily="2" charset="-78"/>
                <a:cs typeface="Sakkal Majalla" panose="02000000000000000000" pitchFamily="2" charset="-78"/>
              </a:rPr>
              <a:t>نشأةُ القصّة المضمّنة في سياق ضرب المثل.</a:t>
            </a:r>
          </a:p>
        </p:txBody>
      </p:sp>
      <p:sp>
        <p:nvSpPr>
          <p:cNvPr id="18" name="Rectangle 17"/>
          <p:cNvSpPr/>
          <p:nvPr/>
        </p:nvSpPr>
        <p:spPr>
          <a:xfrm>
            <a:off x="7503542" y="4815965"/>
            <a:ext cx="3659994" cy="4747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تَضَمُّنُ القصّةِ موعظةً وعبرةً.</a:t>
            </a:r>
            <a:endParaRPr lang="ar-BH" sz="3200" b="1" dirty="0">
              <a:solidFill>
                <a:schemeClr val="accent5">
                  <a:lumMod val="50000"/>
                </a:schemeClr>
              </a:solidFill>
              <a:latin typeface="Sakkal Majalla" panose="02000000000000000000" pitchFamily="2" charset="-78"/>
              <a:cs typeface="Sakkal Majalla" panose="02000000000000000000" pitchFamily="2" charset="-78"/>
            </a:endParaRPr>
          </a:p>
        </p:txBody>
      </p:sp>
      <p:sp>
        <p:nvSpPr>
          <p:cNvPr id="21" name="Rectangle 20"/>
          <p:cNvSpPr/>
          <p:nvPr/>
        </p:nvSpPr>
        <p:spPr>
          <a:xfrm>
            <a:off x="7014233" y="5281812"/>
            <a:ext cx="4149302" cy="4747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r-BH" sz="3200" b="1" dirty="0">
                <a:solidFill>
                  <a:srgbClr val="002060"/>
                </a:solidFill>
                <a:latin typeface="Sakkal Majalla" panose="02000000000000000000" pitchFamily="2" charset="-78"/>
                <a:cs typeface="Sakkal Majalla" panose="02000000000000000000" pitchFamily="2" charset="-78"/>
              </a:rPr>
              <a:t>وجودُ بنية سرديّة متكاملة الأركان. </a:t>
            </a:r>
          </a:p>
        </p:txBody>
      </p:sp>
      <p:sp>
        <p:nvSpPr>
          <p:cNvPr id="15" name="Rectangle 14"/>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687083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838200" y="174057"/>
            <a:ext cx="10515600" cy="904117"/>
          </a:xfrm>
        </p:spPr>
        <p:txBody>
          <a:bodyPr>
            <a:normAutofit/>
          </a:bodyPr>
          <a:lstStyle/>
          <a:p>
            <a:pPr algn="ctr"/>
            <a:r>
              <a:rPr lang="ar-BH" sz="5400" b="1" dirty="0">
                <a:solidFill>
                  <a:srgbClr val="FF0000"/>
                </a:solidFill>
                <a:latin typeface="Sakkal Majalla" panose="02000000000000000000" pitchFamily="2" charset="-78"/>
                <a:cs typeface="Sakkal Majalla" panose="02000000000000000000" pitchFamily="2" charset="-78"/>
              </a:rPr>
              <a:t>تبويب</a:t>
            </a:r>
            <a:r>
              <a:rPr lang="ar-BH" sz="4800" b="1" dirty="0">
                <a:solidFill>
                  <a:srgbClr val="FF0000"/>
                </a:solidFill>
                <a:latin typeface="Sakkal Majalla" panose="02000000000000000000" pitchFamily="2" charset="-78"/>
                <a:cs typeface="Sakkal Majalla" panose="02000000000000000000" pitchFamily="2" charset="-78"/>
              </a:rPr>
              <a:t> </a:t>
            </a:r>
            <a:r>
              <a:rPr lang="ar-BH" sz="5400" b="1" dirty="0">
                <a:solidFill>
                  <a:srgbClr val="FF0000"/>
                </a:solidFill>
                <a:latin typeface="Sakkal Majalla" panose="02000000000000000000" pitchFamily="2" charset="-78"/>
                <a:cs typeface="Sakkal Majalla" panose="02000000000000000000" pitchFamily="2" charset="-78"/>
              </a:rPr>
              <a:t>النصّ</a:t>
            </a:r>
          </a:p>
        </p:txBody>
      </p:sp>
      <p:sp>
        <p:nvSpPr>
          <p:cNvPr id="17" name="Bevel 16"/>
          <p:cNvSpPr/>
          <p:nvPr/>
        </p:nvSpPr>
        <p:spPr>
          <a:xfrm>
            <a:off x="765709" y="1078175"/>
            <a:ext cx="11220460" cy="1102317"/>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solidFill>
                  <a:srgbClr val="002060"/>
                </a:solidFill>
                <a:latin typeface="Sakkal Majalla" panose="02000000000000000000" pitchFamily="2" charset="-78"/>
                <a:cs typeface="Sakkal Majalla" panose="02000000000000000000" pitchFamily="2" charset="-78"/>
              </a:rPr>
              <a:t>            اقرأ النصّ قراءة متأنّية، ثمّ أجب عمّا يأتي:</a:t>
            </a:r>
          </a:p>
        </p:txBody>
      </p:sp>
      <p:sp>
        <p:nvSpPr>
          <p:cNvPr id="18" name="Rectangle 17"/>
          <p:cNvSpPr/>
          <p:nvPr/>
        </p:nvSpPr>
        <p:spPr>
          <a:xfrm>
            <a:off x="3826411" y="2736675"/>
            <a:ext cx="8159757"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ar-BH" sz="3200" b="1" dirty="0">
                <a:solidFill>
                  <a:schemeClr val="tx1"/>
                </a:solidFill>
                <a:latin typeface="Sakkal Majalla" panose="02000000000000000000" pitchFamily="2" charset="-78"/>
                <a:cs typeface="Sakkal Majalla" panose="02000000000000000000" pitchFamily="2" charset="-78"/>
              </a:rPr>
              <a:t>3ــ اختر من المقترحات الآتية الفكرة العامّة المناسبة للنصّ:</a:t>
            </a:r>
          </a:p>
          <a:p>
            <a:endParaRPr lang="ar-BH" sz="2800" dirty="0"/>
          </a:p>
        </p:txBody>
      </p:sp>
      <p:sp>
        <p:nvSpPr>
          <p:cNvPr id="21" name="Rectangle 20"/>
          <p:cNvSpPr/>
          <p:nvPr/>
        </p:nvSpPr>
        <p:spPr>
          <a:xfrm>
            <a:off x="5634764" y="4555989"/>
            <a:ext cx="6288901" cy="523220"/>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BH" sz="2800" b="1" dirty="0">
                <a:solidFill>
                  <a:srgbClr val="0033CC"/>
                </a:solidFill>
                <a:latin typeface="Sakkal Majalla" panose="02000000000000000000" pitchFamily="2" charset="-78"/>
                <a:cs typeface="Sakkal Majalla" panose="02000000000000000000" pitchFamily="2" charset="-78"/>
              </a:rPr>
              <a:t>نجاة الحمامة ومالك الحزين بفضل استعمال الحيلة.</a:t>
            </a:r>
          </a:p>
        </p:txBody>
      </p:sp>
      <p:sp>
        <p:nvSpPr>
          <p:cNvPr id="22" name="Rectangle 21"/>
          <p:cNvSpPr/>
          <p:nvPr/>
        </p:nvSpPr>
        <p:spPr>
          <a:xfrm>
            <a:off x="5634764" y="3671328"/>
            <a:ext cx="6288901" cy="523220"/>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ar-BH" sz="2800" b="1" dirty="0">
                <a:solidFill>
                  <a:srgbClr val="0033CC"/>
                </a:solidFill>
                <a:latin typeface="Sakkal Majalla" panose="02000000000000000000" pitchFamily="2" charset="-78"/>
                <a:cs typeface="Sakkal Majalla" panose="02000000000000000000" pitchFamily="2" charset="-78"/>
              </a:rPr>
              <a:t>هلاك الحمامة نتيجة سذاجتها وعدم استماعها إلى النصح.</a:t>
            </a:r>
          </a:p>
        </p:txBody>
      </p:sp>
      <p:sp>
        <p:nvSpPr>
          <p:cNvPr id="23" name="Rectangle 22"/>
          <p:cNvSpPr/>
          <p:nvPr/>
        </p:nvSpPr>
        <p:spPr>
          <a:xfrm>
            <a:off x="3938787" y="5440650"/>
            <a:ext cx="7984878" cy="523220"/>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ar-BH" sz="2800" b="1" dirty="0">
                <a:solidFill>
                  <a:srgbClr val="0033CC"/>
                </a:solidFill>
                <a:latin typeface="Sakkal Majalla" panose="02000000000000000000" pitchFamily="2" charset="-78"/>
                <a:cs typeface="Sakkal Majalla" panose="02000000000000000000" pitchFamily="2" charset="-78"/>
              </a:rPr>
              <a:t>هلاك مالك الحزين على يد الثعلب؛ لأنّه رأى الرأي للحمامة ولم يَرَهُ لنفسه.</a:t>
            </a:r>
            <a:endParaRPr lang="en-US" sz="2800" b="1" dirty="0">
              <a:solidFill>
                <a:srgbClr val="0033CC"/>
              </a:solidFill>
              <a:latin typeface="Sakkal Majalla" panose="02000000000000000000" pitchFamily="2" charset="-78"/>
              <a:cs typeface="Sakkal Majalla" panose="02000000000000000000" pitchFamily="2" charset="-78"/>
            </a:endParaRPr>
          </a:p>
        </p:txBody>
      </p:sp>
      <p:sp>
        <p:nvSpPr>
          <p:cNvPr id="2" name="AutoShape 2" descr="الحمامة والثعلب ومالك الحزين, الصف السابع, لغة عربية, الفصل الثالث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11158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100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grpId="1" nodeType="withEffect">
                                  <p:stCondLst>
                                    <p:cond delay="100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1" nodeType="withEffect">
                                  <p:stCondLst>
                                    <p:cond delay="100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2" nodeType="clickEffect">
                                  <p:stCondLst>
                                    <p:cond delay="0"/>
                                  </p:stCondLst>
                                  <p:childTnLst>
                                    <p:set>
                                      <p:cBhvr>
                                        <p:cTn id="27" dur="1" fill="hold">
                                          <p:stCondLst>
                                            <p:cond delay="0"/>
                                          </p:stCondLst>
                                        </p:cTn>
                                        <p:tgtEl>
                                          <p:spTgt spid="22"/>
                                        </p:tgtEl>
                                        <p:attrNameLst>
                                          <p:attrName>style.visibility</p:attrName>
                                        </p:attrNameLst>
                                      </p:cBhvr>
                                      <p:to>
                                        <p:strVal val="hidden"/>
                                      </p:to>
                                    </p:set>
                                  </p:childTnLst>
                                </p:cTn>
                              </p:par>
                              <p:par>
                                <p:cTn id="28" presetID="1" presetClass="exit" presetSubtype="0" fill="hold" grpId="2" nodeType="withEffect">
                                  <p:stCondLst>
                                    <p:cond delay="0"/>
                                  </p:stCondLst>
                                  <p:childTnLst>
                                    <p:set>
                                      <p:cBhvr>
                                        <p:cTn id="29" dur="1" fill="hold">
                                          <p:stCondLst>
                                            <p:cond delay="0"/>
                                          </p:stCondLst>
                                        </p:cTn>
                                        <p:tgtEl>
                                          <p:spTgt spid="21"/>
                                        </p:tgtEl>
                                        <p:attrNameLst>
                                          <p:attrName>style.visibility</p:attrName>
                                        </p:attrNameLst>
                                      </p:cBhvr>
                                      <p:to>
                                        <p:strVal val="hidden"/>
                                      </p:to>
                                    </p:set>
                                  </p:childTnLst>
                                </p:cTn>
                              </p:par>
                              <p:par>
                                <p:cTn id="30" presetID="42" presetClass="path" presetSubtype="0" accel="50000" decel="50000" fill="hold" grpId="2" nodeType="withEffect">
                                  <p:stCondLst>
                                    <p:cond delay="0"/>
                                  </p:stCondLst>
                                  <p:childTnLst>
                                    <p:animMotion origin="layout" path="M 0.11562 0.03889 L -0.00391 -0.20417 " pathEditMode="relative" rAng="0" ptsTypes="AA">
                                      <p:cBhvr>
                                        <p:cTn id="31" dur="10" fill="hold"/>
                                        <p:tgtEl>
                                          <p:spTgt spid="23"/>
                                        </p:tgtEl>
                                        <p:attrNameLst>
                                          <p:attrName>ppt_x</p:attrName>
                                          <p:attrName>ppt_y</p:attrName>
                                        </p:attrNameLst>
                                      </p:cBhvr>
                                      <p:rCtr x="-5977" y="-1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animBg="1"/>
      <p:bldP spid="21" grpId="1" animBg="1"/>
      <p:bldP spid="21" grpId="2" animBg="1"/>
      <p:bldP spid="22" grpId="0" animBg="1"/>
      <p:bldP spid="22" grpId="1" animBg="1"/>
      <p:bldP spid="22" grpId="2" animBg="1"/>
      <p:bldP spid="23" grpId="0" animBg="1"/>
      <p:bldP spid="23" grpId="1" animBg="1"/>
      <p:bldP spid="23"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838200" y="160408"/>
            <a:ext cx="10515600" cy="917765"/>
          </a:xfrm>
        </p:spPr>
        <p:txBody>
          <a:bodyPr>
            <a:normAutofit/>
          </a:bodyPr>
          <a:lstStyle/>
          <a:p>
            <a:pPr algn="ctr"/>
            <a:r>
              <a:rPr lang="ar-BH" sz="4800" b="1" dirty="0">
                <a:solidFill>
                  <a:srgbClr val="FF0000"/>
                </a:solidFill>
                <a:latin typeface="Sakkal Majalla" panose="02000000000000000000" pitchFamily="2" charset="-78"/>
                <a:cs typeface="Sakkal Majalla" panose="02000000000000000000" pitchFamily="2" charset="-78"/>
              </a:rPr>
              <a:t>تحديد بنية النصّ</a:t>
            </a:r>
          </a:p>
        </p:txBody>
      </p:sp>
      <p:sp>
        <p:nvSpPr>
          <p:cNvPr id="2" name="Rectangle 1"/>
          <p:cNvSpPr/>
          <p:nvPr/>
        </p:nvSpPr>
        <p:spPr>
          <a:xfrm>
            <a:off x="5359791" y="1132449"/>
            <a:ext cx="6602783" cy="640079"/>
          </a:xfrm>
          <a:prstGeom prst="rect">
            <a:avLst/>
          </a:prstGeom>
          <a:solidFill>
            <a:srgbClr val="0095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latin typeface="Sakkal Majalla" panose="02000000000000000000" pitchFamily="2" charset="-78"/>
                <a:cs typeface="Sakkal Majalla" panose="02000000000000000000" pitchFamily="2" charset="-78"/>
              </a:rPr>
              <a:t>كشأن كلّ حكايات كليلة ودمنة، يتكوّن النصّ من:</a:t>
            </a:r>
            <a:endParaRPr lang="en-GB" sz="3200" b="1" dirty="0">
              <a:latin typeface="Sakkal Majalla" panose="02000000000000000000" pitchFamily="2" charset="-78"/>
              <a:cs typeface="Sakkal Majalla" panose="02000000000000000000" pitchFamily="2" charset="-78"/>
            </a:endParaRPr>
          </a:p>
        </p:txBody>
      </p:sp>
      <p:sp>
        <p:nvSpPr>
          <p:cNvPr id="4" name="Oval 3"/>
          <p:cNvSpPr/>
          <p:nvPr/>
        </p:nvSpPr>
        <p:spPr>
          <a:xfrm>
            <a:off x="2981294" y="958816"/>
            <a:ext cx="1393758" cy="865164"/>
          </a:xfrm>
          <a:prstGeom prst="ellipse">
            <a:avLst/>
          </a:prstGeom>
          <a:solidFill>
            <a:srgbClr val="EE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0033CC"/>
                </a:solidFill>
                <a:latin typeface="Sakkal Majalla" panose="02000000000000000000" pitchFamily="2" charset="-78"/>
                <a:cs typeface="Sakkal Majalla" panose="02000000000000000000" pitchFamily="2" charset="-78"/>
              </a:rPr>
              <a:t>قصّة إطار</a:t>
            </a:r>
            <a:endParaRPr lang="en-GB" sz="2400" b="1" dirty="0">
              <a:solidFill>
                <a:srgbClr val="0033CC"/>
              </a:solidFill>
              <a:latin typeface="Sakkal Majalla" panose="02000000000000000000" pitchFamily="2" charset="-78"/>
              <a:cs typeface="Sakkal Majalla" panose="02000000000000000000" pitchFamily="2" charset="-78"/>
            </a:endParaRPr>
          </a:p>
        </p:txBody>
      </p:sp>
      <p:cxnSp>
        <p:nvCxnSpPr>
          <p:cNvPr id="6" name="Straight Arrow Connector 5"/>
          <p:cNvCxnSpPr/>
          <p:nvPr/>
        </p:nvCxnSpPr>
        <p:spPr>
          <a:xfrm flipH="1">
            <a:off x="2194851" y="1405467"/>
            <a:ext cx="731229" cy="0"/>
          </a:xfrm>
          <a:prstGeom prst="straightConnector1">
            <a:avLst/>
          </a:prstGeom>
          <a:ln w="38100">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0006" y="894216"/>
            <a:ext cx="1702190" cy="2031864"/>
          </a:xfrm>
          <a:prstGeom prst="rect">
            <a:avLst/>
          </a:prstGeom>
          <a:solidFill>
            <a:srgbClr val="EE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200" b="1" dirty="0">
                <a:solidFill>
                  <a:srgbClr val="0033CC"/>
                </a:solidFill>
                <a:latin typeface="Sakkal Majalla" panose="02000000000000000000" pitchFamily="2" charset="-78"/>
                <a:cs typeface="Sakkal Majalla" panose="02000000000000000000" pitchFamily="2" charset="-78"/>
              </a:rPr>
              <a:t>طلب الملك من الفيلسوف أن يضرب له مثلًا حول الرجل الذي يرى الرأي لغيره ولا يراه لنفسه</a:t>
            </a:r>
            <a:endParaRPr lang="en-GB" sz="2200" b="1" dirty="0">
              <a:solidFill>
                <a:srgbClr val="0033CC"/>
              </a:solidFill>
              <a:latin typeface="Sakkal Majalla" panose="02000000000000000000" pitchFamily="2" charset="-78"/>
              <a:cs typeface="Sakkal Majalla" panose="02000000000000000000" pitchFamily="2" charset="-78"/>
            </a:endParaRPr>
          </a:p>
        </p:txBody>
      </p:sp>
      <p:cxnSp>
        <p:nvCxnSpPr>
          <p:cNvPr id="10" name="Straight Arrow Connector 9"/>
          <p:cNvCxnSpPr>
            <a:stCxn id="2" idx="1"/>
            <a:endCxn id="4" idx="6"/>
          </p:cNvCxnSpPr>
          <p:nvPr/>
        </p:nvCxnSpPr>
        <p:spPr>
          <a:xfrm flipH="1" flipV="1">
            <a:off x="4375052" y="1391398"/>
            <a:ext cx="984739" cy="61091"/>
          </a:xfrm>
          <a:prstGeom prst="straightConnector1">
            <a:avLst/>
          </a:prstGeom>
          <a:ln w="38100">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123027" y="2661187"/>
            <a:ext cx="1449764" cy="914400"/>
          </a:xfrm>
          <a:prstGeom prst="ellipse">
            <a:avLst/>
          </a:prstGeom>
          <a:solidFill>
            <a:srgbClr val="EE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0033CC"/>
                </a:solidFill>
                <a:latin typeface="Sakkal Majalla" panose="02000000000000000000" pitchFamily="2" charset="-78"/>
                <a:cs typeface="Sakkal Majalla" panose="02000000000000000000" pitchFamily="2" charset="-78"/>
              </a:rPr>
              <a:t>قصّة مضمّنة</a:t>
            </a:r>
            <a:endParaRPr lang="en-GB" sz="2400" b="1" dirty="0">
              <a:solidFill>
                <a:srgbClr val="0033CC"/>
              </a:solidFill>
              <a:latin typeface="Sakkal Majalla" panose="02000000000000000000" pitchFamily="2" charset="-78"/>
              <a:cs typeface="Sakkal Majalla" panose="02000000000000000000" pitchFamily="2" charset="-78"/>
            </a:endParaRPr>
          </a:p>
        </p:txBody>
      </p:sp>
      <p:cxnSp>
        <p:nvCxnSpPr>
          <p:cNvPr id="18" name="Straight Arrow Connector 17"/>
          <p:cNvCxnSpPr>
            <a:stCxn id="2" idx="1"/>
            <a:endCxn id="23" idx="7"/>
          </p:cNvCxnSpPr>
          <p:nvPr/>
        </p:nvCxnSpPr>
        <p:spPr>
          <a:xfrm flipH="1">
            <a:off x="4360478" y="1452489"/>
            <a:ext cx="999313" cy="1342609"/>
          </a:xfrm>
          <a:prstGeom prst="straightConnector1">
            <a:avLst/>
          </a:prstGeom>
          <a:ln w="38100">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04671" y="3046748"/>
            <a:ext cx="1734174" cy="1134785"/>
          </a:xfrm>
          <a:prstGeom prst="rect">
            <a:avLst/>
          </a:prstGeom>
          <a:solidFill>
            <a:srgbClr val="EE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200" b="1" dirty="0">
                <a:solidFill>
                  <a:srgbClr val="0033CC"/>
                </a:solidFill>
                <a:latin typeface="Sakkal Majalla" panose="02000000000000000000" pitchFamily="2" charset="-78"/>
                <a:cs typeface="Sakkal Majalla" panose="02000000000000000000" pitchFamily="2" charset="-78"/>
              </a:rPr>
              <a:t>حكاية الحمامة والثعلب ومالك الحزين</a:t>
            </a:r>
            <a:endParaRPr lang="en-GB" sz="2200" b="1" dirty="0">
              <a:solidFill>
                <a:srgbClr val="0033CC"/>
              </a:solidFill>
              <a:latin typeface="Sakkal Majalla" panose="02000000000000000000" pitchFamily="2" charset="-78"/>
              <a:cs typeface="Sakkal Majalla" panose="02000000000000000000" pitchFamily="2" charset="-78"/>
            </a:endParaRPr>
          </a:p>
        </p:txBody>
      </p:sp>
      <p:cxnSp>
        <p:nvCxnSpPr>
          <p:cNvPr id="34" name="Straight Arrow Connector 33"/>
          <p:cNvCxnSpPr/>
          <p:nvPr/>
        </p:nvCxnSpPr>
        <p:spPr>
          <a:xfrm flipH="1">
            <a:off x="2194851" y="3312063"/>
            <a:ext cx="928176" cy="0"/>
          </a:xfrm>
          <a:prstGeom prst="straightConnector1">
            <a:avLst/>
          </a:prstGeom>
          <a:ln w="38100">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359791" y="2212146"/>
            <a:ext cx="6602783" cy="713934"/>
          </a:xfrm>
          <a:prstGeom prst="rect">
            <a:avLst/>
          </a:prstGeom>
          <a:solidFill>
            <a:srgbClr val="934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r-BH" sz="2400" b="1" dirty="0">
                <a:solidFill>
                  <a:schemeClr val="bg1"/>
                </a:solidFill>
                <a:latin typeface="Sakkal Majalla" panose="02000000000000000000" pitchFamily="2" charset="-78"/>
                <a:cs typeface="Sakkal Majalla" panose="02000000000000000000" pitchFamily="2" charset="-78"/>
              </a:rPr>
              <a:t>قسّم القصّة المضمّنة ثلاثةَ مقاطعَ وفق العلاقة بين الشخصيّات.</a:t>
            </a:r>
            <a:endParaRPr lang="en-GB" sz="2400" b="1" dirty="0">
              <a:solidFill>
                <a:schemeClr val="bg1"/>
              </a:solidFill>
              <a:latin typeface="Sakkal Majalla" panose="02000000000000000000" pitchFamily="2" charset="-78"/>
              <a:cs typeface="Sakkal Majalla" panose="02000000000000000000" pitchFamily="2" charset="-78"/>
            </a:endParaRPr>
          </a:p>
        </p:txBody>
      </p:sp>
      <p:sp>
        <p:nvSpPr>
          <p:cNvPr id="48" name="Rectangle 47"/>
          <p:cNvSpPr/>
          <p:nvPr/>
        </p:nvSpPr>
        <p:spPr>
          <a:xfrm>
            <a:off x="4643395" y="3303483"/>
            <a:ext cx="7319179" cy="640079"/>
          </a:xfrm>
          <a:prstGeom prst="rect">
            <a:avLst/>
          </a:prstGeom>
          <a:solidFill>
            <a:srgbClr val="85D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002060"/>
                </a:solidFill>
                <a:latin typeface="Sakkal Majalla" panose="02000000000000000000" pitchFamily="2" charset="-78"/>
                <a:cs typeface="Sakkal Majalla" panose="02000000000000000000" pitchFamily="2" charset="-78"/>
              </a:rPr>
              <a:t>الحمامة والثعلب: من (قال الفيلسوف) إلى (فتُلقي إليه فراخَها).</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49" name="Rectangle 48"/>
          <p:cNvSpPr/>
          <p:nvPr/>
        </p:nvSpPr>
        <p:spPr>
          <a:xfrm>
            <a:off x="4628798" y="4485078"/>
            <a:ext cx="7333776" cy="640079"/>
          </a:xfrm>
          <a:prstGeom prst="rect">
            <a:avLst/>
          </a:prstGeom>
          <a:solidFill>
            <a:srgbClr val="85D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002060"/>
                </a:solidFill>
                <a:latin typeface="Sakkal Majalla" panose="02000000000000000000" pitchFamily="2" charset="-78"/>
                <a:cs typeface="Sakkal Majalla" panose="02000000000000000000" pitchFamily="2" charset="-78"/>
              </a:rPr>
              <a:t>مالك الحزين يحتال للحمامة: من (فبينما هي) إلى (علّمني مالك الحزين). </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51" name="Rectangle 50"/>
          <p:cNvSpPr/>
          <p:nvPr/>
        </p:nvSpPr>
        <p:spPr>
          <a:xfrm>
            <a:off x="4628798" y="5698686"/>
            <a:ext cx="7333776" cy="640079"/>
          </a:xfrm>
          <a:prstGeom prst="rect">
            <a:avLst/>
          </a:prstGeom>
          <a:solidFill>
            <a:srgbClr val="85D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002060"/>
                </a:solidFill>
                <a:latin typeface="Sakkal Majalla" panose="02000000000000000000" pitchFamily="2" charset="-78"/>
                <a:cs typeface="Sakkal Majalla" panose="02000000000000000000" pitchFamily="2" charset="-78"/>
              </a:rPr>
              <a:t>هلاك مالك الحزين على يد الثعلب: بقيّة النصّ.</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19" name="Rectangle 18"/>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359761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barn(inVertical)">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23" grpId="0" animBg="1"/>
      <p:bldP spid="30" grpId="0" animBg="1"/>
      <p:bldP spid="47" grpId="0" animBg="1"/>
      <p:bldP spid="48" grpId="0" animBg="1"/>
      <p:bldP spid="49"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838200" y="109183"/>
            <a:ext cx="10515600" cy="1397315"/>
          </a:xfrm>
        </p:spPr>
        <p:txBody>
          <a:bodyPr/>
          <a:lstStyle/>
          <a:p>
            <a:r>
              <a:rPr lang="ar-BH" b="1" dirty="0">
                <a:solidFill>
                  <a:srgbClr val="FF0000"/>
                </a:solidFill>
              </a:rPr>
              <a:t>                                      </a:t>
            </a:r>
          </a:p>
        </p:txBody>
      </p:sp>
      <p:sp>
        <p:nvSpPr>
          <p:cNvPr id="39" name="Rounded Rectangle 38"/>
          <p:cNvSpPr/>
          <p:nvPr/>
        </p:nvSpPr>
        <p:spPr>
          <a:xfrm>
            <a:off x="4699266" y="171721"/>
            <a:ext cx="4009305" cy="881827"/>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1" anchor="ctr"/>
          <a:lstStyle/>
          <a:p>
            <a:pPr algn="ctr"/>
            <a:r>
              <a:rPr lang="ar-BH" sz="5400" b="1" dirty="0">
                <a:solidFill>
                  <a:srgbClr val="FF0000"/>
                </a:solidFill>
                <a:latin typeface="Sakkal Majalla" panose="02000000000000000000" pitchFamily="2" charset="-78"/>
                <a:cs typeface="Sakkal Majalla" panose="02000000000000000000" pitchFamily="2" charset="-78"/>
              </a:rPr>
              <a:t>المقطع الأوّل</a:t>
            </a:r>
            <a:endParaRPr lang="ar-BH" sz="5400" dirty="0">
              <a:latin typeface="Sakkal Majalla" panose="02000000000000000000" pitchFamily="2" charset="-78"/>
              <a:cs typeface="Sakkal Majalla" panose="02000000000000000000" pitchFamily="2" charset="-78"/>
            </a:endParaRPr>
          </a:p>
        </p:txBody>
      </p:sp>
      <p:sp>
        <p:nvSpPr>
          <p:cNvPr id="2" name="AutoShape 2" descr="Islamic Golden 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1904023" y="1321468"/>
            <a:ext cx="8495882" cy="569326"/>
          </a:xfrm>
          <a:prstGeom prst="rect">
            <a:avLst/>
          </a:prstGeom>
          <a:solidFill>
            <a:srgbClr val="C34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chemeClr val="tx1"/>
                </a:solidFill>
                <a:latin typeface="Sakkal Majalla" panose="02000000000000000000" pitchFamily="2" charset="-78"/>
                <a:cs typeface="Sakkal Majalla" panose="02000000000000000000" pitchFamily="2" charset="-78"/>
              </a:rPr>
              <a:t>ضع علامة (✔) أمام الإجابة الصحيحة:</a:t>
            </a:r>
            <a:endParaRPr lang="en-GB" sz="3600" b="1" dirty="0">
              <a:solidFill>
                <a:schemeClr val="tx1"/>
              </a:solidFill>
              <a:latin typeface="Sakkal Majalla" panose="02000000000000000000" pitchFamily="2" charset="-78"/>
              <a:cs typeface="Sakkal Majalla" panose="02000000000000000000" pitchFamily="2" charset="-78"/>
            </a:endParaRPr>
          </a:p>
        </p:txBody>
      </p:sp>
      <p:sp>
        <p:nvSpPr>
          <p:cNvPr id="4" name="Rectangle 3"/>
          <p:cNvSpPr/>
          <p:nvPr/>
        </p:nvSpPr>
        <p:spPr>
          <a:xfrm>
            <a:off x="6306708" y="2025596"/>
            <a:ext cx="3925388" cy="1867302"/>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400" b="1" dirty="0">
                <a:solidFill>
                  <a:srgbClr val="0033CC"/>
                </a:solidFill>
                <a:latin typeface="Sakkal Majalla" panose="02000000000000000000" pitchFamily="2" charset="-78"/>
                <a:cs typeface="Sakkal Majalla" panose="02000000000000000000" pitchFamily="2" charset="-78"/>
              </a:rPr>
              <a:t>(سُحق النخلة) يعني:</a:t>
            </a:r>
          </a:p>
          <a:p>
            <a:r>
              <a:rPr lang="ar-BH" sz="2800" dirty="0">
                <a:solidFill>
                  <a:schemeClr val="tx1"/>
                </a:solidFill>
                <a:latin typeface="Sakkal Majalla" panose="02000000000000000000" pitchFamily="2" charset="-78"/>
                <a:cs typeface="Sakkal Majalla" panose="02000000000000000000" pitchFamily="2" charset="-78"/>
              </a:rPr>
              <a:t>ــ ثمارها.</a:t>
            </a:r>
          </a:p>
          <a:p>
            <a:r>
              <a:rPr lang="ar-BH" sz="2800" dirty="0">
                <a:solidFill>
                  <a:schemeClr val="tx1"/>
                </a:solidFill>
                <a:latin typeface="Sakkal Majalla" panose="02000000000000000000" pitchFamily="2" charset="-78"/>
                <a:cs typeface="Sakkal Majalla" panose="02000000000000000000" pitchFamily="2" charset="-78"/>
              </a:rPr>
              <a:t>ــ كبر حجم جذعها.</a:t>
            </a:r>
          </a:p>
          <a:p>
            <a:r>
              <a:rPr lang="ar-BH" sz="2800" dirty="0">
                <a:solidFill>
                  <a:schemeClr val="tx1"/>
                </a:solidFill>
                <a:latin typeface="Sakkal Majalla" panose="02000000000000000000" pitchFamily="2" charset="-78"/>
                <a:cs typeface="Sakkal Majalla" panose="02000000000000000000" pitchFamily="2" charset="-78"/>
              </a:rPr>
              <a:t>ــ ارتفاعها الشديد</a:t>
            </a:r>
            <a:r>
              <a:rPr lang="ar-BH" sz="2400" dirty="0">
                <a:solidFill>
                  <a:schemeClr val="tx1"/>
                </a:solidFill>
              </a:rPr>
              <a:t>.</a:t>
            </a:r>
            <a:r>
              <a:rPr lang="ar-BH" sz="2400" b="1" dirty="0">
                <a:solidFill>
                  <a:srgbClr val="F5E1FF"/>
                </a:solidFill>
              </a:rPr>
              <a:t> </a:t>
            </a:r>
            <a:endParaRPr lang="en-GB" sz="2800" dirty="0">
              <a:solidFill>
                <a:srgbClr val="FF0000"/>
              </a:solidFill>
            </a:endParaRPr>
          </a:p>
        </p:txBody>
      </p:sp>
      <p:sp>
        <p:nvSpPr>
          <p:cNvPr id="27" name="Rectangle 26"/>
          <p:cNvSpPr/>
          <p:nvPr/>
        </p:nvSpPr>
        <p:spPr>
          <a:xfrm>
            <a:off x="6306708" y="4127322"/>
            <a:ext cx="3925388" cy="1867302"/>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400" b="1" dirty="0">
                <a:solidFill>
                  <a:srgbClr val="0033CC"/>
                </a:solidFill>
                <a:latin typeface="Sakkal Majalla" panose="02000000000000000000" pitchFamily="2" charset="-78"/>
                <a:cs typeface="Sakkal Majalla" panose="02000000000000000000" pitchFamily="2" charset="-78"/>
              </a:rPr>
              <a:t>(أدرك فراخها) يعني:</a:t>
            </a:r>
          </a:p>
          <a:p>
            <a:r>
              <a:rPr lang="ar-BH" sz="2800" dirty="0">
                <a:solidFill>
                  <a:schemeClr val="tx1"/>
                </a:solidFill>
                <a:latin typeface="Sakkal Majalla" panose="02000000000000000000" pitchFamily="2" charset="-78"/>
                <a:cs typeface="Sakkal Majalla" panose="02000000000000000000" pitchFamily="2" charset="-78"/>
              </a:rPr>
              <a:t>ــ كبر فراخها.</a:t>
            </a:r>
            <a:r>
              <a:rPr lang="ar-BH" sz="2800" b="1" dirty="0">
                <a:solidFill>
                  <a:srgbClr val="FF0000"/>
                </a:solidFill>
                <a:latin typeface="Sakkal Majalla" panose="02000000000000000000" pitchFamily="2" charset="-78"/>
                <a:cs typeface="Sakkal Majalla" panose="02000000000000000000" pitchFamily="2" charset="-78"/>
              </a:rPr>
              <a:t> </a:t>
            </a:r>
            <a:r>
              <a:rPr lang="ar-BH" sz="2800" dirty="0">
                <a:solidFill>
                  <a:srgbClr val="FF0000"/>
                </a:solidFill>
                <a:latin typeface="Sakkal Majalla" panose="02000000000000000000" pitchFamily="2" charset="-78"/>
                <a:cs typeface="Sakkal Majalla" panose="02000000000000000000" pitchFamily="2" charset="-78"/>
              </a:rPr>
              <a:t> </a:t>
            </a:r>
            <a:endParaRPr lang="ar-BH" sz="2800" dirty="0">
              <a:solidFill>
                <a:schemeClr val="tx1"/>
              </a:solidFill>
              <a:latin typeface="Sakkal Majalla" panose="02000000000000000000" pitchFamily="2" charset="-78"/>
              <a:cs typeface="Sakkal Majalla" panose="02000000000000000000" pitchFamily="2" charset="-78"/>
            </a:endParaRPr>
          </a:p>
          <a:p>
            <a:r>
              <a:rPr lang="ar-BH" sz="2800" dirty="0">
                <a:solidFill>
                  <a:schemeClr val="tx1"/>
                </a:solidFill>
                <a:latin typeface="Sakkal Majalla" panose="02000000000000000000" pitchFamily="2" charset="-78"/>
                <a:cs typeface="Sakkal Majalla" panose="02000000000000000000" pitchFamily="2" charset="-78"/>
              </a:rPr>
              <a:t>ــ فهم فراخها.</a:t>
            </a:r>
          </a:p>
          <a:p>
            <a:r>
              <a:rPr lang="ar-BH" sz="2800" dirty="0">
                <a:solidFill>
                  <a:schemeClr val="tx1"/>
                </a:solidFill>
                <a:latin typeface="Sakkal Majalla" panose="02000000000000000000" pitchFamily="2" charset="-78"/>
                <a:cs typeface="Sakkal Majalla" panose="02000000000000000000" pitchFamily="2" charset="-78"/>
              </a:rPr>
              <a:t>ــ نام فراخها</a:t>
            </a:r>
            <a:r>
              <a:rPr lang="ar-BH" sz="2400" dirty="0">
                <a:solidFill>
                  <a:schemeClr val="tx1"/>
                </a:solidFill>
                <a:latin typeface="Sakkal Majalla" panose="02000000000000000000" pitchFamily="2" charset="-78"/>
                <a:cs typeface="Sakkal Majalla" panose="02000000000000000000" pitchFamily="2" charset="-78"/>
              </a:rPr>
              <a:t>. </a:t>
            </a:r>
            <a:endParaRPr lang="en-GB" sz="2400" dirty="0">
              <a:solidFill>
                <a:schemeClr val="tx1"/>
              </a:solidFill>
              <a:latin typeface="Sakkal Majalla" panose="02000000000000000000" pitchFamily="2" charset="-78"/>
              <a:cs typeface="Sakkal Majalla" panose="02000000000000000000" pitchFamily="2" charset="-78"/>
            </a:endParaRPr>
          </a:p>
        </p:txBody>
      </p:sp>
      <p:sp>
        <p:nvSpPr>
          <p:cNvPr id="28" name="Rectangle 27"/>
          <p:cNvSpPr/>
          <p:nvPr/>
        </p:nvSpPr>
        <p:spPr>
          <a:xfrm>
            <a:off x="1904023" y="2069279"/>
            <a:ext cx="4079630" cy="1867302"/>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400" b="1" dirty="0">
                <a:solidFill>
                  <a:srgbClr val="0033CC"/>
                </a:solidFill>
                <a:latin typeface="Sakkal Majalla" panose="02000000000000000000" pitchFamily="2" charset="-78"/>
                <a:cs typeface="Sakkal Majalla" panose="02000000000000000000" pitchFamily="2" charset="-78"/>
              </a:rPr>
              <a:t>كانت الحمامة تجد في نقل عشّها:</a:t>
            </a:r>
          </a:p>
          <a:p>
            <a:r>
              <a:rPr lang="ar-BH" sz="2400" dirty="0">
                <a:solidFill>
                  <a:schemeClr val="tx1"/>
                </a:solidFill>
                <a:latin typeface="Sakkal Majalla" panose="02000000000000000000" pitchFamily="2" charset="-78"/>
                <a:cs typeface="Sakkal Majalla" panose="02000000000000000000" pitchFamily="2" charset="-78"/>
              </a:rPr>
              <a:t>ــ </a:t>
            </a:r>
            <a:r>
              <a:rPr lang="ar-BH" sz="2800" dirty="0">
                <a:solidFill>
                  <a:schemeClr val="tx1"/>
                </a:solidFill>
                <a:latin typeface="Sakkal Majalla" panose="02000000000000000000" pitchFamily="2" charset="-78"/>
                <a:cs typeface="Sakkal Majalla" panose="02000000000000000000" pitchFamily="2" charset="-78"/>
              </a:rPr>
              <a:t>يُسرًا وسهولَةً.</a:t>
            </a:r>
            <a:r>
              <a:rPr lang="ar-BH" sz="2800" b="1" dirty="0">
                <a:solidFill>
                  <a:srgbClr val="FF0000"/>
                </a:solidFill>
                <a:latin typeface="Sakkal Majalla" panose="02000000000000000000" pitchFamily="2" charset="-78"/>
                <a:cs typeface="Sakkal Majalla" panose="02000000000000000000" pitchFamily="2" charset="-78"/>
              </a:rPr>
              <a:t> </a:t>
            </a:r>
            <a:r>
              <a:rPr lang="ar-BH" sz="2800" dirty="0">
                <a:solidFill>
                  <a:srgbClr val="FF0000"/>
                </a:solidFill>
                <a:latin typeface="Sakkal Majalla" panose="02000000000000000000" pitchFamily="2" charset="-78"/>
                <a:cs typeface="Sakkal Majalla" panose="02000000000000000000" pitchFamily="2" charset="-78"/>
              </a:rPr>
              <a:t> </a:t>
            </a:r>
            <a:endParaRPr lang="ar-BH" sz="2800" dirty="0">
              <a:solidFill>
                <a:schemeClr val="tx1"/>
              </a:solidFill>
              <a:latin typeface="Sakkal Majalla" panose="02000000000000000000" pitchFamily="2" charset="-78"/>
              <a:cs typeface="Sakkal Majalla" panose="02000000000000000000" pitchFamily="2" charset="-78"/>
            </a:endParaRPr>
          </a:p>
          <a:p>
            <a:r>
              <a:rPr lang="ar-BH" sz="2800" dirty="0">
                <a:solidFill>
                  <a:schemeClr val="tx1"/>
                </a:solidFill>
                <a:latin typeface="Sakkal Majalla" panose="02000000000000000000" pitchFamily="2" charset="-78"/>
                <a:cs typeface="Sakkal Majalla" panose="02000000000000000000" pitchFamily="2" charset="-78"/>
              </a:rPr>
              <a:t>ــ مشقّةً وعناءً.</a:t>
            </a:r>
          </a:p>
          <a:p>
            <a:r>
              <a:rPr lang="ar-BH" sz="2800" dirty="0">
                <a:solidFill>
                  <a:schemeClr val="tx1"/>
                </a:solidFill>
                <a:latin typeface="Sakkal Majalla" panose="02000000000000000000" pitchFamily="2" charset="-78"/>
                <a:cs typeface="Sakkal Majalla" panose="02000000000000000000" pitchFamily="2" charset="-78"/>
              </a:rPr>
              <a:t>ــ مُساعدةً وعَوْنًا</a:t>
            </a:r>
            <a:r>
              <a:rPr lang="ar-BH" sz="2400" dirty="0">
                <a:solidFill>
                  <a:schemeClr val="tx1"/>
                </a:solidFill>
                <a:latin typeface="Sakkal Majalla" panose="02000000000000000000" pitchFamily="2" charset="-78"/>
                <a:cs typeface="Sakkal Majalla" panose="02000000000000000000" pitchFamily="2" charset="-78"/>
              </a:rPr>
              <a:t>. </a:t>
            </a:r>
            <a:endParaRPr lang="en-GB" sz="2400" dirty="0">
              <a:solidFill>
                <a:schemeClr val="tx1"/>
              </a:solidFill>
              <a:latin typeface="Sakkal Majalla" panose="02000000000000000000" pitchFamily="2" charset="-78"/>
              <a:cs typeface="Sakkal Majalla" panose="02000000000000000000" pitchFamily="2" charset="-78"/>
            </a:endParaRPr>
          </a:p>
        </p:txBody>
      </p:sp>
      <p:sp>
        <p:nvSpPr>
          <p:cNvPr id="29" name="Rectangle 28"/>
          <p:cNvSpPr/>
          <p:nvPr/>
        </p:nvSpPr>
        <p:spPr>
          <a:xfrm>
            <a:off x="1904023" y="4214108"/>
            <a:ext cx="4079629" cy="1867302"/>
          </a:xfrm>
          <a:prstGeom prst="rect">
            <a:avLst/>
          </a:prstGeom>
          <a:solidFill>
            <a:srgbClr val="F5E1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400" b="1" dirty="0">
                <a:solidFill>
                  <a:srgbClr val="0033CC"/>
                </a:solidFill>
                <a:latin typeface="Sakkal Majalla" panose="02000000000000000000" pitchFamily="2" charset="-78"/>
                <a:cs typeface="Sakkal Majalla" panose="02000000000000000000" pitchFamily="2" charset="-78"/>
              </a:rPr>
              <a:t>كانت الحمامة تُلقي فراخها إلى الثعلب: </a:t>
            </a:r>
          </a:p>
          <a:p>
            <a:r>
              <a:rPr lang="ar-BH" sz="2800" dirty="0">
                <a:solidFill>
                  <a:schemeClr val="tx1"/>
                </a:solidFill>
                <a:latin typeface="Sakkal Majalla" panose="02000000000000000000" pitchFamily="2" charset="-78"/>
                <a:cs typeface="Sakkal Majalla" panose="02000000000000000000" pitchFamily="2" charset="-78"/>
              </a:rPr>
              <a:t>ــ خوفًا من أن يصعد إليها ويفترسها.</a:t>
            </a:r>
          </a:p>
          <a:p>
            <a:r>
              <a:rPr lang="ar-BH" sz="2800" dirty="0">
                <a:solidFill>
                  <a:schemeClr val="tx1"/>
                </a:solidFill>
                <a:latin typeface="Sakkal Majalla" panose="02000000000000000000" pitchFamily="2" charset="-78"/>
                <a:cs typeface="Sakkal Majalla" panose="02000000000000000000" pitchFamily="2" charset="-78"/>
              </a:rPr>
              <a:t>ــ حتّى يَحْمِيَها من مالك الحزين.</a:t>
            </a:r>
          </a:p>
          <a:p>
            <a:r>
              <a:rPr lang="ar-BH" sz="2800" dirty="0">
                <a:solidFill>
                  <a:schemeClr val="tx1"/>
                </a:solidFill>
                <a:latin typeface="Sakkal Majalla" panose="02000000000000000000" pitchFamily="2" charset="-78"/>
                <a:cs typeface="Sakkal Majalla" panose="02000000000000000000" pitchFamily="2" charset="-78"/>
              </a:rPr>
              <a:t>ــ خوفًا على فراخها من الموت</a:t>
            </a:r>
            <a:r>
              <a:rPr lang="ar-BH" sz="2400" dirty="0">
                <a:solidFill>
                  <a:schemeClr val="tx1"/>
                </a:solidFill>
                <a:latin typeface="Sakkal Majalla" panose="02000000000000000000" pitchFamily="2" charset="-78"/>
                <a:cs typeface="Sakkal Majalla" panose="02000000000000000000" pitchFamily="2" charset="-78"/>
              </a:rPr>
              <a:t>. </a:t>
            </a:r>
            <a:r>
              <a:rPr lang="ar-BH" sz="2400" dirty="0">
                <a:solidFill>
                  <a:srgbClr val="FF0000"/>
                </a:solidFill>
                <a:latin typeface="Sakkal Majalla" panose="02000000000000000000" pitchFamily="2" charset="-78"/>
                <a:cs typeface="Sakkal Majalla" panose="02000000000000000000" pitchFamily="2" charset="-78"/>
              </a:rPr>
              <a:t> </a:t>
            </a:r>
            <a:endParaRPr lang="en-GB" sz="2400"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7800578" y="3382583"/>
            <a:ext cx="534573" cy="492369"/>
          </a:xfrm>
          <a:prstGeom prst="rect">
            <a:avLst/>
          </a:prstGeom>
          <a:solidFill>
            <a:srgbClr val="EE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5" name="Rectangle 14"/>
          <p:cNvSpPr/>
          <p:nvPr/>
        </p:nvSpPr>
        <p:spPr>
          <a:xfrm>
            <a:off x="8390183" y="4568604"/>
            <a:ext cx="534573" cy="492369"/>
          </a:xfrm>
          <a:prstGeom prst="rect">
            <a:avLst/>
          </a:prstGeom>
          <a:solidFill>
            <a:srgbClr val="F1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6" name="Rectangle 15"/>
          <p:cNvSpPr/>
          <p:nvPr/>
        </p:nvSpPr>
        <p:spPr>
          <a:xfrm>
            <a:off x="3943991" y="2900255"/>
            <a:ext cx="534573" cy="492369"/>
          </a:xfrm>
          <a:prstGeom prst="rect">
            <a:avLst/>
          </a:prstGeom>
          <a:solidFill>
            <a:srgbClr val="EE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7" name="Rectangle 16"/>
          <p:cNvSpPr/>
          <p:nvPr/>
        </p:nvSpPr>
        <p:spPr>
          <a:xfrm>
            <a:off x="1933519" y="4673601"/>
            <a:ext cx="534573" cy="492369"/>
          </a:xfrm>
          <a:prstGeom prst="rect">
            <a:avLst/>
          </a:prstGeom>
          <a:solidFill>
            <a:srgbClr val="EE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8" name="Rectangle 17"/>
          <p:cNvSpPr/>
          <p:nvPr/>
        </p:nvSpPr>
        <p:spPr>
          <a:xfrm>
            <a:off x="102882" y="165566"/>
            <a:ext cx="3678028" cy="634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tx1"/>
                </a:solidFill>
                <a:latin typeface="Sakkal Majalla" panose="02000000000000000000" pitchFamily="2" charset="-78"/>
                <a:cs typeface="Sakkal Majalla" panose="02000000000000000000" pitchFamily="2" charset="-78"/>
              </a:rPr>
              <a:t>قصّة الحمامة والثعلب ومالك الحزين ـ عرب 223</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5821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5662</TotalTime>
  <Words>1199</Words>
  <Application>Microsoft Office PowerPoint</Application>
  <PresentationFormat>Widescreen</PresentationFormat>
  <Paragraphs>193</Paragraphs>
  <Slides>17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Andalus</vt:lpstr>
      <vt:lpstr>Arial</vt:lpstr>
      <vt:lpstr>Calibri</vt:lpstr>
      <vt:lpstr>Calibri Light</vt:lpstr>
      <vt:lpstr>Sakkal Majalla</vt:lpstr>
      <vt:lpstr>Office Theme</vt:lpstr>
      <vt:lpstr>1_Office Theme</vt:lpstr>
      <vt:lpstr>PowerPoint Presentation</vt:lpstr>
      <vt:lpstr>PowerPoint Presentation</vt:lpstr>
      <vt:lpstr>                       النشاط الاستهلاليّ</vt:lpstr>
      <vt:lpstr>إجابة النشاط الاستهلاليّ</vt:lpstr>
      <vt:lpstr>مقدّمة الدرس</vt:lpstr>
      <vt:lpstr>تبويب النصّ</vt:lpstr>
      <vt:lpstr>تبويب النصّ</vt:lpstr>
      <vt:lpstr>تحديد بنية النصّ</vt:lpstr>
      <vt:lpstr>                                      </vt:lpstr>
      <vt:lpstr>                                      </vt:lpstr>
      <vt:lpstr>المقطع الثاني</vt:lpstr>
      <vt:lpstr>المقطع الثاني</vt:lpstr>
      <vt:lpstr>المقطع الثالث</vt:lpstr>
      <vt:lpstr>المقطع الثالث</vt:lpstr>
      <vt:lpstr>المقطع الثالث</vt:lpstr>
      <vt:lpstr>تقويم النصّ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وهل يخفى القمر                                                   عمر بن أبي ربيعة</dc:title>
  <dc:creator>use</dc:creator>
  <cp:lastModifiedBy>Dell</cp:lastModifiedBy>
  <cp:revision>373</cp:revision>
  <dcterms:created xsi:type="dcterms:W3CDTF">2020-03-04T05:18:16Z</dcterms:created>
  <dcterms:modified xsi:type="dcterms:W3CDTF">2020-10-07T07:02:03Z</dcterms:modified>
</cp:coreProperties>
</file>