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73" r:id="rId2"/>
    <p:sldMasterId id="2147483685" r:id="rId3"/>
  </p:sldMasterIdLst>
  <p:notesMasterIdLst>
    <p:notesMasterId r:id="rId24"/>
  </p:notesMasterIdLst>
  <p:sldIdLst>
    <p:sldId id="393" r:id="rId4"/>
    <p:sldId id="395" r:id="rId5"/>
    <p:sldId id="394" r:id="rId6"/>
    <p:sldId id="398" r:id="rId7"/>
    <p:sldId id="399" r:id="rId8"/>
    <p:sldId id="400" r:id="rId9"/>
    <p:sldId id="401" r:id="rId10"/>
    <p:sldId id="402" r:id="rId11"/>
    <p:sldId id="403" r:id="rId12"/>
    <p:sldId id="404" r:id="rId13"/>
    <p:sldId id="406" r:id="rId14"/>
    <p:sldId id="405" r:id="rId15"/>
    <p:sldId id="411" r:id="rId16"/>
    <p:sldId id="407" r:id="rId17"/>
    <p:sldId id="413" r:id="rId18"/>
    <p:sldId id="408" r:id="rId19"/>
    <p:sldId id="410" r:id="rId20"/>
    <p:sldId id="409" r:id="rId21"/>
    <p:sldId id="414" r:id="rId22"/>
    <p:sldId id="4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7" d="100"/>
          <a:sy n="67" d="100"/>
        </p:scale>
        <p:origin x="564" y="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A3E41-DF5A-4B01-AEF0-1D1BBC8963C9}"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921D5-FBE2-48C6-91B5-981652E35CFB}" type="slidenum">
              <a:rPr lang="en-US" smtClean="0"/>
              <a:t>‹#›</a:t>
            </a:fld>
            <a:endParaRPr lang="en-US"/>
          </a:p>
        </p:txBody>
      </p:sp>
    </p:spTree>
    <p:extLst>
      <p:ext uri="{BB962C8B-B14F-4D97-AF65-F5344CB8AC3E}">
        <p14:creationId xmlns:p14="http://schemas.microsoft.com/office/powerpoint/2010/main" val="156736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357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8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04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1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90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286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95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1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221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186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96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257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309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68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854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38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409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586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513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765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42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27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777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874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752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121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89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8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9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31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44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01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0628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9758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4015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7" name="مستطيل 6"/>
          <p:cNvSpPr/>
          <p:nvPr/>
        </p:nvSpPr>
        <p:spPr>
          <a:xfrm>
            <a:off x="1231525" y="5400909"/>
            <a:ext cx="5150224" cy="1384995"/>
          </a:xfrm>
          <a:prstGeom prst="rect">
            <a:avLst/>
          </a:prstGeom>
        </p:spPr>
        <p:txBody>
          <a:bodyPr wrap="square">
            <a:spAutoFit/>
          </a:bodyPr>
          <a:lstStyle/>
          <a:p>
            <a:pPr algn="ctr"/>
            <a:r>
              <a:rPr lang="ar-BH" sz="2800" dirty="0">
                <a:solidFill>
                  <a:srgbClr val="C00000"/>
                </a:solidFill>
                <a:latin typeface="Sakkal Majalla" panose="02000000000000000000" pitchFamily="2" charset="-78"/>
                <a:cs typeface="Sakkal Majalla" panose="02000000000000000000" pitchFamily="2" charset="-78"/>
              </a:rPr>
              <a:t>اللغة العربيّة-عرب202-مساق مشترك- ص 6</a:t>
            </a:r>
            <a:br>
              <a:rPr lang="en-US" sz="2800" dirty="0">
                <a:solidFill>
                  <a:srgbClr val="C00000"/>
                </a:solidFill>
                <a:latin typeface="Sakkal Majalla" panose="02000000000000000000" pitchFamily="2" charset="-78"/>
                <a:cs typeface="Sakkal Majalla" panose="02000000000000000000" pitchFamily="2" charset="-78"/>
              </a:rPr>
            </a:br>
            <a:r>
              <a:rPr lang="ar-BH" sz="2800" dirty="0">
                <a:solidFill>
                  <a:srgbClr val="C00000"/>
                </a:solidFill>
                <a:latin typeface="Sakkal Majalla" panose="02000000000000000000" pitchFamily="2" charset="-78"/>
                <a:cs typeface="Sakkal Majalla" panose="02000000000000000000" pitchFamily="2" charset="-78"/>
              </a:rPr>
              <a:t>الصف الثاني الثانويّ</a:t>
            </a:r>
            <a:br>
              <a:rPr lang="ar-BH" sz="2800" b="1" dirty="0">
                <a:latin typeface="Sakkal Majalla" panose="02000000000000000000" pitchFamily="2" charset="-78"/>
                <a:cs typeface="Sakkal Majalla" panose="02000000000000000000" pitchFamily="2" charset="-78"/>
              </a:rPr>
            </a:br>
            <a:endParaRPr lang="en-US" sz="2800" dirty="0"/>
          </a:p>
        </p:txBody>
      </p:sp>
      <p:pic>
        <p:nvPicPr>
          <p:cNvPr id="8" name="صورة 7"/>
          <p:cNvPicPr>
            <a:picLocks noChangeAspect="1"/>
          </p:cNvPicPr>
          <p:nvPr/>
        </p:nvPicPr>
        <p:blipFill>
          <a:blip r:embed="rId3"/>
          <a:stretch>
            <a:fillRect/>
          </a:stretch>
        </p:blipFill>
        <p:spPr>
          <a:xfrm>
            <a:off x="1066799" y="2750100"/>
            <a:ext cx="5495925" cy="2650809"/>
          </a:xfrm>
          <a:prstGeom prst="rect">
            <a:avLst/>
          </a:prstGeom>
        </p:spPr>
      </p:pic>
      <p:sp>
        <p:nvSpPr>
          <p:cNvPr id="11" name="مستطيل 10"/>
          <p:cNvSpPr/>
          <p:nvPr/>
        </p:nvSpPr>
        <p:spPr>
          <a:xfrm>
            <a:off x="1347226" y="1563210"/>
            <a:ext cx="4935072" cy="1477328"/>
          </a:xfrm>
          <a:prstGeom prst="rect">
            <a:avLst/>
          </a:prstGeom>
        </p:spPr>
        <p:txBody>
          <a:bodyPr wrap="square">
            <a:spAutoFit/>
          </a:bodyPr>
          <a:lstStyle/>
          <a:p>
            <a:pPr algn="ctr"/>
            <a:r>
              <a:rPr lang="ar-BH" sz="3600" cap="all" dirty="0">
                <a:solidFill>
                  <a:prstClr val="black"/>
                </a:solidFill>
                <a:effectLst>
                  <a:outerShdw blurRad="38100" dist="38100" dir="2700000" algn="tl">
                    <a:srgbClr val="000000">
                      <a:alpha val="43137"/>
                    </a:srgbClr>
                  </a:outerShdw>
                </a:effectLst>
                <a:ea typeface="+mj-ea"/>
                <a:cs typeface="Sultan bold" pitchFamily="2" charset="-78"/>
              </a:rPr>
              <a:t>العقد الفريد: الطَّبْعُ والتطبُّع  </a:t>
            </a:r>
            <a:br>
              <a:rPr lang="ar-BH" sz="3200" cap="all" dirty="0">
                <a:solidFill>
                  <a:prstClr val="black"/>
                </a:solidFill>
                <a:effectLst>
                  <a:outerShdw blurRad="38100" dist="38100" dir="2700000" algn="tl">
                    <a:srgbClr val="000000">
                      <a:alpha val="43137"/>
                    </a:srgbClr>
                  </a:outerShdw>
                </a:effectLst>
                <a:ea typeface="+mj-ea"/>
                <a:cs typeface="Sultan bold" pitchFamily="2" charset="-78"/>
              </a:rPr>
            </a:br>
            <a:r>
              <a:rPr lang="ar-BH" sz="3600" b="1" cap="all" dirty="0">
                <a:solidFill>
                  <a:prstClr val="black"/>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ابن عبد ربّه</a:t>
            </a:r>
            <a:br>
              <a:rPr lang="ar-BH" sz="5300" cap="all" dirty="0">
                <a:solidFill>
                  <a:srgbClr val="44546A"/>
                </a:solidFill>
                <a:latin typeface="Sakkal Majalla" panose="02000000000000000000" pitchFamily="2" charset="-78"/>
                <a:ea typeface="+mj-ea"/>
                <a:cs typeface="Sakkal Majalla" panose="02000000000000000000" pitchFamily="2" charset="-78"/>
              </a:rPr>
            </a:br>
            <a:endParaRPr lang="en-US" dirty="0"/>
          </a:p>
        </p:txBody>
      </p:sp>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1261" y="1880485"/>
            <a:ext cx="3539877" cy="4100938"/>
          </a:xfrm>
          <a:prstGeom prst="rect">
            <a:avLst/>
          </a:prstGeom>
          <a:ln w="117475" cmpd="thinThick">
            <a:solidFill>
              <a:schemeClr val="tx1"/>
            </a:solidFill>
          </a:ln>
        </p:spPr>
      </p:pic>
    </p:spTree>
    <p:extLst>
      <p:ext uri="{BB962C8B-B14F-4D97-AF65-F5344CB8AC3E}">
        <p14:creationId xmlns:p14="http://schemas.microsoft.com/office/powerpoint/2010/main" val="85898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
        <p:nvSpPr>
          <p:cNvPr id="6" name="Rectangle 6"/>
          <p:cNvSpPr/>
          <p:nvPr/>
        </p:nvSpPr>
        <p:spPr>
          <a:xfrm>
            <a:off x="2769688" y="1166181"/>
            <a:ext cx="8449260" cy="584775"/>
          </a:xfrm>
          <a:prstGeom prst="rect">
            <a:avLst/>
          </a:prstGeom>
          <a:solidFill>
            <a:schemeClr val="accent6">
              <a:lumMod val="60000"/>
              <a:lumOff val="40000"/>
            </a:schemeClr>
          </a:solidFill>
        </p:spPr>
        <p:txBody>
          <a:bodyPr wrap="square">
            <a:spAutoFit/>
          </a:bodyPr>
          <a:lstStyle/>
          <a:p>
            <a:pPr algn="r"/>
            <a:r>
              <a:rPr lang="ar-BH" sz="3200" b="1" dirty="0">
                <a:solidFill>
                  <a:prstClr val="black"/>
                </a:solidFill>
                <a:latin typeface="Sakkal Majalla" panose="02000000000000000000" pitchFamily="2" charset="-78"/>
                <a:cs typeface="Sakkal Majalla" panose="02000000000000000000" pitchFamily="2" charset="-78"/>
              </a:rPr>
              <a:t>4- هاتِ من المقطع الأول أسلوب تفضيل وأسلوب شرط، وبيّن وظيفتهما.</a:t>
            </a:r>
          </a:p>
        </p:txBody>
      </p:sp>
      <p:sp>
        <p:nvSpPr>
          <p:cNvPr id="8" name="Rectangle 7"/>
          <p:cNvSpPr/>
          <p:nvPr/>
        </p:nvSpPr>
        <p:spPr>
          <a:xfrm>
            <a:off x="2783541" y="1877417"/>
            <a:ext cx="8461958" cy="1754326"/>
          </a:xfrm>
          <a:prstGeom prst="rect">
            <a:avLst/>
          </a:prstGeom>
          <a:solidFill>
            <a:schemeClr val="accent1">
              <a:lumMod val="20000"/>
              <a:lumOff val="80000"/>
            </a:schemeClr>
          </a:solidFill>
        </p:spPr>
        <p:txBody>
          <a:bodyPr wrap="square">
            <a:spAutoFit/>
          </a:bodyPr>
          <a:lstStyle/>
          <a:p>
            <a:pPr algn="just" rtl="1"/>
            <a:r>
              <a:rPr lang="ar-BH" sz="3200" b="1" dirty="0">
                <a:solidFill>
                  <a:srgbClr val="0070C0"/>
                </a:solidFill>
                <a:latin typeface="Sakkal Majalla" panose="02000000000000000000" pitchFamily="2" charset="-78"/>
                <a:cs typeface="Sakkal Majalla" panose="02000000000000000000" pitchFamily="2" charset="-78"/>
              </a:rPr>
              <a:t>-</a:t>
            </a:r>
            <a:r>
              <a:rPr lang="ar-BH" sz="3200" b="1" dirty="0">
                <a:solidFill>
                  <a:prstClr val="black"/>
                </a:solidFill>
                <a:latin typeface="Sakkal Majalla" panose="02000000000000000000" pitchFamily="2" charset="-78"/>
                <a:cs typeface="Sakkal Majalla" panose="02000000000000000000" pitchFamily="2" charset="-78"/>
              </a:rPr>
              <a:t>أسلوب تفضيل: </a:t>
            </a:r>
            <a:r>
              <a:rPr lang="ar-BH" sz="3600" b="1" dirty="0">
                <a:solidFill>
                  <a:srgbClr val="0070C0"/>
                </a:solidFill>
                <a:latin typeface="Sakkal Majalla" panose="02000000000000000000" pitchFamily="2" charset="-78"/>
                <a:cs typeface="Sakkal Majalla" panose="02000000000000000000" pitchFamily="2" charset="-78"/>
              </a:rPr>
              <a:t>الطبع أملك.</a:t>
            </a:r>
          </a:p>
          <a:p>
            <a:pPr algn="just" rtl="1"/>
            <a:r>
              <a:rPr lang="ar-BH" sz="3600" b="1" dirty="0">
                <a:solidFill>
                  <a:srgbClr val="0070C0"/>
                </a:solidFill>
                <a:latin typeface="Sakkal Majalla" panose="02000000000000000000" pitchFamily="2" charset="-78"/>
                <a:cs typeface="Sakkal Majalla" panose="02000000000000000000" pitchFamily="2" charset="-78"/>
              </a:rPr>
              <a:t>- </a:t>
            </a:r>
            <a:r>
              <a:rPr lang="ar-BH" sz="3600" b="1" dirty="0">
                <a:solidFill>
                  <a:prstClr val="black"/>
                </a:solidFill>
                <a:latin typeface="Sakkal Majalla" panose="02000000000000000000" pitchFamily="2" charset="-78"/>
                <a:cs typeface="Sakkal Majalla" panose="02000000000000000000" pitchFamily="2" charset="-78"/>
              </a:rPr>
              <a:t>أسلوب شرط:</a:t>
            </a:r>
            <a:r>
              <a:rPr lang="ar-BH" sz="3600" b="1" dirty="0">
                <a:solidFill>
                  <a:srgbClr val="0070C0"/>
                </a:solidFill>
                <a:latin typeface="Sakkal Majalla" panose="02000000000000000000" pitchFamily="2" charset="-78"/>
                <a:cs typeface="Sakkal Majalla" panose="02000000000000000000" pitchFamily="2" charset="-78"/>
              </a:rPr>
              <a:t> متى ما تبله ينزع إلى العِرق.</a:t>
            </a:r>
          </a:p>
          <a:p>
            <a:pPr algn="just" rtl="1"/>
            <a:r>
              <a:rPr lang="ar-BH" sz="3600" b="1" dirty="0">
                <a:solidFill>
                  <a:srgbClr val="0070C0"/>
                </a:solidFill>
                <a:latin typeface="Sakkal Majalla" panose="02000000000000000000" pitchFamily="2" charset="-78"/>
                <a:cs typeface="Sakkal Majalla" panose="02000000000000000000" pitchFamily="2" charset="-78"/>
              </a:rPr>
              <a:t>- </a:t>
            </a:r>
            <a:r>
              <a:rPr lang="ar-BH" sz="3600" b="1" dirty="0">
                <a:solidFill>
                  <a:prstClr val="black"/>
                </a:solidFill>
                <a:latin typeface="Sakkal Majalla" panose="02000000000000000000" pitchFamily="2" charset="-78"/>
                <a:cs typeface="Sakkal Majalla" panose="02000000000000000000" pitchFamily="2" charset="-78"/>
              </a:rPr>
              <a:t>وظيفتهما: دعم الأطروحة.</a:t>
            </a:r>
            <a:endParaRPr lang="ar-BH" sz="3600" b="1" dirty="0">
              <a:solidFill>
                <a:srgbClr val="0070C0"/>
              </a:solidFill>
              <a:latin typeface="Sakkal Majalla" panose="02000000000000000000" pitchFamily="2" charset="-78"/>
              <a:cs typeface="Sakkal Majalla" panose="02000000000000000000" pitchFamily="2" charset="-78"/>
            </a:endParaRPr>
          </a:p>
        </p:txBody>
      </p:sp>
      <p:sp>
        <p:nvSpPr>
          <p:cNvPr id="9" name="Rectangle 6"/>
          <p:cNvSpPr/>
          <p:nvPr/>
        </p:nvSpPr>
        <p:spPr>
          <a:xfrm>
            <a:off x="2787299" y="3798603"/>
            <a:ext cx="8448811" cy="584775"/>
          </a:xfrm>
          <a:prstGeom prst="rect">
            <a:avLst/>
          </a:prstGeom>
          <a:solidFill>
            <a:schemeClr val="accent6">
              <a:lumMod val="60000"/>
              <a:lumOff val="40000"/>
            </a:schemeClr>
          </a:solidFill>
        </p:spPr>
        <p:txBody>
          <a:bodyPr wrap="square">
            <a:spAutoFit/>
          </a:bodyPr>
          <a:lstStyle/>
          <a:p>
            <a:pPr algn="r"/>
            <a:r>
              <a:rPr lang="ar-BH" sz="3200" b="1" dirty="0">
                <a:solidFill>
                  <a:prstClr val="black"/>
                </a:solidFill>
                <a:latin typeface="Sakkal Majalla" panose="02000000000000000000" pitchFamily="2" charset="-78"/>
                <a:cs typeface="Sakkal Majalla" panose="02000000000000000000" pitchFamily="2" charset="-78"/>
              </a:rPr>
              <a:t>6- استخرج الروابط الحجاجيّة في المقطع مبيّنا دورها في دعم الأطروحة.</a:t>
            </a:r>
          </a:p>
        </p:txBody>
      </p:sp>
      <p:sp>
        <p:nvSpPr>
          <p:cNvPr id="11" name="Rectangle 7"/>
          <p:cNvSpPr/>
          <p:nvPr/>
        </p:nvSpPr>
        <p:spPr>
          <a:xfrm>
            <a:off x="2762891" y="4550238"/>
            <a:ext cx="8462853" cy="1569660"/>
          </a:xfrm>
          <a:prstGeom prst="rect">
            <a:avLst/>
          </a:prstGeom>
          <a:solidFill>
            <a:schemeClr val="accent1">
              <a:lumMod val="20000"/>
              <a:lumOff val="80000"/>
            </a:schemeClr>
          </a:solidFill>
        </p:spPr>
        <p:txBody>
          <a:bodyPr wrap="square">
            <a:spAutoFit/>
          </a:bodyPr>
          <a:lstStyle/>
          <a:p>
            <a:pPr marL="457200" indent="-457200" algn="just" rtl="1">
              <a:buFontTx/>
              <a:buChar char="-"/>
            </a:pPr>
            <a:r>
              <a:rPr lang="ar-BH" sz="3200" b="1" dirty="0">
                <a:solidFill>
                  <a:srgbClr val="0070C0"/>
                </a:solidFill>
                <a:latin typeface="Sakkal Majalla" panose="02000000000000000000" pitchFamily="2" charset="-78"/>
                <a:cs typeface="Sakkal Majalla" panose="02000000000000000000" pitchFamily="2" charset="-78"/>
              </a:rPr>
              <a:t>الباء الزّائدة: تفيد التأكيد، لأنّه: تفيد التعليل. واو العطف: تفيد الاشتراك في الحكم.</a:t>
            </a:r>
          </a:p>
          <a:p>
            <a:pPr algn="just" rtl="1"/>
            <a:r>
              <a:rPr lang="ar-BH" sz="3200" b="1" dirty="0">
                <a:solidFill>
                  <a:srgbClr val="0070C0"/>
                </a:solidFill>
                <a:latin typeface="Sakkal Majalla" panose="02000000000000000000" pitchFamily="2" charset="-78"/>
                <a:cs typeface="Sakkal Majalla" panose="02000000000000000000" pitchFamily="2" charset="-78"/>
              </a:rPr>
              <a:t>- دورها توكيد الأطروحة ورفدها بالحجج.</a:t>
            </a:r>
            <a:endParaRPr lang="ar-BH" sz="3600" b="1" dirty="0">
              <a:solidFill>
                <a:srgbClr val="0070C0"/>
              </a:solidFill>
              <a:latin typeface="Sakkal Majalla" panose="02000000000000000000" pitchFamily="2" charset="-78"/>
              <a:cs typeface="Sakkal Majalla" panose="02000000000000000000" pitchFamily="2" charset="-78"/>
            </a:endParaRPr>
          </a:p>
        </p:txBody>
      </p:sp>
      <p:sp>
        <p:nvSpPr>
          <p:cNvPr id="12" name="Flowchart: Decision 12"/>
          <p:cNvSpPr/>
          <p:nvPr/>
        </p:nvSpPr>
        <p:spPr>
          <a:xfrm>
            <a:off x="446229" y="1081890"/>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
        <p:nvSpPr>
          <p:cNvPr id="13" name="Flowchart: Decision 12"/>
          <p:cNvSpPr/>
          <p:nvPr/>
        </p:nvSpPr>
        <p:spPr>
          <a:xfrm>
            <a:off x="558288" y="3722001"/>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Tree>
    <p:extLst>
      <p:ext uri="{BB962C8B-B14F-4D97-AF65-F5344CB8AC3E}">
        <p14:creationId xmlns:p14="http://schemas.microsoft.com/office/powerpoint/2010/main" val="23227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133483"/>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6" name="Rounded Rectangle 9"/>
          <p:cNvSpPr/>
          <p:nvPr/>
        </p:nvSpPr>
        <p:spPr>
          <a:xfrm>
            <a:off x="6876880" y="556832"/>
            <a:ext cx="3361317" cy="586748"/>
          </a:xfrm>
          <a:prstGeom prst="roundRect">
            <a:avLst/>
          </a:prstGeom>
          <a:solidFill>
            <a:schemeClr val="accent6">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000" b="1" dirty="0">
                <a:solidFill>
                  <a:srgbClr val="0070C0"/>
                </a:solidFill>
                <a:latin typeface="Sakkal Majalla" panose="02000000000000000000" pitchFamily="2" charset="-78"/>
                <a:cs typeface="Sakkal Majalla" panose="02000000000000000000" pitchFamily="2" charset="-78"/>
              </a:rPr>
              <a:t>تابع شرح المقاطع وتحليلها</a:t>
            </a:r>
          </a:p>
        </p:txBody>
      </p:sp>
      <p:sp>
        <p:nvSpPr>
          <p:cNvPr id="8" name="Rounded Rectangle 9"/>
          <p:cNvSpPr/>
          <p:nvPr/>
        </p:nvSpPr>
        <p:spPr>
          <a:xfrm>
            <a:off x="2673385" y="1379860"/>
            <a:ext cx="8907823" cy="945427"/>
          </a:xfrm>
          <a:prstGeom prst="roundRect">
            <a:avLst/>
          </a:prstGeom>
          <a:solidFill>
            <a:schemeClr val="accent6">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r"/>
            <a:r>
              <a:rPr lang="ar-BH" sz="3200" b="1" dirty="0">
                <a:solidFill>
                  <a:prstClr val="black"/>
                </a:solidFill>
                <a:latin typeface="Sakkal Majalla" panose="02000000000000000000" pitchFamily="2" charset="-78"/>
                <a:cs typeface="Sakkal Majalla" panose="02000000000000000000" pitchFamily="2" charset="-78"/>
              </a:rPr>
              <a:t>المقطع الثاني: يمثّل </a:t>
            </a:r>
            <a:r>
              <a:rPr lang="ar-BH" sz="3200" b="1" dirty="0">
                <a:latin typeface="Sakkal Majalla" panose="02000000000000000000" pitchFamily="2" charset="-78"/>
                <a:cs typeface="Sakkal Majalla" panose="02000000000000000000" pitchFamily="2" charset="-78"/>
              </a:rPr>
              <a:t>سيرورة الحجاج: عنوانه: </a:t>
            </a:r>
            <a:r>
              <a:rPr lang="ar-BH" sz="3200" b="1" dirty="0">
                <a:solidFill>
                  <a:schemeClr val="accent1">
                    <a:lumMod val="75000"/>
                  </a:schemeClr>
                </a:solidFill>
                <a:latin typeface="Sakkal Majalla" panose="02000000000000000000" pitchFamily="2" charset="-78"/>
                <a:cs typeface="Sakkal Majalla" panose="02000000000000000000" pitchFamily="2" charset="-78"/>
              </a:rPr>
              <a:t>طبع الهرّ وتطبّعه</a:t>
            </a:r>
            <a:r>
              <a:rPr lang="ar-BH" sz="3200" b="1" dirty="0">
                <a:latin typeface="Sakkal Majalla" panose="02000000000000000000" pitchFamily="2" charset="-78"/>
                <a:cs typeface="Sakkal Majalla" panose="02000000000000000000" pitchFamily="2" charset="-78"/>
              </a:rPr>
              <a:t>.</a:t>
            </a:r>
          </a:p>
          <a:p>
            <a:pPr algn="r"/>
            <a:r>
              <a:rPr lang="ar-BH" sz="3200" b="1" dirty="0">
                <a:latin typeface="Sakkal Majalla" panose="02000000000000000000" pitchFamily="2" charset="-78"/>
                <a:cs typeface="Sakkal Majalla" panose="02000000000000000000" pitchFamily="2" charset="-78"/>
              </a:rPr>
              <a:t>من قوله: (وقالوا إنّ ملكا) إلى قوله (ورجوع الفرع إلى أصله).</a:t>
            </a:r>
          </a:p>
        </p:txBody>
      </p:sp>
      <p:sp>
        <p:nvSpPr>
          <p:cNvPr id="9" name="Rectangle 6"/>
          <p:cNvSpPr/>
          <p:nvPr/>
        </p:nvSpPr>
        <p:spPr>
          <a:xfrm>
            <a:off x="2673385" y="2486117"/>
            <a:ext cx="8907823" cy="1015663"/>
          </a:xfrm>
          <a:prstGeom prst="rect">
            <a:avLst/>
          </a:prstGeom>
          <a:solidFill>
            <a:schemeClr val="accent6">
              <a:lumMod val="60000"/>
              <a:lumOff val="40000"/>
            </a:schemeClr>
          </a:solidFill>
        </p:spPr>
        <p:txBody>
          <a:bodyPr wrap="square">
            <a:spAutoFit/>
          </a:bodyPr>
          <a:lstStyle/>
          <a:p>
            <a:pPr algn="r"/>
            <a:r>
              <a:rPr lang="ar-BH" sz="3000" b="1" dirty="0">
                <a:solidFill>
                  <a:prstClr val="black"/>
                </a:solidFill>
                <a:latin typeface="Sakkal Majalla" panose="02000000000000000000" pitchFamily="2" charset="-78"/>
                <a:cs typeface="Sakkal Majalla" panose="02000000000000000000" pitchFamily="2" charset="-78"/>
              </a:rPr>
              <a:t>1- يمثل المقطع الثاني حجّة سرديّة لدعم أطروحة المتكلم المحاجّ صنّف شخوص القصة من حيث إبراز  الأحداث وتطورها.</a:t>
            </a:r>
          </a:p>
        </p:txBody>
      </p:sp>
      <p:sp>
        <p:nvSpPr>
          <p:cNvPr id="11" name="Rectangle 7"/>
          <p:cNvSpPr/>
          <p:nvPr/>
        </p:nvSpPr>
        <p:spPr>
          <a:xfrm>
            <a:off x="2673385" y="3662610"/>
            <a:ext cx="8890190" cy="2554545"/>
          </a:xfrm>
          <a:prstGeom prst="rect">
            <a:avLst/>
          </a:prstGeom>
          <a:solidFill>
            <a:schemeClr val="accent1">
              <a:lumMod val="20000"/>
              <a:lumOff val="80000"/>
            </a:schemeClr>
          </a:solidFill>
        </p:spPr>
        <p:txBody>
          <a:bodyPr wrap="square">
            <a:spAutoFit/>
          </a:bodyPr>
          <a:lstStyle/>
          <a:p>
            <a:pPr algn="r"/>
            <a:r>
              <a:rPr lang="ar-BH" sz="3200" b="1" dirty="0">
                <a:solidFill>
                  <a:srgbClr val="0070C0"/>
                </a:solidFill>
                <a:latin typeface="Sakkal Majalla" panose="02000000000000000000" pitchFamily="2" charset="-78"/>
                <a:cs typeface="Sakkal Majalla" panose="02000000000000000000" pitchFamily="2" charset="-78"/>
              </a:rPr>
              <a:t> </a:t>
            </a:r>
            <a:r>
              <a:rPr lang="ar-BH" sz="3200" dirty="0">
                <a:latin typeface="Sakkal Majalla" panose="02000000000000000000" pitchFamily="2" charset="-78"/>
                <a:cs typeface="Sakkal Majalla" panose="02000000000000000000" pitchFamily="2" charset="-78"/>
              </a:rPr>
              <a:t>- تصنيف الشخصيات في القصة:</a:t>
            </a:r>
          </a:p>
          <a:p>
            <a:pPr algn="r"/>
            <a:r>
              <a:rPr lang="ar-BH" sz="3200" dirty="0">
                <a:latin typeface="Sakkal Majalla" panose="02000000000000000000" pitchFamily="2" charset="-78"/>
                <a:cs typeface="Sakkal Majalla" panose="02000000000000000000" pitchFamily="2" charset="-78"/>
              </a:rPr>
              <a:t>* الملك </a:t>
            </a:r>
            <a:r>
              <a:rPr lang="ar-BH" sz="3200" dirty="0" err="1">
                <a:latin typeface="Sakkal Majalla" panose="02000000000000000000" pitchFamily="2" charset="-78"/>
                <a:cs typeface="Sakkal Majalla" panose="02000000000000000000" pitchFamily="2" charset="-78"/>
              </a:rPr>
              <a:t>الإبن</a:t>
            </a:r>
            <a:r>
              <a:rPr lang="ar-BH" sz="3200" dirty="0">
                <a:latin typeface="Sakkal Majalla" panose="02000000000000000000" pitchFamily="2" charset="-78"/>
                <a:cs typeface="Sakkal Majalla" panose="02000000000000000000" pitchFamily="2" charset="-78"/>
              </a:rPr>
              <a:t>: رئيسية.</a:t>
            </a:r>
          </a:p>
          <a:p>
            <a:pPr algn="r"/>
            <a:r>
              <a:rPr lang="ar-BH" sz="3200" dirty="0">
                <a:latin typeface="Sakkal Majalla" panose="02000000000000000000" pitchFamily="2" charset="-78"/>
                <a:cs typeface="Sakkal Majalla" panose="02000000000000000000" pitchFamily="2" charset="-78"/>
              </a:rPr>
              <a:t>* الوزير: أساسية.</a:t>
            </a:r>
          </a:p>
          <a:p>
            <a:pPr algn="r"/>
            <a:r>
              <a:rPr lang="ar-BH" sz="3200" dirty="0">
                <a:latin typeface="Sakkal Majalla" panose="02000000000000000000" pitchFamily="2" charset="-78"/>
                <a:cs typeface="Sakkal Majalla" panose="02000000000000000000" pitchFamily="2" charset="-78"/>
              </a:rPr>
              <a:t>*الملك الأب: ثانويّة.</a:t>
            </a:r>
          </a:p>
          <a:p>
            <a:pPr algn="r"/>
            <a:r>
              <a:rPr lang="ar-BH" sz="3200" dirty="0">
                <a:latin typeface="Sakkal Majalla" panose="02000000000000000000" pitchFamily="2" charset="-78"/>
                <a:cs typeface="Sakkal Majalla" panose="02000000000000000000" pitchFamily="2" charset="-78"/>
              </a:rPr>
              <a:t>* الخدم: خلفيّة.</a:t>
            </a:r>
          </a:p>
        </p:txBody>
      </p:sp>
      <p:sp>
        <p:nvSpPr>
          <p:cNvPr id="12" name="Flowchart: Decision 12"/>
          <p:cNvSpPr/>
          <p:nvPr/>
        </p:nvSpPr>
        <p:spPr>
          <a:xfrm>
            <a:off x="549559" y="2687957"/>
            <a:ext cx="1684421"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Tree>
    <p:extLst>
      <p:ext uri="{BB962C8B-B14F-4D97-AF65-F5344CB8AC3E}">
        <p14:creationId xmlns:p14="http://schemas.microsoft.com/office/powerpoint/2010/main" val="37064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6" name="Rounded Rectangle 9"/>
          <p:cNvSpPr/>
          <p:nvPr/>
        </p:nvSpPr>
        <p:spPr>
          <a:xfrm>
            <a:off x="7034540" y="723362"/>
            <a:ext cx="3361317" cy="586748"/>
          </a:xfrm>
          <a:prstGeom prst="roundRect">
            <a:avLst/>
          </a:prstGeom>
          <a:solidFill>
            <a:schemeClr val="accent6">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000" b="1" dirty="0">
                <a:solidFill>
                  <a:srgbClr val="0070C0"/>
                </a:solidFill>
                <a:latin typeface="Sakkal Majalla" panose="02000000000000000000" pitchFamily="2" charset="-78"/>
                <a:cs typeface="Sakkal Majalla" panose="02000000000000000000" pitchFamily="2" charset="-78"/>
              </a:rPr>
              <a:t>تابع شرح المقاطع وتحليلها</a:t>
            </a:r>
          </a:p>
        </p:txBody>
      </p:sp>
      <p:sp>
        <p:nvSpPr>
          <p:cNvPr id="8" name="Rectangle 6"/>
          <p:cNvSpPr/>
          <p:nvPr/>
        </p:nvSpPr>
        <p:spPr>
          <a:xfrm>
            <a:off x="3375212" y="1582695"/>
            <a:ext cx="7958724" cy="553998"/>
          </a:xfrm>
          <a:prstGeom prst="rect">
            <a:avLst/>
          </a:prstGeom>
          <a:solidFill>
            <a:schemeClr val="accent6">
              <a:lumMod val="60000"/>
              <a:lumOff val="40000"/>
            </a:schemeClr>
          </a:solidFill>
        </p:spPr>
        <p:txBody>
          <a:bodyPr wrap="square">
            <a:spAutoFit/>
          </a:bodyPr>
          <a:lstStyle/>
          <a:p>
            <a:pPr algn="r"/>
            <a:r>
              <a:rPr lang="ar-BH" sz="3000" b="1" dirty="0">
                <a:solidFill>
                  <a:prstClr val="black"/>
                </a:solidFill>
                <a:latin typeface="Sakkal Majalla" panose="02000000000000000000" pitchFamily="2" charset="-78"/>
                <a:cs typeface="Sakkal Majalla" panose="02000000000000000000" pitchFamily="2" charset="-78"/>
              </a:rPr>
              <a:t>2 – بنى الكاتب العلاقة بين شخوص القصة على ثنائية ضديّة بيِّنها.</a:t>
            </a:r>
          </a:p>
        </p:txBody>
      </p:sp>
      <p:sp>
        <p:nvSpPr>
          <p:cNvPr id="9" name="Rectangle 7"/>
          <p:cNvSpPr/>
          <p:nvPr/>
        </p:nvSpPr>
        <p:spPr>
          <a:xfrm>
            <a:off x="2457193" y="2410348"/>
            <a:ext cx="8890190" cy="1077218"/>
          </a:xfrm>
          <a:prstGeom prst="rect">
            <a:avLst/>
          </a:prstGeom>
          <a:solidFill>
            <a:schemeClr val="accent1">
              <a:lumMod val="20000"/>
              <a:lumOff val="80000"/>
            </a:schemeClr>
          </a:solidFill>
        </p:spPr>
        <p:txBody>
          <a:bodyPr wrap="square">
            <a:spAutoFit/>
          </a:bodyPr>
          <a:lstStyle/>
          <a:p>
            <a:pPr algn="r"/>
            <a:r>
              <a:rPr lang="ar-BH" sz="3200" dirty="0">
                <a:latin typeface="Sakkal Majalla" panose="02000000000000000000" pitchFamily="2" charset="-78"/>
                <a:cs typeface="Sakkal Majalla" panose="02000000000000000000" pitchFamily="2" charset="-78"/>
              </a:rPr>
              <a:t>تقوم العلاقة بين شخوص القصة على ثنائية ضدّيّة هي: </a:t>
            </a:r>
          </a:p>
          <a:p>
            <a:pPr algn="r"/>
            <a:r>
              <a:rPr lang="ar-BH" sz="3200" dirty="0">
                <a:latin typeface="Sakkal Majalla" panose="02000000000000000000" pitchFamily="2" charset="-78"/>
                <a:cs typeface="Sakkal Majalla" panose="02000000000000000000" pitchFamily="2" charset="-78"/>
              </a:rPr>
              <a:t>الاستبداد /المشورة.  التطبّع/ الطبع.</a:t>
            </a:r>
          </a:p>
        </p:txBody>
      </p:sp>
      <p:sp>
        <p:nvSpPr>
          <p:cNvPr id="11" name="Rectangle 6"/>
          <p:cNvSpPr/>
          <p:nvPr/>
        </p:nvSpPr>
        <p:spPr>
          <a:xfrm>
            <a:off x="3375212" y="3705213"/>
            <a:ext cx="7958724" cy="553998"/>
          </a:xfrm>
          <a:prstGeom prst="rect">
            <a:avLst/>
          </a:prstGeom>
          <a:solidFill>
            <a:schemeClr val="accent6">
              <a:lumMod val="60000"/>
              <a:lumOff val="40000"/>
            </a:schemeClr>
          </a:solidFill>
        </p:spPr>
        <p:txBody>
          <a:bodyPr wrap="square">
            <a:spAutoFit/>
          </a:bodyPr>
          <a:lstStyle/>
          <a:p>
            <a:pPr algn="r"/>
            <a:r>
              <a:rPr lang="ar-BH" sz="3000" b="1" dirty="0">
                <a:solidFill>
                  <a:prstClr val="black"/>
                </a:solidFill>
                <a:latin typeface="Sakkal Majalla" panose="02000000000000000000" pitchFamily="2" charset="-78"/>
                <a:cs typeface="Sakkal Majalla" panose="02000000000000000000" pitchFamily="2" charset="-78"/>
              </a:rPr>
              <a:t>3- في البنية الزمانيّة قسّم الكاتب الزمان إلى زمانين، ما هما؟</a:t>
            </a:r>
          </a:p>
        </p:txBody>
      </p:sp>
      <p:sp>
        <p:nvSpPr>
          <p:cNvPr id="12" name="Rectangle 7"/>
          <p:cNvSpPr/>
          <p:nvPr/>
        </p:nvSpPr>
        <p:spPr>
          <a:xfrm>
            <a:off x="2457193" y="4476858"/>
            <a:ext cx="8890190" cy="1569660"/>
          </a:xfrm>
          <a:prstGeom prst="rect">
            <a:avLst/>
          </a:prstGeom>
          <a:solidFill>
            <a:schemeClr val="accent1">
              <a:lumMod val="20000"/>
              <a:lumOff val="80000"/>
            </a:schemeClr>
          </a:solidFill>
        </p:spPr>
        <p:txBody>
          <a:bodyPr wrap="square">
            <a:spAutoFit/>
          </a:bodyPr>
          <a:lstStyle/>
          <a:p>
            <a:pPr algn="r"/>
            <a:r>
              <a:rPr lang="ar-BH" sz="3200" dirty="0">
                <a:latin typeface="Sakkal Majalla" panose="02000000000000000000" pitchFamily="2" charset="-78"/>
                <a:cs typeface="Sakkal Majalla" panose="02000000000000000000" pitchFamily="2" charset="-78"/>
              </a:rPr>
              <a:t>البنية الزمانيّة: في القصة زمانان.</a:t>
            </a:r>
          </a:p>
          <a:p>
            <a:pPr algn="r"/>
            <a:r>
              <a:rPr lang="ar-BH" sz="3200" dirty="0">
                <a:latin typeface="Sakkal Majalla" panose="02000000000000000000" pitchFamily="2" charset="-78"/>
                <a:cs typeface="Sakkal Majalla" panose="02000000000000000000" pitchFamily="2" charset="-78"/>
              </a:rPr>
              <a:t>الأول: زمن المشاورة، يمثّله الملك الأب ووزيره.</a:t>
            </a:r>
          </a:p>
          <a:p>
            <a:pPr algn="r"/>
            <a:r>
              <a:rPr lang="ar-BH" sz="3200" dirty="0">
                <a:latin typeface="Sakkal Majalla" panose="02000000000000000000" pitchFamily="2" charset="-78"/>
                <a:cs typeface="Sakkal Majalla" panose="02000000000000000000" pitchFamily="2" charset="-78"/>
              </a:rPr>
              <a:t>الثاني: زمن التفرّد، يمثله الملك الابن.</a:t>
            </a:r>
          </a:p>
        </p:txBody>
      </p:sp>
      <p:sp>
        <p:nvSpPr>
          <p:cNvPr id="13" name="Flowchart: Decision 12"/>
          <p:cNvSpPr/>
          <p:nvPr/>
        </p:nvSpPr>
        <p:spPr>
          <a:xfrm>
            <a:off x="270641" y="3651523"/>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
        <p:nvSpPr>
          <p:cNvPr id="14" name="Flowchart: Decision 12"/>
          <p:cNvSpPr/>
          <p:nvPr/>
        </p:nvSpPr>
        <p:spPr>
          <a:xfrm>
            <a:off x="270641" y="1524779"/>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Tree>
    <p:extLst>
      <p:ext uri="{BB962C8B-B14F-4D97-AF65-F5344CB8AC3E}">
        <p14:creationId xmlns:p14="http://schemas.microsoft.com/office/powerpoint/2010/main" val="266912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181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6" name="Rectangle 6"/>
          <p:cNvSpPr/>
          <p:nvPr/>
        </p:nvSpPr>
        <p:spPr>
          <a:xfrm>
            <a:off x="4453007" y="1069157"/>
            <a:ext cx="6934360" cy="523220"/>
          </a:xfrm>
          <a:prstGeom prst="rect">
            <a:avLst/>
          </a:prstGeom>
          <a:solidFill>
            <a:schemeClr val="accent6">
              <a:lumMod val="60000"/>
              <a:lumOff val="40000"/>
            </a:schemeClr>
          </a:solidFill>
        </p:spPr>
        <p:txBody>
          <a:bodyPr wrap="square">
            <a:spAutoFit/>
          </a:bodyPr>
          <a:lstStyle/>
          <a:p>
            <a:pPr algn="r"/>
            <a:r>
              <a:rPr lang="ar-BH" sz="2800" b="1" dirty="0">
                <a:solidFill>
                  <a:prstClr val="black"/>
                </a:solidFill>
                <a:latin typeface="Sakkal Majalla" panose="02000000000000000000" pitchFamily="2" charset="-78"/>
                <a:cs typeface="Sakkal Majalla" panose="02000000000000000000" pitchFamily="2" charset="-78"/>
              </a:rPr>
              <a:t>4- حدد المكان الذي دارت فيه أحداث القصة. ودلالاته.</a:t>
            </a:r>
          </a:p>
        </p:txBody>
      </p:sp>
      <p:sp>
        <p:nvSpPr>
          <p:cNvPr id="8" name="Rectangle 7"/>
          <p:cNvSpPr/>
          <p:nvPr/>
        </p:nvSpPr>
        <p:spPr>
          <a:xfrm>
            <a:off x="2576248" y="1705633"/>
            <a:ext cx="8790796" cy="461665"/>
          </a:xfrm>
          <a:prstGeom prst="rect">
            <a:avLst/>
          </a:prstGeom>
          <a:solidFill>
            <a:schemeClr val="accent1">
              <a:lumMod val="20000"/>
              <a:lumOff val="80000"/>
            </a:schemeClr>
          </a:solidFill>
        </p:spPr>
        <p:txBody>
          <a:bodyPr wrap="square">
            <a:spAutoFit/>
          </a:bodyPr>
          <a:lstStyle/>
          <a:p>
            <a:pPr algn="just" rtl="1"/>
            <a:r>
              <a:rPr lang="ar-BH" sz="2400" b="1" dirty="0">
                <a:solidFill>
                  <a:srgbClr val="0070C0"/>
                </a:solidFill>
                <a:latin typeface="Sakkal Majalla" panose="02000000000000000000" pitchFamily="2" charset="-78"/>
                <a:cs typeface="Sakkal Majalla" panose="02000000000000000000" pitchFamily="2" charset="-78"/>
              </a:rPr>
              <a:t>- المكان بيت الملك الجديد، ويدلّ ذلك على أنّ الحضارة قد بلغت شأوا تجاوزت فيه الهموم اليوميّة.</a:t>
            </a:r>
          </a:p>
        </p:txBody>
      </p:sp>
      <p:sp>
        <p:nvSpPr>
          <p:cNvPr id="9" name="Rectangle 6"/>
          <p:cNvSpPr/>
          <p:nvPr/>
        </p:nvSpPr>
        <p:spPr>
          <a:xfrm>
            <a:off x="2576248" y="2288750"/>
            <a:ext cx="8790796" cy="1815882"/>
          </a:xfrm>
          <a:prstGeom prst="rect">
            <a:avLst/>
          </a:prstGeom>
          <a:solidFill>
            <a:schemeClr val="accent6">
              <a:lumMod val="60000"/>
              <a:lumOff val="40000"/>
            </a:schemeClr>
          </a:solidFill>
        </p:spPr>
        <p:txBody>
          <a:bodyPr wrap="square">
            <a:spAutoFit/>
          </a:bodyPr>
          <a:lstStyle/>
          <a:p>
            <a:pPr algn="r"/>
            <a:r>
              <a:rPr lang="ar-BH" sz="2800" b="1" dirty="0">
                <a:solidFill>
                  <a:prstClr val="black"/>
                </a:solidFill>
                <a:latin typeface="Sakkal Majalla" panose="02000000000000000000" pitchFamily="2" charset="-78"/>
                <a:cs typeface="Sakkal Majalla" panose="02000000000000000000" pitchFamily="2" charset="-78"/>
              </a:rPr>
              <a:t>5- تشكِّـل كلٌّ من كلمتي ( الطبيعة) و( الأدب ) ثنائية ضدِّية.</a:t>
            </a:r>
          </a:p>
          <a:p>
            <a:pPr algn="r"/>
            <a:r>
              <a:rPr lang="ar-BH" sz="2800" b="1" dirty="0">
                <a:solidFill>
                  <a:prstClr val="black"/>
                </a:solidFill>
                <a:latin typeface="Sakkal Majalla" panose="02000000000000000000" pitchFamily="2" charset="-78"/>
                <a:cs typeface="Sakkal Majalla" panose="02000000000000000000" pitchFamily="2" charset="-78"/>
              </a:rPr>
              <a:t>أ-  ماذا تمثل هذه الثنائية بالنِّسبة للأطروحة؟  </a:t>
            </a:r>
          </a:p>
          <a:p>
            <a:pPr algn="r"/>
            <a:r>
              <a:rPr lang="ar-BH" sz="2800" b="1" dirty="0">
                <a:solidFill>
                  <a:prstClr val="black"/>
                </a:solidFill>
                <a:latin typeface="Sakkal Majalla" panose="02000000000000000000" pitchFamily="2" charset="-78"/>
                <a:cs typeface="Sakkal Majalla" panose="02000000000000000000" pitchFamily="2" charset="-78"/>
              </a:rPr>
              <a:t>ب- هات أمثلة أخرى من الثنائيات الضدِّية في هذا المقطع.</a:t>
            </a:r>
          </a:p>
          <a:p>
            <a:pPr algn="r"/>
            <a:r>
              <a:rPr lang="ar-BH" sz="2800" b="1" dirty="0">
                <a:solidFill>
                  <a:prstClr val="black"/>
                </a:solidFill>
                <a:latin typeface="Sakkal Majalla" panose="02000000000000000000" pitchFamily="2" charset="-78"/>
                <a:cs typeface="Sakkal Majalla" panose="02000000000000000000" pitchFamily="2" charset="-78"/>
              </a:rPr>
              <a:t>ج- بيِّن أثر هذه الثُّنائيات في حسم الصِّراع في القضية المطروحة.</a:t>
            </a:r>
          </a:p>
        </p:txBody>
      </p:sp>
      <p:sp>
        <p:nvSpPr>
          <p:cNvPr id="11" name="Rectangle 7"/>
          <p:cNvSpPr/>
          <p:nvPr/>
        </p:nvSpPr>
        <p:spPr>
          <a:xfrm>
            <a:off x="914138" y="4219859"/>
            <a:ext cx="10470937" cy="1938992"/>
          </a:xfrm>
          <a:prstGeom prst="rect">
            <a:avLst/>
          </a:prstGeom>
          <a:solidFill>
            <a:schemeClr val="accent1">
              <a:lumMod val="20000"/>
              <a:lumOff val="80000"/>
            </a:schemeClr>
          </a:solidFill>
        </p:spPr>
        <p:txBody>
          <a:bodyPr wrap="square">
            <a:spAutoFit/>
          </a:bodyPr>
          <a:lstStyle/>
          <a:p>
            <a:pPr algn="just" rtl="1"/>
            <a:r>
              <a:rPr lang="ar-BH" sz="2400" b="1" dirty="0">
                <a:solidFill>
                  <a:srgbClr val="0070C0"/>
                </a:solidFill>
                <a:latin typeface="Sakkal Majalla" panose="02000000000000000000" pitchFamily="2" charset="-78"/>
                <a:cs typeface="Sakkal Majalla" panose="02000000000000000000" pitchFamily="2" charset="-78"/>
              </a:rPr>
              <a:t>- أ- الإشكالية/موضوع الحجاج/ الأطروحة المدعومة والأطروحة المضادة.</a:t>
            </a:r>
          </a:p>
          <a:p>
            <a:pPr algn="just" rtl="1"/>
            <a:r>
              <a:rPr lang="ar-BH" sz="2400" b="1" dirty="0">
                <a:solidFill>
                  <a:srgbClr val="0070C0"/>
                </a:solidFill>
                <a:latin typeface="Sakkal Majalla" panose="02000000000000000000" pitchFamily="2" charset="-78"/>
                <a:cs typeface="Sakkal Majalla" panose="02000000000000000000" pitchFamily="2" charset="-78"/>
              </a:rPr>
              <a:t>ب- الأصل والفرع، السّنانير والفأر، الاستبداد بالرأي والمشورة.</a:t>
            </a:r>
          </a:p>
          <a:p>
            <a:pPr algn="just" rtl="1"/>
            <a:r>
              <a:rPr lang="ar-BH" sz="2400" b="1" dirty="0">
                <a:solidFill>
                  <a:srgbClr val="0070C0"/>
                </a:solidFill>
                <a:latin typeface="Sakkal Majalla" panose="02000000000000000000" pitchFamily="2" charset="-78"/>
                <a:cs typeface="Sakkal Majalla" panose="02000000000000000000" pitchFamily="2" charset="-78"/>
              </a:rPr>
              <a:t>ج- الأصل يمثل الطبيعة والفرع يمثل الأدب وكل فرع يعود إلى أصله، كما السّنانير تعيش في عداء غريزي مع الفأر، بينما حمل الشموع مكتسب. من هنا ساهمت الثنائيات الضديّة في إثبات الأطروحة المدعومة ودحض الأخرى وبذلك حسمت الصراع بين الأطروحتين.</a:t>
            </a:r>
          </a:p>
        </p:txBody>
      </p:sp>
      <p:sp>
        <p:nvSpPr>
          <p:cNvPr id="12" name="Flowchart: Decision 12"/>
          <p:cNvSpPr/>
          <p:nvPr/>
        </p:nvSpPr>
        <p:spPr>
          <a:xfrm>
            <a:off x="446229" y="2936205"/>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
        <p:nvSpPr>
          <p:cNvPr id="13" name="Flowchart: Decision 12"/>
          <p:cNvSpPr/>
          <p:nvPr/>
        </p:nvSpPr>
        <p:spPr>
          <a:xfrm>
            <a:off x="446229" y="961087"/>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Tree>
    <p:extLst>
      <p:ext uri="{BB962C8B-B14F-4D97-AF65-F5344CB8AC3E}">
        <p14:creationId xmlns:p14="http://schemas.microsoft.com/office/powerpoint/2010/main" val="30851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6" name="Rectangle 6"/>
          <p:cNvSpPr/>
          <p:nvPr/>
        </p:nvSpPr>
        <p:spPr>
          <a:xfrm>
            <a:off x="2353235" y="1107192"/>
            <a:ext cx="9211236" cy="954107"/>
          </a:xfrm>
          <a:prstGeom prst="rect">
            <a:avLst/>
          </a:prstGeom>
          <a:solidFill>
            <a:schemeClr val="accent6">
              <a:lumMod val="60000"/>
              <a:lumOff val="40000"/>
            </a:schemeClr>
          </a:solidFill>
        </p:spPr>
        <p:txBody>
          <a:bodyPr wrap="square">
            <a:spAutoFit/>
          </a:bodyPr>
          <a:lstStyle/>
          <a:p>
            <a:pPr algn="r"/>
            <a:r>
              <a:rPr lang="ar-BH" sz="2800" b="1" dirty="0">
                <a:solidFill>
                  <a:prstClr val="black"/>
                </a:solidFill>
                <a:latin typeface="Sakkal Majalla" panose="02000000000000000000" pitchFamily="2" charset="-78"/>
                <a:cs typeface="Sakkal Majalla" panose="02000000000000000000" pitchFamily="2" charset="-78"/>
              </a:rPr>
              <a:t>6- </a:t>
            </a:r>
            <a:r>
              <a:rPr lang="ar-BH" sz="2800" b="1" dirty="0">
                <a:latin typeface="Sakkal Majalla" panose="02000000000000000000" pitchFamily="2" charset="-78"/>
                <a:cs typeface="Sakkal Majalla" panose="02000000000000000000" pitchFamily="2" charset="-78"/>
              </a:rPr>
              <a:t>وظّف الكاتب مجموعة من الروابط أبرزها: حروف العطف مثل (الفاء، الواو، ثم)، بيِّن من خلال المقطع الثاني الوظيفة الحجاجيّة لهذه الروابط.</a:t>
            </a:r>
            <a:endParaRPr lang="ar-BH" sz="2800" b="1" dirty="0">
              <a:solidFill>
                <a:prstClr val="black"/>
              </a:solidFill>
              <a:latin typeface="Sakkal Majalla" panose="02000000000000000000" pitchFamily="2" charset="-78"/>
              <a:cs typeface="Sakkal Majalla" panose="02000000000000000000" pitchFamily="2" charset="-78"/>
            </a:endParaRPr>
          </a:p>
        </p:txBody>
      </p:sp>
      <p:sp>
        <p:nvSpPr>
          <p:cNvPr id="8" name="Rectangle 7"/>
          <p:cNvSpPr/>
          <p:nvPr/>
        </p:nvSpPr>
        <p:spPr>
          <a:xfrm>
            <a:off x="2353235" y="2203320"/>
            <a:ext cx="9211236" cy="1384995"/>
          </a:xfrm>
          <a:prstGeom prst="rect">
            <a:avLst/>
          </a:prstGeom>
          <a:solidFill>
            <a:schemeClr val="accent1">
              <a:lumMod val="20000"/>
              <a:lumOff val="80000"/>
            </a:schemeClr>
          </a:solidFill>
        </p:spPr>
        <p:txBody>
          <a:bodyPr wrap="square">
            <a:spAutoFit/>
          </a:bodyPr>
          <a:lstStyle/>
          <a:p>
            <a:pPr algn="just" rtl="1"/>
            <a:r>
              <a:rPr lang="ar-BH" sz="2800" b="1" dirty="0">
                <a:solidFill>
                  <a:srgbClr val="0070C0"/>
                </a:solidFill>
                <a:latin typeface="Sakkal Majalla" panose="02000000000000000000" pitchFamily="2" charset="-78"/>
                <a:cs typeface="Sakkal Majalla" panose="02000000000000000000" pitchFamily="2" charset="-78"/>
              </a:rPr>
              <a:t>- الفاء: أفادت توالي الأحداث في السرد القصصي.</a:t>
            </a:r>
          </a:p>
          <a:p>
            <a:pPr algn="just" rtl="1"/>
            <a:r>
              <a:rPr lang="ar-BH" sz="2800" b="1" dirty="0">
                <a:solidFill>
                  <a:srgbClr val="0070C0"/>
                </a:solidFill>
                <a:latin typeface="Sakkal Majalla" panose="02000000000000000000" pitchFamily="2" charset="-78"/>
                <a:cs typeface="Sakkal Majalla" panose="02000000000000000000" pitchFamily="2" charset="-78"/>
              </a:rPr>
              <a:t>الواو: وقد أفادت الجمع بين الأحداث المتزامنة.</a:t>
            </a:r>
          </a:p>
          <a:p>
            <a:pPr algn="just" rtl="1"/>
            <a:r>
              <a:rPr lang="ar-BH" sz="2800" b="1" dirty="0">
                <a:solidFill>
                  <a:srgbClr val="0070C0"/>
                </a:solidFill>
                <a:latin typeface="Sakkal Majalla" panose="02000000000000000000" pitchFamily="2" charset="-78"/>
                <a:cs typeface="Sakkal Majalla" panose="02000000000000000000" pitchFamily="2" charset="-78"/>
              </a:rPr>
              <a:t>ثم: وقد أفادت التباعد بين بعض الأحداث.</a:t>
            </a:r>
          </a:p>
        </p:txBody>
      </p:sp>
      <p:sp>
        <p:nvSpPr>
          <p:cNvPr id="9" name="Rectangle 6"/>
          <p:cNvSpPr/>
          <p:nvPr/>
        </p:nvSpPr>
        <p:spPr>
          <a:xfrm>
            <a:off x="2366682" y="3707787"/>
            <a:ext cx="9211236" cy="954107"/>
          </a:xfrm>
          <a:prstGeom prst="rect">
            <a:avLst/>
          </a:prstGeom>
          <a:solidFill>
            <a:schemeClr val="accent6">
              <a:lumMod val="60000"/>
              <a:lumOff val="40000"/>
            </a:schemeClr>
          </a:solidFill>
        </p:spPr>
        <p:txBody>
          <a:bodyPr wrap="square">
            <a:spAutoFit/>
          </a:bodyPr>
          <a:lstStyle/>
          <a:p>
            <a:pPr algn="r"/>
            <a:r>
              <a:rPr lang="ar-BH" sz="2800" b="1" dirty="0">
                <a:solidFill>
                  <a:prstClr val="black"/>
                </a:solidFill>
                <a:latin typeface="Sakkal Majalla" panose="02000000000000000000" pitchFamily="2" charset="-78"/>
                <a:cs typeface="Sakkal Majalla" panose="02000000000000000000" pitchFamily="2" charset="-78"/>
              </a:rPr>
              <a:t>7- وظّف الكاتب عبارات تشير إلى انحياز الراوي إلى أطروحة الوزير، وضِّح ذلك بأمثلة من المقطع. </a:t>
            </a:r>
          </a:p>
        </p:txBody>
      </p:sp>
      <p:sp>
        <p:nvSpPr>
          <p:cNvPr id="11" name="Rectangle 7"/>
          <p:cNvSpPr/>
          <p:nvPr/>
        </p:nvSpPr>
        <p:spPr>
          <a:xfrm>
            <a:off x="2380129" y="4824845"/>
            <a:ext cx="9211236" cy="1384995"/>
          </a:xfrm>
          <a:prstGeom prst="rect">
            <a:avLst/>
          </a:prstGeom>
          <a:solidFill>
            <a:schemeClr val="accent1">
              <a:lumMod val="20000"/>
              <a:lumOff val="80000"/>
            </a:schemeClr>
          </a:solidFill>
        </p:spPr>
        <p:txBody>
          <a:bodyPr wrap="square">
            <a:spAutoFit/>
          </a:bodyPr>
          <a:lstStyle/>
          <a:p>
            <a:pPr algn="just" rtl="1"/>
            <a:r>
              <a:rPr lang="ar-BH" sz="2800" b="1" dirty="0">
                <a:solidFill>
                  <a:srgbClr val="0070C0"/>
                </a:solidFill>
                <a:latin typeface="Sakkal Majalla" panose="02000000000000000000" pitchFamily="2" charset="-78"/>
                <a:cs typeface="Sakkal Majalla" panose="02000000000000000000" pitchFamily="2" charset="-78"/>
              </a:rPr>
              <a:t>- كان له وزير حازم مجرب، فكان يصدر عن رأيه، ويتعرف اليُمن في مشورته.</a:t>
            </a:r>
          </a:p>
          <a:p>
            <a:pPr algn="just" rtl="1"/>
            <a:r>
              <a:rPr lang="ar-BH" sz="2800" b="1" dirty="0">
                <a:solidFill>
                  <a:srgbClr val="0070C0"/>
                </a:solidFill>
                <a:latin typeface="Sakkal Majalla" panose="02000000000000000000" pitchFamily="2" charset="-78"/>
                <a:cs typeface="Sakkal Majalla" panose="02000000000000000000" pitchFamily="2" charset="-78"/>
              </a:rPr>
              <a:t>- وقام بعده ولده، فعجب بنفسه مستبدا برأيه ومشورته.</a:t>
            </a:r>
          </a:p>
          <a:p>
            <a:pPr algn="just" rtl="1"/>
            <a:r>
              <a:rPr lang="ar-BH" sz="2800" b="1" dirty="0">
                <a:solidFill>
                  <a:srgbClr val="0070C0"/>
                </a:solidFill>
                <a:latin typeface="Sakkal Majalla" panose="02000000000000000000" pitchFamily="2" charset="-78"/>
                <a:cs typeface="Sakkal Majalla" panose="02000000000000000000" pitchFamily="2" charset="-78"/>
              </a:rPr>
              <a:t>- ورمت بالشّمع حتى كاد البيت يضطرم عليهم نارا. </a:t>
            </a:r>
          </a:p>
        </p:txBody>
      </p:sp>
      <p:sp>
        <p:nvSpPr>
          <p:cNvPr id="12" name="Flowchart: Decision 12"/>
          <p:cNvSpPr/>
          <p:nvPr/>
        </p:nvSpPr>
        <p:spPr>
          <a:xfrm>
            <a:off x="268942" y="1200213"/>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
        <p:nvSpPr>
          <p:cNvPr id="13" name="Flowchart: Decision 12"/>
          <p:cNvSpPr/>
          <p:nvPr/>
        </p:nvSpPr>
        <p:spPr>
          <a:xfrm>
            <a:off x="268942" y="3827726"/>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Tree>
    <p:extLst>
      <p:ext uri="{BB962C8B-B14F-4D97-AF65-F5344CB8AC3E}">
        <p14:creationId xmlns:p14="http://schemas.microsoft.com/office/powerpoint/2010/main" val="16708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11" name="Rectangle 6"/>
          <p:cNvSpPr/>
          <p:nvPr/>
        </p:nvSpPr>
        <p:spPr>
          <a:xfrm>
            <a:off x="3077115" y="1680114"/>
            <a:ext cx="8449260" cy="523220"/>
          </a:xfrm>
          <a:prstGeom prst="rect">
            <a:avLst/>
          </a:prstGeom>
          <a:solidFill>
            <a:schemeClr val="accent6">
              <a:lumMod val="60000"/>
              <a:lumOff val="40000"/>
            </a:schemeClr>
          </a:solidFill>
        </p:spPr>
        <p:txBody>
          <a:bodyPr wrap="square">
            <a:spAutoFit/>
          </a:bodyPr>
          <a:lstStyle/>
          <a:p>
            <a:pPr algn="r"/>
            <a:r>
              <a:rPr lang="ar-BH" sz="2800" b="1" dirty="0">
                <a:solidFill>
                  <a:prstClr val="black"/>
                </a:solidFill>
                <a:latin typeface="Sakkal Majalla" panose="02000000000000000000" pitchFamily="2" charset="-78"/>
                <a:cs typeface="Sakkal Majalla" panose="02000000000000000000" pitchFamily="2" charset="-78"/>
              </a:rPr>
              <a:t>8- بيّن المؤشرات السرديّة في المقطع الثاني ودورها في تعزيز  الحجاج.</a:t>
            </a:r>
          </a:p>
        </p:txBody>
      </p:sp>
      <p:sp>
        <p:nvSpPr>
          <p:cNvPr id="12" name="Rectangle 7"/>
          <p:cNvSpPr/>
          <p:nvPr/>
        </p:nvSpPr>
        <p:spPr>
          <a:xfrm>
            <a:off x="1132245" y="2951650"/>
            <a:ext cx="10488706" cy="1815882"/>
          </a:xfrm>
          <a:prstGeom prst="rect">
            <a:avLst/>
          </a:prstGeom>
          <a:solidFill>
            <a:schemeClr val="accent1">
              <a:lumMod val="20000"/>
              <a:lumOff val="80000"/>
            </a:schemeClr>
          </a:solidFill>
        </p:spPr>
        <p:txBody>
          <a:bodyPr wrap="square">
            <a:spAutoFit/>
          </a:bodyPr>
          <a:lstStyle/>
          <a:p>
            <a:pPr algn="just" rtl="1"/>
            <a:r>
              <a:rPr lang="ar-BH" sz="2800" b="1" dirty="0">
                <a:solidFill>
                  <a:srgbClr val="0070C0"/>
                </a:solidFill>
                <a:latin typeface="Sakkal Majalla" panose="02000000000000000000" pitchFamily="2" charset="-78"/>
                <a:cs typeface="Sakkal Majalla" panose="02000000000000000000" pitchFamily="2" charset="-78"/>
              </a:rPr>
              <a:t>أ. السرد القصصي، حيث ينتظم خطًّا متسلسلا من البداية إلى سياق التحوّل فالنتيجة أو وضع الختام.</a:t>
            </a:r>
          </a:p>
          <a:p>
            <a:pPr algn="just" rtl="1"/>
            <a:r>
              <a:rPr lang="ar-BH" sz="2800" b="1" dirty="0">
                <a:solidFill>
                  <a:srgbClr val="0070C0"/>
                </a:solidFill>
                <a:latin typeface="Sakkal Majalla" panose="02000000000000000000" pitchFamily="2" charset="-78"/>
                <a:cs typeface="Sakkal Majalla" panose="02000000000000000000" pitchFamily="2" charset="-78"/>
              </a:rPr>
              <a:t>ب. الأفعال الماضية: وقالوا، فقيل، فقال، فسكت، فلمّا حضرت... .</a:t>
            </a:r>
          </a:p>
          <a:p>
            <a:pPr algn="just" rtl="1"/>
            <a:r>
              <a:rPr lang="ar-BH" sz="2800" b="1" dirty="0">
                <a:solidFill>
                  <a:srgbClr val="0070C0"/>
                </a:solidFill>
                <a:latin typeface="Sakkal Majalla" panose="02000000000000000000" pitchFamily="2" charset="-78"/>
                <a:cs typeface="Sakkal Majalla" panose="02000000000000000000" pitchFamily="2" charset="-78"/>
              </a:rPr>
              <a:t>ج. البنية الزمانيّة والمكانيّة: فالحكاية وقعت في الزمن الماضي والمكان هو بيت الملك.</a:t>
            </a:r>
          </a:p>
          <a:p>
            <a:pPr algn="just" rtl="1"/>
            <a:r>
              <a:rPr lang="ar-BH" sz="2800" b="1" dirty="0">
                <a:solidFill>
                  <a:srgbClr val="0070C0"/>
                </a:solidFill>
                <a:latin typeface="Sakkal Majalla" panose="02000000000000000000" pitchFamily="2" charset="-78"/>
                <a:cs typeface="Sakkal Majalla" panose="02000000000000000000" pitchFamily="2" charset="-78"/>
              </a:rPr>
              <a:t>دورها في تعزيز الحجاج: النصّ سرديّ شكلا، موجها وجهة حجاجيّةِ؛أي أنّ قوامه الحجج والبراهين.</a:t>
            </a:r>
          </a:p>
        </p:txBody>
      </p:sp>
      <p:sp>
        <p:nvSpPr>
          <p:cNvPr id="13" name="Flowchart: Decision 12"/>
          <p:cNvSpPr/>
          <p:nvPr/>
        </p:nvSpPr>
        <p:spPr>
          <a:xfrm>
            <a:off x="892459" y="1611035"/>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Tree>
    <p:extLst>
      <p:ext uri="{BB962C8B-B14F-4D97-AF65-F5344CB8AC3E}">
        <p14:creationId xmlns:p14="http://schemas.microsoft.com/office/powerpoint/2010/main" val="350060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6" name="Rounded Rectangle 9"/>
          <p:cNvSpPr/>
          <p:nvPr/>
        </p:nvSpPr>
        <p:spPr>
          <a:xfrm>
            <a:off x="6862268" y="430325"/>
            <a:ext cx="3361317" cy="586748"/>
          </a:xfrm>
          <a:prstGeom prst="roundRect">
            <a:avLst/>
          </a:prstGeom>
          <a:solidFill>
            <a:schemeClr val="accent6">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000" b="1" dirty="0">
                <a:solidFill>
                  <a:srgbClr val="0070C0"/>
                </a:solidFill>
                <a:latin typeface="Sakkal Majalla" panose="02000000000000000000" pitchFamily="2" charset="-78"/>
                <a:cs typeface="Sakkal Majalla" panose="02000000000000000000" pitchFamily="2" charset="-78"/>
              </a:rPr>
              <a:t>تابع شرح المقاطع وتحليلها</a:t>
            </a:r>
          </a:p>
        </p:txBody>
      </p:sp>
      <p:sp>
        <p:nvSpPr>
          <p:cNvPr id="8" name="Rounded Rectangle 9"/>
          <p:cNvSpPr/>
          <p:nvPr/>
        </p:nvSpPr>
        <p:spPr>
          <a:xfrm>
            <a:off x="2312895" y="1307097"/>
            <a:ext cx="9098746" cy="1115722"/>
          </a:xfrm>
          <a:prstGeom prst="roundRect">
            <a:avLst/>
          </a:prstGeom>
          <a:solidFill>
            <a:schemeClr val="accent6">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r"/>
            <a:endParaRPr lang="ar-BH" sz="2800" b="1" dirty="0">
              <a:solidFill>
                <a:prstClr val="black"/>
              </a:solidFill>
              <a:latin typeface="Sakkal Majalla" panose="02000000000000000000" pitchFamily="2" charset="-78"/>
              <a:cs typeface="Sakkal Majalla" panose="02000000000000000000" pitchFamily="2" charset="-78"/>
            </a:endParaRPr>
          </a:p>
          <a:p>
            <a:pPr algn="r"/>
            <a:r>
              <a:rPr lang="ar-BH" sz="3200" b="1" dirty="0">
                <a:solidFill>
                  <a:prstClr val="black"/>
                </a:solidFill>
                <a:latin typeface="Sakkal Majalla" panose="02000000000000000000" pitchFamily="2" charset="-78"/>
                <a:cs typeface="Sakkal Majalla" panose="02000000000000000000" pitchFamily="2" charset="-78"/>
              </a:rPr>
              <a:t>المقطع الثالث: ويمثّل النتيجة.                  عنوان المقطع: الطبع يغلب التطبّع.</a:t>
            </a:r>
          </a:p>
          <a:p>
            <a:pPr algn="r"/>
            <a:r>
              <a:rPr lang="ar-BH" sz="3200" b="1" dirty="0">
                <a:solidFill>
                  <a:prstClr val="black"/>
                </a:solidFill>
                <a:latin typeface="Sakkal Majalla" panose="02000000000000000000" pitchFamily="2" charset="-78"/>
                <a:cs typeface="Sakkal Majalla" panose="02000000000000000000" pitchFamily="2" charset="-78"/>
              </a:rPr>
              <a:t>من قوله: (ورجع) إلى النهاية. </a:t>
            </a:r>
          </a:p>
          <a:p>
            <a:pPr algn="r"/>
            <a:endParaRPr lang="ar-BH" sz="3200" b="1" dirty="0">
              <a:solidFill>
                <a:srgbClr val="FF0000"/>
              </a:solidFill>
              <a:latin typeface="Sakkal Majalla" panose="02000000000000000000" pitchFamily="2" charset="-78"/>
              <a:cs typeface="Sakkal Majalla" panose="02000000000000000000" pitchFamily="2" charset="-78"/>
            </a:endParaRPr>
          </a:p>
        </p:txBody>
      </p:sp>
      <p:sp>
        <p:nvSpPr>
          <p:cNvPr id="9" name="Rectangle 6"/>
          <p:cNvSpPr/>
          <p:nvPr/>
        </p:nvSpPr>
        <p:spPr>
          <a:xfrm>
            <a:off x="2293329" y="2677856"/>
            <a:ext cx="9098746" cy="1015663"/>
          </a:xfrm>
          <a:prstGeom prst="rect">
            <a:avLst/>
          </a:prstGeom>
          <a:solidFill>
            <a:schemeClr val="accent6">
              <a:lumMod val="60000"/>
              <a:lumOff val="40000"/>
            </a:schemeClr>
          </a:solidFill>
        </p:spPr>
        <p:txBody>
          <a:bodyPr wrap="square">
            <a:spAutoFit/>
          </a:bodyPr>
          <a:lstStyle/>
          <a:p>
            <a:pPr algn="r"/>
            <a:r>
              <a:rPr lang="ar-BH" sz="3000" b="1" dirty="0">
                <a:solidFill>
                  <a:prstClr val="black"/>
                </a:solidFill>
                <a:latin typeface="Sakkal Majalla" panose="02000000000000000000" pitchFamily="2" charset="-78"/>
                <a:cs typeface="Sakkal Majalla" panose="02000000000000000000" pitchFamily="2" charset="-78"/>
              </a:rPr>
              <a:t>- وردت في هذا المقطع عبارات تؤكد النتيجة التي وصل إليها الملك الجديد وتؤكد الأطروحة المدعومة دلل على ذلك.</a:t>
            </a:r>
          </a:p>
        </p:txBody>
      </p:sp>
      <p:sp>
        <p:nvSpPr>
          <p:cNvPr id="11" name="Rectangle 7"/>
          <p:cNvSpPr/>
          <p:nvPr/>
        </p:nvSpPr>
        <p:spPr>
          <a:xfrm>
            <a:off x="2334877" y="3948556"/>
            <a:ext cx="9057198" cy="2246769"/>
          </a:xfrm>
          <a:prstGeom prst="rect">
            <a:avLst/>
          </a:prstGeom>
          <a:solidFill>
            <a:schemeClr val="accent1">
              <a:lumMod val="20000"/>
              <a:lumOff val="80000"/>
            </a:schemeClr>
          </a:solidFill>
        </p:spPr>
        <p:txBody>
          <a:bodyPr wrap="square">
            <a:spAutoFit/>
          </a:bodyPr>
          <a:lstStyle/>
          <a:p>
            <a:pPr marL="457200" indent="-457200" algn="just" rtl="1">
              <a:buFontTx/>
              <a:buChar char="-"/>
            </a:pPr>
            <a:r>
              <a:rPr lang="ar-BH" sz="2800" b="1" dirty="0">
                <a:solidFill>
                  <a:srgbClr val="0070C0"/>
                </a:solidFill>
                <a:latin typeface="Sakkal Majalla" panose="02000000000000000000" pitchFamily="2" charset="-78"/>
                <a:cs typeface="Sakkal Majalla" panose="02000000000000000000" pitchFamily="2" charset="-78"/>
              </a:rPr>
              <a:t>التكلف مذموم من كل وجه.</a:t>
            </a:r>
          </a:p>
          <a:p>
            <a:pPr marL="457200" indent="-457200" algn="just" rtl="1">
              <a:buFontTx/>
              <a:buChar char="-"/>
            </a:pPr>
            <a:r>
              <a:rPr lang="ar-BH" sz="2800" b="1" dirty="0">
                <a:solidFill>
                  <a:srgbClr val="0070C0"/>
                </a:solidFill>
                <a:latin typeface="Sakkal Majalla" panose="02000000000000000000" pitchFamily="2" charset="-78"/>
                <a:cs typeface="Sakkal Majalla" panose="02000000000000000000" pitchFamily="2" charset="-78"/>
              </a:rPr>
              <a:t>قال الله لنبيّه صلّى الله عليه وسلّم: قل يا محمّد«</a:t>
            </a:r>
            <a:r>
              <a:rPr lang="ar-SA" sz="2800" dirty="0">
                <a:solidFill>
                  <a:srgbClr val="0070C0"/>
                </a:solidFill>
                <a:latin typeface="Sakkal Majalla" panose="02000000000000000000" pitchFamily="2" charset="-78"/>
                <a:cs typeface="Sakkal Majalla" panose="02000000000000000000" pitchFamily="2" charset="-78"/>
              </a:rPr>
              <a:t>وَمَا أَنَا مِنَ الْمُتَكَلِّفِينَ</a:t>
            </a:r>
            <a:r>
              <a:rPr lang="ar-BH" sz="2800" dirty="0">
                <a:solidFill>
                  <a:srgbClr val="0070C0"/>
                </a:solidFill>
                <a:latin typeface="Sakkal Majalla" panose="02000000000000000000" pitchFamily="2" charset="-78"/>
                <a:cs typeface="Sakkal Majalla" panose="02000000000000000000" pitchFamily="2" charset="-78"/>
              </a:rPr>
              <a:t>».</a:t>
            </a:r>
            <a:r>
              <a:rPr lang="ar-SA" sz="2800" dirty="0">
                <a:solidFill>
                  <a:srgbClr val="0070C0"/>
                </a:solidFill>
                <a:latin typeface="Sakkal Majalla" panose="02000000000000000000" pitchFamily="2" charset="-78"/>
                <a:cs typeface="Sakkal Majalla" panose="02000000000000000000" pitchFamily="2" charset="-78"/>
              </a:rPr>
              <a:t> </a:t>
            </a:r>
            <a:endParaRPr lang="ar-BH" sz="2800" b="1" dirty="0">
              <a:solidFill>
                <a:srgbClr val="0070C0"/>
              </a:solidFill>
              <a:latin typeface="Sakkal Majalla" panose="02000000000000000000" pitchFamily="2" charset="-78"/>
              <a:cs typeface="Sakkal Majalla" panose="02000000000000000000" pitchFamily="2" charset="-78"/>
            </a:endParaRPr>
          </a:p>
          <a:p>
            <a:pPr marL="457200" indent="-457200" algn="just" rtl="1">
              <a:buFontTx/>
              <a:buChar char="-"/>
            </a:pPr>
            <a:r>
              <a:rPr lang="ar-BH" sz="2800" b="1" dirty="0">
                <a:solidFill>
                  <a:srgbClr val="0070C0"/>
                </a:solidFill>
                <a:latin typeface="Sakkal Majalla" panose="02000000000000000000" pitchFamily="2" charset="-78"/>
                <a:cs typeface="Sakkal Majalla" panose="02000000000000000000" pitchFamily="2" charset="-78"/>
              </a:rPr>
              <a:t>وقالوا: من تطبّع بغير طبعه، نزعته العادة حتى تردّه إلى طبعه.</a:t>
            </a:r>
          </a:p>
          <a:p>
            <a:pPr marL="457200" indent="-457200" algn="just" rtl="1">
              <a:buFontTx/>
              <a:buChar char="-"/>
            </a:pPr>
            <a:r>
              <a:rPr lang="ar-BH" sz="2800" b="1" dirty="0">
                <a:solidFill>
                  <a:srgbClr val="0070C0"/>
                </a:solidFill>
                <a:latin typeface="Sakkal Majalla" panose="02000000000000000000" pitchFamily="2" charset="-78"/>
                <a:cs typeface="Sakkal Majalla" panose="02000000000000000000" pitchFamily="2" charset="-78"/>
              </a:rPr>
              <a:t>كما أنّ الماء إذا أسخنته وتركته، عاد إلى طبعه من البرود.</a:t>
            </a:r>
          </a:p>
          <a:p>
            <a:pPr marL="457200" indent="-457200" algn="just" rtl="1">
              <a:buFontTx/>
              <a:buChar char="-"/>
            </a:pPr>
            <a:r>
              <a:rPr lang="ar-BH" sz="2800" b="1" dirty="0">
                <a:solidFill>
                  <a:srgbClr val="0070C0"/>
                </a:solidFill>
                <a:latin typeface="Sakkal Majalla" panose="02000000000000000000" pitchFamily="2" charset="-78"/>
                <a:cs typeface="Sakkal Majalla" panose="02000000000000000000" pitchFamily="2" charset="-78"/>
              </a:rPr>
              <a:t>والشجرة المرّة لو طليتها بالعسل لا تثمر إلّا مرّا.</a:t>
            </a:r>
          </a:p>
        </p:txBody>
      </p:sp>
      <p:sp>
        <p:nvSpPr>
          <p:cNvPr id="12" name="Flowchart: Decision 12"/>
          <p:cNvSpPr/>
          <p:nvPr/>
        </p:nvSpPr>
        <p:spPr>
          <a:xfrm>
            <a:off x="394919" y="2854998"/>
            <a:ext cx="1684421"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Tree>
    <p:extLst>
      <p:ext uri="{BB962C8B-B14F-4D97-AF65-F5344CB8AC3E}">
        <p14:creationId xmlns:p14="http://schemas.microsoft.com/office/powerpoint/2010/main" val="100042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6" name="Rectangle 6"/>
          <p:cNvSpPr/>
          <p:nvPr/>
        </p:nvSpPr>
        <p:spPr>
          <a:xfrm>
            <a:off x="4706471" y="1526650"/>
            <a:ext cx="6613715" cy="523220"/>
          </a:xfrm>
          <a:prstGeom prst="rect">
            <a:avLst/>
          </a:prstGeom>
          <a:solidFill>
            <a:schemeClr val="accent6">
              <a:lumMod val="60000"/>
              <a:lumOff val="40000"/>
            </a:schemeClr>
          </a:solidFill>
        </p:spPr>
        <p:txBody>
          <a:bodyPr wrap="square">
            <a:spAutoFit/>
          </a:bodyPr>
          <a:lstStyle/>
          <a:p>
            <a:pPr algn="r"/>
            <a:r>
              <a:rPr lang="ar-BH" sz="2800" b="1" dirty="0">
                <a:solidFill>
                  <a:prstClr val="black"/>
                </a:solidFill>
                <a:latin typeface="Sakkal Majalla" panose="02000000000000000000" pitchFamily="2" charset="-78"/>
                <a:cs typeface="Sakkal Majalla" panose="02000000000000000000" pitchFamily="2" charset="-78"/>
              </a:rPr>
              <a:t>3- استخلص القيم التربوية المستفادة من النص.</a:t>
            </a:r>
          </a:p>
        </p:txBody>
      </p:sp>
      <p:sp>
        <p:nvSpPr>
          <p:cNvPr id="8" name="Rectangle 7"/>
          <p:cNvSpPr/>
          <p:nvPr/>
        </p:nvSpPr>
        <p:spPr>
          <a:xfrm>
            <a:off x="2164976" y="2633740"/>
            <a:ext cx="9155210" cy="2246769"/>
          </a:xfrm>
          <a:prstGeom prst="rect">
            <a:avLst/>
          </a:prstGeom>
          <a:solidFill>
            <a:schemeClr val="accent1">
              <a:lumMod val="20000"/>
              <a:lumOff val="80000"/>
            </a:schemeClr>
          </a:solidFill>
        </p:spPr>
        <p:txBody>
          <a:bodyPr wrap="square">
            <a:spAutoFit/>
          </a:bodyPr>
          <a:lstStyle/>
          <a:p>
            <a:pPr algn="just" rtl="1"/>
            <a:r>
              <a:rPr lang="ar-BH" sz="2800" b="1" dirty="0">
                <a:solidFill>
                  <a:srgbClr val="0070C0"/>
                </a:solidFill>
                <a:latin typeface="Sakkal Majalla" panose="02000000000000000000" pitchFamily="2" charset="-78"/>
                <a:cs typeface="Sakkal Majalla" panose="02000000000000000000" pitchFamily="2" charset="-78"/>
              </a:rPr>
              <a:t>1. عدم غرور الإنسان بعرقه أو نسبه أو مكانته، مما يجعله يتفرّد بالرأي ويتعصّب لرأيه. </a:t>
            </a:r>
          </a:p>
          <a:p>
            <a:pPr algn="just" rtl="1"/>
            <a:r>
              <a:rPr lang="ar-BH" sz="2800" b="1" dirty="0">
                <a:solidFill>
                  <a:srgbClr val="0070C0"/>
                </a:solidFill>
                <a:latin typeface="Sakkal Majalla" panose="02000000000000000000" pitchFamily="2" charset="-78"/>
                <a:cs typeface="Sakkal Majalla" panose="02000000000000000000" pitchFamily="2" charset="-78"/>
              </a:rPr>
              <a:t>2. الرجوع عن الخطأ فضيلة.</a:t>
            </a:r>
          </a:p>
          <a:p>
            <a:pPr algn="just" rtl="1"/>
            <a:r>
              <a:rPr lang="ar-BH" sz="2800" b="1" dirty="0">
                <a:solidFill>
                  <a:srgbClr val="0070C0"/>
                </a:solidFill>
                <a:latin typeface="Sakkal Majalla" panose="02000000000000000000" pitchFamily="2" charset="-78"/>
                <a:cs typeface="Sakkal Majalla" panose="02000000000000000000" pitchFamily="2" charset="-78"/>
              </a:rPr>
              <a:t>3. الاستفادة من أصحاب الخبرة والتجارب الحياتيّة.</a:t>
            </a:r>
          </a:p>
          <a:p>
            <a:pPr algn="just" rtl="1"/>
            <a:r>
              <a:rPr lang="ar-BH" sz="2800" b="1" dirty="0">
                <a:solidFill>
                  <a:srgbClr val="0070C0"/>
                </a:solidFill>
                <a:latin typeface="Sakkal Majalla" panose="02000000000000000000" pitchFamily="2" charset="-78"/>
                <a:cs typeface="Sakkal Majalla" panose="02000000000000000000" pitchFamily="2" charset="-78"/>
              </a:rPr>
              <a:t>4. استعمال الحجج والبراهين العمليّة في تغيير القناعات الراسخة.</a:t>
            </a:r>
          </a:p>
          <a:p>
            <a:pPr algn="just" rtl="1"/>
            <a:endParaRPr lang="ar-BH" sz="2800" b="1" dirty="0">
              <a:solidFill>
                <a:srgbClr val="0070C0"/>
              </a:solidFill>
              <a:latin typeface="Sakkal Majalla" panose="02000000000000000000" pitchFamily="2" charset="-78"/>
              <a:cs typeface="Sakkal Majalla" panose="02000000000000000000" pitchFamily="2" charset="-78"/>
            </a:endParaRPr>
          </a:p>
        </p:txBody>
      </p:sp>
      <p:sp>
        <p:nvSpPr>
          <p:cNvPr id="9" name="Flowchart: Decision 12"/>
          <p:cNvSpPr/>
          <p:nvPr/>
        </p:nvSpPr>
        <p:spPr>
          <a:xfrm>
            <a:off x="1181551" y="1457571"/>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Tree>
    <p:extLst>
      <p:ext uri="{BB962C8B-B14F-4D97-AF65-F5344CB8AC3E}">
        <p14:creationId xmlns:p14="http://schemas.microsoft.com/office/powerpoint/2010/main" val="29604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6" name="Rectangle 6"/>
          <p:cNvSpPr/>
          <p:nvPr/>
        </p:nvSpPr>
        <p:spPr>
          <a:xfrm>
            <a:off x="3200400" y="2460679"/>
            <a:ext cx="8119786" cy="523220"/>
          </a:xfrm>
          <a:prstGeom prst="rect">
            <a:avLst/>
          </a:prstGeom>
          <a:solidFill>
            <a:schemeClr val="accent6">
              <a:lumMod val="60000"/>
              <a:lumOff val="40000"/>
            </a:schemeClr>
          </a:solidFill>
        </p:spPr>
        <p:txBody>
          <a:bodyPr wrap="square">
            <a:spAutoFit/>
          </a:bodyPr>
          <a:lstStyle/>
          <a:p>
            <a:pPr algn="r"/>
            <a:r>
              <a:rPr lang="ar-BH" sz="2800" b="1" dirty="0">
                <a:solidFill>
                  <a:prstClr val="black"/>
                </a:solidFill>
                <a:latin typeface="Sakkal Majalla" panose="02000000000000000000" pitchFamily="2" charset="-78"/>
                <a:cs typeface="Sakkal Majalla" panose="02000000000000000000" pitchFamily="2" charset="-78"/>
              </a:rPr>
              <a:t>- استخرج من النص المؤشرات والشواهد التي تثبت غلبة النمط الحجاجيّ.</a:t>
            </a:r>
          </a:p>
        </p:txBody>
      </p:sp>
      <p:sp>
        <p:nvSpPr>
          <p:cNvPr id="8" name="Rectangle 7"/>
          <p:cNvSpPr/>
          <p:nvPr/>
        </p:nvSpPr>
        <p:spPr>
          <a:xfrm>
            <a:off x="1075765" y="3306160"/>
            <a:ext cx="10244421" cy="2246769"/>
          </a:xfrm>
          <a:prstGeom prst="rect">
            <a:avLst/>
          </a:prstGeom>
          <a:solidFill>
            <a:schemeClr val="accent1">
              <a:lumMod val="20000"/>
              <a:lumOff val="80000"/>
            </a:schemeClr>
          </a:solidFill>
        </p:spPr>
        <p:txBody>
          <a:bodyPr wrap="square">
            <a:spAutoFit/>
          </a:bodyPr>
          <a:lstStyle/>
          <a:p>
            <a:pPr algn="just" rtl="1"/>
            <a:r>
              <a:rPr lang="ar-BH" sz="2800" b="1" dirty="0">
                <a:solidFill>
                  <a:srgbClr val="0070C0"/>
                </a:solidFill>
                <a:latin typeface="Sakkal Majalla" panose="02000000000000000000" pitchFamily="2" charset="-78"/>
                <a:cs typeface="Sakkal Majalla" panose="02000000000000000000" pitchFamily="2" charset="-78"/>
              </a:rPr>
              <a:t>1- وجود إشكالية معروضة للنقاش تتألّف من أطروحتين أساسيّتين الأولى مدعومة وهي غلبة الطبيعة الأدب، وأخرى </a:t>
            </a:r>
            <a:r>
              <a:rPr lang="ar-BH" sz="2800" b="1" dirty="0" err="1">
                <a:solidFill>
                  <a:srgbClr val="0070C0"/>
                </a:solidFill>
                <a:latin typeface="Sakkal Majalla" panose="02000000000000000000" pitchFamily="2" charset="-78"/>
                <a:cs typeface="Sakkal Majalla" panose="02000000000000000000" pitchFamily="2" charset="-78"/>
              </a:rPr>
              <a:t>مدحوضة</a:t>
            </a:r>
            <a:r>
              <a:rPr lang="ar-BH" sz="2800" b="1" dirty="0">
                <a:solidFill>
                  <a:srgbClr val="0070C0"/>
                </a:solidFill>
                <a:latin typeface="Sakkal Majalla" panose="02000000000000000000" pitchFamily="2" charset="-78"/>
                <a:cs typeface="Sakkal Majalla" panose="02000000000000000000" pitchFamily="2" charset="-78"/>
              </a:rPr>
              <a:t> تذهب إلى أنّ الأدب يغلب الطبيعة.</a:t>
            </a:r>
          </a:p>
          <a:p>
            <a:pPr algn="just" rtl="1"/>
            <a:r>
              <a:rPr lang="ar-BH" sz="2800" b="1" dirty="0">
                <a:solidFill>
                  <a:srgbClr val="0070C0"/>
                </a:solidFill>
                <a:latin typeface="Sakkal Majalla" panose="02000000000000000000" pitchFamily="2" charset="-78"/>
                <a:cs typeface="Sakkal Majalla" panose="02000000000000000000" pitchFamily="2" charset="-78"/>
              </a:rPr>
              <a:t>2- استعمال الروابط الحجاجيّة: الباء الزائدة (التأكيد- ليس الفقه </a:t>
            </a:r>
            <a:r>
              <a:rPr lang="ar-BH" sz="2800" b="1" dirty="0" err="1">
                <a:solidFill>
                  <a:srgbClr val="0070C0"/>
                </a:solidFill>
                <a:latin typeface="Sakkal Majalla" panose="02000000000000000000" pitchFamily="2" charset="-78"/>
                <a:cs typeface="Sakkal Majalla" panose="02000000000000000000" pitchFamily="2" charset="-78"/>
              </a:rPr>
              <a:t>بالتفقّه</a:t>
            </a:r>
            <a:r>
              <a:rPr lang="ar-BH" sz="2800" b="1" dirty="0">
                <a:solidFill>
                  <a:srgbClr val="0070C0"/>
                </a:solidFill>
                <a:latin typeface="Sakkal Majalla" panose="02000000000000000000" pitchFamily="2" charset="-78"/>
                <a:cs typeface="Sakkal Majalla" panose="02000000000000000000" pitchFamily="2" charset="-78"/>
              </a:rPr>
              <a:t>)،لأنّ (التعليل- لا يزيد متزيِّد في كلامه إلا لنقص يجده في نفسه)، واو العطف  (في إيراد أكثر من فول لدعم الأطروحة) .</a:t>
            </a:r>
          </a:p>
          <a:p>
            <a:pPr algn="just" rtl="1"/>
            <a:r>
              <a:rPr lang="ar-BH" sz="2800" b="1" dirty="0">
                <a:solidFill>
                  <a:srgbClr val="0070C0"/>
                </a:solidFill>
                <a:latin typeface="Sakkal Majalla" panose="02000000000000000000" pitchFamily="2" charset="-78"/>
                <a:cs typeface="Sakkal Majalla" panose="02000000000000000000" pitchFamily="2" charset="-78"/>
              </a:rPr>
              <a:t>3- الحجة السرديّة ( قصّة السنانير).</a:t>
            </a:r>
          </a:p>
        </p:txBody>
      </p:sp>
      <p:sp>
        <p:nvSpPr>
          <p:cNvPr id="9" name="Flowchart: Decision 12"/>
          <p:cNvSpPr/>
          <p:nvPr/>
        </p:nvSpPr>
        <p:spPr>
          <a:xfrm>
            <a:off x="1075765" y="2391600"/>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
        <p:nvSpPr>
          <p:cNvPr id="11" name="مستطيل مستدير الزوايا 10"/>
          <p:cNvSpPr/>
          <p:nvPr/>
        </p:nvSpPr>
        <p:spPr>
          <a:xfrm>
            <a:off x="8349483" y="1310110"/>
            <a:ext cx="2929221" cy="76648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ar-BH" sz="4000" dirty="0">
                <a:latin typeface="Sakkal Majalla" panose="02000000000000000000" pitchFamily="2" charset="-78"/>
                <a:cs typeface="Sakkal Majalla" panose="02000000000000000000" pitchFamily="2" charset="-78"/>
              </a:rPr>
              <a:t>نشاط تقويمي1</a:t>
            </a:r>
            <a:endParaRPr lang="en-US" sz="4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6310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9" name="Flowchart: Decision 12"/>
          <p:cNvSpPr/>
          <p:nvPr/>
        </p:nvSpPr>
        <p:spPr>
          <a:xfrm>
            <a:off x="1056715" y="2249585"/>
            <a:ext cx="1891082"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prstClr val="black"/>
                </a:solidFill>
              </a:rPr>
              <a:t>الإجابة</a:t>
            </a:r>
          </a:p>
        </p:txBody>
      </p:sp>
      <p:sp>
        <p:nvSpPr>
          <p:cNvPr id="12" name="Rectangle 6"/>
          <p:cNvSpPr/>
          <p:nvPr/>
        </p:nvSpPr>
        <p:spPr>
          <a:xfrm>
            <a:off x="3099162" y="2318664"/>
            <a:ext cx="8119786" cy="523220"/>
          </a:xfrm>
          <a:prstGeom prst="rect">
            <a:avLst/>
          </a:prstGeom>
          <a:solidFill>
            <a:schemeClr val="accent6">
              <a:lumMod val="60000"/>
              <a:lumOff val="40000"/>
            </a:schemeClr>
          </a:solidFill>
        </p:spPr>
        <p:txBody>
          <a:bodyPr wrap="square">
            <a:spAutoFit/>
          </a:bodyPr>
          <a:lstStyle/>
          <a:p>
            <a:pPr algn="r"/>
            <a:r>
              <a:rPr lang="ar-BH" sz="2800" b="1" dirty="0">
                <a:solidFill>
                  <a:prstClr val="black"/>
                </a:solidFill>
                <a:latin typeface="Sakkal Majalla" panose="02000000000000000000" pitchFamily="2" charset="-78"/>
                <a:cs typeface="Sakkal Majalla" panose="02000000000000000000" pitchFamily="2" charset="-78"/>
              </a:rPr>
              <a:t>- اكتب نصًّا حجاجيّا يقوم على السرد القصصي.</a:t>
            </a:r>
          </a:p>
        </p:txBody>
      </p:sp>
      <p:sp>
        <p:nvSpPr>
          <p:cNvPr id="15" name="مستطيل مستدير الزوايا 14"/>
          <p:cNvSpPr/>
          <p:nvPr/>
        </p:nvSpPr>
        <p:spPr>
          <a:xfrm>
            <a:off x="8289727" y="1299703"/>
            <a:ext cx="2929221" cy="76648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ar-BH" sz="4000" dirty="0">
                <a:solidFill>
                  <a:prstClr val="white"/>
                </a:solidFill>
                <a:latin typeface="Sakkal Majalla" panose="02000000000000000000" pitchFamily="2" charset="-78"/>
                <a:cs typeface="Sakkal Majalla" panose="02000000000000000000" pitchFamily="2" charset="-78"/>
              </a:rPr>
              <a:t>نشاط تقويمي2</a:t>
            </a:r>
            <a:endParaRPr lang="en-US" sz="4000" dirty="0">
              <a:solidFill>
                <a:prstClr val="white"/>
              </a:solidFill>
              <a:latin typeface="Sakkal Majalla" panose="02000000000000000000" pitchFamily="2" charset="-78"/>
              <a:cs typeface="Sakkal Majalla" panose="02000000000000000000" pitchFamily="2" charset="-78"/>
            </a:endParaRPr>
          </a:p>
        </p:txBody>
      </p:sp>
      <p:sp>
        <p:nvSpPr>
          <p:cNvPr id="11" name="Rectangle 7">
            <a:extLst>
              <a:ext uri="{FF2B5EF4-FFF2-40B4-BE49-F238E27FC236}">
                <a16:creationId xmlns:a16="http://schemas.microsoft.com/office/drawing/2014/main" id="{8B850BF2-39A3-40E3-9396-60B0750C4373}"/>
              </a:ext>
            </a:extLst>
          </p:cNvPr>
          <p:cNvSpPr/>
          <p:nvPr/>
        </p:nvSpPr>
        <p:spPr>
          <a:xfrm>
            <a:off x="638175" y="3162179"/>
            <a:ext cx="10580773" cy="2492990"/>
          </a:xfrm>
          <a:prstGeom prst="rect">
            <a:avLst/>
          </a:prstGeom>
          <a:solidFill>
            <a:schemeClr val="accent1">
              <a:lumMod val="20000"/>
              <a:lumOff val="80000"/>
            </a:schemeClr>
          </a:solidFill>
        </p:spPr>
        <p:txBody>
          <a:bodyPr wrap="square">
            <a:spAutoFit/>
          </a:bodyPr>
          <a:lstStyle/>
          <a:p>
            <a:pPr algn="just" rtl="1"/>
            <a:r>
              <a:rPr lang="ar-BH" sz="3200" dirty="0">
                <a:latin typeface="Sakkal Majalla" panose="02000000000000000000" pitchFamily="2" charset="-78"/>
                <a:cs typeface="Sakkal Majalla" panose="02000000000000000000" pitchFamily="2" charset="-78"/>
              </a:rPr>
              <a:t>     أدخِل أعرابيّ على كسرى ليتعجَّب من جفائه وجهلِه فقال له: أيّهما أحمَلُ للحِمْل الثقيل الجملُ أم الفيلُ فقال الأعرابيّ الجملَ، قال كسرى كيف تزعمُ أنّ الجمل أحملُ للحِمل الثقيل، والفيلُ يحمل كذا وكذا رًطلا؟ فقال: لِيبْرك الفيل، ويبركِ الجملُ، ولْيُحْمَل على الفيل حِمْلُ الجمل، ولْيُحْمَلْ على الفيلِ حِمْلُ الجملِ فإنْ نهضَ به فهو أحمَلُ للأثقال. </a:t>
            </a:r>
            <a:endParaRPr lang="en-US" sz="3200" dirty="0">
              <a:latin typeface="Sakkal Majalla" panose="02000000000000000000" pitchFamily="2" charset="-78"/>
              <a:cs typeface="Sakkal Majalla" panose="02000000000000000000" pitchFamily="2" charset="-78"/>
            </a:endParaRPr>
          </a:p>
          <a:p>
            <a:pPr algn="just" rtl="1"/>
            <a:endParaRPr lang="ar-BH" sz="2800"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9737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8" name="Rectangle 8"/>
          <p:cNvSpPr/>
          <p:nvPr/>
        </p:nvSpPr>
        <p:spPr>
          <a:xfrm>
            <a:off x="9263742" y="1268068"/>
            <a:ext cx="2264229" cy="722488"/>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4400" dirty="0">
                <a:solidFill>
                  <a:prstClr val="white"/>
                </a:solidFill>
                <a:cs typeface="AL-Mohanad Bold" pitchFamily="2" charset="-78"/>
              </a:rPr>
              <a:t>التمهيد</a:t>
            </a:r>
            <a:endParaRPr lang="en-US" sz="4400" dirty="0">
              <a:solidFill>
                <a:srgbClr val="4472C4"/>
              </a:solidFill>
              <a:cs typeface="AL-Mohanad Bold" pitchFamily="2" charset="-78"/>
            </a:endParaRPr>
          </a:p>
        </p:txBody>
      </p:sp>
      <p:sp>
        <p:nvSpPr>
          <p:cNvPr id="9" name="Content Placeholder 2"/>
          <p:cNvSpPr>
            <a:spLocks noGrp="1"/>
          </p:cNvSpPr>
          <p:nvPr>
            <p:ph idx="1"/>
          </p:nvPr>
        </p:nvSpPr>
        <p:spPr>
          <a:xfrm>
            <a:off x="171108" y="2098324"/>
            <a:ext cx="11389658" cy="1050607"/>
          </a:xfrm>
          <a:noFill/>
          <a:ln>
            <a:noFill/>
          </a:ln>
        </p:spPr>
        <p:style>
          <a:lnRef idx="1">
            <a:schemeClr val="accent5"/>
          </a:lnRef>
          <a:fillRef idx="2">
            <a:schemeClr val="accent5"/>
          </a:fillRef>
          <a:effectRef idx="1">
            <a:schemeClr val="accent5"/>
          </a:effectRef>
          <a:fontRef idx="minor">
            <a:schemeClr val="dk1"/>
          </a:fontRef>
        </p:style>
        <p:txBody>
          <a:bodyPr>
            <a:noAutofit/>
          </a:bodyPr>
          <a:lstStyle/>
          <a:p>
            <a:pPr algn="r" rtl="1"/>
            <a:r>
              <a:rPr lang="ar-BH" b="1" dirty="0">
                <a:solidFill>
                  <a:schemeClr val="tx1"/>
                </a:solidFill>
                <a:latin typeface="Sakkal Majalla" panose="02000000000000000000" pitchFamily="2" charset="-78"/>
                <a:ea typeface="+mj-ea"/>
                <a:cs typeface="Sakkal Majalla" panose="02000000000000000000" pitchFamily="2" charset="-78"/>
              </a:rPr>
              <a:t>يقال: «الطبع يغلب التطبّع» بم يوحي إليك هذا القول؟ وهل ترى أنّ هذه المقولة صحيحة؟ </a:t>
            </a:r>
          </a:p>
        </p:txBody>
      </p:sp>
      <p:sp>
        <p:nvSpPr>
          <p:cNvPr id="10" name="Content Placeholder 1"/>
          <p:cNvSpPr txBox="1">
            <a:spLocks/>
          </p:cNvSpPr>
          <p:nvPr/>
        </p:nvSpPr>
        <p:spPr>
          <a:xfrm>
            <a:off x="1144699" y="2769555"/>
            <a:ext cx="10515600" cy="1063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ar-BH" sz="3200" b="1" dirty="0">
                <a:solidFill>
                  <a:srgbClr val="0070C0"/>
                </a:solidFill>
                <a:latin typeface="Sakkal Majalla" panose="02000000000000000000" pitchFamily="2" charset="-78"/>
                <a:cs typeface="Sakkal Majalla" panose="02000000000000000000" pitchFamily="2" charset="-78"/>
              </a:rPr>
              <a:t>يوحي بأنّ مظاهر السلوك البشري تعبّر عن شخصيّة الإنسان، وأنه ليس من السهل على الإنسان تغيير عاداته؛ مع أنّ العادة كما يقال هي طبيعة ثانية.</a:t>
            </a:r>
          </a:p>
          <a:p>
            <a:pPr marL="0" indent="0" algn="just" rtl="1">
              <a:buFont typeface="Arial" panose="020B0604020202020204" pitchFamily="34" charset="0"/>
              <a:buNone/>
            </a:pP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11" name="مستطيل 10"/>
          <p:cNvSpPr/>
          <p:nvPr/>
        </p:nvSpPr>
        <p:spPr>
          <a:xfrm>
            <a:off x="2340567" y="4031041"/>
            <a:ext cx="9220199" cy="523220"/>
          </a:xfrm>
          <a:prstGeom prst="rect">
            <a:avLst/>
          </a:prstGeom>
        </p:spPr>
        <p:txBody>
          <a:bodyPr wrap="square">
            <a:spAutoFit/>
          </a:bodyPr>
          <a:lstStyle/>
          <a:p>
            <a:pPr marL="457200" indent="-457200" algn="r" rtl="1">
              <a:buFont typeface="Arial" panose="020B0604020202020204" pitchFamily="34" charset="0"/>
              <a:buChar char="•"/>
            </a:pPr>
            <a:r>
              <a:rPr lang="ar-BH" sz="2800" b="1" dirty="0">
                <a:latin typeface="Sakkal Majalla" panose="02000000000000000000" pitchFamily="2" charset="-78"/>
                <a:ea typeface="+mj-ea"/>
                <a:cs typeface="Sakkal Majalla" panose="02000000000000000000" pitchFamily="2" charset="-78"/>
              </a:rPr>
              <a:t>أدرس عنوان النصّ موضِّحا العلاقة في المعنى بيْن كلمتيّ الطّبع والتطبّع.</a:t>
            </a:r>
            <a:endParaRPr lang="en-US" sz="2800" b="1" dirty="0">
              <a:latin typeface="Sakkal Majalla" panose="02000000000000000000" pitchFamily="2" charset="-78"/>
              <a:ea typeface="+mj-ea"/>
              <a:cs typeface="Sakkal Majalla" panose="02000000000000000000" pitchFamily="2" charset="-78"/>
            </a:endParaRPr>
          </a:p>
        </p:txBody>
      </p:sp>
      <p:sp>
        <p:nvSpPr>
          <p:cNvPr id="12" name="Content Placeholder 1"/>
          <p:cNvSpPr txBox="1">
            <a:spLocks/>
          </p:cNvSpPr>
          <p:nvPr/>
        </p:nvSpPr>
        <p:spPr>
          <a:xfrm>
            <a:off x="1014070" y="4819187"/>
            <a:ext cx="10515600" cy="1063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ar-BH" sz="3200" b="1" dirty="0">
                <a:solidFill>
                  <a:srgbClr val="0070C0"/>
                </a:solidFill>
                <a:latin typeface="Sakkal Majalla" panose="02000000000000000000" pitchFamily="2" charset="-78"/>
                <a:cs typeface="Sakkal Majalla" panose="02000000000000000000" pitchFamily="2" charset="-78"/>
              </a:rPr>
              <a:t>الطّبع والتطبُّع كلاهما من جذر واحد هو (ط ب ع) والطبع يعني الأصالة في السلوك، والتطبّع على وزن تفعّل يفيد الاكتساب الذي يتجسّد في السلوك.</a:t>
            </a:r>
          </a:p>
          <a:p>
            <a:pPr marL="0" indent="0" algn="just" rtl="1">
              <a:buFont typeface="Arial" panose="020B0604020202020204" pitchFamily="34" charset="0"/>
              <a:buNone/>
            </a:pP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13" name="Rectangle 6"/>
          <p:cNvSpPr/>
          <p:nvPr/>
        </p:nvSpPr>
        <p:spPr>
          <a:xfrm>
            <a:off x="505561" y="1990556"/>
            <a:ext cx="1584158" cy="556780"/>
          </a:xfrm>
          <a:prstGeom prst="rect">
            <a:avLst/>
          </a:prstGeom>
          <a:solidFill>
            <a:schemeClr val="accent6">
              <a:lumMod val="75000"/>
            </a:schemeClr>
          </a:solidFill>
          <a:ln>
            <a:solidFill>
              <a:schemeClr val="accent2">
                <a:lumMod val="60000"/>
                <a:lumOff val="4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200" dirty="0">
                <a:solidFill>
                  <a:prstClr val="white"/>
                </a:solidFill>
                <a:cs typeface="AL-Mohanad Bold" pitchFamily="2" charset="-78"/>
              </a:rPr>
              <a:t>الإجابة</a:t>
            </a:r>
            <a:endParaRPr lang="en-US" sz="3200" dirty="0">
              <a:solidFill>
                <a:prstClr val="white"/>
              </a:solidFill>
              <a:cs typeface="AL-Mohanad Bold" pitchFamily="2" charset="-78"/>
            </a:endParaRPr>
          </a:p>
        </p:txBody>
      </p:sp>
      <p:sp>
        <p:nvSpPr>
          <p:cNvPr id="14" name="Rectangle 6"/>
          <p:cNvSpPr/>
          <p:nvPr/>
        </p:nvSpPr>
        <p:spPr>
          <a:xfrm>
            <a:off x="505561" y="3993615"/>
            <a:ext cx="1584158" cy="556780"/>
          </a:xfrm>
          <a:prstGeom prst="rect">
            <a:avLst/>
          </a:prstGeom>
          <a:solidFill>
            <a:schemeClr val="accent6">
              <a:lumMod val="75000"/>
            </a:schemeClr>
          </a:solidFill>
          <a:ln>
            <a:solidFill>
              <a:schemeClr val="accent2">
                <a:lumMod val="60000"/>
                <a:lumOff val="4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200" dirty="0">
                <a:solidFill>
                  <a:prstClr val="white"/>
                </a:solidFill>
                <a:cs typeface="AL-Mohanad Bold" pitchFamily="2" charset="-78"/>
              </a:rPr>
              <a:t>الإجابة</a:t>
            </a:r>
            <a:endParaRPr lang="en-US" sz="3200" dirty="0">
              <a:solidFill>
                <a:prstClr val="white"/>
              </a:solidFill>
              <a:cs typeface="AL-Mohanad Bold" pitchFamily="2" charset="-78"/>
            </a:endParaRPr>
          </a:p>
        </p:txBody>
      </p:sp>
      <p:sp>
        <p:nvSpPr>
          <p:cNvPr id="15" name="مستطيل 14"/>
          <p:cNvSpPr/>
          <p:nvPr/>
        </p:nvSpPr>
        <p:spPr>
          <a:xfrm>
            <a:off x="0" y="0"/>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6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prstClr val="white"/>
                </a:solidFill>
                <a:latin typeface="Sakkal Majalla" panose="02000000000000000000" pitchFamily="2" charset="-78"/>
                <a:cs typeface="Sakkal Majalla" panose="02000000000000000000" pitchFamily="2" charset="-78"/>
              </a:rPr>
              <a:t>درس (الطبع والتطبّع) عرب202 </a:t>
            </a:r>
            <a:endParaRPr lang="en-US" sz="2000" dirty="0">
              <a:solidFill>
                <a:prstClr val="white"/>
              </a:solidFill>
              <a:latin typeface="Sakkal Majalla" panose="02000000000000000000" pitchFamily="2" charset="-78"/>
              <a:cs typeface="Sakkal Majalla" panose="02000000000000000000" pitchFamily="2" charset="-78"/>
            </a:endParaRPr>
          </a:p>
        </p:txBody>
      </p:sp>
      <p:sp>
        <p:nvSpPr>
          <p:cNvPr id="11"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14" name="شمس 13">
            <a:extLst>
              <a:ext uri="{FF2B5EF4-FFF2-40B4-BE49-F238E27FC236}">
                <a16:creationId xmlns:a16="http://schemas.microsoft.com/office/drawing/2014/main" id="{7A3DE15E-6CDF-454A-B5AC-3850FC68025B}"/>
              </a:ext>
            </a:extLst>
          </p:cNvPr>
          <p:cNvSpPr/>
          <p:nvPr/>
        </p:nvSpPr>
        <p:spPr>
          <a:xfrm>
            <a:off x="460375" y="1019175"/>
            <a:ext cx="11277969" cy="4956324"/>
          </a:xfrm>
          <a:prstGeom prst="su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BH" sz="4800" dirty="0">
                <a:solidFill>
                  <a:prstClr val="black"/>
                </a:solidFill>
                <a:latin typeface="Sakkal Majalla" panose="02000000000000000000" pitchFamily="2" charset="-78"/>
                <a:cs typeface="Sakkal Majalla" panose="02000000000000000000" pitchFamily="2" charset="-78"/>
              </a:rPr>
              <a:t>شكرا لتفاعلكم </a:t>
            </a:r>
          </a:p>
          <a:p>
            <a:pPr algn="ctr" rtl="1">
              <a:defRPr/>
            </a:pPr>
            <a:r>
              <a:rPr lang="ar-BH" sz="4800" dirty="0">
                <a:solidFill>
                  <a:prstClr val="black"/>
                </a:solidFill>
                <a:latin typeface="Sakkal Majalla" panose="02000000000000000000" pitchFamily="2" charset="-78"/>
                <a:cs typeface="Sakkal Majalla" panose="02000000000000000000" pitchFamily="2" charset="-78"/>
              </a:rPr>
              <a:t>وإلى اللقاء في درس آخر</a:t>
            </a:r>
            <a:endParaRPr lang="en-US" sz="4800" dirty="0">
              <a:solidFill>
                <a:prstClr val="black"/>
              </a:solidFill>
              <a:latin typeface="Sakkal Majalla" panose="02000000000000000000" pitchFamily="2" charset="-78"/>
              <a:cs typeface="Sakkal Majalla" panose="02000000000000000000" pitchFamily="2" charset="-78"/>
            </a:endParaRPr>
          </a:p>
          <a:p>
            <a:pPr algn="ctr"/>
            <a:endParaRPr lang="ar-SA" dirty="0">
              <a:solidFill>
                <a:prstClr val="white"/>
              </a:solidFill>
            </a:endParaRPr>
          </a:p>
        </p:txBody>
      </p:sp>
      <p:sp>
        <p:nvSpPr>
          <p:cNvPr id="16" name="مستطيل 15"/>
          <p:cNvSpPr/>
          <p:nvPr/>
        </p:nvSpPr>
        <p:spPr>
          <a:xfrm>
            <a:off x="0" y="0"/>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261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1000"/>
                                        <p:tgtEl>
                                          <p:spTgt spid="14">
                                            <p:txEl>
                                              <p:pRg st="1" end="1"/>
                                            </p:txEl>
                                          </p:spTgt>
                                        </p:tgtEl>
                                      </p:cBhvr>
                                    </p:animEffect>
                                    <p:anim calcmode="lin" valueType="num">
                                      <p:cBhvr>
                                        <p:cTn id="1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11" name="مستطيل 10"/>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
        <p:nvSpPr>
          <p:cNvPr id="12" name="Title 8"/>
          <p:cNvSpPr>
            <a:spLocks noGrp="1"/>
          </p:cNvSpPr>
          <p:nvPr>
            <p:ph type="title"/>
          </p:nvPr>
        </p:nvSpPr>
        <p:spPr>
          <a:xfrm>
            <a:off x="7205527" y="1750369"/>
            <a:ext cx="4130632" cy="880521"/>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r>
              <a:rPr lang="ar-BH" b="1" dirty="0">
                <a:solidFill>
                  <a:schemeClr val="bg1"/>
                </a:solidFill>
                <a:latin typeface="Sakkal Majalla" panose="02000000000000000000" pitchFamily="2" charset="-78"/>
                <a:ea typeface="+mj-ea"/>
                <a:cs typeface="Sakkal Majalla" panose="02000000000000000000" pitchFamily="2" charset="-78"/>
              </a:rPr>
              <a:t>أهدافُ الدرس</a:t>
            </a:r>
          </a:p>
        </p:txBody>
      </p:sp>
      <p:sp>
        <p:nvSpPr>
          <p:cNvPr id="13" name="Content Placeholder 2"/>
          <p:cNvSpPr>
            <a:spLocks noGrp="1"/>
          </p:cNvSpPr>
          <p:nvPr>
            <p:ph idx="1"/>
          </p:nvPr>
        </p:nvSpPr>
        <p:spPr>
          <a:xfrm>
            <a:off x="658906" y="2705501"/>
            <a:ext cx="10677253" cy="3043793"/>
          </a:xfrm>
          <a:noFill/>
        </p:spPr>
        <p:txBody>
          <a:bodyPr>
            <a:normAutofit/>
          </a:bodyPr>
          <a:lstStyle/>
          <a:p>
            <a:pPr marL="0" indent="0" algn="r">
              <a:buNone/>
            </a:pPr>
            <a:endParaRPr lang="ar-BH" sz="3200" dirty="0">
              <a:latin typeface="Sakkal Majalla" panose="02000000000000000000" pitchFamily="2" charset="-78"/>
              <a:cs typeface="Sakkal Majalla" panose="02000000000000000000" pitchFamily="2" charset="-78"/>
            </a:endParaRPr>
          </a:p>
          <a:p>
            <a:pPr marL="0" indent="0" algn="r">
              <a:buNone/>
            </a:pPr>
            <a:r>
              <a:rPr lang="ar-BH" sz="3200"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ea typeface="+mj-ea"/>
                <a:cs typeface="Sakkal Majalla" panose="02000000000000000000" pitchFamily="2" charset="-78"/>
              </a:rPr>
              <a:t>تحليل النصّ وفق نمطه وجنسه بالتركيز في المؤشرات وأنواع الحجج التي يتضمّنها.</a:t>
            </a:r>
          </a:p>
          <a:p>
            <a:pPr marL="0" indent="0" algn="r">
              <a:buNone/>
            </a:pPr>
            <a:r>
              <a:rPr lang="ar-BH" sz="3200"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ea typeface="+mj-ea"/>
                <a:cs typeface="Sakkal Majalla" panose="02000000000000000000" pitchFamily="2" charset="-78"/>
              </a:rPr>
              <a:t>بيان مؤشرات السّرد ودورها في تعزيز الحجاج.</a:t>
            </a:r>
          </a:p>
          <a:p>
            <a:pPr marL="0" indent="0" algn="r">
              <a:buNone/>
            </a:pPr>
            <a:r>
              <a:rPr lang="ar-BH" sz="3200"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ea typeface="+mj-ea"/>
                <a:cs typeface="Sakkal Majalla" panose="02000000000000000000" pitchFamily="2" charset="-78"/>
              </a:rPr>
              <a:t>استخلاص القيم التي تضمّنها النصّ.</a:t>
            </a:r>
          </a:p>
          <a:p>
            <a:pPr marL="0" indent="0" algn="r">
              <a:buNone/>
            </a:pPr>
            <a:r>
              <a:rPr lang="ar-BH" sz="3200"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توظيف ما تمَّ اكتسابه من مهارات </a:t>
            </a:r>
            <a:r>
              <a:rPr lang="ar-BH" sz="3200" b="1" dirty="0" err="1">
                <a:latin typeface="Sakkal Majalla" panose="02000000000000000000" pitchFamily="2" charset="-78"/>
                <a:cs typeface="Sakkal Majalla" panose="02000000000000000000" pitchFamily="2" charset="-78"/>
              </a:rPr>
              <a:t>حجاجيّة</a:t>
            </a:r>
            <a:r>
              <a:rPr lang="ar-BH" sz="3200" b="1" dirty="0">
                <a:latin typeface="Sakkal Majalla" panose="02000000000000000000" pitchFamily="2" charset="-78"/>
                <a:cs typeface="Sakkal Majalla" panose="02000000000000000000" pitchFamily="2" charset="-78"/>
              </a:rPr>
              <a:t> في التواصل الشفوي والكتابي.</a:t>
            </a:r>
          </a:p>
          <a:p>
            <a:pPr marL="0" indent="0" algn="r">
              <a:buNone/>
            </a:pPr>
            <a:endParaRPr lang="ar-BH" sz="3200" b="1" dirty="0">
              <a:solidFill>
                <a:srgbClr val="0070C0"/>
              </a:solidFill>
              <a:latin typeface="Sakkal Majalla" panose="02000000000000000000" pitchFamily="2" charset="-78"/>
              <a:ea typeface="+mj-ea"/>
              <a:cs typeface="Sakkal Majalla" panose="02000000000000000000" pitchFamily="2" charset="-78"/>
            </a:endParaRPr>
          </a:p>
          <a:p>
            <a:pPr marL="0" indent="0" algn="r">
              <a:buNone/>
            </a:pPr>
            <a:endParaRPr lang="ar-BH" sz="3200" b="1" dirty="0">
              <a:solidFill>
                <a:srgbClr val="0070C0"/>
              </a:solidFill>
              <a:latin typeface="Sakkal Majalla" panose="02000000000000000000" pitchFamily="2" charset="-78"/>
              <a:ea typeface="+mj-ea"/>
              <a:cs typeface="Sakkal Majalla" panose="02000000000000000000" pitchFamily="2" charset="-78"/>
            </a:endParaRPr>
          </a:p>
          <a:p>
            <a:pPr algn="r" rtl="1"/>
            <a:endParaRPr lang="ar-BH"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2059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
        <p:nvSpPr>
          <p:cNvPr id="6" name="Title 8"/>
          <p:cNvSpPr>
            <a:spLocks noGrp="1"/>
          </p:cNvSpPr>
          <p:nvPr>
            <p:ph type="title"/>
          </p:nvPr>
        </p:nvSpPr>
        <p:spPr>
          <a:xfrm>
            <a:off x="7619642" y="593797"/>
            <a:ext cx="2776215" cy="735754"/>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r>
              <a:rPr lang="ar-BH" b="1" dirty="0">
                <a:solidFill>
                  <a:schemeClr val="bg1"/>
                </a:solidFill>
                <a:latin typeface="Sakkal Majalla" panose="02000000000000000000" pitchFamily="2" charset="-78"/>
                <a:ea typeface="+mj-ea"/>
                <a:cs typeface="Sakkal Majalla" panose="02000000000000000000" pitchFamily="2" charset="-78"/>
              </a:rPr>
              <a:t>صاحبُ النصّ</a:t>
            </a:r>
          </a:p>
        </p:txBody>
      </p:sp>
      <p:sp>
        <p:nvSpPr>
          <p:cNvPr id="8" name="Rounded Rectangle 12"/>
          <p:cNvSpPr/>
          <p:nvPr/>
        </p:nvSpPr>
        <p:spPr>
          <a:xfrm>
            <a:off x="6896358" y="1448410"/>
            <a:ext cx="4593902" cy="478302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756" y="1635944"/>
            <a:ext cx="4011192" cy="4487495"/>
          </a:xfrm>
          <a:prstGeom prst="rect">
            <a:avLst/>
          </a:prstGeom>
          <a:solidFill>
            <a:schemeClr val="accent4">
              <a:lumMod val="40000"/>
              <a:lumOff val="60000"/>
            </a:schemeClr>
          </a:solidFill>
        </p:spPr>
      </p:pic>
      <p:sp>
        <p:nvSpPr>
          <p:cNvPr id="11" name="مستطيل 10"/>
          <p:cNvSpPr/>
          <p:nvPr/>
        </p:nvSpPr>
        <p:spPr>
          <a:xfrm>
            <a:off x="362141" y="1355390"/>
            <a:ext cx="6398561" cy="1354217"/>
          </a:xfrm>
          <a:prstGeom prst="rect">
            <a:avLst/>
          </a:prstGeom>
        </p:spPr>
        <p:txBody>
          <a:bodyPr wrap="square">
            <a:spAutoFit/>
          </a:bodyPr>
          <a:lstStyle/>
          <a:p>
            <a:pPr algn="ctr"/>
            <a:r>
              <a:rPr lang="ar-BH" b="1" dirty="0">
                <a:latin typeface="Sakkal Majalla" panose="02000000000000000000" pitchFamily="2" charset="-78"/>
                <a:cs typeface="Sakkal Majalla" panose="02000000000000000000" pitchFamily="2" charset="-78"/>
              </a:rPr>
              <a:t> </a:t>
            </a:r>
            <a:r>
              <a:rPr lang="ar-BH" sz="3600" dirty="0">
                <a:effectLst>
                  <a:outerShdw blurRad="38100" dist="38100" dir="2700000" algn="tl">
                    <a:srgbClr val="000000">
                      <a:alpha val="43137"/>
                    </a:srgbClr>
                  </a:outerShdw>
                </a:effectLst>
                <a:cs typeface="Sultan bold" pitchFamily="2" charset="-78"/>
              </a:rPr>
              <a:t>الدرس 1: العقد الفريد: الطَّبْعُ والتطبُّع  </a:t>
            </a:r>
            <a:br>
              <a:rPr lang="ar-BH" sz="1400" dirty="0">
                <a:effectLst>
                  <a:outerShdw blurRad="38100" dist="38100" dir="2700000" algn="tl">
                    <a:srgbClr val="000000">
                      <a:alpha val="43137"/>
                    </a:srgbClr>
                  </a:outerShdw>
                </a:effectLst>
                <a:cs typeface="Sultan bold" pitchFamily="2" charset="-78"/>
              </a:rPr>
            </a:br>
            <a:r>
              <a:rPr lang="ar-BH" sz="2800" dirty="0">
                <a:effectLst>
                  <a:outerShdw blurRad="38100" dist="38100" dir="2700000" algn="tl">
                    <a:srgbClr val="000000">
                      <a:alpha val="43137"/>
                    </a:srgbClr>
                  </a:outerShdw>
                </a:effectLst>
                <a:cs typeface="Sultan bold" pitchFamily="2" charset="-78"/>
              </a:rPr>
              <a:t>ابن عبد ربّه</a:t>
            </a:r>
            <a:br>
              <a:rPr lang="ar-BH" sz="2400" dirty="0">
                <a:solidFill>
                  <a:schemeClr val="tx2"/>
                </a:solidFill>
                <a:latin typeface="Sakkal Majalla" panose="02000000000000000000" pitchFamily="2" charset="-78"/>
                <a:cs typeface="Sakkal Majalla" panose="02000000000000000000" pitchFamily="2" charset="-78"/>
              </a:rPr>
            </a:br>
            <a:endParaRPr lang="en-US" dirty="0"/>
          </a:p>
        </p:txBody>
      </p:sp>
      <p:pic>
        <p:nvPicPr>
          <p:cNvPr id="12" name="صورة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341" y="2444629"/>
            <a:ext cx="5916705" cy="2995275"/>
          </a:xfrm>
          <a:prstGeom prst="rect">
            <a:avLst/>
          </a:prstGeom>
        </p:spPr>
      </p:pic>
      <p:sp>
        <p:nvSpPr>
          <p:cNvPr id="13" name="مربع نص 12"/>
          <p:cNvSpPr txBox="1"/>
          <p:nvPr/>
        </p:nvSpPr>
        <p:spPr>
          <a:xfrm>
            <a:off x="648325" y="5439904"/>
            <a:ext cx="5582514" cy="400110"/>
          </a:xfrm>
          <a:prstGeom prst="rect">
            <a:avLst/>
          </a:prstGeom>
          <a:noFill/>
        </p:spPr>
        <p:txBody>
          <a:bodyPr wrap="square" rtlCol="0">
            <a:spAutoFit/>
          </a:bodyPr>
          <a:lstStyle/>
          <a:p>
            <a:pPr algn="r"/>
            <a:r>
              <a:rPr lang="ar-BH" sz="2000" b="1" dirty="0">
                <a:latin typeface="Sakkal Majalla" panose="02000000000000000000" pitchFamily="2" charset="-78"/>
                <a:cs typeface="Sakkal Majalla" panose="02000000000000000000" pitchFamily="2" charset="-78"/>
              </a:rPr>
              <a:t>عزيزي الطالب عد  إلى الصفحة (6) من كتابك المدرسي واقرأ النص.  </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6197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
        <p:nvSpPr>
          <p:cNvPr id="6" name="Rounded Rectangle 6"/>
          <p:cNvSpPr/>
          <p:nvPr/>
        </p:nvSpPr>
        <p:spPr>
          <a:xfrm>
            <a:off x="1546410" y="1648007"/>
            <a:ext cx="6334124" cy="1514516"/>
          </a:xfrm>
          <a:prstGeom prst="roundRect">
            <a:avLst/>
          </a:prstGeom>
          <a:solidFill>
            <a:schemeClr val="accent2">
              <a:lumMod val="20000"/>
              <a:lumOff val="8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2800" b="1" dirty="0">
                <a:solidFill>
                  <a:schemeClr val="tx1"/>
                </a:solidFill>
                <a:latin typeface="Sakkal Majalla" panose="02000000000000000000" pitchFamily="2" charset="-78"/>
                <a:ea typeface="+mj-ea"/>
                <a:cs typeface="Sakkal Majalla" panose="02000000000000000000" pitchFamily="2" charset="-78"/>
              </a:rPr>
              <a:t>  النمط الكتابي                           حجاجي يغتني بالسّرد </a:t>
            </a:r>
          </a:p>
          <a:p>
            <a:pPr algn="ctr"/>
            <a:endParaRPr lang="ar-BH" sz="2800" b="1" dirty="0">
              <a:solidFill>
                <a:schemeClr val="tx1"/>
              </a:solidFill>
              <a:latin typeface="Sakkal Majalla" panose="02000000000000000000" pitchFamily="2" charset="-78"/>
              <a:ea typeface="+mj-ea"/>
              <a:cs typeface="Sakkal Majalla" panose="02000000000000000000" pitchFamily="2" charset="-78"/>
            </a:endParaRPr>
          </a:p>
          <a:p>
            <a:pPr algn="ctr"/>
            <a:r>
              <a:rPr lang="ar-BH" sz="2800" b="1" dirty="0">
                <a:solidFill>
                  <a:schemeClr val="tx1"/>
                </a:solidFill>
                <a:latin typeface="Sakkal Majalla" panose="02000000000000000000" pitchFamily="2" charset="-78"/>
                <a:ea typeface="+mj-ea"/>
                <a:cs typeface="Sakkal Majalla" panose="02000000000000000000" pitchFamily="2" charset="-78"/>
              </a:rPr>
              <a:t>الجنس الأدبي                                          خبر</a:t>
            </a:r>
          </a:p>
        </p:txBody>
      </p:sp>
      <p:cxnSp>
        <p:nvCxnSpPr>
          <p:cNvPr id="3" name="رابط مستقيم 2"/>
          <p:cNvCxnSpPr>
            <a:cxnSpLocks/>
            <a:stCxn id="6" idx="3"/>
            <a:endCxn id="6" idx="1"/>
          </p:cNvCxnSpPr>
          <p:nvPr/>
        </p:nvCxnSpPr>
        <p:spPr>
          <a:xfrm flipH="1">
            <a:off x="1546410" y="2405265"/>
            <a:ext cx="6334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a:cxnSpLocks/>
            <a:stCxn id="6" idx="0"/>
            <a:endCxn id="6" idx="2"/>
          </p:cNvCxnSpPr>
          <p:nvPr/>
        </p:nvCxnSpPr>
        <p:spPr>
          <a:xfrm>
            <a:off x="4713472" y="1648007"/>
            <a:ext cx="0" cy="15145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8"/>
          <p:cNvSpPr>
            <a:spLocks noGrp="1"/>
          </p:cNvSpPr>
          <p:nvPr>
            <p:ph type="title"/>
          </p:nvPr>
        </p:nvSpPr>
        <p:spPr>
          <a:xfrm>
            <a:off x="8992743" y="1310110"/>
            <a:ext cx="2776215" cy="735754"/>
          </a:xfrm>
          <a:prstGeom prst="rect">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r>
              <a:rPr lang="ar-BH" b="1" dirty="0">
                <a:solidFill>
                  <a:schemeClr val="bg1"/>
                </a:solidFill>
                <a:latin typeface="Sakkal Majalla" panose="02000000000000000000" pitchFamily="2" charset="-78"/>
                <a:ea typeface="+mj-ea"/>
                <a:cs typeface="Sakkal Majalla" panose="02000000000000000000" pitchFamily="2" charset="-78"/>
              </a:rPr>
              <a:t>تبويب النصّ</a:t>
            </a:r>
          </a:p>
        </p:txBody>
      </p:sp>
      <p:sp>
        <p:nvSpPr>
          <p:cNvPr id="12" name="Rounded Rectangle 7"/>
          <p:cNvSpPr/>
          <p:nvPr/>
        </p:nvSpPr>
        <p:spPr>
          <a:xfrm>
            <a:off x="8992743" y="2450709"/>
            <a:ext cx="2776215" cy="639860"/>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4000" b="1" dirty="0">
                <a:solidFill>
                  <a:schemeClr val="tx1"/>
                </a:solidFill>
                <a:latin typeface="Sakkal Majalla" panose="02000000000000000000" pitchFamily="2" charset="-78"/>
                <a:ea typeface="+mj-ea"/>
                <a:cs typeface="Sakkal Majalla" panose="02000000000000000000" pitchFamily="2" charset="-78"/>
              </a:rPr>
              <a:t>عتبات النصّ</a:t>
            </a:r>
            <a:endParaRPr lang="ar-BH" sz="4000" b="1" dirty="0">
              <a:solidFill>
                <a:srgbClr val="0070C0"/>
              </a:solidFill>
              <a:latin typeface="Sakkal Majalla" panose="02000000000000000000" pitchFamily="2" charset="-78"/>
              <a:ea typeface="+mj-ea"/>
              <a:cs typeface="Sakkal Majalla" panose="02000000000000000000" pitchFamily="2" charset="-78"/>
            </a:endParaRPr>
          </a:p>
        </p:txBody>
      </p:sp>
      <p:sp>
        <p:nvSpPr>
          <p:cNvPr id="13" name="Content Placeholder 2"/>
          <p:cNvSpPr>
            <a:spLocks noGrp="1"/>
          </p:cNvSpPr>
          <p:nvPr>
            <p:ph idx="1"/>
          </p:nvPr>
        </p:nvSpPr>
        <p:spPr>
          <a:xfrm>
            <a:off x="2748311" y="3267168"/>
            <a:ext cx="9020647" cy="652613"/>
          </a:xfrm>
          <a:solidFill>
            <a:schemeClr val="accent4">
              <a:lumMod val="40000"/>
              <a:lumOff val="60000"/>
            </a:schemeClr>
          </a:solidFill>
        </p:spPr>
        <p:txBody>
          <a:bodyPr>
            <a:normAutofit/>
          </a:bodyPr>
          <a:lstStyle/>
          <a:p>
            <a:pPr marL="0" indent="0" algn="just" rtl="1">
              <a:buNone/>
            </a:pPr>
            <a:r>
              <a:rPr lang="ar-BH" sz="3200" b="1" dirty="0">
                <a:latin typeface="Sakkal Majalla" panose="02000000000000000000" pitchFamily="2" charset="-78"/>
                <a:ea typeface="+mj-ea"/>
                <a:cs typeface="Sakkal Majalla" panose="02000000000000000000" pitchFamily="2" charset="-78"/>
              </a:rPr>
              <a:t>- حلل عنوان النصّ من حيث التركيب والصيغة الصرفيّة، مبينا دلالة ذلك.</a:t>
            </a:r>
          </a:p>
          <a:p>
            <a:pPr marL="0" indent="0" algn="just" rtl="1">
              <a:buNone/>
            </a:pPr>
            <a:endParaRPr lang="ar-BH" sz="3200" b="1" dirty="0">
              <a:latin typeface="Sakkal Majalla" panose="02000000000000000000" pitchFamily="2" charset="-78"/>
              <a:cs typeface="Sakkal Majalla" panose="02000000000000000000" pitchFamily="2" charset="-78"/>
            </a:endParaRPr>
          </a:p>
          <a:p>
            <a:pPr marL="0" indent="0" algn="just" rtl="1">
              <a:buNone/>
            </a:pPr>
            <a:endParaRPr lang="ar-BH" sz="3200" b="1" dirty="0">
              <a:latin typeface="Sakkal Majalla" panose="02000000000000000000" pitchFamily="2" charset="-78"/>
              <a:ea typeface="+mj-ea"/>
              <a:cs typeface="Sakkal Majalla" panose="02000000000000000000" pitchFamily="2" charset="-78"/>
            </a:endParaRPr>
          </a:p>
          <a:p>
            <a:pPr marL="0" indent="0" algn="just" rtl="1">
              <a:buNone/>
            </a:pPr>
            <a:endParaRPr lang="en-US" sz="3200" b="1" dirty="0">
              <a:latin typeface="Sakkal Majalla" panose="02000000000000000000" pitchFamily="2" charset="-78"/>
              <a:ea typeface="+mj-ea"/>
              <a:cs typeface="Sakkal Majalla" panose="02000000000000000000" pitchFamily="2" charset="-78"/>
            </a:endParaRPr>
          </a:p>
          <a:p>
            <a:pPr marL="0" indent="0" algn="r" rtl="1">
              <a:buNone/>
            </a:pPr>
            <a:endParaRPr lang="ar-BH" dirty="0"/>
          </a:p>
        </p:txBody>
      </p:sp>
      <p:sp>
        <p:nvSpPr>
          <p:cNvPr id="15" name="Rectangle 7"/>
          <p:cNvSpPr/>
          <p:nvPr/>
        </p:nvSpPr>
        <p:spPr>
          <a:xfrm>
            <a:off x="1075694" y="3345959"/>
            <a:ext cx="1131933" cy="49253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dirty="0">
                <a:solidFill>
                  <a:schemeClr val="tx1"/>
                </a:solidFill>
                <a:latin typeface="Sakkal Majalla" panose="02000000000000000000" pitchFamily="2" charset="-78"/>
                <a:cs typeface="Sakkal Majalla" panose="02000000000000000000" pitchFamily="2" charset="-78"/>
              </a:rPr>
              <a:t>الإجابة </a:t>
            </a:r>
          </a:p>
        </p:txBody>
      </p:sp>
      <p:sp>
        <p:nvSpPr>
          <p:cNvPr id="16" name="مربع نص 15">
            <a:extLst>
              <a:ext uri="{FF2B5EF4-FFF2-40B4-BE49-F238E27FC236}">
                <a16:creationId xmlns:a16="http://schemas.microsoft.com/office/drawing/2014/main" id="{BD3E9CB1-A5C1-4A7B-8457-5DF4511A94DC}"/>
              </a:ext>
            </a:extLst>
          </p:cNvPr>
          <p:cNvSpPr txBox="1"/>
          <p:nvPr/>
        </p:nvSpPr>
        <p:spPr>
          <a:xfrm>
            <a:off x="996487" y="3973227"/>
            <a:ext cx="10772471" cy="2246769"/>
          </a:xfrm>
          <a:prstGeom prst="rect">
            <a:avLst/>
          </a:prstGeom>
          <a:solidFill>
            <a:schemeClr val="accent6">
              <a:lumMod val="60000"/>
              <a:lumOff val="40000"/>
            </a:schemeClr>
          </a:solidFill>
        </p:spPr>
        <p:txBody>
          <a:bodyPr wrap="square" rtlCol="0">
            <a:spAutoFit/>
          </a:bodyPr>
          <a:lstStyle/>
          <a:p>
            <a:pPr algn="just" rtl="1"/>
            <a:r>
              <a:rPr lang="ar-BH" sz="2800" dirty="0">
                <a:latin typeface="Sakkal Majalla" panose="02000000000000000000" pitchFamily="2" charset="-78"/>
                <a:cs typeface="Sakkal Majalla" panose="02000000000000000000" pitchFamily="2" charset="-78"/>
              </a:rPr>
              <a:t>ج : «الطّبع والتّطبّع» عنوان يعبّر بشكل جيِّد عن مضمون النّصّ. والطّبع هو الأصل مصدر الفعل (طَ بَ عَ) المجرّد، والتّطبّع الفرع مصدر الفعل (تَ طَ بَّ عَ) المزيد، وهو تكلّف الطبع، ولا بدّ للفرع أن ينزع إلى الأصل. والعنوان إشارة إلى تجربة إنسانيّة تاريخية في تربية الذات؛ ذلك أنّ البشريّة ما فتئت تسعى وتبتكر الأساليب، وتجدِّد فيها قصد الارتقاء بالإنسان إلى مستوى يليق به. وهي ما زالت تفاجأ كيف أنّ بعض المثقفين يتجاوزون ما ثقفوه حين يتعلق الأمر بعرقهم، أو نسبهم، أو أي شيء يتعلق بجذر من جذورهم حتى عصرنا الحاضر. </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480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bg/>
                                          </p:spTgt>
                                        </p:tgtEl>
                                        <p:attrNameLst>
                                          <p:attrName>style.visibility</p:attrName>
                                        </p:attrNameLst>
                                      </p:cBhvr>
                                      <p:to>
                                        <p:strVal val="visible"/>
                                      </p:to>
                                    </p:set>
                                    <p:anim calcmode="lin" valueType="num">
                                      <p:cBhvr additive="base">
                                        <p:cTn id="38"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 calcmode="lin" valueType="num">
                                      <p:cBhvr additive="base">
                                        <p:cTn id="4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build="p"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
        <p:nvSpPr>
          <p:cNvPr id="6" name="Rounded Rectangle 18"/>
          <p:cNvSpPr/>
          <p:nvPr/>
        </p:nvSpPr>
        <p:spPr>
          <a:xfrm>
            <a:off x="8151032" y="1310110"/>
            <a:ext cx="3617926" cy="832315"/>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4000"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فهم النص وتحليله</a:t>
            </a:r>
          </a:p>
        </p:txBody>
      </p:sp>
      <p:sp>
        <p:nvSpPr>
          <p:cNvPr id="8" name="Rectangle 4"/>
          <p:cNvSpPr/>
          <p:nvPr/>
        </p:nvSpPr>
        <p:spPr>
          <a:xfrm>
            <a:off x="8151032" y="2391208"/>
            <a:ext cx="3617923" cy="679527"/>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تحديد موضوع النص</a:t>
            </a:r>
          </a:p>
        </p:txBody>
      </p:sp>
      <p:sp>
        <p:nvSpPr>
          <p:cNvPr id="9" name="TextBox 15"/>
          <p:cNvSpPr txBox="1"/>
          <p:nvPr/>
        </p:nvSpPr>
        <p:spPr>
          <a:xfrm>
            <a:off x="3095626" y="3297429"/>
            <a:ext cx="8673330" cy="584775"/>
          </a:xfrm>
          <a:prstGeom prst="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1">
            <a:spAutoFit/>
          </a:bodyPr>
          <a:lstStyle/>
          <a:p>
            <a:pPr algn="r" rtl="1"/>
            <a:r>
              <a:rPr lang="ar-BH" sz="3200" dirty="0">
                <a:latin typeface="Sakkal Majalla" panose="02000000000000000000" pitchFamily="2" charset="-78"/>
                <a:cs typeface="Sakkal Majalla" panose="02000000000000000000" pitchFamily="2" charset="-78"/>
              </a:rPr>
              <a:t>- ماذا يعني أن تتفق العرب والعجم على أنّ الطبع أملك؟</a:t>
            </a:r>
          </a:p>
        </p:txBody>
      </p:sp>
      <p:sp>
        <p:nvSpPr>
          <p:cNvPr id="11" name="TextBox 13"/>
          <p:cNvSpPr txBox="1"/>
          <p:nvPr/>
        </p:nvSpPr>
        <p:spPr>
          <a:xfrm>
            <a:off x="1517136" y="4248511"/>
            <a:ext cx="10182469" cy="1077218"/>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square" rtlCol="1">
            <a:spAutoFit/>
          </a:bodyPr>
          <a:lstStyle/>
          <a:p>
            <a:pPr algn="r" rtl="1"/>
            <a:r>
              <a:rPr lang="ar-BH" sz="3200" b="1" dirty="0">
                <a:solidFill>
                  <a:schemeClr val="accent5"/>
                </a:solidFill>
                <a:latin typeface="Sakkal Majalla" panose="02000000000000000000" pitchFamily="2" charset="-78"/>
                <a:cs typeface="Sakkal Majalla" panose="02000000000000000000" pitchFamily="2" charset="-78"/>
              </a:rPr>
              <a:t>يعني أن الناس جميعًا متفقون على أن الطبع في الإنسان ثابت راسخ، وهـــــــــــــــو الذي يهيمن على سلوكه</a:t>
            </a:r>
            <a:r>
              <a:rPr lang="ar-BH" sz="3200" dirty="0">
                <a:solidFill>
                  <a:schemeClr val="accent5"/>
                </a:solidFill>
                <a:latin typeface="Sakkal Majalla" panose="02000000000000000000" pitchFamily="2" charset="-78"/>
                <a:cs typeface="Sakkal Majalla" panose="02000000000000000000" pitchFamily="2" charset="-78"/>
              </a:rPr>
              <a:t>.</a:t>
            </a:r>
          </a:p>
        </p:txBody>
      </p:sp>
      <p:sp>
        <p:nvSpPr>
          <p:cNvPr id="12" name="Rectangle 7"/>
          <p:cNvSpPr/>
          <p:nvPr/>
        </p:nvSpPr>
        <p:spPr>
          <a:xfrm>
            <a:off x="1517136" y="3297429"/>
            <a:ext cx="1145382" cy="49253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dirty="0">
                <a:solidFill>
                  <a:schemeClr val="tx1"/>
                </a:solidFill>
                <a:latin typeface="Sakkal Majalla" panose="02000000000000000000" pitchFamily="2" charset="-78"/>
                <a:cs typeface="Sakkal Majalla" panose="02000000000000000000" pitchFamily="2" charset="-78"/>
              </a:rPr>
              <a:t>الإجابة </a:t>
            </a:r>
          </a:p>
        </p:txBody>
      </p:sp>
    </p:spTree>
    <p:extLst>
      <p:ext uri="{BB962C8B-B14F-4D97-AF65-F5344CB8AC3E}">
        <p14:creationId xmlns:p14="http://schemas.microsoft.com/office/powerpoint/2010/main" val="185138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4000" fill="hold"/>
                                        <p:tgtEl>
                                          <p:spTgt spid="8"/>
                                        </p:tgtEl>
                                        <p:attrNameLst>
                                          <p:attrName>ppt_x</p:attrName>
                                        </p:attrNameLst>
                                      </p:cBhvr>
                                      <p:tavLst>
                                        <p:tav tm="0">
                                          <p:val>
                                            <p:strVal val="#ppt_x"/>
                                          </p:val>
                                        </p:tav>
                                        <p:tav tm="100000">
                                          <p:val>
                                            <p:strVal val="#ppt_x"/>
                                          </p:val>
                                        </p:tav>
                                      </p:tavLst>
                                    </p:anim>
                                    <p:anim calcmode="lin" valueType="num">
                                      <p:cBhvr additive="base">
                                        <p:cTn id="15" dur="4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
        <p:nvSpPr>
          <p:cNvPr id="8" name="Rounded Rectangle 16"/>
          <p:cNvSpPr/>
          <p:nvPr/>
        </p:nvSpPr>
        <p:spPr>
          <a:xfrm>
            <a:off x="6995344" y="370136"/>
            <a:ext cx="3400513" cy="63986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600" b="1" dirty="0">
                <a:solidFill>
                  <a:schemeClr val="bg1"/>
                </a:solidFill>
                <a:latin typeface="Sakkal Majalla" panose="02000000000000000000" pitchFamily="2" charset="-78"/>
                <a:cs typeface="Sakkal Majalla" panose="02000000000000000000" pitchFamily="2" charset="-78"/>
              </a:rPr>
              <a:t>تحديد بنية النّصّ</a:t>
            </a:r>
          </a:p>
        </p:txBody>
      </p:sp>
      <p:sp>
        <p:nvSpPr>
          <p:cNvPr id="2" name="مربع نص 1"/>
          <p:cNvSpPr txBox="1"/>
          <p:nvPr/>
        </p:nvSpPr>
        <p:spPr>
          <a:xfrm>
            <a:off x="244921" y="1222090"/>
            <a:ext cx="11524037" cy="1569660"/>
          </a:xfrm>
          <a:prstGeom prst="rect">
            <a:avLst/>
          </a:prstGeom>
          <a:noFill/>
        </p:spPr>
        <p:txBody>
          <a:bodyPr wrap="square" rtlCol="0">
            <a:spAutoFit/>
          </a:bodyPr>
          <a:lstStyle/>
          <a:p>
            <a:pPr algn="r"/>
            <a:r>
              <a:rPr lang="ar-BH" sz="2400" b="1" dirty="0">
                <a:latin typeface="Sakkal Majalla" panose="02000000000000000000" pitchFamily="2" charset="-78"/>
                <a:cs typeface="Sakkal Majalla" panose="02000000000000000000" pitchFamily="2" charset="-78"/>
              </a:rPr>
              <a:t> هذا النصّ حجاجي يغتني بالسرد، وهو ثلاثة مقاطع تحدّد كالآتي، وفق بنية النص الحجاجي: </a:t>
            </a:r>
          </a:p>
          <a:p>
            <a:pPr algn="r"/>
            <a:r>
              <a:rPr lang="ar-BH" sz="2400" b="1" dirty="0">
                <a:latin typeface="Sakkal Majalla" panose="02000000000000000000" pitchFamily="2" charset="-78"/>
                <a:cs typeface="Sakkal Majalla" panose="02000000000000000000" pitchFamily="2" charset="-78"/>
              </a:rPr>
              <a:t>المقطع الأول: ويمثل الأطروحة المدعومة.               </a:t>
            </a:r>
            <a:r>
              <a:rPr lang="ar-BH" sz="2400" b="1" dirty="0">
                <a:solidFill>
                  <a:schemeClr val="accent1">
                    <a:lumMod val="75000"/>
                  </a:schemeClr>
                </a:solidFill>
                <a:latin typeface="Sakkal Majalla" panose="02000000000000000000" pitchFamily="2" charset="-78"/>
                <a:cs typeface="Sakkal Majalla" panose="02000000000000000000" pitchFamily="2" charset="-78"/>
              </a:rPr>
              <a:t>عنوان المقطع</a:t>
            </a:r>
            <a:r>
              <a:rPr lang="ar-BH" sz="2400" b="1" dirty="0">
                <a:latin typeface="Sakkal Majalla" panose="02000000000000000000" pitchFamily="2" charset="-78"/>
                <a:cs typeface="Sakkal Majalla" panose="02000000000000000000" pitchFamily="2" charset="-78"/>
              </a:rPr>
              <a:t>: </a:t>
            </a:r>
            <a:r>
              <a:rPr lang="ar-BH" sz="2400" b="1" dirty="0">
                <a:solidFill>
                  <a:schemeClr val="accent5"/>
                </a:solidFill>
                <a:latin typeface="Sakkal Majalla" panose="02000000000000000000" pitchFamily="2" charset="-78"/>
                <a:cs typeface="Sakkal Majalla" panose="02000000000000000000" pitchFamily="2" charset="-78"/>
              </a:rPr>
              <a:t>تكلّف ما ليس من الطبع</a:t>
            </a:r>
            <a:r>
              <a:rPr lang="ar-BH" sz="2400" b="1" dirty="0">
                <a:latin typeface="Sakkal Majalla" panose="02000000000000000000" pitchFamily="2" charset="-78"/>
                <a:cs typeface="Sakkal Majalla" panose="02000000000000000000" pitchFamily="2" charset="-78"/>
              </a:rPr>
              <a:t>.</a:t>
            </a:r>
          </a:p>
          <a:p>
            <a:pPr algn="r"/>
            <a:r>
              <a:rPr lang="ar-BH" sz="2400" b="1" dirty="0">
                <a:solidFill>
                  <a:srgbClr val="FF0000"/>
                </a:solidFill>
                <a:latin typeface="Sakkal Majalla" panose="02000000000000000000" pitchFamily="2" charset="-78"/>
                <a:cs typeface="Sakkal Majalla" panose="02000000000000000000" pitchFamily="2" charset="-78"/>
              </a:rPr>
              <a:t>من بداية النص إلى قوله: «فمتى ما تبله ينزع إلى العرق» ويمثل الأطروحة المدعومة.</a:t>
            </a:r>
          </a:p>
          <a:p>
            <a:pPr algn="r"/>
            <a:endParaRPr lang="en-US" sz="2400" dirty="0"/>
          </a:p>
        </p:txBody>
      </p:sp>
      <p:sp>
        <p:nvSpPr>
          <p:cNvPr id="9" name="مربع نص 8"/>
          <p:cNvSpPr txBox="1"/>
          <p:nvPr/>
        </p:nvSpPr>
        <p:spPr>
          <a:xfrm>
            <a:off x="26556" y="2521893"/>
            <a:ext cx="11742402" cy="1200329"/>
          </a:xfrm>
          <a:prstGeom prst="rect">
            <a:avLst/>
          </a:prstGeom>
          <a:noFill/>
        </p:spPr>
        <p:txBody>
          <a:bodyPr wrap="square" rtlCol="0">
            <a:spAutoFit/>
          </a:bodyPr>
          <a:lstStyle/>
          <a:p>
            <a:pPr algn="r"/>
            <a:r>
              <a:rPr lang="ar-BH" sz="2400" b="1" dirty="0">
                <a:latin typeface="Sakkal Majalla" panose="02000000000000000000" pitchFamily="2" charset="-78"/>
                <a:cs typeface="Sakkal Majalla" panose="02000000000000000000" pitchFamily="2" charset="-78"/>
              </a:rPr>
              <a:t>المقطع الثاني: ويمثل سيرورة الحجاج.                     </a:t>
            </a:r>
            <a:r>
              <a:rPr lang="ar-BH" sz="2400" b="1" dirty="0">
                <a:solidFill>
                  <a:schemeClr val="accent1">
                    <a:lumMod val="75000"/>
                  </a:schemeClr>
                </a:solidFill>
                <a:latin typeface="Sakkal Majalla" panose="02000000000000000000" pitchFamily="2" charset="-78"/>
                <a:cs typeface="Sakkal Majalla" panose="02000000000000000000" pitchFamily="2" charset="-78"/>
              </a:rPr>
              <a:t>عنوان المقطع</a:t>
            </a:r>
            <a:r>
              <a:rPr lang="ar-BH" sz="2400" b="1" dirty="0">
                <a:latin typeface="Sakkal Majalla" panose="02000000000000000000" pitchFamily="2" charset="-78"/>
                <a:cs typeface="Sakkal Majalla" panose="02000000000000000000" pitchFamily="2" charset="-78"/>
              </a:rPr>
              <a:t>: </a:t>
            </a:r>
            <a:r>
              <a:rPr lang="ar-BH" sz="2400" b="1" dirty="0">
                <a:solidFill>
                  <a:schemeClr val="accent5"/>
                </a:solidFill>
                <a:latin typeface="Sakkal Majalla" panose="02000000000000000000" pitchFamily="2" charset="-78"/>
                <a:cs typeface="Sakkal Majalla" panose="02000000000000000000" pitchFamily="2" charset="-78"/>
              </a:rPr>
              <a:t>طبع الهرّ  وتطبعه.</a:t>
            </a:r>
          </a:p>
          <a:p>
            <a:pPr algn="r"/>
            <a:r>
              <a:rPr lang="ar-BH" sz="2400" b="1" dirty="0">
                <a:solidFill>
                  <a:srgbClr val="FF0000"/>
                </a:solidFill>
                <a:latin typeface="Sakkal Majalla" panose="02000000000000000000" pitchFamily="2" charset="-78"/>
                <a:cs typeface="Sakkal Majalla" panose="02000000000000000000" pitchFamily="2" charset="-78"/>
              </a:rPr>
              <a:t>من قوله: (وقالوا: إنّ ملكا) إلى قوله: (ورجوع الفرع إلى أصله) ويمثل سيرورة الحجاج، وقد وردت على شكل قصة، لها بنية ثلاثيّة:</a:t>
            </a:r>
          </a:p>
          <a:p>
            <a:endParaRPr lang="en-US" sz="2400" dirty="0"/>
          </a:p>
        </p:txBody>
      </p:sp>
      <p:sp>
        <p:nvSpPr>
          <p:cNvPr id="11" name="مربع نص 10"/>
          <p:cNvSpPr txBox="1"/>
          <p:nvPr/>
        </p:nvSpPr>
        <p:spPr>
          <a:xfrm>
            <a:off x="779929" y="3677161"/>
            <a:ext cx="11107271" cy="830997"/>
          </a:xfrm>
          <a:prstGeom prst="rect">
            <a:avLst/>
          </a:prstGeom>
          <a:noFill/>
        </p:spPr>
        <p:txBody>
          <a:bodyPr wrap="square" rtlCol="0">
            <a:spAutoFit/>
          </a:bodyPr>
          <a:lstStyle/>
          <a:p>
            <a:r>
              <a:rPr lang="ar-BH" sz="2400" b="1" dirty="0">
                <a:latin typeface="Sakkal Majalla" panose="02000000000000000000" pitchFamily="2" charset="-78"/>
                <a:cs typeface="Sakkal Majalla" panose="02000000000000000000" pitchFamily="2" charset="-78"/>
              </a:rPr>
              <a:t>أ. وضع البداية: </a:t>
            </a:r>
            <a:r>
              <a:rPr lang="ar-BH" sz="2400" b="1" dirty="0">
                <a:solidFill>
                  <a:schemeClr val="accent4">
                    <a:lumMod val="50000"/>
                  </a:schemeClr>
                </a:solidFill>
                <a:latin typeface="Sakkal Majalla" panose="02000000000000000000" pitchFamily="2" charset="-78"/>
                <a:cs typeface="Sakkal Majalla" panose="02000000000000000000" pitchFamily="2" charset="-78"/>
              </a:rPr>
              <a:t>من قوله: (وقالوا: إنّ ملكا) إلى (سأمتحنه بنفسي) وعنوانه: «إعجاب الملك الابن بنفسه، واستبداده برأيه».</a:t>
            </a:r>
          </a:p>
          <a:p>
            <a:endParaRPr lang="en-US" sz="2400" dirty="0"/>
          </a:p>
        </p:txBody>
      </p:sp>
      <p:sp>
        <p:nvSpPr>
          <p:cNvPr id="12" name="مربع نص 11"/>
          <p:cNvSpPr txBox="1"/>
          <p:nvPr/>
        </p:nvSpPr>
        <p:spPr>
          <a:xfrm>
            <a:off x="416859" y="4185971"/>
            <a:ext cx="11151784" cy="830997"/>
          </a:xfrm>
          <a:prstGeom prst="rect">
            <a:avLst/>
          </a:prstGeom>
          <a:noFill/>
        </p:spPr>
        <p:txBody>
          <a:bodyPr wrap="square" rtlCol="0">
            <a:spAutoFit/>
          </a:bodyPr>
          <a:lstStyle/>
          <a:p>
            <a:r>
              <a:rPr lang="ar-BH" sz="2400" b="1" dirty="0">
                <a:latin typeface="Sakkal Majalla" panose="02000000000000000000" pitchFamily="2" charset="-78"/>
                <a:cs typeface="Sakkal Majalla" panose="02000000000000000000" pitchFamily="2" charset="-78"/>
              </a:rPr>
              <a:t>ب. سياق التحوّل: </a:t>
            </a:r>
            <a:r>
              <a:rPr lang="ar-BH" sz="2400" b="1" dirty="0">
                <a:solidFill>
                  <a:schemeClr val="accent4">
                    <a:lumMod val="50000"/>
                  </a:schemeClr>
                </a:solidFill>
                <a:latin typeface="Sakkal Majalla" panose="02000000000000000000" pitchFamily="2" charset="-78"/>
                <a:cs typeface="Sakkal Majalla" panose="02000000000000000000" pitchFamily="2" charset="-78"/>
              </a:rPr>
              <a:t>من قوله: (فأرسل إليه) إلى (يضطرم عليهم نارا) وعنوانه: «اختبار السنانير لإثبات الغلبة للطبع على التطبّع».</a:t>
            </a:r>
          </a:p>
          <a:p>
            <a:endParaRPr lang="en-US" sz="2400" dirty="0"/>
          </a:p>
        </p:txBody>
      </p:sp>
      <p:sp>
        <p:nvSpPr>
          <p:cNvPr id="13" name="مربع نص 12"/>
          <p:cNvSpPr txBox="1"/>
          <p:nvPr/>
        </p:nvSpPr>
        <p:spPr>
          <a:xfrm>
            <a:off x="1922929" y="4763605"/>
            <a:ext cx="10036016" cy="830997"/>
          </a:xfrm>
          <a:prstGeom prst="rect">
            <a:avLst/>
          </a:prstGeom>
          <a:noFill/>
        </p:spPr>
        <p:txBody>
          <a:bodyPr wrap="square" rtlCol="0">
            <a:spAutoFit/>
          </a:bodyPr>
          <a:lstStyle/>
          <a:p>
            <a:r>
              <a:rPr lang="ar-BH" sz="2400" b="1" dirty="0">
                <a:latin typeface="Sakkal Majalla" panose="02000000000000000000" pitchFamily="2" charset="-78"/>
                <a:cs typeface="Sakkal Majalla" panose="02000000000000000000" pitchFamily="2" charset="-78"/>
              </a:rPr>
              <a:t>ج. وضع الختام: </a:t>
            </a:r>
            <a:r>
              <a:rPr lang="ar-BH" sz="2400" b="1" dirty="0">
                <a:solidFill>
                  <a:schemeClr val="accent4">
                    <a:lumMod val="50000"/>
                  </a:schemeClr>
                </a:solidFill>
                <a:latin typeface="Sakkal Majalla" panose="02000000000000000000" pitchFamily="2" charset="-78"/>
                <a:cs typeface="Sakkal Majalla" panose="02000000000000000000" pitchFamily="2" charset="-78"/>
              </a:rPr>
              <a:t>من قوله: (فقال الوزير) إلى (قال صدقت) وعنوانه: «انتصار حكمة الوزير  على اغترار الملك».</a:t>
            </a:r>
          </a:p>
          <a:p>
            <a:endParaRPr lang="en-US" sz="2400" dirty="0"/>
          </a:p>
        </p:txBody>
      </p:sp>
      <p:sp>
        <p:nvSpPr>
          <p:cNvPr id="14" name="مربع نص 13"/>
          <p:cNvSpPr txBox="1"/>
          <p:nvPr/>
        </p:nvSpPr>
        <p:spPr>
          <a:xfrm>
            <a:off x="2148055" y="5302212"/>
            <a:ext cx="9585763" cy="1200329"/>
          </a:xfrm>
          <a:prstGeom prst="rect">
            <a:avLst/>
          </a:prstGeom>
          <a:noFill/>
        </p:spPr>
        <p:txBody>
          <a:bodyPr wrap="square" rtlCol="0">
            <a:spAutoFit/>
          </a:bodyPr>
          <a:lstStyle/>
          <a:p>
            <a:pPr algn="r"/>
            <a:r>
              <a:rPr lang="ar-BH" sz="2400" b="1" dirty="0">
                <a:latin typeface="Sakkal Majalla" panose="02000000000000000000" pitchFamily="2" charset="-78"/>
                <a:cs typeface="Sakkal Majalla" panose="02000000000000000000" pitchFamily="2" charset="-78"/>
              </a:rPr>
              <a:t>المقطع الثالث: ويمثّل النتيجة.                              </a:t>
            </a:r>
            <a:r>
              <a:rPr lang="ar-BH" sz="2400" b="1" dirty="0">
                <a:solidFill>
                  <a:schemeClr val="accent1">
                    <a:lumMod val="75000"/>
                  </a:schemeClr>
                </a:solidFill>
                <a:latin typeface="Sakkal Majalla" panose="02000000000000000000" pitchFamily="2" charset="-78"/>
                <a:cs typeface="Sakkal Majalla" panose="02000000000000000000" pitchFamily="2" charset="-78"/>
              </a:rPr>
              <a:t>عنوان المقطع</a:t>
            </a:r>
            <a:r>
              <a:rPr lang="ar-BH" sz="2400" b="1" dirty="0">
                <a:latin typeface="Sakkal Majalla" panose="02000000000000000000" pitchFamily="2" charset="-78"/>
                <a:cs typeface="Sakkal Majalla" panose="02000000000000000000" pitchFamily="2" charset="-78"/>
              </a:rPr>
              <a:t>: </a:t>
            </a:r>
            <a:r>
              <a:rPr lang="ar-BH" sz="2400" b="1" dirty="0">
                <a:solidFill>
                  <a:schemeClr val="accent5"/>
                </a:solidFill>
                <a:latin typeface="Sakkal Majalla" panose="02000000000000000000" pitchFamily="2" charset="-78"/>
                <a:cs typeface="Sakkal Majalla" panose="02000000000000000000" pitchFamily="2" charset="-78"/>
              </a:rPr>
              <a:t>الطبع يغلب التطبّع.</a:t>
            </a:r>
          </a:p>
          <a:p>
            <a:pPr algn="r"/>
            <a:r>
              <a:rPr lang="ar-BH" sz="2400" b="1" dirty="0">
                <a:solidFill>
                  <a:srgbClr val="FF0000"/>
                </a:solidFill>
                <a:latin typeface="Sakkal Majalla" panose="02000000000000000000" pitchFamily="2" charset="-78"/>
                <a:cs typeface="Sakkal Majalla" panose="02000000000000000000" pitchFamily="2" charset="-78"/>
              </a:rPr>
              <a:t>من قوله: (ورجع) إلى النهاية. </a:t>
            </a:r>
          </a:p>
          <a:p>
            <a:endParaRPr lang="en-US" sz="2400" dirty="0"/>
          </a:p>
        </p:txBody>
      </p:sp>
    </p:spTree>
    <p:extLst>
      <p:ext uri="{BB962C8B-B14F-4D97-AF65-F5344CB8AC3E}">
        <p14:creationId xmlns:p14="http://schemas.microsoft.com/office/powerpoint/2010/main" val="15682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
        <p:nvSpPr>
          <p:cNvPr id="6" name="Rounded Rectangle 9"/>
          <p:cNvSpPr/>
          <p:nvPr/>
        </p:nvSpPr>
        <p:spPr>
          <a:xfrm>
            <a:off x="8349483" y="1313912"/>
            <a:ext cx="3238902" cy="586748"/>
          </a:xfrm>
          <a:prstGeom prst="roundRect">
            <a:avLst/>
          </a:prstGeom>
          <a:solidFill>
            <a:schemeClr val="accent6">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000" b="1" dirty="0">
                <a:solidFill>
                  <a:srgbClr val="0070C0"/>
                </a:solidFill>
                <a:latin typeface="Sakkal Majalla" panose="02000000000000000000" pitchFamily="2" charset="-78"/>
                <a:cs typeface="Sakkal Majalla" panose="02000000000000000000" pitchFamily="2" charset="-78"/>
              </a:rPr>
              <a:t>شرح المقاطع وتحليلها</a:t>
            </a:r>
          </a:p>
        </p:txBody>
      </p:sp>
      <p:sp>
        <p:nvSpPr>
          <p:cNvPr id="8" name="Rounded Rectangle 9"/>
          <p:cNvSpPr/>
          <p:nvPr/>
        </p:nvSpPr>
        <p:spPr>
          <a:xfrm>
            <a:off x="4346093" y="2205216"/>
            <a:ext cx="7242292" cy="945427"/>
          </a:xfrm>
          <a:prstGeom prst="roundRect">
            <a:avLst/>
          </a:prstGeom>
          <a:solidFill>
            <a:schemeClr val="accent6">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r"/>
            <a:endParaRPr lang="ar-BH" sz="3200" b="1" dirty="0">
              <a:latin typeface="Sakkal Majalla" panose="02000000000000000000" pitchFamily="2" charset="-78"/>
              <a:cs typeface="Sakkal Majalla" panose="02000000000000000000" pitchFamily="2" charset="-78"/>
            </a:endParaRPr>
          </a:p>
          <a:p>
            <a:pPr algn="r"/>
            <a:r>
              <a:rPr lang="ar-BH" sz="3200" b="1" dirty="0">
                <a:latin typeface="Sakkal Majalla" panose="02000000000000000000" pitchFamily="2" charset="-78"/>
                <a:cs typeface="Sakkal Majalla" panose="02000000000000000000" pitchFamily="2" charset="-78"/>
              </a:rPr>
              <a:t>المقطع الأول: عنوانه: </a:t>
            </a:r>
            <a:r>
              <a:rPr lang="ar-BH" sz="3200" b="1" dirty="0">
                <a:solidFill>
                  <a:schemeClr val="accent5"/>
                </a:solidFill>
                <a:latin typeface="Sakkal Majalla" panose="02000000000000000000" pitchFamily="2" charset="-78"/>
                <a:cs typeface="Sakkal Majalla" panose="02000000000000000000" pitchFamily="2" charset="-78"/>
              </a:rPr>
              <a:t>تكلّف ما ليس من الطبع</a:t>
            </a:r>
            <a:r>
              <a:rPr lang="ar-BH" sz="3200" b="1" dirty="0">
                <a:latin typeface="Sakkal Majalla" panose="02000000000000000000" pitchFamily="2" charset="-78"/>
                <a:cs typeface="Sakkal Majalla" panose="02000000000000000000" pitchFamily="2" charset="-78"/>
              </a:rPr>
              <a:t>.</a:t>
            </a:r>
          </a:p>
          <a:p>
            <a:pPr algn="r"/>
            <a:r>
              <a:rPr lang="ar-BH" sz="3200" b="1" dirty="0">
                <a:latin typeface="Sakkal Majalla" panose="02000000000000000000" pitchFamily="2" charset="-78"/>
                <a:cs typeface="Sakkal Majalla" panose="02000000000000000000" pitchFamily="2" charset="-78"/>
              </a:rPr>
              <a:t> </a:t>
            </a:r>
          </a:p>
        </p:txBody>
      </p:sp>
      <p:sp>
        <p:nvSpPr>
          <p:cNvPr id="9" name="Rectangle 6"/>
          <p:cNvSpPr/>
          <p:nvPr/>
        </p:nvSpPr>
        <p:spPr>
          <a:xfrm>
            <a:off x="3135858" y="3455199"/>
            <a:ext cx="8452527" cy="553998"/>
          </a:xfrm>
          <a:prstGeom prst="rect">
            <a:avLst/>
          </a:prstGeom>
          <a:solidFill>
            <a:schemeClr val="accent6">
              <a:lumMod val="60000"/>
              <a:lumOff val="40000"/>
            </a:schemeClr>
          </a:solidFill>
        </p:spPr>
        <p:txBody>
          <a:bodyPr wrap="square">
            <a:spAutoFit/>
          </a:bodyPr>
          <a:lstStyle/>
          <a:p>
            <a:pPr algn="r"/>
            <a:r>
              <a:rPr lang="ar-BH" sz="3000" b="1" dirty="0">
                <a:latin typeface="Sakkal Majalla" panose="02000000000000000000" pitchFamily="2" charset="-78"/>
                <a:cs typeface="Sakkal Majalla" panose="02000000000000000000" pitchFamily="2" charset="-78"/>
              </a:rPr>
              <a:t>1- يمثّل المقطع الأول الأطروحة المدعومة، فما هي، وما الأطروحة المضادة؟</a:t>
            </a:r>
          </a:p>
        </p:txBody>
      </p:sp>
      <p:sp>
        <p:nvSpPr>
          <p:cNvPr id="11" name="Rectangle 7"/>
          <p:cNvSpPr/>
          <p:nvPr/>
        </p:nvSpPr>
        <p:spPr>
          <a:xfrm>
            <a:off x="1476376" y="4289434"/>
            <a:ext cx="10112010" cy="1077218"/>
          </a:xfrm>
          <a:prstGeom prst="rect">
            <a:avLst/>
          </a:prstGeom>
          <a:solidFill>
            <a:schemeClr val="accent1">
              <a:lumMod val="20000"/>
              <a:lumOff val="80000"/>
            </a:schemeClr>
          </a:solidFill>
        </p:spPr>
        <p:txBody>
          <a:bodyPr wrap="square">
            <a:spAutoFit/>
          </a:bodyPr>
          <a:lstStyle/>
          <a:p>
            <a:pPr algn="just" rtl="1"/>
            <a:r>
              <a:rPr lang="ar-BH" sz="3200" b="1" dirty="0">
                <a:latin typeface="Sakkal Majalla" panose="02000000000000000000" pitchFamily="2" charset="-78"/>
                <a:cs typeface="Sakkal Majalla" panose="02000000000000000000" pitchFamily="2" charset="-78"/>
              </a:rPr>
              <a:t>- الأطروحة المدعومة: </a:t>
            </a:r>
            <a:r>
              <a:rPr lang="ar-BH" sz="3200" b="1" dirty="0">
                <a:solidFill>
                  <a:srgbClr val="0070C0"/>
                </a:solidFill>
                <a:latin typeface="Sakkal Majalla" panose="02000000000000000000" pitchFamily="2" charset="-78"/>
                <a:cs typeface="Sakkal Majalla" panose="02000000000000000000" pitchFamily="2" charset="-78"/>
              </a:rPr>
              <a:t>الطبيعة تغلب الأدب/ الطبع أغلب  وأملك.</a:t>
            </a:r>
          </a:p>
          <a:p>
            <a:pPr algn="just" rtl="1"/>
            <a:r>
              <a:rPr lang="ar-BH" sz="3200" b="1" dirty="0">
                <a:latin typeface="Sakkal Majalla" panose="02000000000000000000" pitchFamily="2" charset="-78"/>
                <a:cs typeface="Sakkal Majalla" panose="02000000000000000000" pitchFamily="2" charset="-78"/>
              </a:rPr>
              <a:t>- الأطروحة المضادة: </a:t>
            </a:r>
            <a:r>
              <a:rPr lang="ar-BH" sz="3200" b="1" dirty="0">
                <a:solidFill>
                  <a:srgbClr val="0070C0"/>
                </a:solidFill>
                <a:latin typeface="Sakkal Majalla" panose="02000000000000000000" pitchFamily="2" charset="-78"/>
                <a:cs typeface="Sakkal Majalla" panose="02000000000000000000" pitchFamily="2" charset="-78"/>
              </a:rPr>
              <a:t>الأدب يغلب الطبيعة/ التطبّع يغلب الطبع.</a:t>
            </a:r>
          </a:p>
        </p:txBody>
      </p:sp>
      <p:sp>
        <p:nvSpPr>
          <p:cNvPr id="12" name="Flowchart: Decision 12"/>
          <p:cNvSpPr/>
          <p:nvPr/>
        </p:nvSpPr>
        <p:spPr>
          <a:xfrm>
            <a:off x="680130" y="3401509"/>
            <a:ext cx="1684421"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schemeClr val="tx1"/>
                </a:solidFill>
              </a:rPr>
              <a:t>الإجابة</a:t>
            </a:r>
          </a:p>
        </p:txBody>
      </p:sp>
    </p:spTree>
    <p:extLst>
      <p:ext uri="{BB962C8B-B14F-4D97-AF65-F5344CB8AC3E}">
        <p14:creationId xmlns:p14="http://schemas.microsoft.com/office/powerpoint/2010/main" val="362674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a:solidFill>
                  <a:srgbClr val="000000"/>
                </a:solidFill>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solidFill>
                <a:prstClr val="black"/>
              </a:solidFill>
              <a:ea typeface="Calibri" panose="020F0502020204030204" pitchFamily="34" charset="0"/>
              <a:cs typeface="Arial" panose="020B0604020202020204" pitchFamily="34" charset="0"/>
            </a:endParaRPr>
          </a:p>
        </p:txBody>
      </p:sp>
      <p:sp>
        <p:nvSpPr>
          <p:cNvPr id="5" name="مستطيل 4"/>
          <p:cNvSpPr/>
          <p:nvPr/>
        </p:nvSpPr>
        <p:spPr>
          <a:xfrm>
            <a:off x="0" y="-4052"/>
            <a:ext cx="2783541" cy="56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latin typeface="Sakkal Majalla" panose="02000000000000000000" pitchFamily="2" charset="-78"/>
                <a:cs typeface="Sakkal Majalla" panose="02000000000000000000" pitchFamily="2" charset="-78"/>
              </a:rPr>
              <a:t>درس (الطبع والتطبّع) عرب202 </a:t>
            </a:r>
            <a:endParaRPr lang="en-US" sz="2000" dirty="0">
              <a:latin typeface="Sakkal Majalla" panose="02000000000000000000" pitchFamily="2" charset="-78"/>
              <a:cs typeface="Sakkal Majalla" panose="02000000000000000000" pitchFamily="2" charset="-78"/>
            </a:endParaRPr>
          </a:p>
        </p:txBody>
      </p:sp>
      <p:sp>
        <p:nvSpPr>
          <p:cNvPr id="6" name="Flowchart: Decision 12"/>
          <p:cNvSpPr/>
          <p:nvPr/>
        </p:nvSpPr>
        <p:spPr>
          <a:xfrm>
            <a:off x="549558" y="3540347"/>
            <a:ext cx="1684421"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schemeClr val="tx1"/>
                </a:solidFill>
              </a:rPr>
              <a:t>الإجابة</a:t>
            </a:r>
          </a:p>
        </p:txBody>
      </p:sp>
      <p:sp>
        <p:nvSpPr>
          <p:cNvPr id="8" name="Flowchart: Decision 12"/>
          <p:cNvSpPr/>
          <p:nvPr/>
        </p:nvSpPr>
        <p:spPr>
          <a:xfrm>
            <a:off x="551325" y="1414310"/>
            <a:ext cx="1684421" cy="661377"/>
          </a:xfrm>
          <a:prstGeom prst="flowChartDecision">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BH" sz="2000" b="1" dirty="0">
                <a:solidFill>
                  <a:schemeClr val="tx1"/>
                </a:solidFill>
              </a:rPr>
              <a:t>الإجابة</a:t>
            </a:r>
          </a:p>
        </p:txBody>
      </p:sp>
      <p:sp>
        <p:nvSpPr>
          <p:cNvPr id="9" name="Rectangle 6"/>
          <p:cNvSpPr/>
          <p:nvPr/>
        </p:nvSpPr>
        <p:spPr>
          <a:xfrm>
            <a:off x="2438400" y="1206390"/>
            <a:ext cx="9330558" cy="1077218"/>
          </a:xfrm>
          <a:prstGeom prst="rect">
            <a:avLst/>
          </a:prstGeom>
          <a:solidFill>
            <a:schemeClr val="accent6">
              <a:lumMod val="60000"/>
              <a:lumOff val="40000"/>
            </a:schemeClr>
          </a:solidFill>
        </p:spPr>
        <p:txBody>
          <a:bodyPr wrap="square">
            <a:spAutoFit/>
          </a:bodyPr>
          <a:lstStyle/>
          <a:p>
            <a:pPr algn="r"/>
            <a:r>
              <a:rPr lang="ar-BH" sz="3200" b="1" dirty="0">
                <a:solidFill>
                  <a:prstClr val="black"/>
                </a:solidFill>
                <a:latin typeface="Sakkal Majalla" panose="02000000000000000000" pitchFamily="2" charset="-78"/>
                <a:cs typeface="Sakkal Majalla" panose="02000000000000000000" pitchFamily="2" charset="-78"/>
              </a:rPr>
              <a:t>2- استعمل المتكلـــــــــــــــــــــم المحــــــاجّ ثلاث صيغ صرفيّة على وزن (تفعّل) اذكرها، وبيّن دلالتها.</a:t>
            </a:r>
          </a:p>
        </p:txBody>
      </p:sp>
      <p:sp>
        <p:nvSpPr>
          <p:cNvPr id="11" name="Rectangle 7"/>
          <p:cNvSpPr/>
          <p:nvPr/>
        </p:nvSpPr>
        <p:spPr>
          <a:xfrm>
            <a:off x="1281595" y="2483813"/>
            <a:ext cx="10486914" cy="646331"/>
          </a:xfrm>
          <a:prstGeom prst="rect">
            <a:avLst/>
          </a:prstGeom>
          <a:solidFill>
            <a:schemeClr val="accent1">
              <a:lumMod val="20000"/>
              <a:lumOff val="80000"/>
            </a:schemeClr>
          </a:solidFill>
        </p:spPr>
        <p:txBody>
          <a:bodyPr wrap="square">
            <a:spAutoFit/>
          </a:bodyPr>
          <a:lstStyle/>
          <a:p>
            <a:pPr algn="just" rtl="1"/>
            <a:r>
              <a:rPr lang="ar-BH" sz="3600" b="1" dirty="0">
                <a:solidFill>
                  <a:srgbClr val="0070C0"/>
                </a:solidFill>
                <a:latin typeface="Sakkal Majalla" panose="02000000000000000000" pitchFamily="2" charset="-78"/>
                <a:cs typeface="Sakkal Majalla" panose="02000000000000000000" pitchFamily="2" charset="-78"/>
              </a:rPr>
              <a:t>- </a:t>
            </a:r>
            <a:r>
              <a:rPr lang="ar-BH" sz="3200" b="1" dirty="0">
                <a:solidFill>
                  <a:srgbClr val="0070C0"/>
                </a:solidFill>
                <a:latin typeface="Sakkal Majalla" panose="02000000000000000000" pitchFamily="2" charset="-78"/>
                <a:cs typeface="Sakkal Majalla" panose="02000000000000000000" pitchFamily="2" charset="-78"/>
              </a:rPr>
              <a:t>الصيغ: (تفقّه، تفصّح، تزيّد)، دلالتها: تكلّف الفاعل في القيام بالفعل والتصنّع في أدائه</a:t>
            </a:r>
            <a:r>
              <a:rPr lang="ar-BH" sz="3600" b="1" dirty="0">
                <a:solidFill>
                  <a:srgbClr val="0070C0"/>
                </a:solidFill>
                <a:latin typeface="Sakkal Majalla" panose="02000000000000000000" pitchFamily="2" charset="-78"/>
                <a:cs typeface="Sakkal Majalla" panose="02000000000000000000" pitchFamily="2" charset="-78"/>
              </a:rPr>
              <a:t>.</a:t>
            </a:r>
          </a:p>
        </p:txBody>
      </p:sp>
      <p:sp>
        <p:nvSpPr>
          <p:cNvPr id="12" name="Rectangle 6"/>
          <p:cNvSpPr/>
          <p:nvPr/>
        </p:nvSpPr>
        <p:spPr>
          <a:xfrm>
            <a:off x="2438400" y="3330349"/>
            <a:ext cx="9330109" cy="1077218"/>
          </a:xfrm>
          <a:prstGeom prst="rect">
            <a:avLst/>
          </a:prstGeom>
          <a:solidFill>
            <a:schemeClr val="accent6">
              <a:lumMod val="60000"/>
              <a:lumOff val="40000"/>
            </a:schemeClr>
          </a:solidFill>
        </p:spPr>
        <p:txBody>
          <a:bodyPr wrap="square">
            <a:spAutoFit/>
          </a:bodyPr>
          <a:lstStyle/>
          <a:p>
            <a:pPr algn="r"/>
            <a:r>
              <a:rPr lang="ar-BH" sz="3200" b="1" dirty="0">
                <a:solidFill>
                  <a:prstClr val="black"/>
                </a:solidFill>
                <a:latin typeface="Sakkal Majalla" panose="02000000000000000000" pitchFamily="2" charset="-78"/>
                <a:cs typeface="Sakkal Majalla" panose="02000000000000000000" pitchFamily="2" charset="-78"/>
              </a:rPr>
              <a:t>3- أورد الكاتب في المقطع الأول أنواعًا من الحجج، هات مثالًا على كل ممّا يأتي: حجة لغويّة، حجة واقعيّة، حجّة قولية.</a:t>
            </a:r>
          </a:p>
        </p:txBody>
      </p:sp>
      <p:sp>
        <p:nvSpPr>
          <p:cNvPr id="13" name="Rectangle 7"/>
          <p:cNvSpPr/>
          <p:nvPr/>
        </p:nvSpPr>
        <p:spPr>
          <a:xfrm>
            <a:off x="270193" y="4611928"/>
            <a:ext cx="11498316" cy="1631216"/>
          </a:xfrm>
          <a:prstGeom prst="rect">
            <a:avLst/>
          </a:prstGeom>
          <a:solidFill>
            <a:schemeClr val="accent1">
              <a:lumMod val="20000"/>
              <a:lumOff val="80000"/>
            </a:schemeClr>
          </a:solidFill>
        </p:spPr>
        <p:txBody>
          <a:bodyPr wrap="square">
            <a:spAutoFit/>
          </a:bodyPr>
          <a:lstStyle/>
          <a:p>
            <a:pPr algn="just" rtl="1"/>
            <a:r>
              <a:rPr lang="ar-BH" sz="2800" b="1" dirty="0">
                <a:solidFill>
                  <a:srgbClr val="0070C0"/>
                </a:solidFill>
                <a:latin typeface="Sakkal Majalla" panose="02000000000000000000" pitchFamily="2" charset="-78"/>
                <a:cs typeface="Sakkal Majalla" panose="02000000000000000000" pitchFamily="2" charset="-78"/>
              </a:rPr>
              <a:t>- حجّة لغويّة: ليس الفقه </a:t>
            </a:r>
            <a:r>
              <a:rPr lang="ar-BH" sz="2800" b="1" dirty="0" err="1">
                <a:solidFill>
                  <a:srgbClr val="0070C0"/>
                </a:solidFill>
                <a:latin typeface="Sakkal Majalla" panose="02000000000000000000" pitchFamily="2" charset="-78"/>
                <a:cs typeface="Sakkal Majalla" panose="02000000000000000000" pitchFamily="2" charset="-78"/>
              </a:rPr>
              <a:t>بالتفقّه</a:t>
            </a:r>
            <a:r>
              <a:rPr lang="ar-BH" sz="2800" b="1" dirty="0">
                <a:solidFill>
                  <a:srgbClr val="0070C0"/>
                </a:solidFill>
                <a:latin typeface="Sakkal Majalla" panose="02000000000000000000" pitchFamily="2" charset="-78"/>
                <a:cs typeface="Sakkal Majalla" panose="02000000000000000000" pitchFamily="2" charset="-78"/>
              </a:rPr>
              <a:t>، ولا الفصاحة </a:t>
            </a:r>
            <a:r>
              <a:rPr lang="ar-BH" sz="2800" b="1" dirty="0" err="1">
                <a:solidFill>
                  <a:srgbClr val="0070C0"/>
                </a:solidFill>
                <a:latin typeface="Sakkal Majalla" panose="02000000000000000000" pitchFamily="2" charset="-78"/>
                <a:cs typeface="Sakkal Majalla" panose="02000000000000000000" pitchFamily="2" charset="-78"/>
              </a:rPr>
              <a:t>بالتفصّح</a:t>
            </a:r>
            <a:r>
              <a:rPr lang="ar-BH" sz="2800" b="1" dirty="0">
                <a:solidFill>
                  <a:srgbClr val="0070C0"/>
                </a:solidFill>
                <a:latin typeface="Sakkal Majalla" panose="02000000000000000000" pitchFamily="2" charset="-78"/>
                <a:cs typeface="Sakkal Majalla" panose="02000000000000000000" pitchFamily="2" charset="-78"/>
              </a:rPr>
              <a:t>؛ لأنّه لا يزيد متزيِّد في كلامه إلا لنقص يجده في نفسه</a:t>
            </a:r>
            <a:r>
              <a:rPr lang="ar-BH" sz="3600" b="1" dirty="0">
                <a:solidFill>
                  <a:srgbClr val="0070C0"/>
                </a:solidFill>
                <a:latin typeface="Sakkal Majalla" panose="02000000000000000000" pitchFamily="2" charset="-78"/>
                <a:cs typeface="Sakkal Majalla" panose="02000000000000000000" pitchFamily="2" charset="-78"/>
              </a:rPr>
              <a:t>.</a:t>
            </a:r>
          </a:p>
          <a:p>
            <a:pPr algn="just" rtl="1"/>
            <a:r>
              <a:rPr lang="ar-BH" sz="3600" b="1" dirty="0">
                <a:solidFill>
                  <a:srgbClr val="0070C0"/>
                </a:solidFill>
                <a:latin typeface="Sakkal Majalla" panose="02000000000000000000" pitchFamily="2" charset="-78"/>
                <a:cs typeface="Sakkal Majalla" panose="02000000000000000000" pitchFamily="2" charset="-78"/>
              </a:rPr>
              <a:t>-</a:t>
            </a:r>
            <a:r>
              <a:rPr lang="ar-BH" sz="2800" b="1" dirty="0">
                <a:solidFill>
                  <a:srgbClr val="0070C0"/>
                </a:solidFill>
                <a:latin typeface="Sakkal Majalla" panose="02000000000000000000" pitchFamily="2" charset="-78"/>
                <a:cs typeface="Sakkal Majalla" panose="02000000000000000000" pitchFamily="2" charset="-78"/>
              </a:rPr>
              <a:t>حجّة واقعيّة: ممّا اتفقت عليه العرب قولهم الطبع أملك.</a:t>
            </a:r>
          </a:p>
          <a:p>
            <a:pPr algn="just" rtl="1"/>
            <a:r>
              <a:rPr lang="ar-BH" sz="2800" b="1" dirty="0">
                <a:solidFill>
                  <a:srgbClr val="0070C0"/>
                </a:solidFill>
                <a:latin typeface="Sakkal Majalla" panose="02000000000000000000" pitchFamily="2" charset="-78"/>
                <a:cs typeface="Sakkal Majalla" panose="02000000000000000000" pitchFamily="2" charset="-78"/>
              </a:rPr>
              <a:t>- حجّة قوليّة: قال حفص بن النعمان: المرء يضع نفسه، فمتى ما تبله ينزع إلى العِرق.</a:t>
            </a:r>
          </a:p>
        </p:txBody>
      </p:sp>
    </p:spTree>
    <p:extLst>
      <p:ext uri="{BB962C8B-B14F-4D97-AF65-F5344CB8AC3E}">
        <p14:creationId xmlns:p14="http://schemas.microsoft.com/office/powerpoint/2010/main" val="11819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0</TotalTime>
  <Words>1936</Words>
  <Application>Microsoft Office PowerPoint</Application>
  <PresentationFormat>شاشة عريضة</PresentationFormat>
  <Paragraphs>186</Paragraphs>
  <Slides>20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3</vt:i4>
      </vt:variant>
      <vt:variant>
        <vt:lpstr>عناوين الشرائح</vt:lpstr>
      </vt:variant>
      <vt:variant>
        <vt:i4>20</vt:i4>
      </vt:variant>
    </vt:vector>
  </HeadingPairs>
  <TitlesOfParts>
    <vt:vector size="27" baseType="lpstr">
      <vt:lpstr>Arial</vt:lpstr>
      <vt:lpstr>Calibri</vt:lpstr>
      <vt:lpstr>Calibri Light</vt:lpstr>
      <vt:lpstr>Sakkal Majalla</vt:lpstr>
      <vt:lpstr>1_Office Theme</vt:lpstr>
      <vt:lpstr>2_Office Theme</vt:lpstr>
      <vt:lpstr>3_Office Theme</vt:lpstr>
      <vt:lpstr>عرض تقديمي في PowerPoint</vt:lpstr>
      <vt:lpstr>عرض تقديمي في PowerPoint</vt:lpstr>
      <vt:lpstr>أهدافُ الدرس</vt:lpstr>
      <vt:lpstr>صاحبُ النصّ</vt:lpstr>
      <vt:lpstr>تبويب النصّ</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Khawla Mohamed Ahmed Bujaffal</cp:lastModifiedBy>
  <cp:revision>437</cp:revision>
  <dcterms:created xsi:type="dcterms:W3CDTF">2020-03-04T10:47:58Z</dcterms:created>
  <dcterms:modified xsi:type="dcterms:W3CDTF">2021-02-03T07:01:27Z</dcterms:modified>
</cp:coreProperties>
</file>