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91" r:id="rId4"/>
    <p:sldId id="307" r:id="rId5"/>
    <p:sldId id="297" r:id="rId6"/>
    <p:sldId id="320" r:id="rId7"/>
    <p:sldId id="295" r:id="rId8"/>
    <p:sldId id="340" r:id="rId9"/>
    <p:sldId id="341" r:id="rId10"/>
    <p:sldId id="342" r:id="rId11"/>
    <p:sldId id="343" r:id="rId12"/>
    <p:sldId id="344" r:id="rId13"/>
    <p:sldId id="345" r:id="rId14"/>
    <p:sldId id="296" r:id="rId15"/>
    <p:sldId id="346" r:id="rId16"/>
    <p:sldId id="32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1D1"/>
    <a:srgbClr val="FFFF99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58259"/>
            <a:ext cx="12192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القضايا البلاغية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62429" y="2185956"/>
            <a:ext cx="7974678" cy="163541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" الإنشاء</a:t>
            </a:r>
            <a:r>
              <a:rPr lang="en-US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غير الطلبيّ"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51227" t="23164" r="23340" b="12747"/>
          <a:stretch/>
        </p:blipFill>
        <p:spPr>
          <a:xfrm>
            <a:off x="832514" y="1524303"/>
            <a:ext cx="3057098" cy="3892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0132" y="446308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العربيّة ـ الفصل الدراسيّ الأوّل </a:t>
            </a:r>
          </a:p>
          <a:p>
            <a:pPr algn="ctr" rtl="1"/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الصفّ الثاني الثانويّة ـ رمز المقرّر: عرب 201ـ ص156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251"/>
            <a:ext cx="10515600" cy="1528355"/>
          </a:xfrm>
        </p:spPr>
        <p:txBody>
          <a:bodyPr/>
          <a:lstStyle/>
          <a:p>
            <a:pPr algn="r">
              <a:buNone/>
            </a:pPr>
            <a:endParaRPr lang="ar-BH" dirty="0"/>
          </a:p>
          <a:p>
            <a:pPr algn="r">
              <a:buNone/>
            </a:pPr>
            <a:endParaRPr lang="ar-BH" dirty="0"/>
          </a:p>
        </p:txBody>
      </p:sp>
      <p:sp>
        <p:nvSpPr>
          <p:cNvPr id="8" name="Rounded Rectangle 7"/>
          <p:cNvSpPr/>
          <p:nvPr/>
        </p:nvSpPr>
        <p:spPr>
          <a:xfrm>
            <a:off x="7465326" y="347772"/>
            <a:ext cx="3401354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الاستنتاج 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277" y="1094703"/>
            <a:ext cx="11050073" cy="4954871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BH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تنتجُ أنّ:</a:t>
            </a:r>
          </a:p>
          <a:p>
            <a:pPr algn="r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*القَسَمُ إنشاءٌ غيرُ طلبيٍّ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 لا يُطلَبُ به حصولُ عمل. </a:t>
            </a:r>
          </a:p>
          <a:p>
            <a:pPr algn="r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*الأحرف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تستعملُ في القَسَمِ هي: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الباء، التاء، الواو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(والواو أكثر الحروف استعمالًا)</a:t>
            </a:r>
          </a:p>
          <a:p>
            <a:pPr algn="r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يُستعمل في القَسَمِ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(لَعَمْرُ)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مضافًا إليْه ضمير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(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لَعَمْرِي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)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(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لَعَمْرُكَ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</a:p>
          <a:p>
            <a:pPr algn="r"/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يُستعمل أسلوب القسم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لإقناع المخاطب بما يقوله المتكلّم.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7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2979" y="1412782"/>
            <a:ext cx="11024316" cy="1058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الجملَ الآتيةَ، واكتشِف الجملة الإنشائيّة غير الطلبيّة، واذكر الاستنتاج الذي تخرج به.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979" y="2712529"/>
            <a:ext cx="11024316" cy="321346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endParaRPr lang="ar-BH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نِعْمَ العَمَلُ الجُهْدُ المَبْذولُ في إنماء الإنسان.</a:t>
            </a:r>
          </a:p>
          <a:p>
            <a:pPr marL="514350" indent="-514350" algn="r" rtl="1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حَبَّذَا العيْشُ في بلد أنتَ سيِّدُه. </a:t>
            </a:r>
            <a:endParaRPr lang="ar-BH" sz="4000" b="1" i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بِئْسَ السعيُ إلى قطع صلة الرحِمِ.</a:t>
            </a:r>
          </a:p>
          <a:p>
            <a:pPr marL="457200" indent="-457200" algn="r" rtl="1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لَا حَبَّذَا التّقصيرُ في صِلةِ الرحِمِ.</a:t>
            </a:r>
          </a:p>
          <a:p>
            <a:pPr marL="457200" indent="-457200" algn="r" rtl="1"/>
            <a:b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74758" y="514303"/>
            <a:ext cx="3268815" cy="6568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تعليميّ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9099" y="181499"/>
            <a:ext cx="3594932" cy="8147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507" y="1159099"/>
            <a:ext cx="11508377" cy="47523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العَمَلُ الجُهْدُ المَبْذولُ في إنماء الإنسان.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استُعملتْ (نِعْمَ) ل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مَدْحِ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العمل القائم على الجهد المبذول لغاية إنماء الإنسان: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طلبيّة.</a:t>
            </a:r>
            <a:endParaRPr lang="ar-BH" sz="32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حَبَّذَا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العيْشُ في بلد أنتَ سيِّدُه.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(حبَّذَا) ل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مَدْحِ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العيش في البلد الذي يشعر فيه الإنسان بسيادته وكرامته: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طلبيّة.</a:t>
            </a:r>
            <a:endParaRPr lang="ar-BH" sz="32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السعيُ إلى قطع صلة الرحِمِ.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استُعملت (بِئْسَ) ل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ذَمِّ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سعي الإنسان إلى قطع الرحِمِ: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لَا حَبَّذَا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التّقصيرُ في صِلة الرّحم.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(لَا حَبَّذَا) ل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ذَمّ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التّقصير في صِلة الرحِــــــــــــــــــــــــــــمِ:</a:t>
            </a:r>
            <a:r>
              <a:rPr lang="ar-BH" sz="32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r" rtl="1"/>
            <a:b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51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251"/>
            <a:ext cx="10515600" cy="1528355"/>
          </a:xfrm>
        </p:spPr>
        <p:txBody>
          <a:bodyPr/>
          <a:lstStyle/>
          <a:p>
            <a:pPr algn="r">
              <a:buNone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None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1928" y="307856"/>
            <a:ext cx="3461977" cy="7293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الاستنتاج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0914" y="1210613"/>
            <a:ext cx="11050073" cy="44174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أستنتجُ أنّ: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*أسلوبي المدح والذمّ من الإنشاءِ غيرِ الطلبيِّ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 لا يُطلَبُ فيهما حصولُ عمل بعد الكلام. 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*للمدح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يُستعملُ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الفعلُ الجامدُ (نِعْمَ)،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الصفةُ الصدْقُ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ويُستعمل أيضًا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(حَبَّذَا)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وهي كلمة مُؤَلَّفَة من (حَبَّ) + (ذَا) بمعنى (نِعْمَ)، مثل: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حَبَّذَا البحرين بلدًا.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*للذَّمِّ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يُستعمل الفعلُ الجامدُ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(بِئْسَ)،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 المطيّةُ الكذبُ.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المذكور بعد فعل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المدح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وفاعله يُسمّى: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المخصوصُ بالمدحِ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(الصدقُ) + (البحرين).</a:t>
            </a:r>
          </a:p>
          <a:p>
            <a:pPr algn="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المذكور بعد فعل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الذَّم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 يُسمّى: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المخصوصُ بالذَّمِّ 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(الكَذِبُ).</a:t>
            </a:r>
          </a:p>
          <a:p>
            <a:pPr algn="r"/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5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17465" y="695459"/>
            <a:ext cx="5422005" cy="708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>
              <a:buNone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 بيّن - فيما يأتي – نوعَ الأسلوب. 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None/>
            </a:pP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38569"/>
              </p:ext>
            </p:extLst>
          </p:nvPr>
        </p:nvGraphicFramePr>
        <p:xfrm>
          <a:off x="900752" y="2393919"/>
          <a:ext cx="10481481" cy="31129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28">
                <a:tc>
                  <a:txBody>
                    <a:bodyPr/>
                    <a:lstStyle/>
                    <a:p>
                      <a:pPr algn="ctr"/>
                      <a:r>
                        <a:rPr lang="ar-BH" sz="36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الأسلوب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28">
                <a:tc>
                  <a:txBody>
                    <a:bodyPr/>
                    <a:lstStyle/>
                    <a:p>
                      <a:endParaRPr lang="en-US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تالله ليربحَنَّ فريقُنا السباقَ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28">
                <a:tc>
                  <a:txBody>
                    <a:bodyPr/>
                    <a:lstStyle/>
                    <a:p>
                      <a:endParaRPr lang="en-US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ما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أسمى الصداقةَ إذا كانت صافيةً.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28">
                <a:tc>
                  <a:txBody>
                    <a:bodyPr/>
                    <a:lstStyle/>
                    <a:p>
                      <a:endParaRPr lang="en-US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ألا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حبّذا الدينُ والدنيا يجتمعان في الإنسان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441">
                <a:tc>
                  <a:txBody>
                    <a:bodyPr/>
                    <a:lstStyle/>
                    <a:p>
                      <a:endParaRPr lang="en-US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قال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القاضي للمتّهمِ البذيءِ اللسانِ: بئسَ المخلوقُ أنتَ.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24382" y="695459"/>
            <a:ext cx="4115088" cy="73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None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buNone/>
            </a:pP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30027"/>
              </p:ext>
            </p:extLst>
          </p:nvPr>
        </p:nvGraphicFramePr>
        <p:xfrm>
          <a:off x="1052623" y="2393919"/>
          <a:ext cx="10452440" cy="295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الأسلوب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قسم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تالله ليربحَنَّ فريقُنا السباقَ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تعجّب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ما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أسمى الصداقةَ إذا كانت صافيةً!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مدح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ألا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حبّذا الدينُ والدنيا يجتمعان في الإنسان</a:t>
                      </a: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ذمّ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قال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القاضي للمتّهمِ البذيءِ اللسانِ: بئسَ المخلوقُ أنتَ.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0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1553" y="956784"/>
            <a:ext cx="3943848" cy="104319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 شامل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9889" y="2243470"/>
            <a:ext cx="11247120" cy="26794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أنشئْ حوارًا دار بين صديقيْن حول إيجابيّات الشبكة العنكبوتيّة (الإنترنت) وسلبيّاتها، موظّفًا فيه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درست من أساليبَ إنشائيّة طلبيّة وغير طلبيّة.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75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77236" y="2049439"/>
            <a:ext cx="7260609" cy="25521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altLang="ar-BH" sz="8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الدرسُ</a:t>
            </a:r>
          </a:p>
          <a:p>
            <a:pPr algn="ctr"/>
            <a:endParaRPr lang="ar-BH" alt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altLang="ar-BH" sz="5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</a:t>
            </a:r>
            <a:endParaRPr lang="en-US" altLang="ar-BH" sz="5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9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79824" y="1430112"/>
            <a:ext cx="3388054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7939" y="2362671"/>
            <a:ext cx="7999939" cy="901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تتعرّف - عزيزي الطالب – الإنشاء غير الطلبيّ.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7939" y="3556485"/>
            <a:ext cx="8010892" cy="857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تميّز بيْن أنواع الإنشاء غير الطلبيّ.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7939" y="4706040"/>
            <a:ext cx="8087714" cy="954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توظّف الإنشاء غير الطلبيّ بأنواعه في تواصلك الشفويّ والكتابيّ. 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74A5550-3963-481F-A19A-607D59FDE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9" y="254000"/>
            <a:ext cx="1783321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1" y="1658679"/>
            <a:ext cx="8639032" cy="343219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لمزيد الاستفادة يمكنك الاطلاع على هذا الدرس الوارد بكتاب الطالب بالصفحة 156 وكتاب التدريبات والأنشطة بالصفحة 35.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1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10734" y="587498"/>
            <a:ext cx="3781399" cy="8758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مدخل: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637" y="2064842"/>
            <a:ext cx="9589048" cy="353851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تعرّفت – عزيزي الطالب – في الدرس السابق مفهوم الإنشاء الطلبيّ وأنواعه الثلاثة: الأمر والنهي والاستفهام، وخروج كلّ نوع عن معناه الحقيقيّ إلى المعنى البلاغيّ. والبلاغيّون لا يغفلون عن الإنشاء غير الطلبيّ إذا ذكروا الإنشاء الطلبيّ. فما الإنشاء غير الطلبيّ؟ وما أنواعه؟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3081" y="1160781"/>
            <a:ext cx="11064874" cy="1058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الجملَ الآتيةَ، واكتشِف الجملة الإنشائيّة غير الطلبيّة، واذكر الاستنتاج الذي تخرج به.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5443" y="2498652"/>
            <a:ext cx="9978130" cy="35831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لله دَرُّ عاطفة الأمومة!</a:t>
            </a:r>
          </a:p>
          <a:p>
            <a:pPr marL="514350" indent="-514350"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أجملَ هذا المشهدَ!</a:t>
            </a:r>
            <a:endParaRPr lang="ar-BH" sz="3600" i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أكْرِمْ بهذه العصفورة تحمل الطعام لفراخها ولا تأكله ولو كانت جائعة!</a:t>
            </a:r>
          </a:p>
          <a:p>
            <a:pPr marL="457200" indent="-457200"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ما أعظمَ قدرةَ الله!</a:t>
            </a:r>
          </a:p>
          <a:p>
            <a:pPr marL="457200" indent="-457200"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أَسمِعْ بالله وأبْصِرْ! إنّ الوالد رؤوف رحيم.</a:t>
            </a: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74758" y="352534"/>
            <a:ext cx="3268815" cy="6568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تعليميّ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7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3507" y="1214651"/>
            <a:ext cx="11508377" cy="513463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لله دَرُّ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عاطفة الأمومة!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صيغة (لله دَرُّ) للتعجّب من عاطفة الأمومة، من غير أن يُطلبَ بها القيامُ بعمل: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طلبيّة.</a:t>
            </a:r>
            <a:endParaRPr lang="ar-BH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أجملَ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المشهدَ!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استعملتْ صيغة (ما أجملَ) للتعجّب من جمال المشهد، من غير أنْ يُطلب بها القيام بعمل: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 إنشائيّةٌ غيرُ طَلَبِيَّةٍ.</a:t>
            </a:r>
            <a:endParaRPr lang="ar-BH" sz="2800" b="1" i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أكْرِمْ بهذه العصفورة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تحمل الطعام لفراخها ولا تأكله ولو كانت جائعة!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صيغة (أكرمْ بهذه العصفورة)  للتعجّب من كرمها وإيثارها فراخها على نفسها رغم جوعها، من غير أن يُطلبَ بها القيام بعمل: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ما أعظمَ قدرةَ الله!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استعملت صيغة (ما أعظمَ) للتعجّب من قدرة الله، من غير أن يُطلب بها القيام بعمل: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أَسمِعْ بالله وأبْصِرْ! إنّ الوالد رؤوف رحيم.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استعملت صيغة (أَسمِعْ بالله وأبْصِرْ) للتعجّب من رأفة الأب ورحمته في رعاية أبنائه، من غير أن يُطلبَ بها القيام بعمل: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r" rtl="1"/>
            <a:b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314" y="385189"/>
            <a:ext cx="3507475" cy="662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17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251"/>
            <a:ext cx="10515600" cy="1528355"/>
          </a:xfrm>
        </p:spPr>
        <p:txBody>
          <a:bodyPr/>
          <a:lstStyle/>
          <a:p>
            <a:pPr algn="r">
              <a:buNone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None/>
            </a:pP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83691" y="265326"/>
            <a:ext cx="3868660" cy="615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الاستنتاج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277" y="1094703"/>
            <a:ext cx="11050073" cy="49548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أستنتجُ أنّ:</a:t>
            </a: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*الإنشاء غيرُ الطلبيٍّ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بلاغيّ لا يستدعي مطلوبًا وقتَ الكلام به ولا بعدَه. وهو أنواعٌ منها: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التعجّبُ.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*فالتعجّب أسلوبٌ إنشائيٌّ غيرُ طلبيٍّ.</a:t>
            </a: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للتعجّب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صيغتان قياسيّتان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هما: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أفعلَ،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ما أكرمَ الرجلَ! – ما أعظمَ خلقَ اللهِ!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أفعِلْ به،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أكرِمْ بالجنديِّ حارسًا للوطن.</a:t>
            </a:r>
          </a:p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للتعجّب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صيغٌ أخرى غيرُ قياسيّة: (لله درُّه)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(سبحان الله)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(يا له مِنْ...)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18866" y="1002608"/>
            <a:ext cx="10754151" cy="1058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الجملَ الآتيةَ، واكتشِف الجملة الإنشائيّة غير الطلبيّة، واذكر الاستنتاج الذي تخرج به.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701" y="2182306"/>
            <a:ext cx="11024316" cy="409201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وَاللهِ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غُزِيَ قومٌ قطّ في عُقْرِ دارهم إلّا ذلّوا. (من قول علي بن أبي طالب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رضي الله عنه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514350" indent="-514350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تَاللهِ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لَأَكِيدَنَّ أَصْنَامَكُمْ بَعْدَ أَنْ تُوَلُّوا مُدْبِرِينَ. (سورة الانبياء)</a:t>
            </a:r>
            <a:endParaRPr lang="ar-BH" sz="3600" b="1" i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بِاللهِ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إِنّي أخشى عليك من صديق السوء.</a:t>
            </a:r>
          </a:p>
          <a:p>
            <a:pPr marL="457200" indent="-457200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لَعَمْرُ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 إِنَّهُمْ لَفِي سَكْرَتِهِمْ يَعْمَهُونَ. (سورة الحجر)</a:t>
            </a:r>
          </a:p>
          <a:p>
            <a:pPr marL="457200" indent="-457200"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88406" y="224178"/>
            <a:ext cx="3268815" cy="6568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تعليميّ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2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78974" y="565619"/>
            <a:ext cx="3769973" cy="6307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507" y="1459350"/>
            <a:ext cx="11508377" cy="47523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وَاللهِ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غُزِيَ قومٌ قطّ في عقر دارهم إلّا ذلّوا.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اقترنت الواو بلفظ الجلالة في (والله) فهي حرف قسم وتُقدّر بالفعل (أُقْسِمُ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أَحْلِفُ) 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طلبيّة.</a:t>
            </a:r>
            <a:endParaRPr lang="ar-BH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تَاللهِ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لَأَكِيدَنَّ أَصْنَامَكُمْ بَعْدَ أَنْ تُوَلُّوا مُدْبِرِينَ.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اقترنت التاء بلفظ الجلالة في (تالله) فهي حرف قسم وتُقدّر بالفعل (أُقْسِمُ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أَحْلِفُ):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طلبيّة.</a:t>
            </a:r>
            <a:endParaRPr lang="ar-BH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بِاللهِ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إِنّي أخشى عليك من صديق السوء.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اقترنت الباء بلفظ الجلالة في (بالله) فهي حرف قسم وتُقدّر بالفعل (أُقْسِمُ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أَحْلِفُ):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لَعَمْرُ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 إِنَّهُمْ لَفِي سَكْرَتِهِمْ يَعْمَهُونَ. </a:t>
            </a:r>
            <a:r>
              <a:rPr lang="ar-BH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(لَعَمْرُ): من  صيغ القسم التي تُستعملُ في الأساليب العربيّة مضافة إلى اسم ظاهر أو ضمير، والتقديرُ (لعمرُ اللهِ) و (لَعَمْرِي قَسَمُكَ):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فهي إنشائيّةٌ غيرُ طَلَبِيَّةٍ.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just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457200" indent="-457200" algn="just" rtl="1"/>
            <a:b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B981F997-0904-4C99-9B66-B6E29852A7FA}"/>
              </a:ext>
            </a:extLst>
          </p:cNvPr>
          <p:cNvSpPr/>
          <p:nvPr/>
        </p:nvSpPr>
        <p:spPr>
          <a:xfrm>
            <a:off x="-1" y="480891"/>
            <a:ext cx="290697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الإنشاء غير الطلبي ــ عرب 201         </a:t>
            </a:r>
            <a:endParaRPr lang="ar-BH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0</TotalTime>
  <Words>1208</Words>
  <Application>Microsoft Office PowerPoint</Application>
  <PresentationFormat>شاشة عريضة</PresentationFormat>
  <Paragraphs>131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مدخل: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Khawla Mohamed Ahmed Bujaffal</cp:lastModifiedBy>
  <cp:revision>810</cp:revision>
  <dcterms:created xsi:type="dcterms:W3CDTF">2020-03-04T10:47:58Z</dcterms:created>
  <dcterms:modified xsi:type="dcterms:W3CDTF">2020-12-29T09:13:13Z</dcterms:modified>
</cp:coreProperties>
</file>