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7010400" cy="92964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C832B77-0205-4B64-952F-00AF28A1F444}" type="datetimeFigureOut">
              <a:rPr lang="en-US" smtClean="0"/>
              <a:t>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A2BABF1-8F4E-4B45-AFBF-CF90E010D8B0}" type="slidenum">
              <a:rPr lang="en-US" smtClean="0"/>
              <a:t>‹#›</a:t>
            </a:fld>
            <a:endParaRPr lang="en-US"/>
          </a:p>
        </p:txBody>
      </p:sp>
    </p:spTree>
    <p:extLst>
      <p:ext uri="{BB962C8B-B14F-4D97-AF65-F5344CB8AC3E}">
        <p14:creationId xmlns:p14="http://schemas.microsoft.com/office/powerpoint/2010/main" val="418311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8842-AA24-48D6-AD73-F6985D91EC95}" type="slidenum">
              <a:rPr lang="ar-BH" smtClean="0"/>
              <a:t>4</a:t>
            </a:fld>
            <a:endParaRPr lang="ar-BH"/>
          </a:p>
        </p:txBody>
      </p:sp>
    </p:spTree>
    <p:extLst>
      <p:ext uri="{BB962C8B-B14F-4D97-AF65-F5344CB8AC3E}">
        <p14:creationId xmlns:p14="http://schemas.microsoft.com/office/powerpoint/2010/main" val="163904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8842-AA24-48D6-AD73-F6985D91EC95}" type="slidenum">
              <a:rPr lang="ar-BH" smtClean="0"/>
              <a:t>5</a:t>
            </a:fld>
            <a:endParaRPr lang="ar-BH"/>
          </a:p>
        </p:txBody>
      </p:sp>
    </p:spTree>
    <p:extLst>
      <p:ext uri="{BB962C8B-B14F-4D97-AF65-F5344CB8AC3E}">
        <p14:creationId xmlns:p14="http://schemas.microsoft.com/office/powerpoint/2010/main" val="285809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8842-AA24-48D6-AD73-F6985D91EC95}" type="slidenum">
              <a:rPr lang="ar-BH" smtClean="0"/>
              <a:t>6</a:t>
            </a:fld>
            <a:endParaRPr lang="ar-BH"/>
          </a:p>
        </p:txBody>
      </p:sp>
    </p:spTree>
    <p:extLst>
      <p:ext uri="{BB962C8B-B14F-4D97-AF65-F5344CB8AC3E}">
        <p14:creationId xmlns:p14="http://schemas.microsoft.com/office/powerpoint/2010/main" val="3258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8842-AA24-48D6-AD73-F6985D91EC95}" type="slidenum">
              <a:rPr lang="ar-BH" smtClean="0"/>
              <a:t>7</a:t>
            </a:fld>
            <a:endParaRPr lang="ar-BH"/>
          </a:p>
        </p:txBody>
      </p:sp>
    </p:spTree>
    <p:extLst>
      <p:ext uri="{BB962C8B-B14F-4D97-AF65-F5344CB8AC3E}">
        <p14:creationId xmlns:p14="http://schemas.microsoft.com/office/powerpoint/2010/main" val="372894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8842-AA24-48D6-AD73-F6985D91EC95}" type="slidenum">
              <a:rPr lang="ar-BH" smtClean="0"/>
              <a:t>17</a:t>
            </a:fld>
            <a:endParaRPr lang="ar-BH"/>
          </a:p>
        </p:txBody>
      </p:sp>
    </p:spTree>
    <p:extLst>
      <p:ext uri="{BB962C8B-B14F-4D97-AF65-F5344CB8AC3E}">
        <p14:creationId xmlns:p14="http://schemas.microsoft.com/office/powerpoint/2010/main" val="198219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28842-AA24-48D6-AD73-F6985D91EC95}" type="slidenum">
              <a:rPr lang="ar-BH" smtClean="0"/>
              <a:t>18</a:t>
            </a:fld>
            <a:endParaRPr lang="ar-BH"/>
          </a:p>
        </p:txBody>
      </p:sp>
    </p:spTree>
    <p:extLst>
      <p:ext uri="{BB962C8B-B14F-4D97-AF65-F5344CB8AC3E}">
        <p14:creationId xmlns:p14="http://schemas.microsoft.com/office/powerpoint/2010/main" val="185373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3592176" y="3075681"/>
            <a:ext cx="6607277" cy="182380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1" anchor="ctr"/>
          <a:lstStyle/>
          <a:p>
            <a:pPr algn="ctr"/>
            <a:endParaRPr lang="en-US" sz="4000" b="1" dirty="0">
              <a:solidFill>
                <a:srgbClr val="FF75AD"/>
              </a:solidFill>
              <a:latin typeface="Andalus" panose="02020603050405020304" pitchFamily="18" charset="-78"/>
              <a:cs typeface="Andalus" panose="02020603050405020304" pitchFamily="18" charset="-78"/>
            </a:endParaRPr>
          </a:p>
          <a:p>
            <a:pPr algn="ctr"/>
            <a:endParaRPr lang="ar-BH" sz="8800" b="1" dirty="0">
              <a:solidFill>
                <a:schemeClr val="accent1">
                  <a:lumMod val="75000"/>
                </a:schemeClr>
              </a:solidFill>
              <a:latin typeface="Andalus" panose="02020603050405020304" pitchFamily="18" charset="-78"/>
              <a:cs typeface="AF_Ahsa" pitchFamily="2" charset="-78"/>
            </a:endParaRPr>
          </a:p>
          <a:p>
            <a:pPr algn="ctr"/>
            <a:endParaRPr lang="ar-BH" sz="7200" b="1" dirty="0">
              <a:solidFill>
                <a:srgbClr val="7030A0"/>
              </a:solidFill>
              <a:latin typeface="Andalus" panose="02020603050405020304" pitchFamily="18" charset="-78"/>
              <a:cs typeface="AF_Ahsa" pitchFamily="2" charset="-78"/>
            </a:endParaRPr>
          </a:p>
          <a:p>
            <a:pPr algn="ctr"/>
            <a:r>
              <a:rPr lang="ar-BH" sz="6000" b="1" dirty="0">
                <a:solidFill>
                  <a:srgbClr val="C00000"/>
                </a:solidFill>
                <a:latin typeface="Sakkal Majalla" panose="02000000000000000000" pitchFamily="2" charset="-78"/>
                <a:cs typeface="Sakkal Majalla" panose="02000000000000000000" pitchFamily="2" charset="-78"/>
              </a:rPr>
              <a:t>رياض الربيع</a:t>
            </a:r>
          </a:p>
          <a:p>
            <a:pPr algn="ctr"/>
            <a:r>
              <a:rPr lang="ar-BH" sz="4000" b="1" dirty="0">
                <a:solidFill>
                  <a:srgbClr val="FF0000"/>
                </a:solidFill>
                <a:latin typeface="Sakkal Majalla" panose="02000000000000000000" pitchFamily="2" charset="-78"/>
                <a:cs typeface="Sakkal Majalla" panose="02000000000000000000" pitchFamily="2" charset="-78"/>
              </a:rPr>
              <a:t>لابن الروميّ</a:t>
            </a:r>
          </a:p>
          <a:p>
            <a:pPr algn="ctr"/>
            <a:endParaRPr lang="ar-BH" b="1" dirty="0">
              <a:solidFill>
                <a:schemeClr val="tx1"/>
              </a:solidFill>
              <a:latin typeface="Andalus" panose="02020603050405020304" pitchFamily="18" charset="-78"/>
              <a:cs typeface="Andalus" panose="02020603050405020304" pitchFamily="18" charset="-78"/>
            </a:endParaRPr>
          </a:p>
          <a:p>
            <a:pPr algn="ctr"/>
            <a:endParaRPr lang="ar-BH" sz="2800" b="1" dirty="0">
              <a:solidFill>
                <a:schemeClr val="accent1">
                  <a:lumMod val="75000"/>
                </a:schemeClr>
              </a:solidFill>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p:txBody>
      </p:sp>
      <p:sp>
        <p:nvSpPr>
          <p:cNvPr id="13" name="Rectangle 12"/>
          <p:cNvSpPr/>
          <p:nvPr/>
        </p:nvSpPr>
        <p:spPr>
          <a:xfrm>
            <a:off x="4103453" y="5212608"/>
            <a:ext cx="6096000" cy="954107"/>
          </a:xfrm>
          <a:prstGeom prst="rect">
            <a:avLst/>
          </a:prstGeom>
        </p:spPr>
        <p:txBody>
          <a:bodyPr>
            <a:spAutoFit/>
          </a:bodyPr>
          <a:lstStyle/>
          <a:p>
            <a:pPr algn="ctr"/>
            <a:r>
              <a:rPr lang="ar-BH" sz="2800" b="1" dirty="0">
                <a:solidFill>
                  <a:schemeClr val="tx1">
                    <a:lumMod val="95000"/>
                    <a:lumOff val="5000"/>
                  </a:schemeClr>
                </a:solidFill>
                <a:latin typeface="Sakkal Majalla" pitchFamily="2" charset="-78"/>
                <a:cs typeface="Sakkal Majalla" pitchFamily="2" charset="-78"/>
              </a:rPr>
              <a:t>الل</a:t>
            </a:r>
            <a:r>
              <a:rPr lang="ar-SA" sz="2800" b="1" dirty="0">
                <a:solidFill>
                  <a:schemeClr val="tx1">
                    <a:lumMod val="95000"/>
                    <a:lumOff val="5000"/>
                  </a:schemeClr>
                </a:solidFill>
                <a:latin typeface="Sakkal Majalla" pitchFamily="2" charset="-78"/>
                <a:cs typeface="Sakkal Majalla" pitchFamily="2" charset="-78"/>
              </a:rPr>
              <a:t>ّ</a:t>
            </a:r>
            <a:r>
              <a:rPr lang="ar-BH" sz="2800" b="1" dirty="0">
                <a:solidFill>
                  <a:schemeClr val="tx1">
                    <a:lumMod val="95000"/>
                    <a:lumOff val="5000"/>
                  </a:schemeClr>
                </a:solidFill>
                <a:latin typeface="Sakkal Majalla" pitchFamily="2" charset="-78"/>
                <a:cs typeface="Sakkal Majalla" pitchFamily="2" charset="-78"/>
              </a:rPr>
              <a:t>غة العربيّة  - الفصل الدراسيّ الثاني</a:t>
            </a:r>
            <a:endParaRPr lang="ar-BH" sz="4000" b="1" dirty="0">
              <a:latin typeface="Sakkal Majalla" panose="02000000000000000000" pitchFamily="2" charset="-78"/>
              <a:ea typeface="Arial Unicode MS" pitchFamily="34" charset="-128"/>
              <a:cs typeface="Sakkal Majalla" panose="02000000000000000000" pitchFamily="2" charset="-78"/>
            </a:endParaRPr>
          </a:p>
          <a:p>
            <a:pPr algn="ctr"/>
            <a:r>
              <a:rPr lang="ar-BH" sz="2800" b="1" dirty="0">
                <a:solidFill>
                  <a:schemeClr val="tx1">
                    <a:lumMod val="95000"/>
                    <a:lumOff val="5000"/>
                  </a:schemeClr>
                </a:solidFill>
                <a:latin typeface="Sakkal Majalla" pitchFamily="2" charset="-78"/>
                <a:cs typeface="Sakkal Majalla" pitchFamily="2" charset="-78"/>
              </a:rPr>
              <a:t> </a:t>
            </a:r>
            <a:r>
              <a:rPr lang="ar-SA" sz="2800" b="1" dirty="0">
                <a:solidFill>
                  <a:schemeClr val="tx1">
                    <a:lumMod val="95000"/>
                    <a:lumOff val="5000"/>
                  </a:schemeClr>
                </a:solidFill>
                <a:latin typeface="Sakkal Majalla" pitchFamily="2" charset="-78"/>
                <a:cs typeface="Sakkal Majalla" pitchFamily="2" charset="-78"/>
              </a:rPr>
              <a:t>المقرّر </a:t>
            </a:r>
            <a:r>
              <a:rPr lang="ar-BH" sz="2800" b="1" dirty="0">
                <a:solidFill>
                  <a:schemeClr val="tx1">
                    <a:lumMod val="95000"/>
                    <a:lumOff val="5000"/>
                  </a:schemeClr>
                </a:solidFill>
                <a:latin typeface="Sakkal Majalla" pitchFamily="2" charset="-78"/>
                <a:cs typeface="Sakkal Majalla" pitchFamily="2" charset="-78"/>
              </a:rPr>
              <a:t>عرب 102 ـ الصفّ الثاني الثانويّ –22</a:t>
            </a:r>
            <a:endParaRPr lang="ar-BH" sz="4000" b="1" dirty="0">
              <a:latin typeface="Sakkal Majalla" panose="02000000000000000000" pitchFamily="2" charset="-78"/>
              <a:ea typeface="Arial Unicode MS" pitchFamily="34" charset="-128"/>
              <a:cs typeface="Sakkal Majalla" panose="02000000000000000000" pitchFamily="2" charset="-78"/>
            </a:endParaRPr>
          </a:p>
        </p:txBody>
      </p:sp>
      <p:sp>
        <p:nvSpPr>
          <p:cNvPr id="14" name="Rectangle 13"/>
          <p:cNvSpPr/>
          <p:nvPr/>
        </p:nvSpPr>
        <p:spPr>
          <a:xfrm>
            <a:off x="0" y="2597017"/>
            <a:ext cx="12192000" cy="593877"/>
          </a:xfrm>
          <a:prstGeom prst="rect">
            <a:avLst/>
          </a:prstGeom>
          <a:solidFill>
            <a:srgbClr val="BD7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p>
          <a:p>
            <a:pPr algn="r" rtl="1"/>
            <a:r>
              <a:rPr lang="ar-BH" sz="2400" b="1" dirty="0"/>
              <a:t>    الطبيعة في الشعر العربيّ القديم</a:t>
            </a:r>
            <a:endParaRPr lang="en-US" sz="2400" dirty="0"/>
          </a:p>
          <a:p>
            <a:pPr algn="ctr"/>
            <a:endParaRPr lang="en-US" dirty="0"/>
          </a:p>
        </p:txBody>
      </p:sp>
      <p:pic>
        <p:nvPicPr>
          <p:cNvPr id="15" name="Picture 14"/>
          <p:cNvPicPr>
            <a:picLocks noChangeAspect="1"/>
          </p:cNvPicPr>
          <p:nvPr/>
        </p:nvPicPr>
        <p:blipFill>
          <a:blip r:embed="rId3"/>
          <a:stretch>
            <a:fillRect/>
          </a:stretch>
        </p:blipFill>
        <p:spPr>
          <a:xfrm>
            <a:off x="269610" y="1938010"/>
            <a:ext cx="3052957" cy="4225333"/>
          </a:xfrm>
          <a:prstGeom prst="rect">
            <a:avLst/>
          </a:prstGeom>
        </p:spPr>
      </p:pic>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55963" y="522805"/>
            <a:ext cx="3352800" cy="868216"/>
          </a:xfrm>
          <a:prstGeom prst="rect">
            <a:avLst/>
          </a:prstGeom>
          <a:solidFill>
            <a:srgbClr val="EC7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p>
          <a:p>
            <a:pPr algn="ctr"/>
            <a:r>
              <a:rPr lang="ar-BH" sz="3800" b="1" dirty="0">
                <a:solidFill>
                  <a:srgbClr val="0000CC"/>
                </a:solidFill>
              </a:rPr>
              <a:t>    </a:t>
            </a:r>
            <a:r>
              <a:rPr lang="ar-BH" sz="4400" b="1" dirty="0">
                <a:solidFill>
                  <a:srgbClr val="0000CC"/>
                </a:solidFill>
                <a:latin typeface="Sakkal Majalla" panose="02000000000000000000" pitchFamily="2" charset="-78"/>
                <a:cs typeface="Sakkal Majalla" panose="02000000000000000000" pitchFamily="2" charset="-78"/>
              </a:rPr>
              <a:t>المقطع الأوّل</a:t>
            </a:r>
            <a:endParaRPr lang="en-US" sz="4400" dirty="0">
              <a:solidFill>
                <a:srgbClr val="0000CC"/>
              </a:solidFill>
              <a:latin typeface="Sakkal Majalla" panose="02000000000000000000" pitchFamily="2" charset="-78"/>
              <a:cs typeface="Sakkal Majalla" panose="02000000000000000000" pitchFamily="2" charset="-78"/>
            </a:endParaRPr>
          </a:p>
          <a:p>
            <a:pPr algn="ctr"/>
            <a:endParaRPr lang="en-US" dirty="0"/>
          </a:p>
        </p:txBody>
      </p:sp>
      <p:sp>
        <p:nvSpPr>
          <p:cNvPr id="2" name="Cloud Callout 1"/>
          <p:cNvSpPr/>
          <p:nvPr/>
        </p:nvSpPr>
        <p:spPr>
          <a:xfrm>
            <a:off x="9902614" y="27815"/>
            <a:ext cx="2111022" cy="1393819"/>
          </a:xfrm>
          <a:prstGeom prst="cloudCallou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التحليل والتذوّق</a:t>
            </a:r>
            <a:endParaRPr lang="en-US" sz="2400" b="1" dirty="0">
              <a:solidFill>
                <a:srgbClr val="C00000"/>
              </a:solidFill>
              <a:latin typeface="Sakkal Majalla" panose="02000000000000000000" pitchFamily="2" charset="-78"/>
              <a:cs typeface="AL-Bsher" pitchFamily="2" charset="-78"/>
            </a:endParaRPr>
          </a:p>
        </p:txBody>
      </p:sp>
      <p:sp>
        <p:nvSpPr>
          <p:cNvPr id="20" name="Rectangle 19"/>
          <p:cNvSpPr/>
          <p:nvPr/>
        </p:nvSpPr>
        <p:spPr>
          <a:xfrm>
            <a:off x="899173" y="1648526"/>
            <a:ext cx="10266381"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600" b="1" dirty="0">
                <a:solidFill>
                  <a:srgbClr val="0000CC"/>
                </a:solidFill>
                <a:latin typeface="Sakkal Majalla" panose="02000000000000000000" pitchFamily="2" charset="-78"/>
                <a:cs typeface="Sakkal Majalla" panose="02000000000000000000" pitchFamily="2" charset="-78"/>
              </a:rPr>
              <a:t>بعد قراءة المقطع الأوّل ميّز فيما يأتي الأفكار الصحيحة من الأفكار الخاطئة:</a:t>
            </a:r>
          </a:p>
        </p:txBody>
      </p:sp>
      <p:sp>
        <p:nvSpPr>
          <p:cNvPr id="14" name="Rectangle 13"/>
          <p:cNvSpPr/>
          <p:nvPr/>
        </p:nvSpPr>
        <p:spPr>
          <a:xfrm>
            <a:off x="1777194" y="2328990"/>
            <a:ext cx="9388360"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500" b="1" dirty="0">
                <a:solidFill>
                  <a:srgbClr val="002060"/>
                </a:solidFill>
                <a:latin typeface="Sakkal Majalla" panose="02000000000000000000" pitchFamily="2" charset="-78"/>
                <a:cs typeface="Sakkal Majalla" panose="02000000000000000000" pitchFamily="2" charset="-78"/>
              </a:rPr>
              <a:t>في المقطع الأوّل احتشدتْ حول كلمة الرياض ــــ الكلمة المفتاح ـــــ عباراتٌ تنتمي إلى حقل الطبيعة.</a:t>
            </a:r>
          </a:p>
        </p:txBody>
      </p:sp>
      <p:sp>
        <p:nvSpPr>
          <p:cNvPr id="15" name="Rectangle 14"/>
          <p:cNvSpPr/>
          <p:nvPr/>
        </p:nvSpPr>
        <p:spPr>
          <a:xfrm>
            <a:off x="1777193" y="3001494"/>
            <a:ext cx="9388362"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500" b="1" dirty="0">
                <a:solidFill>
                  <a:srgbClr val="002060"/>
                </a:solidFill>
                <a:latin typeface="Sakkal Majalla" panose="02000000000000000000" pitchFamily="2" charset="-78"/>
                <a:cs typeface="Sakkal Majalla" panose="02000000000000000000" pitchFamily="2" charset="-78"/>
              </a:rPr>
              <a:t>أفادت كثافة النعوت في هذا المقطع تفصيلَ الوصف وتتبّعَ جزئيّات المشهد الموصوف وتفاصيله.   </a:t>
            </a:r>
          </a:p>
        </p:txBody>
      </p:sp>
      <p:sp>
        <p:nvSpPr>
          <p:cNvPr id="16" name="Rectangle 15"/>
          <p:cNvSpPr/>
          <p:nvPr/>
        </p:nvSpPr>
        <p:spPr>
          <a:xfrm>
            <a:off x="1777194" y="3673999"/>
            <a:ext cx="9388361"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500" b="1" dirty="0">
                <a:solidFill>
                  <a:srgbClr val="002060"/>
                </a:solidFill>
                <a:latin typeface="Sakkal Majalla" panose="02000000000000000000" pitchFamily="2" charset="-78"/>
                <a:cs typeface="Sakkal Majalla" panose="02000000000000000000" pitchFamily="2" charset="-78"/>
              </a:rPr>
              <a:t>هيمنت على هذا المقطع الجمل الاسميّة وغابت فيه الجمل الفعليّة لأنّه مقطع وصفيّ.</a:t>
            </a:r>
          </a:p>
        </p:txBody>
      </p:sp>
      <p:sp>
        <p:nvSpPr>
          <p:cNvPr id="17" name="Rectangle 16"/>
          <p:cNvSpPr/>
          <p:nvPr/>
        </p:nvSpPr>
        <p:spPr>
          <a:xfrm>
            <a:off x="1777194" y="4346503"/>
            <a:ext cx="9388361"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500" b="1" dirty="0">
                <a:solidFill>
                  <a:srgbClr val="002060"/>
                </a:solidFill>
                <a:latin typeface="Sakkal Majalla" panose="02000000000000000000" pitchFamily="2" charset="-78"/>
                <a:cs typeface="Sakkal Majalla" panose="02000000000000000000" pitchFamily="2" charset="-78"/>
              </a:rPr>
              <a:t>دلّت هيمنة ضمير المؤنّث المفرد على أنّ الطبيعة في نظر الشاعر  فتاة حسناء تستحقّ أن يُتغزّل بها.</a:t>
            </a:r>
          </a:p>
        </p:txBody>
      </p:sp>
      <p:sp>
        <p:nvSpPr>
          <p:cNvPr id="18" name="Rectangle 17"/>
          <p:cNvSpPr/>
          <p:nvPr/>
        </p:nvSpPr>
        <p:spPr>
          <a:xfrm>
            <a:off x="1777193" y="5019007"/>
            <a:ext cx="9388361"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500" b="1" dirty="0">
                <a:solidFill>
                  <a:srgbClr val="002060"/>
                </a:solidFill>
                <a:latin typeface="Sakkal Majalla" panose="02000000000000000000" pitchFamily="2" charset="-78"/>
                <a:cs typeface="Sakkal Majalla" panose="02000000000000000000" pitchFamily="2" charset="-78"/>
              </a:rPr>
              <a:t>استعار الشاعر لعناصر الطبيعة صفات إنسانيّة وأسبغها عليها.</a:t>
            </a:r>
          </a:p>
        </p:txBody>
      </p:sp>
      <p:sp>
        <p:nvSpPr>
          <p:cNvPr id="21" name="Rectangle 20"/>
          <p:cNvSpPr/>
          <p:nvPr/>
        </p:nvSpPr>
        <p:spPr>
          <a:xfrm>
            <a:off x="1777193" y="5688213"/>
            <a:ext cx="9388361"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500" b="1" dirty="0">
                <a:solidFill>
                  <a:srgbClr val="002060"/>
                </a:solidFill>
                <a:latin typeface="Sakkal Majalla" panose="02000000000000000000" pitchFamily="2" charset="-78"/>
                <a:cs typeface="Sakkal Majalla" panose="02000000000000000000" pitchFamily="2" charset="-78"/>
              </a:rPr>
              <a:t>هيمن على هذا المقطع أسلوب التشبيه وغاب فيه التشخيص. </a:t>
            </a:r>
          </a:p>
        </p:txBody>
      </p:sp>
      <p:sp>
        <p:nvSpPr>
          <p:cNvPr id="22" name="Rectangle 21"/>
          <p:cNvSpPr/>
          <p:nvPr/>
        </p:nvSpPr>
        <p:spPr>
          <a:xfrm>
            <a:off x="899173" y="2324369"/>
            <a:ext cx="546100" cy="506675"/>
          </a:xfrm>
          <a:prstGeom prst="rect">
            <a:avLst/>
          </a:prstGeom>
          <a:solidFill>
            <a:schemeClr val="accent2">
              <a:lumMod val="75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23" name="Rectangle 22"/>
          <p:cNvSpPr/>
          <p:nvPr/>
        </p:nvSpPr>
        <p:spPr>
          <a:xfrm>
            <a:off x="903049" y="3642762"/>
            <a:ext cx="546100" cy="506675"/>
          </a:xfrm>
          <a:prstGeom prst="rect">
            <a:avLst/>
          </a:prstGeom>
          <a:solidFill>
            <a:schemeClr val="accent2">
              <a:lumMod val="75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4400" b="1" dirty="0">
              <a:solidFill>
                <a:schemeClr val="tx1"/>
              </a:solidFill>
              <a:latin typeface="Sakkal Majalla" panose="02000000000000000000" pitchFamily="2" charset="-78"/>
              <a:cs typeface="Sakkal Majalla" panose="02000000000000000000" pitchFamily="2" charset="-78"/>
            </a:endParaRPr>
          </a:p>
        </p:txBody>
      </p:sp>
      <p:sp>
        <p:nvSpPr>
          <p:cNvPr id="24" name="Rectangle 23"/>
          <p:cNvSpPr/>
          <p:nvPr/>
        </p:nvSpPr>
        <p:spPr>
          <a:xfrm>
            <a:off x="903049" y="5004552"/>
            <a:ext cx="546100" cy="506675"/>
          </a:xfrm>
          <a:prstGeom prst="rect">
            <a:avLst/>
          </a:prstGeom>
          <a:solidFill>
            <a:schemeClr val="accent2">
              <a:lumMod val="75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p>
        </p:txBody>
      </p:sp>
      <p:sp>
        <p:nvSpPr>
          <p:cNvPr id="25" name="Rectangle 24"/>
          <p:cNvSpPr/>
          <p:nvPr/>
        </p:nvSpPr>
        <p:spPr>
          <a:xfrm>
            <a:off x="903049" y="3001493"/>
            <a:ext cx="546100" cy="506675"/>
          </a:xfrm>
          <a:prstGeom prst="rect">
            <a:avLst/>
          </a:prstGeom>
          <a:solidFill>
            <a:schemeClr val="accent2">
              <a:lumMod val="75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26" name="Rectangle 25"/>
          <p:cNvSpPr/>
          <p:nvPr/>
        </p:nvSpPr>
        <p:spPr>
          <a:xfrm>
            <a:off x="899173" y="4346503"/>
            <a:ext cx="546100" cy="506675"/>
          </a:xfrm>
          <a:prstGeom prst="rect">
            <a:avLst/>
          </a:prstGeom>
          <a:solidFill>
            <a:schemeClr val="accent2">
              <a:lumMod val="75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p>
        </p:txBody>
      </p:sp>
      <p:sp>
        <p:nvSpPr>
          <p:cNvPr id="27" name="Rectangle 26"/>
          <p:cNvSpPr/>
          <p:nvPr/>
        </p:nvSpPr>
        <p:spPr>
          <a:xfrm>
            <a:off x="903049" y="5688213"/>
            <a:ext cx="546100" cy="506675"/>
          </a:xfrm>
          <a:prstGeom prst="rect">
            <a:avLst/>
          </a:prstGeom>
          <a:solidFill>
            <a:schemeClr val="accent2">
              <a:lumMod val="75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endParaRPr lang="en-US" sz="4400" b="1" dirty="0">
              <a:solidFill>
                <a:schemeClr val="tx1"/>
              </a:solidFill>
              <a:latin typeface="Sakkal Majalla" panose="02000000000000000000" pitchFamily="2" charset="-78"/>
              <a:cs typeface="Sakkal Majalla" panose="02000000000000000000" pitchFamily="2" charset="-78"/>
            </a:endParaRPr>
          </a:p>
        </p:txBody>
      </p:sp>
      <p:sp>
        <p:nvSpPr>
          <p:cNvPr id="39" name="Rectangle 3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0" name="Straight Connector 3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849646"/>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436390" y="449427"/>
            <a:ext cx="3352800" cy="868216"/>
          </a:xfrm>
          <a:prstGeom prst="rect">
            <a:avLst/>
          </a:prstGeom>
          <a:solidFill>
            <a:srgbClr val="EC7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p>
          <a:p>
            <a:pPr algn="r" rtl="1"/>
            <a:r>
              <a:rPr lang="ar-BH" sz="3800" b="1" dirty="0">
                <a:solidFill>
                  <a:srgbClr val="0000CC"/>
                </a:solidFill>
              </a:rPr>
              <a:t>    </a:t>
            </a:r>
            <a:r>
              <a:rPr lang="ar-BH" sz="4400" b="1" dirty="0">
                <a:solidFill>
                  <a:srgbClr val="0000CC"/>
                </a:solidFill>
                <a:latin typeface="Sakkal Majalla" panose="02000000000000000000" pitchFamily="2" charset="-78"/>
                <a:cs typeface="Sakkal Majalla" panose="02000000000000000000" pitchFamily="2" charset="-78"/>
              </a:rPr>
              <a:t>المقطع الأوّل</a:t>
            </a:r>
            <a:endParaRPr lang="en-US" sz="4400" dirty="0">
              <a:solidFill>
                <a:srgbClr val="0000CC"/>
              </a:solidFill>
              <a:latin typeface="Sakkal Majalla" panose="02000000000000000000" pitchFamily="2" charset="-78"/>
              <a:cs typeface="Sakkal Majalla" panose="02000000000000000000" pitchFamily="2" charset="-78"/>
            </a:endParaRPr>
          </a:p>
          <a:p>
            <a:pPr algn="ctr"/>
            <a:endParaRPr lang="en-US" dirty="0"/>
          </a:p>
        </p:txBody>
      </p:sp>
      <p:sp>
        <p:nvSpPr>
          <p:cNvPr id="2" name="Cloud Callout 1"/>
          <p:cNvSpPr/>
          <p:nvPr/>
        </p:nvSpPr>
        <p:spPr>
          <a:xfrm>
            <a:off x="9888922" y="104752"/>
            <a:ext cx="2111022" cy="1187828"/>
          </a:xfrm>
          <a:prstGeom prst="cloudCallou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التحليل والتذوّق</a:t>
            </a:r>
            <a:endParaRPr lang="en-US" sz="2400" b="1" dirty="0">
              <a:solidFill>
                <a:srgbClr val="C00000"/>
              </a:solidFill>
              <a:latin typeface="Sakkal Majalla" panose="02000000000000000000" pitchFamily="2" charset="-78"/>
              <a:cs typeface="AL-Bsher" pitchFamily="2" charset="-78"/>
            </a:endParaRPr>
          </a:p>
        </p:txBody>
      </p:sp>
      <p:sp>
        <p:nvSpPr>
          <p:cNvPr id="20" name="Rectangle 19"/>
          <p:cNvSpPr/>
          <p:nvPr/>
        </p:nvSpPr>
        <p:spPr>
          <a:xfrm>
            <a:off x="428836" y="1544993"/>
            <a:ext cx="11255023"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600" b="1" dirty="0">
                <a:solidFill>
                  <a:srgbClr val="0000CC"/>
                </a:solidFill>
                <a:latin typeface="Sakkal Majalla" panose="02000000000000000000" pitchFamily="2" charset="-78"/>
                <a:cs typeface="Sakkal Majalla" panose="02000000000000000000" pitchFamily="2" charset="-78"/>
              </a:rPr>
              <a:t>اقرأ بتأنّ أبيات المقطع الأوّل ثمّ أجب عن الأسئلة الآتية:</a:t>
            </a:r>
          </a:p>
        </p:txBody>
      </p:sp>
      <p:sp>
        <p:nvSpPr>
          <p:cNvPr id="14" name="Rectangle 13"/>
          <p:cNvSpPr/>
          <p:nvPr/>
        </p:nvSpPr>
        <p:spPr>
          <a:xfrm>
            <a:off x="428836" y="2179296"/>
            <a:ext cx="11255023" cy="3970143"/>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r>
              <a:rPr lang="ar-BH" sz="2500" b="1" dirty="0">
                <a:solidFill>
                  <a:srgbClr val="002060"/>
                </a:solidFill>
                <a:latin typeface="Sakkal Majalla" panose="02000000000000000000" pitchFamily="2" charset="-78"/>
                <a:cs typeface="Sakkal Majalla" panose="02000000000000000000" pitchFamily="2" charset="-78"/>
              </a:rPr>
              <a:t>1) رسم الشاعر في المقطع الأوّل لوحة زاهية الألوان. حدّد مكوّناتها انطلاقًا من المادّة المعجميّة المستعملَة.</a:t>
            </a: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r>
              <a:rPr lang="ar-BH" sz="2500" b="1" dirty="0">
                <a:solidFill>
                  <a:srgbClr val="002060"/>
                </a:solidFill>
                <a:latin typeface="Sakkal Majalla" panose="02000000000000000000" pitchFamily="2" charset="-78"/>
                <a:cs typeface="Sakkal Majalla" panose="02000000000000000000" pitchFamily="2" charset="-78"/>
              </a:rPr>
              <a:t>علامَ يدلّ إسناد الأفعال في المقطع الأوّل إلى غير العاقل؟ </a:t>
            </a: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r>
              <a:rPr lang="ar-BH" sz="2500" b="1" dirty="0">
                <a:solidFill>
                  <a:srgbClr val="002060"/>
                </a:solidFill>
                <a:latin typeface="Sakkal Majalla" panose="02000000000000000000" pitchFamily="2" charset="-78"/>
                <a:cs typeface="Sakkal Majalla" panose="02000000000000000000" pitchFamily="2" charset="-78"/>
              </a:rPr>
              <a:t>3) ما الوظيفة التي أدّتها الأفعال في هذا المقطع الوصفيّ؟ </a:t>
            </a: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p:txBody>
      </p:sp>
      <p:sp>
        <p:nvSpPr>
          <p:cNvPr id="3" name="Rectangle 2"/>
          <p:cNvSpPr/>
          <p:nvPr/>
        </p:nvSpPr>
        <p:spPr>
          <a:xfrm>
            <a:off x="598166" y="2641018"/>
            <a:ext cx="10916357" cy="786742"/>
          </a:xfrm>
          <a:prstGeom prst="rect">
            <a:avLst/>
          </a:prstGeom>
          <a:solidFill>
            <a:srgbClr val="FFEA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احتشدت حول كلمة الرياض عبارات من حقل الطبيعة الواسع لرسم مشهد متكامل تتنوّع فيه عناصر الطبيعة من نباتٍ (الرياض) وماءٍ (الوليّ، الوسميّ، العهاد)، وغيومٍ (سوار، غواد) وريحٍ طيّبة (طيّب النشر)، ونسيمٍ عليل (نسيم مسراه في الأرواح...).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30" name="Rectangle 29"/>
          <p:cNvSpPr/>
          <p:nvPr/>
        </p:nvSpPr>
        <p:spPr>
          <a:xfrm>
            <a:off x="654612" y="3816152"/>
            <a:ext cx="10916357" cy="786742"/>
          </a:xfrm>
          <a:prstGeom prst="rect">
            <a:avLst/>
          </a:prstGeom>
          <a:solidFill>
            <a:srgbClr val="FFEA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دلّ ذلك على أنّ الوصف كان وصفًا ذاتيًّا ليس له وجود في الواقع، بل هو تجسيد لما ارتسم في ذات الشاعر من صور وأخيلة شكّلتها ريشته العبقريّة.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31" name="Rectangle 30"/>
          <p:cNvSpPr/>
          <p:nvPr/>
        </p:nvSpPr>
        <p:spPr>
          <a:xfrm>
            <a:off x="598166" y="4982795"/>
            <a:ext cx="10916357" cy="1065044"/>
          </a:xfrm>
          <a:prstGeom prst="rect">
            <a:avLst/>
          </a:prstGeom>
          <a:solidFill>
            <a:srgbClr val="FFEA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يدلّ الفعل عادة على الحركة لذلك يكثر استعماله في السياقات السرديّة. لكنّ الأفعال في هذا المقطع خرجت عن سرديّتها لتؤدّي وظيفة وصفيّة (</a:t>
            </a:r>
            <a:r>
              <a:rPr lang="ar-BH" sz="2300" b="1" dirty="0" err="1">
                <a:solidFill>
                  <a:srgbClr val="C00000"/>
                </a:solidFill>
                <a:latin typeface="Sakkal Majalla" panose="02000000000000000000" pitchFamily="2" charset="-78"/>
                <a:cs typeface="Sakkal Majalla" panose="02000000000000000000" pitchFamily="2" charset="-78"/>
              </a:rPr>
              <a:t>تناسَجَته</a:t>
            </a:r>
            <a:r>
              <a:rPr lang="ar-BH" sz="2300" b="1" dirty="0">
                <a:solidFill>
                  <a:srgbClr val="C00000"/>
                </a:solidFill>
                <a:latin typeface="Sakkal Majalla" panose="02000000000000000000" pitchFamily="2" charset="-78"/>
                <a:cs typeface="Sakkal Majalla" panose="02000000000000000000" pitchFamily="2" charset="-78"/>
              </a:rPr>
              <a:t>، حملتْ شُكرَها الرياحُ)، كما أضفت الأفعال المضارعة حيويّة على عناصر الطبيعة وجعلتها نابضة بالحياة.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83207"/>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11364" y="496547"/>
            <a:ext cx="3352800" cy="868216"/>
          </a:xfrm>
          <a:prstGeom prst="rect">
            <a:avLst/>
          </a:prstGeom>
          <a:solidFill>
            <a:srgbClr val="EC7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p>
          <a:p>
            <a:pPr algn="r" rtl="1"/>
            <a:r>
              <a:rPr lang="ar-BH" sz="3800" b="1" dirty="0">
                <a:solidFill>
                  <a:srgbClr val="0000CC"/>
                </a:solidFill>
              </a:rPr>
              <a:t>    </a:t>
            </a:r>
            <a:r>
              <a:rPr lang="ar-BH" sz="4400" b="1" dirty="0">
                <a:solidFill>
                  <a:srgbClr val="0000CC"/>
                </a:solidFill>
                <a:latin typeface="Sakkal Majalla" panose="02000000000000000000" pitchFamily="2" charset="-78"/>
                <a:cs typeface="Sakkal Majalla" panose="02000000000000000000" pitchFamily="2" charset="-78"/>
              </a:rPr>
              <a:t>المقطع الأوّل</a:t>
            </a:r>
            <a:endParaRPr lang="en-US" sz="4400" dirty="0">
              <a:solidFill>
                <a:srgbClr val="0000CC"/>
              </a:solidFill>
              <a:latin typeface="Sakkal Majalla" panose="02000000000000000000" pitchFamily="2" charset="-78"/>
              <a:cs typeface="Sakkal Majalla" panose="02000000000000000000" pitchFamily="2" charset="-78"/>
            </a:endParaRPr>
          </a:p>
          <a:p>
            <a:pPr algn="ctr"/>
            <a:endParaRPr lang="en-US" dirty="0"/>
          </a:p>
        </p:txBody>
      </p:sp>
      <p:sp>
        <p:nvSpPr>
          <p:cNvPr id="2" name="Cloud Callout 1"/>
          <p:cNvSpPr/>
          <p:nvPr/>
        </p:nvSpPr>
        <p:spPr>
          <a:xfrm>
            <a:off x="9934223" y="6511"/>
            <a:ext cx="2111022" cy="1291209"/>
          </a:xfrm>
          <a:prstGeom prst="cloudCallou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التحليل والتذوّق</a:t>
            </a:r>
            <a:endParaRPr lang="en-US" sz="2400" b="1" dirty="0">
              <a:solidFill>
                <a:srgbClr val="C00000"/>
              </a:solidFill>
              <a:latin typeface="Sakkal Majalla" panose="02000000000000000000" pitchFamily="2" charset="-78"/>
              <a:cs typeface="AL-Bsher" pitchFamily="2" charset="-78"/>
            </a:endParaRPr>
          </a:p>
        </p:txBody>
      </p:sp>
      <p:sp>
        <p:nvSpPr>
          <p:cNvPr id="20" name="Rectangle 19"/>
          <p:cNvSpPr/>
          <p:nvPr/>
        </p:nvSpPr>
        <p:spPr>
          <a:xfrm>
            <a:off x="360256" y="1577291"/>
            <a:ext cx="11296106"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600" b="1" dirty="0">
                <a:solidFill>
                  <a:srgbClr val="0000CC"/>
                </a:solidFill>
                <a:latin typeface="Sakkal Majalla" panose="02000000000000000000" pitchFamily="2" charset="-78"/>
                <a:cs typeface="Sakkal Majalla" panose="02000000000000000000" pitchFamily="2" charset="-78"/>
              </a:rPr>
              <a:t>اقرأ بتأنّ أبيات المقطع الأوّل ثمّ أجب عن الأسئلة الآتية:</a:t>
            </a:r>
          </a:p>
        </p:txBody>
      </p:sp>
      <p:sp>
        <p:nvSpPr>
          <p:cNvPr id="14" name="Rectangle 13"/>
          <p:cNvSpPr/>
          <p:nvPr/>
        </p:nvSpPr>
        <p:spPr>
          <a:xfrm>
            <a:off x="360256" y="2237709"/>
            <a:ext cx="11255023" cy="3945922"/>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r>
              <a:rPr lang="ar-BH" sz="2500" b="1" dirty="0">
                <a:solidFill>
                  <a:srgbClr val="002060"/>
                </a:solidFill>
                <a:latin typeface="Sakkal Majalla" panose="02000000000000000000" pitchFamily="2" charset="-78"/>
                <a:cs typeface="Sakkal Majalla" panose="02000000000000000000" pitchFamily="2" charset="-78"/>
              </a:rPr>
              <a:t>4) لِمَ سيطرت الضمائر المؤنّثة على أبيات المقطع الأوّل؟</a:t>
            </a: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r>
              <a:rPr lang="ar-BH" sz="2500" b="1" dirty="0">
                <a:solidFill>
                  <a:srgbClr val="002060"/>
                </a:solidFill>
                <a:latin typeface="Sakkal Majalla" panose="02000000000000000000" pitchFamily="2" charset="-78"/>
                <a:cs typeface="Sakkal Majalla" panose="02000000000000000000" pitchFamily="2" charset="-78"/>
              </a:rPr>
              <a:t>5) شخّص الشاعر عناصر الطبيعة وأسبغ عليها المشاعر الإنسانيّة. هات مثالين عن التشخيص المستعمل في المقطع الأوّل. </a:t>
            </a: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r>
              <a:rPr lang="ar-BH" sz="2500" b="1" dirty="0">
                <a:solidFill>
                  <a:srgbClr val="002060"/>
                </a:solidFill>
                <a:latin typeface="Sakkal Majalla" panose="02000000000000000000" pitchFamily="2" charset="-78"/>
                <a:cs typeface="Sakkal Majalla" panose="02000000000000000000" pitchFamily="2" charset="-78"/>
              </a:rPr>
              <a:t>6) هل يبدو  مشهد الطبيعة الموصوفة في هذا المقطع كالصورة المنقولة طبق الأصل عن الواقع؟ </a:t>
            </a: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p:txBody>
      </p:sp>
      <p:sp>
        <p:nvSpPr>
          <p:cNvPr id="3" name="Rectangle 2"/>
          <p:cNvSpPr/>
          <p:nvPr/>
        </p:nvSpPr>
        <p:spPr>
          <a:xfrm>
            <a:off x="529586" y="2699430"/>
            <a:ext cx="10916357" cy="7049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لأنّ الطبيعة كما يراها الشاعر فتاة حسناء تستحقّ منه التغنّي بفتنتها والتغزّل بجمالها.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30" name="Rectangle 29"/>
          <p:cNvSpPr/>
          <p:nvPr/>
        </p:nvSpPr>
        <p:spPr>
          <a:xfrm>
            <a:off x="563456" y="3829408"/>
            <a:ext cx="10916357" cy="78674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ـــــ جعلَ </a:t>
            </a:r>
            <a:r>
              <a:rPr lang="ar-BH" sz="2300" b="1" dirty="0" err="1">
                <a:solidFill>
                  <a:srgbClr val="C00000"/>
                </a:solidFill>
                <a:latin typeface="Sakkal Majalla" panose="02000000000000000000" pitchFamily="2" charset="-78"/>
                <a:cs typeface="Sakkal Majalla" panose="02000000000000000000" pitchFamily="2" charset="-78"/>
              </a:rPr>
              <a:t>السّواري</a:t>
            </a:r>
            <a:r>
              <a:rPr lang="ar-BH" sz="2300" b="1" dirty="0">
                <a:solidFill>
                  <a:srgbClr val="C00000"/>
                </a:solidFill>
                <a:latin typeface="Sakkal Majalla" panose="02000000000000000000" pitchFamily="2" charset="-78"/>
                <a:cs typeface="Sakkal Majalla" panose="02000000000000000000" pitchFamily="2" charset="-78"/>
              </a:rPr>
              <a:t> ـــ وهي الغيوم الممطِرة ـــ إنسانًا مُرهَفَ الحسّ والذوق يُجيد حياكةَ ألوان الطبيعة بلباقة الفنّان.</a:t>
            </a:r>
          </a:p>
          <a:p>
            <a:pPr algn="just" rtl="1"/>
            <a:r>
              <a:rPr lang="ar-BH" sz="2300" b="1" dirty="0">
                <a:solidFill>
                  <a:srgbClr val="C00000"/>
                </a:solidFill>
                <a:latin typeface="Sakkal Majalla" panose="02000000000000000000" pitchFamily="2" charset="-78"/>
                <a:cs typeface="Sakkal Majalla" panose="02000000000000000000" pitchFamily="2" charset="-78"/>
              </a:rPr>
              <a:t>ــــــ جعلَ للرياض لِسانًا يفيض بعبارات الشكر والثناء على نعمة الطبيعة.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31" name="Rectangle 30"/>
          <p:cNvSpPr/>
          <p:nvPr/>
        </p:nvSpPr>
        <p:spPr>
          <a:xfrm>
            <a:off x="529586" y="5041207"/>
            <a:ext cx="10916357" cy="8618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الشاعر لا يرى الطبيعة كما تراها عدسة المصوِّر، بل يراها بعين الفنّان التي تسبغ عليها من الخيال ما يخرجها من حيّز الجمود ويجعلها نابضة بالحياة.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509439"/>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43399" y="398585"/>
            <a:ext cx="3352800" cy="868216"/>
          </a:xfrm>
          <a:prstGeom prst="rect">
            <a:avLst/>
          </a:prstGeom>
          <a:solidFill>
            <a:srgbClr val="EC7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p>
          <a:p>
            <a:pPr algn="ctr" rtl="1"/>
            <a:r>
              <a:rPr lang="ar-BH" sz="4400" b="1" dirty="0">
                <a:solidFill>
                  <a:srgbClr val="0000CC"/>
                </a:solidFill>
                <a:latin typeface="Sakkal Majalla" panose="02000000000000000000" pitchFamily="2" charset="-78"/>
                <a:cs typeface="Sakkal Majalla" panose="02000000000000000000" pitchFamily="2" charset="-78"/>
              </a:rPr>
              <a:t>    المقطع الأوّل</a:t>
            </a:r>
            <a:endParaRPr lang="en-US" sz="4400" dirty="0">
              <a:solidFill>
                <a:srgbClr val="0000CC"/>
              </a:solidFill>
              <a:latin typeface="Sakkal Majalla" panose="02000000000000000000" pitchFamily="2" charset="-78"/>
              <a:cs typeface="Sakkal Majalla" panose="02000000000000000000" pitchFamily="2" charset="-78"/>
            </a:endParaRPr>
          </a:p>
          <a:p>
            <a:pPr algn="ctr"/>
            <a:endParaRPr lang="en-US" dirty="0"/>
          </a:p>
        </p:txBody>
      </p:sp>
      <p:sp>
        <p:nvSpPr>
          <p:cNvPr id="2" name="Cloud Callout 1"/>
          <p:cNvSpPr/>
          <p:nvPr/>
        </p:nvSpPr>
        <p:spPr>
          <a:xfrm>
            <a:off x="9934223" y="6511"/>
            <a:ext cx="2111022" cy="1197520"/>
          </a:xfrm>
          <a:prstGeom prst="cloudCallou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التحليل والتذوّق</a:t>
            </a:r>
            <a:endParaRPr lang="en-US" sz="2400" b="1" dirty="0">
              <a:solidFill>
                <a:srgbClr val="C00000"/>
              </a:solidFill>
              <a:latin typeface="Sakkal Majalla" panose="02000000000000000000" pitchFamily="2" charset="-78"/>
              <a:cs typeface="AL-Bsher" pitchFamily="2" charset="-78"/>
            </a:endParaRPr>
          </a:p>
        </p:txBody>
      </p:sp>
      <p:sp>
        <p:nvSpPr>
          <p:cNvPr id="20" name="Rectangle 19"/>
          <p:cNvSpPr/>
          <p:nvPr/>
        </p:nvSpPr>
        <p:spPr>
          <a:xfrm>
            <a:off x="7637224" y="1397107"/>
            <a:ext cx="4131734"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solidFill>
                  <a:srgbClr val="0000CC"/>
                </a:solidFill>
                <a:latin typeface="Sakkal Majalla" panose="02000000000000000000" pitchFamily="2" charset="-78"/>
                <a:cs typeface="Sakkal Majalla" panose="02000000000000000000" pitchFamily="2" charset="-78"/>
              </a:rPr>
              <a:t>علّل ما يأتي:</a:t>
            </a:r>
          </a:p>
        </p:txBody>
      </p:sp>
      <p:sp>
        <p:nvSpPr>
          <p:cNvPr id="14" name="Rectangle 13"/>
          <p:cNvSpPr/>
          <p:nvPr/>
        </p:nvSpPr>
        <p:spPr>
          <a:xfrm>
            <a:off x="270642" y="2065472"/>
            <a:ext cx="11498316" cy="4097206"/>
          </a:xfrm>
          <a:prstGeom prst="rect">
            <a:avLst/>
          </a:prstGeom>
          <a:solidFill>
            <a:srgbClr val="FFEAAF"/>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endParaRPr lang="ar-BH" sz="2500" b="1" dirty="0">
              <a:solidFill>
                <a:srgbClr val="002060"/>
              </a:solidFill>
              <a:latin typeface="Sakkal Majalla" panose="02000000000000000000" pitchFamily="2" charset="-78"/>
              <a:cs typeface="Sakkal Majalla" panose="02000000000000000000" pitchFamily="2" charset="-78"/>
            </a:endParaRPr>
          </a:p>
          <a:p>
            <a:endParaRPr lang="ar-BH" sz="2500" b="1" dirty="0">
              <a:solidFill>
                <a:srgbClr val="002060"/>
              </a:solidFill>
              <a:latin typeface="Sakkal Majalla" panose="02000000000000000000" pitchFamily="2" charset="-78"/>
              <a:cs typeface="Sakkal Majalla" panose="02000000000000000000" pitchFamily="2" charset="-78"/>
            </a:endParaRPr>
          </a:p>
          <a:p>
            <a:endParaRPr lang="ar-BH" sz="2500" b="1" dirty="0">
              <a:solidFill>
                <a:srgbClr val="002060"/>
              </a:solidFill>
              <a:latin typeface="Sakkal Majalla" panose="02000000000000000000" pitchFamily="2" charset="-78"/>
              <a:cs typeface="Sakkal Majalla" panose="02000000000000000000" pitchFamily="2" charset="-78"/>
            </a:endParaRPr>
          </a:p>
          <a:p>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p:txBody>
      </p:sp>
      <p:sp>
        <p:nvSpPr>
          <p:cNvPr id="3" name="Rectangle 2"/>
          <p:cNvSpPr/>
          <p:nvPr/>
        </p:nvSpPr>
        <p:spPr>
          <a:xfrm>
            <a:off x="609596" y="2202632"/>
            <a:ext cx="10916357" cy="7049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000" b="1" dirty="0">
                <a:solidFill>
                  <a:srgbClr val="C00000"/>
                </a:solidFill>
                <a:latin typeface="Sakkal Majalla" panose="02000000000000000000" pitchFamily="2" charset="-78"/>
                <a:cs typeface="Sakkal Majalla" panose="02000000000000000000" pitchFamily="2" charset="-78"/>
              </a:rPr>
              <a:t>تشبيه الشاعر الرياضَ بفتاة مُزدهية بثوبها المُزركَش.  </a:t>
            </a:r>
            <a:endParaRPr lang="en-US" sz="3000" b="1" dirty="0">
              <a:solidFill>
                <a:srgbClr val="C0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609596" y="2984992"/>
            <a:ext cx="10916357" cy="1061395"/>
          </a:xfrm>
          <a:prstGeom prst="rec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000" b="1" dirty="0">
                <a:solidFill>
                  <a:schemeClr val="bg1"/>
                </a:solidFill>
                <a:latin typeface="Sakkal Majalla" panose="02000000000000000000" pitchFamily="2" charset="-78"/>
                <a:cs typeface="Sakkal Majalla" panose="02000000000000000000" pitchFamily="2" charset="-78"/>
              </a:rPr>
              <a:t>لأنّ الرياض تكتسي في الربيع بنباتات وزهور مختلفة الأشكال والألوان فتصير كالثوب المزركش.  </a:t>
            </a:r>
            <a:endParaRPr lang="en-US" sz="3000" b="1" dirty="0">
              <a:solidFill>
                <a:schemeClr val="bg1"/>
              </a:solidFill>
              <a:latin typeface="Sakkal Majalla" panose="02000000000000000000" pitchFamily="2" charset="-78"/>
              <a:cs typeface="Sakkal Majalla" panose="02000000000000000000" pitchFamily="2" charset="-78"/>
            </a:endParaRPr>
          </a:p>
        </p:txBody>
      </p:sp>
      <p:sp>
        <p:nvSpPr>
          <p:cNvPr id="11" name="Rectangle 10"/>
          <p:cNvSpPr/>
          <p:nvPr/>
        </p:nvSpPr>
        <p:spPr>
          <a:xfrm>
            <a:off x="609596" y="4123826"/>
            <a:ext cx="10916357" cy="7049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000" b="1" dirty="0">
                <a:solidFill>
                  <a:srgbClr val="C00000"/>
                </a:solidFill>
                <a:latin typeface="Sakkal Majalla" panose="02000000000000000000" pitchFamily="2" charset="-78"/>
                <a:cs typeface="Sakkal Majalla" panose="02000000000000000000" pitchFamily="2" charset="-78"/>
              </a:rPr>
              <a:t>استعمال الشاعر التشخيص في وصفه مشهد الرياض في الربيع.  </a:t>
            </a:r>
            <a:endParaRPr lang="en-US" sz="3000" b="1" dirty="0">
              <a:solidFill>
                <a:srgbClr val="C0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609596" y="4933240"/>
            <a:ext cx="10916357" cy="980862"/>
          </a:xfrm>
          <a:prstGeom prst="rec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000" b="1" dirty="0">
                <a:solidFill>
                  <a:schemeClr val="bg1"/>
                </a:solidFill>
                <a:latin typeface="Sakkal Majalla" panose="02000000000000000000" pitchFamily="2" charset="-78"/>
                <a:cs typeface="Sakkal Majalla" panose="02000000000000000000" pitchFamily="2" charset="-78"/>
              </a:rPr>
              <a:t>لأنّ التشخيص، بما هو إسباغ للصفات الإنسانيّة على غير العاقل، يتيح للشاعر بثّ الحياة في عناصر الطبيعة وإعادة تشكيلها وفق هوى نفسه.  </a:t>
            </a:r>
            <a:endParaRPr lang="en-US" sz="3000" b="1" dirty="0">
              <a:solidFill>
                <a:schemeClr val="bg1"/>
              </a:solidFill>
              <a:latin typeface="Sakkal Majalla" panose="02000000000000000000" pitchFamily="2" charset="-78"/>
              <a:cs typeface="Sakkal Majalla" panose="02000000000000000000" pitchFamily="2" charset="-78"/>
            </a:endParaRPr>
          </a:p>
        </p:txBody>
      </p:sp>
      <p:sp>
        <p:nvSpPr>
          <p:cNvPr id="15" name="Rectangle 14"/>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Straight Connector 1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01060"/>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97779" y="2703830"/>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الرائحة الطيّبة</a:t>
            </a:r>
          </a:p>
        </p:txBody>
      </p:sp>
      <p:sp>
        <p:nvSpPr>
          <p:cNvPr id="23" name="Rectangle 22"/>
          <p:cNvSpPr/>
          <p:nvPr/>
        </p:nvSpPr>
        <p:spPr>
          <a:xfrm>
            <a:off x="9313507" y="2693082"/>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الجواري</a:t>
            </a:r>
          </a:p>
        </p:txBody>
      </p:sp>
      <p:sp>
        <p:nvSpPr>
          <p:cNvPr id="26" name="Rectangle 25"/>
          <p:cNvSpPr/>
          <p:nvPr/>
        </p:nvSpPr>
        <p:spPr>
          <a:xfrm>
            <a:off x="4436356" y="2693082"/>
            <a:ext cx="1704799" cy="49718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حُـزْن</a:t>
            </a:r>
          </a:p>
        </p:txBody>
      </p:sp>
      <p:sp>
        <p:nvSpPr>
          <p:cNvPr id="28" name="Rectangle 27"/>
          <p:cNvSpPr/>
          <p:nvPr/>
        </p:nvSpPr>
        <p:spPr>
          <a:xfrm>
            <a:off x="451554" y="1821277"/>
            <a:ext cx="11288889" cy="57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rgbClr val="000099"/>
                </a:solidFill>
                <a:latin typeface="Sakkal Majalla" panose="02000000000000000000" pitchFamily="2" charset="-78"/>
                <a:cs typeface="Sakkal Majalla" panose="02000000000000000000" pitchFamily="2" charset="-78"/>
              </a:rPr>
              <a:t>1) ابحث في المقطع الثاني من القصيدة عن مُرادف ما يأتي:</a:t>
            </a:r>
          </a:p>
        </p:txBody>
      </p:sp>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2" name="Rectangle 21"/>
          <p:cNvSpPr/>
          <p:nvPr/>
        </p:nvSpPr>
        <p:spPr>
          <a:xfrm>
            <a:off x="6874932" y="2693287"/>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مُختلِفة</a:t>
            </a:r>
          </a:p>
        </p:txBody>
      </p:sp>
      <p:sp>
        <p:nvSpPr>
          <p:cNvPr id="12" name="Rectangle 11"/>
          <p:cNvSpPr/>
          <p:nvPr/>
        </p:nvSpPr>
        <p:spPr>
          <a:xfrm>
            <a:off x="4436355" y="636227"/>
            <a:ext cx="3352800" cy="8682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400" b="1" dirty="0">
              <a:solidFill>
                <a:schemeClr val="accent4">
                  <a:lumMod val="20000"/>
                  <a:lumOff val="80000"/>
                </a:schemeClr>
              </a:solidFill>
            </a:endParaRPr>
          </a:p>
          <a:p>
            <a:pPr algn="r" rtl="1"/>
            <a:r>
              <a:rPr lang="ar-BH" sz="3800" b="1" dirty="0">
                <a:solidFill>
                  <a:schemeClr val="accent4">
                    <a:lumMod val="20000"/>
                    <a:lumOff val="80000"/>
                  </a:schemeClr>
                </a:solidFill>
              </a:rPr>
              <a:t>    </a:t>
            </a:r>
            <a:r>
              <a:rPr lang="ar-BH" sz="4400" b="1" dirty="0">
                <a:solidFill>
                  <a:schemeClr val="accent4">
                    <a:lumMod val="20000"/>
                    <a:lumOff val="80000"/>
                  </a:schemeClr>
                </a:solidFill>
                <a:latin typeface="Sakkal Majalla" panose="02000000000000000000" pitchFamily="2" charset="-78"/>
                <a:cs typeface="Sakkal Majalla" panose="02000000000000000000" pitchFamily="2" charset="-78"/>
              </a:rPr>
              <a:t>المقطع الثاني</a:t>
            </a:r>
            <a:endParaRPr lang="en-US" sz="4400" dirty="0">
              <a:solidFill>
                <a:schemeClr val="accent4">
                  <a:lumMod val="20000"/>
                  <a:lumOff val="80000"/>
                </a:schemeClr>
              </a:solidFill>
              <a:latin typeface="Sakkal Majalla" panose="02000000000000000000" pitchFamily="2" charset="-78"/>
              <a:cs typeface="Sakkal Majalla" panose="02000000000000000000" pitchFamily="2" charset="-78"/>
            </a:endParaRPr>
          </a:p>
          <a:p>
            <a:pPr algn="ctr" rtl="1"/>
            <a:endParaRPr lang="en-US" dirty="0">
              <a:solidFill>
                <a:schemeClr val="accent4">
                  <a:lumMod val="20000"/>
                  <a:lumOff val="80000"/>
                </a:schemeClr>
              </a:solidFill>
            </a:endParaRPr>
          </a:p>
        </p:txBody>
      </p:sp>
      <p:sp>
        <p:nvSpPr>
          <p:cNvPr id="2" name="Cloud Callout 1"/>
          <p:cNvSpPr/>
          <p:nvPr/>
        </p:nvSpPr>
        <p:spPr>
          <a:xfrm>
            <a:off x="9612630" y="28581"/>
            <a:ext cx="2263281" cy="1445889"/>
          </a:xfrm>
          <a:prstGeom prst="cloudCallout">
            <a:avLst/>
          </a:prstGeom>
          <a:solidFill>
            <a:schemeClr val="accent5">
              <a:lumMod val="20000"/>
              <a:lumOff val="8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الفهم والاستيعاب</a:t>
            </a:r>
            <a:endParaRPr lang="en-US" sz="2400" b="1" dirty="0">
              <a:solidFill>
                <a:srgbClr val="C00000"/>
              </a:solidFill>
              <a:latin typeface="Sakkal Majalla" panose="02000000000000000000" pitchFamily="2" charset="-78"/>
              <a:cs typeface="AL-Bsher" pitchFamily="2" charset="-78"/>
            </a:endParaRPr>
          </a:p>
        </p:txBody>
      </p:sp>
      <p:sp>
        <p:nvSpPr>
          <p:cNvPr id="13" name="Rectangle 12"/>
          <p:cNvSpPr/>
          <p:nvPr/>
        </p:nvSpPr>
        <p:spPr>
          <a:xfrm>
            <a:off x="9313506" y="3273419"/>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القِيان</a:t>
            </a:r>
          </a:p>
        </p:txBody>
      </p:sp>
      <p:sp>
        <p:nvSpPr>
          <p:cNvPr id="14" name="Rectangle 13"/>
          <p:cNvSpPr/>
          <p:nvPr/>
        </p:nvSpPr>
        <p:spPr>
          <a:xfrm>
            <a:off x="6874931" y="3280018"/>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شتّى</a:t>
            </a:r>
          </a:p>
        </p:txBody>
      </p:sp>
      <p:sp>
        <p:nvSpPr>
          <p:cNvPr id="15" name="Rectangle 14"/>
          <p:cNvSpPr/>
          <p:nvPr/>
        </p:nvSpPr>
        <p:spPr>
          <a:xfrm>
            <a:off x="4436355" y="3234554"/>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شَـجْـو</a:t>
            </a:r>
          </a:p>
        </p:txBody>
      </p:sp>
      <p:sp>
        <p:nvSpPr>
          <p:cNvPr id="17" name="Rectangle 16"/>
          <p:cNvSpPr/>
          <p:nvPr/>
        </p:nvSpPr>
        <p:spPr>
          <a:xfrm>
            <a:off x="1997778" y="3290588"/>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النّـــشْــر</a:t>
            </a:r>
          </a:p>
        </p:txBody>
      </p:sp>
      <p:sp>
        <p:nvSpPr>
          <p:cNvPr id="20" name="Rectangle 19"/>
          <p:cNvSpPr/>
          <p:nvPr/>
        </p:nvSpPr>
        <p:spPr>
          <a:xfrm>
            <a:off x="451554" y="4129840"/>
            <a:ext cx="11288889" cy="57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rgbClr val="0000CC"/>
                </a:solidFill>
                <a:latin typeface="Sakkal Majalla" panose="02000000000000000000" pitchFamily="2" charset="-78"/>
                <a:cs typeface="Sakkal Majalla" panose="02000000000000000000" pitchFamily="2" charset="-78"/>
              </a:rPr>
              <a:t>2) تضمّنت أبيات المقطع الثاني كلمات متضادّة. ابحث في هذا المقطع عن مضادّ كلّ كلمة ممّا يأتي:</a:t>
            </a:r>
          </a:p>
        </p:txBody>
      </p:sp>
      <p:sp>
        <p:nvSpPr>
          <p:cNvPr id="24" name="Rectangle 23"/>
          <p:cNvSpPr/>
          <p:nvPr/>
        </p:nvSpPr>
        <p:spPr>
          <a:xfrm>
            <a:off x="7315197" y="4916086"/>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طارف</a:t>
            </a:r>
          </a:p>
        </p:txBody>
      </p:sp>
      <p:sp>
        <p:nvSpPr>
          <p:cNvPr id="25" name="Rectangle 24"/>
          <p:cNvSpPr/>
          <p:nvPr/>
        </p:nvSpPr>
        <p:spPr>
          <a:xfrm>
            <a:off x="3454043" y="4916086"/>
            <a:ext cx="1704799" cy="49718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البواكي</a:t>
            </a:r>
          </a:p>
        </p:txBody>
      </p:sp>
      <p:sp>
        <p:nvSpPr>
          <p:cNvPr id="29" name="Rectangle 28"/>
          <p:cNvSpPr/>
          <p:nvPr/>
        </p:nvSpPr>
        <p:spPr>
          <a:xfrm>
            <a:off x="5384620" y="4916086"/>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القِران</a:t>
            </a:r>
          </a:p>
        </p:txBody>
      </p:sp>
      <p:sp>
        <p:nvSpPr>
          <p:cNvPr id="30" name="Rectangle 29"/>
          <p:cNvSpPr/>
          <p:nvPr/>
        </p:nvSpPr>
        <p:spPr>
          <a:xfrm>
            <a:off x="7315196" y="5496423"/>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تلاد</a:t>
            </a:r>
          </a:p>
        </p:txBody>
      </p:sp>
      <p:sp>
        <p:nvSpPr>
          <p:cNvPr id="31" name="Rectangle 30"/>
          <p:cNvSpPr/>
          <p:nvPr/>
        </p:nvSpPr>
        <p:spPr>
          <a:xfrm>
            <a:off x="5384619" y="5502817"/>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الفِراد</a:t>
            </a:r>
          </a:p>
        </p:txBody>
      </p:sp>
      <p:sp>
        <p:nvSpPr>
          <p:cNvPr id="32" name="Rectangle 31"/>
          <p:cNvSpPr/>
          <p:nvPr/>
        </p:nvSpPr>
        <p:spPr>
          <a:xfrm>
            <a:off x="3454042" y="5457558"/>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0000CC"/>
                </a:solidFill>
                <a:latin typeface="Sakkal Majalla" panose="02000000000000000000" pitchFamily="2" charset="-78"/>
                <a:cs typeface="Sakkal Majalla" panose="02000000000000000000" pitchFamily="2" charset="-78"/>
              </a:rPr>
              <a:t>الشوادي</a:t>
            </a:r>
          </a:p>
        </p:txBody>
      </p:sp>
      <p:sp>
        <p:nvSpPr>
          <p:cNvPr id="21" name="Rectangle 2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7" name="Straight Connector 2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220292"/>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6" grpId="0" animBg="1"/>
      <p:bldP spid="28" grpId="0" animBg="1"/>
      <p:bldP spid="22" grpId="0" animBg="1"/>
      <p:bldP spid="13" grpId="0" animBg="1"/>
      <p:bldP spid="14" grpId="0" animBg="1"/>
      <p:bldP spid="15" grpId="0" animBg="1"/>
      <p:bldP spid="17" grpId="0" animBg="1"/>
      <p:bldP spid="20" grpId="0" animBg="1"/>
      <p:bldP spid="24" grpId="0" animBg="1"/>
      <p:bldP spid="25"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0" name="Rectangle 19"/>
          <p:cNvSpPr/>
          <p:nvPr/>
        </p:nvSpPr>
        <p:spPr>
          <a:xfrm>
            <a:off x="442107" y="1740724"/>
            <a:ext cx="11288889"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0000CC"/>
                </a:solidFill>
                <a:latin typeface="Sakkal Majalla" panose="02000000000000000000" pitchFamily="2" charset="-78"/>
                <a:cs typeface="Sakkal Majalla" panose="02000000000000000000" pitchFamily="2" charset="-78"/>
              </a:rPr>
              <a:t>3) ضع علامة (</a:t>
            </a:r>
            <a:r>
              <a:rPr lang="ar-BH" sz="2800" b="1" dirty="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r>
              <a:rPr lang="ar-BH" sz="2800" b="1" dirty="0">
                <a:solidFill>
                  <a:srgbClr val="0000CC"/>
                </a:solidFill>
                <a:latin typeface="Sakkal Majalla" panose="02000000000000000000" pitchFamily="2" charset="-78"/>
                <a:cs typeface="Sakkal Majalla" panose="02000000000000000000" pitchFamily="2" charset="-78"/>
              </a:rPr>
              <a:t>) أمام الإجابة الصحيحة فيما يأتي:</a:t>
            </a:r>
          </a:p>
        </p:txBody>
      </p:sp>
      <p:sp>
        <p:nvSpPr>
          <p:cNvPr id="33" name="Rectangle 32"/>
          <p:cNvSpPr/>
          <p:nvPr/>
        </p:nvSpPr>
        <p:spPr>
          <a:xfrm>
            <a:off x="6132408" y="2579380"/>
            <a:ext cx="5598588" cy="1691723"/>
          </a:xfrm>
          <a:prstGeom prst="rect">
            <a:avLst/>
          </a:prstGeom>
          <a:solidFill>
            <a:schemeClr val="accent1">
              <a:lumMod val="40000"/>
              <a:lumOff val="6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كلمة (مُلهٍ) في صدر البيت الأوّل من هذا المقطع، هي:</a:t>
            </a:r>
          </a:p>
          <a:p>
            <a:pPr algn="r" rtl="1"/>
            <a:r>
              <a:rPr lang="ar-BH" sz="2400" dirty="0">
                <a:solidFill>
                  <a:schemeClr val="tx1"/>
                </a:solidFill>
                <a:latin typeface="Sakkal Majalla" panose="02000000000000000000" pitchFamily="2" charset="-78"/>
                <a:cs typeface="Sakkal Majalla" panose="02000000000000000000" pitchFamily="2" charset="-78"/>
              </a:rPr>
              <a:t>ــ مصدر ميميّ، معناه بهيج. </a:t>
            </a:r>
          </a:p>
          <a:p>
            <a:pPr algn="r" rtl="1"/>
            <a:r>
              <a:rPr lang="ar-BH" sz="2400" dirty="0">
                <a:solidFill>
                  <a:schemeClr val="tx1"/>
                </a:solidFill>
                <a:latin typeface="Sakkal Majalla" panose="02000000000000000000" pitchFamily="2" charset="-78"/>
                <a:cs typeface="Sakkal Majalla" panose="02000000000000000000" pitchFamily="2" charset="-78"/>
              </a:rPr>
              <a:t>ــ صيغة مبالغة تعني الشيء الفائق الجمال..</a:t>
            </a:r>
          </a:p>
          <a:p>
            <a:pPr algn="r" rtl="1"/>
            <a:r>
              <a:rPr lang="ar-BH" sz="2400" dirty="0">
                <a:solidFill>
                  <a:schemeClr val="tx1"/>
                </a:solidFill>
                <a:latin typeface="Sakkal Majalla" panose="02000000000000000000" pitchFamily="2" charset="-78"/>
                <a:cs typeface="Sakkal Majalla" panose="02000000000000000000" pitchFamily="2" charset="-78"/>
              </a:rPr>
              <a:t>ــ اسم فاعل من فعل أَلْهي، معناها شاغل.</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34" name="Rectangle 33"/>
          <p:cNvSpPr/>
          <p:nvPr/>
        </p:nvSpPr>
        <p:spPr>
          <a:xfrm>
            <a:off x="7453214" y="3750589"/>
            <a:ext cx="579514" cy="461665"/>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35" name="Rectangle 34"/>
          <p:cNvSpPr/>
          <p:nvPr/>
        </p:nvSpPr>
        <p:spPr>
          <a:xfrm>
            <a:off x="6132408" y="4424467"/>
            <a:ext cx="5598588" cy="1691723"/>
          </a:xfrm>
          <a:prstGeom prst="rect">
            <a:avLst/>
          </a:prstGeom>
          <a:solidFill>
            <a:schemeClr val="accent1">
              <a:lumMod val="40000"/>
              <a:lumOff val="6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يتحدّث الشاعر في البيت الأوّل من هذا المقطع عن:</a:t>
            </a:r>
          </a:p>
          <a:p>
            <a:pPr algn="r" rtl="1"/>
            <a:r>
              <a:rPr lang="ar-BH" sz="2400" dirty="0">
                <a:solidFill>
                  <a:schemeClr val="tx1"/>
                </a:solidFill>
                <a:latin typeface="Sakkal Majalla" panose="02000000000000000000" pitchFamily="2" charset="-78"/>
                <a:cs typeface="Sakkal Majalla" panose="02000000000000000000" pitchFamily="2" charset="-78"/>
              </a:rPr>
              <a:t>ــ الأصوات الجميلة التي تصرف السامع عن الدنيا وما فيها.</a:t>
            </a:r>
          </a:p>
          <a:p>
            <a:pPr algn="r" rtl="1"/>
            <a:r>
              <a:rPr lang="ar-BH" sz="2400" dirty="0">
                <a:solidFill>
                  <a:schemeClr val="tx1"/>
                </a:solidFill>
                <a:latin typeface="Sakkal Majalla" panose="02000000000000000000" pitchFamily="2" charset="-78"/>
                <a:cs typeface="Sakkal Majalla" panose="02000000000000000000" pitchFamily="2" charset="-78"/>
              </a:rPr>
              <a:t>ــ الفرق بين النعم المُحدَثة والأموال الموروثة عن الآباء.</a:t>
            </a:r>
          </a:p>
          <a:p>
            <a:pPr algn="r" rtl="1"/>
            <a:r>
              <a:rPr lang="ar-BH" sz="2400" dirty="0">
                <a:solidFill>
                  <a:schemeClr val="tx1"/>
                </a:solidFill>
                <a:latin typeface="Sakkal Majalla" panose="02000000000000000000" pitchFamily="2" charset="-78"/>
                <a:cs typeface="Sakkal Majalla" panose="02000000000000000000" pitchFamily="2" charset="-78"/>
              </a:rPr>
              <a:t>ــ متعة الاستماع إلى غناء المطربين القدامى والمُحدثين</a:t>
            </a:r>
            <a:r>
              <a:rPr lang="ar-BH" sz="2000" dirty="0">
                <a:solidFill>
                  <a:schemeClr val="tx1"/>
                </a:solidFill>
                <a:latin typeface="Sakkal Majalla" panose="02000000000000000000" pitchFamily="2" charset="-78"/>
                <a:cs typeface="Sakkal Majalla" panose="02000000000000000000" pitchFamily="2" charset="-78"/>
              </a:rPr>
              <a:t>.</a:t>
            </a:r>
            <a:r>
              <a:rPr lang="ar-BH" sz="2000" b="1" dirty="0">
                <a:solidFill>
                  <a:srgbClr val="F5E1FF"/>
                </a:solidFill>
                <a:latin typeface="Sakkal Majalla" panose="02000000000000000000" pitchFamily="2" charset="-78"/>
                <a:cs typeface="Sakkal Majalla" panose="02000000000000000000" pitchFamily="2" charset="-78"/>
              </a:rPr>
              <a:t> </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36" name="Rectangle 35"/>
          <p:cNvSpPr/>
          <p:nvPr/>
        </p:nvSpPr>
        <p:spPr>
          <a:xfrm>
            <a:off x="6272870" y="4909456"/>
            <a:ext cx="662260" cy="461665"/>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37" name="Rectangle 36"/>
          <p:cNvSpPr/>
          <p:nvPr/>
        </p:nvSpPr>
        <p:spPr>
          <a:xfrm>
            <a:off x="469791" y="2579380"/>
            <a:ext cx="5226755" cy="1691723"/>
          </a:xfrm>
          <a:prstGeom prst="rect">
            <a:avLst/>
          </a:prstGeom>
          <a:solidFill>
            <a:schemeClr val="accent1">
              <a:lumMod val="40000"/>
              <a:lumOff val="6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(تتداعى بها حمائم شتّى) يعني:</a:t>
            </a:r>
          </a:p>
          <a:p>
            <a:pPr algn="r" rtl="1"/>
            <a:r>
              <a:rPr lang="ar-BH" sz="2400" dirty="0">
                <a:solidFill>
                  <a:schemeClr val="tx1"/>
                </a:solidFill>
                <a:latin typeface="Sakkal Majalla" panose="02000000000000000000" pitchFamily="2" charset="-78"/>
                <a:cs typeface="Sakkal Majalla" panose="02000000000000000000" pitchFamily="2" charset="-78"/>
              </a:rPr>
              <a:t>ــ تُلبّي الحمائم دعوة الرياض فتأتي مُسرعةً من جهات مُختلفة.</a:t>
            </a:r>
          </a:p>
          <a:p>
            <a:pPr algn="r" rtl="1"/>
            <a:r>
              <a:rPr lang="ar-BH" sz="2400" dirty="0">
                <a:solidFill>
                  <a:schemeClr val="tx1"/>
                </a:solidFill>
                <a:latin typeface="Sakkal Majalla" panose="02000000000000000000" pitchFamily="2" charset="-78"/>
                <a:cs typeface="Sakkal Majalla" panose="02000000000000000000" pitchFamily="2" charset="-78"/>
              </a:rPr>
              <a:t>ــ تهجرُها الحمائم ثمّ تعودُ إليها.</a:t>
            </a:r>
          </a:p>
          <a:p>
            <a:pPr algn="r" rtl="1"/>
            <a:r>
              <a:rPr lang="ar-BH" sz="2400" dirty="0">
                <a:solidFill>
                  <a:schemeClr val="tx1"/>
                </a:solidFill>
                <a:latin typeface="Sakkal Majalla" panose="02000000000000000000" pitchFamily="2" charset="-78"/>
                <a:cs typeface="Sakkal Majalla" panose="02000000000000000000" pitchFamily="2" charset="-78"/>
              </a:rPr>
              <a:t>ــ تدعو الحمائم المختلفة بعضَها بعضًا</a:t>
            </a:r>
            <a:r>
              <a:rPr lang="ar-BH" sz="2000" dirty="0">
                <a:solidFill>
                  <a:schemeClr val="tx1"/>
                </a:solidFill>
                <a:latin typeface="Sakkal Majalla" panose="02000000000000000000" pitchFamily="2" charset="-78"/>
                <a:cs typeface="Sakkal Majalla" panose="02000000000000000000" pitchFamily="2" charset="-78"/>
              </a:rPr>
              <a:t>.</a:t>
            </a:r>
            <a:r>
              <a:rPr lang="ar-BH" sz="2000" b="1" dirty="0">
                <a:solidFill>
                  <a:srgbClr val="F5E1FF"/>
                </a:solidFill>
                <a:latin typeface="Sakkal Majalla" panose="02000000000000000000" pitchFamily="2" charset="-78"/>
                <a:cs typeface="Sakkal Majalla" panose="02000000000000000000" pitchFamily="2" charset="-78"/>
              </a:rPr>
              <a:t> </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38" name="Rectangle 37"/>
          <p:cNvSpPr/>
          <p:nvPr/>
        </p:nvSpPr>
        <p:spPr>
          <a:xfrm>
            <a:off x="1816297" y="3750589"/>
            <a:ext cx="579514" cy="461665"/>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39" name="Rectangle 38"/>
          <p:cNvSpPr/>
          <p:nvPr/>
        </p:nvSpPr>
        <p:spPr>
          <a:xfrm>
            <a:off x="469791" y="4444655"/>
            <a:ext cx="5226755" cy="1691723"/>
          </a:xfrm>
          <a:prstGeom prst="rect">
            <a:avLst/>
          </a:prstGeom>
          <a:solidFill>
            <a:schemeClr val="accent1">
              <a:lumMod val="40000"/>
              <a:lumOff val="6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يشير الشاعر في هذا المقطع إلى أنّ الحمائم:</a:t>
            </a:r>
          </a:p>
          <a:p>
            <a:pPr algn="r" rtl="1"/>
            <a:r>
              <a:rPr lang="ar-BH" sz="2400" dirty="0">
                <a:solidFill>
                  <a:schemeClr val="tx1"/>
                </a:solidFill>
                <a:latin typeface="Sakkal Majalla" panose="02000000000000000000" pitchFamily="2" charset="-78"/>
                <a:cs typeface="Sakkal Majalla" panose="02000000000000000000" pitchFamily="2" charset="-78"/>
              </a:rPr>
              <a:t>ــ تتغنّى في أوقات الوصال، وتبكي في أوقات الفراق.</a:t>
            </a:r>
          </a:p>
          <a:p>
            <a:pPr algn="r" rtl="1"/>
            <a:r>
              <a:rPr lang="ar-BH" sz="2400" dirty="0">
                <a:solidFill>
                  <a:schemeClr val="tx1"/>
                </a:solidFill>
                <a:latin typeface="Sakkal Majalla" panose="02000000000000000000" pitchFamily="2" charset="-78"/>
                <a:cs typeface="Sakkal Majalla" panose="02000000000000000000" pitchFamily="2" charset="-78"/>
              </a:rPr>
              <a:t>ــ تميل إلى البكاء والشجو.</a:t>
            </a:r>
          </a:p>
          <a:p>
            <a:pPr algn="r" rtl="1"/>
            <a:r>
              <a:rPr lang="ar-BH" sz="2400" dirty="0">
                <a:solidFill>
                  <a:schemeClr val="tx1"/>
                </a:solidFill>
                <a:latin typeface="Sakkal Majalla" panose="02000000000000000000" pitchFamily="2" charset="-78"/>
                <a:cs typeface="Sakkal Majalla" panose="02000000000000000000" pitchFamily="2" charset="-78"/>
              </a:rPr>
              <a:t>ــ تحبّ الغناء فوق الأشجار المتشابكة الأغصان</a:t>
            </a:r>
            <a:r>
              <a:rPr lang="ar-BH" sz="2000" dirty="0">
                <a:solidFill>
                  <a:schemeClr val="tx1"/>
                </a:solidFill>
                <a:latin typeface="Sakkal Majalla" panose="02000000000000000000" pitchFamily="2" charset="-78"/>
                <a:cs typeface="Sakkal Majalla" panose="02000000000000000000" pitchFamily="2" charset="-78"/>
              </a:rPr>
              <a:t>.</a:t>
            </a:r>
            <a:r>
              <a:rPr lang="ar-BH" sz="2000" b="1" dirty="0">
                <a:solidFill>
                  <a:srgbClr val="F5E1FF"/>
                </a:solidFill>
                <a:latin typeface="Sakkal Majalla" panose="02000000000000000000" pitchFamily="2" charset="-78"/>
                <a:cs typeface="Sakkal Majalla" panose="02000000000000000000" pitchFamily="2" charset="-78"/>
              </a:rPr>
              <a:t> </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40" name="Rectangle 39"/>
          <p:cNvSpPr/>
          <p:nvPr/>
        </p:nvSpPr>
        <p:spPr>
          <a:xfrm>
            <a:off x="869944" y="4909456"/>
            <a:ext cx="579514" cy="461665"/>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14" name="Cloud Callout 13"/>
          <p:cNvSpPr/>
          <p:nvPr/>
        </p:nvSpPr>
        <p:spPr>
          <a:xfrm>
            <a:off x="9924483" y="1"/>
            <a:ext cx="2167466" cy="1371600"/>
          </a:xfrm>
          <a:prstGeom prst="cloudCallout">
            <a:avLst/>
          </a:prstGeom>
          <a:solidFill>
            <a:schemeClr val="accent5">
              <a:lumMod val="20000"/>
              <a:lumOff val="8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الفهم والاستيعاب</a:t>
            </a:r>
            <a:endParaRPr lang="en-US" sz="2400" b="1" dirty="0">
              <a:solidFill>
                <a:srgbClr val="C00000"/>
              </a:solidFill>
              <a:latin typeface="Sakkal Majalla" panose="02000000000000000000" pitchFamily="2" charset="-78"/>
              <a:cs typeface="AL-Bsher" pitchFamily="2" charset="-78"/>
            </a:endParaRPr>
          </a:p>
        </p:txBody>
      </p:sp>
      <p:sp>
        <p:nvSpPr>
          <p:cNvPr id="15" name="Rectangle 14"/>
          <p:cNvSpPr/>
          <p:nvPr/>
        </p:nvSpPr>
        <p:spPr>
          <a:xfrm>
            <a:off x="4419600" y="551793"/>
            <a:ext cx="3352800" cy="8682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accent4">
                  <a:lumMod val="20000"/>
                  <a:lumOff val="80000"/>
                </a:schemeClr>
              </a:solidFill>
            </a:endParaRPr>
          </a:p>
          <a:p>
            <a:pPr algn="r" rtl="1"/>
            <a:r>
              <a:rPr lang="ar-BH" sz="3800" b="1" dirty="0">
                <a:solidFill>
                  <a:schemeClr val="accent4">
                    <a:lumMod val="20000"/>
                    <a:lumOff val="80000"/>
                  </a:schemeClr>
                </a:solidFill>
              </a:rPr>
              <a:t>    </a:t>
            </a:r>
            <a:r>
              <a:rPr lang="ar-BH" sz="4400" b="1" dirty="0">
                <a:solidFill>
                  <a:schemeClr val="accent4">
                    <a:lumMod val="20000"/>
                    <a:lumOff val="80000"/>
                  </a:schemeClr>
                </a:solidFill>
                <a:latin typeface="Sakkal Majalla" panose="02000000000000000000" pitchFamily="2" charset="-78"/>
                <a:cs typeface="Sakkal Majalla" panose="02000000000000000000" pitchFamily="2" charset="-78"/>
              </a:rPr>
              <a:t>المقطع الثاني</a:t>
            </a:r>
            <a:endParaRPr lang="en-US" sz="4400" dirty="0">
              <a:solidFill>
                <a:schemeClr val="accent4">
                  <a:lumMod val="20000"/>
                  <a:lumOff val="80000"/>
                </a:schemeClr>
              </a:solidFill>
              <a:latin typeface="Sakkal Majalla" panose="02000000000000000000" pitchFamily="2" charset="-78"/>
              <a:cs typeface="Sakkal Majalla" panose="02000000000000000000" pitchFamily="2" charset="-78"/>
            </a:endParaRPr>
          </a:p>
          <a:p>
            <a:pPr algn="ctr"/>
            <a:endParaRPr lang="en-US" dirty="0">
              <a:solidFill>
                <a:schemeClr val="accent4">
                  <a:lumMod val="20000"/>
                  <a:lumOff val="80000"/>
                </a:schemeClr>
              </a:solidFill>
            </a:endParaRPr>
          </a:p>
        </p:txBody>
      </p:sp>
      <p:sp>
        <p:nvSpPr>
          <p:cNvPr id="16" name="Rectangle 15"/>
          <p:cNvSpPr/>
          <p:nvPr/>
        </p:nvSpPr>
        <p:spPr>
          <a:xfrm>
            <a:off x="442107" y="1740724"/>
            <a:ext cx="11288889"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rgbClr val="0000CC"/>
                </a:solidFill>
                <a:latin typeface="Sakkal Majalla" panose="02000000000000000000" pitchFamily="2" charset="-78"/>
                <a:cs typeface="Sakkal Majalla" panose="02000000000000000000" pitchFamily="2" charset="-78"/>
              </a:rPr>
              <a:t>3) ضع علامة (</a:t>
            </a:r>
            <a:r>
              <a:rPr lang="ar-BH" sz="2800" b="1" dirty="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r>
              <a:rPr lang="ar-BH" sz="2800" b="1" dirty="0">
                <a:solidFill>
                  <a:srgbClr val="0000CC"/>
                </a:solidFill>
                <a:latin typeface="Sakkal Majalla" panose="02000000000000000000" pitchFamily="2" charset="-78"/>
                <a:cs typeface="Sakkal Majalla" panose="02000000000000000000" pitchFamily="2" charset="-78"/>
              </a:rPr>
              <a:t>) أمام الإجابة الصحيحة فيما يأتي:</a:t>
            </a:r>
          </a:p>
        </p:txBody>
      </p:sp>
      <p:sp>
        <p:nvSpPr>
          <p:cNvPr id="27" name="Rectangle 2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8" name="Straight Connector 2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415059"/>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40266" y="2306479"/>
            <a:ext cx="11255023" cy="3970143"/>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r>
              <a:rPr lang="ar-BH" sz="2500" b="1" dirty="0">
                <a:solidFill>
                  <a:srgbClr val="002060"/>
                </a:solidFill>
                <a:latin typeface="Sakkal Majalla" panose="02000000000000000000" pitchFamily="2" charset="-78"/>
                <a:cs typeface="Sakkal Majalla" panose="02000000000000000000" pitchFamily="2" charset="-78"/>
              </a:rPr>
              <a:t>1) تتداخل في هذا المقطع أصوات الطبيعة مع عبارات من حقل المشاعر. حدّد مفردات هذا الحقل ودلالته في القصيدة.</a:t>
            </a: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r>
              <a:rPr lang="ar-BH" sz="2500" b="1" dirty="0">
                <a:solidFill>
                  <a:srgbClr val="002060"/>
                </a:solidFill>
                <a:latin typeface="Sakkal Majalla" panose="02000000000000000000" pitchFamily="2" charset="-78"/>
                <a:cs typeface="Sakkal Majalla" panose="02000000000000000000" pitchFamily="2" charset="-78"/>
              </a:rPr>
              <a:t>علامَ تدلّ  هيمنة الأفعال على أبيات هذا المقطع؟ وما دلالة إسناد معظم هذه الأفعال إلى الحمائم؟ </a:t>
            </a: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endParaRPr lang="ar-BH" sz="2500" b="1" dirty="0">
              <a:solidFill>
                <a:srgbClr val="002060"/>
              </a:solidFill>
              <a:latin typeface="Sakkal Majalla" panose="02000000000000000000" pitchFamily="2" charset="-78"/>
              <a:cs typeface="Sakkal Majalla" panose="02000000000000000000" pitchFamily="2" charset="-78"/>
            </a:endParaRPr>
          </a:p>
          <a:p>
            <a:pPr algn="r" rtl="1"/>
            <a:r>
              <a:rPr lang="ar-BH" sz="2500" b="1" dirty="0">
                <a:solidFill>
                  <a:srgbClr val="002060"/>
                </a:solidFill>
                <a:latin typeface="Sakkal Majalla" panose="02000000000000000000" pitchFamily="2" charset="-78"/>
                <a:cs typeface="Sakkal Majalla" panose="02000000000000000000" pitchFamily="2" charset="-78"/>
              </a:rPr>
              <a:t>3) من هو المخاطَب الذي أشار إليه الشاعر في قوله (شئتَ، لك)؟ </a:t>
            </a: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a:p>
            <a:pPr marL="457200" indent="-457200" algn="r" rtl="1">
              <a:buAutoNum type="arabicParenR" startAt="2"/>
            </a:pPr>
            <a:endParaRPr lang="ar-BH" sz="2500" b="1" dirty="0">
              <a:solidFill>
                <a:srgbClr val="002060"/>
              </a:solidFill>
              <a:latin typeface="Sakkal Majalla" panose="02000000000000000000" pitchFamily="2" charset="-78"/>
              <a:cs typeface="Sakkal Majalla" panose="02000000000000000000" pitchFamily="2" charset="-78"/>
            </a:endParaRPr>
          </a:p>
        </p:txBody>
      </p:sp>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4" name="Cloud Callout 13"/>
          <p:cNvSpPr/>
          <p:nvPr/>
        </p:nvSpPr>
        <p:spPr>
          <a:xfrm>
            <a:off x="9877778" y="48938"/>
            <a:ext cx="2167466" cy="1403983"/>
          </a:xfrm>
          <a:prstGeom prst="cloudCallout">
            <a:avLst/>
          </a:prstGeom>
          <a:solidFill>
            <a:schemeClr val="accent5">
              <a:lumMod val="20000"/>
              <a:lumOff val="8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التحليل والتذوّق</a:t>
            </a:r>
            <a:endParaRPr lang="en-US" sz="2400" b="1" dirty="0">
              <a:solidFill>
                <a:srgbClr val="C00000"/>
              </a:solidFill>
              <a:latin typeface="Sakkal Majalla" panose="02000000000000000000" pitchFamily="2" charset="-78"/>
              <a:cs typeface="AL-Bsher" pitchFamily="2" charset="-78"/>
            </a:endParaRPr>
          </a:p>
        </p:txBody>
      </p:sp>
      <p:sp>
        <p:nvSpPr>
          <p:cNvPr id="15" name="Rectangle 14"/>
          <p:cNvSpPr/>
          <p:nvPr/>
        </p:nvSpPr>
        <p:spPr>
          <a:xfrm>
            <a:off x="440266" y="1666112"/>
            <a:ext cx="11255023" cy="538767"/>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b="1" dirty="0">
                <a:solidFill>
                  <a:srgbClr val="0000CC"/>
                </a:solidFill>
                <a:latin typeface="Sakkal Majalla" panose="02000000000000000000" pitchFamily="2" charset="-78"/>
                <a:cs typeface="Sakkal Majalla" panose="02000000000000000000" pitchFamily="2" charset="-78"/>
              </a:rPr>
              <a:t>اقرأ بتأنّ أبيات المقطع الثاني ثمّ أجب عن الأسئلة الآتية:</a:t>
            </a:r>
          </a:p>
        </p:txBody>
      </p:sp>
      <p:sp>
        <p:nvSpPr>
          <p:cNvPr id="16" name="Rectangle 15"/>
          <p:cNvSpPr/>
          <p:nvPr/>
        </p:nvSpPr>
        <p:spPr>
          <a:xfrm>
            <a:off x="609596" y="2768200"/>
            <a:ext cx="10916357" cy="10479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ـــــــ مفردات حقل المشاعر: البواكي، تبكي، شجو، معشق، عميد الفؤاد.</a:t>
            </a:r>
          </a:p>
          <a:p>
            <a:pPr algn="just" rtl="1"/>
            <a:r>
              <a:rPr lang="ar-BH" sz="2300" b="1" dirty="0">
                <a:solidFill>
                  <a:srgbClr val="C00000"/>
                </a:solidFill>
                <a:latin typeface="Sakkal Majalla" panose="02000000000000000000" pitchFamily="2" charset="-78"/>
                <a:cs typeface="Sakkal Majalla" panose="02000000000000000000" pitchFamily="2" charset="-78"/>
              </a:rPr>
              <a:t>ـــــــ وظيفة هذا الحقل: نقلت مفردات هذا الحقل أحاسيس إنسان يستشعر جمال الطبيعة ويراها من منظور نفسه أكثر ممّا يراها من منظور بصره وسَمعه.</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17" name="Rectangle 16"/>
          <p:cNvSpPr/>
          <p:nvPr/>
        </p:nvSpPr>
        <p:spPr>
          <a:xfrm>
            <a:off x="643465" y="4323028"/>
            <a:ext cx="10916357" cy="6779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دلّت هيمنة الأفعال على ارتفاع نسبة الحركة والحيويّة، ودلّ إسنادها إلى الحمائم على كونها العنصر المحرّك لصمت الطبيعة.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18" name="Rectangle 17"/>
          <p:cNvSpPr/>
          <p:nvPr/>
        </p:nvSpPr>
        <p:spPr>
          <a:xfrm>
            <a:off x="609596" y="5433325"/>
            <a:ext cx="10916357" cy="73040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300" b="1" dirty="0">
                <a:solidFill>
                  <a:srgbClr val="C00000"/>
                </a:solidFill>
                <a:latin typeface="Sakkal Majalla" panose="02000000000000000000" pitchFamily="2" charset="-78"/>
                <a:cs typeface="Sakkal Majalla" panose="02000000000000000000" pitchFamily="2" charset="-78"/>
              </a:rPr>
              <a:t>سياق النصّ لا يوحي بشخص معيّن، إنّما هو الإنسان عمومًا، وكلّ من يشارك الشاعر الإحساسَ بجمال الطبيعة.  </a:t>
            </a:r>
            <a:endParaRPr lang="en-US" sz="2300" b="1" dirty="0">
              <a:solidFill>
                <a:srgbClr val="C00000"/>
              </a:solidFill>
              <a:latin typeface="Sakkal Majalla" panose="02000000000000000000" pitchFamily="2" charset="-78"/>
              <a:cs typeface="Sakkal Majalla" panose="02000000000000000000" pitchFamily="2" charset="-78"/>
            </a:endParaRPr>
          </a:p>
        </p:txBody>
      </p:sp>
      <p:sp>
        <p:nvSpPr>
          <p:cNvPr id="22" name="Rectangle 21"/>
          <p:cNvSpPr/>
          <p:nvPr/>
        </p:nvSpPr>
        <p:spPr>
          <a:xfrm>
            <a:off x="4391374" y="544458"/>
            <a:ext cx="3352800" cy="8682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accent4">
                  <a:lumMod val="20000"/>
                  <a:lumOff val="80000"/>
                </a:schemeClr>
              </a:solidFill>
            </a:endParaRPr>
          </a:p>
          <a:p>
            <a:pPr algn="r" rtl="1"/>
            <a:r>
              <a:rPr lang="ar-BH" sz="3800" b="1" dirty="0">
                <a:solidFill>
                  <a:schemeClr val="accent4">
                    <a:lumMod val="20000"/>
                    <a:lumOff val="80000"/>
                  </a:schemeClr>
                </a:solidFill>
              </a:rPr>
              <a:t>    </a:t>
            </a:r>
            <a:r>
              <a:rPr lang="ar-BH" sz="4400" b="1" dirty="0">
                <a:solidFill>
                  <a:schemeClr val="accent4">
                    <a:lumMod val="20000"/>
                    <a:lumOff val="80000"/>
                  </a:schemeClr>
                </a:solidFill>
                <a:latin typeface="Sakkal Majalla" panose="02000000000000000000" pitchFamily="2" charset="-78"/>
                <a:cs typeface="Sakkal Majalla" panose="02000000000000000000" pitchFamily="2" charset="-78"/>
              </a:rPr>
              <a:t>المقطع الثاني</a:t>
            </a:r>
            <a:endParaRPr lang="en-US" sz="4400" dirty="0">
              <a:solidFill>
                <a:schemeClr val="accent4">
                  <a:lumMod val="20000"/>
                  <a:lumOff val="80000"/>
                </a:schemeClr>
              </a:solidFill>
              <a:latin typeface="Sakkal Majalla" panose="02000000000000000000" pitchFamily="2" charset="-78"/>
              <a:cs typeface="Sakkal Majalla" panose="02000000000000000000" pitchFamily="2" charset="-78"/>
            </a:endParaRPr>
          </a:p>
          <a:p>
            <a:pPr algn="ctr"/>
            <a:endParaRPr lang="en-US" dirty="0">
              <a:solidFill>
                <a:schemeClr val="accent4">
                  <a:lumMod val="20000"/>
                  <a:lumOff val="80000"/>
                </a:schemeClr>
              </a:solidFill>
            </a:endParaRPr>
          </a:p>
        </p:txBody>
      </p:sp>
      <p:sp>
        <p:nvSpPr>
          <p:cNvPr id="10" name="Rectangle 9"/>
          <p:cNvSpPr>
            <a:spLocks/>
          </p:cNvSpPr>
          <p:nvPr/>
        </p:nvSpPr>
        <p:spPr>
          <a:xfrm>
            <a:off x="8275814" y="6399243"/>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p:cNvCxnSpPr/>
          <p:nvPr/>
        </p:nvCxnSpPr>
        <p:spPr>
          <a:xfrm flipV="1">
            <a:off x="196972" y="6357201"/>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866119"/>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064" y="1838139"/>
            <a:ext cx="11287695" cy="8192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BH" sz="3000" b="1" dirty="0">
              <a:solidFill>
                <a:schemeClr val="accent4">
                  <a:lumMod val="60000"/>
                  <a:lumOff val="40000"/>
                </a:schemeClr>
              </a:solidFill>
            </a:endParaRPr>
          </a:p>
          <a:p>
            <a:pPr algn="r" rtl="1"/>
            <a:r>
              <a:rPr lang="ar-BH" sz="3600" b="1" dirty="0">
                <a:solidFill>
                  <a:schemeClr val="bg1"/>
                </a:solidFill>
                <a:latin typeface="Sakkal Majalla" panose="02000000000000000000" pitchFamily="2" charset="-78"/>
                <a:cs typeface="Sakkal Majalla" panose="02000000000000000000" pitchFamily="2" charset="-78"/>
              </a:rPr>
              <a:t>ضع علامة (</a:t>
            </a:r>
            <a:r>
              <a:rPr lang="en-US" sz="36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a:t>
            </a:r>
            <a:r>
              <a:rPr lang="ar-BH" sz="3600" b="1" dirty="0">
                <a:solidFill>
                  <a:schemeClr val="bg1"/>
                </a:solidFill>
                <a:latin typeface="Sakkal Majalla" panose="02000000000000000000" pitchFamily="2" charset="-78"/>
                <a:cs typeface="Sakkal Majalla" panose="02000000000000000000" pitchFamily="2" charset="-78"/>
              </a:rPr>
              <a:t>) أمام الفكرة الصحيحة وعلامة (</a:t>
            </a:r>
            <a:r>
              <a:rPr lang="en-US" sz="36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x</a:t>
            </a:r>
            <a:r>
              <a:rPr lang="ar-BH" sz="3600" b="1" dirty="0">
                <a:solidFill>
                  <a:schemeClr val="bg1"/>
                </a:solidFill>
                <a:latin typeface="Sakkal Majalla" panose="02000000000000000000" pitchFamily="2" charset="-78"/>
                <a:cs typeface="Sakkal Majalla" panose="02000000000000000000" pitchFamily="2" charset="-78"/>
              </a:rPr>
              <a:t>) أمام الفكرة الخاطئة.</a:t>
            </a:r>
          </a:p>
          <a:p>
            <a:pPr algn="r" rtl="1"/>
            <a:endParaRPr lang="ar-BH" sz="3000" dirty="0">
              <a:solidFill>
                <a:schemeClr val="accent4">
                  <a:lumMod val="60000"/>
                  <a:lumOff val="40000"/>
                </a:schemeClr>
              </a:solidFill>
            </a:endParaRPr>
          </a:p>
        </p:txBody>
      </p:sp>
      <p:sp>
        <p:nvSpPr>
          <p:cNvPr id="7" name="Rectangle 6"/>
          <p:cNvSpPr/>
          <p:nvPr/>
        </p:nvSpPr>
        <p:spPr>
          <a:xfrm>
            <a:off x="1140939" y="2938965"/>
            <a:ext cx="10589820"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800" b="1" dirty="0">
                <a:solidFill>
                  <a:srgbClr val="002060"/>
                </a:solidFill>
                <a:latin typeface="Sakkal Majalla" panose="02000000000000000000" pitchFamily="2" charset="-78"/>
                <a:cs typeface="Sakkal Majalla" panose="02000000000000000000" pitchFamily="2" charset="-78"/>
              </a:rPr>
              <a:t>يستمرّ حقل الطبيعة مسيطرًا في المقطع الثاني.</a:t>
            </a:r>
          </a:p>
        </p:txBody>
      </p:sp>
      <p:sp>
        <p:nvSpPr>
          <p:cNvPr id="8" name="Rectangle 7"/>
          <p:cNvSpPr/>
          <p:nvPr/>
        </p:nvSpPr>
        <p:spPr>
          <a:xfrm>
            <a:off x="1140938" y="3611470"/>
            <a:ext cx="10589822"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800" b="1" dirty="0">
                <a:solidFill>
                  <a:srgbClr val="002060"/>
                </a:solidFill>
                <a:latin typeface="Sakkal Majalla" panose="02000000000000000000" pitchFamily="2" charset="-78"/>
                <a:cs typeface="Sakkal Majalla" panose="02000000000000000000" pitchFamily="2" charset="-78"/>
              </a:rPr>
              <a:t>يعضد حقلَ الطبيعة في المقطع الثاني حقلُ المشاعر والأحاسيس.</a:t>
            </a:r>
          </a:p>
        </p:txBody>
      </p:sp>
      <p:sp>
        <p:nvSpPr>
          <p:cNvPr id="9" name="Rectangle 8"/>
          <p:cNvSpPr/>
          <p:nvPr/>
        </p:nvSpPr>
        <p:spPr>
          <a:xfrm>
            <a:off x="1140939" y="4283975"/>
            <a:ext cx="10589821"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800" b="1" dirty="0">
                <a:solidFill>
                  <a:srgbClr val="002060"/>
                </a:solidFill>
                <a:latin typeface="Sakkal Majalla" panose="02000000000000000000" pitchFamily="2" charset="-78"/>
                <a:cs typeface="Sakkal Majalla" panose="02000000000000000000" pitchFamily="2" charset="-78"/>
              </a:rPr>
              <a:t>غاب في المقطع الثاني حقل الطبيعة وحضر حقل الأصوات.</a:t>
            </a:r>
          </a:p>
        </p:txBody>
      </p:sp>
      <p:sp>
        <p:nvSpPr>
          <p:cNvPr id="10" name="Rectangle 9"/>
          <p:cNvSpPr/>
          <p:nvPr/>
        </p:nvSpPr>
        <p:spPr>
          <a:xfrm>
            <a:off x="1140939" y="4956479"/>
            <a:ext cx="10589822"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800" b="1" dirty="0">
                <a:solidFill>
                  <a:srgbClr val="002060"/>
                </a:solidFill>
                <a:latin typeface="Sakkal Majalla" panose="02000000000000000000" pitchFamily="2" charset="-78"/>
                <a:cs typeface="Sakkal Majalla" panose="02000000000000000000" pitchFamily="2" charset="-78"/>
              </a:rPr>
              <a:t>صوّر الشاعر الحمائمَ كإنسان يعيش أوقاتًا من السعادة فيطربُ ويُغنّي، وأوقاتًا من الحزن فيتألّم ويبكي.</a:t>
            </a:r>
          </a:p>
        </p:txBody>
      </p:sp>
      <p:sp>
        <p:nvSpPr>
          <p:cNvPr id="15" name="Rectangle 14"/>
          <p:cNvSpPr/>
          <p:nvPr/>
        </p:nvSpPr>
        <p:spPr>
          <a:xfrm>
            <a:off x="1140938" y="5628983"/>
            <a:ext cx="10589821" cy="506675"/>
          </a:xfrm>
          <a:prstGeom prst="rect">
            <a:avLst/>
          </a:prstGeom>
          <a:solidFill>
            <a:schemeClr val="accent1">
              <a:lumMod val="60000"/>
              <a:lumOff val="4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2800" b="1" dirty="0">
                <a:solidFill>
                  <a:srgbClr val="002060"/>
                </a:solidFill>
                <a:latin typeface="Sakkal Majalla" panose="02000000000000000000" pitchFamily="2" charset="-78"/>
                <a:cs typeface="Sakkal Majalla" panose="02000000000000000000" pitchFamily="2" charset="-78"/>
              </a:rPr>
              <a:t>خلا المقطع الثاني من التصوير الفنّيّ والوصف القائم على الخيال لأنّ أبياته ركّزت في وصف الحمائم.</a:t>
            </a:r>
          </a:p>
        </p:txBody>
      </p:sp>
      <p:sp>
        <p:nvSpPr>
          <p:cNvPr id="22" name="Rectangle 21"/>
          <p:cNvSpPr/>
          <p:nvPr/>
        </p:nvSpPr>
        <p:spPr>
          <a:xfrm>
            <a:off x="443064" y="5649807"/>
            <a:ext cx="546100" cy="506675"/>
          </a:xfrm>
          <a:prstGeom prst="rect">
            <a:avLst/>
          </a:prstGeom>
          <a:solidFill>
            <a:schemeClr val="accent1">
              <a:lumMod val="40000"/>
              <a:lumOff val="60000"/>
            </a:schemeClr>
          </a:solid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rtl="1"/>
            <a:r>
              <a:rPr lang="en-US" sz="2800" b="1" dirty="0">
                <a:solidFill>
                  <a:srgbClr val="C00000"/>
                </a:solidFill>
                <a:latin typeface="Calibri" panose="020F0502020204030204" pitchFamily="34" charset="0"/>
                <a:sym typeface="Wingdings 2" panose="05020102010507070707" pitchFamily="18" charset="2"/>
              </a:rPr>
              <a:t></a:t>
            </a:r>
          </a:p>
        </p:txBody>
      </p:sp>
      <p:sp>
        <p:nvSpPr>
          <p:cNvPr id="23" name="Rectangle 22"/>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6" name="Cloud Callout 25"/>
          <p:cNvSpPr/>
          <p:nvPr/>
        </p:nvSpPr>
        <p:spPr>
          <a:xfrm>
            <a:off x="9810045" y="191513"/>
            <a:ext cx="2167466" cy="1403983"/>
          </a:xfrm>
          <a:prstGeom prst="cloudCallout">
            <a:avLst/>
          </a:prstGeom>
          <a:solidFill>
            <a:schemeClr val="accent5">
              <a:lumMod val="20000"/>
              <a:lumOff val="8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التحليل والتذوّق</a:t>
            </a:r>
            <a:endParaRPr lang="en-US" sz="2400" b="1" dirty="0">
              <a:solidFill>
                <a:srgbClr val="C00000"/>
              </a:solidFill>
              <a:latin typeface="Sakkal Majalla" panose="02000000000000000000" pitchFamily="2" charset="-78"/>
              <a:cs typeface="AL-Bsher" pitchFamily="2" charset="-78"/>
            </a:endParaRPr>
          </a:p>
        </p:txBody>
      </p:sp>
      <p:sp>
        <p:nvSpPr>
          <p:cNvPr id="27" name="Rectangle 26"/>
          <p:cNvSpPr/>
          <p:nvPr/>
        </p:nvSpPr>
        <p:spPr>
          <a:xfrm>
            <a:off x="443064" y="2938965"/>
            <a:ext cx="546100" cy="506675"/>
          </a:xfrm>
          <a:prstGeom prst="rect">
            <a:avLst/>
          </a:prstGeom>
          <a:solidFill>
            <a:schemeClr val="accent1">
              <a:lumMod val="40000"/>
              <a:lumOff val="60000"/>
            </a:schemeClr>
          </a:solid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rtl="1"/>
            <a:r>
              <a:rPr lang="en-US" sz="2800" b="1" dirty="0">
                <a:solidFill>
                  <a:srgbClr val="C00000"/>
                </a:solidFill>
                <a:sym typeface="Wingdings 2" panose="05020102010507070707" pitchFamily="18" charset="2"/>
              </a:rPr>
              <a:t></a:t>
            </a:r>
            <a:endParaRPr lang="en-US" sz="2800" b="1" dirty="0">
              <a:solidFill>
                <a:srgbClr val="C00000"/>
              </a:solidFill>
            </a:endParaRPr>
          </a:p>
        </p:txBody>
      </p:sp>
      <p:sp>
        <p:nvSpPr>
          <p:cNvPr id="28" name="Rectangle 27"/>
          <p:cNvSpPr/>
          <p:nvPr/>
        </p:nvSpPr>
        <p:spPr>
          <a:xfrm>
            <a:off x="443064" y="4263151"/>
            <a:ext cx="546100" cy="506675"/>
          </a:xfrm>
          <a:prstGeom prst="rect">
            <a:avLst/>
          </a:prstGeom>
          <a:solidFill>
            <a:schemeClr val="accent1">
              <a:lumMod val="40000"/>
              <a:lumOff val="60000"/>
            </a:schemeClr>
          </a:solid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rtl="1"/>
            <a:r>
              <a:rPr lang="en-US" sz="2800" b="1" dirty="0">
                <a:solidFill>
                  <a:srgbClr val="C00000"/>
                </a:solidFill>
                <a:latin typeface="Calibri" panose="020F0502020204030204" pitchFamily="34" charset="0"/>
                <a:sym typeface="Wingdings 2" panose="05020102010507070707" pitchFamily="18" charset="2"/>
              </a:rPr>
              <a:t>×</a:t>
            </a:r>
            <a:endParaRPr lang="en-US" sz="2800" b="1" dirty="0">
              <a:solidFill>
                <a:srgbClr val="C00000"/>
              </a:solidFill>
            </a:endParaRPr>
          </a:p>
        </p:txBody>
      </p:sp>
      <p:sp>
        <p:nvSpPr>
          <p:cNvPr id="29" name="Rectangle 28"/>
          <p:cNvSpPr/>
          <p:nvPr/>
        </p:nvSpPr>
        <p:spPr>
          <a:xfrm>
            <a:off x="443064" y="3602018"/>
            <a:ext cx="546100" cy="506675"/>
          </a:xfrm>
          <a:prstGeom prst="rect">
            <a:avLst/>
          </a:prstGeom>
          <a:solidFill>
            <a:schemeClr val="accent1">
              <a:lumMod val="40000"/>
              <a:lumOff val="60000"/>
            </a:schemeClr>
          </a:solid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rtl="1"/>
            <a:r>
              <a:rPr lang="en-US" sz="2800" b="1" dirty="0">
                <a:solidFill>
                  <a:srgbClr val="C00000"/>
                </a:solidFill>
                <a:sym typeface="Wingdings 2" panose="05020102010507070707" pitchFamily="18" charset="2"/>
              </a:rPr>
              <a:t></a:t>
            </a:r>
            <a:endParaRPr lang="en-US" sz="2800" b="1" dirty="0">
              <a:solidFill>
                <a:srgbClr val="C00000"/>
              </a:solidFill>
            </a:endParaRPr>
          </a:p>
        </p:txBody>
      </p:sp>
      <p:sp>
        <p:nvSpPr>
          <p:cNvPr id="30" name="Rectangle 29"/>
          <p:cNvSpPr/>
          <p:nvPr/>
        </p:nvSpPr>
        <p:spPr>
          <a:xfrm>
            <a:off x="443064" y="4956479"/>
            <a:ext cx="546100" cy="506675"/>
          </a:xfrm>
          <a:prstGeom prst="rect">
            <a:avLst/>
          </a:prstGeom>
          <a:solidFill>
            <a:schemeClr val="accent1">
              <a:lumMod val="40000"/>
              <a:lumOff val="60000"/>
            </a:schemeClr>
          </a:solid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rtl="1"/>
            <a:r>
              <a:rPr lang="en-US" sz="2800" b="1" dirty="0">
                <a:solidFill>
                  <a:srgbClr val="C00000"/>
                </a:solidFill>
                <a:latin typeface="Calibri" panose="020F0502020204030204" pitchFamily="34" charset="0"/>
                <a:sym typeface="Wingdings 2" panose="05020102010507070707" pitchFamily="18" charset="2"/>
              </a:rPr>
              <a:t></a:t>
            </a:r>
          </a:p>
        </p:txBody>
      </p:sp>
      <p:sp>
        <p:nvSpPr>
          <p:cNvPr id="31" name="Rectangle 30"/>
          <p:cNvSpPr/>
          <p:nvPr/>
        </p:nvSpPr>
        <p:spPr>
          <a:xfrm>
            <a:off x="4592376" y="648612"/>
            <a:ext cx="3352800" cy="8682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400" b="1" dirty="0">
              <a:solidFill>
                <a:schemeClr val="accent4">
                  <a:lumMod val="20000"/>
                  <a:lumOff val="80000"/>
                </a:schemeClr>
              </a:solidFill>
            </a:endParaRPr>
          </a:p>
          <a:p>
            <a:pPr algn="r" rtl="1"/>
            <a:r>
              <a:rPr lang="ar-BH" sz="3800" b="1" dirty="0">
                <a:solidFill>
                  <a:schemeClr val="accent4">
                    <a:lumMod val="20000"/>
                    <a:lumOff val="80000"/>
                  </a:schemeClr>
                </a:solidFill>
              </a:rPr>
              <a:t>    </a:t>
            </a:r>
            <a:r>
              <a:rPr lang="ar-BH" sz="4400" b="1" dirty="0">
                <a:solidFill>
                  <a:schemeClr val="accent4">
                    <a:lumMod val="20000"/>
                    <a:lumOff val="80000"/>
                  </a:schemeClr>
                </a:solidFill>
                <a:latin typeface="Sakkal Majalla" panose="02000000000000000000" pitchFamily="2" charset="-78"/>
                <a:cs typeface="Sakkal Majalla" panose="02000000000000000000" pitchFamily="2" charset="-78"/>
              </a:rPr>
              <a:t>المقطع الثاني</a:t>
            </a:r>
            <a:endParaRPr lang="en-US" sz="4400" dirty="0">
              <a:solidFill>
                <a:schemeClr val="accent4">
                  <a:lumMod val="20000"/>
                  <a:lumOff val="80000"/>
                </a:schemeClr>
              </a:solidFill>
              <a:latin typeface="Sakkal Majalla" panose="02000000000000000000" pitchFamily="2" charset="-78"/>
              <a:cs typeface="Sakkal Majalla" panose="02000000000000000000" pitchFamily="2" charset="-78"/>
            </a:endParaRPr>
          </a:p>
          <a:p>
            <a:pPr algn="ctr" rtl="1"/>
            <a:endParaRPr lang="en-US" dirty="0">
              <a:solidFill>
                <a:schemeClr val="accent4">
                  <a:lumMod val="20000"/>
                  <a:lumOff val="80000"/>
                </a:schemeClr>
              </a:solidFill>
            </a:endParaRPr>
          </a:p>
        </p:txBody>
      </p:sp>
      <p:sp>
        <p:nvSpPr>
          <p:cNvPr id="16" name="Rectangle 1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Straight Connector 1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5451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064" y="1595496"/>
            <a:ext cx="11287695" cy="819245"/>
          </a:xfrm>
          <a:prstGeom prst="rec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ar-BH" sz="3000" b="1" dirty="0">
              <a:solidFill>
                <a:schemeClr val="accent4">
                  <a:lumMod val="60000"/>
                  <a:lumOff val="40000"/>
                </a:schemeClr>
              </a:solidFill>
              <a:latin typeface="Sakkal Majalla" panose="02000000000000000000" pitchFamily="2" charset="-78"/>
              <a:cs typeface="Sakkal Majalla" panose="02000000000000000000" pitchFamily="2" charset="-78"/>
            </a:endParaRPr>
          </a:p>
          <a:p>
            <a:pPr algn="r" rtl="1"/>
            <a:r>
              <a:rPr lang="ar-BH" sz="3600" b="1" dirty="0">
                <a:solidFill>
                  <a:schemeClr val="bg1"/>
                </a:solidFill>
                <a:latin typeface="Sakkal Majalla" panose="02000000000000000000" pitchFamily="2" charset="-78"/>
                <a:cs typeface="Sakkal Majalla" panose="02000000000000000000" pitchFamily="2" charset="-78"/>
              </a:rPr>
              <a:t>1) ما أبرز ما ميّز وصفَ الطبيعة في هذه القصيدة من وجهة نظرك؟ </a:t>
            </a:r>
          </a:p>
          <a:p>
            <a:pPr algn="ctr"/>
            <a:endParaRPr lang="ar-BH" sz="3000" dirty="0">
              <a:solidFill>
                <a:schemeClr val="accent4">
                  <a:lumMod val="60000"/>
                  <a:lumOff val="40000"/>
                </a:schemeClr>
              </a:solidFill>
              <a:latin typeface="Sakkal Majalla" panose="02000000000000000000" pitchFamily="2" charset="-78"/>
              <a:cs typeface="Sakkal Majalla" panose="02000000000000000000" pitchFamily="2" charset="-78"/>
            </a:endParaRPr>
          </a:p>
        </p:txBody>
      </p:sp>
      <p:sp>
        <p:nvSpPr>
          <p:cNvPr id="7" name="Rectangle 6"/>
          <p:cNvSpPr/>
          <p:nvPr/>
        </p:nvSpPr>
        <p:spPr>
          <a:xfrm>
            <a:off x="443064" y="2517896"/>
            <a:ext cx="11287695" cy="1226634"/>
          </a:xfrm>
          <a:prstGeom prst="rect">
            <a:avLst/>
          </a:prstGeom>
          <a:solidFill>
            <a:schemeClr val="accent5">
              <a:lumMod val="20000"/>
              <a:lumOff val="8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just" rtl="1"/>
            <a:r>
              <a:rPr lang="ar-BH" sz="2500" b="1" dirty="0">
                <a:solidFill>
                  <a:srgbClr val="002060"/>
                </a:solidFill>
                <a:latin typeface="Sakkal Majalla" panose="02000000000000000000" pitchFamily="2" charset="-78"/>
                <a:cs typeface="Sakkal Majalla" panose="02000000000000000000" pitchFamily="2" charset="-78"/>
              </a:rPr>
              <a:t>أبرز ما ميّز وصفَ الطبيعة إضفاءُ الحياة على عناصرها وبثّ الحياة فيها، فالشاعر لا ينقل لنا صورة الطبيعة كما هي في الواقع، وإنّما يعيد تشكيلها وفق منطق مخصوص، هو منطق الفنّ والخيال، فكأنّما هو يخلط الأوراق ويعيد توزيعها من جديد وفق رؤية مُغايرة. </a:t>
            </a:r>
          </a:p>
        </p:txBody>
      </p:sp>
      <p:sp>
        <p:nvSpPr>
          <p:cNvPr id="23" name="Rectangle 22"/>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6" name="Cloud Callout 25"/>
          <p:cNvSpPr/>
          <p:nvPr/>
        </p:nvSpPr>
        <p:spPr>
          <a:xfrm>
            <a:off x="9810045" y="0"/>
            <a:ext cx="2167466" cy="1403983"/>
          </a:xfrm>
          <a:prstGeom prst="cloudCallout">
            <a:avLst/>
          </a:prstGeom>
          <a:solidFill>
            <a:schemeClr val="accent5">
              <a:lumMod val="20000"/>
              <a:lumOff val="8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التحليل والتذوّق</a:t>
            </a:r>
            <a:endParaRPr lang="en-US" sz="2400" b="1" dirty="0">
              <a:solidFill>
                <a:srgbClr val="C00000"/>
              </a:solidFill>
              <a:latin typeface="Sakkal Majalla" panose="02000000000000000000" pitchFamily="2" charset="-78"/>
              <a:cs typeface="AL-Bsher" pitchFamily="2" charset="-78"/>
            </a:endParaRPr>
          </a:p>
        </p:txBody>
      </p:sp>
      <p:sp>
        <p:nvSpPr>
          <p:cNvPr id="31" name="Rectangle 30"/>
          <p:cNvSpPr/>
          <p:nvPr/>
        </p:nvSpPr>
        <p:spPr>
          <a:xfrm>
            <a:off x="7045616" y="624125"/>
            <a:ext cx="2607733" cy="868216"/>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accent4">
                  <a:lumMod val="20000"/>
                  <a:lumOff val="80000"/>
                </a:schemeClr>
              </a:solidFill>
              <a:latin typeface="Sakkal Majalla" panose="02000000000000000000" pitchFamily="2" charset="-78"/>
              <a:cs typeface="Sakkal Majalla" panose="02000000000000000000" pitchFamily="2" charset="-78"/>
            </a:endParaRPr>
          </a:p>
          <a:p>
            <a:pPr algn="ctr"/>
            <a:r>
              <a:rPr lang="ar-BH" sz="4400" b="1" dirty="0">
                <a:solidFill>
                  <a:schemeClr val="accent4">
                    <a:lumMod val="40000"/>
                    <a:lumOff val="60000"/>
                  </a:schemeClr>
                </a:solidFill>
                <a:latin typeface="Sakkal Majalla" panose="02000000000000000000" pitchFamily="2" charset="-78"/>
                <a:cs typeface="Sakkal Majalla" panose="02000000000000000000" pitchFamily="2" charset="-78"/>
              </a:rPr>
              <a:t>نشاط التقويـــم</a:t>
            </a:r>
            <a:endParaRPr lang="en-US" sz="4400" b="1" dirty="0">
              <a:solidFill>
                <a:schemeClr val="accent4">
                  <a:lumMod val="40000"/>
                  <a:lumOff val="60000"/>
                </a:schemeClr>
              </a:solidFill>
              <a:latin typeface="Sakkal Majalla" panose="02000000000000000000" pitchFamily="2" charset="-78"/>
              <a:cs typeface="Sakkal Majalla" panose="02000000000000000000" pitchFamily="2" charset="-78"/>
            </a:endParaRPr>
          </a:p>
          <a:p>
            <a:pPr algn="ctr"/>
            <a:endParaRPr lang="en-US" dirty="0">
              <a:solidFill>
                <a:schemeClr val="accent4">
                  <a:lumMod val="20000"/>
                  <a:lumOff val="80000"/>
                </a:schemeClr>
              </a:solidFill>
              <a:latin typeface="Sakkal Majalla" panose="02000000000000000000" pitchFamily="2" charset="-78"/>
              <a:cs typeface="Sakkal Majalla" panose="02000000000000000000" pitchFamily="2" charset="-78"/>
            </a:endParaRPr>
          </a:p>
        </p:txBody>
      </p:sp>
      <p:sp>
        <p:nvSpPr>
          <p:cNvPr id="16" name="Rectangle 15"/>
          <p:cNvSpPr/>
          <p:nvPr/>
        </p:nvSpPr>
        <p:spPr>
          <a:xfrm>
            <a:off x="443064" y="3937941"/>
            <a:ext cx="11287695" cy="819245"/>
          </a:xfrm>
          <a:prstGeom prst="rec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ar-BH" sz="3000" b="1" dirty="0">
              <a:solidFill>
                <a:schemeClr val="accent4">
                  <a:lumMod val="60000"/>
                  <a:lumOff val="40000"/>
                </a:schemeClr>
              </a:solidFill>
              <a:latin typeface="Sakkal Majalla" panose="02000000000000000000" pitchFamily="2" charset="-78"/>
              <a:cs typeface="Sakkal Majalla" panose="02000000000000000000" pitchFamily="2" charset="-78"/>
            </a:endParaRPr>
          </a:p>
          <a:p>
            <a:pPr algn="r"/>
            <a:r>
              <a:rPr lang="ar-BH" sz="3600" b="1" dirty="0">
                <a:solidFill>
                  <a:schemeClr val="bg1"/>
                </a:solidFill>
                <a:latin typeface="Sakkal Majalla" panose="02000000000000000000" pitchFamily="2" charset="-78"/>
                <a:cs typeface="Sakkal Majalla" panose="02000000000000000000" pitchFamily="2" charset="-78"/>
              </a:rPr>
              <a:t>2) لِمَ امتزجَ في هذه القصيدة الوصفُ الخارجيّ بالوصف الذاتيّ حسب رأيك؟ </a:t>
            </a:r>
          </a:p>
          <a:p>
            <a:pPr algn="ctr"/>
            <a:endParaRPr lang="ar-BH" sz="3000" dirty="0">
              <a:solidFill>
                <a:schemeClr val="accent4">
                  <a:lumMod val="60000"/>
                  <a:lumOff val="40000"/>
                </a:schemeClr>
              </a:solidFill>
              <a:latin typeface="Sakkal Majalla" panose="02000000000000000000" pitchFamily="2" charset="-78"/>
              <a:cs typeface="Sakkal Majalla" panose="02000000000000000000" pitchFamily="2" charset="-78"/>
            </a:endParaRPr>
          </a:p>
        </p:txBody>
      </p:sp>
      <p:sp>
        <p:nvSpPr>
          <p:cNvPr id="17" name="Rectangle 16"/>
          <p:cNvSpPr/>
          <p:nvPr/>
        </p:nvSpPr>
        <p:spPr>
          <a:xfrm>
            <a:off x="443064" y="4860341"/>
            <a:ext cx="11287695" cy="1226634"/>
          </a:xfrm>
          <a:prstGeom prst="rect">
            <a:avLst/>
          </a:prstGeom>
          <a:solidFill>
            <a:schemeClr val="accent5">
              <a:lumMod val="20000"/>
              <a:lumOff val="8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just" rtl="1"/>
            <a:r>
              <a:rPr lang="ar-BH" sz="2500" b="1" dirty="0">
                <a:solidFill>
                  <a:srgbClr val="002060"/>
                </a:solidFill>
                <a:latin typeface="Sakkal Majalla" panose="02000000000000000000" pitchFamily="2" charset="-78"/>
                <a:cs typeface="Sakkal Majalla" panose="02000000000000000000" pitchFamily="2" charset="-78"/>
              </a:rPr>
              <a:t>وجد الشاعرُ في الطبيعة ملاذًا لروحه وملجأً لنفسه التوّاقة إلى الصفاء، فجاء وصف الطبيعة عنده ممزوجًا بنفحات وجدانيّة من نفسه الشفّافة. </a:t>
            </a:r>
          </a:p>
        </p:txBody>
      </p: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7604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2864" y="2740198"/>
            <a:ext cx="6716889" cy="22345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0000"/>
              </a:lnSpc>
              <a:spcBef>
                <a:spcPct val="0"/>
              </a:spcBef>
              <a:spcAft>
                <a:spcPts val="0"/>
              </a:spcAft>
              <a:buClrTx/>
              <a:buSzTx/>
              <a:tabLst/>
              <a:defRPr/>
            </a:pPr>
            <a:r>
              <a:rPr lang="ar-BH" sz="6000" b="1" spc="50" dirty="0">
                <a:ln w="0"/>
                <a:solidFill>
                  <a:srgbClr val="00206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انتهى الدرس</a:t>
            </a:r>
          </a:p>
          <a:p>
            <a:pPr marR="0" lvl="0" indent="0" algn="ctr" fontAlgn="auto">
              <a:lnSpc>
                <a:spcPct val="90000"/>
              </a:lnSpc>
              <a:spcBef>
                <a:spcPct val="0"/>
              </a:spcBef>
              <a:spcAft>
                <a:spcPts val="0"/>
              </a:spcAft>
              <a:buClrTx/>
              <a:buSzTx/>
              <a:tabLst/>
              <a:defRPr/>
            </a:pPr>
            <a:r>
              <a:rPr lang="ar-BH" sz="3600" b="1" spc="50" dirty="0">
                <a:ln w="0"/>
                <a:solidFill>
                  <a:srgbClr val="EA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أشكركم على تفاعلكم </a:t>
            </a:r>
            <a:br>
              <a:rPr lang="en-US" sz="3600" b="1" spc="50" dirty="0">
                <a:ln w="0"/>
                <a:solidFill>
                  <a:srgbClr val="EA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br>
            <a:r>
              <a:rPr lang="ar-BH" sz="3600" b="1" spc="50" dirty="0">
                <a:ln w="0"/>
                <a:solidFill>
                  <a:srgbClr val="EA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وإلى اللّقاء في درس آخر</a:t>
            </a:r>
            <a:endParaRPr lang="en-US" sz="3600" b="1" spc="50" dirty="0">
              <a:ln w="0"/>
              <a:solidFill>
                <a:srgbClr val="EA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
        <p:nvSpPr>
          <p:cNvPr id="3" name="Rectangle 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23960"/>
      </p:ext>
    </p:extLst>
  </p:cSld>
  <p:clrMapOvr>
    <a:masterClrMapping/>
  </p:clrMapOvr>
  <mc:AlternateContent xmlns:mc="http://schemas.openxmlformats.org/markup-compatibility/2006" xmlns:p14="http://schemas.microsoft.com/office/powerpoint/2010/main">
    <mc:Choice Requires="p14">
      <p:transition spd="slow" p14:dur="1200" advTm="11221">
        <p14:prism dir="r"/>
      </p:transition>
    </mc:Choice>
    <mc:Fallback xmlns="">
      <p:transition spd="slow" advTm="1122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603239" y="277206"/>
            <a:ext cx="3954607" cy="1171148"/>
          </a:xfrm>
          <a:prstGeom prst="rect">
            <a:avLst/>
          </a:prstGeom>
          <a:solidFill>
            <a:srgbClr val="99663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ar-BH" sz="6600" b="1" dirty="0">
                <a:solidFill>
                  <a:schemeClr val="bg1"/>
                </a:solidFill>
                <a:latin typeface="Sakkal Majalla" panose="02000000000000000000" pitchFamily="2" charset="-78"/>
                <a:cs typeface="Sakkal Majalla" panose="02000000000000000000" pitchFamily="2" charset="-78"/>
              </a:rPr>
            </a:br>
            <a:r>
              <a:rPr lang="ar-BH" sz="6600" b="1" dirty="0">
                <a:solidFill>
                  <a:schemeClr val="bg1"/>
                </a:solidFill>
                <a:latin typeface="Sakkal Majalla" panose="02000000000000000000" pitchFamily="2" charset="-78"/>
                <a:cs typeface="Sakkal Majalla" panose="02000000000000000000" pitchFamily="2" charset="-78"/>
              </a:rPr>
              <a:t>أهداف الدرس</a:t>
            </a:r>
            <a:r>
              <a:rPr lang="en-US" sz="6600" b="1" dirty="0">
                <a:solidFill>
                  <a:schemeClr val="bg1"/>
                </a:solidFill>
                <a:latin typeface="Sakkal Majalla" panose="02000000000000000000" pitchFamily="2" charset="-78"/>
                <a:cs typeface="Sakkal Majalla" panose="02000000000000000000" pitchFamily="2" charset="-78"/>
              </a:rPr>
              <a:t>    </a:t>
            </a:r>
            <a:br>
              <a:rPr lang="ar-BH" sz="6600" b="1" dirty="0">
                <a:solidFill>
                  <a:schemeClr val="bg1"/>
                </a:solidFill>
                <a:latin typeface="Sakkal Majalla" panose="02000000000000000000" pitchFamily="2" charset="-78"/>
                <a:cs typeface="Sakkal Majalla" panose="02000000000000000000" pitchFamily="2" charset="-78"/>
              </a:rPr>
            </a:br>
            <a:endParaRPr lang="ar-BH" sz="6600" dirty="0">
              <a:solidFill>
                <a:schemeClr val="bg1"/>
              </a:solidFill>
              <a:latin typeface="Sakkal Majalla" panose="02000000000000000000" pitchFamily="2" charset="-78"/>
              <a:cs typeface="Sakkal Majalla" panose="02000000000000000000" pitchFamily="2" charset="-78"/>
            </a:endParaRPr>
          </a:p>
        </p:txBody>
      </p:sp>
      <p:sp>
        <p:nvSpPr>
          <p:cNvPr id="11" name="Rectangle 10"/>
          <p:cNvSpPr/>
          <p:nvPr/>
        </p:nvSpPr>
        <p:spPr>
          <a:xfrm>
            <a:off x="2335237" y="3048794"/>
            <a:ext cx="9293537" cy="571617"/>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ar-BH" sz="3600" b="1" dirty="0">
                <a:solidFill>
                  <a:srgbClr val="0033CC"/>
                </a:solidFill>
                <a:latin typeface="Sakkal Majalla" panose="02000000000000000000" pitchFamily="2" charset="-78"/>
                <a:cs typeface="Sakkal Majalla" panose="02000000000000000000" pitchFamily="2" charset="-78"/>
              </a:rPr>
              <a:t>تحديد الفكرة العامّة للقصيدة.</a:t>
            </a:r>
            <a:endParaRPr lang="ar-BH" sz="3600" dirty="0">
              <a:solidFill>
                <a:srgbClr val="0033CC"/>
              </a:solidFill>
              <a:latin typeface="Sakkal Majalla" panose="02000000000000000000" pitchFamily="2" charset="-78"/>
              <a:cs typeface="Sakkal Majalla" panose="02000000000000000000" pitchFamily="2" charset="-78"/>
            </a:endParaRPr>
          </a:p>
        </p:txBody>
      </p:sp>
      <p:sp>
        <p:nvSpPr>
          <p:cNvPr id="12" name="Rectangle 11"/>
          <p:cNvSpPr/>
          <p:nvPr/>
        </p:nvSpPr>
        <p:spPr>
          <a:xfrm>
            <a:off x="2335237" y="3842078"/>
            <a:ext cx="9293537" cy="571617"/>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ar-BH" sz="3600" b="1" dirty="0">
                <a:solidFill>
                  <a:srgbClr val="0033CC"/>
                </a:solidFill>
                <a:latin typeface="Sakkal Majalla" panose="02000000000000000000" pitchFamily="2" charset="-78"/>
                <a:cs typeface="Sakkal Majalla" panose="02000000000000000000" pitchFamily="2" charset="-78"/>
              </a:rPr>
              <a:t>تقسيم القصيدة إلى مقاطع وإسناد عنوان لكلّ مقطع.</a:t>
            </a:r>
            <a:endParaRPr lang="ar-BH" sz="3600" dirty="0">
              <a:solidFill>
                <a:srgbClr val="0033CC"/>
              </a:solidFill>
              <a:latin typeface="Sakkal Majalla" panose="02000000000000000000" pitchFamily="2" charset="-78"/>
              <a:cs typeface="Sakkal Majalla" panose="02000000000000000000" pitchFamily="2" charset="-78"/>
            </a:endParaRPr>
          </a:p>
        </p:txBody>
      </p:sp>
      <p:sp>
        <p:nvSpPr>
          <p:cNvPr id="13" name="Rectangle 12"/>
          <p:cNvSpPr/>
          <p:nvPr/>
        </p:nvSpPr>
        <p:spPr>
          <a:xfrm>
            <a:off x="2335237" y="4635362"/>
            <a:ext cx="9293537" cy="571617"/>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ar-BH" sz="3600" b="1" dirty="0">
                <a:solidFill>
                  <a:srgbClr val="0033CC"/>
                </a:solidFill>
                <a:latin typeface="Sakkal Majalla" panose="02000000000000000000" pitchFamily="2" charset="-78"/>
                <a:cs typeface="Sakkal Majalla" panose="02000000000000000000" pitchFamily="2" charset="-78"/>
              </a:rPr>
              <a:t>تحليل القصيدة معنى ومبنى.</a:t>
            </a:r>
            <a:endParaRPr lang="ar-BH" sz="3600" dirty="0">
              <a:solidFill>
                <a:srgbClr val="0033CC"/>
              </a:solidFill>
              <a:latin typeface="Sakkal Majalla" panose="02000000000000000000" pitchFamily="2" charset="-78"/>
              <a:cs typeface="Sakkal Majalla" panose="02000000000000000000" pitchFamily="2" charset="-78"/>
            </a:endParaRPr>
          </a:p>
        </p:txBody>
      </p:sp>
      <p:sp>
        <p:nvSpPr>
          <p:cNvPr id="15" name="Rectangle 14"/>
          <p:cNvSpPr/>
          <p:nvPr/>
        </p:nvSpPr>
        <p:spPr>
          <a:xfrm>
            <a:off x="442453" y="1855343"/>
            <a:ext cx="11186322" cy="858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800" b="1" dirty="0">
                <a:solidFill>
                  <a:schemeClr val="tx1"/>
                </a:solidFill>
                <a:latin typeface="Sakkal Majalla" panose="02000000000000000000" pitchFamily="2" charset="-78"/>
                <a:cs typeface="Sakkal Majalla" panose="02000000000000000000" pitchFamily="2" charset="-78"/>
              </a:rPr>
              <a:t>يُتوقّع من الطالب في نهاية الدرس:</a:t>
            </a:r>
            <a:endParaRPr lang="en-US" sz="4800" b="1" dirty="0">
              <a:solidFill>
                <a:schemeClr val="tx1"/>
              </a:solidFill>
              <a:latin typeface="Sakkal Majalla" panose="02000000000000000000" pitchFamily="2" charset="-78"/>
              <a:cs typeface="Sakkal Majalla" panose="02000000000000000000" pitchFamily="2" charset="-78"/>
            </a:endParaRPr>
          </a:p>
        </p:txBody>
      </p:sp>
      <p:sp>
        <p:nvSpPr>
          <p:cNvPr id="16" name="Rectangle 15"/>
          <p:cNvSpPr/>
          <p:nvPr/>
        </p:nvSpPr>
        <p:spPr>
          <a:xfrm>
            <a:off x="2335237" y="5428646"/>
            <a:ext cx="9293537" cy="571617"/>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r" rtl="1"/>
            <a:r>
              <a:rPr lang="ar-BH" sz="3600" b="1" dirty="0">
                <a:solidFill>
                  <a:srgbClr val="0033CC"/>
                </a:solidFill>
                <a:latin typeface="Sakkal Majalla" panose="02000000000000000000" pitchFamily="2" charset="-78"/>
                <a:cs typeface="Sakkal Majalla" panose="02000000000000000000" pitchFamily="2" charset="-78"/>
              </a:rPr>
              <a:t>تقويم القصيدة وإبداء الرأي فيها. </a:t>
            </a:r>
            <a:endParaRPr lang="ar-BH" sz="3600" dirty="0">
              <a:solidFill>
                <a:srgbClr val="0033CC"/>
              </a:solidFill>
              <a:latin typeface="Sakkal Majalla" panose="02000000000000000000" pitchFamily="2" charset="-78"/>
              <a:cs typeface="Sakkal Majalla" panose="02000000000000000000" pitchFamily="2" charset="-78"/>
            </a:endParaRPr>
          </a:p>
        </p:txBody>
      </p:sp>
      <p:pic>
        <p:nvPicPr>
          <p:cNvPr id="9" name="Picture 8">
            <a:extLst>
              <a:ext uri="{FF2B5EF4-FFF2-40B4-BE49-F238E27FC236}">
                <a16:creationId xmlns:a16="http://schemas.microsoft.com/office/drawing/2014/main" id="{D106D263-7789-469C-A6F6-BFB88D1C0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7855" y="228746"/>
            <a:ext cx="1516557" cy="1268068"/>
          </a:xfrm>
          <a:prstGeom prst="rect">
            <a:avLst/>
          </a:prstGeom>
        </p:spPr>
      </p:pic>
      <p:sp>
        <p:nvSpPr>
          <p:cNvPr id="17" name="Rectangle 16"/>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0956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5500494" y="820013"/>
            <a:ext cx="4613975" cy="747909"/>
          </a:xfrm>
        </p:spPr>
        <p:txBody>
          <a:bodyPr>
            <a:normAutofit/>
          </a:bodyPr>
          <a:lstStyle/>
          <a:p>
            <a:pPr algn="r" rtl="1"/>
            <a:r>
              <a:rPr lang="ar-BH" b="1" dirty="0">
                <a:solidFill>
                  <a:srgbClr val="C00000"/>
                </a:solidFill>
                <a:latin typeface="Sakkal Majalla" panose="02000000000000000000" pitchFamily="2" charset="-78"/>
                <a:cs typeface="Sakkal Majalla" panose="02000000000000000000" pitchFamily="2" charset="-78"/>
              </a:rPr>
              <a:t>مقدّمة:</a:t>
            </a:r>
          </a:p>
        </p:txBody>
      </p:sp>
      <p:sp>
        <p:nvSpPr>
          <p:cNvPr id="18" name="Rectangle 17"/>
          <p:cNvSpPr/>
          <p:nvPr/>
        </p:nvSpPr>
        <p:spPr>
          <a:xfrm>
            <a:off x="7402653" y="4319561"/>
            <a:ext cx="2215657" cy="57677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ابن خَفاجَة</a:t>
            </a:r>
          </a:p>
        </p:txBody>
      </p:sp>
      <p:sp>
        <p:nvSpPr>
          <p:cNvPr id="23" name="Rectangle 22"/>
          <p:cNvSpPr/>
          <p:nvPr/>
        </p:nvSpPr>
        <p:spPr>
          <a:xfrm>
            <a:off x="7402658" y="3289233"/>
            <a:ext cx="2215657" cy="57677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أبو فراس الحمدانيّ</a:t>
            </a:r>
          </a:p>
        </p:txBody>
      </p:sp>
      <p:sp>
        <p:nvSpPr>
          <p:cNvPr id="26" name="Rectangle 25"/>
          <p:cNvSpPr/>
          <p:nvPr/>
        </p:nvSpPr>
        <p:spPr>
          <a:xfrm>
            <a:off x="2735948" y="3289233"/>
            <a:ext cx="2215657" cy="57677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الصنَوْبَريّ</a:t>
            </a:r>
          </a:p>
        </p:txBody>
      </p:sp>
      <p:sp>
        <p:nvSpPr>
          <p:cNvPr id="27" name="Rectangle 26"/>
          <p:cNvSpPr/>
          <p:nvPr/>
        </p:nvSpPr>
        <p:spPr>
          <a:xfrm>
            <a:off x="5069303" y="4319561"/>
            <a:ext cx="2215657" cy="57677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عنترة بن شدّاد</a:t>
            </a:r>
          </a:p>
        </p:txBody>
      </p:sp>
      <p:sp>
        <p:nvSpPr>
          <p:cNvPr id="28" name="Rectangle 27"/>
          <p:cNvSpPr/>
          <p:nvPr/>
        </p:nvSpPr>
        <p:spPr>
          <a:xfrm>
            <a:off x="4153320" y="2166194"/>
            <a:ext cx="6821894"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b="1" dirty="0">
                <a:solidFill>
                  <a:srgbClr val="0000CC"/>
                </a:solidFill>
                <a:latin typeface="Sakkal Majalla" panose="02000000000000000000" pitchFamily="2" charset="-78"/>
                <a:cs typeface="Sakkal Majalla" panose="02000000000000000000" pitchFamily="2" charset="-78"/>
              </a:rPr>
              <a:t>حدّد من القائمة الآتية الشعراء الذين اشتهروا بوصف الطبيعة:</a:t>
            </a:r>
          </a:p>
        </p:txBody>
      </p:sp>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0" name="Picture 19"/>
          <p:cNvPicPr>
            <a:picLocks noChangeAspect="1"/>
          </p:cNvPicPr>
          <p:nvPr/>
        </p:nvPicPr>
        <p:blipFill>
          <a:blip r:embed="rId2"/>
          <a:stretch>
            <a:fillRect/>
          </a:stretch>
        </p:blipFill>
        <p:spPr>
          <a:xfrm>
            <a:off x="10450101" y="398585"/>
            <a:ext cx="1493941" cy="1493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ectangle 20"/>
          <p:cNvSpPr/>
          <p:nvPr/>
        </p:nvSpPr>
        <p:spPr>
          <a:xfrm>
            <a:off x="2735948" y="4319561"/>
            <a:ext cx="2215657" cy="57677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err="1">
                <a:solidFill>
                  <a:srgbClr val="0000CC"/>
                </a:solidFill>
                <a:latin typeface="Sakkal Majalla" panose="02000000000000000000" pitchFamily="2" charset="-78"/>
                <a:cs typeface="Sakkal Majalla" panose="02000000000000000000" pitchFamily="2" charset="-78"/>
              </a:rPr>
              <a:t>كُشاجِم</a:t>
            </a:r>
            <a:endParaRPr lang="ar-BH" sz="2800" b="1" dirty="0">
              <a:solidFill>
                <a:srgbClr val="0000CC"/>
              </a:solidFill>
              <a:latin typeface="Sakkal Majalla" panose="02000000000000000000" pitchFamily="2" charset="-78"/>
              <a:cs typeface="Sakkal Majalla" panose="02000000000000000000" pitchFamily="2" charset="-78"/>
            </a:endParaRPr>
          </a:p>
        </p:txBody>
      </p:sp>
      <p:sp>
        <p:nvSpPr>
          <p:cNvPr id="22" name="Rectangle 21"/>
          <p:cNvSpPr/>
          <p:nvPr/>
        </p:nvSpPr>
        <p:spPr>
          <a:xfrm>
            <a:off x="5069303" y="3289233"/>
            <a:ext cx="2215657" cy="57677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البُحتُريّ</a:t>
            </a:r>
          </a:p>
        </p:txBody>
      </p: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465223"/>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22653" y="135695"/>
            <a:ext cx="7702062" cy="6230816"/>
          </a:xfrm>
          <a:prstGeom prst="rect">
            <a:avLst/>
          </a:prstGeom>
          <a:solidFill>
            <a:schemeClr val="bg1">
              <a:lumMod val="75000"/>
            </a:schemeClr>
          </a:solidFill>
          <a:ln>
            <a:solidFill>
              <a:srgbClr val="C00000"/>
            </a:solid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2400" dirty="0">
              <a:solidFill>
                <a:schemeClr val="tx1"/>
              </a:solidFill>
              <a:latin typeface="Sakkal Majalla" panose="02000000000000000000" pitchFamily="2" charset="-78"/>
              <a:cs typeface="Sakkal Majalla" panose="02000000000000000000" pitchFamily="2" charset="-78"/>
            </a:endParaRPr>
          </a:p>
        </p:txBody>
      </p:sp>
      <p:sp>
        <p:nvSpPr>
          <p:cNvPr id="4" name="Rectangle 3"/>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681275144"/>
              </p:ext>
            </p:extLst>
          </p:nvPr>
        </p:nvGraphicFramePr>
        <p:xfrm>
          <a:off x="4492977" y="205740"/>
          <a:ext cx="7326490" cy="6035040"/>
        </p:xfrm>
        <a:graphic>
          <a:graphicData uri="http://schemas.openxmlformats.org/drawingml/2006/table">
            <a:tbl>
              <a:tblPr rtl="1" firstRow="1" firstCol="1" lastRow="1" lastCol="1" bandRow="1" bandCol="1">
                <a:tableStyleId>{2D5ABB26-0587-4C30-8999-92F81FD0307C}</a:tableStyleId>
              </a:tblPr>
              <a:tblGrid>
                <a:gridCol w="3262158">
                  <a:extLst>
                    <a:ext uri="{9D8B030D-6E8A-4147-A177-3AD203B41FA5}">
                      <a16:colId xmlns:a16="http://schemas.microsoft.com/office/drawing/2014/main" val="20000"/>
                    </a:ext>
                  </a:extLst>
                </a:gridCol>
                <a:gridCol w="681846">
                  <a:extLst>
                    <a:ext uri="{9D8B030D-6E8A-4147-A177-3AD203B41FA5}">
                      <a16:colId xmlns:a16="http://schemas.microsoft.com/office/drawing/2014/main" val="20001"/>
                    </a:ext>
                  </a:extLst>
                </a:gridCol>
                <a:gridCol w="3382486">
                  <a:extLst>
                    <a:ext uri="{9D8B030D-6E8A-4147-A177-3AD203B41FA5}">
                      <a16:colId xmlns:a16="http://schemas.microsoft.com/office/drawing/2014/main" val="20002"/>
                    </a:ext>
                  </a:extLst>
                </a:gridCol>
              </a:tblGrid>
              <a:tr h="4266349">
                <a:tc>
                  <a:txBody>
                    <a:bodyPr/>
                    <a:lstStyle/>
                    <a:p>
                      <a:pPr marL="0" marR="0" algn="just" rtl="1">
                        <a:lnSpc>
                          <a:spcPct val="100000"/>
                        </a:lnSpc>
                        <a:spcBef>
                          <a:spcPts val="0"/>
                        </a:spcBef>
                        <a:spcAft>
                          <a:spcPts val="0"/>
                        </a:spcAft>
                      </a:pPr>
                      <a:r>
                        <a:rPr lang="ar-SA" sz="1800" b="1" dirty="0">
                          <a:solidFill>
                            <a:srgbClr val="0000CC"/>
                          </a:solidFill>
                          <a:effectLst/>
                        </a:rPr>
                        <a:t>ورياضٍ تَخــــــــايلُ الأرضُ فيها</a:t>
                      </a:r>
                      <a:br>
                        <a:rPr lang="ar-SA" sz="1800" b="1" dirty="0">
                          <a:solidFill>
                            <a:srgbClr val="0000CC"/>
                          </a:solidFill>
                          <a:effectLst/>
                        </a:rPr>
                      </a:br>
                      <a:endParaRPr lang="en-US" sz="1800" b="1" dirty="0">
                        <a:solidFill>
                          <a:srgbClr val="0000CC"/>
                        </a:solidFill>
                        <a:effectLst/>
                      </a:endParaRPr>
                    </a:p>
                    <a:p>
                      <a:pPr marL="0" marR="0" algn="just" rtl="1">
                        <a:lnSpc>
                          <a:spcPct val="100000"/>
                        </a:lnSpc>
                        <a:spcBef>
                          <a:spcPts val="0"/>
                        </a:spcBef>
                        <a:spcAft>
                          <a:spcPts val="0"/>
                        </a:spcAft>
                      </a:pPr>
                      <a:r>
                        <a:rPr lang="ar-SA" sz="1800" b="1" dirty="0">
                          <a:solidFill>
                            <a:srgbClr val="0000CC"/>
                          </a:solidFill>
                          <a:effectLst/>
                        </a:rPr>
                        <a:t>ذاتِ وَشيٍ تَناسجَتهُ ســـــَـــــــوارٍ</a:t>
                      </a:r>
                      <a:br>
                        <a:rPr lang="ar-SA" sz="1800" b="1" dirty="0">
                          <a:solidFill>
                            <a:srgbClr val="0000CC"/>
                          </a:solidFill>
                          <a:effectLst/>
                        </a:rPr>
                      </a:br>
                      <a:endParaRPr lang="en-US" sz="1800" b="1" dirty="0">
                        <a:solidFill>
                          <a:srgbClr val="0000CC"/>
                        </a:solidFill>
                        <a:effectLst/>
                      </a:endParaRPr>
                    </a:p>
                    <a:p>
                      <a:pPr marL="0" marR="0" algn="just" rtl="1">
                        <a:lnSpc>
                          <a:spcPct val="100000"/>
                        </a:lnSpc>
                        <a:spcBef>
                          <a:spcPts val="0"/>
                        </a:spcBef>
                        <a:spcAft>
                          <a:spcPts val="0"/>
                        </a:spcAft>
                      </a:pPr>
                      <a:r>
                        <a:rPr lang="ar-SA" sz="1800" b="1" dirty="0">
                          <a:solidFill>
                            <a:srgbClr val="0000CC"/>
                          </a:solidFill>
                          <a:effectLst/>
                        </a:rPr>
                        <a:t>شَكرتْ نِعمةَ الوليِّ على الوَسمِـيِّ</a:t>
                      </a:r>
                      <a:br>
                        <a:rPr lang="ar-SA" sz="1800" b="1" dirty="0">
                          <a:solidFill>
                            <a:srgbClr val="0000CC"/>
                          </a:solidFill>
                          <a:effectLst/>
                        </a:rPr>
                      </a:br>
                      <a:endParaRPr lang="en-US" sz="1800" b="1" dirty="0">
                        <a:solidFill>
                          <a:srgbClr val="0000CC"/>
                        </a:solidFill>
                        <a:effectLst/>
                      </a:endParaRPr>
                    </a:p>
                    <a:p>
                      <a:pPr marL="0" marR="0" algn="just" rtl="1">
                        <a:lnSpc>
                          <a:spcPct val="100000"/>
                        </a:lnSpc>
                        <a:spcBef>
                          <a:spcPts val="0"/>
                        </a:spcBef>
                        <a:spcAft>
                          <a:spcPts val="0"/>
                        </a:spcAft>
                      </a:pPr>
                      <a:r>
                        <a:rPr lang="ar-SA" sz="1800" b="1" dirty="0">
                          <a:solidFill>
                            <a:srgbClr val="0000CC"/>
                          </a:solidFill>
                          <a:effectLst/>
                        </a:rPr>
                        <a:t>فهي تُثني على السمــــــــــاءِ ثناءً</a:t>
                      </a:r>
                      <a:br>
                        <a:rPr lang="ar-SA" sz="1800" b="1" dirty="0">
                          <a:solidFill>
                            <a:srgbClr val="0000CC"/>
                          </a:solidFill>
                          <a:effectLst/>
                        </a:rPr>
                      </a:br>
                      <a:endParaRPr lang="en-US" sz="1800" b="1" dirty="0">
                        <a:solidFill>
                          <a:srgbClr val="0000CC"/>
                        </a:solidFill>
                        <a:effectLst/>
                      </a:endParaRPr>
                    </a:p>
                    <a:p>
                      <a:pPr marL="0" marR="0" algn="just" rtl="1">
                        <a:lnSpc>
                          <a:spcPct val="100000"/>
                        </a:lnSpc>
                        <a:spcBef>
                          <a:spcPts val="0"/>
                        </a:spcBef>
                        <a:spcAft>
                          <a:spcPts val="0"/>
                        </a:spcAft>
                      </a:pPr>
                      <a:r>
                        <a:rPr lang="ar-SA" sz="1800" b="1" dirty="0">
                          <a:solidFill>
                            <a:srgbClr val="0000CC"/>
                          </a:solidFill>
                          <a:effectLst/>
                        </a:rPr>
                        <a:t>مِن نَسيم كأنَّ مـَسراه في الأرواح</a:t>
                      </a:r>
                      <a:br>
                        <a:rPr lang="ar-SA" sz="1800" b="1" dirty="0">
                          <a:solidFill>
                            <a:srgbClr val="0000CC"/>
                          </a:solidFill>
                          <a:effectLst/>
                        </a:rPr>
                      </a:br>
                      <a:endParaRPr lang="en-US" sz="1800" b="1" dirty="0">
                        <a:solidFill>
                          <a:srgbClr val="0000CC"/>
                        </a:solidFill>
                        <a:effectLst/>
                      </a:endParaRPr>
                    </a:p>
                    <a:p>
                      <a:pPr marL="0" marR="0" algn="just" rtl="1">
                        <a:lnSpc>
                          <a:spcPct val="100000"/>
                        </a:lnSpc>
                        <a:spcBef>
                          <a:spcPts val="0"/>
                        </a:spcBef>
                        <a:spcAft>
                          <a:spcPts val="0"/>
                        </a:spcAft>
                      </a:pPr>
                      <a:r>
                        <a:rPr lang="ar-SA" sz="1800" b="1" dirty="0">
                          <a:solidFill>
                            <a:srgbClr val="0000CC"/>
                          </a:solidFill>
                          <a:effectLst/>
                        </a:rPr>
                        <a:t>حَملتْ شُكـــــــــرَها الرياحُ فأدَّتْ</a:t>
                      </a:r>
                      <a:br>
                        <a:rPr lang="ar-SA" sz="1800" b="1" dirty="0">
                          <a:solidFill>
                            <a:srgbClr val="0000CC"/>
                          </a:solidFill>
                          <a:effectLst/>
                        </a:rPr>
                      </a:br>
                      <a:endParaRPr lang="en-US" sz="1800" b="1" dirty="0">
                        <a:solidFill>
                          <a:srgbClr val="0000CC"/>
                        </a:solidFill>
                        <a:effectLst/>
                      </a:endParaRPr>
                    </a:p>
                    <a:p>
                      <a:pPr marL="0" marR="0" algn="just" rtl="1">
                        <a:lnSpc>
                          <a:spcPct val="100000"/>
                        </a:lnSpc>
                        <a:spcBef>
                          <a:spcPts val="0"/>
                        </a:spcBef>
                        <a:spcAft>
                          <a:spcPts val="0"/>
                        </a:spcAft>
                      </a:pPr>
                      <a:r>
                        <a:rPr lang="ar-BH" sz="1800" b="1" dirty="0">
                          <a:solidFill>
                            <a:srgbClr val="0000CC"/>
                          </a:solidFill>
                          <a:effectLst/>
                        </a:rPr>
                        <a:t>منظـــرٌ مُعجِـــبٌ تَــــحِــيَّـــــةُ أُنْـــــــــفٍ</a:t>
                      </a:r>
                      <a:br>
                        <a:rPr lang="ar-BH"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BH" sz="1800" b="1" dirty="0">
                          <a:solidFill>
                            <a:srgbClr val="0000CC"/>
                          </a:solidFill>
                          <a:effectLst/>
                        </a:rPr>
                        <a:t>مَسمعٌ مُطرِبٌ إذا ِشئتَ مُلْهٍ</a:t>
                      </a:r>
                      <a:br>
                        <a:rPr lang="ar-BH" sz="1800" b="1" dirty="0">
                          <a:solidFill>
                            <a:srgbClr val="0000CC"/>
                          </a:solidFill>
                          <a:effectLst/>
                        </a:rPr>
                      </a:b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ctr" rtl="1">
                        <a:lnSpc>
                          <a:spcPct val="100000"/>
                        </a:lnSpc>
                        <a:spcBef>
                          <a:spcPts val="0"/>
                        </a:spcBef>
                        <a:spcAft>
                          <a:spcPts val="0"/>
                        </a:spcAft>
                      </a:pPr>
                      <a:r>
                        <a:rPr lang="ar-BH" sz="1800" b="1" dirty="0">
                          <a:solidFill>
                            <a:srgbClr val="0000CC"/>
                          </a:solidFill>
                          <a:effectLst/>
                        </a:rPr>
                        <a:t> </a:t>
                      </a: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justLow" rtl="1">
                        <a:lnSpc>
                          <a:spcPct val="100000"/>
                        </a:lnSpc>
                        <a:spcBef>
                          <a:spcPts val="0"/>
                        </a:spcBef>
                        <a:spcAft>
                          <a:spcPts val="0"/>
                        </a:spcAft>
                      </a:pPr>
                      <a:r>
                        <a:rPr lang="ar-SA" sz="1800" b="1" dirty="0">
                          <a:solidFill>
                            <a:srgbClr val="0000CC"/>
                          </a:solidFill>
                          <a:effectLst/>
                        </a:rPr>
                        <a:t>خُي</a:t>
                      </a:r>
                      <a:r>
                        <a:rPr lang="ar-BH" sz="1800" b="1" dirty="0">
                          <a:solidFill>
                            <a:srgbClr val="0000CC"/>
                          </a:solidFill>
                          <a:effectLst/>
                        </a:rPr>
                        <a:t>َـ</a:t>
                      </a:r>
                      <a:r>
                        <a:rPr lang="ar-SA" sz="1800" b="1" dirty="0">
                          <a:solidFill>
                            <a:srgbClr val="0000CC"/>
                          </a:solidFill>
                          <a:effectLst/>
                        </a:rPr>
                        <a:t>لاءَ الفتاةِ في الأبْـــــــــرادِ</a:t>
                      </a:r>
                      <a:br>
                        <a:rPr lang="ar-SA"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SA" sz="1800" b="1" dirty="0">
                          <a:solidFill>
                            <a:srgbClr val="0000CC"/>
                          </a:solidFill>
                          <a:effectLst/>
                        </a:rPr>
                        <a:t>لَبقا تٌ بِحَوكـِــه وغَــــــــوادِ  </a:t>
                      </a:r>
                      <a:br>
                        <a:rPr lang="ar-SA"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SA" sz="1800" b="1" dirty="0">
                          <a:solidFill>
                            <a:srgbClr val="0000CC"/>
                          </a:solidFill>
                          <a:effectLst/>
                        </a:rPr>
                        <a:t>ثم العِهــــاد</a:t>
                      </a:r>
                      <a:r>
                        <a:rPr lang="ar-BH" sz="1800" b="1" dirty="0">
                          <a:solidFill>
                            <a:srgbClr val="0000CC"/>
                          </a:solidFill>
                          <a:effectLst/>
                        </a:rPr>
                        <a:t>ِ</a:t>
                      </a:r>
                      <a:r>
                        <a:rPr lang="ar-SA" sz="1800" b="1" dirty="0">
                          <a:solidFill>
                            <a:srgbClr val="0000CC"/>
                          </a:solidFill>
                          <a:effectLst/>
                        </a:rPr>
                        <a:t> بـــعد</a:t>
                      </a:r>
                      <a:r>
                        <a:rPr lang="ar-BH" sz="1800" b="1" dirty="0">
                          <a:solidFill>
                            <a:srgbClr val="0000CC"/>
                          </a:solidFill>
                          <a:effectLst/>
                        </a:rPr>
                        <a:t>َ</a:t>
                      </a:r>
                      <a:r>
                        <a:rPr lang="ar-SA" sz="1800" b="1" dirty="0">
                          <a:solidFill>
                            <a:srgbClr val="0000CC"/>
                          </a:solidFill>
                          <a:effectLst/>
                        </a:rPr>
                        <a:t> العِهـــــــادِ</a:t>
                      </a:r>
                      <a:br>
                        <a:rPr lang="ar-SA"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SA" sz="1800" b="1" dirty="0">
                          <a:solidFill>
                            <a:srgbClr val="0000CC"/>
                          </a:solidFill>
                          <a:effectLst/>
                        </a:rPr>
                        <a:t>طيِّبَ النشر شائعًا في البـلادِ</a:t>
                      </a:r>
                      <a:br>
                        <a:rPr lang="ar-SA"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SA" sz="1800" b="1" dirty="0">
                          <a:solidFill>
                            <a:srgbClr val="0000CC"/>
                          </a:solidFill>
                          <a:effectLst/>
                        </a:rPr>
                        <a:t>مَسرى الأرواحِ في الأجسـادِ</a:t>
                      </a:r>
                      <a:br>
                        <a:rPr lang="ar-SA"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SA" sz="1800" b="1" dirty="0">
                          <a:solidFill>
                            <a:srgbClr val="0000CC"/>
                          </a:solidFill>
                          <a:effectLst/>
                        </a:rPr>
                        <a:t>ما تُؤدّيــــــهِ ألسُنُ الـــــــعُوّادِ</a:t>
                      </a:r>
                      <a:br>
                        <a:rPr lang="ar-SA"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BH" sz="1800" b="1" dirty="0">
                          <a:solidFill>
                            <a:srgbClr val="0000CC"/>
                          </a:solidFill>
                          <a:effectLst/>
                        </a:rPr>
                        <a:t>ريحُها ريحُ طيِّبِ الأولادِ</a:t>
                      </a:r>
                      <a:br>
                        <a:rPr lang="ar-BH" sz="1800" b="1" dirty="0">
                          <a:solidFill>
                            <a:srgbClr val="0000CC"/>
                          </a:solidFill>
                          <a:effectLst/>
                        </a:rPr>
                      </a:br>
                      <a:endParaRPr lang="en-US" sz="1800" b="1" dirty="0">
                        <a:solidFill>
                          <a:srgbClr val="0000CC"/>
                        </a:solidFill>
                        <a:effectLst/>
                      </a:endParaRPr>
                    </a:p>
                    <a:p>
                      <a:pPr marL="0" marR="0" algn="justLow" rtl="1">
                        <a:lnSpc>
                          <a:spcPct val="100000"/>
                        </a:lnSpc>
                        <a:spcBef>
                          <a:spcPts val="0"/>
                        </a:spcBef>
                        <a:spcAft>
                          <a:spcPts val="0"/>
                        </a:spcAft>
                      </a:pPr>
                      <a:r>
                        <a:rPr lang="ar-BH" sz="1800" b="1" dirty="0">
                          <a:solidFill>
                            <a:srgbClr val="0000CC"/>
                          </a:solidFill>
                          <a:effectLst/>
                        </a:rPr>
                        <a:t>لكَ َعن كُلِّ طارف وتِلادِ</a:t>
                      </a:r>
                      <a:br>
                        <a:rPr lang="ar-BH" sz="1800" b="1" dirty="0">
                          <a:solidFill>
                            <a:srgbClr val="0000CC"/>
                          </a:solidFill>
                          <a:effectLst/>
                        </a:rPr>
                      </a:b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extLst>
                  <a:ext uri="{0D108BD9-81ED-4DB2-BD59-A6C34878D82A}">
                    <a16:rowId xmlns:a16="http://schemas.microsoft.com/office/drawing/2014/main" val="10000"/>
                  </a:ext>
                </a:extLst>
              </a:tr>
              <a:tr h="533294">
                <a:tc>
                  <a:txBody>
                    <a:bodyPr/>
                    <a:lstStyle/>
                    <a:p>
                      <a:pPr marL="0" marR="0" algn="justLow" rtl="1">
                        <a:lnSpc>
                          <a:spcPct val="100000"/>
                        </a:lnSpc>
                        <a:spcBef>
                          <a:spcPts val="0"/>
                        </a:spcBef>
                        <a:spcAft>
                          <a:spcPts val="0"/>
                        </a:spcAft>
                      </a:pPr>
                      <a:r>
                        <a:rPr lang="ar-BH" sz="1800" b="1" dirty="0">
                          <a:solidFill>
                            <a:srgbClr val="0000CC"/>
                          </a:solidFill>
                          <a:effectLst/>
                        </a:rPr>
                        <a:t>تَتداعى بها حَمائمُ شَتّى</a:t>
                      </a:r>
                      <a:br>
                        <a:rPr lang="ar-BH" sz="1800" b="1" dirty="0">
                          <a:solidFill>
                            <a:srgbClr val="0000CC"/>
                          </a:solidFill>
                          <a:effectLst/>
                        </a:rPr>
                      </a:b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ctr" rtl="1">
                        <a:lnSpc>
                          <a:spcPct val="100000"/>
                        </a:lnSpc>
                        <a:spcBef>
                          <a:spcPts val="0"/>
                        </a:spcBef>
                        <a:spcAft>
                          <a:spcPts val="0"/>
                        </a:spcAft>
                      </a:pPr>
                      <a:r>
                        <a:rPr lang="ar-BH" sz="1800" b="1">
                          <a:solidFill>
                            <a:srgbClr val="0000CC"/>
                          </a:solidFill>
                          <a:effectLst/>
                        </a:rPr>
                        <a:t> </a:t>
                      </a:r>
                      <a:endParaRPr lang="en-US" sz="1800" b="1">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justLow" rtl="1">
                        <a:lnSpc>
                          <a:spcPct val="100000"/>
                        </a:lnSpc>
                        <a:spcBef>
                          <a:spcPts val="0"/>
                        </a:spcBef>
                        <a:spcAft>
                          <a:spcPts val="0"/>
                        </a:spcAft>
                      </a:pPr>
                      <a:r>
                        <a:rPr lang="ar-BH" sz="1800" b="1" dirty="0">
                          <a:solidFill>
                            <a:srgbClr val="0000CC"/>
                          </a:solidFill>
                          <a:effectLst/>
                        </a:rPr>
                        <a:t>كالبَواكي وكالقِيانِ الشّوادِي</a:t>
                      </a:r>
                      <a:br>
                        <a:rPr lang="ar-BH" sz="1800" b="1" dirty="0">
                          <a:solidFill>
                            <a:srgbClr val="0000CC"/>
                          </a:solidFill>
                          <a:effectLst/>
                        </a:rPr>
                      </a:b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extLst>
                  <a:ext uri="{0D108BD9-81ED-4DB2-BD59-A6C34878D82A}">
                    <a16:rowId xmlns:a16="http://schemas.microsoft.com/office/drawing/2014/main" val="10001"/>
                  </a:ext>
                </a:extLst>
              </a:tr>
              <a:tr h="533294">
                <a:tc>
                  <a:txBody>
                    <a:bodyPr/>
                    <a:lstStyle/>
                    <a:p>
                      <a:pPr marL="0" marR="0" algn="justLow" rtl="1">
                        <a:lnSpc>
                          <a:spcPct val="100000"/>
                        </a:lnSpc>
                        <a:spcBef>
                          <a:spcPts val="0"/>
                        </a:spcBef>
                        <a:spcAft>
                          <a:spcPts val="0"/>
                        </a:spcAft>
                      </a:pPr>
                      <a:r>
                        <a:rPr lang="ar-BH" sz="1800" b="1" dirty="0">
                          <a:solidFill>
                            <a:srgbClr val="0000CC"/>
                          </a:solidFill>
                          <a:effectLst/>
                        </a:rPr>
                        <a:t>تتغنّى القِرانُ منهنّ في </a:t>
                      </a:r>
                      <a:r>
                        <a:rPr lang="ar-BH" sz="1800" b="1" dirty="0" err="1">
                          <a:solidFill>
                            <a:srgbClr val="0000CC"/>
                          </a:solidFill>
                          <a:effectLst/>
                        </a:rPr>
                        <a:t>الأيْ</a:t>
                      </a:r>
                      <a:r>
                        <a:rPr lang="ar-BH" sz="1800" b="1" dirty="0">
                          <a:solidFill>
                            <a:srgbClr val="0000CC"/>
                          </a:solidFill>
                          <a:effectLst/>
                        </a:rPr>
                        <a:t>ـ </a:t>
                      </a:r>
                      <a:br>
                        <a:rPr lang="ar-BH" sz="1800" b="1" dirty="0">
                          <a:solidFill>
                            <a:srgbClr val="0000CC"/>
                          </a:solidFill>
                          <a:effectLst/>
                        </a:rPr>
                      </a:b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ctr" rtl="1">
                        <a:lnSpc>
                          <a:spcPct val="100000"/>
                        </a:lnSpc>
                        <a:spcBef>
                          <a:spcPts val="0"/>
                        </a:spcBef>
                        <a:spcAft>
                          <a:spcPts val="0"/>
                        </a:spcAft>
                      </a:pPr>
                      <a:r>
                        <a:rPr lang="ar-BH" sz="1800" b="1">
                          <a:solidFill>
                            <a:srgbClr val="0000CC"/>
                          </a:solidFill>
                          <a:effectLst/>
                        </a:rPr>
                        <a:t> </a:t>
                      </a:r>
                      <a:endParaRPr lang="en-US" sz="1800" b="1">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justLow" rtl="1">
                        <a:lnSpc>
                          <a:spcPct val="100000"/>
                        </a:lnSpc>
                        <a:spcBef>
                          <a:spcPts val="0"/>
                        </a:spcBef>
                        <a:spcAft>
                          <a:spcPts val="0"/>
                        </a:spcAft>
                      </a:pPr>
                      <a:r>
                        <a:rPr lang="ar-BH" sz="1800" b="1" dirty="0">
                          <a:solidFill>
                            <a:srgbClr val="0000CC"/>
                          </a:solidFill>
                          <a:effectLst/>
                        </a:rPr>
                        <a:t>ـكِ وتبكي الفِرادُ َشجوَ الفرادِ</a:t>
                      </a:r>
                      <a:br>
                        <a:rPr lang="ar-BH" sz="1800" b="1" dirty="0">
                          <a:solidFill>
                            <a:srgbClr val="0000CC"/>
                          </a:solidFill>
                          <a:effectLst/>
                        </a:rPr>
                      </a:b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extLst>
                  <a:ext uri="{0D108BD9-81ED-4DB2-BD59-A6C34878D82A}">
                    <a16:rowId xmlns:a16="http://schemas.microsoft.com/office/drawing/2014/main" val="10002"/>
                  </a:ext>
                </a:extLst>
              </a:tr>
              <a:tr h="426136">
                <a:tc>
                  <a:txBody>
                    <a:bodyPr/>
                    <a:lstStyle/>
                    <a:p>
                      <a:pPr marL="0" marR="0" algn="justLow" rtl="1">
                        <a:lnSpc>
                          <a:spcPct val="100000"/>
                        </a:lnSpc>
                        <a:spcBef>
                          <a:spcPts val="0"/>
                        </a:spcBef>
                        <a:spcAft>
                          <a:spcPts val="0"/>
                        </a:spcAft>
                      </a:pPr>
                      <a:r>
                        <a:rPr lang="ar-BH" sz="1800" b="1">
                          <a:solidFill>
                            <a:srgbClr val="0000CC"/>
                          </a:solidFill>
                          <a:effectLst/>
                        </a:rPr>
                        <a:t>حرّكتْ شجوَ كلِّ فاقدِ إلفٍ </a:t>
                      </a:r>
                      <a:br>
                        <a:rPr lang="ar-BH" sz="1800" b="1">
                          <a:solidFill>
                            <a:srgbClr val="0000CC"/>
                          </a:solidFill>
                          <a:effectLst/>
                        </a:rPr>
                      </a:br>
                      <a:endParaRPr lang="en-US" sz="1800" b="1">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ctr" rtl="1">
                        <a:lnSpc>
                          <a:spcPct val="100000"/>
                        </a:lnSpc>
                        <a:spcBef>
                          <a:spcPts val="0"/>
                        </a:spcBef>
                        <a:spcAft>
                          <a:spcPts val="0"/>
                        </a:spcAft>
                      </a:pPr>
                      <a:r>
                        <a:rPr lang="ar-BH" sz="1800" b="1" dirty="0">
                          <a:solidFill>
                            <a:srgbClr val="0000CC"/>
                          </a:solidFill>
                          <a:effectLst/>
                        </a:rPr>
                        <a:t> </a:t>
                      </a: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tc>
                  <a:txBody>
                    <a:bodyPr/>
                    <a:lstStyle/>
                    <a:p>
                      <a:pPr marL="0" marR="0" algn="justLow" rtl="1">
                        <a:lnSpc>
                          <a:spcPct val="100000"/>
                        </a:lnSpc>
                        <a:spcBef>
                          <a:spcPts val="0"/>
                        </a:spcBef>
                        <a:spcAft>
                          <a:spcPts val="0"/>
                        </a:spcAft>
                      </a:pPr>
                      <a:r>
                        <a:rPr lang="ar-BH" sz="1800" b="1" dirty="0">
                          <a:solidFill>
                            <a:srgbClr val="0000CC"/>
                          </a:solidFill>
                          <a:effectLst/>
                        </a:rPr>
                        <a:t>وأخي مَعشَقٍ عَميدِ الفُؤادِ</a:t>
                      </a:r>
                      <a:br>
                        <a:rPr lang="ar-BH" sz="1800" b="1" dirty="0">
                          <a:solidFill>
                            <a:srgbClr val="0000CC"/>
                          </a:solidFill>
                          <a:effectLst/>
                        </a:rPr>
                      </a:br>
                      <a:endParaRPr lang="en-US" sz="1800" b="1" dirty="0">
                        <a:solidFill>
                          <a:srgbClr val="0000CC"/>
                        </a:solidFill>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55455" marR="55455" marT="0" marB="0">
                    <a:solidFill>
                      <a:schemeClr val="tx2">
                        <a:lumMod val="20000"/>
                        <a:lumOff val="80000"/>
                      </a:schemeClr>
                    </a:solid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stretch>
            <a:fillRect/>
          </a:stretch>
        </p:blipFill>
        <p:spPr>
          <a:xfrm>
            <a:off x="0" y="617220"/>
            <a:ext cx="4014787" cy="5577254"/>
          </a:xfrm>
          <a:prstGeom prst="rect">
            <a:avLst/>
          </a:prstGeom>
        </p:spPr>
      </p:pic>
      <p:sp>
        <p:nvSpPr>
          <p:cNvPr id="6" name="Rectangle 5"/>
          <p:cNvSpPr>
            <a:spLocks/>
          </p:cNvSpPr>
          <p:nvPr/>
        </p:nvSpPr>
        <p:spPr>
          <a:xfrm>
            <a:off x="8349483" y="644518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p:cNvCxnSpPr/>
          <p:nvPr/>
        </p:nvCxnSpPr>
        <p:spPr>
          <a:xfrm flipV="1">
            <a:off x="270641" y="640314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5758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51387"/>
            <a:ext cx="12191999" cy="1219204"/>
          </a:xfrm>
          <a:prstGeom prst="rect">
            <a:avLst/>
          </a:prstGeom>
          <a:solidFill>
            <a:schemeClr val="accent4">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just" rtl="1"/>
            <a:r>
              <a:rPr lang="ar-BH" sz="3600" b="1" dirty="0">
                <a:solidFill>
                  <a:schemeClr val="tx1"/>
                </a:solidFill>
                <a:latin typeface="Sakkal Majalla" panose="02000000000000000000" pitchFamily="2" charset="-78"/>
                <a:cs typeface="Sakkal Majalla" panose="02000000000000000000" pitchFamily="2" charset="-78"/>
              </a:rPr>
              <a:t>بعد قراءة القصيدة قراءة متأنّية ميّز  فيما يأتي الأفكار الصحيحة من الأفكار الخاطئة بوضع علامة (</a:t>
            </a:r>
            <a:r>
              <a:rPr lang="ar-BH" sz="3600" b="1" dirty="0">
                <a:solidFill>
                  <a:schemeClr val="tx1"/>
                </a:solidFill>
                <a:latin typeface="Sakkal Majalla" panose="02000000000000000000" pitchFamily="2" charset="-78"/>
                <a:cs typeface="Sakkal Majalla" panose="02000000000000000000" pitchFamily="2" charset="-78"/>
                <a:sym typeface="Wingdings 2" panose="05020102010507070707" pitchFamily="18" charset="2"/>
              </a:rPr>
              <a:t></a:t>
            </a:r>
            <a:r>
              <a:rPr lang="ar-BH" sz="3600" b="1" dirty="0">
                <a:solidFill>
                  <a:schemeClr val="tx1"/>
                </a:solidFill>
                <a:latin typeface="Sakkal Majalla" panose="02000000000000000000" pitchFamily="2" charset="-78"/>
                <a:cs typeface="Sakkal Majalla" panose="02000000000000000000" pitchFamily="2" charset="-78"/>
              </a:rPr>
              <a:t>) أمام كلّ فكرة صحيحة وعلامة (</a:t>
            </a:r>
            <a:r>
              <a:rPr lang="ar-BH" sz="4400" b="1" dirty="0">
                <a:solidFill>
                  <a:schemeClr val="tx1"/>
                </a:solidFill>
                <a:latin typeface="Calibri" panose="020F0502020204030204" pitchFamily="34" charset="0"/>
                <a:cs typeface="Sakkal Majalla" panose="02000000000000000000" pitchFamily="2" charset="-78"/>
              </a:rPr>
              <a:t>×</a:t>
            </a:r>
            <a:r>
              <a:rPr lang="ar-BH" sz="3600" b="1" dirty="0">
                <a:solidFill>
                  <a:schemeClr val="tx1"/>
                </a:solidFill>
                <a:latin typeface="Sakkal Majalla" panose="02000000000000000000" pitchFamily="2" charset="-78"/>
                <a:cs typeface="Sakkal Majalla" panose="02000000000000000000" pitchFamily="2" charset="-78"/>
              </a:rPr>
              <a:t>) أمام كلّ فكرة خاطئة:</a:t>
            </a:r>
          </a:p>
        </p:txBody>
      </p:sp>
      <p:sp>
        <p:nvSpPr>
          <p:cNvPr id="4" name="Rectangle 3"/>
          <p:cNvSpPr/>
          <p:nvPr/>
        </p:nvSpPr>
        <p:spPr>
          <a:xfrm>
            <a:off x="1736643" y="2454290"/>
            <a:ext cx="9437077" cy="636084"/>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0000CC"/>
                </a:solidFill>
                <a:latin typeface="Sakkal Majalla" panose="02000000000000000000" pitchFamily="2" charset="-78"/>
                <a:cs typeface="Sakkal Majalla" panose="02000000000000000000" pitchFamily="2" charset="-78"/>
              </a:rPr>
              <a:t>النصّ قصيدة عموديّة في وصف الطبيعة.</a:t>
            </a:r>
          </a:p>
        </p:txBody>
      </p:sp>
      <p:sp>
        <p:nvSpPr>
          <p:cNvPr id="8" name="Rectangle 7"/>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p:cNvSpPr/>
          <p:nvPr/>
        </p:nvSpPr>
        <p:spPr>
          <a:xfrm>
            <a:off x="5396089" y="141773"/>
            <a:ext cx="2309378" cy="793254"/>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rgbClr val="0000CC"/>
                </a:solidFill>
                <a:latin typeface="Sakkal Majalla" panose="02000000000000000000" pitchFamily="2" charset="-78"/>
                <a:cs typeface="Sakkal Majalla" panose="02000000000000000000" pitchFamily="2" charset="-78"/>
              </a:rPr>
              <a:t>تبويب النصّ</a:t>
            </a:r>
          </a:p>
        </p:txBody>
      </p:sp>
      <p:sp>
        <p:nvSpPr>
          <p:cNvPr id="11" name="Rectangle 10"/>
          <p:cNvSpPr/>
          <p:nvPr/>
        </p:nvSpPr>
        <p:spPr>
          <a:xfrm>
            <a:off x="818768" y="2444717"/>
            <a:ext cx="682544" cy="621321"/>
          </a:xfrm>
          <a:prstGeom prst="rect">
            <a:avLst/>
          </a:prstGeom>
          <a:solidFill>
            <a:srgbClr val="15C2FF"/>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736643" y="3195662"/>
            <a:ext cx="9437077" cy="636084"/>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0000CC"/>
                </a:solidFill>
                <a:latin typeface="Sakkal Majalla" panose="02000000000000000000" pitchFamily="2" charset="-78"/>
                <a:cs typeface="Sakkal Majalla" panose="02000000000000000000" pitchFamily="2" charset="-78"/>
              </a:rPr>
              <a:t>النصّ قصيدة في غرض المدح تندرج ضمن الشعر الحرّ . </a:t>
            </a:r>
          </a:p>
        </p:txBody>
      </p:sp>
      <p:sp>
        <p:nvSpPr>
          <p:cNvPr id="13" name="Rectangle 12"/>
          <p:cNvSpPr/>
          <p:nvPr/>
        </p:nvSpPr>
        <p:spPr>
          <a:xfrm>
            <a:off x="818768" y="3186273"/>
            <a:ext cx="682544" cy="621321"/>
          </a:xfrm>
          <a:prstGeom prst="rect">
            <a:avLst/>
          </a:prstGeom>
          <a:solidFill>
            <a:srgbClr val="15C2FF"/>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chemeClr val="bg1"/>
              </a:solidFill>
              <a:latin typeface="Sakkal Majalla" panose="02000000000000000000" pitchFamily="2" charset="-78"/>
              <a:cs typeface="Sakkal Majalla" panose="02000000000000000000" pitchFamily="2" charset="-78"/>
            </a:endParaRPr>
          </a:p>
        </p:txBody>
      </p:sp>
      <p:sp>
        <p:nvSpPr>
          <p:cNvPr id="16" name="Rectangle 15"/>
          <p:cNvSpPr/>
          <p:nvPr/>
        </p:nvSpPr>
        <p:spPr>
          <a:xfrm>
            <a:off x="1748366" y="3937033"/>
            <a:ext cx="9437077" cy="636084"/>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0000CC"/>
                </a:solidFill>
                <a:latin typeface="Sakkal Majalla" panose="02000000000000000000" pitchFamily="2" charset="-78"/>
                <a:cs typeface="Sakkal Majalla" panose="02000000000000000000" pitchFamily="2" charset="-78"/>
              </a:rPr>
              <a:t>غرض القصيدة هو الوصف.</a:t>
            </a:r>
          </a:p>
        </p:txBody>
      </p:sp>
      <p:sp>
        <p:nvSpPr>
          <p:cNvPr id="17" name="Rectangle 16"/>
          <p:cNvSpPr/>
          <p:nvPr/>
        </p:nvSpPr>
        <p:spPr>
          <a:xfrm>
            <a:off x="818768" y="3917482"/>
            <a:ext cx="682544" cy="621321"/>
          </a:xfrm>
          <a:prstGeom prst="rect">
            <a:avLst/>
          </a:prstGeom>
          <a:solidFill>
            <a:srgbClr val="15C2FF"/>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chemeClr val="bg1"/>
              </a:solidFill>
              <a:latin typeface="Sakkal Majalla" panose="02000000000000000000" pitchFamily="2" charset="-78"/>
              <a:cs typeface="Sakkal Majalla" panose="02000000000000000000" pitchFamily="2" charset="-78"/>
            </a:endParaRPr>
          </a:p>
        </p:txBody>
      </p:sp>
      <p:sp>
        <p:nvSpPr>
          <p:cNvPr id="18" name="Rectangle 17"/>
          <p:cNvSpPr/>
          <p:nvPr/>
        </p:nvSpPr>
        <p:spPr>
          <a:xfrm>
            <a:off x="1736643" y="4693169"/>
            <a:ext cx="9437077" cy="636084"/>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0000CC"/>
                </a:solidFill>
                <a:latin typeface="Sakkal Majalla" panose="02000000000000000000" pitchFamily="2" charset="-78"/>
                <a:cs typeface="Sakkal Majalla" panose="02000000000000000000" pitchFamily="2" charset="-78"/>
              </a:rPr>
              <a:t>يتداخل في القصيدة غرضان هما الوصف والغزل. </a:t>
            </a:r>
          </a:p>
        </p:txBody>
      </p:sp>
      <p:sp>
        <p:nvSpPr>
          <p:cNvPr id="19" name="Rectangle 18"/>
          <p:cNvSpPr/>
          <p:nvPr/>
        </p:nvSpPr>
        <p:spPr>
          <a:xfrm>
            <a:off x="818768" y="4707932"/>
            <a:ext cx="682544" cy="621321"/>
          </a:xfrm>
          <a:prstGeom prst="rect">
            <a:avLst/>
          </a:prstGeom>
          <a:solidFill>
            <a:srgbClr val="15C2FF"/>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chemeClr val="bg1"/>
              </a:solidFill>
              <a:latin typeface="Sakkal Majalla" panose="02000000000000000000" pitchFamily="2" charset="-78"/>
              <a:cs typeface="Sakkal Majalla" panose="02000000000000000000" pitchFamily="2" charset="-78"/>
            </a:endParaRPr>
          </a:p>
        </p:txBody>
      </p:sp>
      <p:sp>
        <p:nvSpPr>
          <p:cNvPr id="20" name="Rectangle 19"/>
          <p:cNvSpPr/>
          <p:nvPr/>
        </p:nvSpPr>
        <p:spPr>
          <a:xfrm>
            <a:off x="1736643" y="5486423"/>
            <a:ext cx="9437077" cy="636084"/>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0000CC"/>
                </a:solidFill>
                <a:latin typeface="Sakkal Majalla" panose="02000000000000000000" pitchFamily="2" charset="-78"/>
                <a:cs typeface="Sakkal Majalla" panose="02000000000000000000" pitchFamily="2" charset="-78"/>
              </a:rPr>
              <a:t>يصف الشاعر في القصيدة الطبيعة في فصل الربيع. </a:t>
            </a:r>
          </a:p>
        </p:txBody>
      </p:sp>
      <p:sp>
        <p:nvSpPr>
          <p:cNvPr id="21" name="Rectangle 20"/>
          <p:cNvSpPr/>
          <p:nvPr/>
        </p:nvSpPr>
        <p:spPr>
          <a:xfrm>
            <a:off x="814795" y="5489291"/>
            <a:ext cx="682544" cy="621321"/>
          </a:xfrm>
          <a:prstGeom prst="rect">
            <a:avLst/>
          </a:prstGeom>
          <a:solidFill>
            <a:srgbClr val="15C2FF"/>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chemeClr val="bg1"/>
              </a:solidFill>
              <a:latin typeface="Sakkal Majalla" panose="02000000000000000000" pitchFamily="2" charset="-78"/>
              <a:cs typeface="Sakkal Majalla" panose="02000000000000000000" pitchFamily="2" charset="-78"/>
            </a:endParaRPr>
          </a:p>
        </p:txBody>
      </p:sp>
      <p:sp>
        <p:nvSpPr>
          <p:cNvPr id="22" name="Rectangle 21"/>
          <p:cNvSpPr/>
          <p:nvPr/>
        </p:nvSpPr>
        <p:spPr>
          <a:xfrm>
            <a:off x="822243" y="2444717"/>
            <a:ext cx="682544" cy="621321"/>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3200" b="1" dirty="0">
                <a:solidFill>
                  <a:srgbClr val="C00000"/>
                </a:solidFill>
                <a:latin typeface="Sakkal Majalla" panose="02000000000000000000" pitchFamily="2" charset="-78"/>
                <a:cs typeface="Sakkal Majalla" panose="02000000000000000000" pitchFamily="2" charset="-78"/>
                <a:sym typeface="Wingdings 2" panose="05020102010507070707" pitchFamily="18" charset="2"/>
              </a:rPr>
              <a:t></a:t>
            </a: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23" name="Rectangle 22"/>
          <p:cNvSpPr/>
          <p:nvPr/>
        </p:nvSpPr>
        <p:spPr>
          <a:xfrm>
            <a:off x="814795" y="3924864"/>
            <a:ext cx="682544" cy="621321"/>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3200" b="1" dirty="0">
                <a:solidFill>
                  <a:srgbClr val="C00000"/>
                </a:solidFill>
                <a:latin typeface="Sakkal Majalla" panose="02000000000000000000" pitchFamily="2" charset="-78"/>
                <a:cs typeface="Sakkal Majalla" panose="02000000000000000000" pitchFamily="2" charset="-78"/>
                <a:sym typeface="Wingdings 2" panose="05020102010507070707" pitchFamily="18" charset="2"/>
              </a:rPr>
              <a:t></a:t>
            </a: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24" name="Rectangle 23"/>
          <p:cNvSpPr/>
          <p:nvPr/>
        </p:nvSpPr>
        <p:spPr>
          <a:xfrm>
            <a:off x="814795" y="5486422"/>
            <a:ext cx="682544" cy="636085"/>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3200" b="1" dirty="0">
                <a:solidFill>
                  <a:srgbClr val="C00000"/>
                </a:solidFill>
                <a:latin typeface="Sakkal Majalla" panose="02000000000000000000" pitchFamily="2" charset="-78"/>
                <a:cs typeface="Sakkal Majalla" panose="02000000000000000000" pitchFamily="2" charset="-78"/>
                <a:sym typeface="Wingdings 2" panose="05020102010507070707" pitchFamily="18" charset="2"/>
              </a:rPr>
              <a:t></a:t>
            </a: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25" name="Rectangle 24"/>
          <p:cNvSpPr/>
          <p:nvPr/>
        </p:nvSpPr>
        <p:spPr>
          <a:xfrm>
            <a:off x="822243" y="3195662"/>
            <a:ext cx="682544" cy="621321"/>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4400" b="1" dirty="0">
                <a:solidFill>
                  <a:srgbClr val="C00000"/>
                </a:solidFill>
                <a:latin typeface="Calibri" panose="020F0502020204030204" pitchFamily="34" charset="0"/>
                <a:cs typeface="Sakkal Majalla" panose="02000000000000000000" pitchFamily="2" charset="-78"/>
              </a:rPr>
              <a:t>×</a:t>
            </a:r>
            <a:endParaRPr lang="ar-BH" sz="4400" b="1" dirty="0">
              <a:solidFill>
                <a:srgbClr val="C00000"/>
              </a:solidFill>
              <a:latin typeface="Sakkal Majalla" panose="02000000000000000000" pitchFamily="2" charset="-78"/>
              <a:cs typeface="Sakkal Majalla" panose="02000000000000000000" pitchFamily="2" charset="-78"/>
            </a:endParaRPr>
          </a:p>
        </p:txBody>
      </p:sp>
      <p:sp>
        <p:nvSpPr>
          <p:cNvPr id="26" name="Rectangle 25"/>
          <p:cNvSpPr/>
          <p:nvPr/>
        </p:nvSpPr>
        <p:spPr>
          <a:xfrm>
            <a:off x="822243" y="4703181"/>
            <a:ext cx="682544" cy="621321"/>
          </a:xfrm>
          <a:prstGeom prst="rect">
            <a:avLst/>
          </a:prstGeom>
          <a:solidFill>
            <a:srgbClr val="FFDF85"/>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4400" b="1" dirty="0">
                <a:solidFill>
                  <a:srgbClr val="C00000"/>
                </a:solidFill>
                <a:latin typeface="Calibri" panose="020F0502020204030204" pitchFamily="34" charset="0"/>
                <a:cs typeface="Sakkal Majalla" panose="02000000000000000000" pitchFamily="2" charset="-78"/>
              </a:rPr>
              <a:t>×</a:t>
            </a:r>
            <a:endParaRPr lang="ar-BH" sz="4400" b="1" dirty="0">
              <a:solidFill>
                <a:srgbClr val="C00000"/>
              </a:solidFill>
              <a:latin typeface="Sakkal Majalla" panose="02000000000000000000" pitchFamily="2" charset="-78"/>
              <a:cs typeface="Sakkal Majalla" panose="02000000000000000000" pitchFamily="2" charset="-78"/>
            </a:endParaRPr>
          </a:p>
        </p:txBody>
      </p:sp>
      <p:sp>
        <p:nvSpPr>
          <p:cNvPr id="27" name="Rectangle 2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8" name="Straight Connector 2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3304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0871" y="1194077"/>
            <a:ext cx="11498317" cy="830166"/>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a:r>
              <a:rPr lang="ar-BH" sz="3200" b="1" dirty="0">
                <a:solidFill>
                  <a:schemeClr val="bg1"/>
                </a:solidFill>
                <a:latin typeface="Sakkal Majalla" panose="02000000000000000000" pitchFamily="2" charset="-78"/>
                <a:cs typeface="Sakkal Majalla" panose="02000000000000000000" pitchFamily="2" charset="-78"/>
              </a:rPr>
              <a:t>حدّد الفكرة العامّة التي تدور حولها القصيدة بوضع علامة (</a:t>
            </a:r>
            <a:r>
              <a:rPr lang="ar-BH" sz="3200" b="1" dirty="0">
                <a:solidFill>
                  <a:schemeClr val="bg1"/>
                </a:solidFill>
                <a:latin typeface="Sakkal Majalla" panose="02000000000000000000" pitchFamily="2" charset="-78"/>
                <a:cs typeface="Sakkal Majalla" panose="02000000000000000000" pitchFamily="2" charset="-78"/>
                <a:sym typeface="Wingdings 2" panose="05020102010507070707" pitchFamily="18" charset="2"/>
              </a:rPr>
              <a:t></a:t>
            </a:r>
            <a:r>
              <a:rPr lang="ar-BH" sz="3200" b="1" dirty="0">
                <a:solidFill>
                  <a:schemeClr val="bg1"/>
                </a:solidFill>
                <a:latin typeface="Sakkal Majalla" panose="02000000000000000000" pitchFamily="2" charset="-78"/>
                <a:cs typeface="Sakkal Majalla" panose="02000000000000000000" pitchFamily="2" charset="-78"/>
              </a:rPr>
              <a:t>) أمام الاختيار المناسب ممّا يأتي:</a:t>
            </a:r>
          </a:p>
        </p:txBody>
      </p:sp>
      <p:sp>
        <p:nvSpPr>
          <p:cNvPr id="8" name="Rectangle 7"/>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p:cNvSpPr/>
          <p:nvPr/>
        </p:nvSpPr>
        <p:spPr>
          <a:xfrm>
            <a:off x="5396089" y="267285"/>
            <a:ext cx="2309378"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rgbClr val="0000CC"/>
                </a:solidFill>
                <a:latin typeface="Sakkal Majalla" panose="02000000000000000000" pitchFamily="2" charset="-78"/>
                <a:cs typeface="Sakkal Majalla" panose="02000000000000000000" pitchFamily="2" charset="-78"/>
              </a:rPr>
              <a:t>تبويب النصّ</a:t>
            </a:r>
          </a:p>
        </p:txBody>
      </p:sp>
      <p:sp>
        <p:nvSpPr>
          <p:cNvPr id="10" name="Rectangle 9"/>
          <p:cNvSpPr/>
          <p:nvPr/>
        </p:nvSpPr>
        <p:spPr>
          <a:xfrm>
            <a:off x="1262368" y="2325459"/>
            <a:ext cx="10576820" cy="636084"/>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a:r>
              <a:rPr lang="ar-BH" sz="3200" b="1" dirty="0">
                <a:solidFill>
                  <a:srgbClr val="0000CC"/>
                </a:solidFill>
                <a:latin typeface="Sakkal Majalla" panose="02000000000000000000" pitchFamily="2" charset="-78"/>
                <a:cs typeface="Sakkal Majalla" panose="02000000000000000000" pitchFamily="2" charset="-78"/>
              </a:rPr>
              <a:t>يصف الشاعر فتاة جميلة في ثوبها الواسع الطويل مُستعيرًا لها صفات من الطبيعة.</a:t>
            </a:r>
          </a:p>
        </p:txBody>
      </p:sp>
      <p:sp>
        <p:nvSpPr>
          <p:cNvPr id="11" name="Rectangle 10"/>
          <p:cNvSpPr/>
          <p:nvPr/>
        </p:nvSpPr>
        <p:spPr>
          <a:xfrm>
            <a:off x="347968" y="2340222"/>
            <a:ext cx="682544" cy="621321"/>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1262368" y="3321489"/>
            <a:ext cx="10576820" cy="636084"/>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a:r>
              <a:rPr lang="ar-BH" sz="3200" b="1" dirty="0">
                <a:solidFill>
                  <a:srgbClr val="0000CC"/>
                </a:solidFill>
                <a:latin typeface="Sakkal Majalla" panose="02000000000000000000" pitchFamily="2" charset="-78"/>
                <a:cs typeface="Sakkal Majalla" panose="02000000000000000000" pitchFamily="2" charset="-78"/>
              </a:rPr>
              <a:t>يصف الشاعر الرياضَ الزاهية في الربيع مُسبغًا عليها صفة الحياة، مبرزًا أثرَها في نفسه.</a:t>
            </a:r>
          </a:p>
        </p:txBody>
      </p:sp>
      <p:sp>
        <p:nvSpPr>
          <p:cNvPr id="13" name="Rectangle 12"/>
          <p:cNvSpPr/>
          <p:nvPr/>
        </p:nvSpPr>
        <p:spPr>
          <a:xfrm>
            <a:off x="382766" y="3369898"/>
            <a:ext cx="682544" cy="621321"/>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1262368" y="4414339"/>
            <a:ext cx="10576820" cy="636084"/>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a:r>
              <a:rPr lang="ar-BH" sz="3200" b="1" dirty="0">
                <a:solidFill>
                  <a:srgbClr val="0000CC"/>
                </a:solidFill>
                <a:latin typeface="Sakkal Majalla" panose="02000000000000000000" pitchFamily="2" charset="-78"/>
                <a:cs typeface="Sakkal Majalla" panose="02000000000000000000" pitchFamily="2" charset="-78"/>
              </a:rPr>
              <a:t>يصف الشاعر ما تركته الطبيعة في ذاته من أثر  وما أثارته في فؤاده من أحاسيس.</a:t>
            </a:r>
          </a:p>
        </p:txBody>
      </p:sp>
      <p:sp>
        <p:nvSpPr>
          <p:cNvPr id="15" name="Rectangle 14"/>
          <p:cNvSpPr/>
          <p:nvPr/>
        </p:nvSpPr>
        <p:spPr>
          <a:xfrm>
            <a:off x="347968" y="4432929"/>
            <a:ext cx="682544" cy="621321"/>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1262368" y="5378835"/>
            <a:ext cx="10576820" cy="636084"/>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0000CC"/>
                </a:solidFill>
                <a:latin typeface="Sakkal Majalla" panose="02000000000000000000" pitchFamily="2" charset="-78"/>
                <a:cs typeface="Sakkal Majalla" panose="02000000000000000000" pitchFamily="2" charset="-78"/>
              </a:rPr>
              <a:t>يصف الشاعر</a:t>
            </a:r>
            <a:r>
              <a:rPr lang="en-US" sz="3200" b="1" dirty="0">
                <a:solidFill>
                  <a:srgbClr val="0000CC"/>
                </a:solidFill>
                <a:latin typeface="Sakkal Majalla" panose="02000000000000000000" pitchFamily="2" charset="-78"/>
                <a:cs typeface="Sakkal Majalla" panose="02000000000000000000" pitchFamily="2" charset="-78"/>
              </a:rPr>
              <a:t> </a:t>
            </a:r>
            <a:r>
              <a:rPr lang="ar-BH" sz="3200" b="1" dirty="0">
                <a:solidFill>
                  <a:srgbClr val="0000CC"/>
                </a:solidFill>
                <a:latin typeface="Sakkal Majalla" panose="02000000000000000000" pitchFamily="2" charset="-78"/>
                <a:cs typeface="Sakkal Majalla" panose="02000000000000000000" pitchFamily="2" charset="-78"/>
              </a:rPr>
              <a:t>مشهد هطول الأمطار  في الرياض وتفاعل مكوّنات الطبيعة معه.</a:t>
            </a:r>
          </a:p>
        </p:txBody>
      </p:sp>
      <p:sp>
        <p:nvSpPr>
          <p:cNvPr id="17" name="Rectangle 16"/>
          <p:cNvSpPr/>
          <p:nvPr/>
        </p:nvSpPr>
        <p:spPr>
          <a:xfrm>
            <a:off x="347968" y="5364070"/>
            <a:ext cx="682544" cy="621321"/>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18" name="Rectangle 17"/>
          <p:cNvSpPr/>
          <p:nvPr/>
        </p:nvSpPr>
        <p:spPr>
          <a:xfrm>
            <a:off x="382766" y="3368609"/>
            <a:ext cx="682544" cy="621321"/>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3200" b="1" dirty="0">
                <a:solidFill>
                  <a:srgbClr val="C00000"/>
                </a:solidFill>
                <a:latin typeface="Sakkal Majalla" panose="02000000000000000000" pitchFamily="2" charset="-78"/>
                <a:cs typeface="Sakkal Majalla" panose="02000000000000000000" pitchFamily="2" charset="-78"/>
                <a:sym typeface="Wingdings 2" panose="05020102010507070707" pitchFamily="18" charset="2"/>
              </a:rPr>
              <a:t></a:t>
            </a: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36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0755" y="1218118"/>
            <a:ext cx="11390487" cy="1017081"/>
          </a:xfrm>
          <a:prstGeom prst="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chemeClr val="bg1"/>
                </a:solidFill>
                <a:latin typeface="Sakkal Majalla" panose="02000000000000000000" pitchFamily="2" charset="-78"/>
                <a:cs typeface="Sakkal Majalla" panose="02000000000000000000" pitchFamily="2" charset="-78"/>
              </a:rPr>
              <a:t>قسّم القصيدة مقطعين مُعتمدًا مِعيارَ الإجمال والتفصيل، وأسند عنوانًا إلى كلّ مقطع.</a:t>
            </a:r>
          </a:p>
        </p:txBody>
      </p:sp>
      <p:sp>
        <p:nvSpPr>
          <p:cNvPr id="8" name="Rectangle 7"/>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Rectangle 8"/>
          <p:cNvSpPr/>
          <p:nvPr/>
        </p:nvSpPr>
        <p:spPr>
          <a:xfrm>
            <a:off x="5396089" y="267285"/>
            <a:ext cx="2309378"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rgbClr val="0000CC"/>
                </a:solidFill>
                <a:latin typeface="Sakkal Majalla" panose="02000000000000000000" pitchFamily="2" charset="-78"/>
                <a:cs typeface="Sakkal Majalla" panose="02000000000000000000" pitchFamily="2" charset="-78"/>
              </a:rPr>
              <a:t>تبويب النصّ</a:t>
            </a:r>
          </a:p>
        </p:txBody>
      </p:sp>
      <p:sp>
        <p:nvSpPr>
          <p:cNvPr id="10" name="Rectangle 9"/>
          <p:cNvSpPr/>
          <p:nvPr/>
        </p:nvSpPr>
        <p:spPr>
          <a:xfrm>
            <a:off x="400755" y="2609256"/>
            <a:ext cx="11390487" cy="1251544"/>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C00000"/>
                </a:solidFill>
                <a:latin typeface="Sakkal Majalla" panose="02000000000000000000" pitchFamily="2" charset="-78"/>
                <a:cs typeface="Sakkal Majalla" panose="02000000000000000000" pitchFamily="2" charset="-78"/>
              </a:rPr>
              <a:t>ـــــ المقطع الأوّل: الأبيات السبعة الأولى (إلى قوله: «ريحُها ريحُ طيّبِ الأولاد»).</a:t>
            </a:r>
          </a:p>
          <a:p>
            <a:pPr algn="r" rtl="1"/>
            <a:r>
              <a:rPr lang="ar-BH" sz="3200" b="1" dirty="0">
                <a:solidFill>
                  <a:srgbClr val="C00000"/>
                </a:solidFill>
                <a:latin typeface="Sakkal Majalla" panose="02000000000000000000" pitchFamily="2" charset="-78"/>
                <a:cs typeface="Sakkal Majalla" panose="02000000000000000000" pitchFamily="2" charset="-78"/>
              </a:rPr>
              <a:t>ـــــ عنوانه: مَنظر الرياض المُعجِب.</a:t>
            </a:r>
          </a:p>
        </p:txBody>
      </p:sp>
      <p:sp>
        <p:nvSpPr>
          <p:cNvPr id="19" name="Rectangle 18"/>
          <p:cNvSpPr/>
          <p:nvPr/>
        </p:nvSpPr>
        <p:spPr>
          <a:xfrm>
            <a:off x="400755" y="4375967"/>
            <a:ext cx="11390487" cy="1251544"/>
          </a:xfrm>
          <a:prstGeom prst="rect">
            <a:avLst/>
          </a:prstGeom>
          <a:solidFill>
            <a:schemeClr val="accent1">
              <a:lumMod val="60000"/>
              <a:lumOff val="40000"/>
            </a:schemeClr>
          </a:solidFill>
          <a:ln>
            <a:noFill/>
          </a:ln>
        </p:spPr>
        <p:style>
          <a:lnRef idx="1">
            <a:schemeClr val="accent4"/>
          </a:lnRef>
          <a:fillRef idx="3">
            <a:schemeClr val="accent4"/>
          </a:fillRef>
          <a:effectRef idx="2">
            <a:schemeClr val="accent4"/>
          </a:effectRef>
          <a:fontRef idx="minor">
            <a:schemeClr val="lt1"/>
          </a:fontRef>
        </p:style>
        <p:txBody>
          <a:bodyPr rtlCol="1" anchor="ctr"/>
          <a:lstStyle/>
          <a:p>
            <a:pPr algn="r" rtl="1"/>
            <a:r>
              <a:rPr lang="ar-BH" sz="3200" b="1" dirty="0">
                <a:solidFill>
                  <a:srgbClr val="C00000"/>
                </a:solidFill>
                <a:latin typeface="Sakkal Majalla" panose="02000000000000000000" pitchFamily="2" charset="-78"/>
                <a:cs typeface="Sakkal Majalla" panose="02000000000000000000" pitchFamily="2" charset="-78"/>
              </a:rPr>
              <a:t>ـــــ المقطع الثاني: بقيّة أبيات القصيدة (من قوله: «مَسمَعٌ مُطرِبٌ إذا شِئتَ مُلهٍ» إلى آخر القصيدة).</a:t>
            </a:r>
          </a:p>
          <a:p>
            <a:pPr algn="r" rtl="1"/>
            <a:r>
              <a:rPr lang="ar-BH" sz="3200" b="1" dirty="0">
                <a:solidFill>
                  <a:srgbClr val="C00000"/>
                </a:solidFill>
                <a:latin typeface="Sakkal Majalla" panose="02000000000000000000" pitchFamily="2" charset="-78"/>
                <a:cs typeface="Sakkal Majalla" panose="02000000000000000000" pitchFamily="2" charset="-78"/>
              </a:rPr>
              <a:t>ـــــ عنوانه: المَسمَعُ المُطرِب.</a:t>
            </a:r>
          </a:p>
        </p:txBody>
      </p: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114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05792" y="2758210"/>
            <a:ext cx="2194656"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الرائحة الطيّبة</a:t>
            </a:r>
          </a:p>
        </p:txBody>
      </p:sp>
      <p:sp>
        <p:nvSpPr>
          <p:cNvPr id="23" name="Rectangle 22"/>
          <p:cNvSpPr/>
          <p:nvPr/>
        </p:nvSpPr>
        <p:spPr>
          <a:xfrm>
            <a:off x="9087379" y="2740110"/>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تَبَخْـتُـرٌ</a:t>
            </a:r>
          </a:p>
        </p:txBody>
      </p:sp>
      <p:sp>
        <p:nvSpPr>
          <p:cNvPr id="26" name="Rectangle 25"/>
          <p:cNvSpPr/>
          <p:nvPr/>
        </p:nvSpPr>
        <p:spPr>
          <a:xfrm>
            <a:off x="5226225" y="2740110"/>
            <a:ext cx="1704799" cy="49718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تَـمْـتَـدِحُ</a:t>
            </a:r>
          </a:p>
        </p:txBody>
      </p:sp>
      <p:sp>
        <p:nvSpPr>
          <p:cNvPr id="27" name="Rectangle 26"/>
          <p:cNvSpPr/>
          <p:nvPr/>
        </p:nvSpPr>
        <p:spPr>
          <a:xfrm>
            <a:off x="871176" y="2767260"/>
            <a:ext cx="1708837" cy="5233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زوّارُ المريض</a:t>
            </a:r>
          </a:p>
        </p:txBody>
      </p:sp>
      <p:sp>
        <p:nvSpPr>
          <p:cNvPr id="28" name="Rectangle 27"/>
          <p:cNvSpPr/>
          <p:nvPr/>
        </p:nvSpPr>
        <p:spPr>
          <a:xfrm>
            <a:off x="451554" y="1958862"/>
            <a:ext cx="11288889"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rgbClr val="0000CC"/>
                </a:solidFill>
                <a:latin typeface="Sakkal Majalla" panose="02000000000000000000" pitchFamily="2" charset="-78"/>
                <a:cs typeface="Sakkal Majalla" panose="02000000000000000000" pitchFamily="2" charset="-78"/>
              </a:rPr>
              <a:t>1) ابحث في المقطع الأوّل من القصيدة عن مُرادف ما يأتي:</a:t>
            </a:r>
          </a:p>
        </p:txBody>
      </p:sp>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2" name="Rectangle 21"/>
          <p:cNvSpPr/>
          <p:nvPr/>
        </p:nvSpPr>
        <p:spPr>
          <a:xfrm>
            <a:off x="7156802" y="2740110"/>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أمطار الربيع</a:t>
            </a:r>
          </a:p>
        </p:txBody>
      </p:sp>
      <p:sp>
        <p:nvSpPr>
          <p:cNvPr id="12" name="Rectangle 11"/>
          <p:cNvSpPr/>
          <p:nvPr/>
        </p:nvSpPr>
        <p:spPr>
          <a:xfrm>
            <a:off x="4419598" y="651198"/>
            <a:ext cx="3352800" cy="868216"/>
          </a:xfrm>
          <a:prstGeom prst="rect">
            <a:avLst/>
          </a:prstGeom>
          <a:solidFill>
            <a:srgbClr val="EC7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p>
          <a:p>
            <a:pPr algn="r" rtl="1"/>
            <a:r>
              <a:rPr lang="ar-BH" sz="3800" b="1" dirty="0">
                <a:solidFill>
                  <a:srgbClr val="0000CC"/>
                </a:solidFill>
              </a:rPr>
              <a:t>    </a:t>
            </a:r>
            <a:r>
              <a:rPr lang="ar-BH" sz="4400" b="1" dirty="0">
                <a:solidFill>
                  <a:srgbClr val="0000CC"/>
                </a:solidFill>
                <a:latin typeface="Sakkal Majalla" panose="02000000000000000000" pitchFamily="2" charset="-78"/>
                <a:cs typeface="Sakkal Majalla" panose="02000000000000000000" pitchFamily="2" charset="-78"/>
              </a:rPr>
              <a:t>المقطع الأوّل</a:t>
            </a:r>
            <a:endParaRPr lang="en-US" sz="4400" dirty="0">
              <a:solidFill>
                <a:srgbClr val="0000CC"/>
              </a:solidFill>
              <a:latin typeface="Sakkal Majalla" panose="02000000000000000000" pitchFamily="2" charset="-78"/>
              <a:cs typeface="Sakkal Majalla" panose="02000000000000000000" pitchFamily="2" charset="-78"/>
            </a:endParaRPr>
          </a:p>
          <a:p>
            <a:pPr algn="ctr" rtl="1"/>
            <a:endParaRPr lang="en-US" dirty="0"/>
          </a:p>
        </p:txBody>
      </p:sp>
      <p:sp>
        <p:nvSpPr>
          <p:cNvPr id="2" name="Cloud Callout 1"/>
          <p:cNvSpPr/>
          <p:nvPr/>
        </p:nvSpPr>
        <p:spPr>
          <a:xfrm>
            <a:off x="9708445" y="28581"/>
            <a:ext cx="2167466" cy="1523689"/>
          </a:xfrm>
          <a:prstGeom prst="cloudCallou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الفهم والاستيعاب</a:t>
            </a:r>
            <a:endParaRPr lang="en-US" sz="2400" b="1" dirty="0">
              <a:solidFill>
                <a:srgbClr val="C00000"/>
              </a:solidFill>
              <a:latin typeface="Sakkal Majalla" panose="02000000000000000000" pitchFamily="2" charset="-78"/>
              <a:cs typeface="AL-Bsher" pitchFamily="2" charset="-78"/>
            </a:endParaRPr>
          </a:p>
        </p:txBody>
      </p:sp>
      <p:sp>
        <p:nvSpPr>
          <p:cNvPr id="13" name="Rectangle 12"/>
          <p:cNvSpPr/>
          <p:nvPr/>
        </p:nvSpPr>
        <p:spPr>
          <a:xfrm>
            <a:off x="9087378" y="3320447"/>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خُـيَـلاء</a:t>
            </a:r>
          </a:p>
        </p:txBody>
      </p:sp>
      <p:sp>
        <p:nvSpPr>
          <p:cNvPr id="14" name="Rectangle 13"/>
          <p:cNvSpPr/>
          <p:nvPr/>
        </p:nvSpPr>
        <p:spPr>
          <a:xfrm>
            <a:off x="7156801" y="3326841"/>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العِـهاد</a:t>
            </a:r>
          </a:p>
        </p:txBody>
      </p:sp>
      <p:sp>
        <p:nvSpPr>
          <p:cNvPr id="15" name="Rectangle 14"/>
          <p:cNvSpPr/>
          <p:nvPr/>
        </p:nvSpPr>
        <p:spPr>
          <a:xfrm>
            <a:off x="5226224" y="3281582"/>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تُــثْــني</a:t>
            </a:r>
          </a:p>
        </p:txBody>
      </p:sp>
      <p:sp>
        <p:nvSpPr>
          <p:cNvPr id="16" name="Rectangle 15"/>
          <p:cNvSpPr/>
          <p:nvPr/>
        </p:nvSpPr>
        <p:spPr>
          <a:xfrm>
            <a:off x="875214" y="3344968"/>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العُــوَّاد</a:t>
            </a:r>
          </a:p>
        </p:txBody>
      </p:sp>
      <p:sp>
        <p:nvSpPr>
          <p:cNvPr id="17" name="Rectangle 16"/>
          <p:cNvSpPr/>
          <p:nvPr/>
        </p:nvSpPr>
        <p:spPr>
          <a:xfrm>
            <a:off x="2805789" y="3344968"/>
            <a:ext cx="2194657"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النّـــشْــر</a:t>
            </a:r>
          </a:p>
        </p:txBody>
      </p:sp>
      <p:sp>
        <p:nvSpPr>
          <p:cNvPr id="20" name="Rectangle 19"/>
          <p:cNvSpPr/>
          <p:nvPr/>
        </p:nvSpPr>
        <p:spPr>
          <a:xfrm>
            <a:off x="451554" y="4145014"/>
            <a:ext cx="11288889"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rgbClr val="0000CC"/>
                </a:solidFill>
                <a:latin typeface="Sakkal Majalla" panose="02000000000000000000" pitchFamily="2" charset="-78"/>
                <a:cs typeface="Sakkal Majalla" panose="02000000000000000000" pitchFamily="2" charset="-78"/>
              </a:rPr>
              <a:t>2) هات مضادّ كلّ كلمة ممّا يأتي:</a:t>
            </a:r>
          </a:p>
        </p:txBody>
      </p:sp>
      <p:sp>
        <p:nvSpPr>
          <p:cNvPr id="24" name="Rectangle 23"/>
          <p:cNvSpPr/>
          <p:nvPr/>
        </p:nvSpPr>
        <p:spPr>
          <a:xfrm>
            <a:off x="7269477" y="4972186"/>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الغَوادي</a:t>
            </a:r>
          </a:p>
        </p:txBody>
      </p:sp>
      <p:sp>
        <p:nvSpPr>
          <p:cNvPr id="25" name="Rectangle 24"/>
          <p:cNvSpPr/>
          <p:nvPr/>
        </p:nvSpPr>
        <p:spPr>
          <a:xfrm>
            <a:off x="3408323" y="4972186"/>
            <a:ext cx="1704799" cy="49718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تُـثـنــي</a:t>
            </a:r>
          </a:p>
        </p:txBody>
      </p:sp>
      <p:sp>
        <p:nvSpPr>
          <p:cNvPr id="29" name="Rectangle 28"/>
          <p:cNvSpPr/>
          <p:nvPr/>
        </p:nvSpPr>
        <p:spPr>
          <a:xfrm>
            <a:off x="5338900" y="4972186"/>
            <a:ext cx="1704799" cy="541472"/>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نِـعمَة</a:t>
            </a:r>
          </a:p>
        </p:txBody>
      </p:sp>
      <p:sp>
        <p:nvSpPr>
          <p:cNvPr id="30" name="Rectangle 29"/>
          <p:cNvSpPr/>
          <p:nvPr/>
        </p:nvSpPr>
        <p:spPr>
          <a:xfrm>
            <a:off x="7269476" y="5552523"/>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السواري</a:t>
            </a:r>
          </a:p>
        </p:txBody>
      </p:sp>
      <p:sp>
        <p:nvSpPr>
          <p:cNvPr id="31" name="Rectangle 30"/>
          <p:cNvSpPr/>
          <p:nvPr/>
        </p:nvSpPr>
        <p:spPr>
          <a:xfrm>
            <a:off x="5338899" y="5558917"/>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نقمة</a:t>
            </a:r>
          </a:p>
        </p:txBody>
      </p:sp>
      <p:sp>
        <p:nvSpPr>
          <p:cNvPr id="32" name="Rectangle 31"/>
          <p:cNvSpPr/>
          <p:nvPr/>
        </p:nvSpPr>
        <p:spPr>
          <a:xfrm>
            <a:off x="3408322" y="5513658"/>
            <a:ext cx="1704799" cy="5414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rgbClr val="0000CC"/>
                </a:solidFill>
                <a:latin typeface="Sakkal Majalla" panose="02000000000000000000" pitchFamily="2" charset="-78"/>
                <a:cs typeface="Sakkal Majalla" panose="02000000000000000000" pitchFamily="2" charset="-78"/>
              </a:rPr>
              <a:t>تَــذُمّ</a:t>
            </a:r>
          </a:p>
        </p:txBody>
      </p:sp>
      <p:sp>
        <p:nvSpPr>
          <p:cNvPr id="33" name="Rectangle 3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4" name="Straight Connector 3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232408"/>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additive="base">
                                        <p:cTn id="76" dur="500" fill="hold"/>
                                        <p:tgtEl>
                                          <p:spTgt spid="30"/>
                                        </p:tgtEl>
                                        <p:attrNameLst>
                                          <p:attrName>ppt_x</p:attrName>
                                        </p:attrNameLst>
                                      </p:cBhvr>
                                      <p:tavLst>
                                        <p:tav tm="0">
                                          <p:val>
                                            <p:strVal val="#ppt_x"/>
                                          </p:val>
                                        </p:tav>
                                        <p:tav tm="100000">
                                          <p:val>
                                            <p:strVal val="#ppt_x"/>
                                          </p:val>
                                        </p:tav>
                                      </p:tavLst>
                                    </p:anim>
                                    <p:anim calcmode="lin" valueType="num">
                                      <p:cBhvr additive="base">
                                        <p:cTn id="7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6" grpId="0" animBg="1"/>
      <p:bldP spid="27" grpId="0" animBg="1"/>
      <p:bldP spid="28" grpId="0" animBg="1"/>
      <p:bldP spid="22" grpId="0" animBg="1"/>
      <p:bldP spid="13" grpId="0" animBg="1"/>
      <p:bldP spid="14" grpId="0" animBg="1"/>
      <p:bldP spid="15" grpId="0" animBg="1"/>
      <p:bldP spid="16" grpId="0" animBg="1"/>
      <p:bldP spid="17" grpId="0" animBg="1"/>
      <p:bldP spid="20" grpId="0" animBg="1"/>
      <p:bldP spid="24" grpId="0" animBg="1"/>
      <p:bldP spid="25"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3083169" cy="398585"/>
          </a:xfrm>
          <a:prstGeom prst="rect">
            <a:avLst/>
          </a:prstGeom>
          <a:solidFill>
            <a:srgbClr val="D762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000" b="1" dirty="0">
                <a:solidFill>
                  <a:schemeClr val="tx1"/>
                </a:solidFill>
                <a:latin typeface="Sakkal Majalla" panose="02000000000000000000" pitchFamily="2" charset="-78"/>
                <a:cs typeface="Sakkal Majalla" panose="02000000000000000000" pitchFamily="2" charset="-78"/>
              </a:rPr>
              <a:t>رياض الربيع ـــــــ عرب 102</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43399" y="602038"/>
            <a:ext cx="3352800" cy="868216"/>
          </a:xfrm>
          <a:prstGeom prst="rect">
            <a:avLst/>
          </a:prstGeom>
          <a:solidFill>
            <a:srgbClr val="EC7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p>
          <a:p>
            <a:pPr algn="ctr"/>
            <a:r>
              <a:rPr lang="ar-BH" sz="3800" b="1" dirty="0">
                <a:solidFill>
                  <a:srgbClr val="0000CC"/>
                </a:solidFill>
              </a:rPr>
              <a:t>    </a:t>
            </a:r>
            <a:r>
              <a:rPr lang="ar-BH" sz="4400" b="1" dirty="0">
                <a:solidFill>
                  <a:srgbClr val="0000CC"/>
                </a:solidFill>
                <a:latin typeface="Sakkal Majalla" panose="02000000000000000000" pitchFamily="2" charset="-78"/>
                <a:cs typeface="Sakkal Majalla" panose="02000000000000000000" pitchFamily="2" charset="-78"/>
              </a:rPr>
              <a:t>المقطع الأوّل</a:t>
            </a:r>
            <a:endParaRPr lang="en-US" sz="4400" dirty="0">
              <a:solidFill>
                <a:srgbClr val="0000CC"/>
              </a:solidFill>
              <a:latin typeface="Sakkal Majalla" panose="02000000000000000000" pitchFamily="2" charset="-78"/>
              <a:cs typeface="Sakkal Majalla" panose="02000000000000000000" pitchFamily="2" charset="-78"/>
            </a:endParaRPr>
          </a:p>
          <a:p>
            <a:pPr algn="ctr"/>
            <a:endParaRPr lang="en-US" dirty="0"/>
          </a:p>
        </p:txBody>
      </p:sp>
      <p:sp>
        <p:nvSpPr>
          <p:cNvPr id="2" name="Cloud Callout 1"/>
          <p:cNvSpPr/>
          <p:nvPr/>
        </p:nvSpPr>
        <p:spPr>
          <a:xfrm>
            <a:off x="9719734" y="85025"/>
            <a:ext cx="2111022" cy="1393819"/>
          </a:xfrm>
          <a:prstGeom prst="cloudCallou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400" b="1" dirty="0">
                <a:solidFill>
                  <a:srgbClr val="C00000"/>
                </a:solidFill>
                <a:latin typeface="Sakkal Majalla" panose="02000000000000000000" pitchFamily="2" charset="-78"/>
                <a:cs typeface="AL-Bsher" pitchFamily="2" charset="-78"/>
              </a:rPr>
              <a:t>الفهم والاستيعاب</a:t>
            </a:r>
            <a:endParaRPr lang="en-US" sz="2400" b="1" dirty="0">
              <a:solidFill>
                <a:srgbClr val="C00000"/>
              </a:solidFill>
              <a:latin typeface="Sakkal Majalla" panose="02000000000000000000" pitchFamily="2" charset="-78"/>
              <a:cs typeface="AL-Bsher" pitchFamily="2" charset="-78"/>
            </a:endParaRPr>
          </a:p>
        </p:txBody>
      </p:sp>
      <p:sp>
        <p:nvSpPr>
          <p:cNvPr id="20" name="Rectangle 19"/>
          <p:cNvSpPr/>
          <p:nvPr/>
        </p:nvSpPr>
        <p:spPr>
          <a:xfrm>
            <a:off x="1066800" y="1740724"/>
            <a:ext cx="10414000" cy="576776"/>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rgbClr val="0000CC"/>
                </a:solidFill>
                <a:latin typeface="Sakkal Majalla" panose="02000000000000000000" pitchFamily="2" charset="-78"/>
                <a:cs typeface="Sakkal Majalla" panose="02000000000000000000" pitchFamily="2" charset="-78"/>
              </a:rPr>
              <a:t>3) ضع علامة (</a:t>
            </a:r>
            <a:r>
              <a:rPr lang="ar-BH" sz="2800" b="1" dirty="0">
                <a:solidFill>
                  <a:srgbClr val="0000CC"/>
                </a:solidFill>
                <a:latin typeface="Sakkal Majalla" panose="02000000000000000000" pitchFamily="2" charset="-78"/>
                <a:cs typeface="Sakkal Majalla" panose="02000000000000000000" pitchFamily="2" charset="-78"/>
                <a:sym typeface="Wingdings 2" panose="05020102010507070707" pitchFamily="18" charset="2"/>
              </a:rPr>
              <a:t></a:t>
            </a:r>
            <a:r>
              <a:rPr lang="ar-BH" sz="2800" b="1" dirty="0">
                <a:solidFill>
                  <a:srgbClr val="0000CC"/>
                </a:solidFill>
                <a:latin typeface="Sakkal Majalla" panose="02000000000000000000" pitchFamily="2" charset="-78"/>
                <a:cs typeface="Sakkal Majalla" panose="02000000000000000000" pitchFamily="2" charset="-78"/>
              </a:rPr>
              <a:t>) أمام الإجابة الصحيحة فيما يأتي:</a:t>
            </a:r>
          </a:p>
        </p:txBody>
      </p:sp>
      <p:sp>
        <p:nvSpPr>
          <p:cNvPr id="33" name="Rectangle 32"/>
          <p:cNvSpPr/>
          <p:nvPr/>
        </p:nvSpPr>
        <p:spPr>
          <a:xfrm>
            <a:off x="6604000" y="2579380"/>
            <a:ext cx="4876799" cy="1691723"/>
          </a:xfrm>
          <a:prstGeom prst="rect">
            <a:avLst/>
          </a:prstGeom>
          <a:solidFill>
            <a:schemeClr val="accent2">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شبّه الشاعر الرياضَ في بداية القصيدة بِــــ :</a:t>
            </a:r>
          </a:p>
          <a:p>
            <a:pPr algn="r" rtl="1"/>
            <a:r>
              <a:rPr lang="ar-BH" sz="2400" dirty="0">
                <a:solidFill>
                  <a:schemeClr val="tx1"/>
                </a:solidFill>
                <a:latin typeface="Sakkal Majalla" panose="02000000000000000000" pitchFamily="2" charset="-78"/>
                <a:cs typeface="Sakkal Majalla" panose="02000000000000000000" pitchFamily="2" charset="-78"/>
              </a:rPr>
              <a:t>ــ الثوب الواسع الطويل.</a:t>
            </a:r>
          </a:p>
          <a:p>
            <a:pPr algn="r" rtl="1"/>
            <a:r>
              <a:rPr lang="ar-BH" sz="2400" dirty="0">
                <a:solidFill>
                  <a:schemeClr val="tx1"/>
                </a:solidFill>
                <a:latin typeface="Sakkal Majalla" panose="02000000000000000000" pitchFamily="2" charset="-78"/>
                <a:cs typeface="Sakkal Majalla" panose="02000000000000000000" pitchFamily="2" charset="-78"/>
              </a:rPr>
              <a:t>ــ الأرض المنبسطة الكثيرة النبات والزهور.</a:t>
            </a:r>
          </a:p>
          <a:p>
            <a:pPr algn="r" rtl="1"/>
            <a:r>
              <a:rPr lang="ar-BH" sz="2400" dirty="0">
                <a:solidFill>
                  <a:schemeClr val="tx1"/>
                </a:solidFill>
                <a:latin typeface="Sakkal Majalla" panose="02000000000000000000" pitchFamily="2" charset="-78"/>
                <a:cs typeface="Sakkal Majalla" panose="02000000000000000000" pitchFamily="2" charset="-78"/>
              </a:rPr>
              <a:t>ــ فتاة مزهوّة بثوبها المزركَش</a:t>
            </a:r>
            <a:r>
              <a:rPr lang="ar-BH" sz="2000" dirty="0">
                <a:solidFill>
                  <a:schemeClr val="tx1"/>
                </a:solidFill>
                <a:latin typeface="Sakkal Majalla" panose="02000000000000000000" pitchFamily="2" charset="-78"/>
                <a:cs typeface="Sakkal Majalla" panose="02000000000000000000" pitchFamily="2" charset="-78"/>
              </a:rPr>
              <a:t>.</a:t>
            </a:r>
            <a:r>
              <a:rPr lang="ar-BH" sz="2000" b="1" dirty="0">
                <a:solidFill>
                  <a:srgbClr val="F5E1FF"/>
                </a:solidFill>
                <a:latin typeface="Sakkal Majalla" panose="02000000000000000000" pitchFamily="2" charset="-78"/>
                <a:cs typeface="Sakkal Majalla" panose="02000000000000000000" pitchFamily="2" charset="-78"/>
              </a:rPr>
              <a:t> </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34" name="Rectangle 33"/>
          <p:cNvSpPr/>
          <p:nvPr/>
        </p:nvSpPr>
        <p:spPr>
          <a:xfrm>
            <a:off x="8462885" y="3769106"/>
            <a:ext cx="579514" cy="461665"/>
          </a:xfrm>
          <a:prstGeom prst="rect">
            <a:avLst/>
          </a:prstGeom>
          <a:solidFill>
            <a:schemeClr val="accent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35" name="Rectangle 34"/>
          <p:cNvSpPr/>
          <p:nvPr/>
        </p:nvSpPr>
        <p:spPr>
          <a:xfrm>
            <a:off x="6604000" y="4424467"/>
            <a:ext cx="4852795" cy="1691723"/>
          </a:xfrm>
          <a:prstGeom prst="rect">
            <a:avLst/>
          </a:prstGeom>
          <a:solidFill>
            <a:schemeClr val="accent2">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المطر الذي ينزل بعد مطر يُسمّى:</a:t>
            </a:r>
          </a:p>
          <a:p>
            <a:pPr algn="r" rtl="1"/>
            <a:r>
              <a:rPr lang="ar-BH" sz="2400" dirty="0">
                <a:solidFill>
                  <a:schemeClr val="tx1"/>
                </a:solidFill>
                <a:latin typeface="Sakkal Majalla" panose="02000000000000000000" pitchFamily="2" charset="-78"/>
                <a:cs typeface="Sakkal Majalla" panose="02000000000000000000" pitchFamily="2" charset="-78"/>
              </a:rPr>
              <a:t>ــ الوَسمِـيّ.</a:t>
            </a:r>
          </a:p>
          <a:p>
            <a:pPr algn="r" rtl="1"/>
            <a:r>
              <a:rPr lang="ar-BH" sz="2400" dirty="0">
                <a:solidFill>
                  <a:schemeClr val="tx1"/>
                </a:solidFill>
                <a:latin typeface="Sakkal Majalla" panose="02000000000000000000" pitchFamily="2" charset="-78"/>
                <a:cs typeface="Sakkal Majalla" panose="02000000000000000000" pitchFamily="2" charset="-78"/>
              </a:rPr>
              <a:t>ــ الوَلِــيّ.</a:t>
            </a:r>
          </a:p>
          <a:p>
            <a:pPr algn="r" rtl="1"/>
            <a:r>
              <a:rPr lang="ar-BH" sz="2400" dirty="0">
                <a:solidFill>
                  <a:schemeClr val="tx1"/>
                </a:solidFill>
                <a:latin typeface="Sakkal Majalla" panose="02000000000000000000" pitchFamily="2" charset="-78"/>
                <a:cs typeface="Sakkal Majalla" panose="02000000000000000000" pitchFamily="2" charset="-78"/>
              </a:rPr>
              <a:t>ــ العِـهاد</a:t>
            </a:r>
            <a:r>
              <a:rPr lang="ar-BH" sz="2000" dirty="0">
                <a:solidFill>
                  <a:schemeClr val="tx1"/>
                </a:solidFill>
                <a:latin typeface="Sakkal Majalla" panose="02000000000000000000" pitchFamily="2" charset="-78"/>
                <a:cs typeface="Sakkal Majalla" panose="02000000000000000000" pitchFamily="2" charset="-78"/>
              </a:rPr>
              <a:t>.</a:t>
            </a:r>
            <a:r>
              <a:rPr lang="ar-BH" sz="2000" b="1" dirty="0">
                <a:solidFill>
                  <a:srgbClr val="F5E1FF"/>
                </a:solidFill>
                <a:latin typeface="Sakkal Majalla" panose="02000000000000000000" pitchFamily="2" charset="-78"/>
                <a:cs typeface="Sakkal Majalla" panose="02000000000000000000" pitchFamily="2" charset="-78"/>
              </a:rPr>
              <a:t> </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36" name="Rectangle 35"/>
          <p:cNvSpPr/>
          <p:nvPr/>
        </p:nvSpPr>
        <p:spPr>
          <a:xfrm>
            <a:off x="10067799" y="5281617"/>
            <a:ext cx="662260" cy="461665"/>
          </a:xfrm>
          <a:prstGeom prst="rect">
            <a:avLst/>
          </a:prstGeom>
          <a:solidFill>
            <a:schemeClr val="accent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37" name="Rectangle 36"/>
          <p:cNvSpPr/>
          <p:nvPr/>
        </p:nvSpPr>
        <p:spPr>
          <a:xfrm>
            <a:off x="1066800" y="2579380"/>
            <a:ext cx="4893733" cy="1691723"/>
          </a:xfrm>
          <a:prstGeom prst="rect">
            <a:avLst/>
          </a:prstGeom>
          <a:solidFill>
            <a:schemeClr val="accent2">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الضمير (هي) في البيت الرابع يعود على:</a:t>
            </a:r>
          </a:p>
          <a:p>
            <a:pPr algn="r" rtl="1"/>
            <a:r>
              <a:rPr lang="ar-BH" sz="2400" dirty="0">
                <a:solidFill>
                  <a:schemeClr val="tx1"/>
                </a:solidFill>
                <a:latin typeface="Sakkal Majalla" panose="02000000000000000000" pitchFamily="2" charset="-78"/>
                <a:cs typeface="Sakkal Majalla" panose="02000000000000000000" pitchFamily="2" charset="-78"/>
              </a:rPr>
              <a:t>ــ الفتاة المختالة في الأبراد.</a:t>
            </a:r>
          </a:p>
          <a:p>
            <a:pPr algn="r" rtl="1"/>
            <a:r>
              <a:rPr lang="ar-BH" sz="2400" dirty="0">
                <a:solidFill>
                  <a:schemeClr val="tx1"/>
                </a:solidFill>
                <a:latin typeface="Sakkal Majalla" panose="02000000000000000000" pitchFamily="2" charset="-78"/>
                <a:cs typeface="Sakkal Majalla" panose="02000000000000000000" pitchFamily="2" charset="-78"/>
              </a:rPr>
              <a:t>ــ الرياض.</a:t>
            </a:r>
          </a:p>
          <a:p>
            <a:pPr algn="r" rtl="1"/>
            <a:r>
              <a:rPr lang="ar-BH" sz="2400" dirty="0">
                <a:solidFill>
                  <a:schemeClr val="tx1"/>
                </a:solidFill>
                <a:latin typeface="Sakkal Majalla" panose="02000000000000000000" pitchFamily="2" charset="-78"/>
                <a:cs typeface="Sakkal Majalla" panose="02000000000000000000" pitchFamily="2" charset="-78"/>
              </a:rPr>
              <a:t>ــ نعمة الوليّ</a:t>
            </a:r>
            <a:r>
              <a:rPr lang="ar-BH" sz="2000" dirty="0">
                <a:solidFill>
                  <a:schemeClr val="tx1"/>
                </a:solidFill>
                <a:latin typeface="Sakkal Majalla" panose="02000000000000000000" pitchFamily="2" charset="-78"/>
                <a:cs typeface="Sakkal Majalla" panose="02000000000000000000" pitchFamily="2" charset="-78"/>
              </a:rPr>
              <a:t>.</a:t>
            </a:r>
            <a:r>
              <a:rPr lang="ar-BH" sz="2000" b="1" dirty="0">
                <a:solidFill>
                  <a:srgbClr val="F5E1FF"/>
                </a:solidFill>
                <a:latin typeface="Sakkal Majalla" panose="02000000000000000000" pitchFamily="2" charset="-78"/>
                <a:cs typeface="Sakkal Majalla" panose="02000000000000000000" pitchFamily="2" charset="-78"/>
              </a:rPr>
              <a:t> </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38" name="Rectangle 37"/>
          <p:cNvSpPr/>
          <p:nvPr/>
        </p:nvSpPr>
        <p:spPr>
          <a:xfrm>
            <a:off x="3884063" y="3428806"/>
            <a:ext cx="579514" cy="461665"/>
          </a:xfrm>
          <a:prstGeom prst="rect">
            <a:avLst/>
          </a:prstGeom>
          <a:solidFill>
            <a:schemeClr val="accent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39" name="Rectangle 38"/>
          <p:cNvSpPr/>
          <p:nvPr/>
        </p:nvSpPr>
        <p:spPr>
          <a:xfrm>
            <a:off x="1066799" y="4435755"/>
            <a:ext cx="4893733" cy="1691723"/>
          </a:xfrm>
          <a:prstGeom prst="rect">
            <a:avLst/>
          </a:prstGeom>
          <a:solidFill>
            <a:schemeClr val="accent2">
              <a:lumMod val="20000"/>
              <a:lumOff val="80000"/>
            </a:scheme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600" b="1" dirty="0">
                <a:solidFill>
                  <a:srgbClr val="0033CC"/>
                </a:solidFill>
                <a:latin typeface="Sakkal Majalla" panose="02000000000000000000" pitchFamily="2" charset="-78"/>
                <a:cs typeface="Sakkal Majalla" panose="02000000000000000000" pitchFamily="2" charset="-78"/>
              </a:rPr>
              <a:t>يتحدّث الشاعر في البيت السادس عن:</a:t>
            </a:r>
          </a:p>
          <a:p>
            <a:pPr algn="r" rtl="1"/>
            <a:r>
              <a:rPr lang="ar-BH" sz="2400" dirty="0">
                <a:solidFill>
                  <a:schemeClr val="tx1"/>
                </a:solidFill>
                <a:latin typeface="Sakkal Majalla" panose="02000000000000000000" pitchFamily="2" charset="-78"/>
                <a:cs typeface="Sakkal Majalla" panose="02000000000000000000" pitchFamily="2" charset="-78"/>
              </a:rPr>
              <a:t>ــ الرياح الحاملة شكرَ الرياض كأنّها ألسنة العوّاد.</a:t>
            </a:r>
          </a:p>
          <a:p>
            <a:pPr algn="r" rtl="1"/>
            <a:r>
              <a:rPr lang="ar-BH" sz="2400" dirty="0">
                <a:solidFill>
                  <a:schemeClr val="tx1"/>
                </a:solidFill>
                <a:latin typeface="Sakkal Majalla" panose="02000000000000000000" pitchFamily="2" charset="-78"/>
                <a:cs typeface="Sakkal Majalla" panose="02000000000000000000" pitchFamily="2" charset="-78"/>
              </a:rPr>
              <a:t>ــ النسيم الذي يشتدّ فيصير رياحًا.</a:t>
            </a:r>
          </a:p>
          <a:p>
            <a:pPr algn="r" rtl="1"/>
            <a:r>
              <a:rPr lang="ar-BH" sz="2400" dirty="0">
                <a:solidFill>
                  <a:schemeClr val="tx1"/>
                </a:solidFill>
                <a:latin typeface="Sakkal Majalla" panose="02000000000000000000" pitchFamily="2" charset="-78"/>
                <a:cs typeface="Sakkal Majalla" panose="02000000000000000000" pitchFamily="2" charset="-78"/>
              </a:rPr>
              <a:t>ــ عبارات المواساة على ألسنة زوّار المريض</a:t>
            </a:r>
            <a:r>
              <a:rPr lang="ar-BH" sz="2000" dirty="0">
                <a:solidFill>
                  <a:schemeClr val="tx1"/>
                </a:solidFill>
                <a:latin typeface="Sakkal Majalla" panose="02000000000000000000" pitchFamily="2" charset="-78"/>
                <a:cs typeface="Sakkal Majalla" panose="02000000000000000000" pitchFamily="2" charset="-78"/>
              </a:rPr>
              <a:t>.</a:t>
            </a:r>
            <a:r>
              <a:rPr lang="ar-BH" sz="2000" b="1" dirty="0">
                <a:solidFill>
                  <a:srgbClr val="F5E1FF"/>
                </a:solidFill>
                <a:latin typeface="Sakkal Majalla" panose="02000000000000000000" pitchFamily="2" charset="-78"/>
                <a:cs typeface="Sakkal Majalla" panose="02000000000000000000" pitchFamily="2" charset="-78"/>
              </a:rPr>
              <a:t> </a:t>
            </a:r>
            <a:endParaRPr lang="en-GB" sz="2400" dirty="0">
              <a:solidFill>
                <a:srgbClr val="FF0000"/>
              </a:solidFill>
              <a:latin typeface="Sakkal Majalla" panose="02000000000000000000" pitchFamily="2" charset="-78"/>
              <a:cs typeface="Sakkal Majalla" panose="02000000000000000000" pitchFamily="2" charset="-78"/>
            </a:endParaRPr>
          </a:p>
        </p:txBody>
      </p:sp>
      <p:sp>
        <p:nvSpPr>
          <p:cNvPr id="40" name="Rectangle 39"/>
          <p:cNvSpPr/>
          <p:nvPr/>
        </p:nvSpPr>
        <p:spPr>
          <a:xfrm>
            <a:off x="1236783" y="4909457"/>
            <a:ext cx="579514" cy="461665"/>
          </a:xfrm>
          <a:prstGeom prst="rect">
            <a:avLst/>
          </a:prstGeom>
          <a:solidFill>
            <a:schemeClr val="accent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BH" sz="2400" b="1" dirty="0">
                <a:solidFill>
                  <a:srgbClr val="002060"/>
                </a:solidFill>
                <a:latin typeface="Sakkal Majalla" panose="02000000000000000000" pitchFamily="2" charset="-78"/>
                <a:cs typeface="Sakkal Majalla" panose="02000000000000000000" pitchFamily="2" charset="-78"/>
              </a:rPr>
              <a:t>✔</a:t>
            </a:r>
            <a:endParaRPr lang="ar-BH" sz="2400" b="1" dirty="0">
              <a:solidFill>
                <a:srgbClr val="0033CC"/>
              </a:solidFill>
              <a:latin typeface="Sakkal Majalla" panose="02000000000000000000" pitchFamily="2" charset="-78"/>
              <a:cs typeface="Sakkal Majalla" panose="02000000000000000000" pitchFamily="2" charset="-78"/>
            </a:endParaRPr>
          </a:p>
        </p:txBody>
      </p: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Straight Connector 1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602762"/>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شاشة عريضة</PresentationFormat>
  <Paragraphs>320</Paragraphs>
  <Slides>19</Slides>
  <Notes>6</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19</vt:i4>
      </vt:variant>
    </vt:vector>
  </HeadingPairs>
  <TitlesOfParts>
    <vt:vector size="26" baseType="lpstr">
      <vt:lpstr>Andalus</vt:lpstr>
      <vt:lpstr>Arial</vt:lpstr>
      <vt:lpstr>Calibri</vt:lpstr>
      <vt:lpstr>Calibri Light</vt:lpstr>
      <vt:lpstr>Sakkal Majalla</vt:lpstr>
      <vt:lpstr>Times New Roman</vt:lpstr>
      <vt:lpstr>Office Theme</vt:lpstr>
      <vt:lpstr>عرض تقديمي في PowerPoint</vt:lpstr>
      <vt:lpstr>عرض تقديمي في PowerPoint</vt:lpstr>
      <vt:lpstr>مقدّمة: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خولة</dc:creator>
  <cp:lastModifiedBy>Khawla Mohamed Ahmed Bujaffal</cp:lastModifiedBy>
  <cp:revision>19</cp:revision>
  <dcterms:modified xsi:type="dcterms:W3CDTF">2021-02-02T06:41:37Z</dcterms:modified>
</cp:coreProperties>
</file>