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307" r:id="rId3"/>
    <p:sldId id="359" r:id="rId4"/>
    <p:sldId id="308" r:id="rId5"/>
    <p:sldId id="375" r:id="rId6"/>
    <p:sldId id="367" r:id="rId7"/>
    <p:sldId id="376" r:id="rId8"/>
    <p:sldId id="365" r:id="rId9"/>
    <p:sldId id="368" r:id="rId10"/>
    <p:sldId id="362" r:id="rId11"/>
    <p:sldId id="364" r:id="rId12"/>
    <p:sldId id="341" r:id="rId13"/>
    <p:sldId id="369" r:id="rId14"/>
    <p:sldId id="370" r:id="rId15"/>
    <p:sldId id="372" r:id="rId16"/>
    <p:sldId id="373" r:id="rId17"/>
    <p:sldId id="374" r:id="rId18"/>
    <p:sldId id="358" r:id="rId19"/>
    <p:sldId id="377" r:id="rId20"/>
    <p:sldId id="35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di Salah Ali Hassan" initials="MSAH" lastIdx="1" clrIdx="0">
    <p:extLst>
      <p:ext uri="{19B8F6BF-5375-455C-9EA6-DF929625EA0E}">
        <p15:presenceInfo xmlns:p15="http://schemas.microsoft.com/office/powerpoint/2012/main" userId="S-1-5-21-304698654-929525263-1519392985-158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9" autoAdjust="0"/>
    <p:restoredTop sz="91689" autoAdjust="0"/>
  </p:normalViewPr>
  <p:slideViewPr>
    <p:cSldViewPr snapToGrid="0">
      <p:cViewPr varScale="1">
        <p:scale>
          <a:sx n="65" d="100"/>
          <a:sy n="65" d="100"/>
        </p:scale>
        <p:origin x="846"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A3E41-DF5A-4B01-AEF0-1D1BBC8963C9}"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921D5-FBE2-48C6-91B5-981652E35CFB}" type="slidenum">
              <a:rPr lang="en-US" smtClean="0"/>
              <a:t>‹#›</a:t>
            </a:fld>
            <a:endParaRPr lang="en-US"/>
          </a:p>
        </p:txBody>
      </p:sp>
    </p:spTree>
    <p:extLst>
      <p:ext uri="{BB962C8B-B14F-4D97-AF65-F5344CB8AC3E}">
        <p14:creationId xmlns:p14="http://schemas.microsoft.com/office/powerpoint/2010/main" val="156736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val="326963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19</a:t>
            </a:fld>
            <a:endParaRPr lang="en-US"/>
          </a:p>
        </p:txBody>
      </p:sp>
    </p:spTree>
    <p:extLst>
      <p:ext uri="{BB962C8B-B14F-4D97-AF65-F5344CB8AC3E}">
        <p14:creationId xmlns:p14="http://schemas.microsoft.com/office/powerpoint/2010/main" val="85295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20</a:t>
            </a:fld>
            <a:endParaRPr lang="en-US"/>
          </a:p>
        </p:txBody>
      </p:sp>
    </p:spTree>
    <p:extLst>
      <p:ext uri="{BB962C8B-B14F-4D97-AF65-F5344CB8AC3E}">
        <p14:creationId xmlns:p14="http://schemas.microsoft.com/office/powerpoint/2010/main" val="128326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9</a:t>
            </a:fld>
            <a:endParaRPr lang="en-US"/>
          </a:p>
        </p:txBody>
      </p:sp>
    </p:spTree>
    <p:extLst>
      <p:ext uri="{BB962C8B-B14F-4D97-AF65-F5344CB8AC3E}">
        <p14:creationId xmlns:p14="http://schemas.microsoft.com/office/powerpoint/2010/main" val="381112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10</a:t>
            </a:fld>
            <a:endParaRPr lang="en-US"/>
          </a:p>
        </p:txBody>
      </p:sp>
    </p:spTree>
    <p:extLst>
      <p:ext uri="{BB962C8B-B14F-4D97-AF65-F5344CB8AC3E}">
        <p14:creationId xmlns:p14="http://schemas.microsoft.com/office/powerpoint/2010/main" val="329168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11</a:t>
            </a:fld>
            <a:endParaRPr lang="en-US"/>
          </a:p>
        </p:txBody>
      </p:sp>
    </p:spTree>
    <p:extLst>
      <p:ext uri="{BB962C8B-B14F-4D97-AF65-F5344CB8AC3E}">
        <p14:creationId xmlns:p14="http://schemas.microsoft.com/office/powerpoint/2010/main" val="368869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13</a:t>
            </a:fld>
            <a:endParaRPr lang="en-US"/>
          </a:p>
        </p:txBody>
      </p:sp>
    </p:spTree>
    <p:extLst>
      <p:ext uri="{BB962C8B-B14F-4D97-AF65-F5344CB8AC3E}">
        <p14:creationId xmlns:p14="http://schemas.microsoft.com/office/powerpoint/2010/main" val="24180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14</a:t>
            </a:fld>
            <a:endParaRPr lang="en-US"/>
          </a:p>
        </p:txBody>
      </p:sp>
    </p:spTree>
    <p:extLst>
      <p:ext uri="{BB962C8B-B14F-4D97-AF65-F5344CB8AC3E}">
        <p14:creationId xmlns:p14="http://schemas.microsoft.com/office/powerpoint/2010/main" val="20069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15</a:t>
            </a:fld>
            <a:endParaRPr lang="en-US"/>
          </a:p>
        </p:txBody>
      </p:sp>
    </p:spTree>
    <p:extLst>
      <p:ext uri="{BB962C8B-B14F-4D97-AF65-F5344CB8AC3E}">
        <p14:creationId xmlns:p14="http://schemas.microsoft.com/office/powerpoint/2010/main" val="2940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16</a:t>
            </a:fld>
            <a:endParaRPr lang="en-US"/>
          </a:p>
        </p:txBody>
      </p:sp>
    </p:spTree>
    <p:extLst>
      <p:ext uri="{BB962C8B-B14F-4D97-AF65-F5344CB8AC3E}">
        <p14:creationId xmlns:p14="http://schemas.microsoft.com/office/powerpoint/2010/main" val="287077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921D5-FBE2-48C6-91B5-981652E35CFB}" type="slidenum">
              <a:rPr lang="en-US" smtClean="0"/>
              <a:t>17</a:t>
            </a:fld>
            <a:endParaRPr lang="en-US"/>
          </a:p>
        </p:txBody>
      </p:sp>
    </p:spTree>
    <p:extLst>
      <p:ext uri="{BB962C8B-B14F-4D97-AF65-F5344CB8AC3E}">
        <p14:creationId xmlns:p14="http://schemas.microsoft.com/office/powerpoint/2010/main" val="188600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262169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9765" y="3019269"/>
            <a:ext cx="7734924" cy="1252928"/>
          </a:xfrm>
        </p:spPr>
        <p:txBody>
          <a:bodyPr anchor="ctr">
            <a:normAutofit fontScale="90000"/>
          </a:bodyPr>
          <a:lstStyle/>
          <a:p>
            <a:pPr algn="ctr"/>
            <a:r>
              <a:rPr lang="ar-BH" sz="2700" dirty="0" smtClean="0">
                <a:solidFill>
                  <a:srgbClr val="C00000"/>
                </a:solidFill>
                <a:latin typeface="Sakkal Majalla" panose="02000000000000000000" pitchFamily="2" charset="-78"/>
                <a:cs typeface="Sakkal Majalla" panose="02000000000000000000" pitchFamily="2" charset="-78"/>
              </a:rPr>
              <a:t/>
            </a:r>
            <a:br>
              <a:rPr lang="ar-BH" sz="2700" dirty="0" smtClean="0">
                <a:solidFill>
                  <a:srgbClr val="C00000"/>
                </a:solidFill>
                <a:latin typeface="Sakkal Majalla" panose="02000000000000000000" pitchFamily="2" charset="-78"/>
                <a:cs typeface="Sakkal Majalla" panose="02000000000000000000" pitchFamily="2" charset="-78"/>
              </a:rPr>
            </a:br>
            <a:r>
              <a:rPr lang="ar-BH" sz="2700" dirty="0" smtClean="0">
                <a:solidFill>
                  <a:srgbClr val="C00000"/>
                </a:solidFill>
                <a:latin typeface="Sakkal Majalla" panose="02000000000000000000" pitchFamily="2" charset="-78"/>
                <a:cs typeface="Sakkal Majalla" panose="02000000000000000000" pitchFamily="2" charset="-78"/>
              </a:rPr>
              <a:t/>
            </a:r>
            <a:br>
              <a:rPr lang="ar-BH" sz="2700" dirty="0" smtClean="0">
                <a:solidFill>
                  <a:srgbClr val="C00000"/>
                </a:solidFill>
                <a:latin typeface="Sakkal Majalla" panose="02000000000000000000" pitchFamily="2" charset="-78"/>
                <a:cs typeface="Sakkal Majalla" panose="02000000000000000000" pitchFamily="2" charset="-78"/>
              </a:rPr>
            </a:br>
            <a:r>
              <a:rPr lang="ar-BH" sz="2700" dirty="0">
                <a:solidFill>
                  <a:srgbClr val="C00000"/>
                </a:solidFill>
                <a:latin typeface="Sakkal Majalla" panose="02000000000000000000" pitchFamily="2" charset="-78"/>
                <a:cs typeface="Sakkal Majalla" panose="02000000000000000000" pitchFamily="2" charset="-78"/>
              </a:rPr>
              <a:t/>
            </a:r>
            <a:br>
              <a:rPr lang="ar-BH" sz="2700" dirty="0">
                <a:solidFill>
                  <a:srgbClr val="C00000"/>
                </a:solidFill>
                <a:latin typeface="Sakkal Majalla" panose="02000000000000000000" pitchFamily="2" charset="-78"/>
                <a:cs typeface="Sakkal Majalla" panose="02000000000000000000" pitchFamily="2" charset="-78"/>
              </a:rPr>
            </a:br>
            <a:r>
              <a:rPr lang="ar-BH" sz="4000" b="1" dirty="0" smtClean="0">
                <a:latin typeface="Sakkal Majalla" panose="02000000000000000000" pitchFamily="2" charset="-78"/>
                <a:cs typeface="Sakkal Majalla" panose="02000000000000000000" pitchFamily="2" charset="-78"/>
              </a:rPr>
              <a:t>قصيدة:</a:t>
            </a:r>
            <a:br>
              <a:rPr lang="ar-BH" sz="4000" b="1" dirty="0" smtClean="0">
                <a:latin typeface="Sakkal Majalla" panose="02000000000000000000" pitchFamily="2" charset="-78"/>
                <a:cs typeface="Sakkal Majalla" panose="02000000000000000000" pitchFamily="2" charset="-78"/>
              </a:rPr>
            </a:br>
            <a:r>
              <a:rPr lang="ar-BH" sz="4000" b="1" dirty="0" smtClean="0">
                <a:latin typeface="Sakkal Majalla" panose="02000000000000000000" pitchFamily="2" charset="-78"/>
                <a:cs typeface="Sakkal Majalla" panose="02000000000000000000" pitchFamily="2" charset="-78"/>
              </a:rPr>
              <a:t> </a:t>
            </a:r>
            <a:r>
              <a:rPr lang="ar-BH" sz="8000" b="1" dirty="0" smtClean="0">
                <a:solidFill>
                  <a:srgbClr val="C00000"/>
                </a:solidFill>
                <a:latin typeface="+mn-lt"/>
                <a:ea typeface="+mn-ea"/>
                <a:cs typeface="Sultan bold" pitchFamily="2" charset="-78"/>
              </a:rPr>
              <a:t>في وداعِ السيّدةِ الخضراء</a:t>
            </a:r>
            <a:r>
              <a:rPr lang="ar-BH" sz="3100" dirty="0" smtClean="0">
                <a:solidFill>
                  <a:srgbClr val="002060"/>
                </a:solidFill>
                <a:latin typeface="Sakkal Majalla" panose="02000000000000000000" pitchFamily="2" charset="-78"/>
                <a:cs typeface="Sakkal Majalla" panose="02000000000000000000" pitchFamily="2" charset="-78"/>
              </a:rPr>
              <a:t/>
            </a:r>
            <a:br>
              <a:rPr lang="ar-BH" sz="3100" dirty="0" smtClean="0">
                <a:solidFill>
                  <a:srgbClr val="002060"/>
                </a:solidFill>
                <a:latin typeface="Sakkal Majalla" panose="02000000000000000000" pitchFamily="2" charset="-78"/>
                <a:cs typeface="Sakkal Majalla" panose="02000000000000000000" pitchFamily="2" charset="-78"/>
              </a:rPr>
            </a:br>
            <a:r>
              <a:rPr lang="ar-BH" sz="3100" dirty="0" smtClean="0">
                <a:solidFill>
                  <a:srgbClr val="002060"/>
                </a:solidFill>
                <a:latin typeface="Sakkal Majalla" panose="02000000000000000000" pitchFamily="2" charset="-78"/>
                <a:cs typeface="Sakkal Majalla" panose="02000000000000000000" pitchFamily="2" charset="-78"/>
              </a:rPr>
              <a:t>                                      </a:t>
            </a:r>
            <a:r>
              <a:rPr lang="ar-BH" sz="4000" dirty="0" smtClean="0">
                <a:solidFill>
                  <a:srgbClr val="0070C0"/>
                </a:solidFill>
                <a:latin typeface="Sakkal Majalla" panose="02000000000000000000" pitchFamily="2" charset="-78"/>
                <a:cs typeface="Sakkal Majalla" panose="02000000000000000000" pitchFamily="2" charset="-78"/>
              </a:rPr>
              <a:t>لعلي عبدالله خليفة</a:t>
            </a:r>
            <a:r>
              <a:rPr lang="ar-BH" dirty="0" smtClean="0">
                <a:solidFill>
                  <a:srgbClr val="0070C0"/>
                </a:solidFill>
                <a:latin typeface="Sakkal Majalla" panose="02000000000000000000" pitchFamily="2" charset="-78"/>
                <a:cs typeface="Sakkal Majalla" panose="02000000000000000000" pitchFamily="2" charset="-78"/>
              </a:rPr>
              <a:t>		</a:t>
            </a:r>
            <a:br>
              <a:rPr lang="ar-BH" dirty="0" smtClean="0">
                <a:solidFill>
                  <a:srgbClr val="0070C0"/>
                </a:solidFill>
                <a:latin typeface="Sakkal Majalla" panose="02000000000000000000" pitchFamily="2" charset="-78"/>
                <a:cs typeface="Sakkal Majalla" panose="02000000000000000000" pitchFamily="2" charset="-78"/>
              </a:rPr>
            </a:br>
            <a:r>
              <a:rPr lang="ar-BH" dirty="0" smtClean="0">
                <a:solidFill>
                  <a:srgbClr val="0070C0"/>
                </a:solidFill>
                <a:latin typeface="Sakkal Majalla" panose="02000000000000000000" pitchFamily="2" charset="-78"/>
                <a:cs typeface="Sakkal Majalla" panose="02000000000000000000" pitchFamily="2" charset="-78"/>
              </a:rPr>
              <a:t>                               </a:t>
            </a:r>
            <a:r>
              <a:rPr lang="ar-BH" sz="3600" dirty="0" smtClean="0">
                <a:solidFill>
                  <a:srgbClr val="0070C0"/>
                </a:solidFill>
                <a:latin typeface="Sakkal Majalla" panose="02000000000000000000" pitchFamily="2" charset="-78"/>
                <a:cs typeface="Sakkal Majalla" panose="02000000000000000000" pitchFamily="2" charset="-78"/>
              </a:rPr>
              <a:t/>
            </a:r>
            <a:br>
              <a:rPr lang="ar-BH" sz="3600" dirty="0" smtClean="0">
                <a:solidFill>
                  <a:srgbClr val="0070C0"/>
                </a:solidFill>
                <a:latin typeface="Sakkal Majalla" panose="02000000000000000000" pitchFamily="2" charset="-78"/>
                <a:cs typeface="Sakkal Majalla" panose="02000000000000000000" pitchFamily="2" charset="-78"/>
              </a:rPr>
            </a:br>
            <a:r>
              <a:rPr lang="en-US" b="1" dirty="0">
                <a:solidFill>
                  <a:schemeClr val="bg1"/>
                </a:solidFill>
                <a:latin typeface="Sakkal Majalla" panose="02000000000000000000" pitchFamily="2" charset="-78"/>
                <a:cs typeface="Sakkal Majalla" panose="02000000000000000000" pitchFamily="2" charset="-78"/>
              </a:rPr>
              <a:t/>
            </a:r>
            <a:br>
              <a:rPr lang="en-US" b="1" dirty="0">
                <a:solidFill>
                  <a:schemeClr val="bg1"/>
                </a:solidFill>
                <a:latin typeface="Sakkal Majalla" panose="02000000000000000000" pitchFamily="2" charset="-78"/>
                <a:cs typeface="Sakkal Majalla" panose="02000000000000000000" pitchFamily="2" charset="-78"/>
              </a:rPr>
            </a:br>
            <a:r>
              <a:rPr lang="ar-BH" sz="3600" dirty="0">
                <a:solidFill>
                  <a:srgbClr val="0070C0"/>
                </a:solidFill>
                <a:latin typeface="Sakkal Majalla" panose="02000000000000000000" pitchFamily="2" charset="-78"/>
                <a:cs typeface="Sakkal Majalla" panose="02000000000000000000" pitchFamily="2" charset="-78"/>
              </a:rPr>
              <a:t/>
            </a:r>
            <a:br>
              <a:rPr lang="ar-BH" sz="3600" dirty="0">
                <a:solidFill>
                  <a:srgbClr val="0070C0"/>
                </a:solidFill>
                <a:latin typeface="Sakkal Majalla" panose="02000000000000000000" pitchFamily="2" charset="-78"/>
                <a:cs typeface="Sakkal Majalla" panose="02000000000000000000" pitchFamily="2" charset="-78"/>
              </a:rPr>
            </a:br>
            <a:r>
              <a:rPr lang="ar-BH" sz="3600" b="1" dirty="0">
                <a:latin typeface="Sakkal Majalla" panose="02000000000000000000" pitchFamily="2" charset="-78"/>
                <a:cs typeface="Sakkal Majalla" panose="02000000000000000000" pitchFamily="2" charset="-78"/>
              </a:rPr>
              <a:t>اللغة العربيّة - الفصل الدراســـــــــــــــــــــــــــــــــــيّ الأوّل  </a:t>
            </a:r>
            <a:r>
              <a:rPr lang="en-US" sz="3600" b="1" dirty="0">
                <a:latin typeface="Sakkal Majalla" panose="02000000000000000000" pitchFamily="2" charset="-78"/>
                <a:cs typeface="Sakkal Majalla" panose="02000000000000000000" pitchFamily="2" charset="-78"/>
              </a:rPr>
              <a:t/>
            </a:r>
            <a:br>
              <a:rPr lang="en-US" sz="3600" b="1" dirty="0">
                <a:latin typeface="Sakkal Majalla" panose="02000000000000000000" pitchFamily="2" charset="-78"/>
                <a:cs typeface="Sakkal Majalla" panose="02000000000000000000" pitchFamily="2" charset="-78"/>
              </a:rPr>
            </a:br>
            <a:r>
              <a:rPr lang="ar-BH" sz="3600" b="1" dirty="0" smtClean="0">
                <a:latin typeface="Sakkal Majalla" panose="02000000000000000000" pitchFamily="2" charset="-78"/>
                <a:cs typeface="Sakkal Majalla" panose="02000000000000000000" pitchFamily="2" charset="-78"/>
              </a:rPr>
              <a:t>الصفّ </a:t>
            </a:r>
            <a:r>
              <a:rPr lang="ar-BH" sz="3600" b="1" dirty="0">
                <a:latin typeface="Sakkal Majalla" panose="02000000000000000000" pitchFamily="2" charset="-78"/>
                <a:cs typeface="Sakkal Majalla" panose="02000000000000000000" pitchFamily="2" charset="-78"/>
              </a:rPr>
              <a:t>الأوّل الثانويّ - عرب </a:t>
            </a:r>
            <a:r>
              <a:rPr lang="ar-BH" sz="3600" b="1" dirty="0" smtClean="0">
                <a:latin typeface="Sakkal Majalla" panose="02000000000000000000" pitchFamily="2" charset="-78"/>
                <a:cs typeface="Sakkal Majalla" panose="02000000000000000000" pitchFamily="2" charset="-78"/>
              </a:rPr>
              <a:t>101- ص 92</a:t>
            </a:r>
            <a:r>
              <a:rPr lang="ar-BH" sz="3600" b="1" dirty="0" smtClean="0">
                <a:solidFill>
                  <a:schemeClr val="tx2"/>
                </a:solidFill>
                <a:latin typeface="Sakkal Majalla" panose="02000000000000000000" pitchFamily="2" charset="-78"/>
                <a:cs typeface="Sakkal Majalla" panose="02000000000000000000" pitchFamily="2" charset="-78"/>
              </a:rPr>
              <a:t/>
            </a:r>
            <a:br>
              <a:rPr lang="ar-BH" sz="3600" b="1" dirty="0" smtClean="0">
                <a:solidFill>
                  <a:schemeClr val="tx2"/>
                </a:solidFill>
                <a:latin typeface="Sakkal Majalla" panose="02000000000000000000" pitchFamily="2" charset="-78"/>
                <a:cs typeface="Sakkal Majalla" panose="02000000000000000000" pitchFamily="2" charset="-78"/>
              </a:rPr>
            </a:br>
            <a:r>
              <a:rPr lang="ar-BH" sz="4000" dirty="0" smtClean="0">
                <a:solidFill>
                  <a:schemeClr val="tx2"/>
                </a:solidFill>
                <a:latin typeface="Sakkal Majalla" panose="02000000000000000000" pitchFamily="2" charset="-78"/>
                <a:cs typeface="Sakkal Majalla" panose="02000000000000000000" pitchFamily="2" charset="-78"/>
              </a:rPr>
              <a:t>		</a:t>
            </a:r>
            <a:endParaRPr lang="en-US" sz="4000" dirty="0">
              <a:solidFill>
                <a:schemeClr val="tx2"/>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663" y="1963711"/>
            <a:ext cx="2895924" cy="4070214"/>
          </a:xfrm>
          <a:prstGeom prst="rect">
            <a:avLst/>
          </a:prstGeom>
        </p:spPr>
      </p:pic>
    </p:spTree>
    <p:extLst>
      <p:ext uri="{BB962C8B-B14F-4D97-AF65-F5344CB8AC3E}">
        <p14:creationId xmlns:p14="http://schemas.microsoft.com/office/powerpoint/2010/main" val="1654987650"/>
      </p:ext>
    </p:extLst>
  </p:cSld>
  <p:clrMapOvr>
    <a:masterClrMapping/>
  </p:clrMapOvr>
  <mc:AlternateContent xmlns:mc="http://schemas.openxmlformats.org/markup-compatibility/2006" xmlns:p14="http://schemas.microsoft.com/office/powerpoint/2010/main">
    <mc:Choice Requires="p14">
      <p:transition spd="med" p14:dur="700" advTm="47891">
        <p:fade/>
      </p:transition>
    </mc:Choice>
    <mc:Fallback xmlns="">
      <p:transition spd="med" advTm="478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Oval 17"/>
          <p:cNvSpPr/>
          <p:nvPr/>
        </p:nvSpPr>
        <p:spPr>
          <a:xfrm>
            <a:off x="0" y="2269766"/>
            <a:ext cx="1046746" cy="59203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187425" y="1965621"/>
            <a:ext cx="10398563" cy="1200329"/>
          </a:xfrm>
          <a:prstGeom prst="rect">
            <a:avLst/>
          </a:prstGeom>
          <a:solidFill>
            <a:schemeClr val="accent1">
              <a:lumMod val="60000"/>
              <a:lumOff val="40000"/>
            </a:schemeClr>
          </a:solidFill>
        </p:spPr>
        <p:txBody>
          <a:bodyPr wrap="square">
            <a:spAutoFit/>
          </a:bodyPr>
          <a:lstStyle/>
          <a:p>
            <a:pPr algn="r"/>
            <a:r>
              <a:rPr lang="ar-BH" sz="3600" b="1" dirty="0" smtClean="0">
                <a:latin typeface="Sakkal Majalla" panose="02000000000000000000" pitchFamily="2" charset="-78"/>
                <a:cs typeface="Sakkal Majalla" panose="02000000000000000000" pitchFamily="2" charset="-78"/>
              </a:rPr>
              <a:t>س1: استعمل الشاعر  كلمة «السيّدة» ليرمز بها إلى النخلة، فما أوجه الشبه بينهما. </a:t>
            </a:r>
            <a:endParaRPr lang="ar-BH" sz="3600" b="1" dirty="0">
              <a:latin typeface="Sakkal Majalla" panose="02000000000000000000" pitchFamily="2" charset="-78"/>
              <a:cs typeface="Sakkal Majalla" panose="02000000000000000000" pitchFamily="2" charset="-78"/>
            </a:endParaRPr>
          </a:p>
        </p:txBody>
      </p:sp>
      <p:sp>
        <p:nvSpPr>
          <p:cNvPr id="13" name="Rectangle 12"/>
          <p:cNvSpPr/>
          <p:nvPr/>
        </p:nvSpPr>
        <p:spPr>
          <a:xfrm>
            <a:off x="1187424" y="3516291"/>
            <a:ext cx="10398564" cy="2308324"/>
          </a:xfrm>
          <a:prstGeom prst="rect">
            <a:avLst/>
          </a:prstGeom>
          <a:solidFill>
            <a:schemeClr val="accent2">
              <a:lumMod val="20000"/>
              <a:lumOff val="80000"/>
            </a:schemeClr>
          </a:solidFill>
        </p:spPr>
        <p:txBody>
          <a:bodyPr wrap="square">
            <a:spAutoFit/>
          </a:bodyPr>
          <a:lstStyle/>
          <a:p>
            <a:pPr algn="just" rtl="1"/>
            <a:r>
              <a:rPr lang="ar-BH" sz="3600" b="1" dirty="0" smtClean="0">
                <a:solidFill>
                  <a:srgbClr val="0070C0"/>
                </a:solidFill>
                <a:latin typeface="Sakkal Majalla" panose="02000000000000000000" pitchFamily="2" charset="-78"/>
                <a:cs typeface="Sakkal Majalla" panose="02000000000000000000" pitchFamily="2" charset="-78"/>
              </a:rPr>
              <a:t>ج1: استعمل الشاعر كلمة «السيّدة» ليرمز بها إلى النخلة، تقديرًا لها؛ ولأنّ كلتيهما (المرأة والنخلة) ترمزان إلى العطاء والجمال، وكما تمثّل المرأة مصدرًا للحياة تمثّل النخلة مصدرًا للرزق، والإنسان البحرينيّ كان يعدّ النخلة أمّه؛ لقيمتها العظيمة في حياته.</a:t>
            </a:r>
            <a:endParaRPr lang="ar-BH" sz="3600" b="1" dirty="0">
              <a:solidFill>
                <a:srgbClr val="0070C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6386706" y="906492"/>
            <a:ext cx="5190208" cy="708788"/>
          </a:xfrm>
          <a:prstGeom prst="roundRect">
            <a:avLst/>
          </a:prstGeom>
          <a:solidFill>
            <a:schemeClr val="accent2">
              <a:lumMod val="60000"/>
              <a:lumOff val="40000"/>
            </a:schemeClr>
          </a:solidFill>
          <a:ln>
            <a:noFill/>
          </a:ln>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4000" b="1" dirty="0">
                <a:solidFill>
                  <a:schemeClr val="tx1"/>
                </a:solidFill>
                <a:latin typeface="Sakkal Majalla" panose="02000000000000000000" pitchFamily="2" charset="-78"/>
                <a:cs typeface="Sakkal Majalla" panose="02000000000000000000" pitchFamily="2" charset="-78"/>
              </a:rPr>
              <a:t>ثانيًا: أنشطة التحليل والتذوّق</a:t>
            </a:r>
          </a:p>
        </p:txBody>
      </p:sp>
      <p:sp>
        <p:nvSpPr>
          <p:cNvPr id="10" name="Title 8"/>
          <p:cNvSpPr txBox="1">
            <a:spLocks/>
          </p:cNvSpPr>
          <p:nvPr/>
        </p:nvSpPr>
        <p:spPr>
          <a:xfrm>
            <a:off x="140678" y="374106"/>
            <a:ext cx="5357012"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333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Oval 17"/>
          <p:cNvSpPr/>
          <p:nvPr/>
        </p:nvSpPr>
        <p:spPr>
          <a:xfrm>
            <a:off x="303101" y="2072323"/>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1674453" y="2072323"/>
            <a:ext cx="10041985" cy="584775"/>
          </a:xfrm>
          <a:prstGeom prst="rect">
            <a:avLst/>
          </a:prstGeom>
          <a:solidFill>
            <a:schemeClr val="accent1">
              <a:lumMod val="60000"/>
              <a:lumOff val="40000"/>
            </a:schemeClr>
          </a:solidFill>
        </p:spPr>
        <p:txBody>
          <a:bodyPr wrap="square">
            <a:spAutoFit/>
          </a:bodyPr>
          <a:lstStyle/>
          <a:p>
            <a:pPr algn="r"/>
            <a:r>
              <a:rPr lang="ar-BH" sz="3200" b="1" dirty="0" smtClean="0">
                <a:latin typeface="Sakkal Majalla" panose="02000000000000000000" pitchFamily="2" charset="-78"/>
                <a:cs typeface="Sakkal Majalla" panose="02000000000000000000" pitchFamily="2" charset="-78"/>
              </a:rPr>
              <a:t>س2: </a:t>
            </a:r>
            <a:r>
              <a:rPr lang="ar-BH" sz="3200" b="1" dirty="0" smtClean="0">
                <a:latin typeface="Sakkal Majalla" panose="02000000000000000000" pitchFamily="2" charset="-78"/>
                <a:cs typeface="Sakkal Majalla" panose="02000000000000000000" pitchFamily="2" charset="-78"/>
              </a:rPr>
              <a:t>وضّح الصورة الشعريّة في قوله «يذوب البحر وجدًا». </a:t>
            </a:r>
            <a:endParaRPr lang="ar-BH" sz="3200" b="1" dirty="0">
              <a:latin typeface="Sakkal Majalla" panose="02000000000000000000" pitchFamily="2" charset="-78"/>
              <a:cs typeface="Sakkal Majalla" panose="02000000000000000000" pitchFamily="2" charset="-78"/>
            </a:endParaRPr>
          </a:p>
        </p:txBody>
      </p:sp>
      <p:sp>
        <p:nvSpPr>
          <p:cNvPr id="15" name="Rectangle 14"/>
          <p:cNvSpPr/>
          <p:nvPr/>
        </p:nvSpPr>
        <p:spPr>
          <a:xfrm>
            <a:off x="1674454" y="2923778"/>
            <a:ext cx="10041985" cy="584775"/>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ج2: </a:t>
            </a:r>
            <a:r>
              <a:rPr lang="ar-BH" sz="3200" b="1" dirty="0" smtClean="0">
                <a:solidFill>
                  <a:srgbClr val="0070C0"/>
                </a:solidFill>
                <a:latin typeface="Sakkal Majalla" panose="02000000000000000000" pitchFamily="2" charset="-78"/>
                <a:cs typeface="Sakkal Majalla" panose="02000000000000000000" pitchFamily="2" charset="-78"/>
              </a:rPr>
              <a:t>شبّه الشاعر البحر بالعاشق، وهو هنا يعشق النخلة، ويذوب في عشقها حبًّا وولها .</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16" name="Rounded Rectangle 15"/>
          <p:cNvSpPr/>
          <p:nvPr/>
        </p:nvSpPr>
        <p:spPr>
          <a:xfrm>
            <a:off x="6011056" y="843834"/>
            <a:ext cx="5705384" cy="874248"/>
          </a:xfrm>
          <a:prstGeom prst="roundRect">
            <a:avLst/>
          </a:prstGeom>
          <a:solidFill>
            <a:schemeClr val="accent2">
              <a:lumMod val="60000"/>
              <a:lumOff val="40000"/>
            </a:schemeClr>
          </a:solidFill>
          <a:ln>
            <a:noFill/>
          </a:ln>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4000" b="1" dirty="0">
                <a:solidFill>
                  <a:schemeClr val="tx1"/>
                </a:solidFill>
                <a:latin typeface="Sakkal Majalla" panose="02000000000000000000" pitchFamily="2" charset="-78"/>
                <a:cs typeface="Sakkal Majalla" panose="02000000000000000000" pitchFamily="2" charset="-78"/>
              </a:rPr>
              <a:t>تابع أنشطة التحليل والتذوّق</a:t>
            </a:r>
          </a:p>
        </p:txBody>
      </p:sp>
      <p:sp>
        <p:nvSpPr>
          <p:cNvPr id="11" name="Rectangle 10"/>
          <p:cNvSpPr/>
          <p:nvPr/>
        </p:nvSpPr>
        <p:spPr>
          <a:xfrm>
            <a:off x="1674453" y="3639089"/>
            <a:ext cx="10041985" cy="584775"/>
          </a:xfrm>
          <a:prstGeom prst="rect">
            <a:avLst/>
          </a:prstGeom>
          <a:solidFill>
            <a:schemeClr val="accent1">
              <a:lumMod val="60000"/>
              <a:lumOff val="40000"/>
            </a:schemeClr>
          </a:solidFill>
        </p:spPr>
        <p:txBody>
          <a:bodyPr wrap="square">
            <a:spAutoFit/>
          </a:bodyPr>
          <a:lstStyle/>
          <a:p>
            <a:pPr algn="r"/>
            <a:r>
              <a:rPr lang="ar-BH" sz="3200" b="1" dirty="0" smtClean="0">
                <a:latin typeface="Sakkal Majalla" panose="02000000000000000000" pitchFamily="2" charset="-78"/>
                <a:cs typeface="Sakkal Majalla" panose="02000000000000000000" pitchFamily="2" charset="-78"/>
              </a:rPr>
              <a:t>س3: </a:t>
            </a:r>
            <a:r>
              <a:rPr lang="ar-BH" sz="3200" b="1" dirty="0" smtClean="0">
                <a:latin typeface="Sakkal Majalla" panose="02000000000000000000" pitchFamily="2" charset="-78"/>
                <a:cs typeface="Sakkal Majalla" panose="02000000000000000000" pitchFamily="2" charset="-78"/>
              </a:rPr>
              <a:t>في قوله «ويمحو ذِكرك الأسفلت» تشخيصٌ. وضّحه.</a:t>
            </a:r>
            <a:endParaRPr lang="ar-BH" sz="3200" b="1" dirty="0">
              <a:latin typeface="Sakkal Majalla" panose="02000000000000000000" pitchFamily="2" charset="-78"/>
              <a:cs typeface="Sakkal Majalla" panose="02000000000000000000" pitchFamily="2" charset="-78"/>
            </a:endParaRPr>
          </a:p>
        </p:txBody>
      </p:sp>
      <p:sp>
        <p:nvSpPr>
          <p:cNvPr id="12" name="Rectangle 11"/>
          <p:cNvSpPr/>
          <p:nvPr/>
        </p:nvSpPr>
        <p:spPr>
          <a:xfrm>
            <a:off x="1674453" y="4522325"/>
            <a:ext cx="10041985" cy="1569660"/>
          </a:xfrm>
          <a:prstGeom prst="rect">
            <a:avLst/>
          </a:prstGeom>
          <a:solidFill>
            <a:schemeClr val="accent4">
              <a:lumMod val="20000"/>
              <a:lumOff val="80000"/>
            </a:schemeClr>
          </a:solidFill>
        </p:spPr>
        <p:txBody>
          <a:bodyPr wrap="square">
            <a:spAutoFit/>
          </a:bodyPr>
          <a:lstStyle/>
          <a:p>
            <a:pPr algn="just" rtl="1"/>
            <a:r>
              <a:rPr lang="ar-BH" sz="2800" b="1" dirty="0" smtClean="0">
                <a:solidFill>
                  <a:srgbClr val="0070C0"/>
                </a:solidFill>
                <a:latin typeface="Sakkal Majalla" panose="02000000000000000000" pitchFamily="2" charset="-78"/>
                <a:cs typeface="Sakkal Majalla" panose="02000000000000000000" pitchFamily="2" charset="-78"/>
              </a:rPr>
              <a:t>ج</a:t>
            </a:r>
            <a:r>
              <a:rPr lang="ar-BH" sz="3200" b="1" dirty="0" smtClean="0">
                <a:solidFill>
                  <a:srgbClr val="0070C0"/>
                </a:solidFill>
                <a:latin typeface="Sakkal Majalla" panose="02000000000000000000" pitchFamily="2" charset="-78"/>
                <a:cs typeface="Sakkal Majalla" panose="02000000000000000000" pitchFamily="2" charset="-78"/>
              </a:rPr>
              <a:t>3: </a:t>
            </a:r>
            <a:r>
              <a:rPr lang="ar-BH" sz="3200" b="1" dirty="0" smtClean="0">
                <a:solidFill>
                  <a:srgbClr val="0070C0"/>
                </a:solidFill>
                <a:latin typeface="Sakkal Majalla" panose="02000000000000000000" pitchFamily="2" charset="-78"/>
                <a:cs typeface="Sakkal Majalla" panose="02000000000000000000" pitchFamily="2" charset="-78"/>
              </a:rPr>
              <a:t>لم تعد النخلةُ نخلةً عاديّة حين أضاف إليها الذِكْر الذي يختصّ عادة بالإنسان، ولم يعد الأسفلت تلك الطريق التي نستعملها مكانًا للتنقّل؛ وإنّما صار كالإنسان القادر على إثبات الذِكْر أو محوه، ففي الصورة تشخيص للنخلة، وتشخيص للأسفلت.</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13" name="Oval 12"/>
          <p:cNvSpPr/>
          <p:nvPr/>
        </p:nvSpPr>
        <p:spPr>
          <a:xfrm>
            <a:off x="303101" y="3631826"/>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7" name="Title 8"/>
          <p:cNvSpPr txBox="1">
            <a:spLocks/>
          </p:cNvSpPr>
          <p:nvPr/>
        </p:nvSpPr>
        <p:spPr>
          <a:xfrm>
            <a:off x="140677" y="374106"/>
            <a:ext cx="5244123"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487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5" grpId="0" animBg="1"/>
      <p:bldP spid="16"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036695" y="1145765"/>
            <a:ext cx="6623346" cy="639860"/>
          </a:xfrm>
          <a:prstGeom prst="roundRect">
            <a:avLst/>
          </a:prstGeom>
          <a:solidFill>
            <a:schemeClr val="accent2"/>
          </a:solidFill>
          <a:ln>
            <a:noFill/>
          </a:ln>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r"/>
            <a:r>
              <a:rPr lang="ar-BH" sz="3600" b="1" dirty="0">
                <a:solidFill>
                  <a:schemeClr val="tx1"/>
                </a:solidFill>
                <a:latin typeface="Sakkal Majalla" panose="02000000000000000000" pitchFamily="2" charset="-78"/>
                <a:cs typeface="Sakkal Majalla" panose="02000000000000000000" pitchFamily="2" charset="-78"/>
              </a:rPr>
              <a:t>المقطع </a:t>
            </a:r>
            <a:r>
              <a:rPr lang="ar-BH" sz="3600" b="1" dirty="0" smtClean="0">
                <a:solidFill>
                  <a:schemeClr val="tx1"/>
                </a:solidFill>
                <a:latin typeface="Sakkal Majalla" panose="02000000000000000000" pitchFamily="2" charset="-78"/>
                <a:cs typeface="Sakkal Majalla" panose="02000000000000000000" pitchFamily="2" charset="-78"/>
              </a:rPr>
              <a:t>الثاني: قوّة حضور النخلة في الطبيعة</a:t>
            </a:r>
            <a:endParaRPr lang="ar-BH" sz="3600" b="1" dirty="0">
              <a:solidFill>
                <a:schemeClr val="tx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594" y="2187749"/>
            <a:ext cx="9940412" cy="3785348"/>
          </a:xfrm>
          <a:prstGeom prst="rect">
            <a:avLst/>
          </a:prstGeom>
        </p:spPr>
      </p:pic>
      <p:sp>
        <p:nvSpPr>
          <p:cNvPr id="5" name="Title 8"/>
          <p:cNvSpPr txBox="1">
            <a:spLocks/>
          </p:cNvSpPr>
          <p:nvPr/>
        </p:nvSpPr>
        <p:spPr>
          <a:xfrm>
            <a:off x="140677" y="374106"/>
            <a:ext cx="5221545"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8616109"/>
      </p:ext>
    </p:extLst>
  </p:cSld>
  <p:clrMapOvr>
    <a:masterClrMapping/>
  </p:clrMapOvr>
  <mc:AlternateContent xmlns:mc="http://schemas.openxmlformats.org/markup-compatibility/2006" xmlns:p14="http://schemas.microsoft.com/office/powerpoint/2010/main">
    <mc:Choice Requires="p14">
      <p:transition spd="slow" p14:dur="2000" advTm="18748"/>
    </mc:Choice>
    <mc:Fallback xmlns="">
      <p:transition spd="slow" advTm="18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88119" y="2241854"/>
            <a:ext cx="9653338" cy="584775"/>
          </a:xfrm>
          <a:prstGeom prst="rect">
            <a:avLst/>
          </a:prstGeom>
          <a:solidFill>
            <a:schemeClr val="accent6">
              <a:lumMod val="60000"/>
              <a:lumOff val="40000"/>
            </a:schemeClr>
          </a:solidFill>
        </p:spPr>
        <p:txBody>
          <a:bodyPr wrap="square">
            <a:spAutoFit/>
          </a:bodyPr>
          <a:lstStyle/>
          <a:p>
            <a:pPr algn="r"/>
            <a:r>
              <a:rPr lang="ar-BH" sz="3200" b="1" dirty="0">
                <a:latin typeface="Sakkal Majalla" panose="02000000000000000000" pitchFamily="2" charset="-78"/>
                <a:cs typeface="Sakkal Majalla" panose="02000000000000000000" pitchFamily="2" charset="-78"/>
              </a:rPr>
              <a:t>س1: </a:t>
            </a:r>
            <a:r>
              <a:rPr lang="ar-BH" sz="3200" b="1" dirty="0" smtClean="0">
                <a:latin typeface="Sakkal Majalla" panose="02000000000000000000" pitchFamily="2" charset="-78"/>
                <a:cs typeface="Sakkal Majalla" panose="02000000000000000000" pitchFamily="2" charset="-78"/>
              </a:rPr>
              <a:t>هات مرادف «الفلاة» ومفرد «أجرام» في جملتين من إنشائك.</a:t>
            </a:r>
            <a:endParaRPr lang="ar-BH" sz="3200" b="1" dirty="0">
              <a:latin typeface="Sakkal Majalla" panose="02000000000000000000" pitchFamily="2" charset="-78"/>
              <a:cs typeface="Sakkal Majalla" panose="02000000000000000000" pitchFamily="2" charset="-78"/>
            </a:endParaRPr>
          </a:p>
        </p:txBody>
      </p:sp>
      <p:sp>
        <p:nvSpPr>
          <p:cNvPr id="6" name="Rectangle 5"/>
          <p:cNvSpPr/>
          <p:nvPr/>
        </p:nvSpPr>
        <p:spPr>
          <a:xfrm>
            <a:off x="1829768" y="2886875"/>
            <a:ext cx="9679330" cy="1569660"/>
          </a:xfrm>
          <a:prstGeom prst="rect">
            <a:avLst/>
          </a:prstGeom>
          <a:solidFill>
            <a:schemeClr val="accent4">
              <a:lumMod val="20000"/>
              <a:lumOff val="80000"/>
            </a:schemeClr>
          </a:solidFill>
        </p:spPr>
        <p:txBody>
          <a:bodyPr wrap="square">
            <a:spAutoFit/>
          </a:bodyPr>
          <a:lstStyle/>
          <a:p>
            <a:pPr algn="r"/>
            <a:r>
              <a:rPr lang="ar-BH" sz="3200" b="1" dirty="0">
                <a:solidFill>
                  <a:srgbClr val="0070C0"/>
                </a:solidFill>
                <a:latin typeface="Sakkal Majalla" panose="02000000000000000000" pitchFamily="2" charset="-78"/>
                <a:cs typeface="Sakkal Majalla" panose="02000000000000000000" pitchFamily="2" charset="-78"/>
              </a:rPr>
              <a:t>ج1: مرادف الفلاة: المفازة، الصحراء.     الجملة: النخلة بنت الصحراء.</a:t>
            </a:r>
          </a:p>
          <a:p>
            <a:pPr algn="r"/>
            <a:r>
              <a:rPr lang="ar-BH" sz="3200" b="1" dirty="0">
                <a:solidFill>
                  <a:srgbClr val="0070C0"/>
                </a:solidFill>
                <a:latin typeface="Sakkal Majalla" panose="02000000000000000000" pitchFamily="2" charset="-78"/>
                <a:cs typeface="Sakkal Majalla" panose="02000000000000000000" pitchFamily="2" charset="-78"/>
              </a:rPr>
              <a:t>مفرد «أجرام»: </a:t>
            </a:r>
            <a:r>
              <a:rPr lang="ar-BH" sz="3200" b="1" dirty="0" smtClean="0">
                <a:solidFill>
                  <a:srgbClr val="0070C0"/>
                </a:solidFill>
                <a:latin typeface="Sakkal Majalla" panose="02000000000000000000" pitchFamily="2" charset="-78"/>
                <a:cs typeface="Sakkal Majalla" panose="02000000000000000000" pitchFamily="2" charset="-78"/>
              </a:rPr>
              <a:t>جرم</a:t>
            </a:r>
            <a:r>
              <a:rPr lang="ar-BH" sz="3200" b="1" dirty="0">
                <a:solidFill>
                  <a:srgbClr val="0070C0"/>
                </a:solidFill>
                <a:latin typeface="Sakkal Majalla" panose="02000000000000000000" pitchFamily="2" charset="-78"/>
                <a:cs typeface="Sakkal Majalla" panose="02000000000000000000" pitchFamily="2" charset="-78"/>
              </a:rPr>
              <a:t>.                                  الجملة: سقط جرمٌ سماويّ في صحراء نائية. </a:t>
            </a:r>
          </a:p>
        </p:txBody>
      </p:sp>
      <p:sp>
        <p:nvSpPr>
          <p:cNvPr id="17" name="Rounded Rectangle 16"/>
          <p:cNvSpPr/>
          <p:nvPr/>
        </p:nvSpPr>
        <p:spPr>
          <a:xfrm>
            <a:off x="5981075" y="550004"/>
            <a:ext cx="5850212" cy="639860"/>
          </a:xfrm>
          <a:prstGeom prst="roundRect">
            <a:avLst/>
          </a:prstGeom>
          <a:solidFill>
            <a:schemeClr val="accent2">
              <a:lumMod val="20000"/>
              <a:lumOff val="8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4400" b="1" dirty="0">
                <a:solidFill>
                  <a:srgbClr val="C00000"/>
                </a:solidFill>
                <a:latin typeface="Sakkal Majalla" panose="02000000000000000000" pitchFamily="2" charset="-78"/>
                <a:cs typeface="Sakkal Majalla" panose="02000000000000000000" pitchFamily="2" charset="-78"/>
              </a:rPr>
              <a:t>أنشطة تعليميّة على المقطع </a:t>
            </a:r>
            <a:r>
              <a:rPr lang="ar-BH" sz="4400" b="1" dirty="0" smtClean="0">
                <a:solidFill>
                  <a:srgbClr val="C00000"/>
                </a:solidFill>
                <a:latin typeface="Sakkal Majalla" panose="02000000000000000000" pitchFamily="2" charset="-78"/>
                <a:cs typeface="Sakkal Majalla" panose="02000000000000000000" pitchFamily="2" charset="-78"/>
              </a:rPr>
              <a:t>الثاني</a:t>
            </a:r>
            <a:endParaRPr lang="ar-BH" sz="4400" b="1" dirty="0">
              <a:solidFill>
                <a:srgbClr val="C00000"/>
              </a:solidFill>
              <a:latin typeface="Sakkal Majalla" panose="02000000000000000000" pitchFamily="2" charset="-78"/>
              <a:cs typeface="Sakkal Majalla" panose="02000000000000000000" pitchFamily="2" charset="-78"/>
            </a:endParaRPr>
          </a:p>
        </p:txBody>
      </p:sp>
      <p:sp>
        <p:nvSpPr>
          <p:cNvPr id="18" name="Oval 17"/>
          <p:cNvSpPr/>
          <p:nvPr/>
        </p:nvSpPr>
        <p:spPr>
          <a:xfrm>
            <a:off x="525840" y="2294837"/>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22" name="Rounded Rectangle 21"/>
          <p:cNvSpPr/>
          <p:nvPr/>
        </p:nvSpPr>
        <p:spPr>
          <a:xfrm>
            <a:off x="6392600" y="1497541"/>
            <a:ext cx="5145674" cy="544844"/>
          </a:xfrm>
          <a:prstGeom prst="roundRect">
            <a:avLst/>
          </a:prstGeom>
          <a:solidFill>
            <a:schemeClr val="accent3">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200" b="1" dirty="0">
                <a:solidFill>
                  <a:schemeClr val="tx1"/>
                </a:solidFill>
                <a:latin typeface="Sakkal Majalla" panose="02000000000000000000" pitchFamily="2" charset="-78"/>
                <a:cs typeface="Sakkal Majalla" panose="02000000000000000000" pitchFamily="2" charset="-78"/>
              </a:rPr>
              <a:t>أولاً: أنشطة الفهم والاستيعاب</a:t>
            </a:r>
          </a:p>
        </p:txBody>
      </p:sp>
      <p:sp>
        <p:nvSpPr>
          <p:cNvPr id="10" name="Rectangle 9"/>
          <p:cNvSpPr/>
          <p:nvPr/>
        </p:nvSpPr>
        <p:spPr>
          <a:xfrm>
            <a:off x="1829768" y="4643534"/>
            <a:ext cx="9653338" cy="584775"/>
          </a:xfrm>
          <a:prstGeom prst="rect">
            <a:avLst/>
          </a:prstGeom>
          <a:solidFill>
            <a:schemeClr val="accent6">
              <a:lumMod val="60000"/>
              <a:lumOff val="40000"/>
            </a:schemeClr>
          </a:solidFill>
        </p:spPr>
        <p:txBody>
          <a:bodyPr wrap="square">
            <a:spAutoFit/>
          </a:bodyPr>
          <a:lstStyle/>
          <a:p>
            <a:pPr algn="r"/>
            <a:r>
              <a:rPr lang="ar-BH" sz="3200" b="1" dirty="0" smtClean="0">
                <a:latin typeface="Sakkal Majalla" panose="02000000000000000000" pitchFamily="2" charset="-78"/>
                <a:cs typeface="Sakkal Majalla" panose="02000000000000000000" pitchFamily="2" charset="-78"/>
              </a:rPr>
              <a:t>س2: «ثابت أصلُكِ» في هذا التعبير بعد وطنيّ تاريخيّ. وضّح ذلك</a:t>
            </a:r>
            <a:r>
              <a:rPr lang="ar-SA" sz="3200" b="1" dirty="0" smtClean="0">
                <a:latin typeface="Sakkal Majalla" panose="02000000000000000000" pitchFamily="2" charset="-78"/>
                <a:cs typeface="Sakkal Majalla" panose="02000000000000000000" pitchFamily="2" charset="-78"/>
              </a:rPr>
              <a:t>. </a:t>
            </a:r>
            <a:endParaRPr lang="ar-BH" sz="3200" b="1" dirty="0">
              <a:latin typeface="Sakkal Majalla" panose="02000000000000000000" pitchFamily="2" charset="-78"/>
              <a:cs typeface="Sakkal Majalla" panose="02000000000000000000" pitchFamily="2" charset="-78"/>
            </a:endParaRPr>
          </a:p>
        </p:txBody>
      </p:sp>
      <p:sp>
        <p:nvSpPr>
          <p:cNvPr id="11" name="Oval 10"/>
          <p:cNvSpPr/>
          <p:nvPr/>
        </p:nvSpPr>
        <p:spPr>
          <a:xfrm>
            <a:off x="525840" y="4643534"/>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917295" y="5353753"/>
            <a:ext cx="9620979" cy="1077218"/>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ج2: </a:t>
            </a:r>
            <a:r>
              <a:rPr lang="ar-BH" sz="3200" b="1" dirty="0">
                <a:solidFill>
                  <a:srgbClr val="0070C0"/>
                </a:solidFill>
                <a:latin typeface="Sakkal Majalla" panose="02000000000000000000" pitchFamily="2" charset="-78"/>
                <a:cs typeface="Sakkal Majalla" panose="02000000000000000000" pitchFamily="2" charset="-78"/>
              </a:rPr>
              <a:t>التعبير يشير إلى تجذُّر النخلة في أرض البحرين عمقًا وتاريخًا؛ لما أدّته من دورٍ في خدمة البيت البحرينيّ بوصفها ملاذًا للمُتْعَب المُضنَى، وأمًّا للفقراء</a:t>
            </a:r>
            <a:r>
              <a:rPr lang="ar-SA" sz="3200" b="1" dirty="0">
                <a:solidFill>
                  <a:srgbClr val="0070C0"/>
                </a:solidFill>
                <a:latin typeface="Sakkal Majalla" panose="02000000000000000000" pitchFamily="2" charset="-78"/>
                <a:cs typeface="Sakkal Majalla" panose="02000000000000000000" pitchFamily="2" charset="-78"/>
              </a:rPr>
              <a:t>. </a:t>
            </a:r>
            <a:endParaRPr lang="en-US" sz="3200" b="1" dirty="0">
              <a:solidFill>
                <a:srgbClr val="0070C0"/>
              </a:solidFill>
              <a:latin typeface="Sakkal Majalla" panose="02000000000000000000" pitchFamily="2" charset="-78"/>
              <a:cs typeface="Sakkal Majalla" panose="02000000000000000000" pitchFamily="2" charset="-78"/>
            </a:endParaRPr>
          </a:p>
        </p:txBody>
      </p:sp>
      <p:sp>
        <p:nvSpPr>
          <p:cNvPr id="13" name="Title 8"/>
          <p:cNvSpPr txBox="1">
            <a:spLocks/>
          </p:cNvSpPr>
          <p:nvPr/>
        </p:nvSpPr>
        <p:spPr>
          <a:xfrm>
            <a:off x="140677" y="374106"/>
            <a:ext cx="5266701"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174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18" grpId="0" animBg="1"/>
      <p:bldP spid="22"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Oval 17"/>
          <p:cNvSpPr/>
          <p:nvPr/>
        </p:nvSpPr>
        <p:spPr>
          <a:xfrm>
            <a:off x="396887" y="1876235"/>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6325849" y="758630"/>
            <a:ext cx="5468631" cy="755375"/>
          </a:xfrm>
          <a:prstGeom prst="roundRect">
            <a:avLst/>
          </a:prstGeom>
          <a:solidFill>
            <a:schemeClr val="accent2"/>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200" b="1" dirty="0">
                <a:solidFill>
                  <a:schemeClr val="tx1"/>
                </a:solidFill>
                <a:latin typeface="Sakkal Majalla" panose="02000000000000000000" pitchFamily="2" charset="-78"/>
                <a:cs typeface="Sakkal Majalla" panose="02000000000000000000" pitchFamily="2" charset="-78"/>
              </a:rPr>
              <a:t>ثانيًا: أنشطة التحليل والتذوّق</a:t>
            </a:r>
          </a:p>
        </p:txBody>
      </p:sp>
      <p:sp>
        <p:nvSpPr>
          <p:cNvPr id="9" name="Rectangle 8"/>
          <p:cNvSpPr/>
          <p:nvPr/>
        </p:nvSpPr>
        <p:spPr>
          <a:xfrm>
            <a:off x="1887402" y="1876235"/>
            <a:ext cx="10041985" cy="584775"/>
          </a:xfrm>
          <a:prstGeom prst="rect">
            <a:avLst/>
          </a:prstGeom>
          <a:solidFill>
            <a:schemeClr val="accent6">
              <a:lumMod val="60000"/>
              <a:lumOff val="40000"/>
            </a:schemeClr>
          </a:solidFill>
        </p:spPr>
        <p:txBody>
          <a:bodyPr wrap="square">
            <a:spAutoFit/>
          </a:bodyPr>
          <a:lstStyle/>
          <a:p>
            <a:pPr algn="r"/>
            <a:r>
              <a:rPr lang="ar-BH" sz="3200" b="1" dirty="0" smtClean="0">
                <a:latin typeface="Sakkal Majalla" panose="02000000000000000000" pitchFamily="2" charset="-78"/>
                <a:cs typeface="Sakkal Majalla" panose="02000000000000000000" pitchFamily="2" charset="-78"/>
              </a:rPr>
              <a:t>س1</a:t>
            </a:r>
            <a:r>
              <a:rPr lang="ar-BH" sz="3200" b="1" dirty="0">
                <a:latin typeface="Sakkal Majalla" panose="02000000000000000000" pitchFamily="2" charset="-78"/>
                <a:cs typeface="Sakkal Majalla" panose="02000000000000000000" pitchFamily="2" charset="-78"/>
              </a:rPr>
              <a:t>: </a:t>
            </a:r>
            <a:r>
              <a:rPr lang="ar-BH" sz="3200" b="1" dirty="0" smtClean="0">
                <a:latin typeface="Sakkal Majalla" panose="02000000000000000000" pitchFamily="2" charset="-78"/>
                <a:cs typeface="Sakkal Majalla" panose="02000000000000000000" pitchFamily="2" charset="-78"/>
              </a:rPr>
              <a:t>تصدّر المقطع ظرف المكان « حيثما»، فما دلالة ذلك؟ </a:t>
            </a:r>
            <a:endParaRPr lang="ar-BH" sz="3200" b="1" dirty="0">
              <a:latin typeface="Sakkal Majalla" panose="02000000000000000000" pitchFamily="2" charset="-78"/>
              <a:cs typeface="Sakkal Majalla" panose="02000000000000000000" pitchFamily="2" charset="-78"/>
            </a:endParaRPr>
          </a:p>
        </p:txBody>
      </p:sp>
      <p:sp>
        <p:nvSpPr>
          <p:cNvPr id="10" name="Rectangle 9"/>
          <p:cNvSpPr/>
          <p:nvPr/>
        </p:nvSpPr>
        <p:spPr>
          <a:xfrm>
            <a:off x="1887402" y="2624878"/>
            <a:ext cx="10041986" cy="1077218"/>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ج1: </a:t>
            </a:r>
            <a:r>
              <a:rPr lang="ar-BH" sz="3200" b="1" dirty="0">
                <a:solidFill>
                  <a:srgbClr val="0070C0"/>
                </a:solidFill>
                <a:latin typeface="Sakkal Majalla" panose="02000000000000000000" pitchFamily="2" charset="-78"/>
                <a:cs typeface="Sakkal Majalla" panose="02000000000000000000" pitchFamily="2" charset="-78"/>
              </a:rPr>
              <a:t>البدء بظرف المكان هنا يشير إلى ارتباط النخلة بالمكان والأرض، ويشير إلى عمق العلاقة التاريخيّة بين البحرين والنخيل.</a:t>
            </a:r>
          </a:p>
        </p:txBody>
      </p:sp>
      <p:sp>
        <p:nvSpPr>
          <p:cNvPr id="15" name="Rectangle 14"/>
          <p:cNvSpPr/>
          <p:nvPr/>
        </p:nvSpPr>
        <p:spPr>
          <a:xfrm>
            <a:off x="1887403" y="3939327"/>
            <a:ext cx="10041985" cy="584775"/>
          </a:xfrm>
          <a:prstGeom prst="rect">
            <a:avLst/>
          </a:prstGeom>
          <a:solidFill>
            <a:schemeClr val="accent6">
              <a:lumMod val="60000"/>
              <a:lumOff val="40000"/>
            </a:schemeClr>
          </a:solidFill>
        </p:spPr>
        <p:txBody>
          <a:bodyPr wrap="square">
            <a:spAutoFit/>
          </a:bodyPr>
          <a:lstStyle/>
          <a:p>
            <a:pPr algn="r"/>
            <a:r>
              <a:rPr lang="ar-BH" sz="3200" b="1" dirty="0" smtClean="0">
                <a:latin typeface="Sakkal Majalla" panose="02000000000000000000" pitchFamily="2" charset="-78"/>
                <a:cs typeface="Sakkal Majalla" panose="02000000000000000000" pitchFamily="2" charset="-78"/>
              </a:rPr>
              <a:t>س2: بِمَاذا يوحي لك قول الشاعر: « رذاذ الغيم يقريك سلام النهر»؟</a:t>
            </a:r>
            <a:endParaRPr lang="ar-BH" sz="3200" b="1" dirty="0">
              <a:latin typeface="Sakkal Majalla" panose="02000000000000000000" pitchFamily="2" charset="-78"/>
              <a:cs typeface="Sakkal Majalla" panose="02000000000000000000" pitchFamily="2" charset="-78"/>
            </a:endParaRPr>
          </a:p>
        </p:txBody>
      </p:sp>
      <p:sp>
        <p:nvSpPr>
          <p:cNvPr id="17" name="Rectangle 16"/>
          <p:cNvSpPr/>
          <p:nvPr/>
        </p:nvSpPr>
        <p:spPr>
          <a:xfrm>
            <a:off x="1887402" y="4626415"/>
            <a:ext cx="10041986" cy="1077218"/>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ج2: يوحي هذا التعبير  بخشية الشاعر من توديع النخلة العظيمة المعطاء، وكأنّه يستشعر غيابها تحت وطأة الإسمنت والأسفلت والقار.</a:t>
            </a:r>
            <a:endParaRPr lang="ar-SA" sz="3200" b="1" dirty="0">
              <a:solidFill>
                <a:srgbClr val="0070C0"/>
              </a:solidFill>
              <a:latin typeface="Sakkal Majalla" panose="02000000000000000000" pitchFamily="2" charset="-78"/>
              <a:cs typeface="Sakkal Majalla" panose="02000000000000000000" pitchFamily="2" charset="-78"/>
            </a:endParaRPr>
          </a:p>
        </p:txBody>
      </p:sp>
      <p:sp>
        <p:nvSpPr>
          <p:cNvPr id="20" name="Oval 19"/>
          <p:cNvSpPr/>
          <p:nvPr/>
        </p:nvSpPr>
        <p:spPr>
          <a:xfrm>
            <a:off x="396887" y="3904918"/>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1" name="Title 8"/>
          <p:cNvSpPr txBox="1">
            <a:spLocks/>
          </p:cNvSpPr>
          <p:nvPr/>
        </p:nvSpPr>
        <p:spPr>
          <a:xfrm>
            <a:off x="140677" y="374106"/>
            <a:ext cx="5368301"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657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9" grpId="0" animBg="1"/>
      <p:bldP spid="10" grpId="0" animBg="1"/>
      <p:bldP spid="15" grpId="0" animBg="1"/>
      <p:bldP spid="1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311343" y="558873"/>
            <a:ext cx="5559043" cy="639860"/>
          </a:xfrm>
          <a:prstGeom prst="roundRect">
            <a:avLst/>
          </a:prstGeom>
          <a:solidFill>
            <a:schemeClr val="accent2"/>
          </a:solidFill>
          <a:ln>
            <a:noFill/>
          </a:ln>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r"/>
            <a:r>
              <a:rPr lang="ar-BH" sz="4000" b="1" dirty="0">
                <a:solidFill>
                  <a:schemeClr val="tx1"/>
                </a:solidFill>
              </a:rPr>
              <a:t>المقطع </a:t>
            </a:r>
            <a:r>
              <a:rPr lang="ar-BH" sz="4000" b="1" dirty="0" smtClean="0">
                <a:solidFill>
                  <a:schemeClr val="tx1"/>
                </a:solidFill>
              </a:rPr>
              <a:t>الثالث: مستقبلٌ بلا نخيل</a:t>
            </a:r>
            <a:endParaRPr lang="ar-BH" sz="4000" b="1"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16" y="1198733"/>
            <a:ext cx="10899058" cy="5172088"/>
          </a:xfrm>
          <a:prstGeom prst="rect">
            <a:avLst/>
          </a:prstGeom>
        </p:spPr>
      </p:pic>
      <p:sp>
        <p:nvSpPr>
          <p:cNvPr id="5" name="Title 8"/>
          <p:cNvSpPr txBox="1">
            <a:spLocks/>
          </p:cNvSpPr>
          <p:nvPr/>
        </p:nvSpPr>
        <p:spPr>
          <a:xfrm>
            <a:off x="140677" y="374106"/>
            <a:ext cx="6060831"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rPr>
              <a:t>عرب 101- الصف الأوّل الثانويّ- درس «في وداع السيّدة الخضراء» علي عبدالله خليفة</a:t>
            </a:r>
            <a:endParaRPr lang="ar-BH" sz="1600" b="1" dirty="0">
              <a:solidFill>
                <a:schemeClr val="tx1"/>
              </a:solidFill>
            </a:endParaRPr>
          </a:p>
        </p:txBody>
      </p:sp>
    </p:spTree>
    <p:extLst>
      <p:ext uri="{BB962C8B-B14F-4D97-AF65-F5344CB8AC3E}">
        <p14:creationId xmlns:p14="http://schemas.microsoft.com/office/powerpoint/2010/main" val="4005299395"/>
      </p:ext>
    </p:extLst>
  </p:cSld>
  <p:clrMapOvr>
    <a:masterClrMapping/>
  </p:clrMapOvr>
  <mc:AlternateContent xmlns:mc="http://schemas.openxmlformats.org/markup-compatibility/2006" xmlns:p14="http://schemas.microsoft.com/office/powerpoint/2010/main">
    <mc:Choice Requires="p14">
      <p:transition spd="slow" p14:dur="2000" advTm="18748"/>
    </mc:Choice>
    <mc:Fallback xmlns="">
      <p:transition spd="slow" advTm="18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85705" y="2186781"/>
            <a:ext cx="9653338" cy="584775"/>
          </a:xfrm>
          <a:prstGeom prst="rect">
            <a:avLst/>
          </a:prstGeom>
          <a:solidFill>
            <a:schemeClr val="accent6">
              <a:lumMod val="60000"/>
              <a:lumOff val="40000"/>
            </a:schemeClr>
          </a:solidFill>
        </p:spPr>
        <p:txBody>
          <a:bodyPr wrap="square">
            <a:spAutoFit/>
          </a:bodyPr>
          <a:lstStyle/>
          <a:p>
            <a:pPr algn="r"/>
            <a:r>
              <a:rPr lang="ar-BH" sz="3200" b="1" dirty="0">
                <a:latin typeface="Sakkal Majalla" panose="02000000000000000000" pitchFamily="2" charset="-78"/>
                <a:cs typeface="Sakkal Majalla" panose="02000000000000000000" pitchFamily="2" charset="-78"/>
              </a:rPr>
              <a:t>س1: </a:t>
            </a:r>
            <a:r>
              <a:rPr lang="ar-BH" sz="3200" b="1" dirty="0" smtClean="0">
                <a:latin typeface="Sakkal Majalla" panose="02000000000000000000" pitchFamily="2" charset="-78"/>
                <a:cs typeface="Sakkal Majalla" panose="02000000000000000000" pitchFamily="2" charset="-78"/>
              </a:rPr>
              <a:t>بدأ الشاعر المقطع بنظر ة متوجّسة إلى المستقبل. وضّح ذلك.</a:t>
            </a:r>
            <a:endParaRPr lang="ar-BH" sz="3200" b="1" dirty="0">
              <a:latin typeface="Sakkal Majalla" panose="02000000000000000000" pitchFamily="2" charset="-78"/>
              <a:cs typeface="Sakkal Majalla" panose="02000000000000000000" pitchFamily="2" charset="-78"/>
            </a:endParaRPr>
          </a:p>
        </p:txBody>
      </p:sp>
      <p:sp>
        <p:nvSpPr>
          <p:cNvPr id="6" name="Rectangle 5"/>
          <p:cNvSpPr/>
          <p:nvPr/>
        </p:nvSpPr>
        <p:spPr>
          <a:xfrm>
            <a:off x="1859713" y="2995181"/>
            <a:ext cx="9679330" cy="1569660"/>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في الإشارة إلى الطفل الذي يغفو على حضن الشاعر  حضور لهذا المستقبل، فالطفل يشير إلى المستقبل، والعجز عن تقديم الإجابة للطفل الذي قد يسأل عن غياب النخلة يشير إلى توجّس الشاعر  وخشيته من غيابها.</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7" name="Rectangle 6"/>
          <p:cNvSpPr/>
          <p:nvPr/>
        </p:nvSpPr>
        <p:spPr>
          <a:xfrm>
            <a:off x="1885705" y="4705641"/>
            <a:ext cx="9653338" cy="1077218"/>
          </a:xfrm>
          <a:prstGeom prst="rect">
            <a:avLst/>
          </a:prstGeom>
          <a:solidFill>
            <a:schemeClr val="accent6">
              <a:lumMod val="60000"/>
              <a:lumOff val="40000"/>
            </a:schemeClr>
          </a:solidFill>
        </p:spPr>
        <p:txBody>
          <a:bodyPr wrap="square">
            <a:spAutoFit/>
          </a:bodyPr>
          <a:lstStyle/>
          <a:p>
            <a:pPr algn="r"/>
            <a:r>
              <a:rPr lang="ar-BH" sz="3200" b="1" dirty="0">
                <a:latin typeface="Sakkal Majalla" panose="02000000000000000000" pitchFamily="2" charset="-78"/>
                <a:cs typeface="Sakkal Majalla" panose="02000000000000000000" pitchFamily="2" charset="-78"/>
              </a:rPr>
              <a:t>س2: </a:t>
            </a:r>
            <a:r>
              <a:rPr lang="ar-BH" sz="3200" b="1" dirty="0" smtClean="0">
                <a:latin typeface="Sakkal Majalla" panose="02000000000000000000" pitchFamily="2" charset="-78"/>
                <a:cs typeface="Sakkal Majalla" panose="02000000000000000000" pitchFamily="2" charset="-78"/>
              </a:rPr>
              <a:t>اختر الإجابة الصحيحة:</a:t>
            </a:r>
          </a:p>
          <a:p>
            <a:pPr algn="r"/>
            <a:r>
              <a:rPr lang="ar-BH" sz="3200" b="1" dirty="0" smtClean="0">
                <a:latin typeface="Sakkal Majalla" panose="02000000000000000000" pitchFamily="2" charset="-78"/>
                <a:cs typeface="Sakkal Majalla" panose="02000000000000000000" pitchFamily="2" charset="-78"/>
              </a:rPr>
              <a:t>(بقاياك، تباريح، أسًى) تنتمي هذه المفردات إلى حقل (الحزن، النشوة، الطموح). </a:t>
            </a:r>
            <a:endParaRPr lang="ar-BH" sz="3200" b="1" dirty="0">
              <a:latin typeface="Sakkal Majalla" panose="02000000000000000000" pitchFamily="2" charset="-78"/>
              <a:cs typeface="Sakkal Majalla" panose="02000000000000000000" pitchFamily="2" charset="-78"/>
            </a:endParaRPr>
          </a:p>
        </p:txBody>
      </p:sp>
      <p:sp>
        <p:nvSpPr>
          <p:cNvPr id="8" name="Rectangle 7"/>
          <p:cNvSpPr/>
          <p:nvPr/>
        </p:nvSpPr>
        <p:spPr>
          <a:xfrm>
            <a:off x="1859713" y="5925150"/>
            <a:ext cx="9653338" cy="584775"/>
          </a:xfrm>
          <a:prstGeom prst="rect">
            <a:avLst/>
          </a:prstGeom>
          <a:solidFill>
            <a:schemeClr val="accent4">
              <a:lumMod val="20000"/>
              <a:lumOff val="80000"/>
            </a:schemeClr>
          </a:solidFill>
        </p:spPr>
        <p:txBody>
          <a:bodyPr wrap="square">
            <a:spAutoFit/>
          </a:bodyPr>
          <a:lstStyle/>
          <a:p>
            <a:pPr algn="r"/>
            <a:r>
              <a:rPr lang="ar-BH" sz="3200" b="1" dirty="0">
                <a:solidFill>
                  <a:srgbClr val="0070C0"/>
                </a:solidFill>
                <a:latin typeface="Sakkal Majalla" panose="02000000000000000000" pitchFamily="2" charset="-78"/>
                <a:cs typeface="Sakkal Majalla" panose="02000000000000000000" pitchFamily="2" charset="-78"/>
              </a:rPr>
              <a:t>ج 2: </a:t>
            </a:r>
            <a:r>
              <a:rPr lang="ar-BH" sz="3200" b="1" dirty="0" smtClean="0">
                <a:solidFill>
                  <a:srgbClr val="0070C0"/>
                </a:solidFill>
                <a:latin typeface="Sakkal Majalla" panose="02000000000000000000" pitchFamily="2" charset="-78"/>
                <a:cs typeface="Sakkal Majalla" panose="02000000000000000000" pitchFamily="2" charset="-78"/>
              </a:rPr>
              <a:t>حقل الحزن.</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17" name="Rounded Rectangle 16"/>
          <p:cNvSpPr/>
          <p:nvPr/>
        </p:nvSpPr>
        <p:spPr>
          <a:xfrm>
            <a:off x="5876144" y="651493"/>
            <a:ext cx="6065639" cy="639860"/>
          </a:xfrm>
          <a:prstGeom prst="roundRect">
            <a:avLst/>
          </a:prstGeom>
          <a:solidFill>
            <a:schemeClr val="accent2">
              <a:lumMod val="20000"/>
              <a:lumOff val="8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600" b="1" dirty="0">
                <a:solidFill>
                  <a:srgbClr val="C00000"/>
                </a:solidFill>
                <a:latin typeface="Sakkal Majalla" panose="02000000000000000000" pitchFamily="2" charset="-78"/>
                <a:cs typeface="Sakkal Majalla" panose="02000000000000000000" pitchFamily="2" charset="-78"/>
              </a:rPr>
              <a:t>أنشطة تعليميّة على المقطع </a:t>
            </a:r>
            <a:r>
              <a:rPr lang="ar-BH" sz="3600" b="1" dirty="0" smtClean="0">
                <a:solidFill>
                  <a:srgbClr val="C00000"/>
                </a:solidFill>
                <a:latin typeface="Sakkal Majalla" panose="02000000000000000000" pitchFamily="2" charset="-78"/>
                <a:cs typeface="Sakkal Majalla" panose="02000000000000000000" pitchFamily="2" charset="-78"/>
              </a:rPr>
              <a:t>الثالث</a:t>
            </a:r>
            <a:endParaRPr lang="ar-BH" sz="3600" b="1" dirty="0">
              <a:solidFill>
                <a:srgbClr val="C00000"/>
              </a:solidFill>
              <a:latin typeface="Sakkal Majalla" panose="02000000000000000000" pitchFamily="2" charset="-78"/>
              <a:cs typeface="Sakkal Majalla" panose="02000000000000000000" pitchFamily="2" charset="-78"/>
            </a:endParaRPr>
          </a:p>
        </p:txBody>
      </p:sp>
      <p:sp>
        <p:nvSpPr>
          <p:cNvPr id="18" name="Oval 17"/>
          <p:cNvSpPr/>
          <p:nvPr/>
        </p:nvSpPr>
        <p:spPr>
          <a:xfrm>
            <a:off x="619624" y="2179518"/>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9" name="Oval 18"/>
          <p:cNvSpPr/>
          <p:nvPr/>
        </p:nvSpPr>
        <p:spPr>
          <a:xfrm>
            <a:off x="619624" y="4870161"/>
            <a:ext cx="1046746" cy="62506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22" name="Rounded Rectangle 21"/>
          <p:cNvSpPr/>
          <p:nvPr/>
        </p:nvSpPr>
        <p:spPr>
          <a:xfrm>
            <a:off x="6535712" y="1466645"/>
            <a:ext cx="4977339" cy="544844"/>
          </a:xfrm>
          <a:prstGeom prst="roundRect">
            <a:avLst/>
          </a:prstGeom>
          <a:solidFill>
            <a:schemeClr val="accent3">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2800" b="1" dirty="0">
                <a:solidFill>
                  <a:schemeClr val="tx1"/>
                </a:solidFill>
                <a:latin typeface="Sakkal Majalla" panose="02000000000000000000" pitchFamily="2" charset="-78"/>
                <a:cs typeface="Sakkal Majalla" panose="02000000000000000000" pitchFamily="2" charset="-78"/>
              </a:rPr>
              <a:t>أولاً: أنشطة الفهم والاستيعاب</a:t>
            </a:r>
          </a:p>
        </p:txBody>
      </p:sp>
      <p:sp>
        <p:nvSpPr>
          <p:cNvPr id="12" name="Title 8"/>
          <p:cNvSpPr txBox="1">
            <a:spLocks/>
          </p:cNvSpPr>
          <p:nvPr/>
        </p:nvSpPr>
        <p:spPr>
          <a:xfrm>
            <a:off x="140678" y="374106"/>
            <a:ext cx="5232834"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91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7" grpId="0" animBg="1"/>
      <p:bldP spid="18"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67075" y="3399168"/>
            <a:ext cx="10041985" cy="523220"/>
          </a:xfrm>
          <a:prstGeom prst="rect">
            <a:avLst/>
          </a:prstGeom>
          <a:solidFill>
            <a:schemeClr val="accent6">
              <a:lumMod val="60000"/>
              <a:lumOff val="40000"/>
            </a:schemeClr>
          </a:solidFill>
        </p:spPr>
        <p:txBody>
          <a:bodyPr wrap="square">
            <a:spAutoFit/>
          </a:bodyPr>
          <a:lstStyle/>
          <a:p>
            <a:pPr algn="r"/>
            <a:r>
              <a:rPr lang="ar-BH" sz="2800" b="1" dirty="0" smtClean="0">
                <a:latin typeface="Sakkal Majalla" panose="02000000000000000000" pitchFamily="2" charset="-78"/>
                <a:cs typeface="Sakkal Majalla" panose="02000000000000000000" pitchFamily="2" charset="-78"/>
              </a:rPr>
              <a:t>س2: ما الذي يوحي به لفظ» الغناء» في هذا المقطع؟</a:t>
            </a:r>
            <a:endParaRPr lang="ar-BH" sz="2800" b="1" dirty="0">
              <a:latin typeface="Sakkal Majalla" panose="02000000000000000000" pitchFamily="2" charset="-78"/>
              <a:cs typeface="Sakkal Majalla" panose="02000000000000000000" pitchFamily="2" charset="-78"/>
            </a:endParaRPr>
          </a:p>
        </p:txBody>
      </p:sp>
      <p:sp>
        <p:nvSpPr>
          <p:cNvPr id="6" name="Rectangle 5"/>
          <p:cNvSpPr/>
          <p:nvPr/>
        </p:nvSpPr>
        <p:spPr>
          <a:xfrm>
            <a:off x="1467074" y="4708782"/>
            <a:ext cx="10041986" cy="954107"/>
          </a:xfrm>
          <a:prstGeom prst="rect">
            <a:avLst/>
          </a:prstGeom>
          <a:solidFill>
            <a:schemeClr val="accent6">
              <a:lumMod val="60000"/>
              <a:lumOff val="40000"/>
            </a:schemeClr>
          </a:solidFill>
        </p:spPr>
        <p:txBody>
          <a:bodyPr wrap="square">
            <a:spAutoFit/>
          </a:bodyPr>
          <a:lstStyle/>
          <a:p>
            <a:pPr algn="r" rtl="1"/>
            <a:r>
              <a:rPr lang="ar-BH" sz="2800" b="1" dirty="0" smtClean="0">
                <a:latin typeface="Sakkal Majalla" panose="02000000000000000000" pitchFamily="2" charset="-78"/>
                <a:cs typeface="Sakkal Majalla" panose="02000000000000000000" pitchFamily="2" charset="-78"/>
              </a:rPr>
              <a:t>س 3: </a:t>
            </a:r>
            <a:r>
              <a:rPr lang="ar-BH" sz="2800" b="1" dirty="0">
                <a:latin typeface="Sakkal Majalla" panose="02000000000000000000" pitchFamily="2" charset="-78"/>
                <a:cs typeface="Sakkal Majalla" panose="02000000000000000000" pitchFamily="2" charset="-78"/>
              </a:rPr>
              <a:t>ورد الفعل الماضي «قتلت» </a:t>
            </a:r>
            <a:r>
              <a:rPr lang="ar-BH" sz="2800" b="1" dirty="0" smtClean="0">
                <a:latin typeface="Sakkal Majalla" panose="02000000000000000000" pitchFamily="2" charset="-78"/>
                <a:cs typeface="Sakkal Majalla" panose="02000000000000000000" pitchFamily="2" charset="-78"/>
              </a:rPr>
              <a:t>مسندًا إلى الأرض بعد </a:t>
            </a:r>
            <a:r>
              <a:rPr lang="ar-BH" sz="2800" b="1" dirty="0">
                <a:latin typeface="Sakkal Majalla" panose="02000000000000000000" pitchFamily="2" charset="-78"/>
                <a:cs typeface="Sakkal Majalla" panose="02000000000000000000" pitchFamily="2" charset="-78"/>
              </a:rPr>
              <a:t>كلمة «عرس»، فما دلالة ذلك  على نفسيّة الشاعر .</a:t>
            </a:r>
            <a:r>
              <a:rPr lang="ar-SA" sz="2800" b="1" dirty="0">
                <a:latin typeface="Sakkal Majalla" panose="02000000000000000000" pitchFamily="2" charset="-78"/>
                <a:cs typeface="Sakkal Majalla" panose="02000000000000000000" pitchFamily="2" charset="-78"/>
              </a:rPr>
              <a:t> </a:t>
            </a:r>
            <a:endParaRPr lang="ar-BH" sz="2800" b="1" dirty="0">
              <a:latin typeface="Sakkal Majalla" panose="02000000000000000000" pitchFamily="2" charset="-78"/>
              <a:cs typeface="Sakkal Majalla" panose="02000000000000000000" pitchFamily="2" charset="-78"/>
            </a:endParaRPr>
          </a:p>
        </p:txBody>
      </p:sp>
      <p:sp>
        <p:nvSpPr>
          <p:cNvPr id="18" name="Oval 17"/>
          <p:cNvSpPr/>
          <p:nvPr/>
        </p:nvSpPr>
        <p:spPr>
          <a:xfrm>
            <a:off x="255436" y="1575190"/>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9" name="Oval 18"/>
          <p:cNvSpPr/>
          <p:nvPr/>
        </p:nvSpPr>
        <p:spPr>
          <a:xfrm>
            <a:off x="255436" y="3364759"/>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467074" y="1644008"/>
            <a:ext cx="10041985" cy="523220"/>
          </a:xfrm>
          <a:prstGeom prst="rect">
            <a:avLst/>
          </a:prstGeom>
          <a:solidFill>
            <a:schemeClr val="accent6">
              <a:lumMod val="60000"/>
              <a:lumOff val="40000"/>
            </a:schemeClr>
          </a:solidFill>
        </p:spPr>
        <p:txBody>
          <a:bodyPr wrap="square">
            <a:spAutoFit/>
          </a:bodyPr>
          <a:lstStyle/>
          <a:p>
            <a:pPr algn="r"/>
            <a:r>
              <a:rPr lang="ar-BH" sz="2800" b="1" dirty="0" smtClean="0">
                <a:latin typeface="Sakkal Majalla" panose="02000000000000000000" pitchFamily="2" charset="-78"/>
                <a:cs typeface="Sakkal Majalla" panose="02000000000000000000" pitchFamily="2" charset="-78"/>
              </a:rPr>
              <a:t>س1: استخرج من المقطع ظاهرة </a:t>
            </a:r>
            <a:r>
              <a:rPr lang="ar-BH" sz="2800" b="1" dirty="0">
                <a:latin typeface="Sakkal Majalla" panose="02000000000000000000" pitchFamily="2" charset="-78"/>
                <a:cs typeface="Sakkal Majalla" panose="02000000000000000000" pitchFamily="2" charset="-78"/>
              </a:rPr>
              <a:t>إ</a:t>
            </a:r>
            <a:r>
              <a:rPr lang="ar-BH" sz="2800" b="1" dirty="0" smtClean="0">
                <a:latin typeface="Sakkal Majalla" panose="02000000000000000000" pitchFamily="2" charset="-78"/>
                <a:cs typeface="Sakkal Majalla" panose="02000000000000000000" pitchFamily="2" charset="-78"/>
              </a:rPr>
              <a:t>يقاعيّة ومثّل عليها بمثال.</a:t>
            </a:r>
            <a:endParaRPr lang="ar-BH" sz="2800" b="1" dirty="0">
              <a:latin typeface="Sakkal Majalla" panose="02000000000000000000" pitchFamily="2" charset="-78"/>
              <a:cs typeface="Sakkal Majalla" panose="02000000000000000000" pitchFamily="2" charset="-78"/>
            </a:endParaRPr>
          </a:p>
        </p:txBody>
      </p:sp>
      <p:sp>
        <p:nvSpPr>
          <p:cNvPr id="13" name="Rectangle 12"/>
          <p:cNvSpPr/>
          <p:nvPr/>
        </p:nvSpPr>
        <p:spPr>
          <a:xfrm>
            <a:off x="599607" y="4021707"/>
            <a:ext cx="10909453" cy="584775"/>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a:t>
            </a:r>
            <a:r>
              <a:rPr lang="ar-SA" sz="2800" b="1" dirty="0" smtClean="0">
                <a:solidFill>
                  <a:srgbClr val="0070C0"/>
                </a:solidFill>
                <a:latin typeface="Sakkal Majalla" panose="02000000000000000000" pitchFamily="2" charset="-78"/>
                <a:cs typeface="Sakkal Majalla" panose="02000000000000000000" pitchFamily="2" charset="-78"/>
              </a:rPr>
              <a:t>2</a:t>
            </a:r>
            <a:r>
              <a:rPr lang="ar-BH" sz="2800" b="1" dirty="0" smtClean="0">
                <a:solidFill>
                  <a:srgbClr val="0070C0"/>
                </a:solidFill>
                <a:latin typeface="Sakkal Majalla" panose="02000000000000000000" pitchFamily="2" charset="-78"/>
                <a:cs typeface="Sakkal Majalla" panose="02000000000000000000" pitchFamily="2" charset="-78"/>
              </a:rPr>
              <a:t>: الغناء هنا ليس دالّا على شعور بالبهجة أو الفرح، وإنّما هو دالٌّ على الأسى لمصير النخلة.</a:t>
            </a:r>
            <a:endParaRPr lang="ar-BH" sz="2800" b="1" dirty="0">
              <a:solidFill>
                <a:srgbClr val="0070C0"/>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7015397" y="496621"/>
            <a:ext cx="4820213" cy="950286"/>
          </a:xfrm>
          <a:prstGeom prst="roundRect">
            <a:avLst/>
          </a:prstGeom>
          <a:solidFill>
            <a:schemeClr val="accent2"/>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200" b="1" dirty="0">
                <a:solidFill>
                  <a:schemeClr val="tx1"/>
                </a:solidFill>
                <a:latin typeface="Sakkal Majalla" panose="02000000000000000000" pitchFamily="2" charset="-78"/>
                <a:cs typeface="Sakkal Majalla" panose="02000000000000000000" pitchFamily="2" charset="-78"/>
              </a:rPr>
              <a:t>ثانيًا: أنشطة التحليل والتذوّق</a:t>
            </a:r>
          </a:p>
        </p:txBody>
      </p:sp>
      <p:sp>
        <p:nvSpPr>
          <p:cNvPr id="11" name="Rectangle 10"/>
          <p:cNvSpPr/>
          <p:nvPr/>
        </p:nvSpPr>
        <p:spPr>
          <a:xfrm>
            <a:off x="599607" y="2273395"/>
            <a:ext cx="10909453" cy="1015663"/>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a:t>
            </a:r>
            <a:r>
              <a:rPr lang="ar-BH" sz="2800" b="1" dirty="0" smtClean="0">
                <a:solidFill>
                  <a:srgbClr val="0070C0"/>
                </a:solidFill>
                <a:latin typeface="Sakkal Majalla" panose="02000000000000000000" pitchFamily="2" charset="-78"/>
                <a:cs typeface="Sakkal Majalla" panose="02000000000000000000" pitchFamily="2" charset="-78"/>
              </a:rPr>
              <a:t>1: من الظواهر الإيقاعيّة في المقطع: التقفية الداخليّة (أقولْ، الحقولْ- البذارْ، قارْ)، ومنها: التكرار  في صيغة الاستفهام « ما الذي يمكن».</a:t>
            </a:r>
            <a:endParaRPr lang="ar-BH" sz="2800" b="1" dirty="0">
              <a:solidFill>
                <a:srgbClr val="0070C0"/>
              </a:solidFill>
              <a:latin typeface="Sakkal Majalla" panose="02000000000000000000" pitchFamily="2" charset="-78"/>
              <a:cs typeface="Sakkal Majalla" panose="02000000000000000000" pitchFamily="2" charset="-78"/>
            </a:endParaRPr>
          </a:p>
        </p:txBody>
      </p:sp>
      <p:sp>
        <p:nvSpPr>
          <p:cNvPr id="15" name="Oval 14"/>
          <p:cNvSpPr/>
          <p:nvPr/>
        </p:nvSpPr>
        <p:spPr>
          <a:xfrm>
            <a:off x="255436" y="4889816"/>
            <a:ext cx="1046746" cy="59203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6" name="Rectangle 15"/>
          <p:cNvSpPr/>
          <p:nvPr/>
        </p:nvSpPr>
        <p:spPr>
          <a:xfrm>
            <a:off x="599607" y="5753869"/>
            <a:ext cx="10909453" cy="584775"/>
          </a:xfrm>
          <a:prstGeom prst="rect">
            <a:avLst/>
          </a:prstGeom>
          <a:solidFill>
            <a:schemeClr val="accent4">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a:t>
            </a:r>
            <a:r>
              <a:rPr lang="ar-SA" sz="2800" b="1" dirty="0" smtClean="0">
                <a:solidFill>
                  <a:srgbClr val="0070C0"/>
                </a:solidFill>
                <a:latin typeface="Sakkal Majalla" panose="02000000000000000000" pitchFamily="2" charset="-78"/>
                <a:cs typeface="Sakkal Majalla" panose="02000000000000000000" pitchFamily="2" charset="-78"/>
              </a:rPr>
              <a:t>3</a:t>
            </a:r>
            <a:r>
              <a:rPr lang="ar-BH" sz="2800" b="1" dirty="0" smtClean="0">
                <a:solidFill>
                  <a:srgbClr val="0070C0"/>
                </a:solidFill>
                <a:latin typeface="Sakkal Majalla" panose="02000000000000000000" pitchFamily="2" charset="-78"/>
                <a:cs typeface="Sakkal Majalla" panose="02000000000000000000" pitchFamily="2" charset="-78"/>
              </a:rPr>
              <a:t>: يدل ذلك على شعور هائل بالحزن، فقتل النخلة يعنى قتل كلّ فرحة أو بهجة في نفس الشاعر.</a:t>
            </a:r>
            <a:endParaRPr lang="ar-BH" sz="2800" b="1" dirty="0">
              <a:solidFill>
                <a:srgbClr val="0070C0"/>
              </a:solidFill>
              <a:latin typeface="Sakkal Majalla" panose="02000000000000000000" pitchFamily="2" charset="-78"/>
              <a:cs typeface="Sakkal Majalla" panose="02000000000000000000" pitchFamily="2" charset="-78"/>
            </a:endParaRPr>
          </a:p>
        </p:txBody>
      </p:sp>
      <p:sp>
        <p:nvSpPr>
          <p:cNvPr id="17" name="Title 8"/>
          <p:cNvSpPr txBox="1">
            <a:spLocks/>
          </p:cNvSpPr>
          <p:nvPr/>
        </p:nvSpPr>
        <p:spPr>
          <a:xfrm>
            <a:off x="140678" y="374106"/>
            <a:ext cx="5255412"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1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19" grpId="0" animBg="1"/>
      <p:bldP spid="12" grpId="0" animBg="1"/>
      <p:bldP spid="13" grpId="0" animBg="1"/>
      <p:bldP spid="14" grpId="0" animBg="1"/>
      <p:bldP spid="11"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5074" y="2135515"/>
            <a:ext cx="1308854" cy="770253"/>
          </a:xfrm>
          <a:prstGeom prst="rect">
            <a:avLst/>
          </a:prstGeom>
          <a:solidFill>
            <a:schemeClr val="accent2">
              <a:lumMod val="60000"/>
              <a:lumOff val="40000"/>
            </a:schemeClr>
          </a:solidFill>
        </p:spPr>
      </p:pic>
      <p:sp>
        <p:nvSpPr>
          <p:cNvPr id="11" name="TextBox 10"/>
          <p:cNvSpPr txBox="1"/>
          <p:nvPr/>
        </p:nvSpPr>
        <p:spPr>
          <a:xfrm>
            <a:off x="1783081" y="2135515"/>
            <a:ext cx="9909248" cy="584775"/>
          </a:xfrm>
          <a:prstGeom prst="rect">
            <a:avLst/>
          </a:prstGeom>
          <a:solidFill>
            <a:schemeClr val="accent6">
              <a:lumMod val="40000"/>
              <a:lumOff val="60000"/>
            </a:schemeClr>
          </a:solidFill>
        </p:spPr>
        <p:txBody>
          <a:bodyPr wrap="square" rtlCol="1">
            <a:spAutoFit/>
          </a:bodyPr>
          <a:lstStyle/>
          <a:p>
            <a:pPr algn="r" rtl="1"/>
            <a:r>
              <a:rPr lang="ar-BH" sz="3200" b="1" dirty="0" smtClean="0">
                <a:latin typeface="Sakkal Majalla" panose="02000000000000000000" pitchFamily="2" charset="-78"/>
                <a:cs typeface="Sakkal Majalla" panose="02000000000000000000" pitchFamily="2" charset="-78"/>
              </a:rPr>
              <a:t>* بدت عناصر البنية في هذا النصّ وفيّةً للنمط الوصفيّ الحواريّ، وضّح ذلك.</a:t>
            </a:r>
            <a:endParaRPr lang="ar-BH" sz="32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524657" y="3259794"/>
            <a:ext cx="11167672" cy="3170099"/>
          </a:xfrm>
          <a:prstGeom prst="rect">
            <a:avLst/>
          </a:prstGeom>
          <a:solidFill>
            <a:schemeClr val="accent4">
              <a:lumMod val="60000"/>
              <a:lumOff val="40000"/>
            </a:schemeClr>
          </a:solidFill>
        </p:spPr>
        <p:txBody>
          <a:bodyPr wrap="square" rtlCol="1">
            <a:spAutoFit/>
          </a:bodyPr>
          <a:lstStyle/>
          <a:p>
            <a:pPr algn="just" rtl="1"/>
            <a:endParaRPr lang="ar-BH" sz="2800" dirty="0" smtClean="0">
              <a:solidFill>
                <a:srgbClr val="002060"/>
              </a:solidFill>
              <a:latin typeface="Sakkal Majalla" panose="02000000000000000000" pitchFamily="2" charset="-78"/>
              <a:cs typeface="Sakkal Majalla" panose="02000000000000000000" pitchFamily="2" charset="-78"/>
            </a:endParaRPr>
          </a:p>
          <a:p>
            <a:pPr algn="just" rtl="1"/>
            <a:r>
              <a:rPr lang="ar-BH" sz="3600" dirty="0" smtClean="0">
                <a:solidFill>
                  <a:srgbClr val="002060"/>
                </a:solidFill>
                <a:latin typeface="Sakkal Majalla" panose="02000000000000000000" pitchFamily="2" charset="-78"/>
                <a:cs typeface="Sakkal Majalla" panose="02000000000000000000" pitchFamily="2" charset="-78"/>
              </a:rPr>
              <a:t>تبدّى الوصف في هذه القصيدة في وصف المكان وطبيعته (البحر، النخلة، الأرض، البناء الإسمنتي، الأسفلت)، وكذلك في مجموعة الصور البيانيّة، والنعوت والأوصاف. أمّا الحوار فقد تجلّى في مستويين، أولهما الخطاب المباشر للنخلة( بكاف الخطاب) مثل: </a:t>
            </a:r>
            <a:r>
              <a:rPr lang="ar-BH" sz="3600" dirty="0" smtClean="0">
                <a:solidFill>
                  <a:srgbClr val="002060"/>
                </a:solidFill>
                <a:latin typeface="Sakkal Majalla" panose="02000000000000000000" pitchFamily="2" charset="-78"/>
                <a:cs typeface="Sakkal Majalla" panose="02000000000000000000" pitchFamily="2" charset="-78"/>
                <a:sym typeface="Wingdings" panose="05000000000000000000" pitchFamily="2" charset="2"/>
              </a:rPr>
              <a:t>يغرقك المدّ،</a:t>
            </a:r>
            <a:r>
              <a:rPr lang="ar-BH" sz="3600" dirty="0" smtClean="0">
                <a:solidFill>
                  <a:srgbClr val="002060"/>
                </a:solidFill>
                <a:latin typeface="Sakkal Majalla" panose="02000000000000000000" pitchFamily="2" charset="-78"/>
                <a:cs typeface="Sakkal Majalla" panose="02000000000000000000" pitchFamily="2" charset="-78"/>
              </a:rPr>
              <a:t> ثابت أصلكِ... وغيرها) والآخر: خطاب الذات (الحوار الداخلي: ما الذي يمكن ... أقول).</a:t>
            </a:r>
          </a:p>
          <a:p>
            <a:pPr algn="just" rtl="1"/>
            <a:endParaRPr lang="ar-BH" sz="2800" dirty="0">
              <a:solidFill>
                <a:srgbClr val="002060"/>
              </a:solidFill>
              <a:latin typeface="Sakkal Majalla" panose="02000000000000000000" pitchFamily="2" charset="-78"/>
              <a:cs typeface="Sakkal Majalla" panose="02000000000000000000" pitchFamily="2" charset="-78"/>
            </a:endParaRPr>
          </a:p>
        </p:txBody>
      </p:sp>
      <p:sp>
        <p:nvSpPr>
          <p:cNvPr id="14" name="Title 8"/>
          <p:cNvSpPr>
            <a:spLocks noGrp="1"/>
          </p:cNvSpPr>
          <p:nvPr>
            <p:ph type="title"/>
          </p:nvPr>
        </p:nvSpPr>
        <p:spPr>
          <a:xfrm>
            <a:off x="6306613" y="845017"/>
            <a:ext cx="5385716" cy="771134"/>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pPr algn="ctr"/>
            <a:r>
              <a:rPr lang="ar-BH" b="1" dirty="0">
                <a:solidFill>
                  <a:schemeClr val="bg1"/>
                </a:solidFill>
                <a:latin typeface="Sakkal Majalla" panose="02000000000000000000" pitchFamily="2" charset="-78"/>
                <a:cs typeface="Sakkal Majalla" panose="02000000000000000000" pitchFamily="2" charset="-78"/>
              </a:rPr>
              <a:t>نشاط</a:t>
            </a:r>
            <a:r>
              <a:rPr lang="ar-BH" sz="4000" b="1" dirty="0">
                <a:solidFill>
                  <a:schemeClr val="bg1"/>
                </a:solidFill>
                <a:latin typeface="Sakkal Majalla" panose="02000000000000000000" pitchFamily="2" charset="-78"/>
                <a:cs typeface="Sakkal Majalla" panose="02000000000000000000" pitchFamily="2" charset="-78"/>
              </a:rPr>
              <a:t> </a:t>
            </a:r>
            <a:r>
              <a:rPr lang="ar-BH" b="1" dirty="0" smtClean="0">
                <a:solidFill>
                  <a:schemeClr val="bg1"/>
                </a:solidFill>
                <a:latin typeface="Sakkal Majalla" panose="02000000000000000000" pitchFamily="2" charset="-78"/>
                <a:cs typeface="Sakkal Majalla" panose="02000000000000000000" pitchFamily="2" charset="-78"/>
              </a:rPr>
              <a:t>تقويميّ (1)</a:t>
            </a:r>
            <a:endParaRPr lang="ar-BH" sz="4000" b="1" dirty="0">
              <a:solidFill>
                <a:schemeClr val="bg1"/>
              </a:solidFill>
              <a:latin typeface="Sakkal Majalla" panose="02000000000000000000" pitchFamily="2" charset="-78"/>
              <a:cs typeface="Sakkal Majalla" panose="02000000000000000000" pitchFamily="2" charset="-78"/>
            </a:endParaRPr>
          </a:p>
        </p:txBody>
      </p:sp>
      <p:sp>
        <p:nvSpPr>
          <p:cNvPr id="7" name="Title 8"/>
          <p:cNvSpPr txBox="1">
            <a:spLocks/>
          </p:cNvSpPr>
          <p:nvPr/>
        </p:nvSpPr>
        <p:spPr>
          <a:xfrm>
            <a:off x="140677" y="374106"/>
            <a:ext cx="6060831"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4208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336429" y="1761447"/>
            <a:ext cx="10389489" cy="1077218"/>
          </a:xfrm>
          <a:prstGeom prst="rect">
            <a:avLst/>
          </a:prstGeom>
          <a:solidFill>
            <a:schemeClr val="accent1">
              <a:lumMod val="60000"/>
              <a:lumOff val="40000"/>
            </a:schemeClr>
          </a:solidFill>
        </p:spPr>
        <p:txBody>
          <a:bodyPr wrap="square">
            <a:spAutoFit/>
          </a:bodyPr>
          <a:lstStyle/>
          <a:p>
            <a:pPr algn="r"/>
            <a:r>
              <a:rPr lang="ar-BH" sz="3200" b="1" dirty="0" smtClean="0">
                <a:latin typeface="Sakkal Majalla" panose="02000000000000000000" pitchFamily="2" charset="-78"/>
                <a:cs typeface="Sakkal Majalla" panose="02000000000000000000" pitchFamily="2" charset="-78"/>
              </a:rPr>
              <a:t>س: </a:t>
            </a:r>
            <a:r>
              <a:rPr lang="ar-BH" sz="3200" b="1" dirty="0">
                <a:latin typeface="Sakkal Majalla" panose="02000000000000000000" pitchFamily="2" charset="-78"/>
                <a:cs typeface="Sakkal Majalla" panose="02000000000000000000" pitchFamily="2" charset="-78"/>
              </a:rPr>
              <a:t>اختلف شكل النصّ في هذه القصيدة عنه في قصيدة «أشجان شاعر» </a:t>
            </a:r>
            <a:r>
              <a:rPr lang="ar-BH" sz="3200" b="1" dirty="0">
                <a:latin typeface="Sakkal Majalla" panose="02000000000000000000" pitchFamily="2" charset="-78"/>
                <a:cs typeface="Sakkal Majalla" panose="02000000000000000000" pitchFamily="2" charset="-78"/>
              </a:rPr>
              <a:t>لامرئ القيس، واختلف كذلك نظام القافية. وضّح ذلك. </a:t>
            </a:r>
            <a:endParaRPr lang="ar-BH" sz="3200" b="1" dirty="0">
              <a:latin typeface="Sakkal Majalla" panose="02000000000000000000" pitchFamily="2" charset="-78"/>
              <a:cs typeface="Sakkal Majalla" panose="02000000000000000000" pitchFamily="2" charset="-78"/>
            </a:endParaRPr>
          </a:p>
        </p:txBody>
      </p:sp>
      <p:sp>
        <p:nvSpPr>
          <p:cNvPr id="6" name="Rectangle 5"/>
          <p:cNvSpPr/>
          <p:nvPr/>
        </p:nvSpPr>
        <p:spPr>
          <a:xfrm>
            <a:off x="1336429" y="3647439"/>
            <a:ext cx="10389489" cy="1569660"/>
          </a:xfrm>
          <a:prstGeom prst="rect">
            <a:avLst/>
          </a:prstGeom>
          <a:solidFill>
            <a:schemeClr val="accent2">
              <a:lumMod val="20000"/>
              <a:lumOff val="80000"/>
            </a:schemeClr>
          </a:solidFill>
        </p:spPr>
        <p:txBody>
          <a:bodyPr wrap="square">
            <a:spAutoFit/>
          </a:bodyPr>
          <a:lstStyle/>
          <a:p>
            <a:pPr algn="just" rtl="1"/>
            <a:r>
              <a:rPr lang="ar-BH" sz="3200" b="1" dirty="0" smtClean="0">
                <a:solidFill>
                  <a:srgbClr val="0070C0"/>
                </a:solidFill>
                <a:latin typeface="Sakkal Majalla" panose="02000000000000000000" pitchFamily="2" charset="-78"/>
                <a:cs typeface="Sakkal Majalla" panose="02000000000000000000" pitchFamily="2" charset="-78"/>
              </a:rPr>
              <a:t>ج: </a:t>
            </a:r>
            <a:r>
              <a:rPr lang="ar-BH" sz="3200" b="1" dirty="0">
                <a:solidFill>
                  <a:srgbClr val="0070C0"/>
                </a:solidFill>
                <a:latin typeface="Sakkal Majalla" panose="02000000000000000000" pitchFamily="2" charset="-78"/>
                <a:cs typeface="Sakkal Majalla" panose="02000000000000000000" pitchFamily="2" charset="-78"/>
              </a:rPr>
              <a:t>الشكل في هذه القصيدة مختلف عنه في القصائد </a:t>
            </a:r>
            <a:r>
              <a:rPr lang="ar-BH" sz="3200" b="1" dirty="0">
                <a:solidFill>
                  <a:srgbClr val="0070C0"/>
                </a:solidFill>
                <a:latin typeface="Sakkal Majalla" panose="02000000000000000000" pitchFamily="2" charset="-78"/>
                <a:cs typeface="Sakkal Majalla" panose="02000000000000000000" pitchFamily="2" charset="-78"/>
              </a:rPr>
              <a:t>العموديّة؛ </a:t>
            </a:r>
            <a:r>
              <a:rPr lang="ar-BH" sz="3200" b="1" dirty="0">
                <a:solidFill>
                  <a:srgbClr val="0070C0"/>
                </a:solidFill>
                <a:latin typeface="Sakkal Majalla" panose="02000000000000000000" pitchFamily="2" charset="-78"/>
                <a:cs typeface="Sakkal Majalla" panose="02000000000000000000" pitchFamily="2" charset="-78"/>
              </a:rPr>
              <a:t>فالشطران المتناظران في القصيدة </a:t>
            </a:r>
            <a:r>
              <a:rPr lang="ar-BH" sz="3200" b="1" dirty="0">
                <a:solidFill>
                  <a:srgbClr val="0070C0"/>
                </a:solidFill>
                <a:latin typeface="Sakkal Majalla" panose="02000000000000000000" pitchFamily="2" charset="-78"/>
                <a:cs typeface="Sakkal Majalla" panose="02000000000000000000" pitchFamily="2" charset="-78"/>
              </a:rPr>
              <a:t>التقليديّة </a:t>
            </a:r>
            <a:r>
              <a:rPr lang="ar-BH" sz="3200" b="1" dirty="0">
                <a:solidFill>
                  <a:srgbClr val="0070C0"/>
                </a:solidFill>
                <a:latin typeface="Sakkal Majalla" panose="02000000000000000000" pitchFamily="2" charset="-78"/>
                <a:cs typeface="Sakkal Majalla" panose="02000000000000000000" pitchFamily="2" charset="-78"/>
              </a:rPr>
              <a:t>غير </a:t>
            </a:r>
            <a:r>
              <a:rPr lang="ar-BH" sz="3200" b="1" dirty="0">
                <a:solidFill>
                  <a:srgbClr val="0070C0"/>
                </a:solidFill>
                <a:latin typeface="Sakkal Majalla" panose="02000000000000000000" pitchFamily="2" charset="-78"/>
                <a:cs typeface="Sakkal Majalla" panose="02000000000000000000" pitchFamily="2" charset="-78"/>
              </a:rPr>
              <a:t>موجودين هنا، </a:t>
            </a:r>
            <a:r>
              <a:rPr lang="ar-BH" sz="3200" b="1" dirty="0">
                <a:solidFill>
                  <a:srgbClr val="0070C0"/>
                </a:solidFill>
                <a:latin typeface="Sakkal Majalla" panose="02000000000000000000" pitchFamily="2" charset="-78"/>
                <a:cs typeface="Sakkal Majalla" panose="02000000000000000000" pitchFamily="2" charset="-78"/>
              </a:rPr>
              <a:t>بالإضافة إلى اختلاف عدد التفعيلات في كلّ سطر </a:t>
            </a:r>
            <a:r>
              <a:rPr lang="ar-BH" sz="3200" b="1" dirty="0">
                <a:solidFill>
                  <a:srgbClr val="0070C0"/>
                </a:solidFill>
                <a:latin typeface="Sakkal Majalla" panose="02000000000000000000" pitchFamily="2" charset="-78"/>
                <a:cs typeface="Sakkal Majalla" panose="02000000000000000000" pitchFamily="2" charset="-78"/>
              </a:rPr>
              <a:t>شعريّ (طولاً وقصرًا)، وغياب </a:t>
            </a:r>
            <a:r>
              <a:rPr lang="ar-BH" sz="3200" b="1" dirty="0">
                <a:solidFill>
                  <a:srgbClr val="0070C0"/>
                </a:solidFill>
                <a:latin typeface="Sakkal Majalla" panose="02000000000000000000" pitchFamily="2" charset="-78"/>
                <a:cs typeface="Sakkal Majalla" panose="02000000000000000000" pitchFamily="2" charset="-78"/>
              </a:rPr>
              <a:t>نظام التقفية في هذه القصيدة.</a:t>
            </a:r>
          </a:p>
        </p:txBody>
      </p:sp>
      <p:sp>
        <p:nvSpPr>
          <p:cNvPr id="19" name="Oval 18"/>
          <p:cNvSpPr/>
          <p:nvPr/>
        </p:nvSpPr>
        <p:spPr>
          <a:xfrm>
            <a:off x="15122" y="2004037"/>
            <a:ext cx="1046746" cy="59203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14" name="Rounded Rectangle 13"/>
          <p:cNvSpPr/>
          <p:nvPr/>
        </p:nvSpPr>
        <p:spPr>
          <a:xfrm>
            <a:off x="6535711" y="353249"/>
            <a:ext cx="5190208" cy="708788"/>
          </a:xfrm>
          <a:prstGeom prst="roundRect">
            <a:avLst/>
          </a:prstGeom>
          <a:solidFill>
            <a:srgbClr val="C00000"/>
          </a:solidFill>
          <a:ln>
            <a:noFill/>
          </a:ln>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4400" b="1" dirty="0" smtClean="0">
                <a:solidFill>
                  <a:schemeClr val="bg1"/>
                </a:solidFill>
                <a:latin typeface="Sakkal Majalla" panose="02000000000000000000" pitchFamily="2" charset="-78"/>
                <a:cs typeface="Sakkal Majalla" panose="02000000000000000000" pitchFamily="2" charset="-78"/>
              </a:rPr>
              <a:t>نشاط تقويمي(2)</a:t>
            </a:r>
            <a:endParaRPr lang="ar-BH" sz="4400" b="1" dirty="0">
              <a:solidFill>
                <a:schemeClr val="bg1"/>
              </a:solidFill>
              <a:latin typeface="Sakkal Majalla" panose="02000000000000000000" pitchFamily="2" charset="-78"/>
              <a:cs typeface="Sakkal Majalla" panose="02000000000000000000" pitchFamily="2" charset="-78"/>
            </a:endParaRPr>
          </a:p>
        </p:txBody>
      </p:sp>
      <p:sp>
        <p:nvSpPr>
          <p:cNvPr id="10" name="Title 8"/>
          <p:cNvSpPr txBox="1">
            <a:spLocks/>
          </p:cNvSpPr>
          <p:nvPr/>
        </p:nvSpPr>
        <p:spPr>
          <a:xfrm>
            <a:off x="140678" y="374106"/>
            <a:ext cx="5357012"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538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155700" y="2690657"/>
            <a:ext cx="10515600" cy="3058753"/>
          </a:xfrm>
          <a:noFill/>
        </p:spPr>
        <p:txBody>
          <a:bodyPr/>
          <a:lstStyle/>
          <a:p>
            <a:pPr marL="0" indent="0" algn="r">
              <a:buNone/>
            </a:pPr>
            <a:r>
              <a:rPr lang="ar-BH" sz="3200" dirty="0" smtClean="0">
                <a:solidFill>
                  <a:srgbClr val="00B050"/>
                </a:solidFill>
                <a:cs typeface="AL-Mohanad Bold" pitchFamily="2" charset="-78"/>
              </a:rPr>
              <a:t>- </a:t>
            </a:r>
            <a:r>
              <a:rPr lang="ar-BH" sz="3200" dirty="0" smtClean="0">
                <a:cs typeface="AL-Mohanad Bold" pitchFamily="2" charset="-78"/>
              </a:rPr>
              <a:t>أن يكون الطالب في نهاية الدرس قادرًا على:</a:t>
            </a:r>
          </a:p>
          <a:p>
            <a:pPr marL="0" indent="0" algn="r">
              <a:buNone/>
            </a:pPr>
            <a:r>
              <a:rPr lang="ar-BH" sz="3200" dirty="0" smtClean="0">
                <a:solidFill>
                  <a:srgbClr val="00B050"/>
                </a:solidFill>
                <a:cs typeface="AL-Mohanad Bold" pitchFamily="2" charset="-78"/>
              </a:rPr>
              <a:t>*</a:t>
            </a:r>
            <a:r>
              <a:rPr lang="ar-BH" sz="3200" dirty="0" smtClean="0">
                <a:solidFill>
                  <a:schemeClr val="accent5"/>
                </a:solidFill>
                <a:cs typeface="AL-Mohanad Bold" pitchFamily="2" charset="-78"/>
              </a:rPr>
              <a:t> </a:t>
            </a:r>
            <a:r>
              <a:rPr lang="ar-BH" sz="3200" b="1" dirty="0" smtClean="0">
                <a:solidFill>
                  <a:srgbClr val="C00000"/>
                </a:solidFill>
                <a:latin typeface="Sakkal Majalla" panose="02000000000000000000" pitchFamily="2" charset="-78"/>
                <a:cs typeface="Sakkal Majalla" panose="02000000000000000000" pitchFamily="2" charset="-78"/>
              </a:rPr>
              <a:t>تعرّف أوجه العلاقة الوجدانيّة والماديّة بين الإنسان والمكان أرضًا ووطنًا ومسكنًا.</a:t>
            </a:r>
          </a:p>
          <a:p>
            <a:pPr marL="0" indent="0" algn="r">
              <a:buNone/>
            </a:pPr>
            <a:r>
              <a:rPr lang="ar-BH" sz="3600" dirty="0" smtClean="0">
                <a:solidFill>
                  <a:srgbClr val="00B050"/>
                </a:solidFill>
                <a:cs typeface="AL-Mohanad Bold" pitchFamily="2" charset="-78"/>
              </a:rPr>
              <a:t>*</a:t>
            </a:r>
            <a:r>
              <a:rPr lang="ar-BH" sz="3600" dirty="0" smtClean="0">
                <a:solidFill>
                  <a:schemeClr val="accent5"/>
                </a:solidFill>
                <a:cs typeface="AL-Mohanad Bold" pitchFamily="2" charset="-78"/>
              </a:rPr>
              <a:t> </a:t>
            </a:r>
            <a:r>
              <a:rPr lang="ar-BH" sz="3200" b="1" dirty="0" smtClean="0">
                <a:solidFill>
                  <a:srgbClr val="0070C0"/>
                </a:solidFill>
                <a:latin typeface="Sakkal Majalla" panose="02000000000000000000" pitchFamily="2" charset="-78"/>
                <a:cs typeface="Sakkal Majalla" panose="02000000000000000000" pitchFamily="2" charset="-78"/>
              </a:rPr>
              <a:t>تعرّف أبرز خصائص قصيدة الشعر الحرّ .</a:t>
            </a:r>
          </a:p>
          <a:p>
            <a:pPr marL="0" indent="0" algn="r">
              <a:buNone/>
            </a:pPr>
            <a:r>
              <a:rPr lang="ar-BH" sz="3600" dirty="0" smtClean="0">
                <a:solidFill>
                  <a:srgbClr val="00B050"/>
                </a:solidFill>
                <a:cs typeface="AL-Mohanad Bold" pitchFamily="2" charset="-78"/>
              </a:rPr>
              <a:t>*</a:t>
            </a:r>
            <a:r>
              <a:rPr lang="ar-BH" sz="3600" dirty="0" smtClean="0">
                <a:solidFill>
                  <a:schemeClr val="accent5"/>
                </a:solidFill>
                <a:cs typeface="AL-Mohanad Bold" pitchFamily="2" charset="-78"/>
              </a:rPr>
              <a:t> </a:t>
            </a:r>
            <a:r>
              <a:rPr lang="ar-BH" sz="3200" b="1" dirty="0" smtClean="0">
                <a:solidFill>
                  <a:srgbClr val="C00000"/>
                </a:solidFill>
                <a:latin typeface="Sakkal Majalla" panose="02000000000000000000" pitchFamily="2" charset="-78"/>
                <a:cs typeface="Sakkal Majalla" panose="02000000000000000000" pitchFamily="2" charset="-78"/>
              </a:rPr>
              <a:t>تحليل النصّ وفقَ مستوياتِه </a:t>
            </a:r>
            <a:r>
              <a:rPr lang="ar-BH" sz="3200" b="1" dirty="0">
                <a:solidFill>
                  <a:srgbClr val="C00000"/>
                </a:solidFill>
                <a:latin typeface="Sakkal Majalla" panose="02000000000000000000" pitchFamily="2" charset="-78"/>
                <a:cs typeface="Sakkal Majalla" panose="02000000000000000000" pitchFamily="2" charset="-78"/>
              </a:rPr>
              <a:t>الأسلوبيّة.</a:t>
            </a:r>
          </a:p>
          <a:p>
            <a:pPr marL="0" indent="0" algn="r" rtl="1">
              <a:buNone/>
            </a:pPr>
            <a:endParaRPr lang="ar-BH" dirty="0"/>
          </a:p>
        </p:txBody>
      </p:sp>
      <p:sp>
        <p:nvSpPr>
          <p:cNvPr id="9" name="Title 8"/>
          <p:cNvSpPr>
            <a:spLocks noGrp="1"/>
          </p:cNvSpPr>
          <p:nvPr>
            <p:ph type="title"/>
          </p:nvPr>
        </p:nvSpPr>
        <p:spPr>
          <a:xfrm>
            <a:off x="7411714" y="1541326"/>
            <a:ext cx="4130632" cy="771134"/>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r>
              <a:rPr lang="ar-BH" sz="4000" b="1" dirty="0" smtClean="0">
                <a:solidFill>
                  <a:schemeClr val="bg1"/>
                </a:solidFill>
                <a:latin typeface="Sakkal Majalla" panose="02000000000000000000" pitchFamily="2" charset="-78"/>
                <a:cs typeface="Sakkal Majalla" panose="02000000000000000000" pitchFamily="2" charset="-78"/>
              </a:rPr>
              <a:t>أهداف الدرس</a:t>
            </a:r>
            <a:endParaRPr lang="ar-BH" sz="4000" b="1" dirty="0">
              <a:solidFill>
                <a:schemeClr val="bg1"/>
              </a:solidFill>
              <a:latin typeface="Sakkal Majalla" panose="02000000000000000000" pitchFamily="2" charset="-78"/>
              <a:cs typeface="Sakkal Majalla" panose="02000000000000000000" pitchFamily="2" charset="-78"/>
            </a:endParaRPr>
          </a:p>
        </p:txBody>
      </p:sp>
      <p:sp>
        <p:nvSpPr>
          <p:cNvPr id="5" name="Title 8"/>
          <p:cNvSpPr txBox="1">
            <a:spLocks/>
          </p:cNvSpPr>
          <p:nvPr/>
        </p:nvSpPr>
        <p:spPr>
          <a:xfrm>
            <a:off x="140678" y="374106"/>
            <a:ext cx="5639234"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pic>
        <p:nvPicPr>
          <p:cNvPr id="6" name="Picture 2" descr="C:\Users\Mohamed\Desktop\شعار.png"/>
          <p:cNvPicPr>
            <a:picLocks noChangeAspect="1" noChangeArrowheads="1"/>
          </p:cNvPicPr>
          <p:nvPr/>
        </p:nvPicPr>
        <p:blipFill rotWithShape="1">
          <a:blip r:embed="rId3">
            <a:extLst>
              <a:ext uri="{28A0092B-C50C-407E-A947-70E740481C1C}">
                <a14:useLocalDpi xmlns:a14="http://schemas.microsoft.com/office/drawing/2010/main" val="0"/>
              </a:ext>
            </a:extLst>
          </a:blip>
          <a:srcRect l="82038" t="20378" r="9054" b="68178"/>
          <a:stretch/>
        </p:blipFill>
        <p:spPr bwMode="auto">
          <a:xfrm>
            <a:off x="10343213" y="244232"/>
            <a:ext cx="1588873" cy="91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46308"/>
      </p:ext>
    </p:extLst>
  </p:cSld>
  <p:clrMapOvr>
    <a:masterClrMapping/>
  </p:clrMapOvr>
  <mc:AlternateContent xmlns:mc="http://schemas.openxmlformats.org/markup-compatibility/2006" xmlns:p14="http://schemas.microsoft.com/office/powerpoint/2010/main">
    <mc:Choice Requires="p14">
      <p:transition spd="slow" p14:dur="2000" advTm="29022"/>
    </mc:Choice>
    <mc:Fallback xmlns="">
      <p:transition spd="slow" advTm="29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 Single Corner Rectangle 4"/>
          <p:cNvSpPr/>
          <p:nvPr/>
        </p:nvSpPr>
        <p:spPr>
          <a:xfrm>
            <a:off x="2319802" y="1269242"/>
            <a:ext cx="6964325" cy="3296093"/>
          </a:xfrm>
          <a:prstGeom prst="round1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rtl="1"/>
            <a:r>
              <a:rPr lang="ar-SA" sz="115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انتهى الدرس</a:t>
            </a:r>
            <a:endParaRPr lang="ar-BH" sz="115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572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89230" y="3019926"/>
            <a:ext cx="7256585" cy="2862322"/>
          </a:xfrm>
          <a:prstGeom prst="rect">
            <a:avLst/>
          </a:prstGeom>
          <a:noFill/>
        </p:spPr>
        <p:txBody>
          <a:bodyPr wrap="square" rtlCol="1">
            <a:spAutoFit/>
          </a:bodyPr>
          <a:lstStyle/>
          <a:p>
            <a:pPr algn="r" rtl="1"/>
            <a:r>
              <a:rPr lang="ar-BH" sz="3600" b="1" dirty="0" smtClean="0">
                <a:latin typeface="Sakkal Majalla" panose="02000000000000000000" pitchFamily="2" charset="-78"/>
                <a:cs typeface="Sakkal Majalla" panose="02000000000000000000" pitchFamily="2" charset="-78"/>
              </a:rPr>
              <a:t>يرتبط الإنسان بموطنه الذي نشأ فيه ارتباطًا قويًّا يبقى في نفسه ما دام حيًّا. </a:t>
            </a:r>
          </a:p>
          <a:p>
            <a:pPr algn="r" rtl="1"/>
            <a:endParaRPr lang="ar-BH" sz="3600" b="1" dirty="0">
              <a:latin typeface="Sakkal Majalla" panose="02000000000000000000" pitchFamily="2" charset="-78"/>
              <a:cs typeface="Sakkal Majalla" panose="02000000000000000000" pitchFamily="2" charset="-78"/>
            </a:endParaRPr>
          </a:p>
          <a:p>
            <a:pPr algn="r" rtl="1"/>
            <a:r>
              <a:rPr lang="ar-BH" sz="3600" b="1" dirty="0" smtClean="0">
                <a:latin typeface="Sakkal Majalla" panose="02000000000000000000" pitchFamily="2" charset="-78"/>
                <a:cs typeface="Sakkal Majalla" panose="02000000000000000000" pitchFamily="2" charset="-78"/>
              </a:rPr>
              <a:t>وضّح أبرز الأسباب التي تجعل الإنسان مرتبطًا بمكان نشأته بحسب رأيك. </a:t>
            </a:r>
          </a:p>
        </p:txBody>
      </p:sp>
      <p:sp>
        <p:nvSpPr>
          <p:cNvPr id="3" name="Rectangle 2"/>
          <p:cNvSpPr/>
          <p:nvPr/>
        </p:nvSpPr>
        <p:spPr>
          <a:xfrm>
            <a:off x="7432444" y="1361861"/>
            <a:ext cx="4513371" cy="722488"/>
          </a:xfrm>
          <a:prstGeom prst="rect">
            <a:avLst/>
          </a:prstGeom>
          <a:solidFill>
            <a:schemeClr val="accent2"/>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800" b="1" dirty="0" smtClean="0">
                <a:solidFill>
                  <a:schemeClr val="bg1"/>
                </a:solidFill>
                <a:latin typeface="Sakkal Majalla" panose="02000000000000000000" pitchFamily="2" charset="-78"/>
                <a:cs typeface="Sakkal Majalla" panose="02000000000000000000" pitchFamily="2" charset="-78"/>
              </a:rPr>
              <a:t>التمهيد</a:t>
            </a:r>
            <a:endParaRPr lang="en-US" sz="3200" b="1" dirty="0">
              <a:solidFill>
                <a:schemeClr val="bg1"/>
              </a:solidFill>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44" y="1871260"/>
            <a:ext cx="4454769" cy="3288500"/>
          </a:xfrm>
          <a:prstGeom prst="rect">
            <a:avLst/>
          </a:prstGeom>
          <a:ln>
            <a:noFill/>
          </a:ln>
          <a:effectLst>
            <a:softEdge rad="112500"/>
          </a:effectLst>
        </p:spPr>
      </p:pic>
      <p:sp>
        <p:nvSpPr>
          <p:cNvPr id="7" name="Title 8"/>
          <p:cNvSpPr txBox="1">
            <a:spLocks/>
          </p:cNvSpPr>
          <p:nvPr/>
        </p:nvSpPr>
        <p:spPr>
          <a:xfrm>
            <a:off x="140678" y="374106"/>
            <a:ext cx="5639234"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263543770"/>
      </p:ext>
    </p:extLst>
  </p:cSld>
  <p:clrMapOvr>
    <a:masterClrMapping/>
  </p:clrMapOvr>
  <mc:AlternateContent xmlns:mc="http://schemas.openxmlformats.org/markup-compatibility/2006" xmlns:p14="http://schemas.microsoft.com/office/powerpoint/2010/main">
    <mc:Choice Requires="p14">
      <p:transition spd="slow" p14:dur="2000" advTm="21383"/>
    </mc:Choice>
    <mc:Fallback xmlns="">
      <p:transition spd="slow" advTm="21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925456" y="744693"/>
            <a:ext cx="4454008" cy="61941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smtClean="0">
                <a:solidFill>
                  <a:schemeClr val="tx1"/>
                </a:solidFill>
                <a:latin typeface="Sakkal Majalla" panose="02000000000000000000" pitchFamily="2" charset="-78"/>
                <a:cs typeface="Sakkal Majalla" panose="02000000000000000000" pitchFamily="2" charset="-78"/>
              </a:rPr>
              <a:t>إجابة سؤال التمهيد</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18" name="Rounded Rectangle 17"/>
          <p:cNvSpPr/>
          <p:nvPr/>
        </p:nvSpPr>
        <p:spPr>
          <a:xfrm>
            <a:off x="808892" y="2063261"/>
            <a:ext cx="10476786" cy="3270739"/>
          </a:xfrm>
          <a:prstGeom prst="roundRect">
            <a:avLst/>
          </a:prstGeom>
          <a:solidFill>
            <a:schemeClr val="accent4">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just" rtl="1"/>
            <a:r>
              <a:rPr lang="ar-BH" sz="3600" b="1" dirty="0" smtClean="0">
                <a:solidFill>
                  <a:srgbClr val="002060"/>
                </a:solidFill>
                <a:latin typeface="Sakkal Majalla" panose="02000000000000000000" pitchFamily="2" charset="-78"/>
                <a:cs typeface="Sakkal Majalla" panose="02000000000000000000" pitchFamily="2" charset="-78"/>
              </a:rPr>
              <a:t>العلاقة بين الإنسان والمكان الذي هو مسقط رأسه علاقةٌ عميقة، متشابكة؛ فالإنسان يألف المكان الذي ولد فيه، ويصبح جزءًا من روحه ووجدانه، وتُنقش ملامحه على صفحات ذاكرته، وهذا المكان يمثل بالنسبة إليه بيته ومنزله، وأهله، وجيرانه، وموطن الطفولة والصبا والذكريات. </a:t>
            </a:r>
            <a:endParaRPr lang="ar-BH" sz="3600" b="1" dirty="0">
              <a:solidFill>
                <a:srgbClr val="002060"/>
              </a:solidFill>
              <a:latin typeface="Sakkal Majalla" panose="02000000000000000000" pitchFamily="2" charset="-78"/>
              <a:cs typeface="Sakkal Majalla" panose="02000000000000000000" pitchFamily="2" charset="-78"/>
            </a:endParaRPr>
          </a:p>
        </p:txBody>
      </p:sp>
      <p:sp>
        <p:nvSpPr>
          <p:cNvPr id="6" name="Title 8"/>
          <p:cNvSpPr txBox="1">
            <a:spLocks/>
          </p:cNvSpPr>
          <p:nvPr/>
        </p:nvSpPr>
        <p:spPr>
          <a:xfrm>
            <a:off x="140678" y="374106"/>
            <a:ext cx="5639234"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158223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715593" y="1131554"/>
            <a:ext cx="4570085" cy="662075"/>
          </a:xfrm>
          <a:prstGeom prst="rect">
            <a:avLst/>
          </a:prstGeom>
          <a:solidFill>
            <a:schemeClr val="accent2"/>
          </a:solidFill>
          <a:ln>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smtClean="0">
                <a:solidFill>
                  <a:sysClr val="windowText" lastClr="000000"/>
                </a:solidFill>
                <a:latin typeface="Sakkal Majalla" panose="02000000000000000000" pitchFamily="2" charset="-78"/>
                <a:cs typeface="Sakkal Majalla" panose="02000000000000000000" pitchFamily="2" charset="-78"/>
              </a:rPr>
              <a:t>قصيدة الشعر الحرّ</a:t>
            </a:r>
            <a:endParaRPr lang="en-US" sz="4000" b="1" dirty="0">
              <a:solidFill>
                <a:sysClr val="windowText" lastClr="000000"/>
              </a:solidFill>
              <a:latin typeface="Sakkal Majalla" panose="02000000000000000000" pitchFamily="2" charset="-78"/>
              <a:cs typeface="Sakkal Majalla" panose="02000000000000000000" pitchFamily="2" charset="-78"/>
            </a:endParaRPr>
          </a:p>
        </p:txBody>
      </p:sp>
      <p:sp>
        <p:nvSpPr>
          <p:cNvPr id="18" name="Rounded Rectangle 17"/>
          <p:cNvSpPr/>
          <p:nvPr/>
        </p:nvSpPr>
        <p:spPr>
          <a:xfrm>
            <a:off x="808892" y="2063261"/>
            <a:ext cx="10476786" cy="4091354"/>
          </a:xfrm>
          <a:prstGeom prst="roundRect">
            <a:avLst/>
          </a:prstGeom>
          <a:solidFill>
            <a:schemeClr val="accent4">
              <a:lumMod val="20000"/>
              <a:lumOff val="8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just" rtl="1"/>
            <a:r>
              <a:rPr lang="ar-BH" sz="2800" b="1" dirty="0" smtClean="0">
                <a:solidFill>
                  <a:srgbClr val="002060"/>
                </a:solidFill>
                <a:latin typeface="Sakkal Majalla" panose="02000000000000000000" pitchFamily="2" charset="-78"/>
                <a:cs typeface="Sakkal Majalla" panose="02000000000000000000" pitchFamily="2" charset="-78"/>
              </a:rPr>
              <a:t>	</a:t>
            </a:r>
          </a:p>
          <a:p>
            <a:pPr algn="just" rtl="1"/>
            <a:r>
              <a:rPr lang="ar-BH" sz="3200" b="1" dirty="0" smtClean="0">
                <a:solidFill>
                  <a:srgbClr val="002060"/>
                </a:solidFill>
                <a:latin typeface="Sakkal Majalla" panose="02000000000000000000" pitchFamily="2" charset="-78"/>
                <a:cs typeface="Sakkal Majalla" panose="02000000000000000000" pitchFamily="2" charset="-78"/>
              </a:rPr>
              <a:t>	شهد الشعر العربيّ في منتصف القرن العشرين طفرة هائلة على المستويين الفنيّ والموضوعيّ، فيما عرف بمشروع الحداثة في الشعر العربيّ، وقد تغيّر شكل النصّ الشعريّ، ومحتواه، وإيقاعاته. كان ذلك على أيدي جيل من رواد الحداثة الشعريّة، وقد عُرِف هذا الشكل الشعريّ بــ «شعر التفعيلة»، أو «الشعر الحرّ»، أو «شعر الحداثة».</a:t>
            </a:r>
          </a:p>
          <a:p>
            <a:pPr algn="just" rtl="1"/>
            <a:r>
              <a:rPr lang="ar-BH" sz="3200" b="1" dirty="0" smtClean="0">
                <a:solidFill>
                  <a:srgbClr val="002060"/>
                </a:solidFill>
                <a:latin typeface="Sakkal Majalla" panose="02000000000000000000" pitchFamily="2" charset="-78"/>
                <a:cs typeface="Sakkal Majalla" panose="02000000000000000000" pitchFamily="2" charset="-78"/>
              </a:rPr>
              <a:t>	ويعتمد «شعر التفعيلة» على وحدة الموضوع والجوّ النفسيّ، واعتماد الرمز الشعريّ، وترتكز موسيقاه على البحور الشعريّة الخليليّة، إلا أنّه يعتمد السطر الشعريّ شكلاً للنصّ، وقد لا يتساوى عدد التفعيلات بين سطر شعريّ وآخر. </a:t>
            </a:r>
          </a:p>
          <a:p>
            <a:pPr algn="just" rtl="1"/>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5" name="Title 8"/>
          <p:cNvSpPr txBox="1">
            <a:spLocks/>
          </p:cNvSpPr>
          <p:nvPr/>
        </p:nvSpPr>
        <p:spPr>
          <a:xfrm>
            <a:off x="140677" y="374106"/>
            <a:ext cx="6060831"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rPr>
              <a:t>عرب 101- الصف الأوّل الثانويّ- درس «في وداع السيّدة الخضراء» علي عبدالله خليفة</a:t>
            </a:r>
            <a:endParaRPr lang="ar-BH" sz="1600" b="1" dirty="0">
              <a:solidFill>
                <a:schemeClr val="tx1"/>
              </a:solidFill>
            </a:endParaRPr>
          </a:p>
        </p:txBody>
      </p:sp>
    </p:spTree>
    <p:custDataLst>
      <p:tags r:id="rId1"/>
    </p:custDataLst>
    <p:extLst>
      <p:ext uri="{BB962C8B-B14F-4D97-AF65-F5344CB8AC3E}">
        <p14:creationId xmlns:p14="http://schemas.microsoft.com/office/powerpoint/2010/main" val="2616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7390152" y="1079292"/>
            <a:ext cx="4151218" cy="1112056"/>
          </a:xfrm>
          <a:prstGeom prst="roundRect">
            <a:avLst/>
          </a:prstGeom>
          <a:solidFill>
            <a:schemeClr val="accent1">
              <a:lumMod val="60000"/>
              <a:lumOff val="4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4800" b="1" dirty="0" smtClean="0">
                <a:solidFill>
                  <a:schemeClr val="tx1"/>
                </a:solidFill>
                <a:latin typeface="Sakkal Majalla" panose="02000000000000000000" pitchFamily="2" charset="-78"/>
                <a:cs typeface="Sakkal Majalla" panose="02000000000000000000" pitchFamily="2" charset="-78"/>
              </a:rPr>
              <a:t>صاحبُ النصّ</a:t>
            </a:r>
            <a:endParaRPr lang="ar-BH" sz="4800" b="1" dirty="0">
              <a:solidFill>
                <a:schemeClr val="tx1"/>
              </a:solidFill>
              <a:latin typeface="Sakkal Majalla" panose="02000000000000000000" pitchFamily="2" charset="-78"/>
              <a:cs typeface="Sakkal Majalla" panose="02000000000000000000" pitchFamily="2" charset="-78"/>
            </a:endParaRPr>
          </a:p>
        </p:txBody>
      </p:sp>
      <p:sp>
        <p:nvSpPr>
          <p:cNvPr id="9" name="Rounded Rectangle 8"/>
          <p:cNvSpPr/>
          <p:nvPr/>
        </p:nvSpPr>
        <p:spPr>
          <a:xfrm>
            <a:off x="719529" y="2597849"/>
            <a:ext cx="8338810" cy="3270739"/>
          </a:xfrm>
          <a:prstGeom prst="roundRect">
            <a:avLst/>
          </a:prstGeom>
          <a:solidFill>
            <a:schemeClr val="accent1">
              <a:lumMod val="20000"/>
              <a:lumOff val="8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just" rtl="1"/>
            <a:r>
              <a:rPr lang="ar-BH" altLang="en-US" sz="3200" b="1" dirty="0" smtClean="0">
                <a:solidFill>
                  <a:srgbClr val="C00000"/>
                </a:solidFill>
                <a:latin typeface="Sakkal Majalla" panose="02000000000000000000" pitchFamily="2" charset="-78"/>
                <a:cs typeface="Sakkal Majalla" panose="02000000000000000000" pitchFamily="2" charset="-78"/>
              </a:rPr>
              <a:t>علي عبدالله خليفة شاعر بحرينيّ ولد عام 1944م، ويعمل حاليًا مديرًا بالوكالة لإدارة الآداب والفنون بوزارة الإعلام، وله نشاط ثقافيّ مكثّف على مستوى المهرجانات الأدبيّة والفكريّة.</a:t>
            </a:r>
          </a:p>
          <a:p>
            <a:pPr algn="just" rtl="1"/>
            <a:r>
              <a:rPr lang="ar-BH" altLang="en-US" sz="3200" b="1" dirty="0" smtClean="0">
                <a:solidFill>
                  <a:srgbClr val="C00000"/>
                </a:solidFill>
                <a:latin typeface="Sakkal Majalla" panose="02000000000000000000" pitchFamily="2" charset="-78"/>
                <a:cs typeface="Sakkal Majalla" panose="02000000000000000000" pitchFamily="2" charset="-78"/>
              </a:rPr>
              <a:t>له ديوان «أنين الصواري»، والقصيدة مأخوذة من ديوان «في وداع السيدة الخضراء»، الذي نشر في عام 1992م.</a:t>
            </a:r>
            <a:endParaRPr lang="ar-BH" altLang="en-US" sz="3200" b="1" dirty="0">
              <a:solidFill>
                <a:srgbClr val="C00000"/>
              </a:solidFill>
              <a:latin typeface="Sakkal Majalla" panose="02000000000000000000" pitchFamily="2" charset="-78"/>
              <a:cs typeface="Sakkal Majalla" panose="02000000000000000000" pitchFamily="2" charset="-78"/>
            </a:endParaRPr>
          </a:p>
          <a:p>
            <a:pPr algn="just" rtl="1"/>
            <a:endParaRPr lang="ar-BH" sz="2800" b="1" dirty="0">
              <a:solidFill>
                <a:srgbClr val="00206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744" y="2597850"/>
            <a:ext cx="1755578" cy="2898263"/>
          </a:xfrm>
          <a:prstGeom prst="rect">
            <a:avLst/>
          </a:prstGeom>
        </p:spPr>
      </p:pic>
      <p:sp>
        <p:nvSpPr>
          <p:cNvPr id="6" name="Title 8"/>
          <p:cNvSpPr txBox="1">
            <a:spLocks/>
          </p:cNvSpPr>
          <p:nvPr/>
        </p:nvSpPr>
        <p:spPr>
          <a:xfrm>
            <a:off x="282223" y="351528"/>
            <a:ext cx="5275819"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7149940"/>
      </p:ext>
    </p:extLst>
  </p:cSld>
  <p:clrMapOvr>
    <a:masterClrMapping/>
  </p:clrMapOvr>
  <mc:AlternateContent xmlns:mc="http://schemas.openxmlformats.org/markup-compatibility/2006" xmlns:p14="http://schemas.microsoft.com/office/powerpoint/2010/main">
    <mc:Choice Requires="p14">
      <p:transition spd="slow" p14:dur="2000" advTm="18748"/>
    </mc:Choice>
    <mc:Fallback xmlns="">
      <p:transition spd="slow" advTm="18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6235908" y="743640"/>
            <a:ext cx="5305463" cy="890287"/>
          </a:xfrm>
          <a:prstGeom prst="roundRect">
            <a:avLst/>
          </a:prstGeom>
          <a:solidFill>
            <a:schemeClr val="accent2"/>
          </a:solidFill>
          <a:ln>
            <a:noFill/>
          </a:ln>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5400" b="1" dirty="0" smtClean="0">
                <a:solidFill>
                  <a:schemeClr val="tx1"/>
                </a:solidFill>
                <a:latin typeface="Sakkal Majalla" panose="02000000000000000000" pitchFamily="2" charset="-78"/>
                <a:cs typeface="Sakkal Majalla" panose="02000000000000000000" pitchFamily="2" charset="-78"/>
              </a:rPr>
              <a:t> تحديد موضوع النصّ</a:t>
            </a:r>
            <a:endParaRPr lang="ar-BH" sz="5400" b="1" dirty="0">
              <a:solidFill>
                <a:schemeClr val="tx1"/>
              </a:solidFill>
              <a:latin typeface="Sakkal Majalla" panose="02000000000000000000" pitchFamily="2" charset="-78"/>
              <a:cs typeface="Sakkal Majalla" panose="02000000000000000000" pitchFamily="2" charset="-78"/>
            </a:endParaRPr>
          </a:p>
        </p:txBody>
      </p:sp>
      <p:sp>
        <p:nvSpPr>
          <p:cNvPr id="9" name="Rounded Rectangle 8"/>
          <p:cNvSpPr/>
          <p:nvPr/>
        </p:nvSpPr>
        <p:spPr>
          <a:xfrm>
            <a:off x="1477109" y="2321170"/>
            <a:ext cx="10064262" cy="3903784"/>
          </a:xfrm>
          <a:prstGeom prst="roundRect">
            <a:avLst/>
          </a:prstGeom>
          <a:solidFill>
            <a:schemeClr val="accent1">
              <a:lumMod val="20000"/>
              <a:lumOff val="8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just" rtl="1"/>
            <a:endParaRPr lang="ar-BH" altLang="en-US" sz="3200" b="1" dirty="0" smtClean="0">
              <a:solidFill>
                <a:srgbClr val="C00000"/>
              </a:solidFill>
              <a:latin typeface="Sakkal Majalla" panose="02000000000000000000" pitchFamily="2" charset="-78"/>
              <a:cs typeface="Sakkal Majalla" panose="02000000000000000000" pitchFamily="2" charset="-78"/>
            </a:endParaRPr>
          </a:p>
          <a:p>
            <a:pPr algn="just" rtl="1"/>
            <a:r>
              <a:rPr lang="ar-BH" altLang="en-US" sz="3200" b="1" dirty="0" smtClean="0">
                <a:solidFill>
                  <a:srgbClr val="002060"/>
                </a:solidFill>
                <a:latin typeface="Sakkal Majalla" panose="02000000000000000000" pitchFamily="2" charset="-78"/>
                <a:cs typeface="Sakkal Majalla" panose="02000000000000000000" pitchFamily="2" charset="-78"/>
              </a:rPr>
              <a:t>	الموضوع العام للقصيدة يدور حول قيمة النخلة في حياة ابن الصحراء؛ فهي علامة حضوره وسط المكان والزمان. وقد انعكست ذات الشاعر على ذات المكان فرأته شاحبًا مليئًا بالإسمنت والأسفلت والقار بدلاً من الخضرة والخصب.</a:t>
            </a:r>
          </a:p>
          <a:p>
            <a:pPr algn="just" rtl="1"/>
            <a:r>
              <a:rPr lang="ar-BH" altLang="en-US" sz="3200" b="1" dirty="0" smtClean="0">
                <a:solidFill>
                  <a:srgbClr val="002060"/>
                </a:solidFill>
                <a:latin typeface="Sakkal Majalla" panose="02000000000000000000" pitchFamily="2" charset="-78"/>
                <a:cs typeface="Sakkal Majalla" panose="02000000000000000000" pitchFamily="2" charset="-78"/>
              </a:rPr>
              <a:t>	وتتجلّى في القصيدة خشية الشاعر من أن تودّع البحرين النخلة، بوصفها أحد رموزها الكبيرة عبر التاريخ، كونها منبع العطاء، ومصدر استمراريّة الحياة في جوف الصحراء.</a:t>
            </a:r>
            <a:endParaRPr lang="ar-BH" altLang="en-US" sz="3200" b="1" dirty="0">
              <a:solidFill>
                <a:srgbClr val="002060"/>
              </a:solidFill>
              <a:latin typeface="Sakkal Majalla" panose="02000000000000000000" pitchFamily="2" charset="-78"/>
              <a:cs typeface="Sakkal Majalla" panose="02000000000000000000" pitchFamily="2" charset="-78"/>
            </a:endParaRPr>
          </a:p>
          <a:p>
            <a:pPr algn="just" rtl="1"/>
            <a:endParaRPr lang="ar-BH" sz="2800" b="1" dirty="0">
              <a:solidFill>
                <a:srgbClr val="002060"/>
              </a:solidFill>
              <a:latin typeface="Sakkal Majalla" panose="02000000000000000000" pitchFamily="2" charset="-78"/>
              <a:cs typeface="Sakkal Majalla" panose="02000000000000000000" pitchFamily="2" charset="-78"/>
            </a:endParaRPr>
          </a:p>
        </p:txBody>
      </p:sp>
      <p:sp>
        <p:nvSpPr>
          <p:cNvPr id="6" name="Title 8"/>
          <p:cNvSpPr txBox="1">
            <a:spLocks/>
          </p:cNvSpPr>
          <p:nvPr/>
        </p:nvSpPr>
        <p:spPr>
          <a:xfrm>
            <a:off x="140677" y="374106"/>
            <a:ext cx="5266701"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19558979"/>
      </p:ext>
    </p:extLst>
  </p:cSld>
  <p:clrMapOvr>
    <a:masterClrMapping/>
  </p:clrMapOvr>
  <mc:AlternateContent xmlns:mc="http://schemas.openxmlformats.org/markup-compatibility/2006" xmlns:p14="http://schemas.microsoft.com/office/powerpoint/2010/main">
    <mc:Choice Requires="p14">
      <p:transition spd="slow" p14:dur="2000" advTm="18748"/>
    </mc:Choice>
    <mc:Fallback xmlns="">
      <p:transition spd="slow" advTm="18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340839" y="468562"/>
            <a:ext cx="5091276" cy="639860"/>
          </a:xfrm>
          <a:prstGeom prst="roundRect">
            <a:avLst/>
          </a:prstGeom>
          <a:solidFill>
            <a:schemeClr val="accent2"/>
          </a:solidFill>
          <a:ln>
            <a:noFill/>
          </a:ln>
          <a:effectLst>
            <a:glow rad="635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200" b="1" dirty="0">
                <a:solidFill>
                  <a:schemeClr val="tx1"/>
                </a:solidFill>
                <a:latin typeface="Sakkal Majalla" panose="02000000000000000000" pitchFamily="2" charset="-78"/>
                <a:cs typeface="Sakkal Majalla" panose="02000000000000000000" pitchFamily="2" charset="-78"/>
              </a:rPr>
              <a:t>المقطع الأوّل: </a:t>
            </a:r>
            <a:r>
              <a:rPr lang="ar-BH" sz="3200" b="1" dirty="0" smtClean="0">
                <a:solidFill>
                  <a:schemeClr val="tx1"/>
                </a:solidFill>
                <a:latin typeface="Sakkal Majalla" panose="02000000000000000000" pitchFamily="2" charset="-78"/>
                <a:cs typeface="Sakkal Majalla" panose="02000000000000000000" pitchFamily="2" charset="-78"/>
              </a:rPr>
              <a:t>النخلة الغائبة الحاضرة</a:t>
            </a:r>
            <a:endParaRPr lang="ar-BH" sz="3200" b="1" dirty="0">
              <a:solidFill>
                <a:schemeClr val="tx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721" y="1108421"/>
            <a:ext cx="8286660" cy="5336623"/>
          </a:xfrm>
          <a:prstGeom prst="rect">
            <a:avLst/>
          </a:prstGeom>
        </p:spPr>
      </p:pic>
      <p:sp>
        <p:nvSpPr>
          <p:cNvPr id="5" name="Title 8"/>
          <p:cNvSpPr txBox="1">
            <a:spLocks/>
          </p:cNvSpPr>
          <p:nvPr/>
        </p:nvSpPr>
        <p:spPr>
          <a:xfrm>
            <a:off x="118101" y="283795"/>
            <a:ext cx="5289278"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95910876"/>
      </p:ext>
    </p:extLst>
  </p:cSld>
  <p:clrMapOvr>
    <a:masterClrMapping/>
  </p:clrMapOvr>
  <mc:AlternateContent xmlns:mc="http://schemas.openxmlformats.org/markup-compatibility/2006" xmlns:p14="http://schemas.microsoft.com/office/powerpoint/2010/main">
    <mc:Choice Requires="p14">
      <p:transition spd="slow" p14:dur="2000" advTm="18748"/>
    </mc:Choice>
    <mc:Fallback xmlns="">
      <p:transition spd="slow" advTm="18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568376" y="1951933"/>
            <a:ext cx="9896166" cy="1077218"/>
          </a:xfrm>
          <a:prstGeom prst="rect">
            <a:avLst/>
          </a:prstGeom>
          <a:solidFill>
            <a:schemeClr val="accent1">
              <a:lumMod val="20000"/>
              <a:lumOff val="80000"/>
            </a:schemeClr>
          </a:solidFill>
          <a:ln>
            <a:noFill/>
          </a:ln>
        </p:spPr>
        <p:txBody>
          <a:bodyPr wrap="square">
            <a:spAutoFit/>
          </a:bodyPr>
          <a:lstStyle/>
          <a:p>
            <a:pPr algn="r"/>
            <a:r>
              <a:rPr lang="ar-BH" sz="2400" b="1" dirty="0" smtClean="0">
                <a:latin typeface="Sakkal Majalla" panose="02000000000000000000" pitchFamily="2" charset="-78"/>
                <a:cs typeface="Sakkal Majalla" panose="02000000000000000000" pitchFamily="2" charset="-78"/>
              </a:rPr>
              <a:t>س</a:t>
            </a:r>
            <a:r>
              <a:rPr lang="ar-BH" sz="3200" b="1" dirty="0" smtClean="0">
                <a:latin typeface="Sakkal Majalla" panose="02000000000000000000" pitchFamily="2" charset="-78"/>
                <a:cs typeface="Sakkal Majalla" panose="02000000000000000000" pitchFamily="2" charset="-78"/>
              </a:rPr>
              <a:t>1: هيمن حقلا الحضور والغياب على مفردات المقطع السابق. مثّل على كل منهما بمفردات من  النصّ.</a:t>
            </a:r>
            <a:endParaRPr lang="ar-BH" sz="3200" b="1" dirty="0">
              <a:latin typeface="Sakkal Majalla" panose="02000000000000000000" pitchFamily="2" charset="-78"/>
              <a:cs typeface="Sakkal Majalla" panose="02000000000000000000" pitchFamily="2" charset="-78"/>
            </a:endParaRPr>
          </a:p>
        </p:txBody>
      </p:sp>
      <p:sp>
        <p:nvSpPr>
          <p:cNvPr id="10" name="Rectangle 9"/>
          <p:cNvSpPr/>
          <p:nvPr/>
        </p:nvSpPr>
        <p:spPr>
          <a:xfrm>
            <a:off x="1568377" y="3200910"/>
            <a:ext cx="9896166" cy="1077218"/>
          </a:xfrm>
          <a:prstGeom prst="rect">
            <a:avLst/>
          </a:prstGeom>
          <a:solidFill>
            <a:schemeClr val="accent2">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ج1: </a:t>
            </a:r>
            <a:r>
              <a:rPr lang="ar-BH" sz="3200" b="1" dirty="0" smtClean="0">
                <a:solidFill>
                  <a:srgbClr val="0070C0"/>
                </a:solidFill>
                <a:latin typeface="Sakkal Majalla" panose="02000000000000000000" pitchFamily="2" charset="-78"/>
                <a:cs typeface="Sakkal Majalla" panose="02000000000000000000" pitchFamily="2" charset="-78"/>
              </a:rPr>
              <a:t>حقل </a:t>
            </a:r>
            <a:r>
              <a:rPr lang="ar-BH" sz="3200" b="1" dirty="0" smtClean="0">
                <a:solidFill>
                  <a:srgbClr val="0070C0"/>
                </a:solidFill>
                <a:latin typeface="Sakkal Majalla" panose="02000000000000000000" pitchFamily="2" charset="-78"/>
                <a:cs typeface="Sakkal Majalla" panose="02000000000000000000" pitchFamily="2" charset="-78"/>
              </a:rPr>
              <a:t>الغياب: </a:t>
            </a:r>
            <a:r>
              <a:rPr lang="ar-BH" sz="3200" b="1" dirty="0" smtClean="0">
                <a:solidFill>
                  <a:srgbClr val="0070C0"/>
                </a:solidFill>
                <a:latin typeface="Sakkal Majalla" panose="02000000000000000000" pitchFamily="2" charset="-78"/>
                <a:cs typeface="Sakkal Majalla" panose="02000000000000000000" pitchFamily="2" charset="-78"/>
              </a:rPr>
              <a:t>( يغرق، يمحو، ذِكرى، كنتِ). </a:t>
            </a:r>
            <a:endParaRPr lang="ar-BH" sz="3200" b="1" dirty="0">
              <a:solidFill>
                <a:srgbClr val="0070C0"/>
              </a:solidFill>
              <a:latin typeface="Sakkal Majalla" panose="02000000000000000000" pitchFamily="2" charset="-78"/>
              <a:cs typeface="Sakkal Majalla" panose="02000000000000000000" pitchFamily="2" charset="-78"/>
            </a:endParaRPr>
          </a:p>
          <a:p>
            <a:pPr algn="r"/>
            <a:r>
              <a:rPr lang="ar-BH" sz="3200" b="1" dirty="0" smtClean="0">
                <a:solidFill>
                  <a:srgbClr val="0070C0"/>
                </a:solidFill>
                <a:latin typeface="Sakkal Majalla" panose="02000000000000000000" pitchFamily="2" charset="-78"/>
                <a:cs typeface="Sakkal Majalla" panose="02000000000000000000" pitchFamily="2" charset="-78"/>
              </a:rPr>
              <a:t>حقل الحضور: (</a:t>
            </a:r>
            <a:r>
              <a:rPr lang="ar-BH" sz="3200" b="1" dirty="0" smtClean="0">
                <a:solidFill>
                  <a:srgbClr val="0070C0"/>
                </a:solidFill>
                <a:latin typeface="Sakkal Majalla" panose="02000000000000000000" pitchFamily="2" charset="-78"/>
                <a:cs typeface="Sakkal Majalla" panose="02000000000000000000" pitchFamily="2" charset="-78"/>
              </a:rPr>
              <a:t>تبقين، عاد).</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17" name="Rounded Rectangle 16"/>
          <p:cNvSpPr/>
          <p:nvPr/>
        </p:nvSpPr>
        <p:spPr>
          <a:xfrm>
            <a:off x="6805534" y="423711"/>
            <a:ext cx="5194146" cy="639860"/>
          </a:xfrm>
          <a:prstGeom prst="roundRect">
            <a:avLst/>
          </a:prstGeom>
          <a:solidFill>
            <a:schemeClr val="accent2">
              <a:lumMod val="75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600" b="1" dirty="0">
                <a:solidFill>
                  <a:schemeClr val="bg1"/>
                </a:solidFill>
                <a:latin typeface="Sakkal Majalla" panose="02000000000000000000" pitchFamily="2" charset="-78"/>
                <a:cs typeface="Sakkal Majalla" panose="02000000000000000000" pitchFamily="2" charset="-78"/>
              </a:rPr>
              <a:t>أنشطة تعليميّة على المقطع </a:t>
            </a:r>
            <a:r>
              <a:rPr lang="ar-BH" sz="3600" b="1" dirty="0" smtClean="0">
                <a:solidFill>
                  <a:schemeClr val="bg1"/>
                </a:solidFill>
                <a:latin typeface="Sakkal Majalla" panose="02000000000000000000" pitchFamily="2" charset="-78"/>
                <a:cs typeface="Sakkal Majalla" panose="02000000000000000000" pitchFamily="2" charset="-78"/>
              </a:rPr>
              <a:t>الأوّل</a:t>
            </a:r>
            <a:endParaRPr lang="ar-BH" sz="3600" b="1" dirty="0">
              <a:solidFill>
                <a:schemeClr val="bg1"/>
              </a:solidFill>
              <a:latin typeface="Sakkal Majalla" panose="02000000000000000000" pitchFamily="2" charset="-78"/>
              <a:cs typeface="Sakkal Majalla" panose="02000000000000000000" pitchFamily="2" charset="-78"/>
            </a:endParaRPr>
          </a:p>
        </p:txBody>
      </p:sp>
      <p:sp>
        <p:nvSpPr>
          <p:cNvPr id="20" name="Oval 19"/>
          <p:cNvSpPr/>
          <p:nvPr/>
        </p:nvSpPr>
        <p:spPr>
          <a:xfrm>
            <a:off x="140677" y="2138475"/>
            <a:ext cx="1378407" cy="70413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
        <p:nvSpPr>
          <p:cNvPr id="22" name="Rounded Rectangle 21"/>
          <p:cNvSpPr/>
          <p:nvPr/>
        </p:nvSpPr>
        <p:spPr>
          <a:xfrm>
            <a:off x="6516459" y="1235330"/>
            <a:ext cx="4972440" cy="544844"/>
          </a:xfrm>
          <a:prstGeom prst="roundRect">
            <a:avLst/>
          </a:prstGeom>
          <a:solidFill>
            <a:schemeClr val="accent4">
              <a:lumMod val="40000"/>
              <a:lumOff val="60000"/>
            </a:schemeClr>
          </a:solidFill>
          <a:ln>
            <a:noFill/>
          </a:ln>
          <a:effectLst>
            <a:glow rad="63500">
              <a:schemeClr val="accent5">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BH" sz="3600" b="1" dirty="0">
                <a:solidFill>
                  <a:schemeClr val="tx1"/>
                </a:solidFill>
                <a:latin typeface="Sakkal Majalla" panose="02000000000000000000" pitchFamily="2" charset="-78"/>
                <a:cs typeface="Sakkal Majalla" panose="02000000000000000000" pitchFamily="2" charset="-78"/>
              </a:rPr>
              <a:t>أولاً: أنشطة الفهم والاستيعاب</a:t>
            </a:r>
          </a:p>
        </p:txBody>
      </p:sp>
      <p:sp>
        <p:nvSpPr>
          <p:cNvPr id="11" name="Title 8"/>
          <p:cNvSpPr txBox="1">
            <a:spLocks/>
          </p:cNvSpPr>
          <p:nvPr/>
        </p:nvSpPr>
        <p:spPr>
          <a:xfrm>
            <a:off x="140677" y="374106"/>
            <a:ext cx="5289279" cy="369535"/>
          </a:xfrm>
          <a:prstGeom prst="rect">
            <a:avLst/>
          </a:prstGeom>
          <a:solidFill>
            <a:schemeClr val="accent4">
              <a:lumMod val="40000"/>
              <a:lumOff val="60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BH" sz="1600" b="1" dirty="0" smtClean="0">
                <a:solidFill>
                  <a:schemeClr val="tx1"/>
                </a:solidFill>
                <a:latin typeface="Sakkal Majalla" panose="02000000000000000000" pitchFamily="2" charset="-78"/>
                <a:cs typeface="Sakkal Majalla" panose="02000000000000000000" pitchFamily="2" charset="-78"/>
              </a:rPr>
              <a:t>عرب 101- الصف الأوّل الثانويّ- درس «في وداع السيّدة الخضراء» علي عبدالله خليفة</a:t>
            </a:r>
            <a:endParaRPr lang="ar-BH" sz="16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592733" y="4436193"/>
            <a:ext cx="9896166" cy="584775"/>
          </a:xfrm>
          <a:prstGeom prst="rect">
            <a:avLst/>
          </a:prstGeom>
          <a:solidFill>
            <a:schemeClr val="accent1">
              <a:lumMod val="20000"/>
              <a:lumOff val="80000"/>
            </a:schemeClr>
          </a:solidFill>
          <a:ln>
            <a:noFill/>
          </a:ln>
        </p:spPr>
        <p:txBody>
          <a:bodyPr wrap="square">
            <a:spAutoFit/>
          </a:bodyPr>
          <a:lstStyle/>
          <a:p>
            <a:pPr algn="r"/>
            <a:r>
              <a:rPr lang="ar-BH" sz="3200" b="1" dirty="0" smtClean="0">
                <a:latin typeface="Sakkal Majalla" panose="02000000000000000000" pitchFamily="2" charset="-78"/>
                <a:cs typeface="Sakkal Majalla" panose="02000000000000000000" pitchFamily="2" charset="-78"/>
              </a:rPr>
              <a:t>س2: ما دلالة وصف النخلة بـ «أمّ الفقراء» في نهاية المقطع؟</a:t>
            </a:r>
            <a:endParaRPr lang="ar-BH" sz="3200" b="1" dirty="0">
              <a:latin typeface="Sakkal Majalla" panose="02000000000000000000" pitchFamily="2" charset="-78"/>
              <a:cs typeface="Sakkal Majalla" panose="02000000000000000000" pitchFamily="2" charset="-78"/>
            </a:endParaRPr>
          </a:p>
        </p:txBody>
      </p:sp>
      <p:sp>
        <p:nvSpPr>
          <p:cNvPr id="13" name="Rectangle 12"/>
          <p:cNvSpPr/>
          <p:nvPr/>
        </p:nvSpPr>
        <p:spPr>
          <a:xfrm>
            <a:off x="1592733" y="5179033"/>
            <a:ext cx="9896166" cy="584775"/>
          </a:xfrm>
          <a:prstGeom prst="rect">
            <a:avLst/>
          </a:prstGeom>
          <a:solidFill>
            <a:schemeClr val="accent2">
              <a:lumMod val="20000"/>
              <a:lumOff val="80000"/>
            </a:schemeClr>
          </a:solidFill>
        </p:spPr>
        <p:txBody>
          <a:bodyPr wrap="square">
            <a:spAutoFit/>
          </a:bodyPr>
          <a:lstStyle/>
          <a:p>
            <a:pPr algn="r"/>
            <a:r>
              <a:rPr lang="ar-BH" sz="3200" b="1" dirty="0" smtClean="0">
                <a:solidFill>
                  <a:srgbClr val="0070C0"/>
                </a:solidFill>
                <a:latin typeface="Sakkal Majalla" panose="02000000000000000000" pitchFamily="2" charset="-78"/>
                <a:cs typeface="Sakkal Majalla" panose="02000000000000000000" pitchFamily="2" charset="-78"/>
              </a:rPr>
              <a:t>ج2: وصف النخلة بأمّ  الفقراء هنا دالّ على عطائها الوفير  لكلّ فقير ومحتاج.</a:t>
            </a:r>
            <a:endParaRPr lang="ar-BH" sz="3200" b="1" dirty="0">
              <a:solidFill>
                <a:srgbClr val="0070C0"/>
              </a:solidFill>
              <a:latin typeface="Sakkal Majalla" panose="02000000000000000000" pitchFamily="2" charset="-78"/>
              <a:cs typeface="Sakkal Majalla" panose="02000000000000000000" pitchFamily="2" charset="-78"/>
            </a:endParaRPr>
          </a:p>
        </p:txBody>
      </p:sp>
      <p:sp>
        <p:nvSpPr>
          <p:cNvPr id="14" name="Oval 13"/>
          <p:cNvSpPr/>
          <p:nvPr/>
        </p:nvSpPr>
        <p:spPr>
          <a:xfrm>
            <a:off x="140676" y="4376513"/>
            <a:ext cx="1378407" cy="70413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الإجابة</a:t>
            </a:r>
            <a:endParaRPr lang="ar-BH"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403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20" grpId="0" animBg="1"/>
      <p:bldP spid="22"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2972</TotalTime>
  <Words>1328</Words>
  <Application>Microsoft Office PowerPoint</Application>
  <PresentationFormat>Widescreen</PresentationFormat>
  <Paragraphs>121</Paragraphs>
  <Slides>20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AL-Mohanad Bold</vt:lpstr>
      <vt:lpstr>Arial</vt:lpstr>
      <vt:lpstr>Calibri</vt:lpstr>
      <vt:lpstr>Calibri Light</vt:lpstr>
      <vt:lpstr>Sakkal Majalla</vt:lpstr>
      <vt:lpstr>Sultan bold</vt:lpstr>
      <vt:lpstr>Wingdings</vt:lpstr>
      <vt:lpstr>Office Theme</vt:lpstr>
      <vt:lpstr>   قصيدة:  في وداعِ السيّدةِ الخضراء                                       لعلي عبدالله خليفة                                     اللغة العربيّة - الفصل الدراســـــــــــــــــــــــــــــــــــيّ الأوّل   الصفّ الأوّل الثانويّ - عرب 101- ص 92   </vt:lpstr>
      <vt:lpstr>أهداف الدرس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نشاط تقويميّ (1)</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USER</cp:lastModifiedBy>
  <cp:revision>354</cp:revision>
  <dcterms:created xsi:type="dcterms:W3CDTF">2020-03-04T10:47:58Z</dcterms:created>
  <dcterms:modified xsi:type="dcterms:W3CDTF">2020-09-29T08:51:13Z</dcterms:modified>
</cp:coreProperties>
</file>