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0" r:id="rId2"/>
    <p:sldId id="275" r:id="rId3"/>
    <p:sldId id="296" r:id="rId4"/>
    <p:sldId id="305" r:id="rId5"/>
    <p:sldId id="339" r:id="rId6"/>
    <p:sldId id="297" r:id="rId7"/>
    <p:sldId id="265" r:id="rId8"/>
    <p:sldId id="321" r:id="rId9"/>
    <p:sldId id="264" r:id="rId10"/>
    <p:sldId id="323" r:id="rId11"/>
    <p:sldId id="336" r:id="rId12"/>
    <p:sldId id="337" r:id="rId13"/>
    <p:sldId id="317" r:id="rId14"/>
    <p:sldId id="340" r:id="rId15"/>
    <p:sldId id="33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EEEEEE"/>
    <a:srgbClr val="A5002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AE7AD-EB28-428B-ADA9-20F7DADC2EB6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1C07E-F3C3-448B-8884-EE6742B3E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49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9336"/>
            <a:ext cx="12192000" cy="539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4800" b="1" dirty="0" smtClean="0">
                <a:solidFill>
                  <a:srgbClr val="A50021"/>
                </a:solidFill>
                <a:latin typeface="Sakkal Majalla" pitchFamily="2" charset="-78"/>
                <a:cs typeface="Sakkal Majalla" pitchFamily="2" charset="-78"/>
              </a:rPr>
              <a:t>                                         الأمر والنّهي</a:t>
            </a:r>
            <a:endParaRPr lang="ar-SA" sz="4800" b="1" dirty="0">
              <a:solidFill>
                <a:srgbClr val="A5002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ar-BH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                                                        </a:t>
            </a:r>
            <a:r>
              <a:rPr lang="ar-B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الل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غة العربيّة ـ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المقرّر </a:t>
            </a:r>
            <a:r>
              <a:rPr lang="ar-BH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عرب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301</a:t>
            </a:r>
          </a:p>
          <a:p>
            <a:pPr algn="r" rtl="1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                                                                         قضايا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نحوي</a:t>
            </a:r>
            <a:r>
              <a:rPr lang="ar-B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endParaRPr lang="ar-SA" sz="28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                                                     الصفحة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155بالكتاب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المدرسي.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AutoShape 2" descr="نتيجة بحث الصور عن القراء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نتيجة بحث الصور عن القراءة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4" descr="نتيجة بحث الصور عن wor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نتيجة بحث الصور عن wor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نتيجة بحث الصور عن work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نتيجة بحث الصور عن work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2" descr="C:\Users\Mohamed\Desktop\Screenshot_20201110_080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67" y="1459335"/>
            <a:ext cx="3918442" cy="500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427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نتيجة بحث الصور عن معالم البحرين الأثرية"/>
          <p:cNvSpPr>
            <a:spLocks noChangeAspect="1" noChangeArrowheads="1"/>
          </p:cNvSpPr>
          <p:nvPr/>
        </p:nvSpPr>
        <p:spPr bwMode="auto">
          <a:xfrm>
            <a:off x="0" y="1002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017431"/>
            <a:ext cx="12192000" cy="5483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rtl="1"/>
            <a:endParaRPr lang="ar-SA" sz="3200" b="1" dirty="0" smtClean="0">
              <a:solidFill>
                <a:srgbClr val="A5002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3200" b="1" dirty="0">
              <a:solidFill>
                <a:srgbClr val="A50021"/>
              </a:solidFill>
            </a:endParaRPr>
          </a:p>
          <a:p>
            <a:pPr algn="r" rtl="1"/>
            <a:endParaRPr lang="ar-SA" sz="3200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32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4000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r>
              <a:rPr lang="ar-SA" sz="40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  </a:t>
            </a:r>
            <a:r>
              <a:rPr lang="ar-SA" sz="4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ـ اِقرأ النص</a:t>
            </a:r>
            <a:r>
              <a:rPr lang="ar-BH" sz="4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َّ</a:t>
            </a:r>
            <a:r>
              <a:rPr lang="ar-SA" sz="4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الآتي</a:t>
            </a:r>
            <a:r>
              <a:rPr lang="ar-BH" sz="4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4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، واستخرج</a:t>
            </a:r>
            <a:r>
              <a:rPr lang="ar-BH" sz="4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4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منه صيغ</a:t>
            </a:r>
            <a:r>
              <a:rPr lang="ar-BH" sz="4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4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الأمر</a:t>
            </a:r>
            <a:r>
              <a:rPr lang="ar-BH" sz="4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SA" sz="4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والنّهي</a:t>
            </a:r>
            <a:r>
              <a:rPr lang="ar-BH" sz="4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،</a:t>
            </a:r>
            <a:r>
              <a:rPr lang="ar-SA" sz="4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وبي</a:t>
            </a:r>
            <a:r>
              <a:rPr lang="ar-BH" sz="4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SA" sz="4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BH" sz="4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4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نوع</a:t>
            </a:r>
            <a:r>
              <a:rPr lang="ar-BH" sz="4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4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ها</a:t>
            </a:r>
            <a:r>
              <a:rPr lang="ar-BH" sz="4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endParaRPr lang="ar-SA" sz="40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just" rtl="1"/>
            <a:endParaRPr lang="ar-SA" sz="40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just" rtl="1"/>
            <a:endParaRPr lang="ar-SA" sz="40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just" rtl="1"/>
            <a:endParaRPr lang="ar-SA" sz="40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just" rtl="1"/>
            <a:endParaRPr lang="fr-FR" sz="40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just" rtl="1"/>
            <a:endParaRPr lang="ar-BH" sz="3600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just" rtl="1"/>
            <a:endParaRPr lang="ar-BH" sz="36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3200" b="1" dirty="0" smtClean="0">
              <a:solidFill>
                <a:srgbClr val="A50021"/>
              </a:solidFill>
            </a:endParaRPr>
          </a:p>
          <a:p>
            <a:pPr algn="r" rtl="1"/>
            <a:endParaRPr lang="ar-BH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rtl="1"/>
            <a:r>
              <a:rPr lang="ar-BH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017431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الهدف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الثالث 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ـ  توظيفُ الطالبِ الأمرَ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والنّهي 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في تواصله الشفهيّ والكتابيّ</a:t>
            </a:r>
            <a:r>
              <a:rPr lang="ar-BH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ar-BH" sz="3200" dirty="0">
              <a:solidFill>
                <a:schemeClr val="accent6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2112135"/>
            <a:ext cx="11505127" cy="4262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قال 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حد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الحكماء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يوصي رجل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ً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ا: س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ر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في طريق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الحق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ِّ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ت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جُ من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العثرات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، </a:t>
            </a:r>
            <a:r>
              <a:rPr lang="ar-SA" sz="4000" dirty="0" err="1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وت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واض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ع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للناس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غن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ِّ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هم وفقير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هم. لا ت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في الأرض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مُخت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لًا،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ولا ت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فرَحْ كثيرًا بمتاعِ الدنيا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 رفق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ً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 بالضعيف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، و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بِرًّا </a:t>
            </a:r>
            <a:r>
              <a:rPr lang="ar-BH" sz="4000" dirty="0" err="1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با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لوالدين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 ولت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أرض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ك وعِرض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ك، ولتر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ع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جار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ك. دون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ك المعروف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، وسَرَاعِ لنجدة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ملهوفِ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 و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إ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خيرَ الناس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من لا ينام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على ظلم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ٍ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، ولا يصحُو على ضغينة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ٍ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 فإن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ك إن سرت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على هذ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السبيل</a:t>
            </a:r>
            <a:r>
              <a:rPr lang="ar-BH" sz="40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حص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َّ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لت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خير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الدنيا وثواب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الآخرة</a:t>
            </a:r>
            <a:r>
              <a:rPr lang="ar-BH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 </a:t>
            </a:r>
            <a:endParaRPr lang="ar-SA" sz="40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469303"/>
            <a:ext cx="2962141" cy="5541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درس الأمر والنّهي ـ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عرب 301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605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نتيجة بحث الصور عن معالم البحرين الأثرية"/>
          <p:cNvSpPr>
            <a:spLocks noChangeAspect="1" noChangeArrowheads="1"/>
          </p:cNvSpPr>
          <p:nvPr/>
        </p:nvSpPr>
        <p:spPr bwMode="auto">
          <a:xfrm>
            <a:off x="0" y="1002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850007"/>
            <a:ext cx="12039600" cy="5801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rtl="1"/>
            <a:endParaRPr lang="ar-SA" sz="3200" b="1" dirty="0" smtClean="0">
              <a:solidFill>
                <a:srgbClr val="A5002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3200" b="1" dirty="0">
              <a:solidFill>
                <a:srgbClr val="A50021"/>
              </a:solidFill>
            </a:endParaRPr>
          </a:p>
          <a:p>
            <a:pPr algn="r" rtl="1"/>
            <a:endParaRPr lang="ar-SA" sz="3200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32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3600" dirty="0" smtClean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just" rtl="1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ـ الإجابة:</a:t>
            </a:r>
            <a:endParaRPr lang="ar-BH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3200" b="1" dirty="0" smtClean="0">
              <a:solidFill>
                <a:srgbClr val="A50021"/>
              </a:solidFill>
            </a:endParaRPr>
          </a:p>
          <a:p>
            <a:pPr algn="r" rtl="1"/>
            <a:endParaRPr lang="ar-SA" sz="3200" b="1" dirty="0">
              <a:solidFill>
                <a:srgbClr val="A50021"/>
              </a:solidFill>
            </a:endParaRPr>
          </a:p>
          <a:p>
            <a:pPr algn="r" rtl="1"/>
            <a:endParaRPr lang="ar-SA" sz="3200" b="1" dirty="0" smtClean="0">
              <a:solidFill>
                <a:srgbClr val="A50021"/>
              </a:solidFill>
            </a:endParaRPr>
          </a:p>
          <a:p>
            <a:pPr algn="r" rtl="1"/>
            <a:endParaRPr lang="ar-SA" sz="3200" b="1" dirty="0">
              <a:solidFill>
                <a:srgbClr val="A50021"/>
              </a:solidFill>
            </a:endParaRPr>
          </a:p>
          <a:p>
            <a:pPr algn="r" rtl="1"/>
            <a:endParaRPr lang="ar-SA" sz="3200" b="1" dirty="0" smtClean="0">
              <a:solidFill>
                <a:srgbClr val="A50021"/>
              </a:solidFill>
            </a:endParaRPr>
          </a:p>
          <a:p>
            <a:pPr algn="r" rtl="1"/>
            <a:endParaRPr lang="ar-SA" sz="3200" b="1" dirty="0">
              <a:solidFill>
                <a:srgbClr val="A50021"/>
              </a:solidFill>
            </a:endParaRPr>
          </a:p>
          <a:p>
            <a:pPr algn="r" rtl="1"/>
            <a:endParaRPr lang="ar-SA" sz="3200" b="1" dirty="0" smtClean="0">
              <a:solidFill>
                <a:srgbClr val="A50021"/>
              </a:solidFill>
            </a:endParaRPr>
          </a:p>
          <a:p>
            <a:pPr algn="r" rtl="1"/>
            <a:endParaRPr lang="ar-SA" sz="3200" b="1" dirty="0">
              <a:solidFill>
                <a:srgbClr val="A50021"/>
              </a:solidFill>
            </a:endParaRPr>
          </a:p>
          <a:p>
            <a:pPr algn="r" rtl="1"/>
            <a:endParaRPr lang="ar-SA" sz="3200" b="1" dirty="0" smtClean="0">
              <a:solidFill>
                <a:srgbClr val="A50021"/>
              </a:solidFill>
            </a:endParaRPr>
          </a:p>
          <a:p>
            <a:pPr algn="r" rtl="1"/>
            <a:endParaRPr lang="ar-SA" sz="3200" b="1" dirty="0" smtClean="0">
              <a:solidFill>
                <a:srgbClr val="A50021"/>
              </a:solidFill>
            </a:endParaRPr>
          </a:p>
          <a:p>
            <a:pPr algn="r" rtl="1"/>
            <a:endParaRPr lang="ar-BH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rtl="1"/>
            <a:r>
              <a:rPr lang="ar-BH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"/>
            <a:ext cx="12192000" cy="708337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الهدف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الثالث 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ـ توظيفُ الطالبِ الأمرَ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والنّهي 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في تواصله الشفهيّ والكتابيّ</a:t>
            </a:r>
            <a:r>
              <a:rPr lang="ar-BH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ar-BH" sz="3200" dirty="0">
              <a:solidFill>
                <a:schemeClr val="accent6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581119"/>
              </p:ext>
            </p:extLst>
          </p:nvPr>
        </p:nvGraphicFramePr>
        <p:xfrm>
          <a:off x="1026018" y="1319284"/>
          <a:ext cx="9985418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16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423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513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صيغتُه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نوعُه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الأسلوبُ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24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فعلُ الأمرِ الصريحُ (سِرْ)</a:t>
                      </a:r>
                      <a:endParaRPr lang="fr-FR" sz="24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أمر</a:t>
                      </a:r>
                      <a:endParaRPr lang="fr-FR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 smtClean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س</a:t>
                      </a:r>
                      <a:r>
                        <a:rPr lang="ar-BH" sz="2400" dirty="0" smtClean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ِ</a:t>
                      </a:r>
                      <a:r>
                        <a:rPr lang="ar-SA" sz="2400" dirty="0" smtClean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ر</a:t>
                      </a:r>
                      <a:r>
                        <a:rPr lang="ar-BH" sz="2400" dirty="0" smtClean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ْ</a:t>
                      </a:r>
                      <a:r>
                        <a:rPr lang="ar-SA" sz="2400" dirty="0" smtClean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ar-SA" sz="24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في طريق الحق</a:t>
                      </a:r>
                      <a:r>
                        <a:rPr lang="ar-BH" sz="24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ّ</a:t>
                      </a:r>
                      <a:r>
                        <a:rPr lang="ar-SA" sz="24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. 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فعلُ الأمرِ الصريحُ (تَواضعْ)</a:t>
                      </a:r>
                      <a:endParaRPr lang="fr-FR" sz="240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أمر</a:t>
                      </a:r>
                      <a:endParaRPr lang="fr-FR" sz="2400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 smtClean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تواضع</a:t>
                      </a:r>
                      <a:r>
                        <a:rPr lang="ar-BH" sz="24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ْ</a:t>
                      </a:r>
                      <a:r>
                        <a:rPr lang="ar-SA" sz="24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للناس. 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الفعلُ المضارعُ المجزومُ</a:t>
                      </a:r>
                      <a:r>
                        <a:rPr lang="ar-BH" sz="24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المقترنُ بلا الناهية.</a:t>
                      </a:r>
                      <a:endParaRPr lang="fr-FR" sz="240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نهي</a:t>
                      </a:r>
                      <a:endParaRPr lang="fr-FR" sz="24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 smtClean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لا تمش</a:t>
                      </a:r>
                      <a:r>
                        <a:rPr lang="ar-BH" sz="2400" dirty="0" smtClean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ِ</a:t>
                      </a:r>
                      <a:r>
                        <a:rPr lang="ar-SA" sz="2400" dirty="0" smtClean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ar-SA" sz="24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في الأرض م</a:t>
                      </a:r>
                      <a:r>
                        <a:rPr lang="ar-BH" sz="24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ختالً</a:t>
                      </a:r>
                      <a:r>
                        <a:rPr lang="ar-SA" sz="24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 .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24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الفعلُ المضارعُ المجزومُ</a:t>
                      </a:r>
                      <a:r>
                        <a:rPr lang="ar-BH" sz="24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المقترنُ بلا الناهية.</a:t>
                      </a:r>
                      <a:endParaRPr lang="fr-FR" sz="24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نهي</a:t>
                      </a:r>
                      <a:endParaRPr lang="fr-FR" sz="24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4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ل</a:t>
                      </a:r>
                      <a:r>
                        <a:rPr lang="ar-BH" sz="2400" dirty="0" smtClean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</a:t>
                      </a:r>
                      <a:r>
                        <a:rPr lang="ar-BH" sz="2400" baseline="0" dirty="0" smtClean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تفرَحْ </a:t>
                      </a:r>
                      <a:r>
                        <a:rPr lang="ar-BH" sz="2400" baseline="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كثيرًا بمتاع الدنيا</a:t>
                      </a:r>
                      <a:r>
                        <a:rPr lang="ar-SA" sz="24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.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المصدرُ النائبُ عن الفعلِ (رفقًا).</a:t>
                      </a:r>
                      <a:endParaRPr lang="fr-FR" sz="240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أمر</a:t>
                      </a:r>
                      <a:endParaRPr lang="fr-FR" sz="2400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ar-SA" sz="2400" dirty="0" smtClean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رفق</a:t>
                      </a:r>
                      <a:r>
                        <a:rPr lang="ar-BH" sz="2400" dirty="0" smtClean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ً</a:t>
                      </a:r>
                      <a:r>
                        <a:rPr lang="ar-SA" sz="2400" dirty="0" smtClean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 </a:t>
                      </a:r>
                      <a:r>
                        <a:rPr lang="ar-SA" sz="24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بالضعيف.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24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المصدرُ النائبُ عن الفعلِ (بِرًّا).</a:t>
                      </a:r>
                      <a:endParaRPr lang="fr-FR" sz="24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أمر</a:t>
                      </a:r>
                      <a:endParaRPr lang="fr-FR" sz="2400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400" dirty="0" smtClean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بِرًّا</a:t>
                      </a:r>
                      <a:r>
                        <a:rPr lang="ar-BH" sz="2400" baseline="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ar-BH" sz="2400" baseline="0" dirty="0" err="1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با</a:t>
                      </a:r>
                      <a:r>
                        <a:rPr lang="ar-SA" sz="24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لوالدين.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المضارعُ</a:t>
                      </a:r>
                      <a:r>
                        <a:rPr lang="ar-BH" sz="24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المجزومُ المقترنُ بلامِ الأمرِ (لتحْمِ).</a:t>
                      </a:r>
                      <a:endParaRPr lang="fr-FR" sz="240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أمر</a:t>
                      </a:r>
                      <a:endParaRPr lang="fr-FR" sz="2400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 smtClean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ل</a:t>
                      </a:r>
                      <a:r>
                        <a:rPr lang="ar-BH" sz="2400" dirty="0" smtClean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ت</a:t>
                      </a:r>
                      <a:r>
                        <a:rPr lang="ar-SA" sz="2400" dirty="0" smtClean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حم</a:t>
                      </a:r>
                      <a:r>
                        <a:rPr lang="ar-BH" sz="2400" dirty="0" smtClean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ِ</a:t>
                      </a:r>
                      <a:r>
                        <a:rPr lang="ar-SA" sz="2400" dirty="0" smtClean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ar-SA" sz="24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أرض</a:t>
                      </a:r>
                      <a:r>
                        <a:rPr lang="ar-BH" sz="24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َ</a:t>
                      </a:r>
                      <a:r>
                        <a:rPr lang="ar-SA" sz="24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ك وعِرض</a:t>
                      </a:r>
                      <a:r>
                        <a:rPr lang="ar-BH" sz="24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َ</a:t>
                      </a:r>
                      <a:r>
                        <a:rPr lang="ar-SA" sz="24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ك.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24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المضارعُ</a:t>
                      </a:r>
                      <a:r>
                        <a:rPr lang="ar-BH" sz="24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المجزومُ المقترنُ بلامِ الأمرِ (لترعَ).</a:t>
                      </a:r>
                      <a:endParaRPr lang="fr-FR" sz="24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أمر</a:t>
                      </a:r>
                      <a:endParaRPr lang="fr-FR" sz="2400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 smtClean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لتر</a:t>
                      </a:r>
                      <a:r>
                        <a:rPr lang="ar-BH" sz="2400" dirty="0" smtClean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ْ</a:t>
                      </a:r>
                      <a:r>
                        <a:rPr lang="ar-SA" sz="2400" dirty="0" smtClean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ع</a:t>
                      </a:r>
                      <a:r>
                        <a:rPr lang="ar-BH" sz="2400" dirty="0" smtClean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َ</a:t>
                      </a:r>
                      <a:r>
                        <a:rPr lang="ar-SA" sz="2400" dirty="0" smtClean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ar-SA" sz="24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جار</a:t>
                      </a:r>
                      <a:r>
                        <a:rPr lang="ar-BH" sz="24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َ</a:t>
                      </a:r>
                      <a:r>
                        <a:rPr lang="ar-SA" sz="24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ك.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اسمُ الفعلِ الدالُّ على الأمرِ (دون</a:t>
                      </a:r>
                      <a:r>
                        <a:rPr lang="ar-SA" sz="24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</a:t>
                      </a:r>
                      <a:r>
                        <a:rPr lang="ar-BH" sz="24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).</a:t>
                      </a:r>
                      <a:endParaRPr lang="fr-FR" sz="240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أمر</a:t>
                      </a:r>
                      <a:endParaRPr lang="fr-FR" sz="2400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 smtClean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دون</a:t>
                      </a:r>
                      <a:r>
                        <a:rPr lang="ar-BH" sz="2400" dirty="0" smtClean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َ</a:t>
                      </a:r>
                      <a:r>
                        <a:rPr lang="ar-SA" sz="2400" dirty="0" smtClean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ك</a:t>
                      </a:r>
                      <a:r>
                        <a:rPr lang="ar-SA" sz="24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المعروف</a:t>
                      </a:r>
                      <a:r>
                        <a:rPr lang="ar-BH" sz="24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َ</a:t>
                      </a:r>
                      <a:r>
                        <a:rPr lang="ar-SA" sz="24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.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24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اسمُ الفعلِ الدالُّ على الأمرِ (سراعِ =</a:t>
                      </a:r>
                      <a:r>
                        <a:rPr lang="ar-BH" sz="24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أ</a:t>
                      </a:r>
                      <a:r>
                        <a:rPr lang="ar-SA" sz="24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سر</a:t>
                      </a:r>
                      <a:r>
                        <a:rPr lang="ar-SA" sz="24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عْ).</a:t>
                      </a:r>
                      <a:endParaRPr lang="fr-FR" sz="24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أمر</a:t>
                      </a:r>
                      <a:endParaRPr lang="fr-FR" sz="2400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 smtClean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سَرَاعِ</a:t>
                      </a:r>
                      <a:r>
                        <a:rPr lang="ar-SA" sz="24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لنجدة</a:t>
                      </a:r>
                      <a:r>
                        <a:rPr lang="ar-BH" sz="24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ِ</a:t>
                      </a:r>
                      <a:r>
                        <a:rPr lang="ar-SA" sz="24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الم</a:t>
                      </a:r>
                      <a:r>
                        <a:rPr lang="ar-BH" sz="24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لهوفِ</a:t>
                      </a:r>
                      <a:r>
                        <a:rPr lang="ar-SA" sz="24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.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-1" y="127965"/>
            <a:ext cx="2962141" cy="5541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درس الأمر والنّهي ـ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عرب 301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717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نتيجة بحث الصور عن معالم البحرين الأثري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929718"/>
            <a:ext cx="12191999" cy="54853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ـ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تأمّل الأمثلةَ التاليةَ 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للأمر والنّهي، وبيّن المعاني البلاغيّة التي أفادتها</a:t>
            </a:r>
            <a:r>
              <a:rPr lang="ar-BH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endParaRPr lang="ar-SA" sz="3200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32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32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3200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3200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32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 </a:t>
            </a:r>
            <a:endParaRPr lang="ar-SA" sz="3200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3200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32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en-US" sz="32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328079" y="1594511"/>
            <a:ext cx="4522529" cy="4551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1 ـ الل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هم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َّ</a:t>
            </a:r>
            <a:r>
              <a:rPr lang="ar-BH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اِهدِنا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إلى سُبُلِ الخيرِ</a:t>
            </a:r>
            <a:r>
              <a:rPr lang="ar-SA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60375" y="1566807"/>
            <a:ext cx="4807084" cy="4551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الم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عنى البلاغي للأمر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ال</a:t>
            </a:r>
            <a:r>
              <a:rPr lang="ar-BH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دعاء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.</a:t>
            </a:r>
          </a:p>
        </p:txBody>
      </p:sp>
      <p:sp>
        <p:nvSpPr>
          <p:cNvPr id="24" name="Down Arrow 23"/>
          <p:cNvSpPr/>
          <p:nvPr/>
        </p:nvSpPr>
        <p:spPr>
          <a:xfrm rot="5400000">
            <a:off x="5994884" y="2142953"/>
            <a:ext cx="587944" cy="1605471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12192000" cy="901521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الهدف الثالث ـ توظيفُ الطالبِ الأمرَ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والنّهي 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في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تواصُله 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الشفهيّ والكتابيّ</a:t>
            </a:r>
            <a:r>
              <a:rPr lang="ar-BH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ar-BH" sz="3200" dirty="0">
              <a:solidFill>
                <a:schemeClr val="accent6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79101" y="2146488"/>
            <a:ext cx="4807084" cy="4551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الم</a:t>
            </a:r>
            <a:r>
              <a:rPr lang="ar-BH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عنى 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البلاغي للأمر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: 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</a:t>
            </a:r>
            <a:r>
              <a:rPr lang="ar-BH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فخر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.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79101" y="2726167"/>
            <a:ext cx="4807084" cy="4515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الم</a:t>
            </a:r>
            <a:r>
              <a:rPr lang="ar-BH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عنى 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البلاغي للأمر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: 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</a:t>
            </a:r>
            <a:r>
              <a:rPr lang="ar-BH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التماس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ar-SA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2" name="Down Arrow 31"/>
          <p:cNvSpPr/>
          <p:nvPr/>
        </p:nvSpPr>
        <p:spPr>
          <a:xfrm rot="5400000">
            <a:off x="5982062" y="1526044"/>
            <a:ext cx="587944" cy="157982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Down Arrow 32"/>
          <p:cNvSpPr/>
          <p:nvPr/>
        </p:nvSpPr>
        <p:spPr>
          <a:xfrm rot="5400000">
            <a:off x="5982063" y="1004483"/>
            <a:ext cx="587944" cy="157982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ounded Rectangle 33"/>
          <p:cNvSpPr/>
          <p:nvPr/>
        </p:nvSpPr>
        <p:spPr>
          <a:xfrm>
            <a:off x="431068" y="4610570"/>
            <a:ext cx="7940811" cy="18045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ـ  يمكن 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أن ي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ستخد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الأمر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في غير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معناه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الحقيقي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ِّ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فيفيد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معنى</a:t>
            </a:r>
            <a:r>
              <a:rPr lang="ar-BH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الدعاء 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(المثال1) أو معنى </a:t>
            </a:r>
            <a:r>
              <a:rPr lang="ar-BH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الفخر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(المثال2) أو معنى </a:t>
            </a:r>
            <a:r>
              <a:rPr lang="ar-BH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الالتماس 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(المثال3)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..</a:t>
            </a:r>
          </a:p>
          <a:p>
            <a:pPr algn="r" rtl="1"/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وي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مكن للنهي أن ي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ستخد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في غير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معناه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الحقيقي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ِّ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فيفيد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معنى </a:t>
            </a:r>
            <a:r>
              <a:rPr lang="ar-BH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الدعاء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(المثال4) أو معنى </a:t>
            </a:r>
            <a:r>
              <a:rPr lang="ar-BH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النصح والإرشاد 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(المثال5)... 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endParaRPr lang="ar-SA" sz="2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Left Arrow Callout 2"/>
          <p:cNvSpPr/>
          <p:nvPr/>
        </p:nvSpPr>
        <p:spPr>
          <a:xfrm>
            <a:off x="8564447" y="4610570"/>
            <a:ext cx="3286161" cy="1707222"/>
          </a:xfrm>
          <a:prstGeom prst="left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المعاني البلاغيّة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لأ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سلوبَيْ الأمرِ والنّهي.</a:t>
            </a:r>
            <a:endParaRPr lang="ar-SA" sz="2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3" name="Down Arrow 22"/>
          <p:cNvSpPr/>
          <p:nvPr/>
        </p:nvSpPr>
        <p:spPr>
          <a:xfrm rot="5400000">
            <a:off x="5994884" y="2721731"/>
            <a:ext cx="587944" cy="1605471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Down Arrow 24"/>
          <p:cNvSpPr/>
          <p:nvPr/>
        </p:nvSpPr>
        <p:spPr>
          <a:xfrm rot="5400000">
            <a:off x="5994884" y="3278500"/>
            <a:ext cx="587944" cy="1605471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ounded Rectangle 37"/>
          <p:cNvSpPr/>
          <p:nvPr/>
        </p:nvSpPr>
        <p:spPr>
          <a:xfrm>
            <a:off x="460375" y="3873171"/>
            <a:ext cx="4807084" cy="4298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الم</a:t>
            </a:r>
            <a:r>
              <a:rPr lang="ar-BH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عنى 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البلاغي للنهي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: 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</a:t>
            </a:r>
            <a:r>
              <a:rPr lang="ar-BH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نصح والإرشاد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.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46215" y="3296898"/>
            <a:ext cx="4807084" cy="4568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الم</a:t>
            </a:r>
            <a:r>
              <a:rPr lang="ar-BH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عنى 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البلاغي للنهي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: 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</a:t>
            </a:r>
            <a:r>
              <a:rPr lang="ar-BH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دعاء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.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328079" y="2146488"/>
            <a:ext cx="4522531" cy="4551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2 ـ </a:t>
            </a:r>
            <a:r>
              <a:rPr lang="ar-BH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ي </a:t>
            </a:r>
            <a:r>
              <a:rPr lang="ar-BH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عن 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س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يرتي ف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رسي ور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محي.</a:t>
            </a:r>
            <a:endParaRPr lang="ar-SA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328079" y="2722530"/>
            <a:ext cx="4522531" cy="4551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3 ـ خليليّ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ع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وج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 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ف</a:t>
            </a:r>
            <a:r>
              <a:rPr lang="ar-BH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ابك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ي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 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ساعة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ً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معي.</a:t>
            </a:r>
            <a:endParaRPr lang="ar-SA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328079" y="3298573"/>
            <a:ext cx="4522529" cy="4551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4 ـ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«ربَّنَا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32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لا </a:t>
            </a:r>
            <a:r>
              <a:rPr lang="ar-BH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ت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ُزغْ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قلوبنا بعدَ إذْ هدَيْتَنا»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ar-SA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328079" y="3847803"/>
            <a:ext cx="4522530" cy="4551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5 ـ </a:t>
            </a:r>
            <a:r>
              <a:rPr lang="ar-BH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لا ت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جبْ </a:t>
            </a:r>
            <a:r>
              <a:rPr lang="ar-BH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عن السؤال قبل التثبّت. </a:t>
            </a:r>
            <a:endParaRPr lang="ar-SA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-1" y="347380"/>
            <a:ext cx="2962141" cy="5541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درس الأمر والنّهي ـ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عرب 301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519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" grpId="0" animBg="1"/>
      <p:bldP spid="23" grpId="0" animBg="1"/>
      <p:bldP spid="25" grpId="0" animBg="1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نتيجة بحث الصور عن معالم البحرين الأثري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7937"/>
            <a:ext cx="12192000" cy="6336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7200" b="1" dirty="0">
              <a:solidFill>
                <a:srgbClr val="A5002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AutoShape 8" descr="نتيجة بحث الصور عن معالم البحرين الأثرية"/>
          <p:cNvSpPr>
            <a:spLocks noChangeAspect="1" noChangeArrowheads="1"/>
          </p:cNvSpPr>
          <p:nvPr/>
        </p:nvSpPr>
        <p:spPr bwMode="auto">
          <a:xfrm>
            <a:off x="0" y="1002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771526"/>
            <a:ext cx="11665605" cy="5114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rtl="1"/>
            <a:endParaRPr lang="ar-SA" sz="3200" b="1" dirty="0" smtClean="0">
              <a:solidFill>
                <a:srgbClr val="A5002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3200" b="1" dirty="0">
              <a:solidFill>
                <a:srgbClr val="A50021"/>
              </a:solidFill>
            </a:endParaRPr>
          </a:p>
          <a:p>
            <a:pPr algn="r" rtl="1"/>
            <a:endParaRPr lang="ar-SA" sz="3200" b="1" dirty="0" smtClean="0">
              <a:solidFill>
                <a:srgbClr val="A50021"/>
              </a:solidFill>
            </a:endParaRPr>
          </a:p>
          <a:p>
            <a:pPr algn="r" rtl="1"/>
            <a:endParaRPr lang="ar-BH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rtl="1"/>
            <a:r>
              <a:rPr lang="ar-BH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0235"/>
            <a:ext cx="12192000" cy="6236171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ـ استعنْ باللوحةِ الآتيةِ، و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كم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 الفراغ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بما يناسب من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خصائصِ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أ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سلوب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الأمر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والنّهي</a:t>
            </a:r>
            <a:r>
              <a:rPr lang="ar-BH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endParaRPr lang="ar-SA" sz="3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3600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3600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3600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330165" y="3825023"/>
            <a:ext cx="1499881" cy="2511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طلب</a:t>
            </a:r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القيام بالفعل على سبيل الإلزام</a:t>
            </a:r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والاستعلاء.</a:t>
            </a:r>
            <a:endParaRPr lang="ar-SA" sz="20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173835" y="1650534"/>
            <a:ext cx="4417453" cy="978796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8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سلوبُ الأمرِ.</a:t>
            </a:r>
            <a:endParaRPr lang="ar-SA" sz="32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668088" y="3825024"/>
            <a:ext cx="1499881" cy="2511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SA" sz="20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BH" sz="20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r>
              <a:rPr lang="ar-SA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ـ</a:t>
            </a:r>
            <a:r>
              <a:rPr lang="ar-BH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ـ فعل</a:t>
            </a:r>
            <a:r>
              <a:rPr lang="ar-SA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الأمر.</a:t>
            </a:r>
          </a:p>
          <a:p>
            <a:pPr algn="ctr" rtl="1"/>
            <a:r>
              <a:rPr lang="ar-BH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ـ الفعل</a:t>
            </a:r>
            <a:r>
              <a:rPr lang="ar-SA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المضارع المجزوم مع لام الأمر.</a:t>
            </a:r>
          </a:p>
          <a:p>
            <a:pPr algn="ctr" rtl="1"/>
            <a:r>
              <a:rPr lang="ar-BH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ـ المصدر</a:t>
            </a:r>
            <a:r>
              <a:rPr lang="ar-SA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النائب</a:t>
            </a:r>
            <a:r>
              <a:rPr lang="ar-SA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عن الفعل.</a:t>
            </a:r>
          </a:p>
          <a:p>
            <a:pPr algn="ctr" rtl="1"/>
            <a:r>
              <a:rPr lang="ar-BH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ـ اسم</a:t>
            </a:r>
            <a:r>
              <a:rPr lang="ar-SA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الفعل</a:t>
            </a:r>
            <a:r>
              <a:rPr lang="ar-SA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الدال</a:t>
            </a:r>
            <a:r>
              <a:rPr lang="ar-SA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ُّ</a:t>
            </a:r>
            <a:r>
              <a:rPr lang="ar-BH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على الأمر</a:t>
            </a:r>
            <a:r>
              <a:rPr lang="ar-SA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</a:t>
            </a:r>
          </a:p>
          <a:p>
            <a:pPr algn="ctr" rtl="1"/>
            <a:endParaRPr lang="ar-SA" sz="20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fr-FR" sz="24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23556" y="3825025"/>
            <a:ext cx="1499881" cy="25113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ـ </a:t>
            </a:r>
            <a:r>
              <a:rPr lang="ar-BH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الدعاء</a:t>
            </a:r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endParaRPr lang="ar-BH" sz="24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r>
              <a:rPr lang="ar-BH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ـ الفخر</a:t>
            </a:r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endParaRPr lang="ar-BH" sz="24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r>
              <a:rPr lang="ar-BH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ـ الالتماس</a:t>
            </a:r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endParaRPr lang="ar-BH" sz="24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r>
              <a:rPr lang="ar-BH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ـ التمن</a:t>
            </a:r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</a:t>
            </a:r>
          </a:p>
          <a:p>
            <a:pPr algn="ctr" rtl="1"/>
            <a:r>
              <a:rPr lang="ar-BH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ـ النصح</a:t>
            </a:r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والإرشاد...</a:t>
            </a:r>
            <a:endParaRPr lang="ar-SA" sz="24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610960" y="3825024"/>
            <a:ext cx="1602490" cy="25113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طلب</a:t>
            </a:r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الكفّ</a:t>
            </a:r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عن القيام </a:t>
            </a:r>
            <a:r>
              <a:rPr lang="ar-BH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بالفعل على سبيل </a:t>
            </a:r>
            <a:r>
              <a:rPr lang="ar-BH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الإلزام</a:t>
            </a:r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والاستعلاء.</a:t>
            </a:r>
            <a:endParaRPr lang="ar-SA" sz="24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36371" y="3825025"/>
            <a:ext cx="1499881" cy="2511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ـ </a:t>
            </a:r>
            <a:r>
              <a:rPr lang="ar-BH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لا الناهية</a:t>
            </a:r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endParaRPr lang="ar-BH" sz="24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r>
              <a:rPr lang="ar-BH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+ </a:t>
            </a:r>
          </a:p>
          <a:p>
            <a:pPr algn="ctr" rtl="1"/>
            <a:r>
              <a:rPr lang="ar-BH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الفعل المضارع المجزوم</a:t>
            </a:r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ar-SA" sz="24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7924" y="3825025"/>
            <a:ext cx="1499881" cy="25113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ـ </a:t>
            </a:r>
            <a:r>
              <a:rPr lang="ar-BH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الدعاء</a:t>
            </a:r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endParaRPr lang="ar-BH" sz="24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r>
              <a:rPr lang="ar-BH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ـ </a:t>
            </a:r>
            <a:r>
              <a:rPr lang="ar-BH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الالتماس</a:t>
            </a:r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endParaRPr lang="ar-BH" sz="24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r>
              <a:rPr lang="ar-BH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ـ </a:t>
            </a:r>
            <a:r>
              <a:rPr lang="ar-BH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التمن</a:t>
            </a:r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</a:t>
            </a:r>
            <a:endParaRPr lang="ar-BH" sz="24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r>
              <a:rPr lang="ar-BH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ـ </a:t>
            </a:r>
            <a:r>
              <a:rPr lang="ar-BH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النصح</a:t>
            </a:r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والإرشاد...</a:t>
            </a:r>
            <a:endParaRPr lang="ar-SA" sz="24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330169" y="2859111"/>
            <a:ext cx="1499881" cy="8137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المعنى الأصلي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ُّ</a:t>
            </a:r>
            <a:endParaRPr lang="fr-FR" sz="2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936371" y="2859111"/>
            <a:ext cx="1499881" cy="79892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الصيغ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المستخد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مة</a:t>
            </a:r>
            <a:endParaRPr lang="fr-FR" sz="2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644299" y="2859112"/>
            <a:ext cx="1499881" cy="7989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المعنى 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الأصلي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ُّ</a:t>
            </a:r>
            <a:endParaRPr lang="fr-FR" sz="2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991074" y="2859111"/>
            <a:ext cx="1499881" cy="8137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المعاني البلاغي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endParaRPr lang="fr-FR" sz="2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632622" y="2859111"/>
            <a:ext cx="1499881" cy="8193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الصيغ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المستخد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مة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endParaRPr lang="fr-FR" sz="2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7975" y="2859112"/>
            <a:ext cx="1499881" cy="7989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المعاني 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البلاغي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endParaRPr lang="fr-FR" sz="2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0"/>
            <a:ext cx="12192000" cy="901521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النشاطُ التأليفيُّ</a:t>
            </a:r>
            <a:endParaRPr lang="ar-SA" sz="36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77584" y="1650534"/>
            <a:ext cx="4417453" cy="978796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سلوبُ النّهي.</a:t>
            </a:r>
            <a:endParaRPr lang="ar-SA" sz="32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347380"/>
            <a:ext cx="2962141" cy="5541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درس الأمر والنّهي ـ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عرب 301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525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نتيجة بحث الصور عن معالم البحرين الأثرية"/>
          <p:cNvSpPr>
            <a:spLocks noChangeAspect="1" noChangeArrowheads="1"/>
          </p:cNvSpPr>
          <p:nvPr/>
        </p:nvSpPr>
        <p:spPr bwMode="auto">
          <a:xfrm>
            <a:off x="0" y="1002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017431"/>
            <a:ext cx="12192000" cy="5483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rtl="1"/>
            <a:endParaRPr lang="ar-SA" sz="3200" b="1" dirty="0" smtClean="0">
              <a:solidFill>
                <a:srgbClr val="A5002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3200" b="1" dirty="0">
              <a:solidFill>
                <a:srgbClr val="A50021"/>
              </a:solidFill>
            </a:endParaRPr>
          </a:p>
          <a:p>
            <a:pPr algn="r" rtl="1"/>
            <a:endParaRPr lang="ar-SA" sz="3200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32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4000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r>
              <a:rPr lang="ar-SA" sz="32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 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ـ 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ط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ب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إلي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ك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 في المدرسةِ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أن ت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لقي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كلمة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ً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ت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وج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ه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ها إلى زملائ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ك بمناسبة حفل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التخر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ج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، أ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نش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ئ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هذه الكلمة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م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وخ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ِّ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ً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 فيها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أسلوبَ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الإيعاز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والنصح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والإرشاد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، م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ستخد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ً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 ما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تعلّمْتَهُ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من ص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يغ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الأمر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والنّهي</a:t>
            </a:r>
            <a:r>
              <a:rPr lang="ar-BH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endParaRPr lang="ar-SA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just" rtl="1"/>
            <a:endParaRPr lang="ar-SA" sz="40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just" rtl="1"/>
            <a:endParaRPr lang="ar-SA" sz="40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just" rtl="1"/>
            <a:endParaRPr lang="ar-SA" sz="40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just" rtl="1"/>
            <a:endParaRPr lang="fr-FR" sz="40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just" rtl="1"/>
            <a:endParaRPr lang="ar-BH" sz="3600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just" rtl="1"/>
            <a:endParaRPr lang="ar-BH" sz="36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3200" b="1" dirty="0" smtClean="0">
              <a:solidFill>
                <a:srgbClr val="A50021"/>
              </a:solidFill>
            </a:endParaRPr>
          </a:p>
          <a:p>
            <a:pPr algn="r" rtl="1"/>
            <a:endParaRPr lang="ar-BH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rtl="1"/>
            <a:r>
              <a:rPr lang="ar-BH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017431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النشاط</a:t>
            </a:r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 الإبداعي</a:t>
            </a:r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ُّ</a:t>
            </a:r>
            <a:endParaRPr lang="ar-BH" sz="3600" dirty="0">
              <a:solidFill>
                <a:schemeClr val="accent6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2112135"/>
            <a:ext cx="11608158" cy="4262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بسم الله الرحمن الرحيم، «ربِّ </a:t>
            </a:r>
            <a:r>
              <a:rPr lang="ar-BH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</a:t>
            </a:r>
            <a:r>
              <a:rPr lang="ar-SA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شرح</a:t>
            </a:r>
            <a:r>
              <a:rPr lang="ar-SA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BH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لي صدري، و</a:t>
            </a:r>
            <a:r>
              <a:rPr lang="ar-BH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ي</a:t>
            </a:r>
            <a:r>
              <a:rPr lang="ar-SA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</a:t>
            </a:r>
            <a:r>
              <a:rPr lang="ar-SA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ر</a:t>
            </a:r>
            <a:r>
              <a:rPr lang="ar-SA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BH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لي أمري، و</a:t>
            </a:r>
            <a:r>
              <a:rPr lang="ar-BH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احل</a:t>
            </a:r>
            <a:r>
              <a:rPr lang="ar-SA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BH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عقدة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ً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من لساني </a:t>
            </a:r>
            <a:r>
              <a:rPr lang="ar-SA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فق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هوا ق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ولي»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إخوتي الأعزاء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َ،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إليكم 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هذه الكلمة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الموجزة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التي أرجو 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ن تنال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رضاك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م، </a:t>
            </a:r>
            <a:r>
              <a:rPr lang="ar-BH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عليك</a:t>
            </a:r>
            <a:r>
              <a:rPr lang="ar-SA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</a:t>
            </a:r>
            <a:r>
              <a:rPr lang="ar-SA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BH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بالسعي، و</a:t>
            </a:r>
            <a:r>
              <a:rPr lang="ar-BH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الز</a:t>
            </a:r>
            <a:r>
              <a:rPr lang="ar-SA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</a:t>
            </a:r>
            <a:r>
              <a:rPr lang="ar-SA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وا 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الجدّ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، و</a:t>
            </a:r>
            <a:r>
              <a:rPr lang="ar-BH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ليكن</a:t>
            </a:r>
            <a:r>
              <a:rPr lang="ar-SA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BH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عمل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كم محكوم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ً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 بأهداف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ٍ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رسمتم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وها، و</a:t>
            </a:r>
            <a:r>
              <a:rPr lang="ar-BH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لتبذل</a:t>
            </a:r>
            <a:r>
              <a:rPr lang="ar-SA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وا 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في سبيل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هذه الأهداف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جهد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ك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 وطاق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كم، و</a:t>
            </a:r>
            <a:r>
              <a:rPr lang="ar-BH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لا تظن</a:t>
            </a:r>
            <a:r>
              <a:rPr lang="ar-SA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ُّ</a:t>
            </a:r>
            <a:r>
              <a:rPr lang="ar-BH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وا 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المجد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مرق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ً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ى سهل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ً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ا، و</a:t>
            </a:r>
            <a:r>
              <a:rPr lang="ar-BH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لا تحسب</a:t>
            </a:r>
            <a:r>
              <a:rPr lang="ar-SA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وا 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النجاح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هدية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ً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ت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عط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ى للقاعدين،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ف</a:t>
            </a:r>
            <a:r>
              <a:rPr lang="ar-BH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سعي</a:t>
            </a:r>
            <a:r>
              <a:rPr lang="ar-SA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ً</a:t>
            </a:r>
            <a:r>
              <a:rPr lang="ar-BH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 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إلى المعالي، «فما نيل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المطالب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بالتمن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،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ولكن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ت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ؤخذ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الدنيا غلابا»، الل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هم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SA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ف</a:t>
            </a:r>
            <a:r>
              <a:rPr lang="ar-SA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ِّ</a:t>
            </a:r>
            <a:r>
              <a:rPr lang="ar-BH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ق</a:t>
            </a:r>
            <a:r>
              <a:rPr lang="ar-SA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BH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كل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َّ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ساع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ٍ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مجتهد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ٍ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 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SA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أَنِرْ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سُبُلَنا بِهُداكَ. 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والسلام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عليكم ورحمة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الله وبركات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ه.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endParaRPr lang="ar-SA" sz="36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63638"/>
            <a:ext cx="2962141" cy="5541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درس الأمر والنّهي ـ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عرب 301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253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نتيجة بحث الصور عن معالم البحرين الأثري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511380" y="1532586"/>
            <a:ext cx="7122017" cy="30007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b="1" dirty="0" smtClean="0">
                <a:solidFill>
                  <a:schemeClr val="accent2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انتهى الدرس، شكرًا </a:t>
            </a:r>
            <a:endParaRPr lang="fr-FR" sz="7200" b="1" dirty="0">
              <a:solidFill>
                <a:schemeClr val="accent2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4197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 descr="نتيجة بحث الصور عن معالم البحرين الأثري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960376"/>
            <a:ext cx="12191999" cy="5897623"/>
          </a:xfrm>
          <a:prstGeom prst="rect">
            <a:avLst/>
          </a:prstGeom>
          <a:solidFill>
            <a:srgbClr val="EAEAEA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ar-SA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BH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marL="742950" indent="-742950" algn="r" rtl="1">
              <a:buAutoNum type="arabicParenR"/>
            </a:pP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تَعَرُّفُ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أسلُوبَيْ الأمر والنّهي.</a:t>
            </a:r>
            <a:endParaRPr lang="ar-SA" sz="3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marL="742950" indent="-742950" algn="r" rtl="1">
              <a:buAutoNum type="arabicParenR"/>
            </a:pP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تحديدُ صيغِ الأمر والنّهي.</a:t>
            </a:r>
            <a:endParaRPr lang="ar-SA" sz="3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marL="742950" indent="-742950" algn="r" rtl="1">
              <a:buAutoNum type="arabicParenR"/>
            </a:pPr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توظيفُ الطالبِ الأمرَ والنّهي </a:t>
            </a:r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في </a:t>
            </a:r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تواصل</a:t>
            </a:r>
            <a:r>
              <a:rPr lang="ar-BH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ه الشفهيّ والكتابيّ</a:t>
            </a:r>
            <a:r>
              <a:rPr lang="ar-BH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ar-BH" sz="3600" dirty="0">
              <a:solidFill>
                <a:schemeClr val="accent6"/>
              </a:solidFill>
            </a:endParaRPr>
          </a:p>
          <a:p>
            <a:pPr marL="742950" indent="-742950" algn="r" rtl="1">
              <a:buAutoNum type="arabicParenR" startAt="3"/>
            </a:pPr>
            <a:endParaRPr lang="ar-SA" sz="36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marL="742950" indent="-742950" algn="r" rtl="1">
              <a:buFont typeface="+mj-lt"/>
              <a:buAutoNum type="arabicParenR"/>
            </a:pPr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  <a:latin typeface="Segoe Script" pitchFamily="34" charset="0"/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779617" cy="940875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endParaRPr lang="ar-BH" sz="4000" b="1" dirty="0" smtClean="0">
              <a:solidFill>
                <a:srgbClr val="A50021"/>
              </a:solidFill>
            </a:endParaRPr>
          </a:p>
          <a:p>
            <a:pPr algn="ctr" rtl="1"/>
            <a:r>
              <a:rPr lang="ar-BH" sz="4400" b="1" dirty="0">
                <a:solidFill>
                  <a:srgbClr val="A50021"/>
                </a:solidFill>
                <a:latin typeface="Sakkal Majalla" pitchFamily="2" charset="-78"/>
                <a:cs typeface="Sakkal Majalla" pitchFamily="2" charset="-78"/>
              </a:rPr>
              <a:t>أهداف</a:t>
            </a:r>
            <a:r>
              <a:rPr lang="ar-SA" sz="4400" b="1" dirty="0">
                <a:solidFill>
                  <a:srgbClr val="A5002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4400" b="1" dirty="0">
                <a:solidFill>
                  <a:srgbClr val="A50021"/>
                </a:solidFill>
                <a:latin typeface="Sakkal Majalla" pitchFamily="2" charset="-78"/>
                <a:cs typeface="Sakkal Majalla" pitchFamily="2" charset="-78"/>
              </a:rPr>
              <a:t> الدرس:</a:t>
            </a:r>
            <a:endParaRPr lang="en-US" sz="4400" b="1" dirty="0">
              <a:solidFill>
                <a:srgbClr val="A5002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Users\Mohamed\Desktop\شعار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8" t="20378" r="9054" b="68178"/>
          <a:stretch/>
        </p:blipFill>
        <p:spPr bwMode="auto">
          <a:xfrm>
            <a:off x="10779617" y="7937"/>
            <a:ext cx="1412383" cy="93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386734"/>
            <a:ext cx="2962141" cy="5541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درس الأمر والنّهي ـ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عرب 301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84241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نتيجة بحث الصور عن معالم البحرين الأثرية"/>
          <p:cNvSpPr>
            <a:spLocks noChangeAspect="1" noChangeArrowheads="1"/>
          </p:cNvSpPr>
          <p:nvPr/>
        </p:nvSpPr>
        <p:spPr bwMode="auto">
          <a:xfrm>
            <a:off x="0" y="1002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929718"/>
            <a:ext cx="11665605" cy="5571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rtl="1"/>
            <a:endParaRPr lang="ar-SA" sz="3200" b="1" dirty="0" smtClean="0">
              <a:solidFill>
                <a:srgbClr val="A5002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3200" b="1" dirty="0">
              <a:solidFill>
                <a:srgbClr val="A50021"/>
              </a:solidFill>
            </a:endParaRPr>
          </a:p>
          <a:p>
            <a:pPr algn="r" rtl="1"/>
            <a:endParaRPr lang="ar-SA" sz="3200" b="1" dirty="0" smtClean="0">
              <a:solidFill>
                <a:srgbClr val="A50021"/>
              </a:solidFill>
            </a:endParaRPr>
          </a:p>
          <a:p>
            <a:pPr algn="r" rtl="1"/>
            <a:endParaRPr lang="ar-BH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rtl="1"/>
            <a:r>
              <a:rPr lang="ar-BH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35095"/>
            <a:ext cx="12192000" cy="964814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endParaRPr lang="ar-BH" sz="4000" b="1" dirty="0" smtClean="0">
              <a:solidFill>
                <a:srgbClr val="A50021"/>
              </a:solidFill>
            </a:endParaRPr>
          </a:p>
          <a:p>
            <a:pPr algn="ctr" rtl="1"/>
            <a:endParaRPr lang="ar-SA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الهدف الأوّل: </a:t>
            </a:r>
            <a:r>
              <a:rPr lang="ar-SA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تَعَرُّفُ</a:t>
            </a:r>
            <a:r>
              <a:rPr lang="ar-BH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أسلوبَيْ </a:t>
            </a:r>
            <a:r>
              <a:rPr lang="ar-SA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الأمر 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والنّهي.</a:t>
            </a:r>
            <a:endParaRPr lang="ar-SA" sz="3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r>
              <a:rPr lang="ar-SA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21986" y="2745770"/>
            <a:ext cx="6195389" cy="6932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قرأْ القصيدةَ قراءةً معبّرةً</a:t>
            </a:r>
            <a:endParaRPr lang="en-US" sz="3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21986" y="3715265"/>
            <a:ext cx="6195390" cy="6932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SA" sz="3600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س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اع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دْ </a:t>
            </a:r>
            <a:r>
              <a:rPr lang="ar-SA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أخاك في 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فهم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الدرس.</a:t>
            </a:r>
            <a:endParaRPr lang="en-US" sz="3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 </a:t>
            </a:r>
            <a:endParaRPr lang="en-US" sz="36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21986" y="4651478"/>
            <a:ext cx="6195390" cy="6932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لا </a:t>
            </a:r>
            <a:r>
              <a:rPr lang="ar-SA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تؤجّلْ عملَ 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اليوم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إلى 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غد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ٍ.</a:t>
            </a:r>
            <a:endParaRPr lang="en-US" sz="3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421986" y="5617395"/>
            <a:ext cx="6193732" cy="6932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لا 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تتخلَّ عن صديقك وقت الضيق.</a:t>
            </a:r>
            <a:endParaRPr lang="en-US" sz="3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890499" y="1006276"/>
            <a:ext cx="4241443" cy="69325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أمرُ المخاطَبِ بمساعدةِ أخيه.</a:t>
            </a:r>
            <a:endParaRPr lang="en-US" sz="20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02527" y="1006276"/>
            <a:ext cx="4241443" cy="69325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نهيُ المخاطَبِ عن التخلّي عن صديقِه.</a:t>
            </a:r>
            <a:endParaRPr lang="en-US" sz="30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187389" y="1006276"/>
            <a:ext cx="4241443" cy="69325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نهيُ المخاطَبِ </a:t>
            </a:r>
            <a:r>
              <a:rPr lang="ar-BH" sz="32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عن </a:t>
            </a:r>
            <a:r>
              <a:rPr lang="ar-SA" sz="32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تأجيلِ العملِ.</a:t>
            </a:r>
            <a:endParaRPr lang="en-US" sz="32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569809" y="1006276"/>
            <a:ext cx="4241443" cy="69325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أمرُ المخاطَبِ بقراءةِ القصيدةِ.</a:t>
            </a:r>
            <a:endParaRPr lang="en-US" sz="20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944784"/>
            <a:ext cx="12192000" cy="12947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ـ اقرأ الأمثلةَ الآتيةَ، وحدّدْ 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الفعل الذي 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يطلبه المتكلّمُ من المخاطَب في كل مثال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endParaRPr lang="fr-FR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375577"/>
            <a:ext cx="2962141" cy="5541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درس الأمر والنّهي ـ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عرب 301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7856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224E-6 -2.22222E-6 L -0.56007 0.25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10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2167E-6 -2.22222E-6 L -0.34193 0.392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3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7061E-6 -2.22222E-6 L -0.1204 0.528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6" y="2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506E-7 -2.22222E-6 L 0.0285 0.6678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3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نتيجة بحث الصور عن معالم البحرين الأثرية"/>
          <p:cNvSpPr>
            <a:spLocks noChangeAspect="1" noChangeArrowheads="1"/>
          </p:cNvSpPr>
          <p:nvPr/>
        </p:nvSpPr>
        <p:spPr bwMode="auto">
          <a:xfrm>
            <a:off x="0" y="1002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771526"/>
            <a:ext cx="11665605" cy="572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SA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SA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SA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rtl="1"/>
            <a:endParaRPr lang="ar-SA" sz="3200" b="1" dirty="0" smtClean="0">
              <a:solidFill>
                <a:srgbClr val="A5002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3200" b="1" dirty="0">
              <a:solidFill>
                <a:srgbClr val="A50021"/>
              </a:solidFill>
            </a:endParaRPr>
          </a:p>
          <a:p>
            <a:pPr algn="r" rtl="1"/>
            <a:endParaRPr lang="ar-SA" sz="3200" b="1" dirty="0" smtClean="0">
              <a:solidFill>
                <a:srgbClr val="A50021"/>
              </a:solidFill>
            </a:endParaRPr>
          </a:p>
          <a:p>
            <a:pPr algn="r" rtl="1"/>
            <a:endParaRPr lang="ar-BH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rtl="1"/>
            <a:r>
              <a:rPr lang="ar-BH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71550"/>
            <a:ext cx="12192000" cy="552926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endParaRPr lang="ar-BH" sz="4000" b="1" dirty="0" smtClean="0">
              <a:solidFill>
                <a:srgbClr val="A50021"/>
              </a:solidFill>
            </a:endParaRPr>
          </a:p>
          <a:p>
            <a:pPr algn="ctr" rtl="1"/>
            <a:endParaRPr lang="ar-SA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44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44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ـ 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حدّدْ بالرجوع إلى الأمثلةِ السابقةِ مفهومَ 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الأمرِ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والصيغةَ المستخدمةَ في التعبير عنه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endParaRPr lang="ar-SA" sz="32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40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44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r>
              <a:rPr lang="ar-SA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  </a:t>
            </a:r>
          </a:p>
          <a:p>
            <a:pPr algn="ctr" rtl="1"/>
            <a:endParaRPr lang="ar-SA" sz="44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44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44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44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-50162"/>
            <a:ext cx="12192000" cy="979878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الهدف الأوّل: </a:t>
            </a:r>
            <a:r>
              <a:rPr lang="ar-SA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تَعَرُّفُ</a:t>
            </a:r>
            <a:r>
              <a:rPr lang="ar-BH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أسل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وب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يْ </a:t>
            </a:r>
            <a:r>
              <a:rPr lang="ar-SA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الأمر 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والنّهي.</a:t>
            </a:r>
            <a:endParaRPr lang="ar-SA" sz="3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58142" y="2089415"/>
            <a:ext cx="6080166" cy="978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</a:t>
            </a:r>
            <a:r>
              <a:rPr lang="ar-SA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قرأ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القصيدةَ قراءةً معبّرةً. / </a:t>
            </a:r>
            <a:r>
              <a:rPr lang="ar-BH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ساعدْ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أخاكَ في فهم الدرس.   </a:t>
            </a:r>
            <a:endParaRPr lang="fr-FR" sz="2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8142" y="3599461"/>
            <a:ext cx="6080168" cy="9417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عمل لغويّ يطلب به </a:t>
            </a:r>
            <a:r>
              <a:rPr lang="ar-BH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القيام بالفعل 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على وجه الإلزام.</a:t>
            </a:r>
            <a:endParaRPr lang="fr-FR" sz="2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8141" y="5062882"/>
            <a:ext cx="6080167" cy="9417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فعل الأمر (اقرأْ، ساعدْ).</a:t>
            </a:r>
            <a:endParaRPr lang="fr-FR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821386" y="2089414"/>
            <a:ext cx="2458192" cy="97800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ج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ملة الأمر</a:t>
            </a:r>
            <a:endParaRPr lang="ar-SA" sz="3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821386" y="3599461"/>
            <a:ext cx="2458192" cy="94170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عنى الأمر</a:t>
            </a:r>
            <a:endParaRPr lang="ar-SA" sz="3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821384" y="5062882"/>
            <a:ext cx="2458191" cy="94170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ص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ِي</a:t>
            </a:r>
            <a:r>
              <a:rPr lang="ar-SA" sz="3600" b="1" dirty="0" err="1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غة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الأمر</a:t>
            </a:r>
            <a:endParaRPr lang="ar-SA" sz="3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Down Arrow 6"/>
          <p:cNvSpPr/>
          <p:nvPr/>
        </p:nvSpPr>
        <p:spPr>
          <a:xfrm rot="5400000">
            <a:off x="7415167" y="1856138"/>
            <a:ext cx="668266" cy="144455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Down Arrow 17"/>
          <p:cNvSpPr/>
          <p:nvPr/>
        </p:nvSpPr>
        <p:spPr>
          <a:xfrm rot="5400000">
            <a:off x="7415167" y="3348039"/>
            <a:ext cx="668266" cy="144455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Down Arrow 18"/>
          <p:cNvSpPr/>
          <p:nvPr/>
        </p:nvSpPr>
        <p:spPr>
          <a:xfrm rot="5400000">
            <a:off x="7415167" y="4811459"/>
            <a:ext cx="668266" cy="144455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0" y="375575"/>
            <a:ext cx="2962141" cy="5541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درس الأمر والنّهي ـ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عرب 301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383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2" grpId="0" animBg="1"/>
      <p:bldP spid="3" grpId="0" animBg="1"/>
      <p:bldP spid="14" grpId="0" animBg="1"/>
      <p:bldP spid="15" grpId="0" animBg="1"/>
      <p:bldP spid="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نتيجة بحث الصور عن معالم البحرين الأثرية"/>
          <p:cNvSpPr>
            <a:spLocks noChangeAspect="1" noChangeArrowheads="1"/>
          </p:cNvSpPr>
          <p:nvPr/>
        </p:nvSpPr>
        <p:spPr bwMode="auto">
          <a:xfrm>
            <a:off x="0" y="1002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771526"/>
            <a:ext cx="11665605" cy="572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SA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SA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SA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rtl="1"/>
            <a:endParaRPr lang="ar-SA" sz="3200" b="1" dirty="0" smtClean="0">
              <a:solidFill>
                <a:srgbClr val="A5002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3200" b="1" dirty="0">
              <a:solidFill>
                <a:srgbClr val="A50021"/>
              </a:solidFill>
            </a:endParaRPr>
          </a:p>
          <a:p>
            <a:pPr algn="r" rtl="1"/>
            <a:endParaRPr lang="ar-SA" sz="3200" b="1" dirty="0" smtClean="0">
              <a:solidFill>
                <a:srgbClr val="A50021"/>
              </a:solidFill>
            </a:endParaRPr>
          </a:p>
          <a:p>
            <a:pPr algn="r" rtl="1"/>
            <a:endParaRPr lang="ar-BH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rtl="1"/>
            <a:r>
              <a:rPr lang="ar-BH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71550"/>
            <a:ext cx="12192000" cy="552926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endParaRPr lang="ar-BH" sz="4000" b="1" dirty="0" smtClean="0">
              <a:solidFill>
                <a:srgbClr val="A50021"/>
              </a:solidFill>
            </a:endParaRPr>
          </a:p>
          <a:p>
            <a:pPr algn="ctr" rtl="1"/>
            <a:endParaRPr lang="ar-SA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44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44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ـ 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حدّدْ بالرجوع إلى الأمثلةِ السابقةِ مفهومَ 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النّهي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والصيغةَ المستخدمةَ في التعبير عنه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endParaRPr lang="ar-SA" sz="32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40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44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r>
              <a:rPr lang="ar-SA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  </a:t>
            </a:r>
          </a:p>
          <a:p>
            <a:pPr algn="ctr" rtl="1"/>
            <a:endParaRPr lang="ar-SA" sz="44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44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44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44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2" y="-108765"/>
            <a:ext cx="12192000" cy="905104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الهدف الأوّل: </a:t>
            </a:r>
            <a:r>
              <a:rPr lang="ar-SA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تَعَرُّفُ</a:t>
            </a:r>
            <a:r>
              <a:rPr lang="ar-BH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أسلوبَيْ </a:t>
            </a:r>
            <a:r>
              <a:rPr lang="ar-SA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الأمر 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والنّهي.</a:t>
            </a:r>
            <a:endParaRPr lang="ar-SA" sz="3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04799" y="2089415"/>
            <a:ext cx="6866079" cy="978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لا تؤ</a:t>
            </a:r>
            <a:r>
              <a:rPr lang="ar-SA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</a:t>
            </a:r>
            <a:r>
              <a:rPr lang="ar-SA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ِّ</a:t>
            </a:r>
            <a:r>
              <a:rPr lang="ar-BH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BH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عمل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اليوم إلى غد. / </a:t>
            </a:r>
            <a:r>
              <a:rPr lang="ar-BH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لا تتخلَّ 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عن صديقك. </a:t>
            </a:r>
            <a:endParaRPr lang="fr-FR" sz="2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1" y="3599461"/>
            <a:ext cx="6866077" cy="9417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عمل لغويّ يطلب به </a:t>
            </a:r>
            <a:r>
              <a:rPr lang="ar-BH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الكفّ عن القيام بالفعل 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على وجه الإلزام.</a:t>
            </a:r>
            <a:endParaRPr lang="fr-FR" sz="2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799" y="5062882"/>
            <a:ext cx="6866079" cy="9417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لا الناهية + الفعل المضارع المجزوم (لا تؤجلْ، لا تتخلَّ).</a:t>
            </a:r>
            <a:endParaRPr lang="fr-FR" sz="2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69115" y="2089414"/>
            <a:ext cx="2458192" cy="97800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ج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ملة النّهي</a:t>
            </a:r>
            <a:endParaRPr lang="ar-SA" sz="3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169115" y="3624950"/>
            <a:ext cx="2458192" cy="94170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عنى النّهي</a:t>
            </a:r>
            <a:endParaRPr lang="ar-SA" sz="3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169116" y="5012134"/>
            <a:ext cx="2458191" cy="94170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ص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SA" sz="3600" b="1" dirty="0" err="1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يغة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النّهي</a:t>
            </a:r>
            <a:endParaRPr lang="ar-SA" sz="3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Down Arrow 6"/>
          <p:cNvSpPr/>
          <p:nvPr/>
        </p:nvSpPr>
        <p:spPr>
          <a:xfrm rot="5400000">
            <a:off x="7722099" y="1914655"/>
            <a:ext cx="668266" cy="132751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Down Arrow 17"/>
          <p:cNvSpPr/>
          <p:nvPr/>
        </p:nvSpPr>
        <p:spPr>
          <a:xfrm rot="5400000">
            <a:off x="7722099" y="3406556"/>
            <a:ext cx="668266" cy="132751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Down Arrow 18"/>
          <p:cNvSpPr/>
          <p:nvPr/>
        </p:nvSpPr>
        <p:spPr>
          <a:xfrm rot="5400000">
            <a:off x="7722099" y="4869976"/>
            <a:ext cx="668266" cy="132751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0" y="242198"/>
            <a:ext cx="2962141" cy="5541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درس الأمر والنّهي ـ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عرب 301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3751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2" grpId="0" animBg="1"/>
      <p:bldP spid="3" grpId="0" animBg="1"/>
      <p:bldP spid="14" grpId="0" animBg="1"/>
      <p:bldP spid="15" grpId="0" animBg="1"/>
      <p:bldP spid="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نتيجة بحث الصور عن معالم البحرين الأثرية"/>
          <p:cNvSpPr>
            <a:spLocks noChangeAspect="1" noChangeArrowheads="1"/>
          </p:cNvSpPr>
          <p:nvPr/>
        </p:nvSpPr>
        <p:spPr bwMode="auto">
          <a:xfrm>
            <a:off x="0" y="1002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175657"/>
            <a:ext cx="11665605" cy="5276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r>
              <a:rPr lang="ar-SA" sz="4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ـ اقرأ الأمثلةَ الآتيةَ، وحدّد الصيغَ المستخدمةَ في تحقيق معن</a:t>
            </a:r>
            <a:r>
              <a:rPr lang="ar-BH" sz="4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4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يي</a:t>
            </a:r>
            <a:r>
              <a:rPr lang="ar-BH" sz="4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4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الأمر</a:t>
            </a:r>
            <a:r>
              <a:rPr lang="ar-BH" sz="4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SA" sz="4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والنّهي</a:t>
            </a:r>
            <a:r>
              <a:rPr lang="ar-BH" sz="4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endParaRPr lang="ar-SA" sz="40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40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BH" sz="4000" b="1" dirty="0" smtClean="0">
              <a:solidFill>
                <a:srgbClr val="A50021"/>
              </a:solidFill>
            </a:endParaRPr>
          </a:p>
          <a:p>
            <a:pPr algn="r" rtl="1"/>
            <a:endParaRPr lang="ar-BH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rtl="1"/>
            <a:r>
              <a:rPr lang="ar-BH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-50162"/>
            <a:ext cx="12192000" cy="979879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الهدف الثاني ـ  </a:t>
            </a:r>
            <a:r>
              <a:rPr lang="ar-SA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تحديدُ صيغِ الأمر 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والنّهي.</a:t>
            </a:r>
            <a:endParaRPr lang="ar-SA" sz="3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362164" y="2102336"/>
            <a:ext cx="5447764" cy="7083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1 ـ 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ساف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ر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تجد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ع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ض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ً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 عم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ن تفارق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ه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endParaRPr lang="fr-FR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418565" y="4896991"/>
            <a:ext cx="5447764" cy="7083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6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ـ 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لا ت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ه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عن خ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لق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ٍ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وتأتي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مثل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ه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fr-FR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6362164" y="3529201"/>
            <a:ext cx="5447764" cy="7083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2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ـ 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لنت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عاون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على إنجاز العمل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ِ.</a:t>
            </a:r>
            <a:endParaRPr lang="fr-FR" sz="3600" dirty="0"/>
          </a:p>
        </p:txBody>
      </p:sp>
      <p:sp>
        <p:nvSpPr>
          <p:cNvPr id="11" name="Rounded Rectangle 10"/>
          <p:cNvSpPr/>
          <p:nvPr/>
        </p:nvSpPr>
        <p:spPr>
          <a:xfrm>
            <a:off x="418565" y="3499663"/>
            <a:ext cx="5447764" cy="7083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5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ـ 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لا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تتأخ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َّ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ر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عن مساعدة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المحتاج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ِ.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 </a:t>
            </a:r>
            <a:endParaRPr lang="fr-FR" sz="3600" dirty="0"/>
          </a:p>
        </p:txBody>
      </p:sp>
      <p:sp>
        <p:nvSpPr>
          <p:cNvPr id="12" name="Rounded Rectangle 11"/>
          <p:cNvSpPr/>
          <p:nvPr/>
        </p:nvSpPr>
        <p:spPr>
          <a:xfrm>
            <a:off x="418565" y="2102336"/>
            <a:ext cx="5447764" cy="7083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4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ـ 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عليكَ نفسَكَ، فهي أَوْلَى بال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عنايةِ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ar-SA" sz="3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62164" y="4956066"/>
            <a:ext cx="5447764" cy="7083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3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ـ 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صبر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ً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 على طالبِ العلم أيها المعلّمُ.</a:t>
            </a:r>
            <a:endParaRPr lang="ar-SA" sz="3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375576"/>
            <a:ext cx="2962141" cy="5541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درس الأمر والنّهي ـ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عرب 301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637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207038" cy="971550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الهدف </a:t>
            </a:r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الثاني ـ </a:t>
            </a:r>
            <a:r>
              <a:rPr lang="ar-SA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تحديدُ صيغِ الأمر 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والنّهي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7817" y="971551"/>
            <a:ext cx="11434265" cy="54163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SA" sz="3600" dirty="0" smtClean="0">
              <a:solidFill>
                <a:schemeClr val="tx1"/>
              </a:solidFill>
            </a:endParaRPr>
          </a:p>
          <a:p>
            <a:pPr algn="ctr" rtl="1"/>
            <a:endParaRPr lang="ar-SA" sz="3600" dirty="0">
              <a:solidFill>
                <a:schemeClr val="tx1"/>
              </a:solidFill>
            </a:endParaRPr>
          </a:p>
          <a:p>
            <a:pPr algn="ctr" rtl="1"/>
            <a:endParaRPr lang="ar-SA" sz="3200" dirty="0">
              <a:solidFill>
                <a:schemeClr val="tx1"/>
              </a:solidFill>
            </a:endParaRPr>
          </a:p>
          <a:p>
            <a:pPr algn="ctr" rtl="1"/>
            <a:endParaRPr lang="ar-SA" sz="3200" dirty="0" smtClean="0">
              <a:solidFill>
                <a:schemeClr val="tx1"/>
              </a:solidFill>
            </a:endParaRPr>
          </a:p>
          <a:p>
            <a:pPr algn="ctr" rtl="1"/>
            <a:endParaRPr lang="ar-SA" sz="3200" dirty="0">
              <a:solidFill>
                <a:schemeClr val="tx1"/>
              </a:solidFill>
            </a:endParaRPr>
          </a:p>
          <a:p>
            <a:pPr algn="ctr" rtl="1"/>
            <a:endParaRPr lang="ar-SA" sz="3200" dirty="0" smtClean="0">
              <a:solidFill>
                <a:schemeClr val="tx1"/>
              </a:solidFill>
            </a:endParaRPr>
          </a:p>
          <a:p>
            <a:pPr algn="ctr" rtl="1"/>
            <a:endParaRPr lang="ar-SA" sz="3200" dirty="0">
              <a:solidFill>
                <a:schemeClr val="tx1"/>
              </a:solidFill>
            </a:endParaRPr>
          </a:p>
          <a:p>
            <a:pPr algn="ctr" rtl="1"/>
            <a:endParaRPr lang="ar-SA" sz="3200" dirty="0" smtClean="0">
              <a:solidFill>
                <a:schemeClr val="tx1"/>
              </a:solidFill>
            </a:endParaRPr>
          </a:p>
          <a:p>
            <a:pPr algn="ctr" rtl="1"/>
            <a:endParaRPr lang="ar-SA" sz="3200" dirty="0">
              <a:solidFill>
                <a:schemeClr val="tx1"/>
              </a:solidFill>
            </a:endParaRPr>
          </a:p>
          <a:p>
            <a:pPr algn="ctr" rtl="1"/>
            <a:endParaRPr lang="ar-SA" sz="3200" dirty="0" smtClean="0">
              <a:solidFill>
                <a:schemeClr val="tx1"/>
              </a:solidFill>
            </a:endParaRPr>
          </a:p>
          <a:p>
            <a:pPr algn="ctr" rtl="1"/>
            <a:endParaRPr lang="fr-FR" sz="3200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526391"/>
              </p:ext>
            </p:extLst>
          </p:nvPr>
        </p:nvGraphicFramePr>
        <p:xfrm>
          <a:off x="1306879" y="2408507"/>
          <a:ext cx="9714015" cy="381198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808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68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984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850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الجملةُ</a:t>
                      </a:r>
                      <a:r>
                        <a:rPr lang="ar-SA" sz="2800" dirty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 </a:t>
                      </a:r>
                      <a:endParaRPr lang="fr-FR" sz="1800" dirty="0"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280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الأسلوب</a:t>
                      </a:r>
                      <a:r>
                        <a:rPr lang="ar-SA" sz="280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ُ</a:t>
                      </a:r>
                      <a:r>
                        <a:rPr lang="ar-SA" sz="2800" dirty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 </a:t>
                      </a:r>
                      <a:endParaRPr lang="fr-FR" sz="1800" dirty="0"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</a:t>
                      </a:r>
                      <a:r>
                        <a:rPr lang="ar-BH" sz="280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صيغ</a:t>
                      </a:r>
                      <a:r>
                        <a:rPr lang="ar-SA" sz="280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ُ</a:t>
                      </a:r>
                      <a:r>
                        <a:rPr lang="ar-BH" sz="280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ة</a:t>
                      </a:r>
                      <a:r>
                        <a:rPr lang="ar-BH" sz="280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المستخدم</a:t>
                      </a:r>
                      <a:r>
                        <a:rPr lang="ar-SA" sz="280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َ</a:t>
                      </a:r>
                      <a:r>
                        <a:rPr lang="ar-BH" sz="280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ة</a:t>
                      </a:r>
                      <a:r>
                        <a:rPr lang="ar-SA" sz="280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ُ</a:t>
                      </a:r>
                      <a:endParaRPr lang="fr-FR" sz="1800" dirty="0"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516"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1 ـ </a:t>
                      </a:r>
                      <a:r>
                        <a:rPr lang="ar-SA" sz="2800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ساف</a:t>
                      </a:r>
                      <a:r>
                        <a:rPr lang="ar-BH" sz="2800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ِ</a:t>
                      </a:r>
                      <a:r>
                        <a:rPr lang="ar-SA" sz="2800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ر</a:t>
                      </a:r>
                      <a:r>
                        <a:rPr lang="ar-BH" sz="2800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ْ</a:t>
                      </a:r>
                      <a:r>
                        <a:rPr lang="ar-SA" sz="2800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ar-SA" sz="28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تجد</a:t>
                      </a:r>
                      <a:r>
                        <a:rPr lang="ar-BH" sz="28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ْ</a:t>
                      </a:r>
                      <a:r>
                        <a:rPr lang="ar-SA" sz="28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ع</a:t>
                      </a:r>
                      <a:r>
                        <a:rPr lang="ar-BH" sz="28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ِ</a:t>
                      </a:r>
                      <a:r>
                        <a:rPr lang="ar-SA" sz="28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و</a:t>
                      </a:r>
                      <a:r>
                        <a:rPr lang="ar-BH" sz="28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َ</a:t>
                      </a:r>
                      <a:r>
                        <a:rPr lang="ar-SA" sz="28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ض</a:t>
                      </a:r>
                      <a:r>
                        <a:rPr lang="ar-BH" sz="28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ً</a:t>
                      </a:r>
                      <a:r>
                        <a:rPr lang="ar-SA" sz="28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 عم</a:t>
                      </a:r>
                      <a:r>
                        <a:rPr lang="ar-BH" sz="28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ّ</a:t>
                      </a:r>
                      <a:r>
                        <a:rPr lang="ar-SA" sz="28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ن تفارق</a:t>
                      </a:r>
                      <a:r>
                        <a:rPr lang="ar-BH" sz="28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ُ</a:t>
                      </a:r>
                      <a:r>
                        <a:rPr lang="ar-SA" sz="28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ه</a:t>
                      </a:r>
                      <a:r>
                        <a:rPr lang="ar-BH" sz="28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.</a:t>
                      </a:r>
                      <a:r>
                        <a:rPr lang="ar-SA" sz="28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endParaRPr lang="fr-FR" sz="2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8516">
                <a:tc>
                  <a:txBody>
                    <a:bodyPr/>
                    <a:lstStyle/>
                    <a:p>
                      <a:pPr algn="r"/>
                      <a:r>
                        <a:rPr lang="ar-BH" sz="28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2</a:t>
                      </a:r>
                      <a:r>
                        <a:rPr lang="ar-SA" sz="28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ـ </a:t>
                      </a:r>
                      <a:r>
                        <a:rPr lang="ar-SA" sz="2800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لنت</a:t>
                      </a:r>
                      <a:r>
                        <a:rPr lang="ar-BH" sz="2800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َ</a:t>
                      </a:r>
                      <a:r>
                        <a:rPr lang="ar-SA" sz="2800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عاون</a:t>
                      </a:r>
                      <a:r>
                        <a:rPr lang="ar-BH" sz="2800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ْ</a:t>
                      </a:r>
                      <a:r>
                        <a:rPr lang="ar-SA" sz="2800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ar-SA" sz="28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على إنجاز العمل</a:t>
                      </a:r>
                      <a:r>
                        <a:rPr lang="ar-BH" sz="28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ِ.</a:t>
                      </a:r>
                      <a:endParaRPr lang="fr-FR" sz="2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8516">
                <a:tc>
                  <a:txBody>
                    <a:bodyPr/>
                    <a:lstStyle/>
                    <a:p>
                      <a:pPr algn="r" rtl="1"/>
                      <a:r>
                        <a:rPr lang="ar-BH" sz="28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3</a:t>
                      </a:r>
                      <a:r>
                        <a:rPr lang="ar-SA" sz="28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ـ </a:t>
                      </a:r>
                      <a:r>
                        <a:rPr lang="ar-SA" sz="2800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صبر</a:t>
                      </a:r>
                      <a:r>
                        <a:rPr lang="ar-BH" sz="2800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ً</a:t>
                      </a:r>
                      <a:r>
                        <a:rPr lang="ar-SA" sz="2800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 </a:t>
                      </a:r>
                      <a:r>
                        <a:rPr lang="ar-SA" sz="28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على طالبِ</a:t>
                      </a:r>
                      <a:r>
                        <a:rPr lang="ar-SA" sz="2800" b="1" baseline="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العلم أيها المعلّمُ.</a:t>
                      </a:r>
                      <a:endParaRPr lang="ar-SA" sz="2800" b="1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8516">
                <a:tc>
                  <a:txBody>
                    <a:bodyPr/>
                    <a:lstStyle/>
                    <a:p>
                      <a:pPr algn="r" rtl="1"/>
                      <a:r>
                        <a:rPr lang="ar-BH" sz="28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4</a:t>
                      </a:r>
                      <a:r>
                        <a:rPr lang="ar-SA" sz="28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ـ </a:t>
                      </a:r>
                      <a:r>
                        <a:rPr lang="ar-BH" sz="2800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عليكَ</a:t>
                      </a:r>
                      <a:r>
                        <a:rPr lang="ar-BH" sz="28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نفسَكَ، فهي أَوْلَى ب</a:t>
                      </a:r>
                      <a:r>
                        <a:rPr lang="ar-SA" sz="28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العنايةِ</a:t>
                      </a:r>
                      <a:r>
                        <a:rPr lang="ar-BH" sz="28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.</a:t>
                      </a:r>
                      <a:endParaRPr lang="ar-SA" sz="2800" b="1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8516">
                <a:tc>
                  <a:txBody>
                    <a:bodyPr/>
                    <a:lstStyle/>
                    <a:p>
                      <a:pPr algn="r"/>
                      <a:r>
                        <a:rPr lang="ar-BH" sz="28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5</a:t>
                      </a:r>
                      <a:r>
                        <a:rPr lang="ar-SA" sz="28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ـ </a:t>
                      </a:r>
                      <a:r>
                        <a:rPr lang="ar-SA" sz="2800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لا</a:t>
                      </a:r>
                      <a:r>
                        <a:rPr lang="ar-BH" sz="2800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ar-SA" sz="2800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تتأخ</a:t>
                      </a:r>
                      <a:r>
                        <a:rPr lang="ar-BH" sz="2800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َّ</a:t>
                      </a:r>
                      <a:r>
                        <a:rPr lang="ar-SA" sz="2800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ر</a:t>
                      </a:r>
                      <a:r>
                        <a:rPr lang="ar-BH" sz="2800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ْ</a:t>
                      </a:r>
                      <a:r>
                        <a:rPr lang="ar-SA" sz="2800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ar-SA" sz="28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عن مساعدة</a:t>
                      </a:r>
                      <a:r>
                        <a:rPr lang="ar-BH" sz="28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ِ</a:t>
                      </a:r>
                      <a:r>
                        <a:rPr lang="ar-SA" sz="28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المحتاج</a:t>
                      </a:r>
                      <a:r>
                        <a:rPr lang="ar-BH" sz="28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ِ.</a:t>
                      </a:r>
                      <a:r>
                        <a:rPr lang="ar-SA" sz="28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 </a:t>
                      </a:r>
                      <a:endParaRPr lang="fr-FR" sz="2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10902">
                <a:tc>
                  <a:txBody>
                    <a:bodyPr/>
                    <a:lstStyle/>
                    <a:p>
                      <a:pPr algn="r"/>
                      <a:r>
                        <a:rPr lang="ar-BH" sz="28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6</a:t>
                      </a:r>
                      <a:r>
                        <a:rPr lang="ar-SA" sz="28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ـ </a:t>
                      </a:r>
                      <a:r>
                        <a:rPr lang="ar-SA" sz="2800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لا ت</a:t>
                      </a:r>
                      <a:r>
                        <a:rPr lang="ar-BH" sz="2800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َ</a:t>
                      </a:r>
                      <a:r>
                        <a:rPr lang="ar-SA" sz="2800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ن</a:t>
                      </a:r>
                      <a:r>
                        <a:rPr lang="ar-BH" sz="2800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ْ</a:t>
                      </a:r>
                      <a:r>
                        <a:rPr lang="ar-SA" sz="2800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ه</a:t>
                      </a:r>
                      <a:r>
                        <a:rPr lang="ar-BH" sz="2800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َ</a:t>
                      </a:r>
                      <a:r>
                        <a:rPr lang="ar-SA" sz="2800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ar-SA" sz="28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عن خ</a:t>
                      </a:r>
                      <a:r>
                        <a:rPr lang="ar-BH" sz="28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ُ</a:t>
                      </a:r>
                      <a:r>
                        <a:rPr lang="ar-SA" sz="28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لق</a:t>
                      </a:r>
                      <a:r>
                        <a:rPr lang="ar-BH" sz="28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ٍ</a:t>
                      </a:r>
                      <a:r>
                        <a:rPr lang="ar-SA" sz="28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وتأتي</a:t>
                      </a:r>
                      <a:r>
                        <a:rPr lang="ar-BH" sz="28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َ</a:t>
                      </a:r>
                      <a:r>
                        <a:rPr lang="ar-SA" sz="28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مثل</a:t>
                      </a:r>
                      <a:r>
                        <a:rPr lang="ar-BH" sz="28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َ</a:t>
                      </a:r>
                      <a:r>
                        <a:rPr lang="ar-SA" sz="28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ه</a:t>
                      </a:r>
                      <a:r>
                        <a:rPr lang="ar-BH" sz="28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.</a:t>
                      </a:r>
                      <a:endParaRPr lang="fr-FR" sz="2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" name="Rounded Rectangle 21"/>
          <p:cNvSpPr/>
          <p:nvPr/>
        </p:nvSpPr>
        <p:spPr>
          <a:xfrm>
            <a:off x="1282887" y="1021712"/>
            <a:ext cx="1464885" cy="4893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نهيٌ</a:t>
            </a:r>
            <a:endParaRPr lang="fr-FR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12418" y="1011163"/>
            <a:ext cx="1491412" cy="5020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نهيٌ</a:t>
            </a:r>
            <a:endParaRPr lang="fr-FR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890963" y="1011163"/>
            <a:ext cx="1491412" cy="4922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أمرٌ</a:t>
            </a:r>
            <a:endParaRPr lang="fr-FR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768476" y="1021712"/>
            <a:ext cx="1469441" cy="4989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أمرٌ</a:t>
            </a:r>
            <a:endParaRPr lang="fr-FR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179038" y="1007706"/>
            <a:ext cx="1464885" cy="4989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أمرٌ</a:t>
            </a:r>
            <a:endParaRPr lang="fr-FR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462771" y="1002828"/>
            <a:ext cx="1464885" cy="4989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أمرٌ</a:t>
            </a:r>
            <a:endParaRPr lang="fr-FR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240515" y="1518279"/>
            <a:ext cx="4359828" cy="5002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8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لامُ الأمرِ + الفعل المضارع المجزوم.</a:t>
            </a:r>
            <a:endParaRPr lang="fr-FR" sz="28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38776" y="1527472"/>
            <a:ext cx="4359828" cy="5080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2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لا الناهيةُ + الفعل المضارع </a:t>
            </a:r>
            <a:r>
              <a:rPr lang="ar-BH" sz="32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المجزوم.</a:t>
            </a:r>
            <a:endParaRPr lang="fr-FR" sz="32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95214" y="1523157"/>
            <a:ext cx="4359828" cy="5167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8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فعل الأمر (سافرْ).</a:t>
            </a:r>
            <a:endParaRPr lang="fr-FR" sz="24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645644" y="1540150"/>
            <a:ext cx="4359826" cy="4934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2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لا الناهيةُ + الفعل المضارع المجزوم.</a:t>
            </a:r>
            <a:endParaRPr lang="fr-FR" sz="32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82227" y="1519084"/>
            <a:ext cx="4359827" cy="4997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2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اسمُ الفعلِ الدالُّ على الأمر.</a:t>
            </a:r>
            <a:endParaRPr lang="fr-FR" sz="32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790258" y="1510123"/>
            <a:ext cx="4359827" cy="4934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2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المصدرُ النائب عن فعل الأمرِ. </a:t>
            </a:r>
            <a:endParaRPr lang="fr-FR" sz="32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7816" y="960106"/>
            <a:ext cx="11434265" cy="135829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ـ الإجابة</a:t>
            </a:r>
            <a:r>
              <a:rPr lang="ar-BH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endParaRPr lang="fr-FR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386017"/>
            <a:ext cx="2962141" cy="5541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درس الأمر والنّهي ـ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عرب 301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59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34297 0.29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48" y="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48255 0.219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28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-0.20078 0.370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9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23919 0.297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0.06002 0.4465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8" y="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-0.44935 0.3768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74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07878 0.5187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2" y="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0444 0.446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0.22188 0.5972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4" y="2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3.33333E-6 L -0.35547 0.5226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26" y="2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0.36472 0.6717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29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0.02344 0.5965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2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500259" y="3997819"/>
            <a:ext cx="2404334" cy="10378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أسلوبُ النّهي</a:t>
            </a:r>
            <a:endParaRPr lang="en-US" sz="2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2509" y="1983179"/>
            <a:ext cx="5887987" cy="18418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SA" sz="24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1ـ  فعل الأمر الصريح (اكتبْ، شاركْ...).</a:t>
            </a:r>
          </a:p>
          <a:p>
            <a:pPr algn="r" rtl="1"/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2 ـ لام الأمر المقترنة بالفعل المضارع المجزوم (لنستقبلْ، لنبنِ...).</a:t>
            </a:r>
          </a:p>
          <a:p>
            <a:pPr algn="r" rtl="1"/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3 ـ  المصدر النائب عن فعل الأمر (صبرًا جميلا، سمعًا للقرآن...).</a:t>
            </a:r>
          </a:p>
          <a:p>
            <a:pPr algn="r" rtl="1"/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4 ـ اسم فعل الأمر (إليك، حذارِ، دونك، رويدك...).</a:t>
            </a:r>
          </a:p>
          <a:p>
            <a:pPr algn="ctr" rtl="1"/>
            <a:endParaRPr lang="en-US" sz="2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500255" y="1983179"/>
            <a:ext cx="2404334" cy="18418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أسلوبُ الأمر</a:t>
            </a:r>
            <a:endParaRPr lang="en-US" sz="2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2509" y="3997820"/>
            <a:ext cx="5887987" cy="10378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ـ لا الناهية مع الفعل المضارع المجزوم (لا تنسَ ذكرَ الله، لا تنهَ، لا تسرعْ، لا تقلْ...).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336405" y="1983179"/>
            <a:ext cx="2200145" cy="18418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يكون على صيغٍ مختلفةٍ.</a:t>
            </a:r>
            <a:endParaRPr lang="en-US" sz="28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36405" y="3997818"/>
            <a:ext cx="2200147" cy="10378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له صيغةٌ واحدةٌ.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-50162"/>
            <a:ext cx="12192000" cy="977915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الهدف الثاني ـ  </a:t>
            </a:r>
            <a:r>
              <a:rPr lang="ar-SA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تحديدُ صيغِ الأمر 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والنّهي.</a:t>
            </a:r>
            <a:endParaRPr lang="ar-SA" sz="3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927753"/>
            <a:ext cx="12192000" cy="901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ـ استنتجْ من أمثلةِ الجدولِ السابقِ الصيغَ التي يكونُ عليها أُسلوبَا الأمرِ والنّهي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endParaRPr lang="fr-FR" sz="3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32509" y="5177308"/>
            <a:ext cx="9167750" cy="11759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 smtClean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للأمر صيغ</a:t>
            </a:r>
            <a:r>
              <a:rPr lang="ar-BH" sz="2400" b="1" dirty="0" smtClean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ٌ</a:t>
            </a:r>
            <a:r>
              <a:rPr lang="ar-SA" sz="2400" b="1" dirty="0" smtClean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 متعدّدةٌ أهمُّها فعلُ الأمر الصريح، والفعلُ المضارع المقترن بلام الأمر</a:t>
            </a:r>
            <a:r>
              <a:rPr lang="ar-BH" sz="2400" b="1" dirty="0" smtClean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،</a:t>
            </a:r>
            <a:r>
              <a:rPr lang="ar-SA" sz="2400" b="1" dirty="0" smtClean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 والمصدرُ النائبُ عن الفعل</a:t>
            </a:r>
            <a:r>
              <a:rPr lang="ar-BH" sz="2400" b="1" dirty="0" smtClean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،</a:t>
            </a:r>
            <a:r>
              <a:rPr lang="ar-SA" sz="2400" b="1" dirty="0" smtClean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 واسمُ الفعل</a:t>
            </a:r>
            <a:r>
              <a:rPr lang="ar-BH" sz="2400" b="1" dirty="0" smtClean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...</a:t>
            </a:r>
            <a:r>
              <a:rPr lang="ar-SA" sz="2400" b="1" dirty="0" smtClean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 ويلزَمُ النّهي صيغةً واحدةً هي الفعلُ المضارعُ الم</a:t>
            </a:r>
            <a:r>
              <a:rPr lang="ar-BH" sz="2400" b="1" dirty="0" smtClean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ق</a:t>
            </a:r>
            <a:r>
              <a:rPr lang="ar-SA" sz="2400" b="1" dirty="0" smtClean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ترن بلا الناهية.</a:t>
            </a:r>
            <a:endParaRPr lang="fr-FR" sz="2400" b="1" dirty="0">
              <a:solidFill>
                <a:srgbClr val="00206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Striped Right Arrow 3"/>
          <p:cNvSpPr/>
          <p:nvPr/>
        </p:nvSpPr>
        <p:spPr>
          <a:xfrm rot="10800000">
            <a:off x="8652459" y="2601281"/>
            <a:ext cx="688769" cy="60564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triped Right Arrow 13"/>
          <p:cNvSpPr/>
          <p:nvPr/>
        </p:nvSpPr>
        <p:spPr>
          <a:xfrm rot="10800000">
            <a:off x="8652459" y="4213907"/>
            <a:ext cx="688769" cy="60564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Striped Right Arrow 14"/>
          <p:cNvSpPr/>
          <p:nvPr/>
        </p:nvSpPr>
        <p:spPr>
          <a:xfrm rot="10800000">
            <a:off x="9672450" y="5284353"/>
            <a:ext cx="2059951" cy="96190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0" y="373612"/>
            <a:ext cx="2962141" cy="5541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درس الأمر والنّهي ـ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عرب 301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47015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" grpId="0" animBg="1"/>
      <p:bldP spid="4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نتيجة بحث الصور عن معالم البحرين الأثري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030310"/>
            <a:ext cx="12191999" cy="53847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ـ</a:t>
            </a:r>
          </a:p>
          <a:p>
            <a:pPr algn="ctr" rtl="1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ـ ح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الجمل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الأربع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الأولى إلى أسلوب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الأمر</a:t>
            </a:r>
            <a:r>
              <a:rPr lang="ar-BH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باستعمال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صيغ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ٍ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مختلفة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ٍ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، واجعل الجملة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الأخيرة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جملة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نهيٍ</a:t>
            </a:r>
            <a:r>
              <a:rPr lang="ar-BH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 </a:t>
            </a:r>
          </a:p>
          <a:p>
            <a:pPr algn="ctr" rtl="1"/>
            <a:endParaRPr lang="ar-SA" sz="32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32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3200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3200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32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 </a:t>
            </a:r>
            <a:endParaRPr lang="ar-SA" sz="3200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3200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32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en-US" sz="32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25051" y="2190225"/>
            <a:ext cx="4443208" cy="6873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1 ـ يجب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أن تحافظوا على البيئةِ. </a:t>
            </a:r>
          </a:p>
        </p:txBody>
      </p:sp>
      <p:sp>
        <p:nvSpPr>
          <p:cNvPr id="12" name="Down Arrow 11"/>
          <p:cNvSpPr/>
          <p:nvPr/>
        </p:nvSpPr>
        <p:spPr>
          <a:xfrm rot="5400000">
            <a:off x="6026869" y="1915790"/>
            <a:ext cx="811369" cy="123618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ounded Rectangle 12"/>
          <p:cNvSpPr/>
          <p:nvPr/>
        </p:nvSpPr>
        <p:spPr>
          <a:xfrm>
            <a:off x="7225051" y="3035390"/>
            <a:ext cx="4443208" cy="6873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2 ـ  م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ن واجبنا حمايةُ أوطان</a:t>
            </a:r>
            <a:r>
              <a:rPr lang="ar-SA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ا.</a:t>
            </a:r>
            <a:endParaRPr lang="ar-SA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225049" y="3864013"/>
            <a:ext cx="4443210" cy="6873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3 ـ  لا ب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َّ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م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ن الص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بر على المكارهِ.</a:t>
            </a:r>
            <a:endParaRPr lang="ar-SA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225048" y="4709943"/>
            <a:ext cx="4443211" cy="6873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4 ـ التأن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 مطلوب</a:t>
            </a:r>
            <a:r>
              <a:rPr lang="ar-BH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ٌ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عند المنحدر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endParaRPr lang="ar-SA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225049" y="5535197"/>
            <a:ext cx="4443209" cy="6873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5 ـ  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الاغتِيَابُ فعلٌ مذمومٌ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ar-SA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3335" y="2190225"/>
            <a:ext cx="5356717" cy="6873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1 ـ 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حافظوا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على البيئةِ.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24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(فعل الأمر).</a:t>
            </a:r>
            <a:endParaRPr lang="ar-SA" sz="2400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83335" y="3035390"/>
            <a:ext cx="5356717" cy="6873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2.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لنحمِ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أوطانَنَا.</a:t>
            </a:r>
            <a:r>
              <a:rPr lang="ar-BH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14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(</a:t>
            </a:r>
            <a:r>
              <a:rPr lang="ar-BH" sz="24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المضارع المقترن بلام الأمر)</a:t>
            </a:r>
            <a:r>
              <a:rPr lang="ar-BH" sz="1400" b="1" dirty="0" smtClean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ar-SA" sz="1400" b="1" dirty="0" smtClean="0">
              <a:solidFill>
                <a:srgbClr val="0070C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3335" y="3864013"/>
            <a:ext cx="5356717" cy="6873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3 ـ 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صبرًا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على المكارهِ.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24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(المصدر النائب عن الفعل).</a:t>
            </a:r>
            <a:endParaRPr lang="ar-SA" sz="2400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83335" y="4709943"/>
            <a:ext cx="5356717" cy="6873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4 ـ 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رويدَك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، فالمنحدر حادٌّ. </a:t>
            </a:r>
            <a:r>
              <a:rPr lang="ar-BH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(اسم الفعل الدال على الأمر).</a:t>
            </a:r>
            <a:endParaRPr lang="ar-SA" sz="2000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83335" y="5535197"/>
            <a:ext cx="5356717" cy="6873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5 ـ </a:t>
            </a:r>
            <a:r>
              <a:rPr lang="ar-SA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لا </a:t>
            </a:r>
            <a:r>
              <a:rPr lang="ar-BH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ي</a:t>
            </a:r>
            <a:r>
              <a:rPr lang="ar-BH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غتَبْ 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بعضُكم بعضًا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1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(لا الناهية + الفعل المضارع المجزوم).</a:t>
            </a:r>
            <a:endParaRPr lang="ar-SA" sz="1600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3" name="Down Arrow 22"/>
          <p:cNvSpPr/>
          <p:nvPr/>
        </p:nvSpPr>
        <p:spPr>
          <a:xfrm rot="5400000">
            <a:off x="6026869" y="2760955"/>
            <a:ext cx="811369" cy="123618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Down Arrow 23"/>
          <p:cNvSpPr/>
          <p:nvPr/>
        </p:nvSpPr>
        <p:spPr>
          <a:xfrm rot="5400000">
            <a:off x="6026866" y="3589577"/>
            <a:ext cx="811369" cy="123618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Down Arrow 24"/>
          <p:cNvSpPr/>
          <p:nvPr/>
        </p:nvSpPr>
        <p:spPr>
          <a:xfrm rot="5400000">
            <a:off x="6026866" y="4435509"/>
            <a:ext cx="811369" cy="123618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Down Arrow 25"/>
          <p:cNvSpPr/>
          <p:nvPr/>
        </p:nvSpPr>
        <p:spPr>
          <a:xfrm rot="5400000">
            <a:off x="6026866" y="5246878"/>
            <a:ext cx="811369" cy="123618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12192000" cy="901521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الهدف الثاني ـ  </a:t>
            </a:r>
            <a:r>
              <a:rPr lang="ar-SA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تحديدُ صيغِ الأمر 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والنّهي.</a:t>
            </a:r>
            <a:endParaRPr lang="ar-SA" sz="3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347380"/>
            <a:ext cx="2962141" cy="5541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درس الأمر والنّهي ـ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عرب 301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6106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8108</TotalTime>
  <Words>1964</Words>
  <Application>Microsoft Office PowerPoint</Application>
  <PresentationFormat>Custom</PresentationFormat>
  <Paragraphs>425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Mohamed</cp:lastModifiedBy>
  <cp:revision>800</cp:revision>
  <dcterms:created xsi:type="dcterms:W3CDTF">2020-03-04T10:47:58Z</dcterms:created>
  <dcterms:modified xsi:type="dcterms:W3CDTF">2020-11-10T05:11:31Z</dcterms:modified>
</cp:coreProperties>
</file>