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5" r:id="rId3"/>
    <p:sldId id="310" r:id="rId4"/>
    <p:sldId id="308" r:id="rId5"/>
    <p:sldId id="306" r:id="rId6"/>
    <p:sldId id="311" r:id="rId7"/>
    <p:sldId id="313" r:id="rId8"/>
    <p:sldId id="309" r:id="rId9"/>
    <p:sldId id="267" r:id="rId10"/>
    <p:sldId id="268" r:id="rId11"/>
    <p:sldId id="317" r:id="rId12"/>
    <p:sldId id="329" r:id="rId13"/>
    <p:sldId id="319" r:id="rId14"/>
    <p:sldId id="320" r:id="rId15"/>
    <p:sldId id="314" r:id="rId16"/>
    <p:sldId id="269" r:id="rId17"/>
    <p:sldId id="270" r:id="rId18"/>
    <p:sldId id="316" r:id="rId19"/>
    <p:sldId id="271" r:id="rId20"/>
    <p:sldId id="318" r:id="rId21"/>
    <p:sldId id="325" r:id="rId22"/>
    <p:sldId id="326" r:id="rId23"/>
    <p:sldId id="327" r:id="rId24"/>
    <p:sldId id="321" r:id="rId25"/>
    <p:sldId id="323" r:id="rId26"/>
    <p:sldId id="328" r:id="rId27"/>
    <p:sldId id="279" r:id="rId28"/>
    <p:sldId id="30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 initials="M" lastIdx="1" clrIdx="0">
    <p:extLst>
      <p:ext uri="{19B8F6BF-5375-455C-9EA6-DF929625EA0E}">
        <p15:presenceInfo xmlns:p15="http://schemas.microsoft.com/office/powerpoint/2012/main" userId="M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D68E"/>
    <a:srgbClr val="FBCCB7"/>
    <a:srgbClr val="FF9900"/>
    <a:srgbClr val="CCFF66"/>
    <a:srgbClr val="C1EBF1"/>
    <a:srgbClr val="66FFFF"/>
    <a:srgbClr val="FDFA6A"/>
    <a:srgbClr val="CC000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4" autoAdjust="0"/>
    <p:restoredTop sz="95507" autoAdjust="0"/>
  </p:normalViewPr>
  <p:slideViewPr>
    <p:cSldViewPr snapToGrid="0">
      <p:cViewPr varScale="1">
        <p:scale>
          <a:sx n="91" d="100"/>
          <a:sy n="91" d="100"/>
        </p:scale>
        <p:origin x="13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1D172-F8B2-4EC5-AF45-90F72D550166}" type="datetimeFigureOut">
              <a:rPr lang="en-US" smtClean="0"/>
              <a:t>9/28/2020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B281D-0993-4612-AE8C-9F492E8C20D7}" type="slidenum">
              <a:rPr lang="en-US" smtClean="0"/>
              <a:t>‹#›</a:t>
            </a:fld>
            <a:endParaRPr lang="en-US"/>
          </a:p>
        </p:txBody>
      </p:sp>
    </p:spTree>
    <p:extLst>
      <p:ext uri="{BB962C8B-B14F-4D97-AF65-F5344CB8AC3E}">
        <p14:creationId xmlns:p14="http://schemas.microsoft.com/office/powerpoint/2010/main" val="351342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DDB281D-0993-4612-AE8C-9F492E8C20D7}" type="slidenum">
              <a:rPr lang="en-US" smtClean="0"/>
              <a:t>1</a:t>
            </a:fld>
            <a:endParaRPr lang="en-US"/>
          </a:p>
        </p:txBody>
      </p:sp>
    </p:spTree>
    <p:extLst>
      <p:ext uri="{BB962C8B-B14F-4D97-AF65-F5344CB8AC3E}">
        <p14:creationId xmlns:p14="http://schemas.microsoft.com/office/powerpoint/2010/main" val="350443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13</a:t>
            </a:fld>
            <a:endParaRPr lang="en-US"/>
          </a:p>
        </p:txBody>
      </p:sp>
    </p:spTree>
    <p:extLst>
      <p:ext uri="{BB962C8B-B14F-4D97-AF65-F5344CB8AC3E}">
        <p14:creationId xmlns:p14="http://schemas.microsoft.com/office/powerpoint/2010/main" val="396590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DDB281D-0993-4612-AE8C-9F492E8C20D7}" type="slidenum">
              <a:rPr lang="en-US" smtClean="0"/>
              <a:t>16</a:t>
            </a:fld>
            <a:endParaRPr lang="en-US"/>
          </a:p>
        </p:txBody>
      </p:sp>
    </p:spTree>
    <p:extLst>
      <p:ext uri="{BB962C8B-B14F-4D97-AF65-F5344CB8AC3E}">
        <p14:creationId xmlns:p14="http://schemas.microsoft.com/office/powerpoint/2010/main" val="124122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18</a:t>
            </a:fld>
            <a:endParaRPr lang="en-US"/>
          </a:p>
        </p:txBody>
      </p:sp>
    </p:spTree>
    <p:extLst>
      <p:ext uri="{BB962C8B-B14F-4D97-AF65-F5344CB8AC3E}">
        <p14:creationId xmlns:p14="http://schemas.microsoft.com/office/powerpoint/2010/main" val="90677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20</a:t>
            </a:fld>
            <a:endParaRPr lang="en-US"/>
          </a:p>
        </p:txBody>
      </p:sp>
    </p:spTree>
    <p:extLst>
      <p:ext uri="{BB962C8B-B14F-4D97-AF65-F5344CB8AC3E}">
        <p14:creationId xmlns:p14="http://schemas.microsoft.com/office/powerpoint/2010/main" val="86229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21</a:t>
            </a:fld>
            <a:endParaRPr lang="en-US"/>
          </a:p>
        </p:txBody>
      </p:sp>
    </p:spTree>
    <p:extLst>
      <p:ext uri="{BB962C8B-B14F-4D97-AF65-F5344CB8AC3E}">
        <p14:creationId xmlns:p14="http://schemas.microsoft.com/office/powerpoint/2010/main" val="32626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22</a:t>
            </a:fld>
            <a:endParaRPr lang="en-US"/>
          </a:p>
        </p:txBody>
      </p:sp>
    </p:spTree>
    <p:extLst>
      <p:ext uri="{BB962C8B-B14F-4D97-AF65-F5344CB8AC3E}">
        <p14:creationId xmlns:p14="http://schemas.microsoft.com/office/powerpoint/2010/main" val="346087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25</a:t>
            </a:fld>
            <a:endParaRPr lang="en-US"/>
          </a:p>
        </p:txBody>
      </p:sp>
    </p:spTree>
    <p:extLst>
      <p:ext uri="{BB962C8B-B14F-4D97-AF65-F5344CB8AC3E}">
        <p14:creationId xmlns:p14="http://schemas.microsoft.com/office/powerpoint/2010/main" val="324527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B281D-0993-4612-AE8C-9F492E8C20D7}" type="slidenum">
              <a:rPr lang="en-US" smtClean="0"/>
              <a:t>3</a:t>
            </a:fld>
            <a:endParaRPr lang="en-US"/>
          </a:p>
        </p:txBody>
      </p:sp>
    </p:spTree>
    <p:extLst>
      <p:ext uri="{BB962C8B-B14F-4D97-AF65-F5344CB8AC3E}">
        <p14:creationId xmlns:p14="http://schemas.microsoft.com/office/powerpoint/2010/main" val="143362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4</a:t>
            </a:fld>
            <a:endParaRPr lang="en-US"/>
          </a:p>
        </p:txBody>
      </p:sp>
    </p:spTree>
    <p:extLst>
      <p:ext uri="{BB962C8B-B14F-4D97-AF65-F5344CB8AC3E}">
        <p14:creationId xmlns:p14="http://schemas.microsoft.com/office/powerpoint/2010/main" val="221981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5</a:t>
            </a:fld>
            <a:endParaRPr lang="en-US"/>
          </a:p>
        </p:txBody>
      </p:sp>
    </p:spTree>
    <p:extLst>
      <p:ext uri="{BB962C8B-B14F-4D97-AF65-F5344CB8AC3E}">
        <p14:creationId xmlns:p14="http://schemas.microsoft.com/office/powerpoint/2010/main" val="221011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6</a:t>
            </a:fld>
            <a:endParaRPr lang="en-US"/>
          </a:p>
        </p:txBody>
      </p:sp>
    </p:spTree>
    <p:extLst>
      <p:ext uri="{BB962C8B-B14F-4D97-AF65-F5344CB8AC3E}">
        <p14:creationId xmlns:p14="http://schemas.microsoft.com/office/powerpoint/2010/main" val="60439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B281D-0993-4612-AE8C-9F492E8C20D7}" type="slidenum">
              <a:rPr lang="en-US" smtClean="0"/>
              <a:t>7</a:t>
            </a:fld>
            <a:endParaRPr lang="en-US"/>
          </a:p>
        </p:txBody>
      </p:sp>
    </p:spTree>
    <p:extLst>
      <p:ext uri="{BB962C8B-B14F-4D97-AF65-F5344CB8AC3E}">
        <p14:creationId xmlns:p14="http://schemas.microsoft.com/office/powerpoint/2010/main" val="333554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8</a:t>
            </a:fld>
            <a:endParaRPr lang="en-US"/>
          </a:p>
        </p:txBody>
      </p:sp>
    </p:spTree>
    <p:extLst>
      <p:ext uri="{BB962C8B-B14F-4D97-AF65-F5344CB8AC3E}">
        <p14:creationId xmlns:p14="http://schemas.microsoft.com/office/powerpoint/2010/main" val="83538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DDB281D-0993-4612-AE8C-9F492E8C20D7}" type="slidenum">
              <a:rPr lang="en-US" smtClean="0"/>
              <a:t>9</a:t>
            </a:fld>
            <a:endParaRPr lang="en-US"/>
          </a:p>
        </p:txBody>
      </p:sp>
    </p:spTree>
    <p:extLst>
      <p:ext uri="{BB962C8B-B14F-4D97-AF65-F5344CB8AC3E}">
        <p14:creationId xmlns:p14="http://schemas.microsoft.com/office/powerpoint/2010/main" val="1286472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CDDB281D-0993-4612-AE8C-9F492E8C20D7}" type="slidenum">
              <a:rPr lang="en-US" smtClean="0"/>
              <a:t>11</a:t>
            </a:fld>
            <a:endParaRPr lang="en-US"/>
          </a:p>
        </p:txBody>
      </p:sp>
    </p:spTree>
    <p:extLst>
      <p:ext uri="{BB962C8B-B14F-4D97-AF65-F5344CB8AC3E}">
        <p14:creationId xmlns:p14="http://schemas.microsoft.com/office/powerpoint/2010/main" val="80499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757038-CF0B-46A1-ACCC-7136DF48FA33}"/>
              </a:ext>
            </a:extLst>
          </p:cNvPr>
          <p:cNvSpPr/>
          <p:nvPr/>
        </p:nvSpPr>
        <p:spPr>
          <a:xfrm>
            <a:off x="3018789" y="1358712"/>
            <a:ext cx="8523854" cy="5032147"/>
          </a:xfrm>
          <a:prstGeom prst="rect">
            <a:avLst/>
          </a:prstGeom>
        </p:spPr>
        <p:txBody>
          <a:bodyPr wrap="square">
            <a:spAutoFit/>
          </a:bodyPr>
          <a:lstStyle/>
          <a:p>
            <a:pPr algn="ctr">
              <a:lnSpc>
                <a:spcPct val="150000"/>
              </a:lnSpc>
              <a:buNone/>
            </a:pPr>
            <a:r>
              <a:rPr lang="ar-BH" sz="6600" b="1" dirty="0">
                <a:solidFill>
                  <a:srgbClr val="C00000"/>
                </a:solidFill>
                <a:latin typeface="Sakkal Majalla" panose="02000000000000000000" pitchFamily="2" charset="-78"/>
                <a:cs typeface="Sakkal Majalla" panose="02000000000000000000" pitchFamily="2" charset="-78"/>
              </a:rPr>
              <a:t>قصيدة " فتح عمّوريّة"</a:t>
            </a:r>
          </a:p>
          <a:p>
            <a:pPr algn="ctr">
              <a:lnSpc>
                <a:spcPct val="150000"/>
              </a:lnSpc>
              <a:buNone/>
            </a:pPr>
            <a:r>
              <a:rPr lang="ar-BH" sz="4000" b="1" dirty="0">
                <a:solidFill>
                  <a:schemeClr val="accent1">
                    <a:lumMod val="75000"/>
                  </a:schemeClr>
                </a:solidFill>
                <a:latin typeface="Sakkal Majalla" panose="02000000000000000000" pitchFamily="2" charset="-78"/>
                <a:cs typeface="Sakkal Majalla" panose="02000000000000000000" pitchFamily="2" charset="-78"/>
              </a:rPr>
              <a:t>                                                            </a:t>
            </a:r>
            <a:r>
              <a:rPr lang="ar-SA" sz="4000" b="1" dirty="0">
                <a:solidFill>
                  <a:schemeClr val="accent1">
                    <a:lumMod val="75000"/>
                  </a:schemeClr>
                </a:solidFill>
                <a:latin typeface="Sakkal Majalla" panose="02000000000000000000" pitchFamily="2" charset="-78"/>
                <a:cs typeface="Sakkal Majalla" panose="02000000000000000000" pitchFamily="2" charset="-78"/>
              </a:rPr>
              <a:t>لأبي تمّام</a:t>
            </a:r>
            <a:endParaRPr lang="ar-BH" sz="4000" b="1" dirty="0">
              <a:solidFill>
                <a:schemeClr val="accent1">
                  <a:lumMod val="75000"/>
                </a:schemeClr>
              </a:solidFill>
              <a:latin typeface="Sakkal Majalla" panose="02000000000000000000" pitchFamily="2" charset="-78"/>
              <a:cs typeface="Sakkal Majalla" panose="02000000000000000000" pitchFamily="2" charset="-78"/>
            </a:endParaRPr>
          </a:p>
          <a:p>
            <a:pPr algn="ctr">
              <a:lnSpc>
                <a:spcPct val="150000"/>
              </a:lnSpc>
              <a:buNone/>
            </a:pPr>
            <a:endParaRPr lang="ar-BH" sz="4000" b="1" dirty="0">
              <a:solidFill>
                <a:schemeClr val="accent1">
                  <a:lumMod val="75000"/>
                </a:schemeClr>
              </a:solidFill>
              <a:latin typeface="Sakkal Majalla" panose="02000000000000000000" pitchFamily="2" charset="-78"/>
              <a:cs typeface="Sakkal Majalla" panose="02000000000000000000" pitchFamily="2" charset="-78"/>
            </a:endParaRPr>
          </a:p>
          <a:p>
            <a:pPr algn="ctr">
              <a:lnSpc>
                <a:spcPct val="150000"/>
              </a:lnSpc>
            </a:pPr>
            <a:endParaRPr lang="ar-BH" sz="2800" b="1" dirty="0">
              <a:solidFill>
                <a:srgbClr val="C00000"/>
              </a:solidFill>
              <a:latin typeface="Sakkal Majalla" panose="02000000000000000000" pitchFamily="2" charset="-78"/>
              <a:cs typeface="Sakkal Majalla" panose="02000000000000000000" pitchFamily="2" charset="-78"/>
            </a:endParaRPr>
          </a:p>
          <a:p>
            <a:pPr algn="ctr">
              <a:lnSpc>
                <a:spcPct val="150000"/>
              </a:lnSpc>
              <a:buNone/>
            </a:pPr>
            <a:endParaRPr lang="ar-BH" sz="4000"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5048DCE2-B72C-4539-813E-CBCD4333C676}"/>
              </a:ext>
            </a:extLst>
          </p:cNvPr>
          <p:cNvSpPr/>
          <p:nvPr/>
        </p:nvSpPr>
        <p:spPr>
          <a:xfrm>
            <a:off x="6891130" y="1652954"/>
            <a:ext cx="4651513" cy="4737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ا</a:t>
            </a:r>
            <a:endParaRPr lang="en-US" dirty="0"/>
          </a:p>
        </p:txBody>
      </p:sp>
      <p:pic>
        <p:nvPicPr>
          <p:cNvPr id="6"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2682" y="3073475"/>
            <a:ext cx="3079961" cy="1831041"/>
          </a:xfrm>
          <a:prstGeom prst="rect">
            <a:avLst/>
          </a:prstGeom>
          <a:ln>
            <a:noFill/>
          </a:ln>
          <a:effectLst>
            <a:softEdge rad="112500"/>
          </a:effectLst>
        </p:spPr>
      </p:pic>
      <p:pic>
        <p:nvPicPr>
          <p:cNvPr id="7" name="Picture 6"/>
          <p:cNvPicPr>
            <a:picLocks noChangeAspect="1"/>
          </p:cNvPicPr>
          <p:nvPr/>
        </p:nvPicPr>
        <p:blipFill rotWithShape="1">
          <a:blip r:embed="rId4"/>
          <a:srcRect l="36713" t="21988" r="36644" b="14578"/>
          <a:stretch/>
        </p:blipFill>
        <p:spPr>
          <a:xfrm>
            <a:off x="387374" y="1490414"/>
            <a:ext cx="3144720" cy="4209467"/>
          </a:xfrm>
          <a:prstGeom prst="rect">
            <a:avLst/>
          </a:prstGeom>
        </p:spPr>
      </p:pic>
      <p:sp>
        <p:nvSpPr>
          <p:cNvPr id="9" name="Rectangle 8"/>
          <p:cNvSpPr/>
          <p:nvPr/>
        </p:nvSpPr>
        <p:spPr>
          <a:xfrm>
            <a:off x="2456785" y="4915051"/>
            <a:ext cx="7723757" cy="1569660"/>
          </a:xfrm>
          <a:prstGeom prst="rect">
            <a:avLst/>
          </a:prstGeom>
        </p:spPr>
        <p:txBody>
          <a:bodyPr wrap="square">
            <a:spAutoFit/>
          </a:bodyPr>
          <a:lstStyle/>
          <a:p>
            <a:pPr algn="ctr"/>
            <a:r>
              <a:rPr lang="ar-BH" sz="3200" b="1" dirty="0">
                <a:solidFill>
                  <a:schemeClr val="tx1">
                    <a:lumMod val="95000"/>
                    <a:lumOff val="5000"/>
                  </a:schemeClr>
                </a:solidFill>
                <a:latin typeface="Sakkal Majalla" pitchFamily="2" charset="-78"/>
                <a:cs typeface="Sakkal Majalla" pitchFamily="2" charset="-78"/>
              </a:rPr>
              <a:t>الل</a:t>
            </a:r>
            <a:r>
              <a:rPr lang="ar-SA" sz="3200" b="1" dirty="0">
                <a:solidFill>
                  <a:schemeClr val="tx1">
                    <a:lumMod val="95000"/>
                    <a:lumOff val="5000"/>
                  </a:schemeClr>
                </a:solidFill>
                <a:latin typeface="Sakkal Majalla" pitchFamily="2" charset="-78"/>
                <a:cs typeface="Sakkal Majalla" pitchFamily="2" charset="-78"/>
              </a:rPr>
              <a:t>ّ</a:t>
            </a:r>
            <a:r>
              <a:rPr lang="ar-BH" sz="3200" b="1" dirty="0">
                <a:solidFill>
                  <a:schemeClr val="tx1">
                    <a:lumMod val="95000"/>
                    <a:lumOff val="5000"/>
                  </a:schemeClr>
                </a:solidFill>
                <a:latin typeface="Sakkal Majalla" pitchFamily="2" charset="-78"/>
                <a:cs typeface="Sakkal Majalla" pitchFamily="2" charset="-78"/>
              </a:rPr>
              <a:t>غة العربيّة  - الفصل الدراسي الأول</a:t>
            </a:r>
            <a:endParaRPr lang="ar-BH" sz="4400" b="1" dirty="0">
              <a:latin typeface="Sakkal Majalla" panose="02000000000000000000" pitchFamily="2" charset="-78"/>
              <a:ea typeface="Arial Unicode MS" pitchFamily="34" charset="-128"/>
              <a:cs typeface="Sakkal Majalla" panose="02000000000000000000" pitchFamily="2" charset="-78"/>
            </a:endParaRPr>
          </a:p>
          <a:p>
            <a:pPr algn="ctr"/>
            <a:r>
              <a:rPr lang="ar-BH" sz="3200" b="1" dirty="0">
                <a:solidFill>
                  <a:schemeClr val="tx1">
                    <a:lumMod val="95000"/>
                    <a:lumOff val="5000"/>
                  </a:schemeClr>
                </a:solidFill>
                <a:latin typeface="Sakkal Majalla" pitchFamily="2" charset="-78"/>
                <a:cs typeface="Sakkal Majalla" pitchFamily="2" charset="-78"/>
              </a:rPr>
              <a:t> </a:t>
            </a:r>
            <a:r>
              <a:rPr lang="ar-SA" sz="3200" b="1" dirty="0">
                <a:solidFill>
                  <a:schemeClr val="tx1">
                    <a:lumMod val="95000"/>
                    <a:lumOff val="5000"/>
                  </a:schemeClr>
                </a:solidFill>
                <a:latin typeface="Sakkal Majalla" pitchFamily="2" charset="-78"/>
                <a:cs typeface="Sakkal Majalla" pitchFamily="2" charset="-78"/>
              </a:rPr>
              <a:t>المقرّر </a:t>
            </a:r>
            <a:r>
              <a:rPr lang="ar-BH" sz="3200" b="1" dirty="0">
                <a:solidFill>
                  <a:schemeClr val="tx1">
                    <a:lumMod val="95000"/>
                    <a:lumOff val="5000"/>
                  </a:schemeClr>
                </a:solidFill>
                <a:latin typeface="Sakkal Majalla" pitchFamily="2" charset="-78"/>
                <a:cs typeface="Sakkal Majalla" pitchFamily="2" charset="-78"/>
              </a:rPr>
              <a:t>عرب 213 - الصف الثاني ثانوي</a:t>
            </a:r>
          </a:p>
          <a:p>
            <a:pPr algn="ctr"/>
            <a:r>
              <a:rPr lang="ar-BH" sz="3200" b="1" dirty="0">
                <a:solidFill>
                  <a:schemeClr val="tx1">
                    <a:lumMod val="95000"/>
                    <a:lumOff val="5000"/>
                  </a:schemeClr>
                </a:solidFill>
                <a:latin typeface="Sakkal Majalla" pitchFamily="2" charset="-78"/>
                <a:ea typeface="Arial Unicode MS" pitchFamily="34" charset="-128"/>
                <a:cs typeface="Sakkal Majalla" pitchFamily="2" charset="-78"/>
              </a:rPr>
              <a:t>الوحدة الثانية ـ ص72</a:t>
            </a:r>
            <a:endParaRPr lang="ar-BH" sz="4400" b="1" dirty="0">
              <a:latin typeface="Sakkal Majalla" panose="02000000000000000000" pitchFamily="2" charset="-78"/>
              <a:ea typeface="Arial Unicode MS" pitchFamily="34" charset="-12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خطط انسيابي: معالجة 3"/>
          <p:cNvSpPr/>
          <p:nvPr/>
        </p:nvSpPr>
        <p:spPr>
          <a:xfrm>
            <a:off x="483550" y="1223692"/>
            <a:ext cx="11420709" cy="1287450"/>
          </a:xfrm>
          <a:prstGeom prst="flowChart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200" b="1" dirty="0">
                <a:solidFill>
                  <a:schemeClr val="tx1"/>
                </a:solidFill>
                <a:latin typeface="Sakkal Majalla" panose="02000000000000000000" pitchFamily="2" charset="-78"/>
                <a:cs typeface="Sakkal Majalla" panose="02000000000000000000" pitchFamily="2" charset="-78"/>
              </a:rPr>
              <a:t>2- في هذا المقطع حقلان معجميّان، يتعلّق الأوّل (بالسيف) والثاني (بكتب المنجّمين)، حدّد الألفاظ التي تنتمي إلى كلٍّ منهما، مبينًّا الحقل الغالب</a:t>
            </a:r>
            <a:r>
              <a:rPr lang="ar-SA" sz="3200" b="1" dirty="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 ودلالته على نفسيّة الشاعر.</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5" name="مخطط انسيابي: محطة طرفية 4"/>
          <p:cNvSpPr/>
          <p:nvPr/>
        </p:nvSpPr>
        <p:spPr>
          <a:xfrm>
            <a:off x="385646" y="2773336"/>
            <a:ext cx="11518614" cy="3532516"/>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200" b="1" dirty="0">
                <a:solidFill>
                  <a:srgbClr val="C00000"/>
                </a:solidFill>
              </a:rPr>
              <a:t>  </a:t>
            </a:r>
            <a:r>
              <a:rPr lang="ar-BH" sz="3200" b="1" dirty="0">
                <a:solidFill>
                  <a:srgbClr val="C00000"/>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 الحقل المعجميّ للسيف: </a:t>
            </a:r>
            <a:r>
              <a:rPr lang="ar-BH" sz="3200" b="1" dirty="0">
                <a:solidFill>
                  <a:srgbClr val="C00000"/>
                </a:solidFill>
                <a:latin typeface="Sakkal Majalla" panose="02000000000000000000" pitchFamily="2" charset="-78"/>
                <a:cs typeface="Sakkal Majalla" panose="02000000000000000000" pitchFamily="2" charset="-78"/>
              </a:rPr>
              <a:t>(السيف، أصدق أنباء، حدّه، الجدّ، بيض</a:t>
            </a:r>
            <a:endParaRPr lang="ar-SA" sz="3200" b="1" dirty="0">
              <a:solidFill>
                <a:srgbClr val="C00000"/>
              </a:solidFill>
              <a:latin typeface="Sakkal Majalla" panose="02000000000000000000" pitchFamily="2" charset="-78"/>
              <a:cs typeface="Sakkal Majalla" panose="02000000000000000000" pitchFamily="2" charset="-78"/>
            </a:endParaRPr>
          </a:p>
          <a:p>
            <a:pPr algn="r"/>
            <a:r>
              <a:rPr lang="ar-SA" sz="3200" b="1" dirty="0">
                <a:solidFill>
                  <a:srgbClr val="C00000"/>
                </a:solidFill>
                <a:latin typeface="Sakkal Majalla" panose="02000000000000000000" pitchFamily="2" charset="-78"/>
                <a:cs typeface="Sakkal Majalla" panose="02000000000000000000" pitchFamily="2" charset="-78"/>
              </a:rPr>
              <a:t>    </a:t>
            </a:r>
            <a:r>
              <a:rPr lang="ar-BH" sz="3200" b="1" dirty="0">
                <a:solidFill>
                  <a:srgbClr val="C00000"/>
                </a:solidFill>
                <a:latin typeface="Sakkal Majalla" panose="02000000000000000000" pitchFamily="2" charset="-78"/>
                <a:cs typeface="Sakkal Majalla" panose="02000000000000000000" pitchFamily="2" charset="-78"/>
              </a:rPr>
              <a:t> الصفائح، جلاء الشكّ والريب، العلم، شهب الأرماح). </a:t>
            </a:r>
            <a:endParaRPr lang="en-US" sz="3200" b="1" dirty="0">
              <a:solidFill>
                <a:srgbClr val="C00000"/>
              </a:solidFill>
              <a:latin typeface="Sakkal Majalla" panose="02000000000000000000" pitchFamily="2" charset="-78"/>
              <a:cs typeface="Sakkal Majalla" panose="02000000000000000000" pitchFamily="2" charset="-78"/>
            </a:endParaRPr>
          </a:p>
          <a:p>
            <a:pPr lvl="3" algn="r"/>
            <a:r>
              <a:rPr lang="ar-SA" sz="3200" b="1" dirty="0">
                <a:solidFill>
                  <a:srgbClr val="C00000"/>
                </a:solidFill>
                <a:latin typeface="Sakkal Majalla" panose="02000000000000000000" pitchFamily="2" charset="-78"/>
                <a:cs typeface="Sakkal Majalla" panose="02000000000000000000" pitchFamily="2" charset="-78"/>
              </a:rPr>
              <a:t>  </a:t>
            </a:r>
            <a:r>
              <a:rPr lang="ar-SA" sz="3200" b="1" dirty="0">
                <a:solidFill>
                  <a:schemeClr val="tx1"/>
                </a:solidFill>
                <a:latin typeface="Sakkal Majalla" panose="02000000000000000000" pitchFamily="2" charset="-78"/>
                <a:cs typeface="Sakkal Majalla" panose="02000000000000000000" pitchFamily="2" charset="-78"/>
              </a:rPr>
              <a:t>- معجم كتب المنج</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مين: </a:t>
            </a:r>
            <a:r>
              <a:rPr lang="ar-SA" sz="3200" b="1" dirty="0">
                <a:solidFill>
                  <a:srgbClr val="C00000"/>
                </a:solidFill>
                <a:latin typeface="Sakkal Majalla" panose="02000000000000000000" pitchFamily="2" charset="-78"/>
                <a:cs typeface="Sakkal Majalla" panose="02000000000000000000" pitchFamily="2" charset="-78"/>
              </a:rPr>
              <a:t>(سود الصحائف، السبعة الشهب، </a:t>
            </a:r>
            <a:r>
              <a:rPr lang="ar-SA" sz="3200" b="1" dirty="0" smtClean="0">
                <a:solidFill>
                  <a:srgbClr val="C00000"/>
                </a:solidFill>
                <a:latin typeface="Sakkal Majalla" panose="02000000000000000000" pitchFamily="2" charset="-78"/>
                <a:cs typeface="Sakkal Majalla" panose="02000000000000000000" pitchFamily="2" charset="-78"/>
              </a:rPr>
              <a:t>أين الرواية، أين </a:t>
            </a:r>
            <a:r>
              <a:rPr lang="ar-BH" sz="3200" b="1" dirty="0" smtClean="0">
                <a:solidFill>
                  <a:srgbClr val="C00000"/>
                </a:solidFill>
                <a:latin typeface="Sakkal Majalla" panose="02000000000000000000" pitchFamily="2" charset="-78"/>
                <a:cs typeface="Sakkal Majalla" panose="02000000000000000000" pitchFamily="2" charset="-78"/>
              </a:rPr>
              <a:t>         </a:t>
            </a:r>
            <a:r>
              <a:rPr lang="ar-SA" sz="3200" b="1" dirty="0" smtClean="0">
                <a:solidFill>
                  <a:srgbClr val="C00000"/>
                </a:solidFill>
                <a:latin typeface="Sakkal Majalla" panose="02000000000000000000" pitchFamily="2" charset="-78"/>
                <a:cs typeface="Sakkal Majalla" panose="02000000000000000000" pitchFamily="2" charset="-78"/>
              </a:rPr>
              <a:t>النجوم، زخرف، كذب).</a:t>
            </a:r>
          </a:p>
          <a:p>
            <a:pPr algn="r"/>
            <a:r>
              <a:rPr lang="ar-SA" sz="3200" b="1" dirty="0" smtClean="0">
                <a:solidFill>
                  <a:srgbClr val="C00000"/>
                </a:solidFill>
                <a:latin typeface="Sakkal Majalla" panose="02000000000000000000" pitchFamily="2" charset="-78"/>
                <a:cs typeface="Sakkal Majalla" panose="02000000000000000000" pitchFamily="2" charset="-78"/>
              </a:rPr>
              <a:t>  </a:t>
            </a:r>
            <a:r>
              <a:rPr lang="ar-SA" sz="3200" b="1" dirty="0">
                <a:solidFill>
                  <a:schemeClr val="tx1"/>
                </a:solidFill>
                <a:latin typeface="Sakkal Majalla" panose="02000000000000000000" pitchFamily="2" charset="-78"/>
                <a:cs typeface="Sakkal Majalla" panose="02000000000000000000" pitchFamily="2" charset="-78"/>
              </a:rPr>
              <a:t>- الحقل الغالب: </a:t>
            </a:r>
            <a:r>
              <a:rPr lang="ar-SA" sz="3200" b="1" dirty="0">
                <a:solidFill>
                  <a:srgbClr val="C00000"/>
                </a:solidFill>
                <a:latin typeface="Sakkal Majalla" panose="02000000000000000000" pitchFamily="2" charset="-78"/>
                <a:cs typeface="Sakkal Majalla" panose="02000000000000000000" pitchFamily="2" charset="-78"/>
              </a:rPr>
              <a:t>حقل السيف على حقل كتب المنج</a:t>
            </a:r>
            <a:r>
              <a:rPr lang="ar-BH" sz="3200" b="1" dirty="0">
                <a:solidFill>
                  <a:srgbClr val="C00000"/>
                </a:solidFill>
                <a:latin typeface="Sakkal Majalla" panose="02000000000000000000" pitchFamily="2" charset="-78"/>
                <a:cs typeface="Sakkal Majalla" panose="02000000000000000000" pitchFamily="2" charset="-78"/>
              </a:rPr>
              <a:t>ّ</a:t>
            </a:r>
            <a:r>
              <a:rPr lang="ar-SA" sz="3200" b="1" dirty="0">
                <a:solidFill>
                  <a:srgbClr val="C00000"/>
                </a:solidFill>
                <a:latin typeface="Sakkal Majalla" panose="02000000000000000000" pitchFamily="2" charset="-78"/>
                <a:cs typeface="Sakkal Majalla" panose="02000000000000000000" pitchFamily="2" charset="-78"/>
              </a:rPr>
              <a:t>مين</a:t>
            </a:r>
            <a:r>
              <a:rPr lang="ar-BH" sz="3200" b="1" dirty="0">
                <a:solidFill>
                  <a:srgbClr val="C00000"/>
                </a:solidFill>
                <a:latin typeface="Sakkal Majalla" panose="02000000000000000000" pitchFamily="2" charset="-78"/>
                <a:cs typeface="Sakkal Majalla" panose="02000000000000000000" pitchFamily="2" charset="-78"/>
              </a:rPr>
              <a:t>؛</a:t>
            </a:r>
            <a:r>
              <a:rPr lang="ar-SA" sz="3200" b="1" dirty="0">
                <a:solidFill>
                  <a:srgbClr val="C00000"/>
                </a:solidFill>
                <a:latin typeface="Sakkal Majalla" panose="02000000000000000000" pitchFamily="2" charset="-78"/>
                <a:cs typeface="Sakkal Majalla" panose="02000000000000000000" pitchFamily="2" charset="-78"/>
              </a:rPr>
              <a:t> لإيمان الشاعر</a:t>
            </a:r>
            <a:r>
              <a:rPr lang="ar-BH" sz="3200" b="1" dirty="0">
                <a:solidFill>
                  <a:srgbClr val="C00000"/>
                </a:solidFill>
                <a:latin typeface="Sakkal Majalla" panose="02000000000000000000" pitchFamily="2" charset="-78"/>
                <a:cs typeface="Sakkal Majalla" panose="02000000000000000000" pitchFamily="2" charset="-78"/>
              </a:rPr>
              <a:t>  بأنّ </a:t>
            </a:r>
            <a:r>
              <a:rPr lang="ar-SA" sz="3200" b="1" dirty="0">
                <a:solidFill>
                  <a:srgbClr val="C00000"/>
                </a:solidFill>
                <a:latin typeface="Sakkal Majalla" panose="02000000000000000000" pitchFamily="2" charset="-78"/>
                <a:cs typeface="Sakkal Majalla" panose="02000000000000000000" pitchFamily="2" charset="-78"/>
              </a:rPr>
              <a:t>قو</a:t>
            </a:r>
            <a:r>
              <a:rPr lang="ar-BH" sz="3200" b="1" dirty="0">
                <a:solidFill>
                  <a:srgbClr val="C00000"/>
                </a:solidFill>
                <a:latin typeface="Sakkal Majalla" panose="02000000000000000000" pitchFamily="2" charset="-78"/>
                <a:cs typeface="Sakkal Majalla" panose="02000000000000000000" pitchFamily="2" charset="-78"/>
              </a:rPr>
              <a:t>ّ</a:t>
            </a:r>
            <a:r>
              <a:rPr lang="ar-SA" sz="3200" b="1" dirty="0">
                <a:solidFill>
                  <a:srgbClr val="C00000"/>
                </a:solidFill>
                <a:latin typeface="Sakkal Majalla" panose="02000000000000000000" pitchFamily="2" charset="-78"/>
                <a:cs typeface="Sakkal Majalla" panose="02000000000000000000" pitchFamily="2" charset="-78"/>
              </a:rPr>
              <a:t>ة السلاح </a:t>
            </a:r>
            <a:r>
              <a:rPr lang="ar-BH" sz="3200" b="1" dirty="0" smtClean="0">
                <a:solidFill>
                  <a:srgbClr val="C00000"/>
                </a:solidFill>
                <a:latin typeface="Sakkal Majalla" panose="02000000000000000000" pitchFamily="2" charset="-78"/>
                <a:cs typeface="Sakkal Majalla" panose="02000000000000000000" pitchFamily="2" charset="-78"/>
              </a:rPr>
              <a:t>   </a:t>
            </a:r>
            <a:r>
              <a:rPr lang="ar-SA" sz="3200" b="1" dirty="0" smtClean="0">
                <a:solidFill>
                  <a:srgbClr val="C00000"/>
                </a:solidFill>
                <a:latin typeface="Sakkal Majalla" panose="02000000000000000000" pitchFamily="2" charset="-78"/>
                <a:cs typeface="Sakkal Majalla" panose="02000000000000000000" pitchFamily="2" charset="-78"/>
              </a:rPr>
              <a:t>هي </a:t>
            </a:r>
            <a:r>
              <a:rPr lang="ar-SA" sz="3200" b="1" dirty="0">
                <a:solidFill>
                  <a:srgbClr val="C00000"/>
                </a:solidFill>
                <a:latin typeface="Sakkal Majalla" panose="02000000000000000000" pitchFamily="2" charset="-78"/>
                <a:cs typeface="Sakkal Majalla" panose="02000000000000000000" pitchFamily="2" charset="-78"/>
              </a:rPr>
              <a:t>النبأ الصادق عن النصر المبين.   </a:t>
            </a:r>
            <a:endParaRPr lang="ar-BH" sz="3200" b="1" dirty="0">
              <a:solidFill>
                <a:srgbClr val="C00000"/>
              </a:solidFill>
              <a:latin typeface="Sakkal Majalla" panose="02000000000000000000" pitchFamily="2" charset="-78"/>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576937AE-C79A-4735-B20D-66F483C10876}"/>
              </a:ext>
            </a:extLst>
          </p:cNvPr>
          <p:cNvSpPr/>
          <p:nvPr/>
        </p:nvSpPr>
        <p:spPr>
          <a:xfrm>
            <a:off x="385645" y="2511142"/>
            <a:ext cx="1945341" cy="828136"/>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FF0000"/>
                </a:solidFill>
              </a:rPr>
              <a:t>الإجابة</a:t>
            </a:r>
            <a:endParaRPr lang="ar-SA" sz="2800" b="1" dirty="0">
              <a:solidFill>
                <a:srgbClr val="FF0000"/>
              </a:solidFill>
            </a:endParaRPr>
          </a:p>
        </p:txBody>
      </p:sp>
      <p:sp>
        <p:nvSpPr>
          <p:cNvPr id="7"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8" name="مخطط انسيابي: معالجة 5"/>
          <p:cNvSpPr/>
          <p:nvPr/>
        </p:nvSpPr>
        <p:spPr>
          <a:xfrm>
            <a:off x="6047460" y="254000"/>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3600" b="1" dirty="0">
                <a:solidFill>
                  <a:prstClr val="black"/>
                </a:solidFill>
                <a:latin typeface="Sakkal Majalla" panose="02000000000000000000" pitchFamily="2" charset="-78"/>
                <a:cs typeface="Sakkal Majalla" panose="02000000000000000000" pitchFamily="2" charset="-78"/>
              </a:rPr>
              <a:t>المقطع الأول – أنشطة تعليمية (2):</a:t>
            </a:r>
            <a:endParaRPr lang="en-US" sz="36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567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874389" y="1367287"/>
            <a:ext cx="11029869" cy="13722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600" b="1" dirty="0">
                <a:solidFill>
                  <a:schemeClr val="tx1"/>
                </a:solidFill>
                <a:latin typeface="Sakkal Majalla" panose="02000000000000000000" pitchFamily="2" charset="-78"/>
                <a:cs typeface="Sakkal Majalla" panose="02000000000000000000" pitchFamily="2" charset="-78"/>
              </a:rPr>
              <a:t>3-بُني المقطع الأوّل على ثنائيّة متضادّة حدّدها، وعلى ماذا تقوم؟ ودلّل على كلّ منها بعبارات من الأبيات.</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0" name="مخطط انسيابي: محطة طرفية 9"/>
          <p:cNvSpPr/>
          <p:nvPr/>
        </p:nvSpPr>
        <p:spPr>
          <a:xfrm>
            <a:off x="537881" y="3122762"/>
            <a:ext cx="11366377" cy="3044956"/>
          </a:xfrm>
          <a:prstGeom prst="flowChartTerminator">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4000" b="1" dirty="0">
                <a:solidFill>
                  <a:srgbClr val="C00000"/>
                </a:solidFill>
                <a:latin typeface="Sakkal Majalla" panose="02000000000000000000" pitchFamily="2" charset="-78"/>
                <a:cs typeface="Sakkal Majalla" panose="02000000000000000000" pitchFamily="2" charset="-78"/>
              </a:rPr>
              <a:t>- الثنائيّة هي ثنائيّة السيْف والتنجيم، وتقوم الأولى على الحقيقة والصدق، والثانية على الظنّ والكذب. </a:t>
            </a:r>
          </a:p>
          <a:p>
            <a:pPr algn="just" rtl="1"/>
            <a:r>
              <a:rPr lang="ar-BH" sz="4000" b="1" dirty="0">
                <a:solidFill>
                  <a:srgbClr val="C00000"/>
                </a:solidFill>
                <a:latin typeface="Sakkal Majalla" panose="02000000000000000000" pitchFamily="2" charset="-78"/>
                <a:cs typeface="Sakkal Majalla" panose="02000000000000000000" pitchFamily="2" charset="-78"/>
              </a:rPr>
              <a:t>العبارات: (بيض الصفائح/ لا سود الصحائف، والعلم في شهب الأرماح لامعة/ لا في السبعة الشهب).</a:t>
            </a:r>
            <a:endParaRPr lang="en-US" sz="4000" b="1" dirty="0">
              <a:solidFill>
                <a:srgbClr val="C00000"/>
              </a:solidFill>
              <a:latin typeface="Sakkal Majalla" panose="02000000000000000000" pitchFamily="2" charset="-78"/>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27110A62-0A5C-4C4D-9F96-9EBD299C14E6}"/>
              </a:ext>
            </a:extLst>
          </p:cNvPr>
          <p:cNvSpPr/>
          <p:nvPr/>
        </p:nvSpPr>
        <p:spPr>
          <a:xfrm flipH="1">
            <a:off x="309280" y="2646174"/>
            <a:ext cx="1765704" cy="766424"/>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rgbClr val="FF0000"/>
                </a:solidFill>
                <a:latin typeface="Sakkal Majalla" panose="02000000000000000000" pitchFamily="2" charset="-78"/>
                <a:cs typeface="Sakkal Majalla" panose="02000000000000000000" pitchFamily="2" charset="-78"/>
              </a:rPr>
              <a:t>الإجابة</a:t>
            </a:r>
            <a:endParaRPr lang="ar-SA" sz="2400" b="1" dirty="0">
              <a:solidFill>
                <a:srgbClr val="FF0000"/>
              </a:solidFill>
              <a:latin typeface="Sakkal Majalla" panose="02000000000000000000" pitchFamily="2" charset="-78"/>
              <a:cs typeface="Sakkal Majalla" panose="02000000000000000000" pitchFamily="2" charset="-78"/>
            </a:endParaRPr>
          </a:p>
        </p:txBody>
      </p:sp>
      <p:sp>
        <p:nvSpPr>
          <p:cNvPr id="7"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8" name="مخطط انسيابي: معالجة 5"/>
          <p:cNvSpPr/>
          <p:nvPr/>
        </p:nvSpPr>
        <p:spPr>
          <a:xfrm>
            <a:off x="6047460" y="254000"/>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3600" b="1" dirty="0">
                <a:solidFill>
                  <a:prstClr val="black"/>
                </a:solidFill>
                <a:latin typeface="Sakkal Majalla" panose="02000000000000000000" pitchFamily="2" charset="-78"/>
                <a:cs typeface="Sakkal Majalla" panose="02000000000000000000" pitchFamily="2" charset="-78"/>
              </a:rPr>
              <a:t>المقطع الأول – أنشطة تعليمية (3):</a:t>
            </a:r>
            <a:endParaRPr lang="en-US" sz="36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654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خطط انسيابي: معالجة 1">
            <a:extLst>
              <a:ext uri="{FF2B5EF4-FFF2-40B4-BE49-F238E27FC236}">
                <a16:creationId xmlns:a16="http://schemas.microsoft.com/office/drawing/2014/main" id="{56A4204C-5B5C-487E-A70E-1BD4D5F2B20C}"/>
              </a:ext>
            </a:extLst>
          </p:cNvPr>
          <p:cNvSpPr/>
          <p:nvPr/>
        </p:nvSpPr>
        <p:spPr>
          <a:xfrm>
            <a:off x="1477109" y="1458537"/>
            <a:ext cx="10289128" cy="897148"/>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solidFill>
                  <a:prstClr val="black"/>
                </a:solidFill>
                <a:latin typeface="Sakkal Majalla" panose="02000000000000000000" pitchFamily="2" charset="-78"/>
                <a:cs typeface="Sakkal Majalla" panose="02000000000000000000" pitchFamily="2" charset="-78"/>
              </a:rPr>
              <a:t>4- ح</a:t>
            </a:r>
            <a:r>
              <a:rPr lang="ar-SA" sz="3600" b="1" dirty="0">
                <a:solidFill>
                  <a:prstClr val="black"/>
                </a:solidFill>
                <a:latin typeface="Sakkal Majalla" panose="02000000000000000000" pitchFamily="2" charset="-78"/>
                <a:cs typeface="Sakkal Majalla" panose="02000000000000000000" pitchFamily="2" charset="-78"/>
              </a:rPr>
              <a:t>َ</a:t>
            </a:r>
            <a:r>
              <a:rPr lang="ar-BH" sz="3600" b="1" dirty="0">
                <a:solidFill>
                  <a:prstClr val="black"/>
                </a:solidFill>
                <a:latin typeface="Sakkal Majalla" panose="02000000000000000000" pitchFamily="2" charset="-78"/>
                <a:cs typeface="Sakkal Majalla" panose="02000000000000000000" pitchFamily="2" charset="-78"/>
              </a:rPr>
              <a:t>ف</a:t>
            </a:r>
            <a:r>
              <a:rPr lang="ar-SA" sz="3600" b="1" dirty="0">
                <a:solidFill>
                  <a:prstClr val="black"/>
                </a:solidFill>
                <a:latin typeface="Sakkal Majalla" panose="02000000000000000000" pitchFamily="2" charset="-78"/>
                <a:cs typeface="Sakkal Majalla" panose="02000000000000000000" pitchFamily="2" charset="-78"/>
              </a:rPr>
              <a:t>ِ</a:t>
            </a:r>
            <a:r>
              <a:rPr lang="ar-BH" sz="3600" b="1" dirty="0">
                <a:solidFill>
                  <a:prstClr val="black"/>
                </a:solidFill>
                <a:latin typeface="Sakkal Majalla" panose="02000000000000000000" pitchFamily="2" charset="-78"/>
                <a:cs typeface="Sakkal Majalla" panose="02000000000000000000" pitchFamily="2" charset="-78"/>
              </a:rPr>
              <a:t>ل المقطع بالمحسِّنات البديعيّة. هات مثالاً عليها </a:t>
            </a:r>
            <a:r>
              <a:rPr lang="ar-BH" sz="3600" b="1" dirty="0" smtClean="0">
                <a:solidFill>
                  <a:prstClr val="black"/>
                </a:solidFill>
                <a:latin typeface="Sakkal Majalla" panose="02000000000000000000" pitchFamily="2" charset="-78"/>
                <a:cs typeface="Sakkal Majalla" panose="02000000000000000000" pitchFamily="2" charset="-78"/>
              </a:rPr>
              <a:t>مبرزًا </a:t>
            </a:r>
            <a:r>
              <a:rPr lang="ar-BH" sz="3600" b="1" dirty="0">
                <a:solidFill>
                  <a:prstClr val="black"/>
                </a:solidFill>
                <a:latin typeface="Sakkal Majalla" panose="02000000000000000000" pitchFamily="2" charset="-78"/>
                <a:cs typeface="Sakkal Majalla" panose="02000000000000000000" pitchFamily="2" charset="-78"/>
              </a:rPr>
              <a:t>قيمتها الفنيّة. </a:t>
            </a:r>
            <a:endParaRPr lang="ar-SA" sz="3600" b="1" dirty="0">
              <a:solidFill>
                <a:prstClr val="black"/>
              </a:solidFill>
            </a:endParaRPr>
          </a:p>
        </p:txBody>
      </p:sp>
      <p:graphicFrame>
        <p:nvGraphicFramePr>
          <p:cNvPr id="3" name="جدول 3">
            <a:extLst>
              <a:ext uri="{FF2B5EF4-FFF2-40B4-BE49-F238E27FC236}">
                <a16:creationId xmlns:a16="http://schemas.microsoft.com/office/drawing/2014/main" id="{7AB42A86-4783-4B0F-988C-9DF87B37ED14}"/>
              </a:ext>
            </a:extLst>
          </p:cNvPr>
          <p:cNvGraphicFramePr>
            <a:graphicFrameLocks noGrp="1"/>
          </p:cNvGraphicFramePr>
          <p:nvPr>
            <p:extLst>
              <p:ext uri="{D42A27DB-BD31-4B8C-83A1-F6EECF244321}">
                <p14:modId xmlns:p14="http://schemas.microsoft.com/office/powerpoint/2010/main" val="1738907021"/>
              </p:ext>
            </p:extLst>
          </p:nvPr>
        </p:nvGraphicFramePr>
        <p:xfrm>
          <a:off x="1072663" y="3241933"/>
          <a:ext cx="10693573" cy="2853608"/>
        </p:xfrm>
        <a:graphic>
          <a:graphicData uri="http://schemas.openxmlformats.org/drawingml/2006/table">
            <a:tbl>
              <a:tblPr rtl="1" firstRow="1" bandRow="1">
                <a:tableStyleId>{F5AB1C69-6EDB-4FF4-983F-18BD219EF322}</a:tableStyleId>
              </a:tblPr>
              <a:tblGrid>
                <a:gridCol w="2624860">
                  <a:extLst>
                    <a:ext uri="{9D8B030D-6E8A-4147-A177-3AD203B41FA5}">
                      <a16:colId xmlns:a16="http://schemas.microsoft.com/office/drawing/2014/main" val="2646478652"/>
                    </a:ext>
                  </a:extLst>
                </a:gridCol>
                <a:gridCol w="4151126">
                  <a:extLst>
                    <a:ext uri="{9D8B030D-6E8A-4147-A177-3AD203B41FA5}">
                      <a16:colId xmlns:a16="http://schemas.microsoft.com/office/drawing/2014/main" val="1598922274"/>
                    </a:ext>
                  </a:extLst>
                </a:gridCol>
                <a:gridCol w="3917587">
                  <a:extLst>
                    <a:ext uri="{9D8B030D-6E8A-4147-A177-3AD203B41FA5}">
                      <a16:colId xmlns:a16="http://schemas.microsoft.com/office/drawing/2014/main" val="2582889265"/>
                    </a:ext>
                  </a:extLst>
                </a:gridCol>
              </a:tblGrid>
              <a:tr h="507137">
                <a:tc>
                  <a:txBody>
                    <a:bodyPr/>
                    <a:lstStyle/>
                    <a:p>
                      <a:pPr algn="ctr" rtl="1"/>
                      <a:r>
                        <a:rPr lang="ar-BH" sz="3600" dirty="0">
                          <a:solidFill>
                            <a:sysClr val="windowText" lastClr="000000"/>
                          </a:solidFill>
                          <a:latin typeface="Sakkal Majalla" panose="02000000000000000000" pitchFamily="2" charset="-78"/>
                          <a:cs typeface="Sakkal Majalla" panose="02000000000000000000" pitchFamily="2" charset="-78"/>
                        </a:rPr>
                        <a:t>المحسن البديعيّ</a:t>
                      </a:r>
                      <a:endParaRPr lang="ar-SA" sz="3600" dirty="0">
                        <a:solidFill>
                          <a:sysClr val="windowText" lastClr="000000"/>
                        </a:solidFill>
                        <a:latin typeface="Sakkal Majalla" panose="02000000000000000000" pitchFamily="2" charset="-78"/>
                        <a:cs typeface="Sakkal Majalla" panose="02000000000000000000" pitchFamily="2" charset="-78"/>
                      </a:endParaRPr>
                    </a:p>
                  </a:txBody>
                  <a:tcPr/>
                </a:tc>
                <a:tc>
                  <a:txBody>
                    <a:bodyPr/>
                    <a:lstStyle/>
                    <a:p>
                      <a:pPr algn="ctr" rtl="1"/>
                      <a:r>
                        <a:rPr lang="ar-BH" sz="3600" dirty="0">
                          <a:solidFill>
                            <a:sysClr val="windowText" lastClr="000000"/>
                          </a:solidFill>
                          <a:latin typeface="Sakkal Majalla" panose="02000000000000000000" pitchFamily="2" charset="-78"/>
                          <a:cs typeface="Sakkal Majalla" panose="02000000000000000000" pitchFamily="2" charset="-78"/>
                        </a:rPr>
                        <a:t>المثال</a:t>
                      </a:r>
                      <a:endParaRPr lang="ar-SA" sz="3600" dirty="0">
                        <a:solidFill>
                          <a:sysClr val="windowText" lastClr="000000"/>
                        </a:solidFill>
                        <a:latin typeface="Sakkal Majalla" panose="02000000000000000000" pitchFamily="2" charset="-78"/>
                        <a:cs typeface="Sakkal Majalla" panose="02000000000000000000" pitchFamily="2" charset="-78"/>
                      </a:endParaRPr>
                    </a:p>
                  </a:txBody>
                  <a:tcPr/>
                </a:tc>
                <a:tc>
                  <a:txBody>
                    <a:bodyPr/>
                    <a:lstStyle/>
                    <a:p>
                      <a:pPr algn="ctr" rtl="1"/>
                      <a:r>
                        <a:rPr lang="ar-BH" sz="3600" dirty="0">
                          <a:solidFill>
                            <a:sysClr val="windowText" lastClr="000000"/>
                          </a:solidFill>
                          <a:latin typeface="Sakkal Majalla" panose="02000000000000000000" pitchFamily="2" charset="-78"/>
                          <a:cs typeface="Sakkal Majalla" panose="02000000000000000000" pitchFamily="2" charset="-78"/>
                        </a:rPr>
                        <a:t>القيمة الفنيّة</a:t>
                      </a:r>
                      <a:endParaRPr lang="ar-SA" sz="3600" dirty="0">
                        <a:solidFill>
                          <a:sysClr val="windowText" lastClr="000000"/>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90508120"/>
                  </a:ext>
                </a:extLst>
              </a:tr>
              <a:tr h="596932">
                <a:tc>
                  <a:txBody>
                    <a:bodyPr/>
                    <a:lstStyle/>
                    <a:p>
                      <a:pPr algn="ctr" rtl="1"/>
                      <a:r>
                        <a:rPr lang="ar-BH" sz="3200" dirty="0">
                          <a:latin typeface="Sakkal Majalla" panose="02000000000000000000" pitchFamily="2" charset="-78"/>
                          <a:cs typeface="Sakkal Majalla" panose="02000000000000000000" pitchFamily="2" charset="-78"/>
                        </a:rPr>
                        <a:t>الجناس</a:t>
                      </a:r>
                      <a:endParaRPr lang="ar-SA" sz="3200" dirty="0">
                        <a:latin typeface="Sakkal Majalla" panose="02000000000000000000" pitchFamily="2" charset="-78"/>
                        <a:cs typeface="Sakkal Majalla" panose="02000000000000000000" pitchFamily="2" charset="-78"/>
                      </a:endParaRPr>
                    </a:p>
                  </a:txBody>
                  <a:tcPr/>
                </a:tc>
                <a:tc>
                  <a:txBody>
                    <a:bodyPr/>
                    <a:lstStyle/>
                    <a:p>
                      <a:pPr algn="ctr" rtl="1"/>
                      <a:r>
                        <a:rPr lang="ar-BH" sz="3200" dirty="0">
                          <a:latin typeface="Sakkal Majalla" panose="02000000000000000000" pitchFamily="2" charset="-78"/>
                          <a:cs typeface="Sakkal Majalla" panose="02000000000000000000" pitchFamily="2" charset="-78"/>
                        </a:rPr>
                        <a:t>(حدّه - الحدّ)، (الصفائح -</a:t>
                      </a:r>
                      <a:r>
                        <a:rPr lang="ar-BH" sz="3200" baseline="0" dirty="0">
                          <a:latin typeface="Sakkal Majalla" panose="02000000000000000000" pitchFamily="2" charset="-78"/>
                          <a:cs typeface="Sakkal Majalla" panose="02000000000000000000" pitchFamily="2" charset="-78"/>
                        </a:rPr>
                        <a:t> </a:t>
                      </a:r>
                      <a:r>
                        <a:rPr lang="ar-BH" sz="3200" dirty="0">
                          <a:latin typeface="Sakkal Majalla" panose="02000000000000000000" pitchFamily="2" charset="-78"/>
                          <a:cs typeface="Sakkal Majalla" panose="02000000000000000000" pitchFamily="2" charset="-78"/>
                        </a:rPr>
                        <a:t>الصحائف)</a:t>
                      </a:r>
                      <a:endParaRPr lang="ar-SA" sz="3200" dirty="0">
                        <a:solidFill>
                          <a:srgbClr val="002060"/>
                        </a:solidFill>
                        <a:latin typeface="Sakkal Majalla" panose="02000000000000000000" pitchFamily="2" charset="-78"/>
                        <a:cs typeface="Sakkal Majalla" panose="02000000000000000000" pitchFamily="2" charset="-78"/>
                      </a:endParaRPr>
                    </a:p>
                  </a:txBody>
                  <a:tcPr/>
                </a:tc>
                <a:tc>
                  <a:txBody>
                    <a:bodyPr/>
                    <a:lstStyle/>
                    <a:p>
                      <a:pPr algn="r" rtl="1"/>
                      <a:r>
                        <a:rPr lang="ar-BH" sz="3200" dirty="0">
                          <a:latin typeface="Sakkal Majalla" panose="02000000000000000000" pitchFamily="2" charset="-78"/>
                          <a:cs typeface="Sakkal Majalla" panose="02000000000000000000" pitchFamily="2" charset="-78"/>
                        </a:rPr>
                        <a:t>تفيد الإطلاق والشمول.</a:t>
                      </a:r>
                    </a:p>
                    <a:p>
                      <a:pPr algn="r" rtl="1"/>
                      <a:endParaRPr lang="ar-SA"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289370923"/>
                  </a:ext>
                </a:extLst>
              </a:tr>
              <a:tr h="1146728">
                <a:tc>
                  <a:txBody>
                    <a:bodyPr/>
                    <a:lstStyle/>
                    <a:p>
                      <a:pPr algn="ctr" rtl="1"/>
                      <a:r>
                        <a:rPr lang="ar-BH" sz="3200" dirty="0">
                          <a:latin typeface="Sakkal Majalla" panose="02000000000000000000" pitchFamily="2" charset="-78"/>
                          <a:cs typeface="Sakkal Majalla" panose="02000000000000000000" pitchFamily="2" charset="-78"/>
                        </a:rPr>
                        <a:t>الطباق</a:t>
                      </a:r>
                    </a:p>
                    <a:p>
                      <a:pPr algn="ctr" rtl="1"/>
                      <a:endParaRPr lang="ar-SA" sz="3200" dirty="0">
                        <a:latin typeface="Sakkal Majalla" panose="02000000000000000000" pitchFamily="2" charset="-78"/>
                        <a:cs typeface="Sakkal Majalla" panose="02000000000000000000" pitchFamily="2" charset="-78"/>
                      </a:endParaRPr>
                    </a:p>
                  </a:txBody>
                  <a:tcPr/>
                </a:tc>
                <a:tc>
                  <a:txBody>
                    <a:bodyPr/>
                    <a:lstStyle/>
                    <a:p>
                      <a:pPr algn="ctr" rtl="1"/>
                      <a:r>
                        <a:rPr lang="ar-BH" sz="3200" dirty="0">
                          <a:latin typeface="Sakkal Majalla" panose="02000000000000000000" pitchFamily="2" charset="-78"/>
                          <a:cs typeface="Sakkal Majalla" panose="02000000000000000000" pitchFamily="2" charset="-78"/>
                        </a:rPr>
                        <a:t>(الجدّ- اللعب)،(بيض-</a:t>
                      </a:r>
                      <a:r>
                        <a:rPr lang="ar-BH" sz="3200" baseline="0" dirty="0">
                          <a:latin typeface="Sakkal Majalla" panose="02000000000000000000" pitchFamily="2" charset="-78"/>
                          <a:cs typeface="Sakkal Majalla" panose="02000000000000000000" pitchFamily="2" charset="-78"/>
                        </a:rPr>
                        <a:t> سود)</a:t>
                      </a:r>
                      <a:endParaRPr lang="ar-SA" sz="3200" dirty="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20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تعكس الصراع وإظهار التعارض.</a:t>
                      </a:r>
                      <a:endParaRPr kumimoji="0" lang="ar-SA" sz="320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endParaRPr>
                    </a:p>
                    <a:p>
                      <a:pPr rtl="1"/>
                      <a:endParaRPr lang="ar-SA"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1214396"/>
                  </a:ext>
                </a:extLst>
              </a:tr>
            </a:tbl>
          </a:graphicData>
        </a:graphic>
      </p:graphicFrame>
      <p:sp>
        <p:nvSpPr>
          <p:cNvPr id="35" name="مخطط انسيابي: قرار 34">
            <a:extLst>
              <a:ext uri="{FF2B5EF4-FFF2-40B4-BE49-F238E27FC236}">
                <a16:creationId xmlns:a16="http://schemas.microsoft.com/office/drawing/2014/main" id="{546D8EB5-0F66-4BC0-9465-361C0F65DE32}"/>
              </a:ext>
            </a:extLst>
          </p:cNvPr>
          <p:cNvSpPr/>
          <p:nvPr/>
        </p:nvSpPr>
        <p:spPr>
          <a:xfrm>
            <a:off x="439615" y="2355685"/>
            <a:ext cx="1811216" cy="831806"/>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rgbClr val="C00000"/>
                </a:solidFill>
                <a:latin typeface="Sakkal Majalla" panose="02000000000000000000" pitchFamily="2" charset="-78"/>
                <a:cs typeface="Sakkal Majalla" panose="02000000000000000000" pitchFamily="2" charset="-78"/>
              </a:rPr>
              <a:t>الإجابة</a:t>
            </a:r>
            <a:endParaRPr lang="ar-SA" sz="2400" b="1" dirty="0">
              <a:solidFill>
                <a:srgbClr val="C00000"/>
              </a:solidFill>
              <a:latin typeface="Sakkal Majalla" panose="02000000000000000000" pitchFamily="2" charset="-78"/>
              <a:cs typeface="Sakkal Majalla" panose="02000000000000000000" pitchFamily="2" charset="-78"/>
            </a:endParaRPr>
          </a:p>
        </p:txBody>
      </p:sp>
      <p:sp>
        <p:nvSpPr>
          <p:cNvPr id="6"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8" name="مخطط انسيابي: معالجة 5"/>
          <p:cNvSpPr/>
          <p:nvPr/>
        </p:nvSpPr>
        <p:spPr>
          <a:xfrm>
            <a:off x="6365631" y="294427"/>
            <a:ext cx="5400605"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3600" b="1" dirty="0">
                <a:solidFill>
                  <a:prstClr val="black"/>
                </a:solidFill>
                <a:latin typeface="Sakkal Majalla" panose="02000000000000000000" pitchFamily="2" charset="-78"/>
                <a:cs typeface="Sakkal Majalla" panose="02000000000000000000" pitchFamily="2" charset="-78"/>
              </a:rPr>
              <a:t>المقطع الأول – أنشطة تعليمية (4):</a:t>
            </a:r>
            <a:endParaRPr lang="en-US" sz="36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151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خطط انسيابي: معالجة 3"/>
          <p:cNvSpPr/>
          <p:nvPr/>
        </p:nvSpPr>
        <p:spPr>
          <a:xfrm>
            <a:off x="3150569" y="1395419"/>
            <a:ext cx="8226152" cy="1068914"/>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 وضّح الكنايات في أبيات هذا المقطع.</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5" name="مخطط انسيابي: محطة طرفية 4"/>
          <p:cNvSpPr/>
          <p:nvPr/>
        </p:nvSpPr>
        <p:spPr>
          <a:xfrm>
            <a:off x="1019908" y="2696349"/>
            <a:ext cx="10356814" cy="3652693"/>
          </a:xfrm>
          <a:prstGeom prst="flowChartTerminator">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kumimoji="0" lang="ar-BH" sz="3600" b="1" i="0" u="none" strike="noStrike" kern="1200" cap="none" spc="0" normalizeH="0" baseline="0" noProof="0" dirty="0">
                <a:ln>
                  <a:noFill/>
                </a:ln>
                <a:solidFill>
                  <a:srgbClr val="C00000"/>
                </a:solidFill>
                <a:effectLst/>
                <a:uLnTx/>
                <a:uFillTx/>
                <a:latin typeface="Calibri" panose="020F0502020204030204"/>
                <a:cs typeface="Arial" panose="020B0604020202020204" pitchFamily="34" charset="0"/>
              </a:rPr>
              <a:t>  </a:t>
            </a:r>
            <a:r>
              <a:rPr kumimoji="0" lang="ar-BH" sz="36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 السيف كناية عن القوة، والكتب</a:t>
            </a:r>
            <a:r>
              <a:rPr kumimoji="0" lang="ar-BH" sz="3600" b="1" i="0" u="none" strike="noStrike" kern="1200" cap="none" spc="0" normalizeH="0" noProof="0" dirty="0">
                <a:ln>
                  <a:noFill/>
                </a:ln>
                <a:solidFill>
                  <a:srgbClr val="C00000"/>
                </a:solidFill>
                <a:effectLst/>
                <a:uLnTx/>
                <a:uFillTx/>
                <a:latin typeface="Sakkal Majalla" panose="02000000000000000000" pitchFamily="2" charset="-78"/>
                <a:cs typeface="Sakkal Majalla" panose="02000000000000000000" pitchFamily="2" charset="-78"/>
              </a:rPr>
              <a:t> كناية عن التنجيم</a:t>
            </a:r>
            <a:r>
              <a:rPr lang="ar-SA" sz="3600" b="1" noProof="0" dirty="0">
                <a:solidFill>
                  <a:srgbClr val="C00000"/>
                </a:solidFill>
                <a:latin typeface="Sakkal Majalla" panose="02000000000000000000" pitchFamily="2" charset="-78"/>
                <a:cs typeface="Sakkal Majalla" panose="02000000000000000000" pitchFamily="2" charset="-78"/>
              </a:rPr>
              <a:t>.</a:t>
            </a:r>
            <a:endParaRPr lang="ar-BH" sz="3600" b="1" dirty="0">
              <a:solidFill>
                <a:srgbClr val="C00000"/>
              </a:solidFill>
              <a:latin typeface="Sakkal Majalla" panose="02000000000000000000" pitchFamily="2" charset="-78"/>
              <a:cs typeface="Sakkal Majalla" panose="02000000000000000000" pitchFamily="2" charset="-78"/>
            </a:endParaRPr>
          </a:p>
          <a:p>
            <a:pPr lvl="0" algn="r"/>
            <a:r>
              <a:rPr kumimoji="0" lang="ar-BH" sz="3600" b="1" i="0" u="none" strike="noStrike" kern="1200" cap="none" spc="0" normalizeH="0" baseline="0" dirty="0">
                <a:ln>
                  <a:noFill/>
                </a:ln>
                <a:solidFill>
                  <a:srgbClr val="C00000"/>
                </a:solidFill>
                <a:effectLst/>
                <a:uLnTx/>
                <a:uFillTx/>
                <a:latin typeface="Sakkal Majalla" panose="02000000000000000000" pitchFamily="2" charset="-78"/>
                <a:cs typeface="Sakkal Majalla" panose="02000000000000000000" pitchFamily="2" charset="-78"/>
              </a:rPr>
              <a:t>   - الصفيحة البيضاء كناية عن الوضوح، والصحيفة السوداء كناية عن</a:t>
            </a:r>
            <a:r>
              <a:rPr kumimoji="0" lang="ar-BH" sz="3600" b="1" i="0" u="none" strike="noStrike" kern="1200" cap="none" spc="0" normalizeH="0" dirty="0">
                <a:ln>
                  <a:noFill/>
                </a:ln>
                <a:solidFill>
                  <a:srgbClr val="C00000"/>
                </a:solidFill>
                <a:effectLst/>
                <a:uLnTx/>
                <a:uFillTx/>
                <a:latin typeface="Sakkal Majalla" panose="02000000000000000000" pitchFamily="2" charset="-78"/>
                <a:cs typeface="Sakkal Majalla" panose="02000000000000000000" pitchFamily="2" charset="-78"/>
              </a:rPr>
              <a:t> </a:t>
            </a:r>
            <a:r>
              <a:rPr kumimoji="0" lang="ar-BH" sz="3600" b="1" i="0" u="none" strike="noStrike" kern="1200" cap="none" spc="0" normalizeH="0" baseline="0" dirty="0">
                <a:ln>
                  <a:noFill/>
                </a:ln>
                <a:solidFill>
                  <a:srgbClr val="C00000"/>
                </a:solidFill>
                <a:effectLst/>
                <a:uLnTx/>
                <a:uFillTx/>
                <a:latin typeface="Sakkal Majalla" panose="02000000000000000000" pitchFamily="2" charset="-78"/>
                <a:cs typeface="Sakkal Majalla" panose="02000000000000000000" pitchFamily="2" charset="-78"/>
              </a:rPr>
              <a:t>الجهل والتجهيل.</a:t>
            </a:r>
          </a:p>
          <a:p>
            <a:pPr lvl="0" algn="r"/>
            <a:r>
              <a:rPr lang="ar-BH" sz="3600" b="1" dirty="0">
                <a:solidFill>
                  <a:srgbClr val="C00000"/>
                </a:solidFill>
                <a:latin typeface="Sakkal Majalla" panose="02000000000000000000" pitchFamily="2" charset="-78"/>
                <a:cs typeface="Sakkal Majalla" panose="02000000000000000000" pitchFamily="2" charset="-78"/>
              </a:rPr>
              <a:t>  - شهب الأرماح كناية عن أسنّة الرماح، والسبعة الشهب كناية عن </a:t>
            </a:r>
          </a:p>
          <a:p>
            <a:pPr lvl="0" algn="r"/>
            <a:r>
              <a:rPr lang="ar-BH" sz="3600" b="1" dirty="0">
                <a:solidFill>
                  <a:srgbClr val="C00000"/>
                </a:solidFill>
                <a:latin typeface="Sakkal Majalla" panose="02000000000000000000" pitchFamily="2" charset="-78"/>
                <a:cs typeface="Sakkal Majalla" panose="02000000000000000000" pitchFamily="2" charset="-78"/>
              </a:rPr>
              <a:t>    الكواكب السيّارة.</a:t>
            </a:r>
            <a:endParaRPr kumimoji="0" lang="ar-BH" sz="36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576937AE-C79A-4735-B20D-66F483C10876}"/>
              </a:ext>
            </a:extLst>
          </p:cNvPr>
          <p:cNvSpPr/>
          <p:nvPr/>
        </p:nvSpPr>
        <p:spPr>
          <a:xfrm>
            <a:off x="788593" y="1395419"/>
            <a:ext cx="1863305" cy="1068914"/>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4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الإجابة</a:t>
            </a:r>
            <a:endParaRPr kumimoji="0" lang="ar-SA" sz="24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6"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8" name="مخطط انسيابي: معالجة 5"/>
          <p:cNvSpPr/>
          <p:nvPr/>
        </p:nvSpPr>
        <p:spPr>
          <a:xfrm>
            <a:off x="5519922" y="339952"/>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3600" b="1" dirty="0">
                <a:solidFill>
                  <a:prstClr val="black"/>
                </a:solidFill>
                <a:latin typeface="Sakkal Majalla" panose="02000000000000000000" pitchFamily="2" charset="-78"/>
                <a:cs typeface="Sakkal Majalla" panose="02000000000000000000" pitchFamily="2" charset="-78"/>
              </a:rPr>
              <a:t>المقطع الأول – أنشطة تعليمية (5):</a:t>
            </a:r>
            <a:endParaRPr lang="en-US" sz="36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9847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خطط انسيابي: معالجة 3"/>
          <p:cNvSpPr/>
          <p:nvPr/>
        </p:nvSpPr>
        <p:spPr>
          <a:xfrm>
            <a:off x="2350274" y="1633552"/>
            <a:ext cx="9148737" cy="978324"/>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6- استخرج أسلوب نفي، وأسلوب استفهام، وبيّن دلالة كلٍّ منهما.</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576937AE-C79A-4735-B20D-66F483C10876}"/>
              </a:ext>
            </a:extLst>
          </p:cNvPr>
          <p:cNvSpPr/>
          <p:nvPr/>
        </p:nvSpPr>
        <p:spPr>
          <a:xfrm>
            <a:off x="486970" y="1822583"/>
            <a:ext cx="1711108" cy="828136"/>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4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الإجابة</a:t>
            </a:r>
            <a:endParaRPr kumimoji="0" lang="ar-SA" sz="24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graphicFrame>
        <p:nvGraphicFramePr>
          <p:cNvPr id="10" name="جدول 3">
            <a:extLst>
              <a:ext uri="{FF2B5EF4-FFF2-40B4-BE49-F238E27FC236}">
                <a16:creationId xmlns:a16="http://schemas.microsoft.com/office/drawing/2014/main" id="{7AB42A86-4783-4B0F-988C-9DF87B37ED14}"/>
              </a:ext>
            </a:extLst>
          </p:cNvPr>
          <p:cNvGraphicFramePr>
            <a:graphicFrameLocks noGrp="1"/>
          </p:cNvGraphicFramePr>
          <p:nvPr>
            <p:extLst>
              <p:ext uri="{D42A27DB-BD31-4B8C-83A1-F6EECF244321}">
                <p14:modId xmlns:p14="http://schemas.microsoft.com/office/powerpoint/2010/main" val="1772121283"/>
              </p:ext>
            </p:extLst>
          </p:nvPr>
        </p:nvGraphicFramePr>
        <p:xfrm>
          <a:off x="612476" y="3267915"/>
          <a:ext cx="10886536" cy="3017520"/>
        </p:xfrm>
        <a:graphic>
          <a:graphicData uri="http://schemas.openxmlformats.org/drawingml/2006/table">
            <a:tbl>
              <a:tblPr rtl="1" firstRow="1" bandRow="1">
                <a:tableStyleId>{F5AB1C69-6EDB-4FF4-983F-18BD219EF322}</a:tableStyleId>
              </a:tblPr>
              <a:tblGrid>
                <a:gridCol w="2343510">
                  <a:extLst>
                    <a:ext uri="{9D8B030D-6E8A-4147-A177-3AD203B41FA5}">
                      <a16:colId xmlns:a16="http://schemas.microsoft.com/office/drawing/2014/main" val="2646478652"/>
                    </a:ext>
                  </a:extLst>
                </a:gridCol>
                <a:gridCol w="4554747">
                  <a:extLst>
                    <a:ext uri="{9D8B030D-6E8A-4147-A177-3AD203B41FA5}">
                      <a16:colId xmlns:a16="http://schemas.microsoft.com/office/drawing/2014/main" val="1598922274"/>
                    </a:ext>
                  </a:extLst>
                </a:gridCol>
                <a:gridCol w="3988279">
                  <a:extLst>
                    <a:ext uri="{9D8B030D-6E8A-4147-A177-3AD203B41FA5}">
                      <a16:colId xmlns:a16="http://schemas.microsoft.com/office/drawing/2014/main" val="2582889265"/>
                    </a:ext>
                  </a:extLst>
                </a:gridCol>
              </a:tblGrid>
              <a:tr h="507137">
                <a:tc>
                  <a:txBody>
                    <a:bodyPr/>
                    <a:lstStyle/>
                    <a:p>
                      <a:pPr algn="ctr" rtl="1"/>
                      <a:r>
                        <a:rPr lang="ar-BH" sz="3600" dirty="0">
                          <a:solidFill>
                            <a:schemeClr val="tx2">
                              <a:lumMod val="75000"/>
                            </a:schemeClr>
                          </a:solidFill>
                          <a:latin typeface="Sakkal Majalla" panose="02000000000000000000" pitchFamily="2" charset="-78"/>
                          <a:cs typeface="Sakkal Majalla" panose="02000000000000000000" pitchFamily="2" charset="-78"/>
                        </a:rPr>
                        <a:t>الأسلوب</a:t>
                      </a:r>
                      <a:endParaRPr lang="ar-SA" sz="3600" dirty="0">
                        <a:solidFill>
                          <a:schemeClr val="tx2">
                            <a:lumMod val="75000"/>
                          </a:schemeClr>
                        </a:solidFill>
                        <a:latin typeface="Sakkal Majalla" panose="02000000000000000000" pitchFamily="2" charset="-78"/>
                        <a:cs typeface="Sakkal Majalla" panose="02000000000000000000" pitchFamily="2" charset="-78"/>
                      </a:endParaRPr>
                    </a:p>
                  </a:txBody>
                  <a:tcPr/>
                </a:tc>
                <a:tc>
                  <a:txBody>
                    <a:bodyPr/>
                    <a:lstStyle/>
                    <a:p>
                      <a:pPr algn="ctr" rtl="1"/>
                      <a:r>
                        <a:rPr lang="ar-BH" sz="3600" dirty="0">
                          <a:solidFill>
                            <a:schemeClr val="tx2">
                              <a:lumMod val="75000"/>
                            </a:schemeClr>
                          </a:solidFill>
                          <a:latin typeface="Sakkal Majalla" panose="02000000000000000000" pitchFamily="2" charset="-78"/>
                          <a:cs typeface="Sakkal Majalla" panose="02000000000000000000" pitchFamily="2" charset="-78"/>
                        </a:rPr>
                        <a:t>الجملة</a:t>
                      </a:r>
                      <a:endParaRPr lang="ar-SA" sz="3600" dirty="0">
                        <a:solidFill>
                          <a:schemeClr val="tx2">
                            <a:lumMod val="75000"/>
                          </a:schemeClr>
                        </a:solidFill>
                        <a:latin typeface="Sakkal Majalla" panose="02000000000000000000" pitchFamily="2" charset="-78"/>
                        <a:cs typeface="Sakkal Majalla" panose="02000000000000000000" pitchFamily="2" charset="-78"/>
                      </a:endParaRPr>
                    </a:p>
                  </a:txBody>
                  <a:tcPr/>
                </a:tc>
                <a:tc>
                  <a:txBody>
                    <a:bodyPr/>
                    <a:lstStyle/>
                    <a:p>
                      <a:pPr algn="ctr" rtl="1"/>
                      <a:r>
                        <a:rPr lang="ar-BH" sz="3600" dirty="0">
                          <a:solidFill>
                            <a:schemeClr val="tx2">
                              <a:lumMod val="75000"/>
                            </a:schemeClr>
                          </a:solidFill>
                          <a:latin typeface="Sakkal Majalla" panose="02000000000000000000" pitchFamily="2" charset="-78"/>
                          <a:cs typeface="Sakkal Majalla" panose="02000000000000000000" pitchFamily="2" charset="-78"/>
                        </a:rPr>
                        <a:t>الدلالة</a:t>
                      </a:r>
                      <a:endParaRPr lang="ar-SA" sz="3600" dirty="0">
                        <a:solidFill>
                          <a:schemeClr val="tx2">
                            <a:lumMod val="75000"/>
                          </a:schemeClr>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90508120"/>
                  </a:ext>
                </a:extLst>
              </a:tr>
              <a:tr h="596932">
                <a:tc>
                  <a:txBody>
                    <a:bodyPr/>
                    <a:lstStyle/>
                    <a:p>
                      <a:pPr algn="ctr" rtl="1"/>
                      <a:r>
                        <a:rPr lang="ar-BH" sz="3600" dirty="0">
                          <a:latin typeface="Sakkal Majalla" panose="02000000000000000000" pitchFamily="2" charset="-78"/>
                          <a:cs typeface="Sakkal Majalla" panose="02000000000000000000" pitchFamily="2" charset="-78"/>
                        </a:rPr>
                        <a:t>النفي</a:t>
                      </a:r>
                      <a:endParaRPr lang="ar-SA" sz="3600" dirty="0">
                        <a:latin typeface="Sakkal Majalla" panose="02000000000000000000" pitchFamily="2" charset="-78"/>
                        <a:cs typeface="Sakkal Majalla" panose="02000000000000000000" pitchFamily="2" charset="-78"/>
                      </a:endParaRPr>
                    </a:p>
                  </a:txBody>
                  <a:tcPr/>
                </a:tc>
                <a:tc>
                  <a:txBody>
                    <a:bodyPr/>
                    <a:lstStyle/>
                    <a:p>
                      <a:pPr algn="ctr" rtl="1"/>
                      <a:r>
                        <a:rPr lang="ar-BH" sz="3600" dirty="0">
                          <a:latin typeface="Sakkal Majalla" panose="02000000000000000000" pitchFamily="2" charset="-78"/>
                          <a:cs typeface="Sakkal Majalla" panose="02000000000000000000" pitchFamily="2" charset="-78"/>
                        </a:rPr>
                        <a:t>لا سود الصحائف</a:t>
                      </a:r>
                      <a:endParaRPr lang="ar-SA" sz="3600" dirty="0">
                        <a:solidFill>
                          <a:srgbClr val="002060"/>
                        </a:solidFill>
                        <a:latin typeface="Sakkal Majalla" panose="02000000000000000000" pitchFamily="2" charset="-78"/>
                        <a:cs typeface="Sakkal Majalla" panose="02000000000000000000" pitchFamily="2" charset="-78"/>
                      </a:endParaRPr>
                    </a:p>
                  </a:txBody>
                  <a:tcPr/>
                </a:tc>
                <a:tc>
                  <a:txBody>
                    <a:bodyPr/>
                    <a:lstStyle/>
                    <a:p>
                      <a:pPr algn="ctr" rtl="1"/>
                      <a:r>
                        <a:rPr lang="ar-BH" sz="3600" dirty="0">
                          <a:latin typeface="Sakkal Majalla" panose="02000000000000000000" pitchFamily="2" charset="-78"/>
                          <a:cs typeface="Sakkal Majalla" panose="02000000000000000000" pitchFamily="2" charset="-78"/>
                        </a:rPr>
                        <a:t>الذمّ والتحقير</a:t>
                      </a:r>
                    </a:p>
                    <a:p>
                      <a:pPr algn="ctr" rtl="1"/>
                      <a:endParaRPr lang="ar-SA" sz="36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289370923"/>
                  </a:ext>
                </a:extLst>
              </a:tr>
              <a:tr h="1146728">
                <a:tc>
                  <a:txBody>
                    <a:bodyPr/>
                    <a:lstStyle/>
                    <a:p>
                      <a:pPr algn="ctr" rtl="1"/>
                      <a:r>
                        <a:rPr lang="ar-BH" sz="3600" dirty="0">
                          <a:latin typeface="Sakkal Majalla" panose="02000000000000000000" pitchFamily="2" charset="-78"/>
                          <a:cs typeface="Sakkal Majalla" panose="02000000000000000000" pitchFamily="2" charset="-78"/>
                        </a:rPr>
                        <a:t>الاستفهام</a:t>
                      </a:r>
                    </a:p>
                    <a:p>
                      <a:pPr algn="ctr" rtl="1"/>
                      <a:endParaRPr lang="ar-SA" sz="3600" dirty="0">
                        <a:latin typeface="Sakkal Majalla" panose="02000000000000000000" pitchFamily="2" charset="-78"/>
                        <a:cs typeface="Sakkal Majalla" panose="02000000000000000000" pitchFamily="2" charset="-78"/>
                      </a:endParaRPr>
                    </a:p>
                  </a:txBody>
                  <a:tcPr/>
                </a:tc>
                <a:tc>
                  <a:txBody>
                    <a:bodyPr/>
                    <a:lstStyle/>
                    <a:p>
                      <a:pPr algn="ctr" rtl="1"/>
                      <a:r>
                        <a:rPr lang="ar-BH" sz="3600" dirty="0">
                          <a:latin typeface="Sakkal Majalla" panose="02000000000000000000" pitchFamily="2" charset="-78"/>
                          <a:cs typeface="Sakkal Majalla" panose="02000000000000000000" pitchFamily="2" charset="-78"/>
                        </a:rPr>
                        <a:t>أين الرواية؟ بل أين النجوم؟</a:t>
                      </a:r>
                      <a:endParaRPr lang="ar-SA" sz="3600" dirty="0">
                        <a:solidFill>
                          <a:srgbClr val="002060"/>
                        </a:solidFill>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السخرية</a:t>
                      </a:r>
                      <a:endParaRPr kumimoji="0" lang="ar-SA" sz="360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endParaRPr>
                    </a:p>
                    <a:p>
                      <a:pPr algn="ctr" rtl="1"/>
                      <a:endParaRPr lang="ar-SA" sz="36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1214396"/>
                  </a:ext>
                </a:extLst>
              </a:tr>
            </a:tbl>
          </a:graphicData>
        </a:graphic>
      </p:graphicFrame>
      <p:sp>
        <p:nvSpPr>
          <p:cNvPr id="6"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7" name="مخطط انسيابي: معالجة 5"/>
          <p:cNvSpPr/>
          <p:nvPr/>
        </p:nvSpPr>
        <p:spPr>
          <a:xfrm>
            <a:off x="5642213" y="381935"/>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الأول – أنشطة تعليمية (6):</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2217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خطط انسيابي: معالجة متعاقبة 2"/>
          <p:cNvSpPr/>
          <p:nvPr/>
        </p:nvSpPr>
        <p:spPr>
          <a:xfrm>
            <a:off x="1331152" y="2104846"/>
            <a:ext cx="9794240" cy="4203556"/>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خطط انسيابي: معالجة متعاقبة 4"/>
          <p:cNvSpPr/>
          <p:nvPr/>
        </p:nvSpPr>
        <p:spPr>
          <a:xfrm>
            <a:off x="464957" y="1931134"/>
            <a:ext cx="11050226" cy="4203556"/>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BH" sz="3600" dirty="0">
              <a:solidFill>
                <a:schemeClr val="tx1"/>
              </a:solidFill>
              <a:latin typeface="Sakkal Majalla" panose="02000000000000000000" pitchFamily="2" charset="-78"/>
              <a:cs typeface="Sakkal Majalla" panose="02000000000000000000" pitchFamily="2" charset="-78"/>
            </a:endParaRPr>
          </a:p>
          <a:p>
            <a:pPr algn="r" rtl="1"/>
            <a:endParaRPr lang="ar-BH" sz="3600" dirty="0">
              <a:solidFill>
                <a:schemeClr val="tx1"/>
              </a:solidFill>
              <a:latin typeface="Sakkal Majalla" panose="02000000000000000000" pitchFamily="2" charset="-78"/>
              <a:cs typeface="Sakkal Majalla" panose="02000000000000000000" pitchFamily="2" charset="-78"/>
            </a:endParaRPr>
          </a:p>
          <a:p>
            <a:pPr algn="r" rtl="1"/>
            <a:r>
              <a:rPr lang="ar-BH" sz="3600" dirty="0">
                <a:solidFill>
                  <a:schemeClr val="tx1"/>
                </a:solidFill>
                <a:latin typeface="Sakkal Majalla" panose="02000000000000000000" pitchFamily="2" charset="-78"/>
                <a:cs typeface="Sakkal Majalla" panose="02000000000000000000" pitchFamily="2" charset="-78"/>
              </a:rPr>
              <a:t>5- فـتــــــــــحُ الـفُتوحِ تـعالى أن يحيطَ بهِ                نـظمٌ من الشعرِ أو نثرٌ من الخُطَبِ</a:t>
            </a:r>
            <a:br>
              <a:rPr lang="ar-BH" sz="3600" dirty="0">
                <a:solidFill>
                  <a:schemeClr val="tx1"/>
                </a:solidFill>
                <a:latin typeface="Sakkal Majalla" panose="02000000000000000000" pitchFamily="2" charset="-78"/>
                <a:cs typeface="Sakkal Majalla" panose="02000000000000000000" pitchFamily="2" charset="-78"/>
              </a:rPr>
            </a:br>
            <a:r>
              <a:rPr lang="ar-BH" sz="3600" dirty="0">
                <a:solidFill>
                  <a:schemeClr val="tx1"/>
                </a:solidFill>
                <a:latin typeface="Sakkal Majalla" panose="02000000000000000000" pitchFamily="2" charset="-78"/>
                <a:cs typeface="Sakkal Majalla" panose="02000000000000000000" pitchFamily="2" charset="-78"/>
              </a:rPr>
              <a:t>6- فـتـــــــــــحٌ تـفتـــــــــــــــحُ أبـوابُ الـسّمــــــاءِ لـهُ                وتـبرز الأرضُ فــــــــي أثوابها القُشُــــــــــــبِ</a:t>
            </a:r>
            <a:br>
              <a:rPr lang="ar-BH" sz="3600" dirty="0">
                <a:solidFill>
                  <a:schemeClr val="tx1"/>
                </a:solidFill>
                <a:latin typeface="Sakkal Majalla" panose="02000000000000000000" pitchFamily="2" charset="-78"/>
                <a:cs typeface="Sakkal Majalla" panose="02000000000000000000" pitchFamily="2" charset="-78"/>
              </a:rPr>
            </a:br>
            <a:r>
              <a:rPr lang="ar-BH" sz="3600" dirty="0">
                <a:solidFill>
                  <a:schemeClr val="tx1"/>
                </a:solidFill>
                <a:latin typeface="Sakkal Majalla" panose="02000000000000000000" pitchFamily="2" charset="-78"/>
                <a:cs typeface="Sakkal Majalla" panose="02000000000000000000" pitchFamily="2" charset="-78"/>
              </a:rPr>
              <a:t>7- يـا يومَ وقـعةِ (عمّوريّة) انصرفتْ                عَـنْك الـمُنى حـفّـــلاً معسولةَ الحلَبِ</a:t>
            </a:r>
          </a:p>
          <a:p>
            <a:pPr algn="r" rtl="1"/>
            <a:r>
              <a:rPr lang="ar-BH" sz="3600" dirty="0">
                <a:solidFill>
                  <a:schemeClr val="tx1"/>
                </a:solidFill>
                <a:latin typeface="Sakkal Majalla" panose="02000000000000000000" pitchFamily="2" charset="-78"/>
                <a:cs typeface="Sakkal Majalla" panose="02000000000000000000" pitchFamily="2" charset="-78"/>
              </a:rPr>
              <a:t>8-أبقيْتَ جِدَّ بَنِـي الإِسـلامِ فـي صَعَـدٍ                والمُشْرِكينَ ودَارَ الشـرْكِ فـي صَبَـبِ </a:t>
            </a:r>
          </a:p>
          <a:p>
            <a:pPr algn="r" rtl="1"/>
            <a:endParaRPr lang="ar-BH" sz="3600" dirty="0">
              <a:solidFill>
                <a:schemeClr val="tx1"/>
              </a:solidFill>
              <a:latin typeface="Sakkal Majalla" panose="02000000000000000000" pitchFamily="2" charset="-78"/>
              <a:cs typeface="Sakkal Majalla" panose="02000000000000000000" pitchFamily="2" charset="-78"/>
            </a:endParaRPr>
          </a:p>
          <a:p>
            <a:pPr algn="r" rtl="1"/>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6" name="شكل بيضاوي 5">
            <a:extLst>
              <a:ext uri="{FF2B5EF4-FFF2-40B4-BE49-F238E27FC236}">
                <a16:creationId xmlns:a16="http://schemas.microsoft.com/office/drawing/2014/main" id="{740B9263-62AE-4060-A028-8FD7734F83DD}"/>
              </a:ext>
            </a:extLst>
          </p:cNvPr>
          <p:cNvSpPr/>
          <p:nvPr/>
        </p:nvSpPr>
        <p:spPr>
          <a:xfrm flipH="1">
            <a:off x="9821201" y="475086"/>
            <a:ext cx="1693982" cy="1195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600" b="1" dirty="0">
                <a:latin typeface="Sakkal Majalla" panose="02000000000000000000" pitchFamily="2" charset="-78"/>
                <a:cs typeface="Sakkal Majalla" panose="02000000000000000000" pitchFamily="2" charset="-78"/>
              </a:rPr>
              <a:t>المقطع الثاني</a:t>
            </a:r>
            <a:endParaRPr lang="ar-SA" sz="3600" b="1" dirty="0">
              <a:latin typeface="Sakkal Majalla" panose="02000000000000000000" pitchFamily="2" charset="-78"/>
              <a:cs typeface="Sakkal Majalla" panose="02000000000000000000" pitchFamily="2" charset="-78"/>
            </a:endParaRPr>
          </a:p>
        </p:txBody>
      </p:sp>
      <p:sp>
        <p:nvSpPr>
          <p:cNvPr id="9" name="Rectangle 3">
            <a:extLst>
              <a:ext uri="{FF2B5EF4-FFF2-40B4-BE49-F238E27FC236}">
                <a16:creationId xmlns:a16="http://schemas.microsoft.com/office/drawing/2014/main" id="{A7528D49-049D-42AD-A2B2-906B74C4B3D4}"/>
              </a:ext>
            </a:extLst>
          </p:cNvPr>
          <p:cNvSpPr/>
          <p:nvPr/>
        </p:nvSpPr>
        <p:spPr>
          <a:xfrm>
            <a:off x="2151529" y="904832"/>
            <a:ext cx="7404157" cy="739896"/>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a:buClr>
                <a:schemeClr val="accent3"/>
              </a:buClr>
              <a:buFontTx/>
              <a:buChar char="-"/>
              <a:defRPr/>
            </a:pPr>
            <a:endParaRPr lang="en-US" sz="40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a:buClr>
                <a:schemeClr val="accent3"/>
              </a:buClr>
              <a:defRPr/>
            </a:pPr>
            <a:r>
              <a:rPr lang="ar-BH"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تعظيم الفتح المبين المعزز بالإيمان بالله</a:t>
            </a:r>
            <a:endParaRPr lang="ar-BH" sz="4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marL="571500" indent="-571500" algn="r">
              <a:buClr>
                <a:schemeClr val="accent3"/>
              </a:buClr>
              <a:buFontTx/>
              <a:buChar char="-"/>
              <a:defRPr/>
            </a:pPr>
            <a:endParaRPr lang="ar-BH"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2508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978897" y="1373331"/>
            <a:ext cx="10925361" cy="8798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600" b="1" dirty="0">
                <a:solidFill>
                  <a:schemeClr val="tx1"/>
                </a:solidFill>
                <a:latin typeface="Sakkal Majalla" panose="02000000000000000000" pitchFamily="2" charset="-78"/>
                <a:cs typeface="Sakkal Majalla" panose="02000000000000000000" pitchFamily="2" charset="-78"/>
              </a:rPr>
              <a:t>1- بيّن المظاهر الإيقاعيّة في هذا المقطع، مدلّلا عليها بألفاظ أو عبارات من الأبيات.</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5" name="مخطط انسيابي: محطة طرفية 4"/>
          <p:cNvSpPr/>
          <p:nvPr/>
        </p:nvSpPr>
        <p:spPr>
          <a:xfrm>
            <a:off x="777629" y="3128589"/>
            <a:ext cx="11039442" cy="3095154"/>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ar-BH" sz="3600" b="1" dirty="0">
              <a:solidFill>
                <a:srgbClr val="FF0000"/>
              </a:solidFill>
              <a:latin typeface="Sakkal Majalla" panose="02000000000000000000" pitchFamily="2" charset="-78"/>
              <a:cs typeface="Sakkal Majalla" panose="02000000000000000000" pitchFamily="2" charset="-78"/>
            </a:endParaRPr>
          </a:p>
          <a:p>
            <a:pPr algn="r"/>
            <a:r>
              <a:rPr lang="ar-BH" sz="3600" b="1" dirty="0">
                <a:solidFill>
                  <a:srgbClr val="FF0000"/>
                </a:solidFill>
                <a:latin typeface="Sakkal Majalla" panose="02000000000000000000" pitchFamily="2" charset="-78"/>
                <a:cs typeface="Sakkal Majalla" panose="02000000000000000000" pitchFamily="2" charset="-78"/>
              </a:rPr>
              <a:t> </a:t>
            </a:r>
            <a:r>
              <a:rPr lang="ar-BH" sz="4400" b="1" dirty="0">
                <a:solidFill>
                  <a:schemeClr val="tx1"/>
                </a:solidFill>
                <a:latin typeface="Sakkal Majalla" panose="02000000000000000000" pitchFamily="2" charset="-78"/>
                <a:cs typeface="Sakkal Majalla" panose="02000000000000000000" pitchFamily="2" charset="-78"/>
              </a:rPr>
              <a:t>- تكرار الألفاظ: </a:t>
            </a:r>
            <a:r>
              <a:rPr lang="ar-BH" sz="4400" b="1" dirty="0">
                <a:solidFill>
                  <a:srgbClr val="C00000"/>
                </a:solidFill>
                <a:latin typeface="Sakkal Majalla" panose="02000000000000000000" pitchFamily="2" charset="-78"/>
                <a:cs typeface="Sakkal Majalla" panose="02000000000000000000" pitchFamily="2" charset="-78"/>
              </a:rPr>
              <a:t>(فتح/ الفتوح/تفتح، المشركين/ الشرك).</a:t>
            </a:r>
          </a:p>
          <a:p>
            <a:pPr algn="r"/>
            <a:r>
              <a:rPr lang="ar-BH" sz="4400" b="1" dirty="0">
                <a:solidFill>
                  <a:schemeClr val="tx1"/>
                </a:solidFill>
                <a:latin typeface="Sakkal Majalla" panose="02000000000000000000" pitchFamily="2" charset="-78"/>
                <a:cs typeface="Sakkal Majalla" panose="02000000000000000000" pitchFamily="2" charset="-78"/>
              </a:rPr>
              <a:t>- التضادّ: </a:t>
            </a:r>
            <a:r>
              <a:rPr lang="ar-BH" sz="4400" b="1" dirty="0">
                <a:solidFill>
                  <a:srgbClr val="C00000"/>
                </a:solidFill>
                <a:latin typeface="Sakkal Majalla" panose="02000000000000000000" pitchFamily="2" charset="-78"/>
                <a:cs typeface="Sakkal Majalla" panose="02000000000000000000" pitchFamily="2" charset="-78"/>
              </a:rPr>
              <a:t>(السماء/ الأرض، الإسلام/ الشرك، صَعَد/ صبب).</a:t>
            </a:r>
          </a:p>
          <a:p>
            <a:pPr algn="r"/>
            <a:r>
              <a:rPr lang="ar-BH" sz="4400" b="1" dirty="0">
                <a:solidFill>
                  <a:schemeClr val="tx1"/>
                </a:solidFill>
                <a:latin typeface="Sakkal Majalla" panose="02000000000000000000" pitchFamily="2" charset="-78"/>
                <a:cs typeface="Sakkal Majalla" panose="02000000000000000000" pitchFamily="2" charset="-78"/>
              </a:rPr>
              <a:t>- ح</a:t>
            </a:r>
            <a:r>
              <a:rPr lang="ar-SA" sz="4400" b="1" dirty="0">
                <a:solidFill>
                  <a:schemeClr val="tx1"/>
                </a:solidFill>
                <a:latin typeface="Sakkal Majalla" panose="02000000000000000000" pitchFamily="2" charset="-78"/>
                <a:cs typeface="Sakkal Majalla" panose="02000000000000000000" pitchFamily="2" charset="-78"/>
              </a:rPr>
              <a:t>ُ</a:t>
            </a:r>
            <a:r>
              <a:rPr lang="ar-BH" sz="4400" b="1" dirty="0">
                <a:solidFill>
                  <a:schemeClr val="tx1"/>
                </a:solidFill>
                <a:latin typeface="Sakkal Majalla" panose="02000000000000000000" pitchFamily="2" charset="-78"/>
                <a:cs typeface="Sakkal Majalla" panose="02000000000000000000" pitchFamily="2" charset="-78"/>
              </a:rPr>
              <a:t>سن التقسيم: </a:t>
            </a:r>
            <a:r>
              <a:rPr lang="ar-BH" sz="4400" b="1" dirty="0">
                <a:solidFill>
                  <a:srgbClr val="C00000"/>
                </a:solidFill>
                <a:latin typeface="Sakkal Majalla" panose="02000000000000000000" pitchFamily="2" charset="-78"/>
                <a:cs typeface="Sakkal Majalla" panose="02000000000000000000" pitchFamily="2" charset="-78"/>
              </a:rPr>
              <a:t>(نظم من الشعر/ نثر من الخطب).</a:t>
            </a:r>
            <a:endParaRPr lang="en-US" sz="4400" b="1" dirty="0">
              <a:solidFill>
                <a:srgbClr val="C00000"/>
              </a:solidFill>
              <a:latin typeface="Sakkal Majalla" panose="02000000000000000000" pitchFamily="2" charset="-78"/>
              <a:cs typeface="Sakkal Majalla" panose="02000000000000000000" pitchFamily="2" charset="-78"/>
            </a:endParaRPr>
          </a:p>
          <a:p>
            <a:pPr algn="r"/>
            <a:endParaRPr lang="ar-BH" sz="3600" b="1" dirty="0">
              <a:solidFill>
                <a:srgbClr val="FF0000"/>
              </a:solidFill>
              <a:latin typeface="Sakkal Majalla" panose="02000000000000000000" pitchFamily="2" charset="-78"/>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5E3C8CAB-A2B6-4D89-A27B-0A04EF94435A}"/>
              </a:ext>
            </a:extLst>
          </p:cNvPr>
          <p:cNvSpPr/>
          <p:nvPr/>
        </p:nvSpPr>
        <p:spPr>
          <a:xfrm>
            <a:off x="609621" y="2411654"/>
            <a:ext cx="1887394" cy="875364"/>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rgbClr val="C00000"/>
                </a:solidFill>
                <a:latin typeface="Sakkal Majalla" panose="02000000000000000000" pitchFamily="2" charset="-78"/>
                <a:cs typeface="Sakkal Majalla" panose="02000000000000000000" pitchFamily="2" charset="-78"/>
              </a:rPr>
              <a:t>الإجابة</a:t>
            </a:r>
          </a:p>
        </p:txBody>
      </p:sp>
      <p:sp>
        <p:nvSpPr>
          <p:cNvPr id="6"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7" name="مخطط انسيابي: معالجة 5"/>
          <p:cNvSpPr/>
          <p:nvPr/>
        </p:nvSpPr>
        <p:spPr>
          <a:xfrm>
            <a:off x="6047460" y="254000"/>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الثاني – أنشطة تعليمية (1):</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284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660252" y="1364396"/>
            <a:ext cx="11226078" cy="95454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3600" b="1" dirty="0">
                <a:solidFill>
                  <a:schemeClr val="tx1"/>
                </a:solidFill>
                <a:latin typeface="Sakkal Majalla" panose="02000000000000000000" pitchFamily="2" charset="-78"/>
                <a:cs typeface="Sakkal Majalla" panose="02000000000000000000" pitchFamily="2" charset="-78"/>
              </a:rPr>
              <a:t>2- </a:t>
            </a:r>
            <a:r>
              <a:rPr lang="ar-BH" sz="3600" b="1" dirty="0">
                <a:solidFill>
                  <a:schemeClr val="tx1"/>
                </a:solidFill>
                <a:latin typeface="Sakkal Majalla" panose="02000000000000000000" pitchFamily="2" charset="-78"/>
                <a:cs typeface="Sakkal Majalla" panose="02000000000000000000" pitchFamily="2" charset="-78"/>
              </a:rPr>
              <a:t>هيمن على المقطع حقلٌ معجميّ يدور حول تمجيد النصر ، حدّد ألفاظه وعباراته</a:t>
            </a:r>
            <a:r>
              <a:rPr lang="ar-SA" sz="3600" b="1" dirty="0">
                <a:solidFill>
                  <a:schemeClr val="tx1"/>
                </a:solidFill>
                <a:latin typeface="Sakkal Majalla" panose="02000000000000000000" pitchFamily="2" charset="-78"/>
                <a:cs typeface="Sakkal Majalla" panose="02000000000000000000" pitchFamily="2" charset="-78"/>
              </a:rPr>
              <a:t>.</a:t>
            </a:r>
            <a:endParaRPr lang="ar-BH" sz="3600" b="1" dirty="0">
              <a:solidFill>
                <a:schemeClr val="tx1"/>
              </a:solidFill>
              <a:latin typeface="Sakkal Majalla" panose="02000000000000000000" pitchFamily="2" charset="-78"/>
              <a:cs typeface="Sakkal Majalla" panose="02000000000000000000" pitchFamily="2" charset="-78"/>
            </a:endParaRPr>
          </a:p>
        </p:txBody>
      </p:sp>
      <p:sp>
        <p:nvSpPr>
          <p:cNvPr id="4" name="مخطط انسيابي: محطة طرفية 3"/>
          <p:cNvSpPr/>
          <p:nvPr/>
        </p:nvSpPr>
        <p:spPr>
          <a:xfrm>
            <a:off x="1250298" y="3094892"/>
            <a:ext cx="10653961" cy="3319160"/>
          </a:xfrm>
          <a:prstGeom prst="flowChartTerminator">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3600" b="1" dirty="0">
              <a:solidFill>
                <a:srgbClr val="C00000"/>
              </a:solidFill>
              <a:latin typeface="Sakkal Majalla" panose="02000000000000000000" pitchFamily="2" charset="-78"/>
              <a:cs typeface="Sakkal Majalla" panose="02000000000000000000" pitchFamily="2" charset="-78"/>
            </a:endParaRPr>
          </a:p>
          <a:p>
            <a:pPr algn="ctr"/>
            <a:endParaRPr lang="ar-BH" sz="3600" b="1" dirty="0">
              <a:solidFill>
                <a:srgbClr val="C00000"/>
              </a:solidFill>
              <a:latin typeface="Sakkal Majalla" panose="02000000000000000000" pitchFamily="2" charset="-78"/>
              <a:cs typeface="Sakkal Majalla" panose="02000000000000000000" pitchFamily="2" charset="-78"/>
            </a:endParaRPr>
          </a:p>
          <a:p>
            <a:pPr algn="just" rtl="1"/>
            <a:r>
              <a:rPr lang="ar-BH" sz="3600" b="1" dirty="0">
                <a:solidFill>
                  <a:srgbClr val="C00000"/>
                </a:solidFill>
                <a:latin typeface="Sakkal Majalla" panose="02000000000000000000" pitchFamily="2" charset="-78"/>
                <a:cs typeface="Sakkal Majalla" panose="02000000000000000000" pitchFamily="2" charset="-78"/>
              </a:rPr>
              <a:t>    هو فتح </a:t>
            </a:r>
            <a:r>
              <a:rPr lang="ar-BH" sz="3600" b="1" dirty="0" smtClean="0">
                <a:solidFill>
                  <a:srgbClr val="C00000"/>
                </a:solidFill>
                <a:latin typeface="Sakkal Majalla" panose="02000000000000000000" pitchFamily="2" charset="-78"/>
                <a:cs typeface="Sakkal Majalla" panose="02000000000000000000" pitchFamily="2" charset="-78"/>
              </a:rPr>
              <a:t>عظيم ( فتح الفتوح)، </a:t>
            </a:r>
            <a:r>
              <a:rPr lang="ar-BH" sz="3600" b="1" dirty="0">
                <a:solidFill>
                  <a:srgbClr val="C00000"/>
                </a:solidFill>
                <a:latin typeface="Sakkal Majalla" panose="02000000000000000000" pitchFamily="2" charset="-78"/>
                <a:cs typeface="Sakkal Majalla" panose="02000000000000000000" pitchFamily="2" charset="-78"/>
              </a:rPr>
              <a:t>تعالى أن يحيط به نظم من الشعر أو نثر من الخطب، تفتحت له أبواب السماء، كما أخذت الأرض زخرفها </a:t>
            </a:r>
            <a:r>
              <a:rPr lang="ar-BH" sz="3600" b="1" dirty="0" err="1" smtClean="0">
                <a:solidFill>
                  <a:srgbClr val="C00000"/>
                </a:solidFill>
                <a:latin typeface="Sakkal Majalla" panose="02000000000000000000" pitchFamily="2" charset="-78"/>
                <a:cs typeface="Sakkal Majalla" panose="02000000000000000000" pitchFamily="2" charset="-78"/>
              </a:rPr>
              <a:t>وازّيّنت</a:t>
            </a:r>
            <a:r>
              <a:rPr lang="ar-BH" sz="3600" b="1" dirty="0">
                <a:solidFill>
                  <a:srgbClr val="C00000"/>
                </a:solidFill>
                <a:latin typeface="Sakkal Majalla" panose="02000000000000000000" pitchFamily="2" charset="-78"/>
                <a:cs typeface="Sakkal Majalla" panose="02000000000000000000" pitchFamily="2" charset="-78"/>
              </a:rPr>
              <a:t> </a:t>
            </a:r>
            <a:r>
              <a:rPr lang="ar-BH" sz="3600" b="1" dirty="0" smtClean="0">
                <a:solidFill>
                  <a:srgbClr val="C00000"/>
                </a:solidFill>
                <a:latin typeface="Sakkal Majalla" panose="02000000000000000000" pitchFamily="2" charset="-78"/>
                <a:cs typeface="Sakkal Majalla" panose="02000000000000000000" pitchFamily="2" charset="-78"/>
              </a:rPr>
              <a:t>(أثوابها القشب)، </a:t>
            </a:r>
            <a:r>
              <a:rPr lang="ar-BH" sz="3600" b="1" dirty="0">
                <a:solidFill>
                  <a:srgbClr val="C00000"/>
                </a:solidFill>
                <a:latin typeface="Sakkal Majalla" panose="02000000000000000000" pitchFamily="2" charset="-78"/>
                <a:cs typeface="Sakkal Majalla" panose="02000000000000000000" pitchFamily="2" charset="-78"/>
              </a:rPr>
              <a:t>وعادت به أماني المسلمين محقّقة حافلة </a:t>
            </a:r>
            <a:r>
              <a:rPr lang="ar-BH" sz="3600" b="1" dirty="0" smtClean="0">
                <a:solidFill>
                  <a:srgbClr val="C00000"/>
                </a:solidFill>
                <a:latin typeface="Sakkal Majalla" panose="02000000000000000000" pitchFamily="2" charset="-78"/>
                <a:cs typeface="Sakkal Majalla" panose="02000000000000000000" pitchFamily="2" charset="-78"/>
              </a:rPr>
              <a:t>بالسعادة (معسولة </a:t>
            </a:r>
            <a:r>
              <a:rPr lang="ar-BH" sz="3600" b="1" dirty="0" err="1" smtClean="0">
                <a:solidFill>
                  <a:srgbClr val="C00000"/>
                </a:solidFill>
                <a:latin typeface="Sakkal Majalla" panose="02000000000000000000" pitchFamily="2" charset="-78"/>
                <a:cs typeface="Sakkal Majalla" panose="02000000000000000000" pitchFamily="2" charset="-78"/>
              </a:rPr>
              <a:t>الحلب</a:t>
            </a:r>
            <a:r>
              <a:rPr lang="ar-BH" sz="3600" b="1" dirty="0" smtClean="0">
                <a:solidFill>
                  <a:srgbClr val="C00000"/>
                </a:solidFill>
                <a:latin typeface="Sakkal Majalla" panose="02000000000000000000" pitchFamily="2" charset="-78"/>
                <a:cs typeface="Sakkal Majalla" panose="02000000000000000000" pitchFamily="2" charset="-78"/>
              </a:rPr>
              <a:t>)، </a:t>
            </a:r>
            <a:r>
              <a:rPr lang="ar-BH" sz="3600" b="1" dirty="0">
                <a:solidFill>
                  <a:srgbClr val="C00000"/>
                </a:solidFill>
                <a:latin typeface="Sakkal Majalla" panose="02000000000000000000" pitchFamily="2" charset="-78"/>
                <a:cs typeface="Sakkal Majalla" panose="02000000000000000000" pitchFamily="2" charset="-78"/>
              </a:rPr>
              <a:t>مما جعل راية الإسلام في </a:t>
            </a:r>
            <a:r>
              <a:rPr lang="ar-BH" sz="3600" b="1" dirty="0" smtClean="0">
                <a:solidFill>
                  <a:srgbClr val="C00000"/>
                </a:solidFill>
                <a:latin typeface="Sakkal Majalla" panose="02000000000000000000" pitchFamily="2" charset="-78"/>
                <a:cs typeface="Sakkal Majalla" panose="02000000000000000000" pitchFamily="2" charset="-78"/>
              </a:rPr>
              <a:t>صعود (صعد)، </a:t>
            </a:r>
            <a:r>
              <a:rPr lang="ar-BH" sz="3600" b="1" dirty="0">
                <a:solidFill>
                  <a:srgbClr val="C00000"/>
                </a:solidFill>
                <a:latin typeface="Sakkal Majalla" panose="02000000000000000000" pitchFamily="2" charset="-78"/>
                <a:cs typeface="Sakkal Majalla" panose="02000000000000000000" pitchFamily="2" charset="-78"/>
              </a:rPr>
              <a:t>وراية الشرك في </a:t>
            </a:r>
            <a:r>
              <a:rPr lang="ar-BH" sz="3600" b="1" dirty="0" smtClean="0">
                <a:solidFill>
                  <a:srgbClr val="C00000"/>
                </a:solidFill>
                <a:latin typeface="Sakkal Majalla" panose="02000000000000000000" pitchFamily="2" charset="-78"/>
                <a:cs typeface="Sakkal Majalla" panose="02000000000000000000" pitchFamily="2" charset="-78"/>
              </a:rPr>
              <a:t>انحدار (صبب).</a:t>
            </a:r>
            <a:endParaRPr lang="ar-BH" sz="3600" b="1" dirty="0">
              <a:solidFill>
                <a:srgbClr val="C00000"/>
              </a:solidFill>
              <a:latin typeface="Sakkal Majalla" panose="02000000000000000000" pitchFamily="2" charset="-78"/>
              <a:cs typeface="Sakkal Majalla" panose="02000000000000000000" pitchFamily="2" charset="-78"/>
            </a:endParaRPr>
          </a:p>
          <a:p>
            <a:pPr algn="ctr"/>
            <a:endParaRPr lang="ar-BH" sz="3600" b="1" dirty="0">
              <a:solidFill>
                <a:srgbClr val="C00000"/>
              </a:solidFill>
              <a:latin typeface="Sakkal Majalla" panose="02000000000000000000" pitchFamily="2" charset="-78"/>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8515D491-BFD7-4796-9E1A-597DFC42E61E}"/>
              </a:ext>
            </a:extLst>
          </p:cNvPr>
          <p:cNvSpPr/>
          <p:nvPr/>
        </p:nvSpPr>
        <p:spPr>
          <a:xfrm>
            <a:off x="660252" y="2483623"/>
            <a:ext cx="1854348" cy="78872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C00000"/>
                </a:solidFill>
                <a:latin typeface="Sakkal Majalla" panose="02000000000000000000" pitchFamily="2" charset="-78"/>
                <a:cs typeface="Sakkal Majalla" panose="02000000000000000000" pitchFamily="2" charset="-78"/>
              </a:rPr>
              <a:t>الإجابة</a:t>
            </a:r>
          </a:p>
        </p:txBody>
      </p:sp>
      <p:sp>
        <p:nvSpPr>
          <p:cNvPr id="7"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6" name="مخطط انسيابي: معالجة 5"/>
          <p:cNvSpPr/>
          <p:nvPr/>
        </p:nvSpPr>
        <p:spPr>
          <a:xfrm>
            <a:off x="6047460" y="254000"/>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الثاني – أنشطة تعليمية (2):</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5883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567953" y="1227814"/>
            <a:ext cx="7773598" cy="646331"/>
          </a:xfrm>
          <a:prstGeom prst="rect">
            <a:avLst/>
          </a:prstGeom>
          <a:solidFill>
            <a:schemeClr val="tx2">
              <a:lumMod val="20000"/>
              <a:lumOff val="80000"/>
            </a:schemeClr>
          </a:solidFill>
        </p:spPr>
        <p:txBody>
          <a:bodyPr wrap="square" rtlCol="0">
            <a:spAutoFit/>
          </a:bodyPr>
          <a:lstStyle/>
          <a:p>
            <a:pPr algn="r"/>
            <a:r>
              <a:rPr lang="ar-BH" sz="3600" b="1" dirty="0">
                <a:latin typeface="Sakkal Majalla" panose="02000000000000000000" pitchFamily="2" charset="-78"/>
                <a:cs typeface="Sakkal Majalla" panose="02000000000000000000" pitchFamily="2" charset="-78"/>
              </a:rPr>
              <a:t>3-  ما مؤشّرات الوصف في هذا المقطع؟</a:t>
            </a:r>
            <a:endParaRPr lang="en-US" sz="3600" b="1" dirty="0">
              <a:latin typeface="Sakkal Majalla" panose="02000000000000000000" pitchFamily="2" charset="-78"/>
              <a:cs typeface="Sakkal Majalla" panose="02000000000000000000" pitchFamily="2" charset="-78"/>
            </a:endParaRPr>
          </a:p>
        </p:txBody>
      </p:sp>
      <p:sp>
        <p:nvSpPr>
          <p:cNvPr id="3" name="مخطط انسيابي: محطة طرفية 2"/>
          <p:cNvSpPr/>
          <p:nvPr/>
        </p:nvSpPr>
        <p:spPr>
          <a:xfrm>
            <a:off x="182880" y="2254895"/>
            <a:ext cx="12009120" cy="4156808"/>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rtl="1">
              <a:buFontTx/>
              <a:buChar char="-"/>
            </a:pPr>
            <a:endParaRPr lang="ar-BH" sz="3600" b="1" dirty="0">
              <a:solidFill>
                <a:srgbClr val="C00000"/>
              </a:solidFill>
              <a:latin typeface="Sakkal Majalla" panose="02000000000000000000" pitchFamily="2" charset="-78"/>
              <a:cs typeface="Sakkal Majalla" panose="02000000000000000000" pitchFamily="2" charset="-78"/>
            </a:endParaRPr>
          </a:p>
          <a:p>
            <a:pPr algn="just" rtl="1"/>
            <a:r>
              <a:rPr lang="ar-BH" sz="3600" b="1" dirty="0">
                <a:solidFill>
                  <a:schemeClr val="tx1"/>
                </a:solidFill>
                <a:latin typeface="Sakkal Majalla" panose="02000000000000000000" pitchFamily="2" charset="-78"/>
                <a:cs typeface="Sakkal Majalla" panose="02000000000000000000" pitchFamily="2" charset="-78"/>
              </a:rPr>
              <a:t>-  الجمل الاسميّة: </a:t>
            </a:r>
            <a:r>
              <a:rPr lang="ar-BH" sz="3600" b="1" dirty="0">
                <a:solidFill>
                  <a:srgbClr val="C00000"/>
                </a:solidFill>
                <a:latin typeface="Sakkal Majalla" panose="02000000000000000000" pitchFamily="2" charset="-78"/>
                <a:cs typeface="Sakkal Majalla" panose="02000000000000000000" pitchFamily="2" charset="-78"/>
              </a:rPr>
              <a:t>وهي جمل وصفيّة، تبرز نوع الفتح، والهالة التي</a:t>
            </a:r>
          </a:p>
          <a:p>
            <a:pPr algn="just" rtl="1"/>
            <a:r>
              <a:rPr lang="ar-BH" sz="3600" b="1" dirty="0">
                <a:solidFill>
                  <a:srgbClr val="C00000"/>
                </a:solidFill>
                <a:latin typeface="Sakkal Majalla" panose="02000000000000000000" pitchFamily="2" charset="-78"/>
                <a:cs typeface="Sakkal Majalla" panose="02000000000000000000" pitchFamily="2" charset="-78"/>
              </a:rPr>
              <a:t>- تحيط به (فتح الفتوح، فتحٌ تفتح، يحيط به نظم).</a:t>
            </a:r>
          </a:p>
          <a:p>
            <a:pPr algn="just" rtl="1"/>
            <a:r>
              <a:rPr lang="ar-BH" sz="3600" b="1" dirty="0">
                <a:solidFill>
                  <a:schemeClr val="tx1"/>
                </a:solidFill>
                <a:latin typeface="Sakkal Majalla" panose="02000000000000000000" pitchFamily="2" charset="-78"/>
                <a:cs typeface="Sakkal Majalla" panose="02000000000000000000" pitchFamily="2" charset="-78"/>
              </a:rPr>
              <a:t>- الجمل الفعليّة التي تقوم على الأفعال المضارعة: </a:t>
            </a:r>
            <a:r>
              <a:rPr lang="ar-BH" sz="3600" b="1" dirty="0">
                <a:solidFill>
                  <a:srgbClr val="C00000"/>
                </a:solidFill>
                <a:latin typeface="Sakkal Majalla" panose="02000000000000000000" pitchFamily="2" charset="-78"/>
                <a:cs typeface="Sakkal Majalla" panose="02000000000000000000" pitchFamily="2" charset="-78"/>
              </a:rPr>
              <a:t>(تبرز الأرض في أثوابها القشب).</a:t>
            </a:r>
          </a:p>
          <a:p>
            <a:pPr algn="just" rtl="1"/>
            <a:r>
              <a:rPr lang="ar-BH" sz="3600" b="1" dirty="0">
                <a:solidFill>
                  <a:schemeClr val="tx1"/>
                </a:solidFill>
                <a:latin typeface="Sakkal Majalla" panose="02000000000000000000" pitchFamily="2" charset="-78"/>
                <a:cs typeface="Sakkal Majalla" panose="02000000000000000000" pitchFamily="2" charset="-78"/>
              </a:rPr>
              <a:t>- الجمل الفعليّة التي تقوم على الأفعال الماضية التي لا تفيد السرد بمقدار ما تفيد  الوصف والدلالة على الحال</a:t>
            </a:r>
            <a:r>
              <a:rPr lang="ar-SA" sz="3600" b="1" dirty="0">
                <a:solidFill>
                  <a:schemeClr val="tx1"/>
                </a:solidFill>
                <a:latin typeface="Sakkal Majalla" panose="02000000000000000000" pitchFamily="2" charset="-78"/>
                <a:cs typeface="Sakkal Majalla" panose="02000000000000000000" pitchFamily="2" charset="-78"/>
              </a:rPr>
              <a:t>:</a:t>
            </a:r>
            <a:r>
              <a:rPr lang="ar-BH" sz="3600" b="1" dirty="0">
                <a:solidFill>
                  <a:schemeClr val="tx1"/>
                </a:solidFill>
                <a:latin typeface="Sakkal Majalla" panose="02000000000000000000" pitchFamily="2" charset="-78"/>
                <a:cs typeface="Sakkal Majalla" panose="02000000000000000000" pitchFamily="2" charset="-78"/>
              </a:rPr>
              <a:t> </a:t>
            </a:r>
            <a:r>
              <a:rPr lang="ar-BH" sz="3600" b="1" dirty="0">
                <a:solidFill>
                  <a:srgbClr val="C00000"/>
                </a:solidFill>
                <a:latin typeface="Sakkal Majalla" panose="02000000000000000000" pitchFamily="2" charset="-78"/>
                <a:cs typeface="Sakkal Majalla" panose="02000000000000000000" pitchFamily="2" charset="-78"/>
              </a:rPr>
              <a:t>(تعالى أن، أبقيت جَدّ).</a:t>
            </a:r>
          </a:p>
          <a:p>
            <a:pPr algn="just" rtl="1"/>
            <a:r>
              <a:rPr lang="ar-BH" sz="3600" b="1" dirty="0">
                <a:solidFill>
                  <a:schemeClr val="tx1"/>
                </a:solidFill>
                <a:latin typeface="Sakkal Majalla" panose="02000000000000000000" pitchFamily="2" charset="-78"/>
                <a:cs typeface="Sakkal Majalla" panose="02000000000000000000" pitchFamily="2" charset="-78"/>
              </a:rPr>
              <a:t>- تواتر الحال: </a:t>
            </a:r>
            <a:r>
              <a:rPr lang="ar-BH" sz="3600" b="1" dirty="0">
                <a:solidFill>
                  <a:srgbClr val="C00000"/>
                </a:solidFill>
                <a:latin typeface="Sakkal Majalla" panose="02000000000000000000" pitchFamily="2" charset="-78"/>
                <a:cs typeface="Sakkal Majalla" panose="02000000000000000000" pitchFamily="2" charset="-78"/>
              </a:rPr>
              <a:t>نحو (أثوابها القشب/ حفّلا/ معسولة الحلب/ في صعد/ في صبب).  </a:t>
            </a:r>
          </a:p>
          <a:p>
            <a:pPr marL="571500" indent="-571500" algn="just" rtl="1">
              <a:buFontTx/>
              <a:buChar char="-"/>
            </a:pP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4" name="مخطط انسيابي: قرار 3">
            <a:extLst>
              <a:ext uri="{FF2B5EF4-FFF2-40B4-BE49-F238E27FC236}">
                <a16:creationId xmlns:a16="http://schemas.microsoft.com/office/drawing/2014/main" id="{EDFA6BA1-2C25-437A-B4FA-B4A6C07FDF69}"/>
              </a:ext>
            </a:extLst>
          </p:cNvPr>
          <p:cNvSpPr/>
          <p:nvPr/>
        </p:nvSpPr>
        <p:spPr>
          <a:xfrm>
            <a:off x="519953" y="997428"/>
            <a:ext cx="2197999" cy="80687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rgbClr val="C00000"/>
                </a:solidFill>
                <a:latin typeface="Sakkal Majalla" panose="02000000000000000000" pitchFamily="2" charset="-78"/>
                <a:cs typeface="Sakkal Majalla" panose="02000000000000000000" pitchFamily="2" charset="-78"/>
              </a:rPr>
              <a:t>الإجابة</a:t>
            </a:r>
            <a:endParaRPr lang="ar-SA" sz="2400" b="1" dirty="0">
              <a:solidFill>
                <a:srgbClr val="C00000"/>
              </a:solidFill>
              <a:latin typeface="Sakkal Majalla" panose="02000000000000000000" pitchFamily="2" charset="-78"/>
              <a:cs typeface="Sakkal Majalla" panose="02000000000000000000" pitchFamily="2" charset="-78"/>
            </a:endParaRPr>
          </a:p>
        </p:txBody>
      </p:sp>
      <p:sp>
        <p:nvSpPr>
          <p:cNvPr id="7"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6" name="مخطط انسيابي: معالجة 5"/>
          <p:cNvSpPr/>
          <p:nvPr/>
        </p:nvSpPr>
        <p:spPr>
          <a:xfrm>
            <a:off x="5484752" y="213988"/>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الثاني – أنشطة تعليمية (3):</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1719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خطط انسيابي: معالجة 2"/>
          <p:cNvSpPr/>
          <p:nvPr/>
        </p:nvSpPr>
        <p:spPr>
          <a:xfrm>
            <a:off x="737858" y="1347488"/>
            <a:ext cx="11023836" cy="1438834"/>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a:solidFill>
                  <a:schemeClr val="tx1"/>
                </a:solidFill>
                <a:latin typeface="Sakkal Majalla" panose="02000000000000000000" pitchFamily="2" charset="-78"/>
                <a:cs typeface="Sakkal Majalla" panose="02000000000000000000" pitchFamily="2" charset="-78"/>
              </a:rPr>
              <a:t>4- وظّف الشاعر  ظواهر بلاغيّة متعدّدة كالبديع والبيان والمعاني هات مثالا على </a:t>
            </a:r>
            <a:r>
              <a:rPr lang="ar-BH" sz="3600" b="1" dirty="0" smtClean="0">
                <a:solidFill>
                  <a:schemeClr val="tx1"/>
                </a:solidFill>
                <a:latin typeface="Sakkal Majalla" panose="02000000000000000000" pitchFamily="2" charset="-78"/>
                <a:cs typeface="Sakkal Majalla" panose="02000000000000000000" pitchFamily="2" charset="-78"/>
              </a:rPr>
              <a:t>كلّ </a:t>
            </a:r>
            <a:r>
              <a:rPr lang="ar-BH" sz="3600" b="1" dirty="0">
                <a:solidFill>
                  <a:schemeClr val="tx1"/>
                </a:solidFill>
                <a:latin typeface="Sakkal Majalla" panose="02000000000000000000" pitchFamily="2" charset="-78"/>
                <a:cs typeface="Sakkal Majalla" panose="02000000000000000000" pitchFamily="2" charset="-78"/>
              </a:rPr>
              <a:t>مما يأتي: المقابلة، الطباق، الاستعارة.</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4" name="مخطط انسيابي: قرار 3">
            <a:extLst>
              <a:ext uri="{FF2B5EF4-FFF2-40B4-BE49-F238E27FC236}">
                <a16:creationId xmlns:a16="http://schemas.microsoft.com/office/drawing/2014/main" id="{6AD035EF-75D3-423F-B886-10B1172F9B4A}"/>
              </a:ext>
            </a:extLst>
          </p:cNvPr>
          <p:cNvSpPr/>
          <p:nvPr/>
        </p:nvSpPr>
        <p:spPr>
          <a:xfrm>
            <a:off x="525449" y="2759106"/>
            <a:ext cx="2127407" cy="885267"/>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rgbClr val="C00000"/>
                </a:solidFill>
                <a:latin typeface="Sakkal Majalla" panose="02000000000000000000" pitchFamily="2" charset="-78"/>
                <a:cs typeface="Sakkal Majalla" panose="02000000000000000000" pitchFamily="2" charset="-78"/>
              </a:rPr>
              <a:t>الإجابة</a:t>
            </a:r>
            <a:endParaRPr lang="ar-SA" sz="2400" b="1" dirty="0">
              <a:solidFill>
                <a:srgbClr val="C00000"/>
              </a:solidFill>
              <a:latin typeface="Sakkal Majalla" panose="02000000000000000000" pitchFamily="2" charset="-78"/>
              <a:cs typeface="Sakkal Majalla" panose="02000000000000000000" pitchFamily="2" charset="-78"/>
            </a:endParaRPr>
          </a:p>
        </p:txBody>
      </p:sp>
      <p:sp>
        <p:nvSpPr>
          <p:cNvPr id="6" name="مربع نص 5"/>
          <p:cNvSpPr txBox="1"/>
          <p:nvPr/>
        </p:nvSpPr>
        <p:spPr>
          <a:xfrm>
            <a:off x="10093571" y="3306353"/>
            <a:ext cx="1512277" cy="646331"/>
          </a:xfrm>
          <a:prstGeom prst="rect">
            <a:avLst/>
          </a:prstGeom>
          <a:noFill/>
        </p:spPr>
        <p:txBody>
          <a:bodyPr wrap="square" rtlCol="0">
            <a:spAutoFit/>
          </a:bodyPr>
          <a:lstStyle/>
          <a:p>
            <a:pPr algn="r"/>
            <a:r>
              <a:rPr lang="ar-BH" sz="3600" dirty="0">
                <a:solidFill>
                  <a:srgbClr val="C00000"/>
                </a:solidFill>
                <a:latin typeface="Sakkal Majalla" panose="02000000000000000000" pitchFamily="2" charset="-78"/>
                <a:cs typeface="Sakkal Majalla" panose="02000000000000000000" pitchFamily="2" charset="-78"/>
              </a:rPr>
              <a:t>المقابلة</a:t>
            </a:r>
            <a:endParaRPr lang="en-US" sz="3600" dirty="0">
              <a:solidFill>
                <a:srgbClr val="C00000"/>
              </a:solidFill>
              <a:latin typeface="Sakkal Majalla" panose="02000000000000000000" pitchFamily="2" charset="-78"/>
              <a:cs typeface="Sakkal Majalla" panose="02000000000000000000" pitchFamily="2" charset="-78"/>
            </a:endParaRPr>
          </a:p>
        </p:txBody>
      </p:sp>
      <p:sp>
        <p:nvSpPr>
          <p:cNvPr id="7" name="مربع نص 6"/>
          <p:cNvSpPr txBox="1"/>
          <p:nvPr/>
        </p:nvSpPr>
        <p:spPr>
          <a:xfrm>
            <a:off x="10040818" y="4140985"/>
            <a:ext cx="1547444" cy="646331"/>
          </a:xfrm>
          <a:prstGeom prst="rect">
            <a:avLst/>
          </a:prstGeom>
          <a:noFill/>
        </p:spPr>
        <p:txBody>
          <a:bodyPr wrap="square" rtlCol="0">
            <a:spAutoFit/>
          </a:bodyPr>
          <a:lstStyle/>
          <a:p>
            <a:pPr algn="r"/>
            <a:r>
              <a:rPr lang="ar-BH" sz="3600" dirty="0">
                <a:solidFill>
                  <a:srgbClr val="C00000"/>
                </a:solidFill>
                <a:latin typeface="Sakkal Majalla" panose="02000000000000000000" pitchFamily="2" charset="-78"/>
                <a:cs typeface="Sakkal Majalla" panose="02000000000000000000" pitchFamily="2" charset="-78"/>
              </a:rPr>
              <a:t>الطباق</a:t>
            </a:r>
            <a:endParaRPr lang="en-US" sz="3600" dirty="0">
              <a:solidFill>
                <a:srgbClr val="C00000"/>
              </a:solidFill>
              <a:latin typeface="Sakkal Majalla" panose="02000000000000000000" pitchFamily="2" charset="-78"/>
              <a:cs typeface="Sakkal Majalla" panose="02000000000000000000" pitchFamily="2" charset="-78"/>
            </a:endParaRPr>
          </a:p>
        </p:txBody>
      </p:sp>
      <p:sp>
        <p:nvSpPr>
          <p:cNvPr id="8" name="مربع نص 7"/>
          <p:cNvSpPr txBox="1"/>
          <p:nvPr/>
        </p:nvSpPr>
        <p:spPr>
          <a:xfrm>
            <a:off x="10093571" y="5192132"/>
            <a:ext cx="1494691" cy="646331"/>
          </a:xfrm>
          <a:prstGeom prst="rect">
            <a:avLst/>
          </a:prstGeom>
          <a:noFill/>
        </p:spPr>
        <p:txBody>
          <a:bodyPr wrap="square" rtlCol="0">
            <a:spAutoFit/>
          </a:bodyPr>
          <a:lstStyle/>
          <a:p>
            <a:pPr algn="r"/>
            <a:r>
              <a:rPr lang="ar-BH" sz="3600" dirty="0">
                <a:solidFill>
                  <a:srgbClr val="C00000"/>
                </a:solidFill>
                <a:latin typeface="Sakkal Majalla" panose="02000000000000000000" pitchFamily="2" charset="-78"/>
                <a:cs typeface="Sakkal Majalla" panose="02000000000000000000" pitchFamily="2" charset="-78"/>
              </a:rPr>
              <a:t>الاستعارة</a:t>
            </a:r>
            <a:endParaRPr lang="en-US" sz="3600" dirty="0">
              <a:solidFill>
                <a:srgbClr val="C00000"/>
              </a:solidFill>
              <a:latin typeface="Sakkal Majalla" panose="02000000000000000000" pitchFamily="2" charset="-78"/>
              <a:cs typeface="Sakkal Majalla" panose="02000000000000000000" pitchFamily="2" charset="-78"/>
            </a:endParaRPr>
          </a:p>
        </p:txBody>
      </p:sp>
      <p:sp>
        <p:nvSpPr>
          <p:cNvPr id="9" name="مربع نص 8"/>
          <p:cNvSpPr txBox="1"/>
          <p:nvPr/>
        </p:nvSpPr>
        <p:spPr>
          <a:xfrm>
            <a:off x="4113076" y="3255294"/>
            <a:ext cx="5187461" cy="646331"/>
          </a:xfrm>
          <a:prstGeom prst="rect">
            <a:avLst/>
          </a:prstGeom>
          <a:noFill/>
        </p:spPr>
        <p:txBody>
          <a:bodyPr wrap="square" rtlCol="0">
            <a:spAutoFit/>
          </a:bodyPr>
          <a:lstStyle/>
          <a:p>
            <a:pPr algn="r"/>
            <a:r>
              <a:rPr lang="ar-BH" sz="3600" dirty="0">
                <a:latin typeface="Sakkal Majalla" panose="02000000000000000000" pitchFamily="2" charset="-78"/>
                <a:cs typeface="Sakkal Majalla" panose="02000000000000000000" pitchFamily="2" charset="-78"/>
              </a:rPr>
              <a:t>الإسلام في صعد – دار الشرك في صبب.</a:t>
            </a:r>
            <a:endParaRPr lang="en-US" sz="3600" dirty="0">
              <a:latin typeface="Sakkal Majalla" panose="02000000000000000000" pitchFamily="2" charset="-78"/>
              <a:cs typeface="Sakkal Majalla" panose="02000000000000000000" pitchFamily="2" charset="-78"/>
            </a:endParaRPr>
          </a:p>
        </p:txBody>
      </p:sp>
      <p:sp>
        <p:nvSpPr>
          <p:cNvPr id="12" name="مربع نص 11"/>
          <p:cNvSpPr txBox="1"/>
          <p:nvPr/>
        </p:nvSpPr>
        <p:spPr>
          <a:xfrm>
            <a:off x="4044461" y="4185984"/>
            <a:ext cx="5213837" cy="646331"/>
          </a:xfrm>
          <a:prstGeom prst="rect">
            <a:avLst/>
          </a:prstGeom>
          <a:noFill/>
        </p:spPr>
        <p:txBody>
          <a:bodyPr wrap="square" rtlCol="0">
            <a:spAutoFit/>
          </a:bodyPr>
          <a:lstStyle/>
          <a:p>
            <a:pPr algn="r"/>
            <a:r>
              <a:rPr lang="ar-BH" sz="3600" dirty="0">
                <a:latin typeface="Sakkal Majalla" panose="02000000000000000000" pitchFamily="2" charset="-78"/>
                <a:cs typeface="Sakkal Majalla" panose="02000000000000000000" pitchFamily="2" charset="-78"/>
              </a:rPr>
              <a:t>السماء – الأرض / شعر- نثر.</a:t>
            </a:r>
            <a:endParaRPr lang="en-US" sz="3600" dirty="0">
              <a:latin typeface="Sakkal Majalla" panose="02000000000000000000" pitchFamily="2" charset="-78"/>
              <a:cs typeface="Sakkal Majalla" panose="02000000000000000000" pitchFamily="2" charset="-78"/>
            </a:endParaRPr>
          </a:p>
        </p:txBody>
      </p:sp>
      <p:sp>
        <p:nvSpPr>
          <p:cNvPr id="13" name="مربع نص 12"/>
          <p:cNvSpPr txBox="1"/>
          <p:nvPr/>
        </p:nvSpPr>
        <p:spPr>
          <a:xfrm>
            <a:off x="3567953" y="5210224"/>
            <a:ext cx="5732584" cy="646331"/>
          </a:xfrm>
          <a:prstGeom prst="rect">
            <a:avLst/>
          </a:prstGeom>
          <a:noFill/>
        </p:spPr>
        <p:txBody>
          <a:bodyPr wrap="square" rtlCol="0">
            <a:spAutoFit/>
          </a:bodyPr>
          <a:lstStyle/>
          <a:p>
            <a:pPr algn="r"/>
            <a:r>
              <a:rPr lang="ar-BH" sz="3600" dirty="0">
                <a:latin typeface="Sakkal Majalla" panose="02000000000000000000" pitchFamily="2" charset="-78"/>
                <a:cs typeface="Sakkal Majalla" panose="02000000000000000000" pitchFamily="2" charset="-78"/>
              </a:rPr>
              <a:t>أبواب السماء/ تبرز الأرض في أثوابها القشب</a:t>
            </a:r>
            <a:endParaRPr lang="en-US" sz="3600" dirty="0">
              <a:latin typeface="Sakkal Majalla" panose="02000000000000000000" pitchFamily="2" charset="-78"/>
              <a:cs typeface="Sakkal Majalla" panose="02000000000000000000" pitchFamily="2" charset="-78"/>
            </a:endParaRPr>
          </a:p>
        </p:txBody>
      </p:sp>
      <p:sp>
        <p:nvSpPr>
          <p:cNvPr id="11"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14" name="مخطط انسيابي: معالجة 5"/>
          <p:cNvSpPr/>
          <p:nvPr/>
        </p:nvSpPr>
        <p:spPr>
          <a:xfrm>
            <a:off x="6047461" y="254000"/>
            <a:ext cx="5714234"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الثاني – أنشطة تعليمية (4):</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5250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8" grpId="0"/>
      <p:bldP spid="9"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5253318" y="772768"/>
            <a:ext cx="4707838" cy="7493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6000" b="1" dirty="0">
                <a:solidFill>
                  <a:srgbClr val="C00000"/>
                </a:solidFill>
                <a:latin typeface="Sakkal Majalla" panose="02000000000000000000" pitchFamily="2" charset="-78"/>
                <a:cs typeface="Sakkal Majalla" panose="02000000000000000000" pitchFamily="2" charset="-78"/>
              </a:rPr>
              <a:t>التمهيد</a:t>
            </a:r>
            <a:endParaRPr lang="en-US" sz="5400" b="1" dirty="0">
              <a:solidFill>
                <a:srgbClr val="C00000"/>
              </a:solidFill>
              <a:latin typeface="Sakkal Majalla" panose="02000000000000000000" pitchFamily="2" charset="-78"/>
              <a:cs typeface="Sakkal Majalla" panose="02000000000000000000" pitchFamily="2" charset="-78"/>
            </a:endParaRPr>
          </a:p>
        </p:txBody>
      </p:sp>
      <p:sp>
        <p:nvSpPr>
          <p:cNvPr id="9" name="مربع نص 8"/>
          <p:cNvSpPr txBox="1"/>
          <p:nvPr/>
        </p:nvSpPr>
        <p:spPr>
          <a:xfrm>
            <a:off x="5862919" y="2374900"/>
            <a:ext cx="6047042" cy="1440394"/>
          </a:xfrm>
          <a:prstGeom prst="rect">
            <a:avLst/>
          </a:prstGeom>
          <a:noFill/>
        </p:spPr>
        <p:txBody>
          <a:bodyPr wrap="square" rtlCol="0">
            <a:spAutoFit/>
          </a:bodyPr>
          <a:lstStyle/>
          <a:p>
            <a:pPr lvl="0" algn="r" rtl="1">
              <a:lnSpc>
                <a:spcPct val="90000"/>
              </a:lnSpc>
              <a:spcBef>
                <a:spcPts val="1000"/>
              </a:spcBef>
            </a:pPr>
            <a:r>
              <a:rPr lang="en-US" sz="4000" dirty="0">
                <a:solidFill>
                  <a:srgbClr val="FF0000"/>
                </a:solidFill>
                <a:latin typeface="Sakkal Majalla" panose="02000000000000000000" pitchFamily="2" charset="-78"/>
                <a:cs typeface="Sakkal Majalla" panose="02000000000000000000" pitchFamily="2" charset="-78"/>
              </a:rPr>
              <a:t> </a:t>
            </a:r>
            <a:r>
              <a:rPr lang="ar-BH" sz="4800" b="1" dirty="0">
                <a:solidFill>
                  <a:srgbClr val="C00000"/>
                </a:solidFill>
                <a:latin typeface="Sakkal Majalla" panose="02000000000000000000" pitchFamily="2" charset="-78"/>
                <a:cs typeface="Sakkal Majalla" panose="02000000000000000000" pitchFamily="2" charset="-78"/>
              </a:rPr>
              <a:t>يرتبط النصّ بحادثة تاريخيّة مهمّة،</a:t>
            </a:r>
            <a:r>
              <a:rPr lang="en-US" sz="4800" b="1" dirty="0">
                <a:solidFill>
                  <a:srgbClr val="C00000"/>
                </a:solidFill>
                <a:latin typeface="Sakkal Majalla" panose="02000000000000000000" pitchFamily="2" charset="-78"/>
                <a:cs typeface="Sakkal Majalla" panose="02000000000000000000" pitchFamily="2" charset="-78"/>
              </a:rPr>
              <a:t> </a:t>
            </a:r>
            <a:r>
              <a:rPr lang="ar-BH" sz="4800" b="1" dirty="0">
                <a:solidFill>
                  <a:srgbClr val="C00000"/>
                </a:solidFill>
                <a:latin typeface="Sakkal Majalla" panose="02000000000000000000" pitchFamily="2" charset="-78"/>
                <a:cs typeface="Sakkal Majalla" panose="02000000000000000000" pitchFamily="2" charset="-78"/>
              </a:rPr>
              <a:t>حدّدها واذكر مناسبتها.</a:t>
            </a:r>
          </a:p>
        </p:txBody>
      </p:sp>
      <p:sp>
        <p:nvSpPr>
          <p:cNvPr id="8" name="سهم إلى اليسار 7"/>
          <p:cNvSpPr/>
          <p:nvPr/>
        </p:nvSpPr>
        <p:spPr>
          <a:xfrm>
            <a:off x="6526306" y="5004045"/>
            <a:ext cx="2670671" cy="1181602"/>
          </a:xfrm>
          <a:prstGeom prst="lef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rgbClr val="C00000"/>
                </a:solidFill>
                <a:latin typeface="Sakkal Majalla" panose="02000000000000000000" pitchFamily="2" charset="-78"/>
                <a:cs typeface="Sakkal Majalla" panose="02000000000000000000" pitchFamily="2" charset="-78"/>
              </a:rPr>
              <a:t>الإجابة</a:t>
            </a:r>
            <a:endParaRPr lang="en-US" sz="2400" b="1" dirty="0">
              <a:solidFill>
                <a:srgbClr val="C00000"/>
              </a:solidFill>
              <a:latin typeface="Sakkal Majalla" panose="02000000000000000000" pitchFamily="2" charset="-78"/>
              <a:cs typeface="Sakkal Majalla" panose="02000000000000000000" pitchFamily="2" charset="-78"/>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23" y="1882588"/>
            <a:ext cx="5204246" cy="3497975"/>
          </a:xfrm>
          <a:prstGeom prst="rect">
            <a:avLst/>
          </a:prstGeom>
          <a:ln>
            <a:noFill/>
          </a:ln>
          <a:effectLst>
            <a:softEdge rad="112500"/>
          </a:effectLst>
        </p:spPr>
      </p:pic>
      <p:pic>
        <p:nvPicPr>
          <p:cNvPr id="7" name="Picture 6">
            <a:extLst>
              <a:ext uri="{FF2B5EF4-FFF2-40B4-BE49-F238E27FC236}">
                <a16:creationId xmlns:a16="http://schemas.microsoft.com/office/drawing/2014/main" id="{11959A38-FF31-4670-9746-AC6296105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777" y="254000"/>
            <a:ext cx="1646183" cy="1268068"/>
          </a:xfrm>
          <a:prstGeom prst="rect">
            <a:avLst/>
          </a:prstGeom>
        </p:spPr>
      </p:pic>
      <p:sp>
        <p:nvSpPr>
          <p:cNvPr id="10"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91618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مخطط انسيابي: معالجة متعاقبة 4"/>
          <p:cNvSpPr/>
          <p:nvPr/>
        </p:nvSpPr>
        <p:spPr>
          <a:xfrm>
            <a:off x="502234" y="2110154"/>
            <a:ext cx="11013668" cy="3877378"/>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BH" sz="3600" dirty="0">
              <a:solidFill>
                <a:schemeClr val="tx1"/>
              </a:solidFill>
              <a:latin typeface="Sakkal Majalla" panose="02000000000000000000" pitchFamily="2" charset="-78"/>
              <a:cs typeface="Sakkal Majalla" panose="02000000000000000000" pitchFamily="2" charset="-78"/>
            </a:endParaRPr>
          </a:p>
          <a:p>
            <a:pPr algn="r" rtl="1"/>
            <a:endParaRPr lang="ar-BH" sz="3600" dirty="0">
              <a:solidFill>
                <a:schemeClr val="tx1"/>
              </a:solidFill>
              <a:latin typeface="Sakkal Majalla" panose="02000000000000000000" pitchFamily="2" charset="-78"/>
              <a:cs typeface="Sakkal Majalla" panose="02000000000000000000" pitchFamily="2" charset="-78"/>
            </a:endParaRPr>
          </a:p>
          <a:p>
            <a:pPr algn="r" rtl="1"/>
            <a:r>
              <a:rPr lang="ar-BH" sz="3600" dirty="0">
                <a:solidFill>
                  <a:schemeClr val="tx1"/>
                </a:solidFill>
                <a:latin typeface="Sakkal Majalla" panose="02000000000000000000" pitchFamily="2" charset="-78"/>
                <a:cs typeface="Sakkal Majalla" panose="02000000000000000000" pitchFamily="2" charset="-78"/>
              </a:rPr>
              <a:t>9- لقــــــد تركْـــــــتَ أميرَ المؤمنيــــــــنَ بهــــــــــــــــــــا                للنارِ يومًا ذليلَ الصخْرِ والخَشَب.</a:t>
            </a:r>
            <a:br>
              <a:rPr lang="ar-BH" sz="3600" dirty="0">
                <a:solidFill>
                  <a:schemeClr val="tx1"/>
                </a:solidFill>
                <a:latin typeface="Sakkal Majalla" panose="02000000000000000000" pitchFamily="2" charset="-78"/>
                <a:cs typeface="Sakkal Majalla" panose="02000000000000000000" pitchFamily="2" charset="-78"/>
              </a:rPr>
            </a:br>
            <a:r>
              <a:rPr lang="ar-BH" sz="3600" dirty="0">
                <a:solidFill>
                  <a:schemeClr val="tx1"/>
                </a:solidFill>
                <a:latin typeface="Sakkal Majalla" panose="02000000000000000000" pitchFamily="2" charset="-78"/>
                <a:cs typeface="Sakkal Majalla" panose="02000000000000000000" pitchFamily="2" charset="-78"/>
              </a:rPr>
              <a:t>10-غادرتَ فيها بهيمَ الليل وهو ضحًى              يشلُّـــــــــــه وسطـَــــها صبــــــــــــحٌ من اللهَب.</a:t>
            </a:r>
            <a:br>
              <a:rPr lang="ar-BH" sz="3600" dirty="0">
                <a:solidFill>
                  <a:schemeClr val="tx1"/>
                </a:solidFill>
                <a:latin typeface="Sakkal Majalla" panose="02000000000000000000" pitchFamily="2" charset="-78"/>
                <a:cs typeface="Sakkal Majalla" panose="02000000000000000000" pitchFamily="2" charset="-78"/>
              </a:rPr>
            </a:br>
            <a:r>
              <a:rPr lang="ar-BH" sz="3600" dirty="0">
                <a:solidFill>
                  <a:schemeClr val="tx1"/>
                </a:solidFill>
                <a:latin typeface="Sakkal Majalla" panose="02000000000000000000" pitchFamily="2" charset="-78"/>
                <a:cs typeface="Sakkal Majalla" panose="02000000000000000000" pitchFamily="2" charset="-78"/>
              </a:rPr>
              <a:t>11-ضَوْءٌ مِـنَ النَّـارِ والظَّلْمَـــــاءُ عاكِفَـةٌ               وظُلْمَةٌ مِنَ دُخَانٍ فـي ضُحـًى شَحِـبِ</a:t>
            </a:r>
          </a:p>
          <a:p>
            <a:pPr algn="r" rtl="1"/>
            <a:r>
              <a:rPr lang="ar-BH" sz="3600" dirty="0">
                <a:solidFill>
                  <a:schemeClr val="tx1"/>
                </a:solidFill>
                <a:latin typeface="Sakkal Majalla" panose="02000000000000000000" pitchFamily="2" charset="-78"/>
                <a:cs typeface="Sakkal Majalla" panose="02000000000000000000" pitchFamily="2" charset="-78"/>
              </a:rPr>
              <a:t>12- حَتَّى كَـأَنَّ جَلاَبيـبَ الدُّجَـى رَغِبَـتْ               عَنْ لَـــوْنِهَـــــــا وكَـــــــأنَّ الشَّمْـسَ لَـم تَغِـبِ </a:t>
            </a:r>
          </a:p>
          <a:p>
            <a:pPr algn="r" rtl="1"/>
            <a:r>
              <a:rPr lang="ar-BH" sz="3600" dirty="0">
                <a:solidFill>
                  <a:schemeClr val="tx1"/>
                </a:solidFill>
                <a:latin typeface="Sakkal Majalla" panose="02000000000000000000" pitchFamily="2" charset="-78"/>
                <a:cs typeface="Sakkal Majalla" panose="02000000000000000000" pitchFamily="2" charset="-78"/>
              </a:rPr>
              <a:t>13- فالشَّمْـسُ طَالِعَـةٌ مِـنْ ذَا وقـدْ أَفَلَـتْ           والشَّمْـسُ وَاجِبَــــــةٌ مِـنْ ذَا ولَـمْ تَجِـبِ </a:t>
            </a:r>
          </a:p>
          <a:p>
            <a:pPr algn="r" rtl="1"/>
            <a:endParaRPr lang="ar-BH" sz="3600" dirty="0">
              <a:solidFill>
                <a:schemeClr val="tx1"/>
              </a:solidFill>
              <a:latin typeface="Sakkal Majalla" panose="02000000000000000000" pitchFamily="2" charset="-78"/>
              <a:cs typeface="Sakkal Majalla" panose="02000000000000000000" pitchFamily="2" charset="-78"/>
            </a:endParaRPr>
          </a:p>
          <a:p>
            <a:pPr algn="r" rtl="1"/>
            <a:r>
              <a:rPr lang="ar-BH" sz="3600" dirty="0">
                <a:solidFill>
                  <a:schemeClr val="tx1"/>
                </a:solidFill>
                <a:latin typeface="Sakkal Majalla" panose="02000000000000000000" pitchFamily="2" charset="-78"/>
                <a:cs typeface="Sakkal Majalla" panose="02000000000000000000" pitchFamily="2" charset="-78"/>
              </a:rPr>
              <a:t> </a:t>
            </a:r>
          </a:p>
        </p:txBody>
      </p:sp>
      <p:sp>
        <p:nvSpPr>
          <p:cNvPr id="6" name="شكل بيضاوي 5">
            <a:extLst>
              <a:ext uri="{FF2B5EF4-FFF2-40B4-BE49-F238E27FC236}">
                <a16:creationId xmlns:a16="http://schemas.microsoft.com/office/drawing/2014/main" id="{740B9263-62AE-4060-A028-8FD7734F83DD}"/>
              </a:ext>
            </a:extLst>
          </p:cNvPr>
          <p:cNvSpPr/>
          <p:nvPr/>
        </p:nvSpPr>
        <p:spPr>
          <a:xfrm flipH="1">
            <a:off x="9856896" y="606640"/>
            <a:ext cx="1659006" cy="1195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a:solidFill>
                  <a:prstClr val="white"/>
                </a:solidFill>
                <a:latin typeface="Sakkal Majalla" panose="02000000000000000000" pitchFamily="2" charset="-78"/>
                <a:cs typeface="Sakkal Majalla" panose="02000000000000000000" pitchFamily="2" charset="-78"/>
              </a:rPr>
              <a:t>المقطع الثالث</a:t>
            </a:r>
            <a:endParaRPr lang="ar-SA" sz="2800" dirty="0">
              <a:solidFill>
                <a:prstClr val="white"/>
              </a:solidFill>
              <a:latin typeface="Sakkal Majalla" panose="02000000000000000000" pitchFamily="2" charset="-78"/>
              <a:cs typeface="Sakkal Majalla" panose="02000000000000000000" pitchFamily="2" charset="-78"/>
            </a:endParaRPr>
          </a:p>
        </p:txBody>
      </p:sp>
      <p:sp>
        <p:nvSpPr>
          <p:cNvPr id="7" name="Rectangle 3">
            <a:extLst>
              <a:ext uri="{FF2B5EF4-FFF2-40B4-BE49-F238E27FC236}">
                <a16:creationId xmlns:a16="http://schemas.microsoft.com/office/drawing/2014/main" id="{A7528D49-049D-42AD-A2B2-906B74C4B3D4}"/>
              </a:ext>
            </a:extLst>
          </p:cNvPr>
          <p:cNvSpPr/>
          <p:nvPr/>
        </p:nvSpPr>
        <p:spPr>
          <a:xfrm>
            <a:off x="5433645" y="782846"/>
            <a:ext cx="4194651" cy="923277"/>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r" defTabSz="914400" rtl="0" eaLnBrk="1" fontAlgn="auto" latinLnBrk="0" hangingPunct="1">
              <a:lnSpc>
                <a:spcPct val="100000"/>
              </a:lnSpc>
              <a:spcBef>
                <a:spcPts val="0"/>
              </a:spcBef>
              <a:spcAft>
                <a:spcPts val="0"/>
              </a:spcAft>
              <a:buClr>
                <a:srgbClr val="75BDA7"/>
              </a:buClr>
              <a:buSzTx/>
              <a:buFontTx/>
              <a:buChar char="-"/>
              <a:tabLst/>
              <a:defRPr/>
            </a:pPr>
            <a:endPar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
                <a:srgbClr val="75BDA7"/>
              </a:buClr>
              <a:buSzTx/>
              <a:buFontTx/>
              <a:buNone/>
              <a:tabLst/>
              <a:defRPr/>
            </a:pPr>
            <a:r>
              <a:rPr kumimoji="0" lang="ar-BH"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وصف البلدة المحترقة</a:t>
            </a:r>
            <a:endParaRPr kumimoji="0" lang="ar-BH"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a:p>
            <a:pPr marL="571500" marR="0" lvl="0" indent="-571500" algn="r" defTabSz="914400" rtl="0" eaLnBrk="1" fontAlgn="auto" latinLnBrk="0" hangingPunct="1">
              <a:lnSpc>
                <a:spcPct val="100000"/>
              </a:lnSpc>
              <a:spcBef>
                <a:spcPts val="0"/>
              </a:spcBef>
              <a:spcAft>
                <a:spcPts val="0"/>
              </a:spcAft>
              <a:buClr>
                <a:srgbClr val="75BDA7"/>
              </a:buClr>
              <a:buSzTx/>
              <a:buFontTx/>
              <a:buChar char="-"/>
              <a:tabLst/>
              <a:defRPr/>
            </a:pPr>
            <a:endParaRPr kumimoji="0" lang="ar-BH"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p:txBody>
      </p:sp>
      <p:sp>
        <p:nvSpPr>
          <p:cNvPr id="9"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615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2686929" y="1336431"/>
            <a:ext cx="8665700" cy="130184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1- في المقطع معجمان: الأول (</a:t>
            </a:r>
            <a:r>
              <a:rPr kumimoji="0" lang="ar-BH" sz="36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الضوء)</a:t>
            </a: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والثاني (الظلام). بيّن الألفاظ التي تنتمي إلى كلّ معجم</a:t>
            </a:r>
            <a:r>
              <a:rPr lang="ar-BH" sz="3600" b="1" dirty="0">
                <a:solidFill>
                  <a:prstClr val="black"/>
                </a:solidFill>
                <a:latin typeface="Sakkal Majalla" panose="02000000000000000000" pitchFamily="2" charset="-78"/>
                <a:cs typeface="Sakkal Majalla" panose="02000000000000000000" pitchFamily="2" charset="-78"/>
              </a:rPr>
              <a:t>.</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 name="مخطط انسيابي: محطة طرفية 4"/>
          <p:cNvSpPr/>
          <p:nvPr/>
        </p:nvSpPr>
        <p:spPr>
          <a:xfrm>
            <a:off x="878541" y="3202611"/>
            <a:ext cx="10619585" cy="2857529"/>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معجم الضوء: </a:t>
            </a:r>
            <a:r>
              <a:rPr kumimoji="0" lang="ar-BH" sz="44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(النار، ضحًى، صبحٌ. اللهب، الشمس</a:t>
            </a:r>
            <a:r>
              <a:rPr lang="ar-BH" sz="4400" b="1" dirty="0">
                <a:solidFill>
                  <a:srgbClr val="C00000"/>
                </a:solidFill>
                <a:latin typeface="Sakkal Majalla" panose="02000000000000000000" pitchFamily="2" charset="-78"/>
                <a:cs typeface="Sakkal Majalla" panose="02000000000000000000" pitchFamily="2" charset="-78"/>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ar-BH" sz="4400" b="1" dirty="0">
                <a:solidFill>
                  <a:srgbClr val="C00000"/>
                </a:solidFill>
                <a:latin typeface="Sakkal Majalla" panose="02000000000000000000" pitchFamily="2" charset="-78"/>
                <a:cs typeface="Sakkal Majalla" panose="02000000000000000000" pitchFamily="2" charset="-78"/>
              </a:rPr>
              <a:t> </a:t>
            </a:r>
            <a:r>
              <a:rPr lang="ar-BH" sz="4400" b="1" dirty="0">
                <a:solidFill>
                  <a:schemeClr val="tx1"/>
                </a:solidFill>
                <a:latin typeface="Sakkal Majalla" panose="02000000000000000000" pitchFamily="2" charset="-78"/>
                <a:cs typeface="Sakkal Majalla" panose="02000000000000000000" pitchFamily="2" charset="-78"/>
              </a:rPr>
              <a:t>ومعجم الظلام: </a:t>
            </a:r>
            <a:r>
              <a:rPr lang="ar-BH" sz="4400" b="1" dirty="0">
                <a:solidFill>
                  <a:srgbClr val="C00000"/>
                </a:solidFill>
                <a:latin typeface="Sakkal Majalla" panose="02000000000000000000" pitchFamily="2" charset="-78"/>
                <a:cs typeface="Sakkal Majalla" panose="02000000000000000000" pitchFamily="2" charset="-78"/>
              </a:rPr>
              <a:t>(بهيم الليل، الظلماء، ظلمةٌ، أفلت).</a:t>
            </a:r>
            <a:endParaRPr kumimoji="0" lang="ar-BH" sz="44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5E3C8CAB-A2B6-4D89-A27B-0A04EF94435A}"/>
              </a:ext>
            </a:extLst>
          </p:cNvPr>
          <p:cNvSpPr/>
          <p:nvPr/>
        </p:nvSpPr>
        <p:spPr>
          <a:xfrm>
            <a:off x="359091" y="1547371"/>
            <a:ext cx="2144957" cy="864568"/>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الإجابة</a:t>
            </a:r>
            <a:endParaRPr kumimoji="0" lang="ar-SA" sz="2800" b="0"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endParaRPr>
          </a:p>
        </p:txBody>
      </p:sp>
      <p:sp>
        <p:nvSpPr>
          <p:cNvPr id="6"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7" name="مخطط انسيابي: معالجة 5"/>
          <p:cNvSpPr/>
          <p:nvPr/>
        </p:nvSpPr>
        <p:spPr>
          <a:xfrm>
            <a:off x="5233182" y="211797"/>
            <a:ext cx="6119447"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الثالث – أنشطة تعليمية (1):</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113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2545977" y="1243487"/>
            <a:ext cx="9155092" cy="10674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 مثّل لأبرز</a:t>
            </a:r>
            <a:r>
              <a:rPr kumimoji="0" lang="ar-BH" sz="36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أنواع التراكيب </a:t>
            </a: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في هذا المقطع (الجمل الاسميّة، الفعليّة، النعوت والأحوال)، وبيِّن وظيفتها. </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5E3C8CAB-A2B6-4D89-A27B-0A04EF94435A}"/>
              </a:ext>
            </a:extLst>
          </p:cNvPr>
          <p:cNvSpPr/>
          <p:nvPr/>
        </p:nvSpPr>
        <p:spPr>
          <a:xfrm>
            <a:off x="426887" y="1254560"/>
            <a:ext cx="1964622" cy="883602"/>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الإجابة</a:t>
            </a:r>
          </a:p>
        </p:txBody>
      </p:sp>
      <p:graphicFrame>
        <p:nvGraphicFramePr>
          <p:cNvPr id="3" name="جدول 2"/>
          <p:cNvGraphicFramePr>
            <a:graphicFrameLocks noGrp="1"/>
          </p:cNvGraphicFramePr>
          <p:nvPr>
            <p:extLst>
              <p:ext uri="{D42A27DB-BD31-4B8C-83A1-F6EECF244321}">
                <p14:modId xmlns:p14="http://schemas.microsoft.com/office/powerpoint/2010/main" val="3252324095"/>
              </p:ext>
            </p:extLst>
          </p:nvPr>
        </p:nvGraphicFramePr>
        <p:xfrm>
          <a:off x="426886" y="2568571"/>
          <a:ext cx="11274183" cy="3779520"/>
        </p:xfrm>
        <a:graphic>
          <a:graphicData uri="http://schemas.openxmlformats.org/drawingml/2006/table">
            <a:tbl>
              <a:tblPr firstRow="1" bandRow="1">
                <a:tableStyleId>{00A15C55-8517-42AA-B614-E9B94910E393}</a:tableStyleId>
              </a:tblPr>
              <a:tblGrid>
                <a:gridCol w="5024490">
                  <a:extLst>
                    <a:ext uri="{9D8B030D-6E8A-4147-A177-3AD203B41FA5}">
                      <a16:colId xmlns:a16="http://schemas.microsoft.com/office/drawing/2014/main" val="20000"/>
                    </a:ext>
                  </a:extLst>
                </a:gridCol>
                <a:gridCol w="3757637">
                  <a:extLst>
                    <a:ext uri="{9D8B030D-6E8A-4147-A177-3AD203B41FA5}">
                      <a16:colId xmlns:a16="http://schemas.microsoft.com/office/drawing/2014/main" val="20001"/>
                    </a:ext>
                  </a:extLst>
                </a:gridCol>
                <a:gridCol w="2492056">
                  <a:extLst>
                    <a:ext uri="{9D8B030D-6E8A-4147-A177-3AD203B41FA5}">
                      <a16:colId xmlns:a16="http://schemas.microsoft.com/office/drawing/2014/main" val="20002"/>
                    </a:ext>
                  </a:extLst>
                </a:gridCol>
              </a:tblGrid>
              <a:tr h="488854">
                <a:tc>
                  <a:txBody>
                    <a:bodyPr/>
                    <a:lstStyle/>
                    <a:p>
                      <a:pPr algn="ctr"/>
                      <a:r>
                        <a:rPr lang="ar-BH" sz="3200" b="1" dirty="0">
                          <a:solidFill>
                            <a:srgbClr val="C00000"/>
                          </a:solidFill>
                          <a:latin typeface="Sakkal Majalla" panose="02000000000000000000" pitchFamily="2" charset="-78"/>
                          <a:cs typeface="Sakkal Majalla" panose="02000000000000000000" pitchFamily="2" charset="-78"/>
                        </a:rPr>
                        <a:t>الوظيفة</a:t>
                      </a:r>
                      <a:endParaRPr lang="en-US" sz="3200" b="1" dirty="0">
                        <a:solidFill>
                          <a:srgbClr val="C0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ar-BH" sz="3200" b="1" dirty="0">
                          <a:solidFill>
                            <a:srgbClr val="C00000"/>
                          </a:solidFill>
                          <a:latin typeface="Sakkal Majalla" panose="02000000000000000000" pitchFamily="2" charset="-78"/>
                          <a:cs typeface="Sakkal Majalla" panose="02000000000000000000" pitchFamily="2" charset="-78"/>
                        </a:rPr>
                        <a:t>المثال</a:t>
                      </a:r>
                      <a:endParaRPr lang="en-US" sz="3200" b="1" dirty="0">
                        <a:solidFill>
                          <a:srgbClr val="C0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ar-BH" sz="3200" b="1" dirty="0">
                          <a:solidFill>
                            <a:srgbClr val="C00000"/>
                          </a:solidFill>
                          <a:latin typeface="Sakkal Majalla" panose="02000000000000000000" pitchFamily="2" charset="-78"/>
                          <a:cs typeface="Sakkal Majalla" panose="02000000000000000000" pitchFamily="2" charset="-78"/>
                        </a:rPr>
                        <a:t>نوع التركيب</a:t>
                      </a:r>
                      <a:endParaRPr lang="en-US" sz="3200" b="1" dirty="0">
                        <a:solidFill>
                          <a:srgbClr val="C0000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814756">
                <a:tc>
                  <a:txBody>
                    <a:bodyPr/>
                    <a:lstStyle/>
                    <a:p>
                      <a:pPr algn="r"/>
                      <a:r>
                        <a:rPr lang="ar-BH" sz="3200" b="1" dirty="0">
                          <a:latin typeface="Sakkal Majalla" panose="02000000000000000000" pitchFamily="2" charset="-78"/>
                          <a:cs typeface="Sakkal Majalla" panose="02000000000000000000" pitchFamily="2" charset="-78"/>
                        </a:rPr>
                        <a:t>سرد الأحداث التي قام بها المعتصم</a:t>
                      </a:r>
                      <a:r>
                        <a:rPr lang="ar-SA"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وما ألحقه بها من احتراق ودمار.</a:t>
                      </a:r>
                      <a:endParaRPr lang="en-US" sz="3200" b="1" dirty="0">
                        <a:solidFill>
                          <a:srgbClr val="7030A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ar-BH" sz="3200" b="1" dirty="0">
                          <a:latin typeface="Sakkal Majalla" panose="02000000000000000000" pitchFamily="2" charset="-78"/>
                          <a:cs typeface="Sakkal Majalla" panose="02000000000000000000" pitchFamily="2" charset="-78"/>
                        </a:rPr>
                        <a:t>(تركتَ، غادرتَ).</a:t>
                      </a:r>
                      <a:endParaRPr lang="en-US" sz="3200" b="1" dirty="0">
                        <a:solidFill>
                          <a:srgbClr val="00206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ar-BH" sz="3200" b="1" dirty="0">
                          <a:latin typeface="Sakkal Majalla" panose="02000000000000000000" pitchFamily="2" charset="-78"/>
                          <a:cs typeface="Sakkal Majalla" panose="02000000000000000000" pitchFamily="2" charset="-78"/>
                        </a:rPr>
                        <a:t>الجمل الفعليّة</a:t>
                      </a:r>
                      <a:endParaRPr lang="en-US" sz="3200" b="1" dirty="0">
                        <a:solidFill>
                          <a:srgbClr val="FF0000"/>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814756">
                <a:tc>
                  <a:txBody>
                    <a:bodyPr/>
                    <a:lstStyle/>
                    <a:p>
                      <a:pPr algn="r"/>
                      <a:r>
                        <a:rPr lang="ar-BH" sz="3200" b="1" dirty="0">
                          <a:latin typeface="Sakkal Majalla" panose="02000000000000000000" pitchFamily="2" charset="-78"/>
                          <a:cs typeface="Sakkal Majalla" panose="02000000000000000000" pitchFamily="2" charset="-78"/>
                        </a:rPr>
                        <a:t>إبراز مشهد الحريق وشدّته.</a:t>
                      </a:r>
                      <a:endParaRPr lang="en-US" sz="3200" b="1" dirty="0">
                        <a:solidFill>
                          <a:srgbClr val="7030A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ar-BH" sz="3200" b="1" dirty="0">
                          <a:latin typeface="Sakkal Majalla" panose="02000000000000000000" pitchFamily="2" charset="-78"/>
                          <a:cs typeface="Sakkal Majalla" panose="02000000000000000000" pitchFamily="2" charset="-78"/>
                        </a:rPr>
                        <a:t>(ضوء</a:t>
                      </a:r>
                      <a:r>
                        <a:rPr lang="ar-BH" sz="3200" b="1" baseline="0" dirty="0">
                          <a:latin typeface="Sakkal Majalla" panose="02000000000000000000" pitchFamily="2" charset="-78"/>
                          <a:cs typeface="Sakkal Majalla" panose="02000000000000000000" pitchFamily="2" charset="-78"/>
                        </a:rPr>
                        <a:t> من النار، الظلماء عاكفة، الشمس طالعة).</a:t>
                      </a:r>
                      <a:endParaRPr lang="en-US" sz="3200" b="1" dirty="0">
                        <a:solidFill>
                          <a:srgbClr val="00206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ar-BH" sz="3200" b="1" dirty="0">
                          <a:latin typeface="Sakkal Majalla" panose="02000000000000000000" pitchFamily="2" charset="-78"/>
                          <a:cs typeface="Sakkal Majalla" panose="02000000000000000000" pitchFamily="2" charset="-78"/>
                        </a:rPr>
                        <a:t>الجمل الاسميّة</a:t>
                      </a:r>
                      <a:endParaRPr lang="en-US" sz="3200" b="1" dirty="0">
                        <a:solidFill>
                          <a:srgbClr val="FF0000"/>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883595">
                <a:tc>
                  <a:txBody>
                    <a:bodyPr/>
                    <a:lstStyle/>
                    <a:p>
                      <a:pPr algn="r"/>
                      <a:r>
                        <a:rPr lang="ar-BH" sz="3200" b="1" dirty="0">
                          <a:latin typeface="Sakkal Majalla" panose="02000000000000000000" pitchFamily="2" charset="-78"/>
                          <a:cs typeface="Sakkal Majalla" panose="02000000000000000000" pitchFamily="2" charset="-78"/>
                        </a:rPr>
                        <a:t>دقّة التصوير، والرغبة في تأطير الأحداث زمانًا ومكانًا. والتأثير في المتلقي.</a:t>
                      </a:r>
                      <a:endParaRPr lang="en-US" sz="3200" b="1" dirty="0">
                        <a:solidFill>
                          <a:srgbClr val="7030A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ar-BH" sz="3200" b="1" dirty="0">
                          <a:latin typeface="Sakkal Majalla" panose="02000000000000000000" pitchFamily="2" charset="-78"/>
                          <a:cs typeface="Sakkal Majalla" panose="02000000000000000000" pitchFamily="2" charset="-78"/>
                        </a:rPr>
                        <a:t>(ذليل، من اللهب، من دخان، شحبِ، وقد</a:t>
                      </a:r>
                      <a:r>
                        <a:rPr lang="ar-BH" sz="3200" b="1" baseline="0" dirty="0">
                          <a:latin typeface="Sakkal Majalla" panose="02000000000000000000" pitchFamily="2" charset="-78"/>
                          <a:cs typeface="Sakkal Majalla" panose="02000000000000000000" pitchFamily="2" charset="-78"/>
                        </a:rPr>
                        <a:t> أفلت).</a:t>
                      </a:r>
                      <a:endParaRPr lang="en-US" sz="3200" b="1" dirty="0">
                        <a:solidFill>
                          <a:srgbClr val="002060"/>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ar-BH" sz="3200" b="1" dirty="0">
                          <a:latin typeface="Sakkal Majalla" panose="02000000000000000000" pitchFamily="2" charset="-78"/>
                          <a:cs typeface="Sakkal Majalla" panose="02000000000000000000" pitchFamily="2" charset="-78"/>
                        </a:rPr>
                        <a:t>النعوت والأحوال</a:t>
                      </a:r>
                      <a:endParaRPr lang="en-US" sz="3200" b="1" dirty="0">
                        <a:solidFill>
                          <a:srgbClr val="FF0000"/>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6"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7" name="مخطط انسيابي: معالجة 5"/>
          <p:cNvSpPr/>
          <p:nvPr/>
        </p:nvSpPr>
        <p:spPr>
          <a:xfrm>
            <a:off x="5844270" y="211390"/>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الثالث – أنشطة تعليمية (2):</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5186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2355305" y="1200779"/>
            <a:ext cx="9162578" cy="9109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 </a:t>
            </a:r>
            <a:r>
              <a:rPr lang="ar-BH" sz="3600" b="1" dirty="0">
                <a:solidFill>
                  <a:prstClr val="black"/>
                </a:solidFill>
                <a:latin typeface="Sakkal Majalla" panose="02000000000000000000" pitchFamily="2" charset="-78"/>
                <a:cs typeface="Sakkal Majalla" panose="02000000000000000000" pitchFamily="2" charset="-78"/>
              </a:rPr>
              <a:t>استخرج من المقطع الصور البلاغيّة، وبيّن نوعها، وقيمتها الفنيّة،</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5E3C8CAB-A2B6-4D89-A27B-0A04EF94435A}"/>
              </a:ext>
            </a:extLst>
          </p:cNvPr>
          <p:cNvSpPr/>
          <p:nvPr/>
        </p:nvSpPr>
        <p:spPr>
          <a:xfrm>
            <a:off x="315864" y="1224639"/>
            <a:ext cx="1967725" cy="879893"/>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الإجابة</a:t>
            </a:r>
          </a:p>
        </p:txBody>
      </p:sp>
      <p:graphicFrame>
        <p:nvGraphicFramePr>
          <p:cNvPr id="3" name="جدول 2"/>
          <p:cNvGraphicFramePr>
            <a:graphicFrameLocks noGrp="1"/>
          </p:cNvGraphicFramePr>
          <p:nvPr>
            <p:extLst>
              <p:ext uri="{D42A27DB-BD31-4B8C-83A1-F6EECF244321}">
                <p14:modId xmlns:p14="http://schemas.microsoft.com/office/powerpoint/2010/main" val="1562303558"/>
              </p:ext>
            </p:extLst>
          </p:nvPr>
        </p:nvGraphicFramePr>
        <p:xfrm>
          <a:off x="613317" y="2345441"/>
          <a:ext cx="10904566" cy="4042182"/>
        </p:xfrm>
        <a:graphic>
          <a:graphicData uri="http://schemas.openxmlformats.org/drawingml/2006/table">
            <a:tbl>
              <a:tblPr firstRow="1" bandRow="1">
                <a:tableStyleId>{7DF18680-E054-41AD-8BC1-D1AEF772440D}</a:tableStyleId>
              </a:tblPr>
              <a:tblGrid>
                <a:gridCol w="2856143">
                  <a:extLst>
                    <a:ext uri="{9D8B030D-6E8A-4147-A177-3AD203B41FA5}">
                      <a16:colId xmlns:a16="http://schemas.microsoft.com/office/drawing/2014/main" val="20000"/>
                    </a:ext>
                  </a:extLst>
                </a:gridCol>
                <a:gridCol w="3089655">
                  <a:extLst>
                    <a:ext uri="{9D8B030D-6E8A-4147-A177-3AD203B41FA5}">
                      <a16:colId xmlns:a16="http://schemas.microsoft.com/office/drawing/2014/main" val="20001"/>
                    </a:ext>
                  </a:extLst>
                </a:gridCol>
                <a:gridCol w="4958768">
                  <a:extLst>
                    <a:ext uri="{9D8B030D-6E8A-4147-A177-3AD203B41FA5}">
                      <a16:colId xmlns:a16="http://schemas.microsoft.com/office/drawing/2014/main" val="20002"/>
                    </a:ext>
                  </a:extLst>
                </a:gridCol>
              </a:tblGrid>
              <a:tr h="954291">
                <a:tc>
                  <a:txBody>
                    <a:bodyPr/>
                    <a:lstStyle/>
                    <a:p>
                      <a:pPr algn="ctr"/>
                      <a:r>
                        <a:rPr lang="ar-BH" sz="3200" b="1" dirty="0">
                          <a:solidFill>
                            <a:srgbClr val="C00000"/>
                          </a:solidFill>
                          <a:latin typeface="Sakkal Majalla" panose="02000000000000000000" pitchFamily="2" charset="-78"/>
                          <a:cs typeface="Sakkal Majalla" panose="02000000000000000000" pitchFamily="2" charset="-78"/>
                        </a:rPr>
                        <a:t>القيمة الفنيّة</a:t>
                      </a:r>
                      <a:endParaRPr lang="en-US" sz="3200" b="1" dirty="0">
                        <a:solidFill>
                          <a:srgbClr val="C00000"/>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ar-BH" sz="3200" b="1" dirty="0">
                          <a:solidFill>
                            <a:srgbClr val="C00000"/>
                          </a:solidFill>
                          <a:latin typeface="Sakkal Majalla" panose="02000000000000000000" pitchFamily="2" charset="-78"/>
                          <a:cs typeface="Sakkal Majalla" panose="02000000000000000000" pitchFamily="2" charset="-78"/>
                        </a:rPr>
                        <a:t>نوعها</a:t>
                      </a:r>
                      <a:endParaRPr lang="en-US" sz="3200" b="1" dirty="0">
                        <a:solidFill>
                          <a:srgbClr val="C00000"/>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ar-BH" sz="3200" b="1" dirty="0">
                          <a:solidFill>
                            <a:srgbClr val="C00000"/>
                          </a:solidFill>
                          <a:latin typeface="Sakkal Majalla" panose="02000000000000000000" pitchFamily="2" charset="-78"/>
                          <a:cs typeface="Sakkal Majalla" panose="02000000000000000000" pitchFamily="2" charset="-78"/>
                        </a:rPr>
                        <a:t>الصورة البلاغية</a:t>
                      </a:r>
                      <a:endParaRPr lang="en-US" sz="3200" b="1" dirty="0">
                        <a:solidFill>
                          <a:srgbClr val="C00000"/>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954291">
                <a:tc>
                  <a:txBody>
                    <a:bodyPr/>
                    <a:lstStyle/>
                    <a:p>
                      <a:pPr algn="ctr"/>
                      <a:r>
                        <a:rPr lang="ar-BH" sz="3200" b="1" dirty="0">
                          <a:latin typeface="Sakkal Majalla" panose="02000000000000000000" pitchFamily="2" charset="-78"/>
                          <a:cs typeface="Sakkal Majalla" panose="02000000000000000000" pitchFamily="2" charset="-78"/>
                        </a:rPr>
                        <a:t>التشخيص</a:t>
                      </a:r>
                      <a:endParaRPr lang="en-US" sz="32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ar-BH" sz="3200" b="1" dirty="0">
                          <a:latin typeface="Sakkal Majalla" panose="02000000000000000000" pitchFamily="2" charset="-78"/>
                          <a:cs typeface="Sakkal Majalla" panose="02000000000000000000" pitchFamily="2" charset="-78"/>
                        </a:rPr>
                        <a:t>استعارة مكنيّة</a:t>
                      </a:r>
                      <a:endParaRPr lang="en-US" sz="32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ar-BH" sz="3200" b="1" dirty="0">
                          <a:latin typeface="Sakkal Majalla" panose="02000000000000000000" pitchFamily="2" charset="-78"/>
                          <a:cs typeface="Sakkal Majalla" panose="02000000000000000000" pitchFamily="2" charset="-78"/>
                        </a:rPr>
                        <a:t>كأنّ جلابيب الدّجى </a:t>
                      </a:r>
                      <a:r>
                        <a:rPr lang="ar-BH" sz="3200" b="1" u="sng" dirty="0">
                          <a:latin typeface="Sakkal Majalla" panose="02000000000000000000" pitchFamily="2" charset="-78"/>
                          <a:cs typeface="Sakkal Majalla" panose="02000000000000000000" pitchFamily="2" charset="-78"/>
                        </a:rPr>
                        <a:t>رغبت</a:t>
                      </a:r>
                      <a:r>
                        <a:rPr lang="ar-BH" sz="3200" b="1" dirty="0">
                          <a:latin typeface="Sakkal Majalla" panose="02000000000000000000" pitchFamily="2" charset="-78"/>
                          <a:cs typeface="Sakkal Majalla" panose="02000000000000000000" pitchFamily="2" charset="-78"/>
                        </a:rPr>
                        <a:t> عن</a:t>
                      </a:r>
                      <a:r>
                        <a:rPr lang="ar-BH" sz="3200" b="1" baseline="0" dirty="0">
                          <a:latin typeface="Sakkal Majalla" panose="02000000000000000000" pitchFamily="2" charset="-78"/>
                          <a:cs typeface="Sakkal Majalla" panose="02000000000000000000" pitchFamily="2" charset="-78"/>
                        </a:rPr>
                        <a:t> لونها.</a:t>
                      </a:r>
                      <a:endParaRPr lang="en-US" sz="32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r h="954291">
                <a:tc>
                  <a:txBody>
                    <a:bodyPr/>
                    <a:lstStyle/>
                    <a:p>
                      <a:pPr algn="ctr"/>
                      <a:r>
                        <a:rPr lang="ar-BH" sz="3200" b="1" dirty="0">
                          <a:latin typeface="Sakkal Majalla" panose="02000000000000000000" pitchFamily="2" charset="-78"/>
                          <a:cs typeface="Sakkal Majalla" panose="02000000000000000000" pitchFamily="2" charset="-78"/>
                        </a:rPr>
                        <a:t>توضيح الصورة من خلال الأضداد.</a:t>
                      </a:r>
                      <a:endParaRPr lang="en-US" sz="32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ar-BH" sz="3200" b="1" dirty="0">
                          <a:latin typeface="Sakkal Majalla" panose="02000000000000000000" pitchFamily="2" charset="-78"/>
                          <a:cs typeface="Sakkal Majalla" panose="02000000000000000000" pitchFamily="2" charset="-78"/>
                        </a:rPr>
                        <a:t>تشبيه بليغ</a:t>
                      </a:r>
                      <a:endParaRPr lang="en-US" sz="32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ar-BH" sz="3200" b="1" dirty="0">
                          <a:latin typeface="Sakkal Majalla" panose="02000000000000000000" pitchFamily="2" charset="-78"/>
                          <a:cs typeface="Sakkal Majalla" panose="02000000000000000000" pitchFamily="2" charset="-78"/>
                        </a:rPr>
                        <a:t>(بهيم الليل وهو ضحى، صبح من اللهب).</a:t>
                      </a:r>
                      <a:endParaRPr lang="en-US" sz="32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954291">
                <a:tc>
                  <a:txBody>
                    <a:bodyPr/>
                    <a:lstStyle/>
                    <a:p>
                      <a:pPr algn="ctr"/>
                      <a:r>
                        <a:rPr lang="ar-BH" sz="3200" b="1" dirty="0">
                          <a:latin typeface="Sakkal Majalla" panose="02000000000000000000" pitchFamily="2" charset="-78"/>
                          <a:cs typeface="Sakkal Majalla" panose="02000000000000000000" pitchFamily="2" charset="-78"/>
                        </a:rPr>
                        <a:t>التحقير</a:t>
                      </a:r>
                      <a:endParaRPr lang="en-US" sz="32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ar-BH" sz="3200" b="1" dirty="0">
                          <a:latin typeface="Sakkal Majalla" panose="02000000000000000000" pitchFamily="2" charset="-78"/>
                          <a:cs typeface="Sakkal Majalla" panose="02000000000000000000" pitchFamily="2" charset="-78"/>
                        </a:rPr>
                        <a:t>كناية عن موصوف</a:t>
                      </a:r>
                      <a:r>
                        <a:rPr lang="ar-SA"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هي التماثيل والصلبان</a:t>
                      </a:r>
                      <a:endParaRPr lang="en-US" sz="32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ar-BH" sz="3200" b="1" dirty="0">
                          <a:latin typeface="Sakkal Majalla" panose="02000000000000000000" pitchFamily="2" charset="-78"/>
                          <a:cs typeface="Sakkal Majalla" panose="02000000000000000000" pitchFamily="2" charset="-78"/>
                        </a:rPr>
                        <a:t>ذليل الصخر والخشب.</a:t>
                      </a:r>
                      <a:endParaRPr lang="en-US" sz="32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bl>
          </a:graphicData>
        </a:graphic>
      </p:graphicFrame>
      <p:sp>
        <p:nvSpPr>
          <p:cNvPr id="6"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7" name="مخطط انسيابي: معالجة 5"/>
          <p:cNvSpPr/>
          <p:nvPr/>
        </p:nvSpPr>
        <p:spPr>
          <a:xfrm>
            <a:off x="5724734" y="254000"/>
            <a:ext cx="5793150"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الثالث – أنشطة تعليمية (3):</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7886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268941" y="1897267"/>
            <a:ext cx="11239820" cy="431527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BH" sz="3600" dirty="0">
                <a:solidFill>
                  <a:prstClr val="black"/>
                </a:solidFill>
                <a:latin typeface="Sakkal Majalla" panose="02000000000000000000" pitchFamily="2" charset="-78"/>
                <a:cs typeface="Sakkal Majalla" panose="02000000000000000000" pitchFamily="2" charset="-78"/>
              </a:rPr>
              <a:t>14- تدبيـــــــر معتصـــــــــــــم بالله منتقـــــــــــــــم                لله مرتقــــــــــب فـــــــــــــــــــــي الله مرتغــــــــــــــــــــــــب. </a:t>
            </a:r>
          </a:p>
          <a:p>
            <a:pPr lvl="0" algn="r" rtl="1"/>
            <a:r>
              <a:rPr lang="ar-BH" sz="3600" dirty="0">
                <a:solidFill>
                  <a:prstClr val="black"/>
                </a:solidFill>
                <a:latin typeface="Sakkal Majalla" panose="02000000000000000000" pitchFamily="2" charset="-78"/>
                <a:cs typeface="Sakkal Majalla" panose="02000000000000000000" pitchFamily="2" charset="-78"/>
              </a:rPr>
              <a:t>15- لم يغـــــــــــــزُ قومـًـــــــا ولم ينْهَــــــــــدْ الى بلدٍ              إلا تقـــــــــــدّمَه جيــــــــــشٌ مـــــــــــــن الرّعُــــــــــب.</a:t>
            </a:r>
          </a:p>
          <a:p>
            <a:pPr lvl="0" algn="r" rtl="1"/>
            <a:r>
              <a:rPr lang="ar-BH" sz="3600" dirty="0">
                <a:solidFill>
                  <a:prstClr val="black"/>
                </a:solidFill>
                <a:latin typeface="Sakkal Majalla" panose="02000000000000000000" pitchFamily="2" charset="-78"/>
                <a:cs typeface="Sakkal Majalla" panose="02000000000000000000" pitchFamily="2" charset="-78"/>
              </a:rPr>
              <a:t>16-لَوْ لَمْ يَقُدْ جَحْفَلاً، يَـوْمَ الْوَغَـى، لَغَـدا        مِنْ نَفْسِهِ، وَحْدَهَا، فـي جَحْفَـلٍ لَجِـبِ </a:t>
            </a:r>
          </a:p>
          <a:p>
            <a:pPr lvl="0" algn="r" rtl="1"/>
            <a:r>
              <a:rPr lang="ar-BH" sz="3600" dirty="0">
                <a:solidFill>
                  <a:prstClr val="black"/>
                </a:solidFill>
                <a:latin typeface="Sakkal Majalla" panose="02000000000000000000" pitchFamily="2" charset="-78"/>
                <a:cs typeface="Sakkal Majalla" panose="02000000000000000000" pitchFamily="2" charset="-78"/>
              </a:rPr>
              <a:t>17- رَمَـــــــــــــى بِـكَ اللَّـهُ بُرْجَيْــــــــــــــــهَـا فَهَدَّمَــــــهـا              ولَـــــــــوْ رَمَــــــــى بِـــــكَ غَيْـــــرُ اللَّـهِ لَـــــمْ يُصِـبِ </a:t>
            </a:r>
          </a:p>
        </p:txBody>
      </p:sp>
      <p:sp>
        <p:nvSpPr>
          <p:cNvPr id="7" name="شكل بيضاوي 6">
            <a:extLst>
              <a:ext uri="{FF2B5EF4-FFF2-40B4-BE49-F238E27FC236}">
                <a16:creationId xmlns:a16="http://schemas.microsoft.com/office/drawing/2014/main" id="{740B9263-62AE-4060-A028-8FD7734F83DD}"/>
              </a:ext>
            </a:extLst>
          </p:cNvPr>
          <p:cNvSpPr/>
          <p:nvPr/>
        </p:nvSpPr>
        <p:spPr>
          <a:xfrm flipH="1">
            <a:off x="10011120" y="432571"/>
            <a:ext cx="1659006" cy="1195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a:solidFill>
                  <a:prstClr val="white"/>
                </a:solidFill>
              </a:rPr>
              <a:t>المقطع الرابع</a:t>
            </a:r>
            <a:endParaRPr lang="ar-SA" sz="2800" dirty="0">
              <a:solidFill>
                <a:prstClr val="white"/>
              </a:solidFill>
            </a:endParaRPr>
          </a:p>
        </p:txBody>
      </p:sp>
      <p:sp>
        <p:nvSpPr>
          <p:cNvPr id="5" name="Rectangle 3">
            <a:extLst>
              <a:ext uri="{FF2B5EF4-FFF2-40B4-BE49-F238E27FC236}">
                <a16:creationId xmlns:a16="http://schemas.microsoft.com/office/drawing/2014/main" id="{A7528D49-049D-42AD-A2B2-906B74C4B3D4}"/>
              </a:ext>
            </a:extLst>
          </p:cNvPr>
          <p:cNvSpPr/>
          <p:nvPr/>
        </p:nvSpPr>
        <p:spPr>
          <a:xfrm>
            <a:off x="4173415" y="515610"/>
            <a:ext cx="5232242" cy="769192"/>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r" defTabSz="914400" rtl="0" eaLnBrk="1" fontAlgn="auto" latinLnBrk="0" hangingPunct="1">
              <a:lnSpc>
                <a:spcPct val="100000"/>
              </a:lnSpc>
              <a:spcBef>
                <a:spcPts val="0"/>
              </a:spcBef>
              <a:spcAft>
                <a:spcPts val="0"/>
              </a:spcAft>
              <a:buClr>
                <a:srgbClr val="75BDA7"/>
              </a:buClr>
              <a:buSzTx/>
              <a:buFontTx/>
              <a:buChar char="-"/>
              <a:tabLst/>
              <a:defRPr/>
            </a:pPr>
            <a:endPar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
                <a:srgbClr val="75BDA7"/>
              </a:buClr>
              <a:buSzTx/>
              <a:buFontTx/>
              <a:buNone/>
              <a:tabLst/>
              <a:defRPr/>
            </a:pPr>
            <a:r>
              <a:rPr kumimoji="0" lang="ar-BH"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مدح المعتصم والإشادة بالجيش</a:t>
            </a:r>
            <a:endParaRPr kumimoji="0" lang="ar-BH"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a:p>
            <a:pPr marL="571500" marR="0" lvl="0" indent="-571500" algn="r" defTabSz="914400" rtl="0" eaLnBrk="1" fontAlgn="auto" latinLnBrk="0" hangingPunct="1">
              <a:lnSpc>
                <a:spcPct val="100000"/>
              </a:lnSpc>
              <a:spcBef>
                <a:spcPts val="0"/>
              </a:spcBef>
              <a:spcAft>
                <a:spcPts val="0"/>
              </a:spcAft>
              <a:buClr>
                <a:srgbClr val="75BDA7"/>
              </a:buClr>
              <a:buSzTx/>
              <a:buFontTx/>
              <a:buChar char="-"/>
              <a:tabLst/>
              <a:defRPr/>
            </a:pPr>
            <a:endParaRPr kumimoji="0" lang="ar-BH"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p:txBody>
      </p:sp>
      <p:sp>
        <p:nvSpPr>
          <p:cNvPr id="6"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515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مخطط انسيابي: معالجة 3"/>
          <p:cNvSpPr/>
          <p:nvPr/>
        </p:nvSpPr>
        <p:spPr>
          <a:xfrm>
            <a:off x="718558" y="1343460"/>
            <a:ext cx="10978861" cy="940097"/>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 </a:t>
            </a:r>
            <a:r>
              <a:rPr lang="ar-BH" sz="3600" b="1" dirty="0">
                <a:solidFill>
                  <a:prstClr val="black"/>
                </a:solidFill>
                <a:latin typeface="Sakkal Majalla" panose="02000000000000000000" pitchFamily="2" charset="-78"/>
                <a:cs typeface="Sakkal Majalla" panose="02000000000000000000" pitchFamily="2" charset="-78"/>
              </a:rPr>
              <a:t>يسود في هذا المقطع معجم القوّة والشجاعة، حدّد المعاني التي تدور حوله</a:t>
            </a: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5" name="مخطط انسيابي: محطة طرفية 4"/>
          <p:cNvSpPr/>
          <p:nvPr/>
        </p:nvSpPr>
        <p:spPr>
          <a:xfrm>
            <a:off x="534838" y="3489665"/>
            <a:ext cx="11162581" cy="2753515"/>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40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   - معجم القوّة والشجاعة: </a:t>
            </a:r>
            <a:r>
              <a:rPr kumimoji="0" lang="ar-BH" sz="40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لم يغز، ينهد(إلى بلد)، جيش، جحفل، الوغى، لجب، الرعب، برجاها، يصب</a:t>
            </a:r>
            <a:r>
              <a:rPr lang="ar-BH" sz="4000" b="1" dirty="0">
                <a:solidFill>
                  <a:srgbClr val="C00000"/>
                </a:solidFill>
                <a:latin typeface="Sakkal Majalla" panose="02000000000000000000" pitchFamily="2" charset="-78"/>
                <a:cs typeface="Sakkal Majalla" panose="02000000000000000000" pitchFamily="2" charset="-78"/>
              </a:rPr>
              <a:t>.</a:t>
            </a:r>
          </a:p>
        </p:txBody>
      </p:sp>
      <p:sp>
        <p:nvSpPr>
          <p:cNvPr id="2" name="مخطط انسيابي: قرار 1">
            <a:extLst>
              <a:ext uri="{FF2B5EF4-FFF2-40B4-BE49-F238E27FC236}">
                <a16:creationId xmlns:a16="http://schemas.microsoft.com/office/drawing/2014/main" id="{576937AE-C79A-4735-B20D-66F483C10876}"/>
              </a:ext>
            </a:extLst>
          </p:cNvPr>
          <p:cNvSpPr/>
          <p:nvPr/>
        </p:nvSpPr>
        <p:spPr>
          <a:xfrm>
            <a:off x="534839" y="2401249"/>
            <a:ext cx="2050100" cy="851905"/>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الإجابة</a:t>
            </a:r>
            <a:endParaRPr kumimoji="0" lang="ar-SA" sz="24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endParaRPr>
          </a:p>
        </p:txBody>
      </p:sp>
      <p:sp>
        <p:nvSpPr>
          <p:cNvPr id="6"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7" name="مخطط انسيابي: معالجة 5"/>
          <p:cNvSpPr/>
          <p:nvPr/>
        </p:nvSpPr>
        <p:spPr>
          <a:xfrm>
            <a:off x="5840620" y="254000"/>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الرابع – أنشطة تعليمية (1):</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537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355283" y="1408240"/>
            <a:ext cx="11342136" cy="161048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BH" sz="3600" dirty="0">
                <a:solidFill>
                  <a:prstClr val="black"/>
                </a:solidFill>
                <a:latin typeface="Sakkal Majalla" panose="02000000000000000000" pitchFamily="2" charset="-78"/>
                <a:cs typeface="Sakkal Majalla" panose="02000000000000000000" pitchFamily="2" charset="-78"/>
              </a:rPr>
              <a:t>ل</a:t>
            </a:r>
            <a:r>
              <a:rPr lang="ar-BH" sz="3600" dirty="0">
                <a:solidFill>
                  <a:schemeClr val="accent1">
                    <a:lumMod val="50000"/>
                  </a:schemeClr>
                </a:solidFill>
                <a:latin typeface="Sakkal Majalla" panose="02000000000000000000" pitchFamily="2" charset="-78"/>
                <a:cs typeface="Sakkal Majalla" panose="02000000000000000000" pitchFamily="2" charset="-78"/>
              </a:rPr>
              <a:t>َوْ لَمْ يَقُدْ جَحْفَلاً، يَـوْمَ الْوَغَـى، لَغَـدا        مِنْ نَفْسِهِ، وَحْدَهَا، فـي جَحْفَـلٍ لَجِـبِ </a:t>
            </a:r>
          </a:p>
          <a:p>
            <a:pPr lvl="0" algn="ctr" rtl="1"/>
            <a:r>
              <a:rPr lang="ar-BH" sz="3600" dirty="0">
                <a:solidFill>
                  <a:schemeClr val="accent1">
                    <a:lumMod val="50000"/>
                  </a:schemeClr>
                </a:solidFill>
                <a:latin typeface="Sakkal Majalla" panose="02000000000000000000" pitchFamily="2" charset="-78"/>
                <a:cs typeface="Sakkal Majalla" panose="02000000000000000000" pitchFamily="2" charset="-78"/>
              </a:rPr>
              <a:t> رَمَـــــــــــــى بِـكَ اللَّـهُ بُرْجَيْــــــــــــــــهَـا فَهَدَّمَــــــهـا              ولَـــــــــوْ رَمَــــــــى بِـــــكَ غَيْـــــرُ اللَّـهِ لَـــــمْ يُصِـبِ </a:t>
            </a:r>
          </a:p>
          <a:p>
            <a:pPr algn="r" rtl="1"/>
            <a:r>
              <a:rPr lang="ar-BH" sz="3600" b="1" dirty="0">
                <a:solidFill>
                  <a:prstClr val="black"/>
                </a:solidFill>
                <a:latin typeface="Sakkal Majalla" panose="02000000000000000000" pitchFamily="2" charset="-78"/>
                <a:cs typeface="Sakkal Majalla" panose="02000000000000000000" pitchFamily="2" charset="-78"/>
              </a:rPr>
              <a:t>2- في البيتين السابقين ظاهرة بديعيّة لجأ إليها الشاعر لتلوين الكلام، وضّحها.</a:t>
            </a:r>
          </a:p>
        </p:txBody>
      </p:sp>
      <p:sp>
        <p:nvSpPr>
          <p:cNvPr id="5" name="مخطط انسيابي: محطة طرفية 4"/>
          <p:cNvSpPr/>
          <p:nvPr/>
        </p:nvSpPr>
        <p:spPr>
          <a:xfrm>
            <a:off x="225083" y="3881885"/>
            <a:ext cx="11859065" cy="2196185"/>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endParaRPr kumimoji="0" lang="ar-BH" sz="40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endParaRPr>
          </a:p>
          <a:p>
            <a:pPr algn="r">
              <a:defRPr/>
            </a:pPr>
            <a:r>
              <a:rPr kumimoji="0" lang="ar-BH" sz="40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ظاهرة الالتفات في علم البديع</a:t>
            </a:r>
            <a:r>
              <a:rPr kumimoji="0" lang="ar-SA" sz="40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a:t>
            </a:r>
            <a:r>
              <a:rPr kumimoji="0" lang="ar-BH" sz="40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 وتعني انتقال الشاعر في</a:t>
            </a:r>
            <a:r>
              <a:rPr kumimoji="0" lang="ar-BH" sz="4000" b="1" i="0" u="none" strike="noStrike" kern="1200" cap="none" spc="0" normalizeH="0" noProof="0" dirty="0">
                <a:ln>
                  <a:noFill/>
                </a:ln>
                <a:solidFill>
                  <a:srgbClr val="C00000"/>
                </a:solidFill>
                <a:effectLst/>
                <a:uLnTx/>
                <a:uFillTx/>
                <a:latin typeface="Sakkal Majalla" panose="02000000000000000000" pitchFamily="2" charset="-78"/>
                <a:cs typeface="Sakkal Majalla" panose="02000000000000000000" pitchFamily="2" charset="-78"/>
              </a:rPr>
              <a:t> كلامه من ضمير الغائب إلى ضمير المخاطب</a:t>
            </a:r>
            <a:r>
              <a:rPr kumimoji="0" lang="ar-SA" sz="4000" b="1" i="0" u="none" strike="noStrike" kern="1200" cap="none" spc="0" normalizeH="0" noProof="0" dirty="0">
                <a:ln>
                  <a:noFill/>
                </a:ln>
                <a:solidFill>
                  <a:srgbClr val="C00000"/>
                </a:solidFill>
                <a:effectLst/>
                <a:uLnTx/>
                <a:uFillTx/>
                <a:latin typeface="Sakkal Majalla" panose="02000000000000000000" pitchFamily="2" charset="-78"/>
                <a:cs typeface="Sakkal Majalla" panose="02000000000000000000" pitchFamily="2" charset="-78"/>
              </a:rPr>
              <a:t>:</a:t>
            </a:r>
            <a:r>
              <a:rPr kumimoji="0" lang="ar-BH" sz="4000" b="1" i="0" u="none" strike="noStrike" kern="1200" cap="none" spc="0" normalizeH="0" noProof="0" dirty="0">
                <a:ln>
                  <a:noFill/>
                </a:ln>
                <a:solidFill>
                  <a:srgbClr val="C00000"/>
                </a:solidFill>
                <a:effectLst/>
                <a:uLnTx/>
                <a:uFillTx/>
                <a:latin typeface="Sakkal Majalla" panose="02000000000000000000" pitchFamily="2" charset="-78"/>
                <a:cs typeface="Sakkal Majalla" panose="02000000000000000000" pitchFamily="2" charset="-78"/>
              </a:rPr>
              <a:t> (لو لم يقد جحفلا         </a:t>
            </a:r>
            <a:r>
              <a:rPr kumimoji="0" lang="ar-BH" sz="4000" b="1" i="0" u="none" strike="noStrike" kern="1200" cap="none" spc="0" normalizeH="0" noProof="0" dirty="0" smtClean="0">
                <a:ln>
                  <a:noFill/>
                </a:ln>
                <a:solidFill>
                  <a:srgbClr val="C00000"/>
                </a:solidFill>
                <a:effectLst/>
                <a:uLnTx/>
                <a:uFillTx/>
                <a:latin typeface="Sakkal Majalla" panose="02000000000000000000" pitchFamily="2" charset="-78"/>
                <a:cs typeface="Sakkal Majalla" panose="02000000000000000000" pitchFamily="2" charset="-78"/>
              </a:rPr>
              <a:t>   </a:t>
            </a:r>
            <a:r>
              <a:rPr lang="ar-BH" sz="4000" b="1" dirty="0" smtClean="0">
                <a:solidFill>
                  <a:srgbClr val="C00000"/>
                </a:solidFill>
                <a:latin typeface="Sakkal Majalla" panose="02000000000000000000" pitchFamily="2" charset="-78"/>
                <a:cs typeface="Sakkal Majalla" panose="02000000000000000000" pitchFamily="2" charset="-78"/>
              </a:rPr>
              <a:t>رمى </a:t>
            </a:r>
            <a:r>
              <a:rPr lang="ar-BH" sz="4000" b="1" dirty="0">
                <a:solidFill>
                  <a:srgbClr val="C00000"/>
                </a:solidFill>
                <a:latin typeface="Sakkal Majalla" panose="02000000000000000000" pitchFamily="2" charset="-78"/>
                <a:cs typeface="Sakkal Majalla" panose="02000000000000000000" pitchFamily="2" charset="-78"/>
              </a:rPr>
              <a:t>بك الله برجيها).</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3600" b="1" i="0" u="none" strike="noStrike" kern="1200" cap="none" spc="0" normalizeH="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5E3C8CAB-A2B6-4D89-A27B-0A04EF94435A}"/>
              </a:ext>
            </a:extLst>
          </p:cNvPr>
          <p:cNvSpPr/>
          <p:nvPr/>
        </p:nvSpPr>
        <p:spPr>
          <a:xfrm>
            <a:off x="615462" y="3018726"/>
            <a:ext cx="2127738" cy="863160"/>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الإجابة</a:t>
            </a:r>
          </a:p>
        </p:txBody>
      </p:sp>
      <p:sp>
        <p:nvSpPr>
          <p:cNvPr id="10" name="سهم إلى اليسار 9"/>
          <p:cNvSpPr/>
          <p:nvPr/>
        </p:nvSpPr>
        <p:spPr>
          <a:xfrm>
            <a:off x="4162059" y="5302447"/>
            <a:ext cx="562708" cy="147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7" name="مخطط انسيابي: معالجة 5"/>
          <p:cNvSpPr/>
          <p:nvPr/>
        </p:nvSpPr>
        <p:spPr>
          <a:xfrm>
            <a:off x="5840620" y="269279"/>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4000" b="1" dirty="0">
                <a:solidFill>
                  <a:prstClr val="black"/>
                </a:solidFill>
                <a:latin typeface="Sakkal Majalla" panose="02000000000000000000" pitchFamily="2" charset="-78"/>
                <a:cs typeface="Sakkal Majalla" panose="02000000000000000000" pitchFamily="2" charset="-78"/>
              </a:rPr>
              <a:t>المقطع الرابع – أنشطة تعليمية (2):</a:t>
            </a:r>
            <a:endParaRPr lang="en-US" sz="40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9252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خطط انسيابي: معالجة 1">
            <a:extLst>
              <a:ext uri="{FF2B5EF4-FFF2-40B4-BE49-F238E27FC236}">
                <a16:creationId xmlns:a16="http://schemas.microsoft.com/office/drawing/2014/main" id="{1EC334B2-C8D6-4E23-AB48-DE40E831221E}"/>
              </a:ext>
            </a:extLst>
          </p:cNvPr>
          <p:cNvSpPr/>
          <p:nvPr/>
        </p:nvSpPr>
        <p:spPr>
          <a:xfrm>
            <a:off x="2004647" y="1443427"/>
            <a:ext cx="9675960" cy="772235"/>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dirty="0">
                <a:solidFill>
                  <a:schemeClr val="tx1"/>
                </a:solidFill>
                <a:latin typeface="Sakkal Majalla" panose="02000000000000000000" pitchFamily="2" charset="-78"/>
                <a:cs typeface="Sakkal Majalla" panose="02000000000000000000" pitchFamily="2" charset="-78"/>
              </a:rPr>
              <a:t>- ت</a:t>
            </a:r>
            <a:r>
              <a:rPr lang="ar-SA" sz="3600" dirty="0">
                <a:solidFill>
                  <a:schemeClr val="tx1"/>
                </a:solidFill>
                <a:latin typeface="Sakkal Majalla" panose="02000000000000000000" pitchFamily="2" charset="-78"/>
                <a:cs typeface="Sakkal Majalla" panose="02000000000000000000" pitchFamily="2" charset="-78"/>
              </a:rPr>
              <a:t>ُ</a:t>
            </a:r>
            <a:r>
              <a:rPr lang="ar-BH" sz="3600" dirty="0">
                <a:solidFill>
                  <a:schemeClr val="tx1"/>
                </a:solidFill>
                <a:latin typeface="Sakkal Majalla" panose="02000000000000000000" pitchFamily="2" charset="-78"/>
                <a:cs typeface="Sakkal Majalla" panose="02000000000000000000" pitchFamily="2" charset="-78"/>
              </a:rPr>
              <a:t>عدّ قصيدة « فتح عمّوريّة» ملحمة شعريّة مكتملة العناصر. وضّح ذلك.</a:t>
            </a:r>
            <a:endParaRPr lang="ar-SA" sz="3600" dirty="0">
              <a:solidFill>
                <a:schemeClr val="tx1"/>
              </a:solidFill>
              <a:latin typeface="Sakkal Majalla" panose="02000000000000000000" pitchFamily="2" charset="-78"/>
              <a:cs typeface="Sakkal Majalla" panose="02000000000000000000" pitchFamily="2" charset="-78"/>
            </a:endParaRPr>
          </a:p>
        </p:txBody>
      </p:sp>
      <p:sp>
        <p:nvSpPr>
          <p:cNvPr id="4" name="مخطط انسيابي: محطة طرفية 3"/>
          <p:cNvSpPr/>
          <p:nvPr/>
        </p:nvSpPr>
        <p:spPr>
          <a:xfrm>
            <a:off x="574432" y="2499579"/>
            <a:ext cx="11238780" cy="3369951"/>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4000" b="1" dirty="0">
                <a:solidFill>
                  <a:srgbClr val="C00000"/>
                </a:solidFill>
                <a:latin typeface="Sakkal Majalla" panose="02000000000000000000" pitchFamily="2" charset="-78"/>
                <a:cs typeface="Sakkal Majalla" panose="02000000000000000000" pitchFamily="2" charset="-78"/>
              </a:rPr>
              <a:t>     </a:t>
            </a:r>
            <a:endParaRPr lang="en-US" sz="4000" b="1" dirty="0">
              <a:solidFill>
                <a:srgbClr val="C00000"/>
              </a:solidFill>
              <a:latin typeface="Sakkal Majalla" panose="02000000000000000000" pitchFamily="2" charset="-78"/>
              <a:cs typeface="Sakkal Majalla" panose="02000000000000000000" pitchFamily="2" charset="-78"/>
            </a:endParaRPr>
          </a:p>
          <a:p>
            <a:pPr algn="just" rtl="1"/>
            <a:r>
              <a:rPr lang="ar-BH" sz="3600" b="1" dirty="0">
                <a:solidFill>
                  <a:srgbClr val="C00000"/>
                </a:solidFill>
                <a:latin typeface="Sakkal Majalla" panose="02000000000000000000" pitchFamily="2" charset="-78"/>
                <a:cs typeface="Sakkal Majalla" panose="02000000000000000000" pitchFamily="2" charset="-78"/>
              </a:rPr>
              <a:t>-  نجح أبو تمّام في أداء غرضه من القصيدة</a:t>
            </a:r>
            <a:r>
              <a:rPr lang="ar-SA" sz="3600" b="1" dirty="0">
                <a:solidFill>
                  <a:srgbClr val="C00000"/>
                </a:solidFill>
                <a:latin typeface="Sakkal Majalla" panose="02000000000000000000" pitchFamily="2" charset="-78"/>
                <a:cs typeface="Sakkal Majalla" panose="02000000000000000000" pitchFamily="2" charset="-78"/>
              </a:rPr>
              <a:t>؛</a:t>
            </a:r>
            <a:r>
              <a:rPr lang="ar-BH" sz="3600" b="1" dirty="0">
                <a:solidFill>
                  <a:srgbClr val="C00000"/>
                </a:solidFill>
                <a:latin typeface="Sakkal Majalla" panose="02000000000000000000" pitchFamily="2" charset="-78"/>
                <a:cs typeface="Sakkal Majalla" panose="02000000000000000000" pitchFamily="2" charset="-78"/>
              </a:rPr>
              <a:t> فالقصيدة تمثّل قصّة تاريخيّة لبطولة عربيّة في زمن معيّن</a:t>
            </a:r>
            <a:r>
              <a:rPr lang="ar-SA" sz="3600" b="1" dirty="0">
                <a:solidFill>
                  <a:srgbClr val="C00000"/>
                </a:solidFill>
                <a:latin typeface="Sakkal Majalla" panose="02000000000000000000" pitchFamily="2" charset="-78"/>
                <a:cs typeface="Sakkal Majalla" panose="02000000000000000000" pitchFamily="2" charset="-78"/>
              </a:rPr>
              <a:t>،</a:t>
            </a:r>
            <a:r>
              <a:rPr lang="ar-BH" sz="3600" b="1" dirty="0">
                <a:solidFill>
                  <a:srgbClr val="C00000"/>
                </a:solidFill>
                <a:latin typeface="Sakkal Majalla" panose="02000000000000000000" pitchFamily="2" charset="-78"/>
                <a:cs typeface="Sakkal Majalla" panose="02000000000000000000" pitchFamily="2" charset="-78"/>
              </a:rPr>
              <a:t> وبيئة معينة ظهر فيها التنجيم والخرافات، كما ظهرت فيها الفروسيّة المرتبطة بالتاريخ والواقع، والبطولة التي لا تؤمن إلا بالقوّة المؤيّدة من مدبّر الكون، فصوّر عظمة الفتح الذي قام به الخليفة المعتصم بالله</a:t>
            </a:r>
            <a:r>
              <a:rPr lang="ar-SA" sz="3600" b="1" dirty="0">
                <a:solidFill>
                  <a:srgbClr val="C00000"/>
                </a:solidFill>
                <a:latin typeface="Sakkal Majalla" panose="02000000000000000000" pitchFamily="2" charset="-78"/>
                <a:cs typeface="Sakkal Majalla" panose="02000000000000000000" pitchFamily="2" charset="-78"/>
              </a:rPr>
              <a:t>،</a:t>
            </a:r>
            <a:r>
              <a:rPr lang="ar-BH" sz="3600" b="1" dirty="0">
                <a:solidFill>
                  <a:srgbClr val="C00000"/>
                </a:solidFill>
                <a:latin typeface="Sakkal Majalla" panose="02000000000000000000" pitchFamily="2" charset="-78"/>
                <a:cs typeface="Sakkal Majalla" panose="02000000000000000000" pitchFamily="2" charset="-78"/>
              </a:rPr>
              <a:t> وما أحدثه من دمار  لإلقاء الروع في قلوب الأعداء، ثمّ انتقل إلى الغرض الأساسي وهو المدح.</a:t>
            </a:r>
          </a:p>
          <a:p>
            <a:pPr marL="571500" indent="-571500" algn="r">
              <a:buFontTx/>
              <a:buChar char="-"/>
            </a:pP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9" name="مخطط انسيابي: معالجة متعاقبة 8">
            <a:extLst>
              <a:ext uri="{FF2B5EF4-FFF2-40B4-BE49-F238E27FC236}">
                <a16:creationId xmlns:a16="http://schemas.microsoft.com/office/drawing/2014/main" id="{B4F68FF3-068E-484D-8487-F253C5406167}"/>
              </a:ext>
            </a:extLst>
          </p:cNvPr>
          <p:cNvSpPr/>
          <p:nvPr/>
        </p:nvSpPr>
        <p:spPr>
          <a:xfrm>
            <a:off x="7458635" y="465491"/>
            <a:ext cx="4237345" cy="747847"/>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latin typeface="Sakkal Majalla" panose="02000000000000000000" pitchFamily="2" charset="-78"/>
                <a:cs typeface="Sakkal Majalla" panose="02000000000000000000" pitchFamily="2" charset="-78"/>
              </a:rPr>
              <a:t>نشاط ختامي</a:t>
            </a:r>
            <a:endParaRPr lang="ar-SA" sz="4000" b="1" dirty="0">
              <a:latin typeface="Sakkal Majalla" panose="02000000000000000000" pitchFamily="2" charset="-78"/>
              <a:cs typeface="Sakkal Majalla" panose="02000000000000000000" pitchFamily="2" charset="-78"/>
            </a:endParaRPr>
          </a:p>
        </p:txBody>
      </p:sp>
      <p:sp>
        <p:nvSpPr>
          <p:cNvPr id="5" name="مخطط انسيابي: قرار 4">
            <a:extLst>
              <a:ext uri="{FF2B5EF4-FFF2-40B4-BE49-F238E27FC236}">
                <a16:creationId xmlns:a16="http://schemas.microsoft.com/office/drawing/2014/main" id="{E3EDCCBB-A8FA-4170-934A-40C390E0197A}"/>
              </a:ext>
            </a:extLst>
          </p:cNvPr>
          <p:cNvSpPr/>
          <p:nvPr/>
        </p:nvSpPr>
        <p:spPr>
          <a:xfrm>
            <a:off x="197224" y="1380535"/>
            <a:ext cx="1807424" cy="835127"/>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الإجابة</a:t>
            </a:r>
          </a:p>
        </p:txBody>
      </p:sp>
      <p:sp>
        <p:nvSpPr>
          <p:cNvPr id="8"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306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601888" y="1665027"/>
            <a:ext cx="10345003" cy="2933684"/>
          </a:xfrm>
          <a:prstGeom prst="rect">
            <a:avLst/>
          </a:prstGeom>
          <a:noFill/>
        </p:spPr>
        <p:txBody>
          <a:bodyPr/>
          <a:lstStyle>
            <a:defPPr>
              <a:defRPr lang="en-US"/>
            </a:defPPr>
            <a:lvl1pPr lvl="0" algn="ctr" rtl="1" fontAlgn="auto">
              <a:spcBef>
                <a:spcPts val="0"/>
              </a:spcBef>
              <a:spcAft>
                <a:spcPts val="0"/>
              </a:spcAft>
              <a:defRPr sz="3200" b="0" i="0">
                <a:solidFill>
                  <a:srgbClr val="FF0000"/>
                </a:solidFill>
                <a:latin typeface="Times New Roman" panose="02020603050405020304" pitchFamily="18" charset="0"/>
                <a:cs typeface="PT Simple Bold Ruled" panose="02010400000000000000" pitchFamily="2" charset="-78"/>
              </a:defRPr>
            </a:lvl1pPr>
            <a:lvl2pPr algn="r" fontAlgn="base">
              <a:spcBef>
                <a:spcPct val="0"/>
              </a:spcBef>
              <a:spcAft>
                <a:spcPct val="0"/>
              </a:spcAft>
              <a:defRPr sz="2800" b="1" i="1">
                <a:solidFill>
                  <a:srgbClr val="1F5281"/>
                </a:solidFill>
                <a:latin typeface="Verdana" panose="020B0604030504040204" pitchFamily="34" charset="0"/>
              </a:defRPr>
            </a:lvl2pPr>
            <a:lvl3pPr algn="r" fontAlgn="base">
              <a:spcBef>
                <a:spcPct val="0"/>
              </a:spcBef>
              <a:spcAft>
                <a:spcPct val="0"/>
              </a:spcAft>
              <a:defRPr sz="2800" b="1" i="1">
                <a:solidFill>
                  <a:srgbClr val="1F5281"/>
                </a:solidFill>
                <a:latin typeface="Verdana" panose="020B0604030504040204" pitchFamily="34" charset="0"/>
              </a:defRPr>
            </a:lvl3pPr>
            <a:lvl4pPr algn="r" fontAlgn="base">
              <a:spcBef>
                <a:spcPct val="0"/>
              </a:spcBef>
              <a:spcAft>
                <a:spcPct val="0"/>
              </a:spcAft>
              <a:defRPr sz="2800" b="1" i="1">
                <a:solidFill>
                  <a:srgbClr val="1F5281"/>
                </a:solidFill>
                <a:latin typeface="Verdana" panose="020B0604030504040204" pitchFamily="34" charset="0"/>
              </a:defRPr>
            </a:lvl4pPr>
            <a:lvl5pPr algn="r" fontAlgn="base">
              <a:spcBef>
                <a:spcPct val="0"/>
              </a:spcBef>
              <a:spcAft>
                <a:spcPct val="0"/>
              </a:spcAft>
              <a:defRPr sz="2800" b="1" i="1">
                <a:solidFill>
                  <a:srgbClr val="1F5281"/>
                </a:solidFill>
                <a:latin typeface="Verdana" panose="020B0604030504040204" pitchFamily="34" charset="0"/>
              </a:defRPr>
            </a:lvl5pPr>
            <a:lvl6pPr marL="457200" algn="r" fontAlgn="base">
              <a:spcBef>
                <a:spcPct val="0"/>
              </a:spcBef>
              <a:spcAft>
                <a:spcPct val="0"/>
              </a:spcAft>
              <a:defRPr sz="2800" b="1" i="1">
                <a:solidFill>
                  <a:srgbClr val="1F5281"/>
                </a:solidFill>
                <a:latin typeface="Verdana" panose="020B0604030504040204" pitchFamily="34" charset="0"/>
              </a:defRPr>
            </a:lvl6pPr>
            <a:lvl7pPr marL="914400" algn="r" fontAlgn="base">
              <a:spcBef>
                <a:spcPct val="0"/>
              </a:spcBef>
              <a:spcAft>
                <a:spcPct val="0"/>
              </a:spcAft>
              <a:defRPr sz="2800" b="1" i="1">
                <a:solidFill>
                  <a:srgbClr val="1F5281"/>
                </a:solidFill>
                <a:latin typeface="Verdana" panose="020B0604030504040204" pitchFamily="34" charset="0"/>
              </a:defRPr>
            </a:lvl7pPr>
            <a:lvl8pPr marL="1371600" algn="r" fontAlgn="base">
              <a:spcBef>
                <a:spcPct val="0"/>
              </a:spcBef>
              <a:spcAft>
                <a:spcPct val="0"/>
              </a:spcAft>
              <a:defRPr sz="2800" b="1" i="1">
                <a:solidFill>
                  <a:srgbClr val="1F5281"/>
                </a:solidFill>
                <a:latin typeface="Verdana" panose="020B0604030504040204" pitchFamily="34" charset="0"/>
              </a:defRPr>
            </a:lvl8pPr>
            <a:lvl9pPr marL="1828800" algn="r" fontAlgn="base">
              <a:spcBef>
                <a:spcPct val="0"/>
              </a:spcBef>
              <a:spcAft>
                <a:spcPct val="0"/>
              </a:spcAft>
              <a:defRPr sz="2800" b="1" i="1">
                <a:solidFill>
                  <a:srgbClr val="1F5281"/>
                </a:solidFill>
                <a:latin typeface="Verdana" panose="020B0604030504040204" pitchFamily="34" charset="0"/>
              </a:defRPr>
            </a:lvl9pPr>
          </a:lstStyle>
          <a:p>
            <a:pPr marR="0" lvl="0" indent="0" fontAlgn="auto">
              <a:lnSpc>
                <a:spcPct val="90000"/>
              </a:lnSpc>
              <a:spcBef>
                <a:spcPct val="0"/>
              </a:spcBef>
              <a:spcAft>
                <a:spcPts val="0"/>
              </a:spcAft>
              <a:buClrTx/>
              <a:buSzTx/>
              <a:tabLst/>
              <a:defRPr/>
            </a:pPr>
            <a:r>
              <a:rPr lang="ar-BH" sz="8800" b="1" spc="50" dirty="0">
                <a:ln w="0"/>
                <a:solidFill>
                  <a:schemeClr val="tx1"/>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انتهى الدرس</a:t>
            </a:r>
          </a:p>
          <a:p>
            <a:pPr marR="0" lvl="0" indent="0" fontAlgn="auto">
              <a:lnSpc>
                <a:spcPct val="90000"/>
              </a:lnSpc>
              <a:spcBef>
                <a:spcPct val="0"/>
              </a:spcBef>
              <a:spcAft>
                <a:spcPts val="0"/>
              </a:spcAft>
              <a:buClrTx/>
              <a:buSzTx/>
              <a:tabLst/>
              <a:defRPr/>
            </a:pPr>
            <a:r>
              <a:rPr lang="ar-BH" sz="3600" b="1" spc="50" dirty="0">
                <a:ln w="0"/>
                <a:solidFill>
                  <a:srgbClr val="C0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أشكركم على تفاعلكم </a:t>
            </a:r>
            <a:r>
              <a:rPr lang="en-US" sz="3600" b="1" spc="50" dirty="0">
                <a:ln w="0"/>
                <a:solidFill>
                  <a:srgbClr val="C0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
            </a:r>
            <a:br>
              <a:rPr lang="en-US" sz="3600" b="1" spc="50" dirty="0">
                <a:ln w="0"/>
                <a:solidFill>
                  <a:srgbClr val="C0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br>
            <a:r>
              <a:rPr lang="ar-BH" sz="3600" b="1" spc="50" dirty="0">
                <a:ln w="0"/>
                <a:solidFill>
                  <a:srgbClr val="C0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rPr>
              <a:t>وإلى اللّقاء في درس آخر</a:t>
            </a:r>
            <a:endParaRPr lang="en-US" sz="3600" b="1" spc="50" dirty="0">
              <a:ln w="0"/>
              <a:solidFill>
                <a:srgbClr val="C00000"/>
              </a:solidFill>
              <a:effectLst>
                <a:innerShdw blurRad="63500" dist="50800" dir="13500000">
                  <a:srgbClr val="000000">
                    <a:alpha val="50000"/>
                  </a:srgbClr>
                </a:inn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042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تمرير عمودي 4"/>
          <p:cNvSpPr/>
          <p:nvPr/>
        </p:nvSpPr>
        <p:spPr>
          <a:xfrm>
            <a:off x="174238" y="1533823"/>
            <a:ext cx="11730892" cy="4633895"/>
          </a:xfrm>
          <a:prstGeom prst="verticalScroll">
            <a:avLst>
              <a:gd name="adj" fmla="val 70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ar-BH" sz="3600" dirty="0">
              <a:solidFill>
                <a:schemeClr val="tx1"/>
              </a:solidFill>
              <a:latin typeface="Sakkal Majalla" panose="02000000000000000000" pitchFamily="2" charset="-78"/>
              <a:cs typeface="Sakkal Majalla" panose="02000000000000000000" pitchFamily="2" charset="-78"/>
            </a:endParaRPr>
          </a:p>
          <a:p>
            <a:pPr algn="just" rtl="1"/>
            <a:r>
              <a:rPr lang="ar-BH" sz="3600" dirty="0">
                <a:solidFill>
                  <a:schemeClr val="tx1"/>
                </a:solidFill>
                <a:latin typeface="Sakkal Majalla" panose="02000000000000000000" pitchFamily="2" charset="-78"/>
                <a:cs typeface="Sakkal Majalla" panose="02000000000000000000" pitchFamily="2" charset="-78"/>
              </a:rPr>
              <a:t>   أغار</a:t>
            </a:r>
            <a:r>
              <a:rPr lang="ar-SA" sz="3600" dirty="0">
                <a:solidFill>
                  <a:schemeClr val="tx1"/>
                </a:solidFill>
                <a:latin typeface="Sakkal Majalla" panose="02000000000000000000" pitchFamily="2" charset="-78"/>
                <a:cs typeface="Sakkal Majalla" panose="02000000000000000000" pitchFamily="2" charset="-78"/>
              </a:rPr>
              <a:t> الروم عام837م على بلدة صغيرة تدعى "ز</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بَطْرة</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 وتقع على الثغور الفاصلة بين بلاد العرب وبلاد الروم</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 فدمّر الجيش البيزنطيّ البلدة، وأحرقها، وسبى أهلها، واقتاد النساء والأطفال إلى الأسر.</a:t>
            </a:r>
            <a:r>
              <a:rPr lang="ar-BH" sz="3600" dirty="0">
                <a:solidFill>
                  <a:schemeClr val="tx1"/>
                </a:solidFill>
                <a:latin typeface="Sakkal Majalla" panose="02000000000000000000" pitchFamily="2" charset="-78"/>
                <a:cs typeface="Sakkal Majalla" panose="02000000000000000000" pitchFamily="2" charset="-78"/>
              </a:rPr>
              <a:t> </a:t>
            </a:r>
            <a:r>
              <a:rPr lang="ar-SA" sz="3600" dirty="0">
                <a:solidFill>
                  <a:schemeClr val="tx1"/>
                </a:solidFill>
                <a:latin typeface="Sakkal Majalla" panose="02000000000000000000" pitchFamily="2" charset="-78"/>
                <a:cs typeface="Sakkal Majalla" panose="02000000000000000000" pitchFamily="2" charset="-78"/>
              </a:rPr>
              <a:t>وبلغ المعتصم أنّ امرأة زبطريّة كانت ت</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ساق إلى الأسر صرخت "وامعتصماه</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 فانفعل المعتصم لهذا، وتململ وانتفض قائلا "لبيك". </a:t>
            </a:r>
            <a:endParaRPr lang="ar-BH" sz="3600" dirty="0">
              <a:solidFill>
                <a:schemeClr val="tx1"/>
              </a:solidFill>
              <a:latin typeface="Sakkal Majalla" panose="02000000000000000000" pitchFamily="2" charset="-78"/>
              <a:cs typeface="Sakkal Majalla" panose="02000000000000000000" pitchFamily="2" charset="-78"/>
            </a:endParaRPr>
          </a:p>
          <a:p>
            <a:pPr algn="just" rtl="1"/>
            <a:r>
              <a:rPr lang="ar-BH" sz="3600" dirty="0">
                <a:solidFill>
                  <a:schemeClr val="tx1"/>
                </a:solidFill>
                <a:latin typeface="Sakkal Majalla" panose="02000000000000000000" pitchFamily="2" charset="-78"/>
                <a:cs typeface="Sakkal Majalla" panose="02000000000000000000" pitchFamily="2" charset="-78"/>
              </a:rPr>
              <a:t>    </a:t>
            </a:r>
            <a:r>
              <a:rPr lang="ar-SA" sz="3600" dirty="0">
                <a:solidFill>
                  <a:schemeClr val="tx1"/>
                </a:solidFill>
                <a:latin typeface="Sakkal Majalla" panose="02000000000000000000" pitchFamily="2" charset="-78"/>
                <a:cs typeface="Sakkal Majalla" panose="02000000000000000000" pitchFamily="2" charset="-78"/>
              </a:rPr>
              <a:t>فجه</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ز الجيش</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 وسار به إلى عمّوريّة أمنع وأقوى حصون الروم</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 فحاصرها ودكّ حصونها. وكان قد نصحه المنج</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مون أن يؤخّر ذلك إلى الصيف، فلم يعبأ بقولهم، وعاد منتصر</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ا. وتخليد</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ا لهذه الواقعة ن</a:t>
            </a:r>
            <a:r>
              <a:rPr lang="ar-BH" sz="3600" dirty="0">
                <a:solidFill>
                  <a:schemeClr val="tx1"/>
                </a:solidFill>
                <a:latin typeface="Sakkal Majalla" panose="02000000000000000000" pitchFamily="2" charset="-78"/>
                <a:cs typeface="Sakkal Majalla" panose="02000000000000000000" pitchFamily="2" charset="-78"/>
              </a:rPr>
              <a:t>ُ</a:t>
            </a:r>
            <a:r>
              <a:rPr lang="ar-SA" sz="3600" dirty="0" err="1">
                <a:solidFill>
                  <a:schemeClr val="tx1"/>
                </a:solidFill>
                <a:latin typeface="Sakkal Majalla" panose="02000000000000000000" pitchFamily="2" charset="-78"/>
                <a:cs typeface="Sakkal Majalla" panose="02000000000000000000" pitchFamily="2" charset="-78"/>
              </a:rPr>
              <a:t>ظمت</a:t>
            </a:r>
            <a:r>
              <a:rPr lang="ar-SA" sz="3600" dirty="0">
                <a:solidFill>
                  <a:schemeClr val="tx1"/>
                </a:solidFill>
                <a:latin typeface="Sakkal Majalla" panose="02000000000000000000" pitchFamily="2" charset="-78"/>
                <a:cs typeface="Sakkal Majalla" panose="02000000000000000000" pitchFamily="2" charset="-78"/>
              </a:rPr>
              <a:t> هذه القصيدة</a:t>
            </a:r>
            <a:r>
              <a:rPr lang="ar-BH" sz="3600" dirty="0">
                <a:solidFill>
                  <a:schemeClr val="tx1"/>
                </a:solidFill>
                <a:latin typeface="Sakkal Majalla" panose="02000000000000000000" pitchFamily="2" charset="-78"/>
                <a:cs typeface="Sakkal Majalla" panose="02000000000000000000" pitchFamily="2" charset="-78"/>
              </a:rPr>
              <a:t>.</a:t>
            </a:r>
            <a:r>
              <a:rPr lang="ar-SA" sz="3600" dirty="0">
                <a:solidFill>
                  <a:schemeClr val="tx1"/>
                </a:solidFill>
                <a:latin typeface="Sakkal Majalla" panose="02000000000000000000" pitchFamily="2" charset="-78"/>
                <a:cs typeface="Sakkal Majalla" panose="02000000000000000000" pitchFamily="2" charset="-78"/>
              </a:rPr>
              <a:t> </a:t>
            </a:r>
          </a:p>
          <a:p>
            <a:pPr algn="just"/>
            <a:endParaRPr lang="ar-SA" sz="3600" dirty="0">
              <a:solidFill>
                <a:schemeClr val="tx1"/>
              </a:solidFill>
              <a:latin typeface="Sakkal Majalla" panose="02000000000000000000" pitchFamily="2" charset="-78"/>
              <a:cs typeface="Sakkal Majalla" panose="02000000000000000000" pitchFamily="2" charset="-78"/>
            </a:endParaRPr>
          </a:p>
        </p:txBody>
      </p:sp>
      <p:sp>
        <p:nvSpPr>
          <p:cNvPr id="7" name="مخطط انسيابي: مستند 6"/>
          <p:cNvSpPr/>
          <p:nvPr/>
        </p:nvSpPr>
        <p:spPr>
          <a:xfrm>
            <a:off x="7864230" y="290420"/>
            <a:ext cx="3530600" cy="887476"/>
          </a:xfrm>
          <a:prstGeom prst="flowChartDocumen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BH" sz="4800" b="1" dirty="0">
                <a:solidFill>
                  <a:srgbClr val="C00000"/>
                </a:solidFill>
                <a:latin typeface="Sakkal Majalla" panose="02000000000000000000" pitchFamily="2" charset="-78"/>
                <a:cs typeface="Sakkal Majalla" panose="02000000000000000000" pitchFamily="2" charset="-78"/>
              </a:rPr>
              <a:t>إجابة التمهيد</a:t>
            </a:r>
            <a:endParaRPr lang="en-US" sz="4800" b="1" dirty="0">
              <a:solidFill>
                <a:srgbClr val="C00000"/>
              </a:solidFill>
              <a:latin typeface="Sakkal Majalla" panose="02000000000000000000" pitchFamily="2" charset="-78"/>
              <a:cs typeface="Sakkal Majalla" panose="02000000000000000000" pitchFamily="2" charset="-78"/>
            </a:endParaRPr>
          </a:p>
        </p:txBody>
      </p:sp>
      <p:sp>
        <p:nvSpPr>
          <p:cNvPr id="8"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961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C6C8AE-6120-4480-9378-307D41B33252}"/>
              </a:ext>
            </a:extLst>
          </p:cNvPr>
          <p:cNvPicPr>
            <a:picLocks noChangeAspect="1"/>
          </p:cNvPicPr>
          <p:nvPr/>
        </p:nvPicPr>
        <p:blipFill rotWithShape="1">
          <a:blip r:embed="rId4"/>
          <a:srcRect t="12466" r="19619" b="20357"/>
          <a:stretch/>
        </p:blipFill>
        <p:spPr>
          <a:xfrm>
            <a:off x="285603" y="2342996"/>
            <a:ext cx="2598274" cy="2426900"/>
          </a:xfrm>
          <a:prstGeom prst="rect">
            <a:avLst/>
          </a:prstGeom>
          <a:ln>
            <a:noFill/>
          </a:ln>
          <a:effectLst>
            <a:softEdge rad="112500"/>
          </a:effectLst>
        </p:spPr>
      </p:pic>
      <p:sp>
        <p:nvSpPr>
          <p:cNvPr id="6" name="مستطيل 5"/>
          <p:cNvSpPr/>
          <p:nvPr/>
        </p:nvSpPr>
        <p:spPr>
          <a:xfrm>
            <a:off x="8106144" y="228318"/>
            <a:ext cx="3699258" cy="923330"/>
          </a:xfrm>
          <a:prstGeom prst="rect">
            <a:avLst/>
          </a:prstGeom>
        </p:spPr>
        <p:txBody>
          <a:bodyPr wrap="square">
            <a:spAutoFit/>
          </a:bodyPr>
          <a:lstStyle/>
          <a:p>
            <a:r>
              <a:rPr lang="ar-BH" sz="5400" b="1" dirty="0">
                <a:solidFill>
                  <a:srgbClr val="C00000"/>
                </a:solidFill>
                <a:latin typeface="Sakkal Majalla" panose="02000000000000000000" pitchFamily="2" charset="-78"/>
                <a:ea typeface="+mj-ea"/>
                <a:cs typeface="Sakkal Majalla" panose="02000000000000000000" pitchFamily="2" charset="-78"/>
              </a:rPr>
              <a:t>أهداف الدرس</a:t>
            </a:r>
            <a:endParaRPr lang="en-US" sz="2400" dirty="0">
              <a:solidFill>
                <a:srgbClr val="C00000"/>
              </a:solidFill>
              <a:latin typeface="Sakkal Majalla" panose="02000000000000000000" pitchFamily="2" charset="-78"/>
              <a:cs typeface="Sakkal Majalla" panose="02000000000000000000" pitchFamily="2" charset="-78"/>
            </a:endParaRPr>
          </a:p>
        </p:txBody>
      </p:sp>
      <p:sp>
        <p:nvSpPr>
          <p:cNvPr id="7" name="Rectangle 4">
            <a:extLst>
              <a:ext uri="{FF2B5EF4-FFF2-40B4-BE49-F238E27FC236}">
                <a16:creationId xmlns:a16="http://schemas.microsoft.com/office/drawing/2014/main" id="{565D4991-142D-4244-9C6A-AA080FDAC8AE}"/>
              </a:ext>
            </a:extLst>
          </p:cNvPr>
          <p:cNvSpPr/>
          <p:nvPr/>
        </p:nvSpPr>
        <p:spPr>
          <a:xfrm>
            <a:off x="3080825" y="1217690"/>
            <a:ext cx="8323296" cy="1086620"/>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100000" t="100000"/>
            </a:path>
            <a:tileRect r="-100000" b="-100000"/>
          </a:gradFill>
          <a:ln>
            <a:noFill/>
          </a:ln>
        </p:spPr>
        <p:style>
          <a:lnRef idx="1">
            <a:schemeClr val="accent4"/>
          </a:lnRef>
          <a:fillRef idx="2">
            <a:schemeClr val="accent4"/>
          </a:fillRef>
          <a:effectRef idx="1">
            <a:schemeClr val="accent4"/>
          </a:effectRef>
          <a:fontRef idx="minor">
            <a:schemeClr val="dk1"/>
          </a:fontRef>
        </p:style>
        <p:txBody>
          <a:bodyPr rtlCol="1" anchor="ctr"/>
          <a:lstStyle/>
          <a:p>
            <a:pPr algn="just" rtl="1"/>
            <a:r>
              <a:rPr lang="ar-BH" sz="3600" b="1" dirty="0">
                <a:solidFill>
                  <a:schemeClr val="tx1"/>
                </a:solidFill>
                <a:latin typeface="Sakkal Majalla" panose="02000000000000000000" pitchFamily="2" charset="-78"/>
                <a:cs typeface="Sakkal Majalla" panose="02000000000000000000" pitchFamily="2" charset="-78"/>
              </a:rPr>
              <a:t>  - تحديد نمط النصّ وجنسه.</a:t>
            </a:r>
          </a:p>
        </p:txBody>
      </p:sp>
      <p:sp>
        <p:nvSpPr>
          <p:cNvPr id="9" name="Rectangle 6">
            <a:extLst>
              <a:ext uri="{FF2B5EF4-FFF2-40B4-BE49-F238E27FC236}">
                <a16:creationId xmlns:a16="http://schemas.microsoft.com/office/drawing/2014/main" id="{52E0140C-07C4-4A9F-9F33-C6F6BC549022}"/>
              </a:ext>
            </a:extLst>
          </p:cNvPr>
          <p:cNvSpPr/>
          <p:nvPr/>
        </p:nvSpPr>
        <p:spPr>
          <a:xfrm>
            <a:off x="3080825" y="3012009"/>
            <a:ext cx="8197790" cy="947024"/>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100000" t="100000"/>
            </a:path>
            <a:tileRect r="-100000" b="-100000"/>
          </a:gradFill>
          <a:ln>
            <a:noFill/>
          </a:ln>
        </p:spPr>
        <p:style>
          <a:lnRef idx="1">
            <a:schemeClr val="accent4"/>
          </a:lnRef>
          <a:fillRef idx="2">
            <a:schemeClr val="accent4"/>
          </a:fillRef>
          <a:effectRef idx="1">
            <a:schemeClr val="accent4"/>
          </a:effectRef>
          <a:fontRef idx="minor">
            <a:schemeClr val="dk1"/>
          </a:fontRef>
        </p:style>
        <p:txBody>
          <a:bodyPr rtlCol="1" anchor="ctr"/>
          <a:lstStyle/>
          <a:p>
            <a:pPr algn="just" rtl="1"/>
            <a:r>
              <a:rPr lang="ar-BH" sz="3200" b="1" dirty="0">
                <a:solidFill>
                  <a:schemeClr val="tx1"/>
                </a:solidFill>
                <a:latin typeface="Sakkal Majalla" panose="02000000000000000000" pitchFamily="2" charset="-78"/>
                <a:cs typeface="Sakkal Majalla" panose="02000000000000000000" pitchFamily="2" charset="-78"/>
              </a:rPr>
              <a:t> - تحليل النصّ وفق مستوياته: المعجمية</a:t>
            </a:r>
            <a:r>
              <a:rPr lang="ar-SA" sz="3200" b="1" dirty="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 والتركيبية</a:t>
            </a:r>
            <a:r>
              <a:rPr lang="ar-SA" sz="3200" b="1" dirty="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والبلاغية</a:t>
            </a:r>
            <a:r>
              <a:rPr lang="ar-BH" sz="3200" b="1" dirty="0">
                <a:solidFill>
                  <a:schemeClr val="tx1"/>
                </a:solidFill>
                <a:latin typeface="Sakkal Majalla" panose="02000000000000000000" pitchFamily="2" charset="-78"/>
                <a:cs typeface="Sakkal Majalla" panose="02000000000000000000" pitchFamily="2" charset="-78"/>
              </a:rPr>
              <a:t>.</a:t>
            </a:r>
          </a:p>
        </p:txBody>
      </p:sp>
      <p:sp>
        <p:nvSpPr>
          <p:cNvPr id="10" name="Rectangle 7">
            <a:extLst>
              <a:ext uri="{FF2B5EF4-FFF2-40B4-BE49-F238E27FC236}">
                <a16:creationId xmlns:a16="http://schemas.microsoft.com/office/drawing/2014/main" id="{E96517DE-640D-467E-8EE1-6FA4A0E34200}"/>
              </a:ext>
            </a:extLst>
          </p:cNvPr>
          <p:cNvSpPr/>
          <p:nvPr/>
        </p:nvSpPr>
        <p:spPr>
          <a:xfrm>
            <a:off x="3206331" y="5012611"/>
            <a:ext cx="8197790" cy="947024"/>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100000" t="100000"/>
            </a:path>
            <a:tileRect r="-100000" b="-100000"/>
          </a:gradFill>
          <a:ln>
            <a:noFill/>
          </a:ln>
        </p:spPr>
        <p:style>
          <a:lnRef idx="1">
            <a:schemeClr val="accent4"/>
          </a:lnRef>
          <a:fillRef idx="2">
            <a:schemeClr val="accent4"/>
          </a:fillRef>
          <a:effectRef idx="1">
            <a:schemeClr val="accent4"/>
          </a:effectRef>
          <a:fontRef idx="minor">
            <a:schemeClr val="dk1"/>
          </a:fontRef>
        </p:style>
        <p:txBody>
          <a:bodyPr rtlCol="1" anchor="ctr"/>
          <a:lstStyle/>
          <a:p>
            <a:pPr algn="just" rtl="1"/>
            <a:r>
              <a:rPr lang="ar-BH" sz="3600" b="1" dirty="0">
                <a:solidFill>
                  <a:schemeClr val="tx1"/>
                </a:solidFill>
                <a:latin typeface="Sakkal Majalla" panose="02000000000000000000" pitchFamily="2" charset="-78"/>
                <a:cs typeface="Sakkal Majalla" panose="02000000000000000000" pitchFamily="2" charset="-78"/>
              </a:rPr>
              <a:t> - تقويم النصّ</a:t>
            </a:r>
            <a:r>
              <a:rPr lang="ar-SA" sz="3600" b="1" dirty="0">
                <a:solidFill>
                  <a:schemeClr val="tx1"/>
                </a:solidFill>
                <a:latin typeface="Sakkal Majalla" panose="02000000000000000000" pitchFamily="2" charset="-78"/>
                <a:cs typeface="Sakkal Majalla" panose="02000000000000000000" pitchFamily="2" charset="-78"/>
              </a:rPr>
              <a:t>،</a:t>
            </a:r>
            <a:r>
              <a:rPr lang="ar-BH" sz="3600" b="1" dirty="0">
                <a:solidFill>
                  <a:schemeClr val="tx1"/>
                </a:solidFill>
                <a:latin typeface="Sakkal Majalla" panose="02000000000000000000" pitchFamily="2" charset="-78"/>
                <a:cs typeface="Sakkal Majalla" panose="02000000000000000000" pitchFamily="2" charset="-78"/>
              </a:rPr>
              <a:t> وإبداء الرأي فيه.</a:t>
            </a:r>
          </a:p>
        </p:txBody>
      </p:sp>
      <p:sp>
        <p:nvSpPr>
          <p:cNvPr id="11"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2219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7E8D04-BED3-43F3-B9AC-4B6625F2891C}"/>
              </a:ext>
            </a:extLst>
          </p:cNvPr>
          <p:cNvSpPr/>
          <p:nvPr/>
        </p:nvSpPr>
        <p:spPr>
          <a:xfrm>
            <a:off x="5451894" y="1547876"/>
            <a:ext cx="6220350" cy="75449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a:solidFill>
                  <a:srgbClr val="000000"/>
                </a:solidFill>
                <a:latin typeface="Sakkal Majalla" panose="02000000000000000000" pitchFamily="2" charset="-78"/>
                <a:cs typeface="Sakkal Majalla" panose="02000000000000000000" pitchFamily="2" charset="-78"/>
              </a:rPr>
              <a:t>أبو تمّام </a:t>
            </a:r>
            <a:r>
              <a:rPr lang="ar-BH" sz="4000" b="1" dirty="0">
                <a:solidFill>
                  <a:prstClr val="black"/>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r>
              <a:rPr lang="ar-BH" sz="4000" b="1" dirty="0">
                <a:solidFill>
                  <a:schemeClr val="tx1"/>
                </a:solidFill>
                <a:latin typeface="Sakkal Majalla" panose="02000000000000000000" pitchFamily="2" charset="-78"/>
                <a:cs typeface="Sakkal Majalla" panose="02000000000000000000" pitchFamily="2" charset="-78"/>
              </a:rPr>
              <a:t>188-231 هـ / 804- 846 م</a:t>
            </a:r>
            <a:r>
              <a:rPr lang="ar-BH" sz="4000" b="1" dirty="0">
                <a:solidFill>
                  <a:prstClr val="black"/>
                </a:solidFill>
                <a:effectLst>
                  <a:outerShdw blurRad="38100" dist="38100" dir="2700000" algn="tl">
                    <a:srgbClr val="000000">
                      <a:alpha val="43137"/>
                    </a:srgbClr>
                  </a:outerShdw>
                </a:effectLst>
                <a:latin typeface="Sakkal Majalla" panose="02000000000000000000" pitchFamily="2" charset="-78"/>
                <a:ea typeface="+mj-ea"/>
                <a:cs typeface="Sakkal Majalla" panose="02000000000000000000" pitchFamily="2" charset="-78"/>
              </a:rPr>
              <a:t>)</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4" name="Rectangle: Rounded Corners 1">
            <a:extLst>
              <a:ext uri="{FF2B5EF4-FFF2-40B4-BE49-F238E27FC236}">
                <a16:creationId xmlns:a16="http://schemas.microsoft.com/office/drawing/2014/main" id="{DA7E8D04-BED3-43F3-B9AC-4B6625F2891C}"/>
              </a:ext>
            </a:extLst>
          </p:cNvPr>
          <p:cNvSpPr/>
          <p:nvPr/>
        </p:nvSpPr>
        <p:spPr>
          <a:xfrm>
            <a:off x="6795247" y="449861"/>
            <a:ext cx="4876997" cy="76621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b="1" dirty="0">
                <a:solidFill>
                  <a:srgbClr val="C00000"/>
                </a:solidFill>
                <a:latin typeface="Sakkal Majalla" panose="02000000000000000000" pitchFamily="2" charset="-78"/>
                <a:cs typeface="Sakkal Majalla" panose="02000000000000000000" pitchFamily="2" charset="-78"/>
              </a:rPr>
              <a:t>صاحب النصّ:</a:t>
            </a:r>
            <a:endParaRPr lang="en-US" sz="5400" b="1" dirty="0">
              <a:solidFill>
                <a:srgbClr val="C00000"/>
              </a:solidFill>
              <a:latin typeface="Sakkal Majalla" panose="02000000000000000000" pitchFamily="2" charset="-78"/>
              <a:cs typeface="Sakkal Majalla" panose="02000000000000000000" pitchFamily="2" charset="-78"/>
            </a:endParaRPr>
          </a:p>
        </p:txBody>
      </p:sp>
      <p:sp>
        <p:nvSpPr>
          <p:cNvPr id="5" name="مستطيل 4"/>
          <p:cNvSpPr/>
          <p:nvPr/>
        </p:nvSpPr>
        <p:spPr>
          <a:xfrm>
            <a:off x="2205319" y="2634168"/>
            <a:ext cx="9466925" cy="3539430"/>
          </a:xfrm>
          <a:prstGeom prst="rect">
            <a:avLst/>
          </a:prstGeom>
          <a:solidFill>
            <a:schemeClr val="accent2">
              <a:lumMod val="60000"/>
              <a:lumOff val="40000"/>
            </a:schemeClr>
          </a:solidFill>
        </p:spPr>
        <p:txBody>
          <a:bodyPr wrap="square">
            <a:spAutoFit/>
          </a:bodyPr>
          <a:lstStyle/>
          <a:p>
            <a:pPr algn="just" rtl="1"/>
            <a:r>
              <a:rPr lang="ar-BH" sz="3200" b="1" dirty="0">
                <a:latin typeface="Sakkal Majalla" panose="02000000000000000000" pitchFamily="2" charset="-78"/>
                <a:cs typeface="Sakkal Majalla" panose="02000000000000000000" pitchFamily="2" charset="-78"/>
              </a:rPr>
              <a:t>هو حبيب بن أوس الطائيّ، ولد بجاسم جنوبيّ سوريّة، وكان أبوه عطّارًا. سافر إلى مصر، ولازم مساجدها</a:t>
            </a:r>
            <a:r>
              <a:rPr lang="ar-SA"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وخدم فيها أهل العلم وأخذ عنهم. ثمّ راح يتنقّل، فزار بغداد</a:t>
            </a:r>
            <a:r>
              <a:rPr lang="ar-SA"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وخراسان</a:t>
            </a:r>
            <a:r>
              <a:rPr lang="ar-SA"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والحجاز</a:t>
            </a:r>
            <a:r>
              <a:rPr lang="ar-SA"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والموصل وغيرها، واستقرّ في سامرّاء(سرّ من رأى) التي كانت عاصمة الخلافة في أيام المعتصم. وكان أن قرّبه المعتصم منه، وصار شاعره. امتاز شعره بالقوّة</a:t>
            </a:r>
            <a:r>
              <a:rPr lang="ar-SA"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وحسن الإخراج</a:t>
            </a:r>
            <a:r>
              <a:rPr lang="ar-SA"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والأناقة، أكثَرَ من استعمال البديع، ولا سيّما الطباق والجناس. وأوغل في الغريب، فصارت القصيدة معه بناء شاهقًا شديد التركيب.</a:t>
            </a:r>
            <a:endParaRPr lang="en-US" sz="3200" b="1" dirty="0">
              <a:latin typeface="Sakkal Majalla" panose="02000000000000000000" pitchFamily="2" charset="-78"/>
              <a:cs typeface="Sakkal Majalla" panose="02000000000000000000" pitchFamily="2" charset="-78"/>
            </a:endParaRPr>
          </a:p>
        </p:txBody>
      </p:sp>
      <p:pic>
        <p:nvPicPr>
          <p:cNvPr id="3" name="صورة 2"/>
          <p:cNvPicPr>
            <a:picLocks noChangeAspect="1"/>
          </p:cNvPicPr>
          <p:nvPr/>
        </p:nvPicPr>
        <p:blipFill rotWithShape="1">
          <a:blip r:embed="rId4" cstate="print">
            <a:extLst>
              <a:ext uri="{28A0092B-C50C-407E-A947-70E740481C1C}">
                <a14:useLocalDpi xmlns:a14="http://schemas.microsoft.com/office/drawing/2010/main" val="0"/>
              </a:ext>
            </a:extLst>
          </a:blip>
          <a:srcRect t="3424" b="-1"/>
          <a:stretch/>
        </p:blipFill>
        <p:spPr>
          <a:xfrm>
            <a:off x="241358" y="1105031"/>
            <a:ext cx="1838455" cy="2394679"/>
          </a:xfrm>
          <a:prstGeom prst="rect">
            <a:avLst/>
          </a:prstGeom>
          <a:ln>
            <a:noFill/>
          </a:ln>
          <a:effectLst>
            <a:softEdge rad="112500"/>
          </a:effectLst>
        </p:spPr>
      </p:pic>
      <p:sp>
        <p:nvSpPr>
          <p:cNvPr id="8"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72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8FBFD877-81AF-4F91-8A8E-4BC0F30FB940}"/>
              </a:ext>
            </a:extLst>
          </p:cNvPr>
          <p:cNvSpPr/>
          <p:nvPr/>
        </p:nvSpPr>
        <p:spPr>
          <a:xfrm>
            <a:off x="3133456" y="1733637"/>
            <a:ext cx="5974230" cy="84562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800" b="1" dirty="0">
                <a:solidFill>
                  <a:srgbClr val="C00000"/>
                </a:solidFill>
                <a:latin typeface="Sakkal Majalla" panose="02000000000000000000" pitchFamily="2" charset="-78"/>
                <a:cs typeface="Sakkal Majalla" panose="02000000000000000000" pitchFamily="2" charset="-78"/>
              </a:rPr>
              <a:t> النمط الكتابي والجنس الأدبي </a:t>
            </a:r>
            <a:endParaRPr lang="en-US" sz="4800" b="1" dirty="0">
              <a:solidFill>
                <a:srgbClr val="C00000"/>
              </a:solidFill>
              <a:latin typeface="Sakkal Majalla" panose="02000000000000000000" pitchFamily="2" charset="-78"/>
              <a:cs typeface="Sakkal Majalla" panose="02000000000000000000" pitchFamily="2" charset="-78"/>
            </a:endParaRPr>
          </a:p>
        </p:txBody>
      </p:sp>
      <p:sp>
        <p:nvSpPr>
          <p:cNvPr id="9" name="Rectangle: Rounded Corners 2">
            <a:extLst>
              <a:ext uri="{FF2B5EF4-FFF2-40B4-BE49-F238E27FC236}">
                <a16:creationId xmlns:a16="http://schemas.microsoft.com/office/drawing/2014/main" id="{E7443D88-BB0B-4571-AC2E-8CCEAB456E22}"/>
              </a:ext>
            </a:extLst>
          </p:cNvPr>
          <p:cNvSpPr/>
          <p:nvPr/>
        </p:nvSpPr>
        <p:spPr>
          <a:xfrm>
            <a:off x="7586143" y="2911902"/>
            <a:ext cx="2199861" cy="662609"/>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dirty="0">
                <a:solidFill>
                  <a:schemeClr val="tx1"/>
                </a:solidFill>
                <a:latin typeface="Sakkal Majalla" panose="02000000000000000000" pitchFamily="2" charset="-78"/>
                <a:cs typeface="Sakkal Majalla" panose="02000000000000000000" pitchFamily="2" charset="-78"/>
              </a:rPr>
              <a:t>النمط الكتابيّ</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10" name="Rectangle: Rounded Corners 2">
            <a:extLst>
              <a:ext uri="{FF2B5EF4-FFF2-40B4-BE49-F238E27FC236}">
                <a16:creationId xmlns:a16="http://schemas.microsoft.com/office/drawing/2014/main" id="{E7443D88-BB0B-4571-AC2E-8CCEAB456E22}"/>
              </a:ext>
            </a:extLst>
          </p:cNvPr>
          <p:cNvSpPr/>
          <p:nvPr/>
        </p:nvSpPr>
        <p:spPr>
          <a:xfrm>
            <a:off x="2476897" y="2838595"/>
            <a:ext cx="2199861" cy="662609"/>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dirty="0">
                <a:solidFill>
                  <a:schemeClr val="tx1"/>
                </a:solidFill>
                <a:latin typeface="Sakkal Majalla" panose="02000000000000000000" pitchFamily="2" charset="-78"/>
                <a:cs typeface="Sakkal Majalla" panose="02000000000000000000" pitchFamily="2" charset="-78"/>
              </a:rPr>
              <a:t>الجنس الأدبيّ</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11" name="Arrow: Down 9">
            <a:extLst>
              <a:ext uri="{FF2B5EF4-FFF2-40B4-BE49-F238E27FC236}">
                <a16:creationId xmlns:a16="http://schemas.microsoft.com/office/drawing/2014/main" id="{2880F235-02F6-4BDC-9FB7-CE7F7E457532}"/>
              </a:ext>
            </a:extLst>
          </p:cNvPr>
          <p:cNvSpPr/>
          <p:nvPr/>
        </p:nvSpPr>
        <p:spPr>
          <a:xfrm>
            <a:off x="8524590" y="3580200"/>
            <a:ext cx="583096" cy="795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9">
            <a:extLst>
              <a:ext uri="{FF2B5EF4-FFF2-40B4-BE49-F238E27FC236}">
                <a16:creationId xmlns:a16="http://schemas.microsoft.com/office/drawing/2014/main" id="{2880F235-02F6-4BDC-9FB7-CE7F7E457532}"/>
              </a:ext>
            </a:extLst>
          </p:cNvPr>
          <p:cNvSpPr/>
          <p:nvPr/>
        </p:nvSpPr>
        <p:spPr>
          <a:xfrm>
            <a:off x="3267351" y="3513528"/>
            <a:ext cx="583096" cy="831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18C635-D589-456B-8A84-9C2EDB3B888F}"/>
              </a:ext>
            </a:extLst>
          </p:cNvPr>
          <p:cNvSpPr/>
          <p:nvPr/>
        </p:nvSpPr>
        <p:spPr>
          <a:xfrm>
            <a:off x="7077856" y="4390158"/>
            <a:ext cx="3216436" cy="145283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tx1"/>
                </a:solidFill>
                <a:latin typeface="Sakkal Majalla" panose="02000000000000000000" pitchFamily="2" charset="-78"/>
                <a:cs typeface="Sakkal Majalla" panose="02000000000000000000" pitchFamily="2" charset="-78"/>
              </a:rPr>
              <a:t>وصف يتخلله بعض السرد</a:t>
            </a:r>
            <a:r>
              <a:rPr lang="en-US" sz="3200" b="1" dirty="0">
                <a:solidFill>
                  <a:schemeClr val="tx1"/>
                </a:solidFill>
                <a:latin typeface="Sakkal Majalla" panose="02000000000000000000" pitchFamily="2" charset="-78"/>
                <a:cs typeface="Sakkal Majalla" panose="02000000000000000000" pitchFamily="2" charset="-78"/>
              </a:rPr>
              <a:t> </a:t>
            </a:r>
          </a:p>
        </p:txBody>
      </p:sp>
      <p:sp>
        <p:nvSpPr>
          <p:cNvPr id="14" name="Oval 12">
            <a:extLst>
              <a:ext uri="{FF2B5EF4-FFF2-40B4-BE49-F238E27FC236}">
                <a16:creationId xmlns:a16="http://schemas.microsoft.com/office/drawing/2014/main" id="{7418C635-D589-456B-8A84-9C2EDB3B888F}"/>
              </a:ext>
            </a:extLst>
          </p:cNvPr>
          <p:cNvSpPr/>
          <p:nvPr/>
        </p:nvSpPr>
        <p:spPr>
          <a:xfrm>
            <a:off x="1924043" y="4345153"/>
            <a:ext cx="3245241" cy="144439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tx1"/>
                </a:solidFill>
                <a:latin typeface="Sakkal Majalla" panose="02000000000000000000" pitchFamily="2" charset="-78"/>
                <a:cs typeface="Sakkal Majalla" panose="02000000000000000000" pitchFamily="2" charset="-78"/>
              </a:rPr>
              <a:t>قصيدة مدحيّة</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8" name="مستطيل 17"/>
          <p:cNvSpPr/>
          <p:nvPr/>
        </p:nvSpPr>
        <p:spPr>
          <a:xfrm>
            <a:off x="5611742" y="2006600"/>
            <a:ext cx="1017658" cy="11453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cxnSp>
        <p:nvCxnSpPr>
          <p:cNvPr id="3" name="رابط مستقيم 2">
            <a:extLst>
              <a:ext uri="{FF2B5EF4-FFF2-40B4-BE49-F238E27FC236}">
                <a16:creationId xmlns:a16="http://schemas.microsoft.com/office/drawing/2014/main" id="{59DC8062-951B-43CE-BB50-CF15900A943F}"/>
              </a:ext>
            </a:extLst>
          </p:cNvPr>
          <p:cNvCxnSpPr>
            <a:cxnSpLocks/>
          </p:cNvCxnSpPr>
          <p:nvPr/>
        </p:nvCxnSpPr>
        <p:spPr>
          <a:xfrm>
            <a:off x="8524590" y="2603955"/>
            <a:ext cx="0" cy="3079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رابط مستقيم 5">
            <a:extLst>
              <a:ext uri="{FF2B5EF4-FFF2-40B4-BE49-F238E27FC236}">
                <a16:creationId xmlns:a16="http://schemas.microsoft.com/office/drawing/2014/main" id="{C7D327A9-210F-4CDA-9744-CD64B1FFEAE0}"/>
              </a:ext>
            </a:extLst>
          </p:cNvPr>
          <p:cNvCxnSpPr>
            <a:cxnSpLocks/>
          </p:cNvCxnSpPr>
          <p:nvPr/>
        </p:nvCxnSpPr>
        <p:spPr>
          <a:xfrm>
            <a:off x="3720048" y="2573659"/>
            <a:ext cx="1" cy="24700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17" name="Rectangle: Rounded Corners 1">
            <a:extLst>
              <a:ext uri="{FF2B5EF4-FFF2-40B4-BE49-F238E27FC236}">
                <a16:creationId xmlns:a16="http://schemas.microsoft.com/office/drawing/2014/main" id="{8FBFD877-81AF-4F91-8A8E-4BC0F30FB940}"/>
              </a:ext>
            </a:extLst>
          </p:cNvPr>
          <p:cNvSpPr/>
          <p:nvPr/>
        </p:nvSpPr>
        <p:spPr>
          <a:xfrm>
            <a:off x="5829023" y="357177"/>
            <a:ext cx="5974230" cy="845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b="1" dirty="0">
                <a:solidFill>
                  <a:schemeClr val="tx1"/>
                </a:solidFill>
                <a:latin typeface="Sakkal Majalla" panose="02000000000000000000" pitchFamily="2" charset="-78"/>
                <a:cs typeface="Sakkal Majalla" panose="02000000000000000000" pitchFamily="2" charset="-78"/>
              </a:rPr>
              <a:t>تبويب النصّ </a:t>
            </a:r>
            <a:endParaRPr lang="en-US" sz="54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8213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مربع نص 8"/>
          <p:cNvSpPr txBox="1"/>
          <p:nvPr/>
        </p:nvSpPr>
        <p:spPr>
          <a:xfrm>
            <a:off x="591670" y="3077752"/>
            <a:ext cx="10882458" cy="646331"/>
          </a:xfrm>
          <a:prstGeom prst="rect">
            <a:avLst/>
          </a:prstGeom>
          <a:solidFill>
            <a:schemeClr val="accent3">
              <a:lumMod val="60000"/>
              <a:lumOff val="40000"/>
            </a:schemeClr>
          </a:solidFill>
        </p:spPr>
        <p:txBody>
          <a:bodyPr wrap="square" rtlCol="0">
            <a:spAutoFit/>
          </a:bodyPr>
          <a:lstStyle/>
          <a:p>
            <a:pPr algn="r"/>
            <a:r>
              <a:rPr lang="ar-BH" sz="3600" b="1" dirty="0">
                <a:latin typeface="Sakkal Majalla" panose="02000000000000000000" pitchFamily="2" charset="-78"/>
                <a:cs typeface="Sakkal Majalla" panose="02000000000000000000" pitchFamily="2" charset="-78"/>
              </a:rPr>
              <a:t>1- ما الغرض الشعريّ لهذه القصيدة؟ وما المعاني التي تطرّق إليها أبو تمّام فيها؟</a:t>
            </a:r>
            <a:endParaRPr lang="en-US" sz="3600" b="1" dirty="0">
              <a:latin typeface="Sakkal Majalla" panose="02000000000000000000" pitchFamily="2" charset="-78"/>
              <a:cs typeface="Sakkal Majalla" panose="02000000000000000000" pitchFamily="2" charset="-78"/>
            </a:endParaRPr>
          </a:p>
        </p:txBody>
      </p:sp>
      <p:sp>
        <p:nvSpPr>
          <p:cNvPr id="10" name="مخطط انسيابي: محطة طرفية 9"/>
          <p:cNvSpPr/>
          <p:nvPr/>
        </p:nvSpPr>
        <p:spPr>
          <a:xfrm>
            <a:off x="1336419" y="4237708"/>
            <a:ext cx="10594234" cy="1477108"/>
          </a:xfrm>
          <a:prstGeom prst="flowChartTermina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4000" b="1" dirty="0">
                <a:solidFill>
                  <a:srgbClr val="C00000"/>
                </a:solidFill>
                <a:latin typeface="Sakkal Majalla" panose="02000000000000000000" pitchFamily="2" charset="-78"/>
                <a:ea typeface="Times New Roman" panose="02020603050405020304" pitchFamily="18" charset="0"/>
                <a:cs typeface="Sakkal Majalla" panose="02000000000000000000" pitchFamily="2" charset="-78"/>
              </a:rPr>
              <a:t>    غرض القصيدة المدح، ولكنّ الشاعر يقدّم لهذا الغرض بدحض كذب المنجمين، وبوصف معركة فتح عمّوريّة.</a:t>
            </a:r>
          </a:p>
        </p:txBody>
      </p:sp>
      <p:sp>
        <p:nvSpPr>
          <p:cNvPr id="5" name="مستطيل مستدير الزوايا 4"/>
          <p:cNvSpPr/>
          <p:nvPr/>
        </p:nvSpPr>
        <p:spPr>
          <a:xfrm>
            <a:off x="3818965" y="1742567"/>
            <a:ext cx="7655163" cy="823049"/>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ar-BH" sz="4400" b="1" dirty="0">
                <a:solidFill>
                  <a:schemeClr val="tx1"/>
                </a:solidFill>
                <a:latin typeface="Sakkal Majalla" panose="02000000000000000000" pitchFamily="2" charset="-78"/>
                <a:cs typeface="Sakkal Majalla" panose="02000000000000000000" pitchFamily="2" charset="-78"/>
              </a:rPr>
              <a:t>تحديد موضوع النصّ</a:t>
            </a:r>
            <a:endParaRPr lang="en-US" sz="4400" b="1" dirty="0">
              <a:solidFill>
                <a:schemeClr val="tx1"/>
              </a:solidFill>
              <a:latin typeface="Sakkal Majalla" panose="02000000000000000000" pitchFamily="2" charset="-78"/>
              <a:cs typeface="Sakkal Majalla" panose="02000000000000000000" pitchFamily="2" charset="-78"/>
            </a:endParaRPr>
          </a:p>
          <a:p>
            <a:pPr algn="ctr"/>
            <a:endParaRPr lang="en-US" sz="4800" b="1" dirty="0">
              <a:solidFill>
                <a:srgbClr val="002060"/>
              </a:solidFill>
              <a:latin typeface="Sakkal Majalla" panose="02000000000000000000" pitchFamily="2" charset="-78"/>
              <a:cs typeface="Sakkal Majalla" panose="02000000000000000000" pitchFamily="2" charset="-78"/>
            </a:endParaRPr>
          </a:p>
        </p:txBody>
      </p:sp>
      <p:sp>
        <p:nvSpPr>
          <p:cNvPr id="2" name="مخطط انسيابي: قرار 1"/>
          <p:cNvSpPr/>
          <p:nvPr/>
        </p:nvSpPr>
        <p:spPr>
          <a:xfrm>
            <a:off x="10318" y="3786487"/>
            <a:ext cx="1773658" cy="899464"/>
          </a:xfrm>
          <a:prstGeom prst="flowChartDecision">
            <a:avLst/>
          </a:prstGeom>
          <a:solidFill>
            <a:srgbClr val="FFC000"/>
          </a:solidFill>
          <a:ln>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الإجابة</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3" name="مستطيل 2">
            <a:extLst>
              <a:ext uri="{FF2B5EF4-FFF2-40B4-BE49-F238E27FC236}">
                <a16:creationId xmlns:a16="http://schemas.microsoft.com/office/drawing/2014/main" id="{6BDB875A-7813-4D4B-AC9B-FBC4B0BA8B2A}"/>
              </a:ext>
            </a:extLst>
          </p:cNvPr>
          <p:cNvSpPr/>
          <p:nvPr/>
        </p:nvSpPr>
        <p:spPr>
          <a:xfrm>
            <a:off x="5325036" y="311393"/>
            <a:ext cx="6274598" cy="931653"/>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solidFill>
                  <a:srgbClr val="C00000"/>
                </a:solidFill>
                <a:latin typeface="Sakkal Majalla" panose="02000000000000000000" pitchFamily="2" charset="-78"/>
                <a:cs typeface="Sakkal Majalla" panose="02000000000000000000" pitchFamily="2" charset="-78"/>
              </a:rPr>
              <a:t>فهم النصّ وتحليله</a:t>
            </a:r>
            <a:endParaRPr lang="ar-SA" sz="4800" b="1" dirty="0">
              <a:solidFill>
                <a:srgbClr val="C00000"/>
              </a:solidFill>
              <a:latin typeface="Sakkal Majalla" panose="02000000000000000000" pitchFamily="2" charset="-78"/>
              <a:cs typeface="Sakkal Majalla" panose="02000000000000000000" pitchFamily="2" charset="-78"/>
            </a:endParaRPr>
          </a:p>
        </p:txBody>
      </p:sp>
      <p:sp>
        <p:nvSpPr>
          <p:cNvPr id="11"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879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F00CA8-212A-4BC2-A606-44A5C6A8D518}"/>
              </a:ext>
            </a:extLst>
          </p:cNvPr>
          <p:cNvSpPr>
            <a:spLocks noGrp="1"/>
          </p:cNvSpPr>
          <p:nvPr>
            <p:ph idx="1"/>
          </p:nvPr>
        </p:nvSpPr>
        <p:spPr>
          <a:xfrm>
            <a:off x="394448" y="3080436"/>
            <a:ext cx="11636874" cy="2851448"/>
          </a:xfrm>
          <a:prstGeom prst="roundRect">
            <a:avLst/>
          </a:prstGeom>
          <a:solidFill>
            <a:schemeClr val="tx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noAutofit/>
          </a:bodyPr>
          <a:lstStyle/>
          <a:p>
            <a:pPr marL="0" algn="r">
              <a:lnSpc>
                <a:spcPct val="107000"/>
              </a:lnSpc>
              <a:spcBef>
                <a:spcPts val="0"/>
              </a:spcBef>
              <a:spcAft>
                <a:spcPts val="800"/>
              </a:spcAft>
            </a:pPr>
            <a:endParaRPr lang="ar-BH" sz="3600" dirty="0">
              <a:solidFill>
                <a:srgbClr val="212529"/>
              </a:solidFill>
              <a:latin typeface="Sakkal Majalla" panose="02000000000000000000" pitchFamily="2" charset="-78"/>
              <a:ea typeface="Times New Roman" panose="02020603050405020304" pitchFamily="18" charset="0"/>
              <a:cs typeface="Sakkal Majalla" panose="02000000000000000000" pitchFamily="2" charset="-78"/>
            </a:endParaRPr>
          </a:p>
          <a:p>
            <a:pPr marL="0" indent="0" algn="r">
              <a:lnSpc>
                <a:spcPct val="107000"/>
              </a:lnSpc>
              <a:spcBef>
                <a:spcPts val="0"/>
              </a:spcBef>
              <a:spcAft>
                <a:spcPts val="800"/>
              </a:spcAft>
              <a:buNone/>
            </a:pPr>
            <a:endParaRPr lang="ar-BH" sz="3600" dirty="0">
              <a:solidFill>
                <a:srgbClr val="212529"/>
              </a:solidFill>
              <a:latin typeface="Sakkal Majalla" panose="02000000000000000000" pitchFamily="2" charset="-78"/>
              <a:ea typeface="Times New Roman" panose="02020603050405020304" pitchFamily="18" charset="0"/>
              <a:cs typeface="Sakkal Majalla" panose="02000000000000000000" pitchFamily="2" charset="-78"/>
            </a:endParaRPr>
          </a:p>
          <a:p>
            <a:pPr marL="0" indent="0" algn="r">
              <a:lnSpc>
                <a:spcPct val="107000"/>
              </a:lnSpc>
              <a:spcBef>
                <a:spcPts val="0"/>
              </a:spcBef>
              <a:spcAft>
                <a:spcPts val="800"/>
              </a:spcAft>
              <a:buNone/>
            </a:pPr>
            <a:r>
              <a:rPr lang="ar-BH" sz="3600" dirty="0">
                <a:solidFill>
                  <a:srgbClr val="212529"/>
                </a:solidFill>
                <a:latin typeface="Sakkal Majalla" panose="02000000000000000000" pitchFamily="2" charset="-78"/>
                <a:ea typeface="Times New Roman" panose="02020603050405020304" pitchFamily="18" charset="0"/>
                <a:cs typeface="Sakkal Majalla" panose="02000000000000000000" pitchFamily="2" charset="-78"/>
              </a:rPr>
              <a:t> 1</a:t>
            </a:r>
            <a:r>
              <a:rPr lang="ar-BH" sz="3600" dirty="0">
                <a:latin typeface="Sakkal Majalla" panose="02000000000000000000" pitchFamily="2" charset="-78"/>
                <a:cs typeface="Sakkal Majalla" panose="02000000000000000000" pitchFamily="2" charset="-78"/>
              </a:rPr>
              <a:t>- السَــــــــــــــيفُ أَصـــــــدَقُ إنبـــــــاءً مِـنَ الكُتُــبِ             في حَــــدِّهِ الحَـــــــدُّ بَيـنَ الجِـــــــــدِّ وَاللَــــــعِـبِ</a:t>
            </a:r>
            <a:br>
              <a:rPr lang="ar-BH" sz="3600" dirty="0">
                <a:latin typeface="Sakkal Majalla" panose="02000000000000000000" pitchFamily="2" charset="-78"/>
                <a:cs typeface="Sakkal Majalla" panose="02000000000000000000" pitchFamily="2" charset="-78"/>
              </a:rPr>
            </a:br>
            <a:r>
              <a:rPr lang="ar-BH" sz="3600" dirty="0">
                <a:latin typeface="Sakkal Majalla" panose="02000000000000000000" pitchFamily="2" charset="-78"/>
                <a:cs typeface="Sakkal Majalla" panose="02000000000000000000" pitchFamily="2" charset="-78"/>
              </a:rPr>
              <a:t>2- بيضُ الصَفائِحِ لا سودُ الصَحائِفِ في            مُتونِهِـــــــــــنَّ جَــــــــــــــــلاءُ الشَــــــــــــــكِّ وَالــــــــــــــرِيَــبِ</a:t>
            </a:r>
            <a:br>
              <a:rPr lang="ar-BH" sz="3600" dirty="0">
                <a:latin typeface="Sakkal Majalla" panose="02000000000000000000" pitchFamily="2" charset="-78"/>
                <a:cs typeface="Sakkal Majalla" panose="02000000000000000000" pitchFamily="2" charset="-78"/>
              </a:rPr>
            </a:br>
            <a:r>
              <a:rPr lang="ar-BH" sz="3600" dirty="0">
                <a:latin typeface="Sakkal Majalla" panose="02000000000000000000" pitchFamily="2" charset="-78"/>
                <a:cs typeface="Sakkal Majalla" panose="02000000000000000000" pitchFamily="2" charset="-78"/>
              </a:rPr>
              <a:t>3- وَالعِــــلمُ في شُــــــهُـبِ الأَرمــــــــــــــــــاحِ لامِعَــــــــــــــــــــةً            بَينَ الخَميسَينِ لا في السَبْعَةِ الشُهُبِ</a:t>
            </a:r>
            <a:br>
              <a:rPr lang="ar-BH" sz="3600" dirty="0">
                <a:latin typeface="Sakkal Majalla" panose="02000000000000000000" pitchFamily="2" charset="-78"/>
                <a:cs typeface="Sakkal Majalla" panose="02000000000000000000" pitchFamily="2" charset="-78"/>
              </a:rPr>
            </a:br>
            <a:r>
              <a:rPr lang="ar-BH" sz="3600" dirty="0">
                <a:latin typeface="Sakkal Majalla" panose="02000000000000000000" pitchFamily="2" charset="-78"/>
                <a:cs typeface="Sakkal Majalla" panose="02000000000000000000" pitchFamily="2" charset="-78"/>
              </a:rPr>
              <a:t>4- أَينَ الرِوايَةُ بَل أَيـنَ النُجــــــــــــــــــــــــومُ وَمـــــــــــــــا             صاغوهُ مِن زُخــــــــــرُفٍ فيها وَمِن كَـــــذِبِ</a:t>
            </a:r>
            <a:r>
              <a:rPr lang="ar-BH" sz="3600" dirty="0">
                <a:solidFill>
                  <a:srgbClr val="212529"/>
                </a:solidFill>
                <a:latin typeface="Sakkal Majalla" panose="02000000000000000000" pitchFamily="2" charset="-78"/>
                <a:ea typeface="Times New Roman" panose="02020603050405020304" pitchFamily="18" charset="0"/>
                <a:cs typeface="Sakkal Majalla" panose="02000000000000000000" pitchFamily="2" charset="-78"/>
              </a:rPr>
              <a:t>      </a:t>
            </a:r>
          </a:p>
          <a:p>
            <a:pPr marL="0" marR="0" indent="0" algn="r">
              <a:lnSpc>
                <a:spcPct val="107000"/>
              </a:lnSpc>
              <a:spcBef>
                <a:spcPts val="0"/>
              </a:spcBef>
              <a:spcAft>
                <a:spcPts val="800"/>
              </a:spcAft>
              <a:buNone/>
            </a:pPr>
            <a:endParaRPr lang="en-US" sz="3600" dirty="0">
              <a:latin typeface="Sakkal Majalla" panose="02000000000000000000" pitchFamily="2" charset="-78"/>
              <a:ea typeface="Calibri" panose="020F0502020204030204" pitchFamily="34" charset="0"/>
              <a:cs typeface="Sakkal Majalla" panose="02000000000000000000" pitchFamily="2" charset="-78"/>
            </a:endParaRPr>
          </a:p>
          <a:p>
            <a:pPr marL="0" indent="0">
              <a:lnSpc>
                <a:spcPct val="107000"/>
              </a:lnSpc>
              <a:spcBef>
                <a:spcPts val="0"/>
              </a:spcBef>
              <a:spcAft>
                <a:spcPts val="800"/>
              </a:spcAft>
              <a:buNone/>
            </a:pPr>
            <a:r>
              <a:rPr lang="en-US" sz="3600" dirty="0">
                <a:solidFill>
                  <a:srgbClr val="212529"/>
                </a:solidFill>
                <a:latin typeface="Sakkal Majalla" panose="02000000000000000000" pitchFamily="2" charset="-78"/>
                <a:ea typeface="Times New Roman" panose="02020603050405020304" pitchFamily="18" charset="0"/>
                <a:cs typeface="Sakkal Majalla" panose="02000000000000000000" pitchFamily="2" charset="-78"/>
              </a:rPr>
              <a:t> </a:t>
            </a:r>
            <a:r>
              <a:rPr lang="ar-BH" sz="3600" dirty="0">
                <a:solidFill>
                  <a:srgbClr val="212529"/>
                </a:solidFill>
                <a:latin typeface="Sakkal Majalla" panose="02000000000000000000" pitchFamily="2" charset="-78"/>
                <a:ea typeface="Times New Roman" panose="02020603050405020304" pitchFamily="18" charset="0"/>
                <a:cs typeface="Sakkal Majalla" panose="02000000000000000000" pitchFamily="2" charset="-78"/>
              </a:rPr>
              <a:t> </a:t>
            </a:r>
            <a:endParaRPr lang="en-US" sz="36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مربع نص 1"/>
          <p:cNvSpPr txBox="1"/>
          <p:nvPr/>
        </p:nvSpPr>
        <p:spPr>
          <a:xfrm>
            <a:off x="5010764" y="2061034"/>
            <a:ext cx="6584392" cy="646331"/>
          </a:xfrm>
          <a:prstGeom prst="rect">
            <a:avLst/>
          </a:prstGeom>
          <a:solidFill>
            <a:schemeClr val="accent1">
              <a:lumMod val="40000"/>
              <a:lumOff val="60000"/>
            </a:schemeClr>
          </a:solidFill>
        </p:spPr>
        <p:txBody>
          <a:bodyPr wrap="square" rtlCol="0">
            <a:spAutoFit/>
          </a:bodyPr>
          <a:lstStyle/>
          <a:p>
            <a:pPr algn="r"/>
            <a:r>
              <a:rPr lang="ar-BH" sz="3600" b="1" dirty="0">
                <a:latin typeface="Sakkal Majalla" panose="02000000000000000000" pitchFamily="2" charset="-78"/>
                <a:cs typeface="Sakkal Majalla" panose="02000000000000000000" pitchFamily="2" charset="-78"/>
              </a:rPr>
              <a:t>اقرأ أبيات المقطع ثمّ أجب عن الأسئلة التي تليه:</a:t>
            </a:r>
            <a:r>
              <a:rPr lang="ar-BH"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7" name="شكل بيضاوي 6">
            <a:extLst>
              <a:ext uri="{FF2B5EF4-FFF2-40B4-BE49-F238E27FC236}">
                <a16:creationId xmlns:a16="http://schemas.microsoft.com/office/drawing/2014/main" id="{8DC1977F-6D43-4D59-AF44-13279F3DC4BE}"/>
              </a:ext>
            </a:extLst>
          </p:cNvPr>
          <p:cNvSpPr/>
          <p:nvPr/>
        </p:nvSpPr>
        <p:spPr>
          <a:xfrm flipH="1">
            <a:off x="10176184" y="518241"/>
            <a:ext cx="155275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latin typeface="Sakkal Majalla" panose="02000000000000000000" pitchFamily="2" charset="-78"/>
                <a:cs typeface="Sakkal Majalla" panose="02000000000000000000" pitchFamily="2" charset="-78"/>
              </a:rPr>
              <a:t>المقطع الأوّل</a:t>
            </a:r>
            <a:endParaRPr lang="ar-SA" sz="2800" b="1" dirty="0">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A7528D49-049D-42AD-A2B2-906B74C4B3D4}"/>
              </a:ext>
            </a:extLst>
          </p:cNvPr>
          <p:cNvSpPr/>
          <p:nvPr/>
        </p:nvSpPr>
        <p:spPr>
          <a:xfrm>
            <a:off x="2518575" y="989509"/>
            <a:ext cx="7389307" cy="728740"/>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Clr>
                <a:schemeClr val="accent3"/>
              </a:buClr>
              <a:defRPr/>
            </a:pPr>
            <a:endParaRPr lang="ar-BH" sz="36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r">
              <a:buClr>
                <a:schemeClr val="accent3"/>
              </a:buClr>
              <a:defRPr/>
            </a:pPr>
            <a:r>
              <a:rPr lang="ar-BH" sz="3600" b="1" dirty="0">
                <a:solidFill>
                  <a:schemeClr val="tx1"/>
                </a:solidFill>
                <a:latin typeface="Sakkal Majalla" panose="02000000000000000000" pitchFamily="2" charset="-78"/>
                <a:cs typeface="Sakkal Majalla" panose="02000000000000000000" pitchFamily="2" charset="-78"/>
              </a:rPr>
              <a:t>الإشادة بقوة السيف والسخرية من المنجمين وأقوالهم.</a:t>
            </a:r>
          </a:p>
          <a:p>
            <a:pPr algn="r">
              <a:buClr>
                <a:schemeClr val="accent3"/>
              </a:buClr>
              <a:defRPr/>
            </a:pPr>
            <a:endParaRPr lang="ar-BH"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215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 calcmode="lin" valueType="num">
                                      <p:cBhvr additive="base">
                                        <p:cTn id="2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 grpId="0" animBg="1"/>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مخطط انسيابي: معالجة 5"/>
          <p:cNvSpPr/>
          <p:nvPr/>
        </p:nvSpPr>
        <p:spPr>
          <a:xfrm>
            <a:off x="1362630" y="1445808"/>
            <a:ext cx="10509482" cy="823451"/>
          </a:xfrm>
          <a:prstGeom prst="flowChart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3600" b="1" dirty="0">
                <a:solidFill>
                  <a:prstClr val="black"/>
                </a:solidFill>
                <a:latin typeface="Sakkal Majalla" panose="02000000000000000000" pitchFamily="2" charset="-78"/>
                <a:cs typeface="Sakkal Majalla" panose="02000000000000000000" pitchFamily="2" charset="-78"/>
              </a:rPr>
              <a:t>1-أسهمت في تكثيف الإيقاع ظواهر صوتيّة ولفظيّة متنوّعة، وضِّحها.</a:t>
            </a:r>
            <a:endParaRPr lang="en-US" sz="3600" b="1" dirty="0">
              <a:solidFill>
                <a:prstClr val="black"/>
              </a:solidFill>
              <a:latin typeface="Sakkal Majalla" panose="02000000000000000000" pitchFamily="2" charset="-78"/>
              <a:cs typeface="Sakkal Majalla" panose="02000000000000000000" pitchFamily="2" charset="-78"/>
            </a:endParaRPr>
          </a:p>
        </p:txBody>
      </p:sp>
      <p:sp>
        <p:nvSpPr>
          <p:cNvPr id="7" name="مخطط انسيابي: محطة طرفية 6"/>
          <p:cNvSpPr/>
          <p:nvPr/>
        </p:nvSpPr>
        <p:spPr>
          <a:xfrm>
            <a:off x="437956" y="3260692"/>
            <a:ext cx="11219008" cy="2788180"/>
          </a:xfrm>
          <a:prstGeom prst="flowChartTermina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 حروف الصفير (السين والصاد) :  </a:t>
            </a:r>
            <a:r>
              <a:rPr lang="ar-BH" sz="3200" b="1" dirty="0">
                <a:solidFill>
                  <a:srgbClr val="C00000"/>
                </a:solidFill>
                <a:latin typeface="Sakkal Majalla" panose="02000000000000000000" pitchFamily="2" charset="-78"/>
                <a:cs typeface="Sakkal Majalla" panose="02000000000000000000" pitchFamily="2" charset="-78"/>
              </a:rPr>
              <a:t>السيف أصدق، الصفائح لا سود الصحائف.</a:t>
            </a:r>
          </a:p>
          <a:p>
            <a:pPr algn="r" rtl="1"/>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 التضاد: </a:t>
            </a:r>
            <a:r>
              <a:rPr lang="ar-BH" sz="3200" b="1" dirty="0">
                <a:solidFill>
                  <a:srgbClr val="C00000"/>
                </a:solidFill>
                <a:latin typeface="Sakkal Majalla" panose="02000000000000000000" pitchFamily="2" charset="-78"/>
                <a:cs typeface="Sakkal Majalla" panose="02000000000000000000" pitchFamily="2" charset="-78"/>
              </a:rPr>
              <a:t>(الجد واللعب)، (بيض، سود).</a:t>
            </a:r>
          </a:p>
          <a:p>
            <a:pPr algn="r" rtl="1"/>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 الجناس التامّ والناقص: </a:t>
            </a:r>
            <a:r>
              <a:rPr lang="ar-BH" sz="3200" b="1" dirty="0">
                <a:solidFill>
                  <a:srgbClr val="C00000"/>
                </a:solidFill>
                <a:latin typeface="Sakkal Majalla" panose="02000000000000000000" pitchFamily="2" charset="-78"/>
                <a:cs typeface="Sakkal Majalla" panose="02000000000000000000" pitchFamily="2" charset="-78"/>
              </a:rPr>
              <a:t>(في حدِّه الحدّ)، (الصفائح لا سود الصحائف).</a:t>
            </a:r>
          </a:p>
          <a:p>
            <a:pPr algn="r" rtl="1"/>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 ح</a:t>
            </a:r>
            <a:r>
              <a:rPr lang="ar-SA" sz="3200" b="1" dirty="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س</a:t>
            </a:r>
            <a:r>
              <a:rPr lang="ar-SA" sz="3200" b="1" dirty="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ن التقسيم: </a:t>
            </a:r>
            <a:r>
              <a:rPr lang="ar-BH" sz="3200" b="1" dirty="0">
                <a:solidFill>
                  <a:srgbClr val="C00000"/>
                </a:solidFill>
                <a:latin typeface="Sakkal Majalla" panose="02000000000000000000" pitchFamily="2" charset="-78"/>
                <a:cs typeface="Sakkal Majalla" panose="02000000000000000000" pitchFamily="2" charset="-78"/>
              </a:rPr>
              <a:t>(بيض الصفائح/ لا سود الصحائف).</a:t>
            </a:r>
          </a:p>
          <a:p>
            <a:pPr algn="r" rtl="1"/>
            <a:r>
              <a:rPr lang="ar-BH" sz="3200" b="1" dirty="0">
                <a:solidFill>
                  <a:srgbClr val="C00000"/>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 التكرار: </a:t>
            </a:r>
            <a:r>
              <a:rPr lang="ar-BH" sz="3200" b="1" dirty="0">
                <a:solidFill>
                  <a:srgbClr val="C00000"/>
                </a:solidFill>
                <a:latin typeface="Sakkal Majalla" panose="02000000000000000000" pitchFamily="2" charset="-78"/>
                <a:cs typeface="Sakkal Majalla" panose="02000000000000000000" pitchFamily="2" charset="-78"/>
              </a:rPr>
              <a:t>تكرار الحروف (الباء، الدال، السين)، تكرار الاستفهام (أين الرواية..).</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2" name="مخطط انسيابي: قرار 1">
            <a:extLst>
              <a:ext uri="{FF2B5EF4-FFF2-40B4-BE49-F238E27FC236}">
                <a16:creationId xmlns:a16="http://schemas.microsoft.com/office/drawing/2014/main" id="{1C96494A-942D-4DB0-B2AB-AA945C2C8A4D}"/>
              </a:ext>
            </a:extLst>
          </p:cNvPr>
          <p:cNvSpPr/>
          <p:nvPr/>
        </p:nvSpPr>
        <p:spPr>
          <a:xfrm>
            <a:off x="461501" y="2421185"/>
            <a:ext cx="1802257" cy="759296"/>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Sakkal Majalla" panose="02000000000000000000" pitchFamily="2" charset="-78"/>
                <a:cs typeface="Sakkal Majalla" panose="02000000000000000000" pitchFamily="2" charset="-78"/>
              </a:rPr>
              <a:t>الإجابة</a:t>
            </a:r>
          </a:p>
        </p:txBody>
      </p:sp>
      <p:sp>
        <p:nvSpPr>
          <p:cNvPr id="8" name="مستطيل 3">
            <a:extLst>
              <a:ext uri="{FF2B5EF4-FFF2-40B4-BE49-F238E27FC236}">
                <a16:creationId xmlns:a16="http://schemas.microsoft.com/office/drawing/2014/main" id="{255D957B-3BA8-46D8-ACB8-983334DA4329}"/>
              </a:ext>
            </a:extLst>
          </p:cNvPr>
          <p:cNvSpPr/>
          <p:nvPr/>
        </p:nvSpPr>
        <p:spPr>
          <a:xfrm>
            <a:off x="-1" y="254000"/>
            <a:ext cx="3567954" cy="523220"/>
          </a:xfrm>
          <a:prstGeom prst="rect">
            <a:avLst/>
          </a:prstGeom>
          <a:solidFill>
            <a:srgbClr val="FFC000"/>
          </a:solidFill>
          <a:ln>
            <a:noFill/>
          </a:ln>
        </p:spPr>
        <p:txBody>
          <a:bodyPr wrap="square">
            <a:spAutoFit/>
          </a:bodyPr>
          <a:lstStyle/>
          <a:p>
            <a:pPr algn="r"/>
            <a:r>
              <a:rPr lang="ar-BH" sz="2800" b="1" dirty="0">
                <a:latin typeface="Sakkal Majalla" panose="02000000000000000000" pitchFamily="2" charset="-78"/>
                <a:cs typeface="Sakkal Majalla" panose="02000000000000000000" pitchFamily="2" charset="-78"/>
              </a:rPr>
              <a:t>قصيدة فتح عموريّةـ عرب 213 </a:t>
            </a:r>
            <a:endParaRPr lang="ar-BH" sz="1200" b="1" dirty="0">
              <a:latin typeface="Sakkal Majalla" panose="02000000000000000000" pitchFamily="2" charset="-78"/>
              <a:cs typeface="Sakkal Majalla" panose="02000000000000000000" pitchFamily="2" charset="-78"/>
            </a:endParaRPr>
          </a:p>
        </p:txBody>
      </p:sp>
      <p:sp>
        <p:nvSpPr>
          <p:cNvPr id="9" name="مخطط انسيابي: معالجة 5"/>
          <p:cNvSpPr/>
          <p:nvPr/>
        </p:nvSpPr>
        <p:spPr>
          <a:xfrm>
            <a:off x="6015313" y="365494"/>
            <a:ext cx="5856799" cy="823451"/>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ar-BH" sz="3600" b="1" dirty="0">
                <a:solidFill>
                  <a:prstClr val="black"/>
                </a:solidFill>
                <a:latin typeface="Sakkal Majalla" panose="02000000000000000000" pitchFamily="2" charset="-78"/>
                <a:cs typeface="Sakkal Majalla" panose="02000000000000000000" pitchFamily="2" charset="-78"/>
              </a:rPr>
              <a:t>المقطع الأول – أنشطة تعليمية (1):</a:t>
            </a:r>
            <a:endParaRPr lang="en-US" sz="36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0063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theme/theme1.xml><?xml version="1.0" encoding="utf-8"?>
<a:theme xmlns:a="http://schemas.openxmlformats.org/drawingml/2006/main" name="Office Theme">
  <a:themeElements>
    <a:clrScheme name="أخضر مزرق">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13666</TotalTime>
  <Words>1873</Words>
  <Application>Microsoft Office PowerPoint</Application>
  <PresentationFormat>Widescreen</PresentationFormat>
  <Paragraphs>242</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Unicode MS</vt:lpstr>
      <vt:lpstr>Calibri</vt:lpstr>
      <vt:lpstr>Sakkal Majalla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Mohamed Salameh Mfadi Alsalimeh</cp:lastModifiedBy>
  <cp:revision>728</cp:revision>
  <dcterms:created xsi:type="dcterms:W3CDTF">2020-03-04T10:47:58Z</dcterms:created>
  <dcterms:modified xsi:type="dcterms:W3CDTF">2020-09-28T08:54:59Z</dcterms:modified>
</cp:coreProperties>
</file>