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70" r:id="rId2"/>
    <p:sldId id="332" r:id="rId3"/>
    <p:sldId id="367" r:id="rId4"/>
    <p:sldId id="333" r:id="rId5"/>
    <p:sldId id="362" r:id="rId6"/>
    <p:sldId id="335" r:id="rId7"/>
    <p:sldId id="359" r:id="rId8"/>
    <p:sldId id="360" r:id="rId9"/>
    <p:sldId id="361" r:id="rId10"/>
    <p:sldId id="363" r:id="rId11"/>
    <p:sldId id="364" r:id="rId12"/>
    <p:sldId id="365" r:id="rId13"/>
    <p:sldId id="366" r:id="rId14"/>
    <p:sldId id="286" r:id="rId15"/>
  </p:sldIdLst>
  <p:sldSz cx="12192000" cy="6858000"/>
  <p:notesSz cx="6858000" cy="9144000"/>
  <p:defaultTextStyle>
    <a:defPPr>
      <a:defRPr lang="ar-BH"/>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6"/>
    <a:srgbClr val="FDF0E7"/>
    <a:srgbClr val="810A0A"/>
    <a:srgbClr val="FCE9DC"/>
    <a:srgbClr val="A50021"/>
    <a:srgbClr val="92A1B8"/>
    <a:srgbClr val="8B0B0B"/>
    <a:srgbClr val="C5C3C3"/>
    <a:srgbClr val="DE3745"/>
    <a:srgbClr val="DE28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000" autoAdjust="0"/>
    <p:restoredTop sz="93369" autoAdjust="0"/>
  </p:normalViewPr>
  <p:slideViewPr>
    <p:cSldViewPr snapToGrid="0">
      <p:cViewPr varScale="1">
        <p:scale>
          <a:sx n="62" d="100"/>
          <a:sy n="62" d="100"/>
        </p:scale>
        <p:origin x="63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BD8DB4-FED1-4E24-BB89-D2D5C89BCE7F}"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9A141201-200E-4699-B835-B31B46C7C8E5}">
      <dgm:prSet phldrT="[Text]" custT="1"/>
      <dgm:spPr/>
      <dgm:t>
        <a:bodyPr/>
        <a:lstStyle/>
        <a:p>
          <a:pPr rtl="1"/>
          <a:r>
            <a:rPr lang="ar-BH" sz="4400" dirty="0">
              <a:latin typeface="Sakkal Majalla" panose="02000000000000000000" pitchFamily="2" charset="-78"/>
              <a:cs typeface="Sakkal Majalla" panose="02000000000000000000" pitchFamily="2" charset="-78"/>
            </a:rPr>
            <a:t>الحجاج</a:t>
          </a:r>
          <a:endParaRPr lang="en-US" sz="4400" dirty="0">
            <a:latin typeface="Sakkal Majalla" panose="02000000000000000000" pitchFamily="2" charset="-78"/>
            <a:cs typeface="Sakkal Majalla" panose="02000000000000000000" pitchFamily="2" charset="-78"/>
          </a:endParaRPr>
        </a:p>
      </dgm:t>
    </dgm:pt>
    <dgm:pt modelId="{FB97B36D-A7B0-4826-B7FD-15C558EE31F7}" type="parTrans" cxnId="{0BC7F4D9-948D-4D62-BF7B-7B871B942AEF}">
      <dgm:prSet/>
      <dgm:spPr/>
      <dgm:t>
        <a:bodyPr/>
        <a:lstStyle/>
        <a:p>
          <a:pPr rtl="1"/>
          <a:endParaRPr lang="en-US"/>
        </a:p>
      </dgm:t>
    </dgm:pt>
    <dgm:pt modelId="{14411479-A558-4E80-AF09-E6DE6DD389E9}" type="sibTrans" cxnId="{0BC7F4D9-948D-4D62-BF7B-7B871B942AEF}">
      <dgm:prSet/>
      <dgm:spPr/>
      <dgm:t>
        <a:bodyPr/>
        <a:lstStyle/>
        <a:p>
          <a:pPr rtl="1"/>
          <a:endParaRPr lang="en-US"/>
        </a:p>
      </dgm:t>
    </dgm:pt>
    <dgm:pt modelId="{12E60F41-2FAE-48B3-A3D9-46A16992B171}">
      <dgm:prSet phldrT="[Text]" custT="1"/>
      <dgm:spPr/>
      <dgm:t>
        <a:bodyPr/>
        <a:lstStyle/>
        <a:p>
          <a:pPr algn="justLow" rtl="1"/>
          <a:r>
            <a:rPr lang="ar-BH" sz="2800" b="1" dirty="0">
              <a:solidFill>
                <a:srgbClr val="000076"/>
              </a:solidFill>
              <a:latin typeface="Sakkal Majalla" pitchFamily="2" charset="-78"/>
              <a:cs typeface="Sakkal Majalla" pitchFamily="2" charset="-78"/>
            </a:rPr>
            <a:t>يتضمّن أطروحة يدافع عنها الكاتب.</a:t>
          </a:r>
          <a:endParaRPr lang="en-US" sz="2800" b="1" dirty="0">
            <a:solidFill>
              <a:srgbClr val="000076"/>
            </a:solidFill>
            <a:latin typeface="Sakkal Majalla" pitchFamily="2" charset="-78"/>
            <a:cs typeface="Sakkal Majalla" pitchFamily="2" charset="-78"/>
          </a:endParaRPr>
        </a:p>
      </dgm:t>
    </dgm:pt>
    <dgm:pt modelId="{F5E0A7CB-7025-4188-9BA1-E2707EDAED7A}" type="parTrans" cxnId="{ECD0B9BB-34B6-4543-852E-5490B4033139}">
      <dgm:prSet/>
      <dgm:spPr/>
      <dgm:t>
        <a:bodyPr/>
        <a:lstStyle/>
        <a:p>
          <a:pPr rtl="1"/>
          <a:endParaRPr lang="en-US"/>
        </a:p>
      </dgm:t>
    </dgm:pt>
    <dgm:pt modelId="{F6E9FD1F-0A70-48EC-BB12-2ED263DD154C}" type="sibTrans" cxnId="{ECD0B9BB-34B6-4543-852E-5490B4033139}">
      <dgm:prSet/>
      <dgm:spPr/>
      <dgm:t>
        <a:bodyPr/>
        <a:lstStyle/>
        <a:p>
          <a:pPr rtl="1"/>
          <a:endParaRPr lang="en-US"/>
        </a:p>
      </dgm:t>
    </dgm:pt>
    <dgm:pt modelId="{C0D4D6B0-EC9B-4A7A-887A-824F0E31E519}">
      <dgm:prSet phldrT="[Text]" custT="1"/>
      <dgm:spPr/>
      <dgm:t>
        <a:bodyPr/>
        <a:lstStyle/>
        <a:p>
          <a:pPr algn="justLow" rtl="1"/>
          <a:r>
            <a:rPr lang="ar-BH" sz="2800" b="1" dirty="0">
              <a:solidFill>
                <a:srgbClr val="000076"/>
              </a:solidFill>
              <a:latin typeface="Sakkal Majalla" pitchFamily="2" charset="-78"/>
              <a:cs typeface="Sakkal Majalla" pitchFamily="2" charset="-78"/>
            </a:rPr>
            <a:t>يتضمّن حجج</a:t>
          </a:r>
          <a:r>
            <a:rPr lang="ar-SA" sz="2800" b="1" dirty="0">
              <a:solidFill>
                <a:srgbClr val="000076"/>
              </a:solidFill>
              <a:latin typeface="Sakkal Majalla" pitchFamily="2" charset="-78"/>
              <a:cs typeface="Sakkal Majalla" pitchFamily="2" charset="-78"/>
            </a:rPr>
            <a:t>ً</a:t>
          </a:r>
          <a:r>
            <a:rPr lang="ar-BH" sz="2800" b="1" dirty="0">
              <a:solidFill>
                <a:srgbClr val="000076"/>
              </a:solidFill>
              <a:latin typeface="Sakkal Majalla" pitchFamily="2" charset="-78"/>
              <a:cs typeface="Sakkal Majalla" pitchFamily="2" charset="-78"/>
            </a:rPr>
            <a:t>ا يدعم بها الكاتب أطروحته. </a:t>
          </a:r>
          <a:endParaRPr lang="en-US" sz="2800" b="1" dirty="0">
            <a:solidFill>
              <a:srgbClr val="000076"/>
            </a:solidFill>
            <a:latin typeface="Sakkal Majalla" pitchFamily="2" charset="-78"/>
            <a:cs typeface="Sakkal Majalla" pitchFamily="2" charset="-78"/>
          </a:endParaRPr>
        </a:p>
      </dgm:t>
    </dgm:pt>
    <dgm:pt modelId="{39A6DD69-B8BD-450B-B813-4641554E94FC}" type="parTrans" cxnId="{5BDE770A-FF85-4B9A-AC95-897DDFD0CEEE}">
      <dgm:prSet/>
      <dgm:spPr/>
      <dgm:t>
        <a:bodyPr/>
        <a:lstStyle/>
        <a:p>
          <a:pPr rtl="1"/>
          <a:endParaRPr lang="en-US"/>
        </a:p>
      </dgm:t>
    </dgm:pt>
    <dgm:pt modelId="{3F52BA6E-EB91-4BF6-9EC0-BF5B0CC0DD6A}" type="sibTrans" cxnId="{5BDE770A-FF85-4B9A-AC95-897DDFD0CEEE}">
      <dgm:prSet/>
      <dgm:spPr/>
      <dgm:t>
        <a:bodyPr/>
        <a:lstStyle/>
        <a:p>
          <a:pPr rtl="1"/>
          <a:endParaRPr lang="en-US"/>
        </a:p>
      </dgm:t>
    </dgm:pt>
    <dgm:pt modelId="{5FCAFCFA-C57D-46FE-B3F9-42F6D21234F5}">
      <dgm:prSet phldrT="[Text]" custT="1"/>
      <dgm:spPr/>
      <dgm:t>
        <a:bodyPr/>
        <a:lstStyle/>
        <a:p>
          <a:pPr rtl="1"/>
          <a:r>
            <a:rPr lang="ar-BH" sz="4400" dirty="0">
              <a:latin typeface="Sakkal Majalla" panose="02000000000000000000" pitchFamily="2" charset="-78"/>
              <a:cs typeface="Sakkal Majalla" panose="02000000000000000000" pitchFamily="2" charset="-78"/>
            </a:rPr>
            <a:t>الوصف</a:t>
          </a:r>
          <a:endParaRPr lang="en-US" sz="4400" dirty="0">
            <a:latin typeface="Sakkal Majalla" panose="02000000000000000000" pitchFamily="2" charset="-78"/>
            <a:cs typeface="Sakkal Majalla" panose="02000000000000000000" pitchFamily="2" charset="-78"/>
          </a:endParaRPr>
        </a:p>
      </dgm:t>
    </dgm:pt>
    <dgm:pt modelId="{61E655A2-B5DE-474F-B2BF-28A71E5BE281}" type="parTrans" cxnId="{441AF8D9-7CF6-4E55-B666-0AC9D5017577}">
      <dgm:prSet/>
      <dgm:spPr/>
      <dgm:t>
        <a:bodyPr/>
        <a:lstStyle/>
        <a:p>
          <a:pPr rtl="1"/>
          <a:endParaRPr lang="en-US"/>
        </a:p>
      </dgm:t>
    </dgm:pt>
    <dgm:pt modelId="{C5D97248-A8E2-4629-B8DB-E39612BCA89C}" type="sibTrans" cxnId="{441AF8D9-7CF6-4E55-B666-0AC9D5017577}">
      <dgm:prSet/>
      <dgm:spPr/>
      <dgm:t>
        <a:bodyPr/>
        <a:lstStyle/>
        <a:p>
          <a:pPr rtl="1"/>
          <a:endParaRPr lang="en-US"/>
        </a:p>
      </dgm:t>
    </dgm:pt>
    <dgm:pt modelId="{BDEA5DD6-8252-4182-8BEE-C2AC8D9F02AB}">
      <dgm:prSet phldrT="[Text]" custT="1"/>
      <dgm:spPr/>
      <dgm:t>
        <a:bodyPr/>
        <a:lstStyle/>
        <a:p>
          <a:pPr algn="justLow" rtl="1"/>
          <a:r>
            <a:rPr lang="ar-BH" sz="2800" b="1" dirty="0">
              <a:solidFill>
                <a:srgbClr val="000076"/>
              </a:solidFill>
              <a:latin typeface="Sakkal Majalla" pitchFamily="2" charset="-78"/>
              <a:cs typeface="Sakkal Majalla" pitchFamily="2" charset="-78"/>
            </a:rPr>
            <a:t>يخلو من الأحداث.</a:t>
          </a:r>
          <a:endParaRPr lang="en-US" sz="2800" b="1" dirty="0">
            <a:solidFill>
              <a:srgbClr val="000076"/>
            </a:solidFill>
          </a:endParaRPr>
        </a:p>
      </dgm:t>
    </dgm:pt>
    <dgm:pt modelId="{9323A61C-B7EE-410A-BE9B-92957952FE03}" type="parTrans" cxnId="{CE2429F0-C598-4954-970B-4A32B27C70C1}">
      <dgm:prSet/>
      <dgm:spPr/>
      <dgm:t>
        <a:bodyPr/>
        <a:lstStyle/>
        <a:p>
          <a:pPr rtl="1"/>
          <a:endParaRPr lang="en-US"/>
        </a:p>
      </dgm:t>
    </dgm:pt>
    <dgm:pt modelId="{E619B252-200B-465A-9CFC-501B5CD8B585}" type="sibTrans" cxnId="{CE2429F0-C598-4954-970B-4A32B27C70C1}">
      <dgm:prSet/>
      <dgm:spPr/>
      <dgm:t>
        <a:bodyPr/>
        <a:lstStyle/>
        <a:p>
          <a:pPr rtl="1"/>
          <a:endParaRPr lang="en-US"/>
        </a:p>
      </dgm:t>
    </dgm:pt>
    <dgm:pt modelId="{7C4BE90F-0536-43BC-A4B4-EAD61FC83616}">
      <dgm:prSet phldrT="[Text]" custT="1"/>
      <dgm:spPr/>
      <dgm:t>
        <a:bodyPr/>
        <a:lstStyle/>
        <a:p>
          <a:pPr rtl="1"/>
          <a:r>
            <a:rPr lang="ar-BH" sz="4400" b="1" dirty="0">
              <a:latin typeface="Sakkal Majalla" panose="02000000000000000000" pitchFamily="2" charset="-78"/>
              <a:cs typeface="Sakkal Majalla" panose="02000000000000000000" pitchFamily="2" charset="-78"/>
            </a:rPr>
            <a:t>السرد</a:t>
          </a:r>
          <a:endParaRPr lang="en-US" sz="4400" b="1" dirty="0">
            <a:latin typeface="Sakkal Majalla" panose="02000000000000000000" pitchFamily="2" charset="-78"/>
            <a:cs typeface="Sakkal Majalla" panose="02000000000000000000" pitchFamily="2" charset="-78"/>
          </a:endParaRPr>
        </a:p>
      </dgm:t>
    </dgm:pt>
    <dgm:pt modelId="{CE58DE77-E692-4C45-A7F3-C612B861F53B}" type="parTrans" cxnId="{4207D589-673F-432A-8FED-1AFF931C601D}">
      <dgm:prSet/>
      <dgm:spPr/>
      <dgm:t>
        <a:bodyPr/>
        <a:lstStyle/>
        <a:p>
          <a:pPr rtl="1"/>
          <a:endParaRPr lang="en-US"/>
        </a:p>
      </dgm:t>
    </dgm:pt>
    <dgm:pt modelId="{555DCA23-247E-4CC0-BEAC-66AD3E735322}" type="sibTrans" cxnId="{4207D589-673F-432A-8FED-1AFF931C601D}">
      <dgm:prSet/>
      <dgm:spPr/>
      <dgm:t>
        <a:bodyPr/>
        <a:lstStyle/>
        <a:p>
          <a:pPr rtl="1"/>
          <a:endParaRPr lang="en-US"/>
        </a:p>
      </dgm:t>
    </dgm:pt>
    <dgm:pt modelId="{18BB9217-06CC-41D2-8833-497F9629855D}">
      <dgm:prSet phldrT="[Text]" custT="1"/>
      <dgm:spPr/>
      <dgm:t>
        <a:bodyPr/>
        <a:lstStyle/>
        <a:p>
          <a:pPr algn="justLow" rtl="1"/>
          <a:r>
            <a:rPr lang="ar-BH" sz="2800" b="1" dirty="0">
              <a:solidFill>
                <a:srgbClr val="000076"/>
              </a:solidFill>
              <a:latin typeface="Sakkal Majalla" pitchFamily="2" charset="-78"/>
              <a:cs typeface="Sakkal Majalla" pitchFamily="2" charset="-78"/>
            </a:rPr>
            <a:t>يحتوي أحداثًا.</a:t>
          </a:r>
          <a:endParaRPr lang="en-US" sz="2800" b="1" dirty="0">
            <a:solidFill>
              <a:srgbClr val="000076"/>
            </a:solidFill>
          </a:endParaRPr>
        </a:p>
      </dgm:t>
    </dgm:pt>
    <dgm:pt modelId="{142EA145-1D70-455F-881A-B19B5AA6A12B}" type="parTrans" cxnId="{CE7EA694-A9BC-444F-B39E-62BBA876AE6B}">
      <dgm:prSet/>
      <dgm:spPr/>
      <dgm:t>
        <a:bodyPr/>
        <a:lstStyle/>
        <a:p>
          <a:pPr rtl="1"/>
          <a:endParaRPr lang="en-US"/>
        </a:p>
      </dgm:t>
    </dgm:pt>
    <dgm:pt modelId="{D6905460-623B-4B6A-B3BF-99ABCD96990E}" type="sibTrans" cxnId="{CE7EA694-A9BC-444F-B39E-62BBA876AE6B}">
      <dgm:prSet/>
      <dgm:spPr/>
      <dgm:t>
        <a:bodyPr/>
        <a:lstStyle/>
        <a:p>
          <a:pPr rtl="1"/>
          <a:endParaRPr lang="en-US"/>
        </a:p>
      </dgm:t>
    </dgm:pt>
    <dgm:pt modelId="{423EA65E-6D23-4628-A0D6-64B8704C9B87}">
      <dgm:prSet custT="1"/>
      <dgm:spPr/>
      <dgm:t>
        <a:bodyPr/>
        <a:lstStyle/>
        <a:p>
          <a:pPr algn="justLow" rtl="1"/>
          <a:r>
            <a:rPr lang="ar-BH" sz="2800" b="1" dirty="0">
              <a:solidFill>
                <a:srgbClr val="000076"/>
              </a:solidFill>
              <a:latin typeface="Sakkal Majalla" pitchFamily="2" charset="-78"/>
              <a:cs typeface="Sakkal Majalla" pitchFamily="2" charset="-78"/>
            </a:rPr>
            <a:t>تقوم بها شخصيّات.</a:t>
          </a:r>
          <a:endParaRPr lang="en-US" sz="2800" b="1" dirty="0">
            <a:solidFill>
              <a:srgbClr val="000076"/>
            </a:solidFill>
            <a:latin typeface="Sakkal Majalla" pitchFamily="2" charset="-78"/>
            <a:cs typeface="Sakkal Majalla" pitchFamily="2" charset="-78"/>
          </a:endParaRPr>
        </a:p>
      </dgm:t>
    </dgm:pt>
    <dgm:pt modelId="{3DF3A9B2-F16A-499B-BE0D-22F118C15A21}" type="parTrans" cxnId="{5D5C6107-02C4-4395-912E-C1F56F6A5121}">
      <dgm:prSet/>
      <dgm:spPr/>
      <dgm:t>
        <a:bodyPr/>
        <a:lstStyle/>
        <a:p>
          <a:endParaRPr lang="en-US"/>
        </a:p>
      </dgm:t>
    </dgm:pt>
    <dgm:pt modelId="{8E9A68C3-2669-49B1-8826-A5073CE0B5D6}" type="sibTrans" cxnId="{5D5C6107-02C4-4395-912E-C1F56F6A5121}">
      <dgm:prSet/>
      <dgm:spPr/>
      <dgm:t>
        <a:bodyPr/>
        <a:lstStyle/>
        <a:p>
          <a:endParaRPr lang="en-US"/>
        </a:p>
      </dgm:t>
    </dgm:pt>
    <dgm:pt modelId="{3353BDD2-A5FE-4C6E-9394-D0E55A5B056D}">
      <dgm:prSet custT="1"/>
      <dgm:spPr/>
      <dgm:t>
        <a:bodyPr/>
        <a:lstStyle/>
        <a:p>
          <a:pPr algn="justLow" rtl="1"/>
          <a:r>
            <a:rPr lang="ar-BH" sz="2800" b="1" dirty="0">
              <a:solidFill>
                <a:srgbClr val="000076"/>
              </a:solidFill>
              <a:latin typeface="Sakkal Majalla" pitchFamily="2" charset="-78"/>
              <a:cs typeface="Sakkal Majalla" pitchFamily="2" charset="-78"/>
            </a:rPr>
            <a:t>تدور الأحداث في زمان ومكان مُعَيّنين.</a:t>
          </a:r>
          <a:endParaRPr lang="en-US" sz="2800" b="1" dirty="0">
            <a:solidFill>
              <a:srgbClr val="000076"/>
            </a:solidFill>
            <a:latin typeface="Sakkal Majalla" pitchFamily="2" charset="-78"/>
            <a:cs typeface="Sakkal Majalla" pitchFamily="2" charset="-78"/>
          </a:endParaRPr>
        </a:p>
      </dgm:t>
    </dgm:pt>
    <dgm:pt modelId="{83490B24-AC8F-4FB6-A5CE-01802C52425A}" type="parTrans" cxnId="{9D8A71B0-7C80-4AE1-88DB-2ED0EA81D189}">
      <dgm:prSet/>
      <dgm:spPr/>
      <dgm:t>
        <a:bodyPr/>
        <a:lstStyle/>
        <a:p>
          <a:endParaRPr lang="en-US"/>
        </a:p>
      </dgm:t>
    </dgm:pt>
    <dgm:pt modelId="{C424D198-A0D8-43D1-8E2F-FC4CD22CBBD9}" type="sibTrans" cxnId="{9D8A71B0-7C80-4AE1-88DB-2ED0EA81D189}">
      <dgm:prSet/>
      <dgm:spPr/>
      <dgm:t>
        <a:bodyPr/>
        <a:lstStyle/>
        <a:p>
          <a:endParaRPr lang="en-US"/>
        </a:p>
      </dgm:t>
    </dgm:pt>
    <dgm:pt modelId="{C9C8052F-88FF-499F-A453-705B2B049201}">
      <dgm:prSet custT="1"/>
      <dgm:spPr/>
      <dgm:t>
        <a:bodyPr/>
        <a:lstStyle/>
        <a:p>
          <a:pPr algn="justLow" rtl="1"/>
          <a:r>
            <a:rPr lang="ar-BH" sz="2800" b="1" dirty="0">
              <a:solidFill>
                <a:srgbClr val="000076"/>
              </a:solidFill>
              <a:latin typeface="Sakkal Majalla" pitchFamily="2" charset="-78"/>
              <a:cs typeface="Sakkal Majalla" pitchFamily="2" charset="-78"/>
            </a:rPr>
            <a:t>يحتوي موضوعًا وصفيًّا (مشهدًا، إنسانًا، حيوانًا، شعورًا...).</a:t>
          </a:r>
          <a:endParaRPr lang="en-US" sz="2800" b="1" dirty="0">
            <a:solidFill>
              <a:srgbClr val="000076"/>
            </a:solidFill>
            <a:latin typeface="Sakkal Majalla" pitchFamily="2" charset="-78"/>
            <a:cs typeface="Sakkal Majalla" pitchFamily="2" charset="-78"/>
          </a:endParaRPr>
        </a:p>
      </dgm:t>
    </dgm:pt>
    <dgm:pt modelId="{598D9635-9401-47BA-8487-105CBD8F3C32}" type="parTrans" cxnId="{5F3CED77-EC7C-422D-9B95-176E422AFB18}">
      <dgm:prSet/>
      <dgm:spPr/>
      <dgm:t>
        <a:bodyPr/>
        <a:lstStyle/>
        <a:p>
          <a:endParaRPr lang="en-US"/>
        </a:p>
      </dgm:t>
    </dgm:pt>
    <dgm:pt modelId="{AD12C99D-9C9E-4D4D-866C-86B3658B9289}" type="sibTrans" cxnId="{5F3CED77-EC7C-422D-9B95-176E422AFB18}">
      <dgm:prSet/>
      <dgm:spPr/>
      <dgm:t>
        <a:bodyPr/>
        <a:lstStyle/>
        <a:p>
          <a:endParaRPr lang="en-US"/>
        </a:p>
      </dgm:t>
    </dgm:pt>
    <dgm:pt modelId="{5C45835E-4BC2-44E5-8E98-20F1E2A3C3A0}" type="pres">
      <dgm:prSet presAssocID="{D0BD8DB4-FED1-4E24-BB89-D2D5C89BCE7F}" presName="Name0" presStyleCnt="0">
        <dgm:presLayoutVars>
          <dgm:dir/>
          <dgm:animLvl val="lvl"/>
          <dgm:resizeHandles val="exact"/>
        </dgm:presLayoutVars>
      </dgm:prSet>
      <dgm:spPr/>
    </dgm:pt>
    <dgm:pt modelId="{7973F21A-8192-47EC-918E-7062E21DD9CB}" type="pres">
      <dgm:prSet presAssocID="{9A141201-200E-4699-B835-B31B46C7C8E5}" presName="composite" presStyleCnt="0"/>
      <dgm:spPr/>
    </dgm:pt>
    <dgm:pt modelId="{E83C3660-487E-4C00-AD55-94FDA8B825C7}" type="pres">
      <dgm:prSet presAssocID="{9A141201-200E-4699-B835-B31B46C7C8E5}" presName="parTx" presStyleLbl="alignNode1" presStyleIdx="0" presStyleCnt="3">
        <dgm:presLayoutVars>
          <dgm:chMax val="0"/>
          <dgm:chPref val="0"/>
          <dgm:bulletEnabled val="1"/>
        </dgm:presLayoutVars>
      </dgm:prSet>
      <dgm:spPr/>
    </dgm:pt>
    <dgm:pt modelId="{A7CEE29C-FC24-4CD5-97DC-F89C925F2BC5}" type="pres">
      <dgm:prSet presAssocID="{9A141201-200E-4699-B835-B31B46C7C8E5}" presName="desTx" presStyleLbl="alignAccFollowNode1" presStyleIdx="0" presStyleCnt="3">
        <dgm:presLayoutVars>
          <dgm:bulletEnabled val="1"/>
        </dgm:presLayoutVars>
      </dgm:prSet>
      <dgm:spPr/>
    </dgm:pt>
    <dgm:pt modelId="{6B0B05F9-B272-46E2-B8C5-514B4620EA48}" type="pres">
      <dgm:prSet presAssocID="{14411479-A558-4E80-AF09-E6DE6DD389E9}" presName="space" presStyleCnt="0"/>
      <dgm:spPr/>
    </dgm:pt>
    <dgm:pt modelId="{D29862BC-C957-4B8E-ABFB-A1094F60959D}" type="pres">
      <dgm:prSet presAssocID="{5FCAFCFA-C57D-46FE-B3F9-42F6D21234F5}" presName="composite" presStyleCnt="0"/>
      <dgm:spPr/>
    </dgm:pt>
    <dgm:pt modelId="{E7732E4C-5A7C-4F53-B15F-8C886A5F356F}" type="pres">
      <dgm:prSet presAssocID="{5FCAFCFA-C57D-46FE-B3F9-42F6D21234F5}" presName="parTx" presStyleLbl="alignNode1" presStyleIdx="1" presStyleCnt="3">
        <dgm:presLayoutVars>
          <dgm:chMax val="0"/>
          <dgm:chPref val="0"/>
          <dgm:bulletEnabled val="1"/>
        </dgm:presLayoutVars>
      </dgm:prSet>
      <dgm:spPr/>
    </dgm:pt>
    <dgm:pt modelId="{A01C5C2C-F9E4-4759-B840-1A9141AB5206}" type="pres">
      <dgm:prSet presAssocID="{5FCAFCFA-C57D-46FE-B3F9-42F6D21234F5}" presName="desTx" presStyleLbl="alignAccFollowNode1" presStyleIdx="1" presStyleCnt="3">
        <dgm:presLayoutVars>
          <dgm:bulletEnabled val="1"/>
        </dgm:presLayoutVars>
      </dgm:prSet>
      <dgm:spPr/>
    </dgm:pt>
    <dgm:pt modelId="{D0DFC547-F4A4-4172-9434-1D3F3945C92F}" type="pres">
      <dgm:prSet presAssocID="{C5D97248-A8E2-4629-B8DB-E39612BCA89C}" presName="space" presStyleCnt="0"/>
      <dgm:spPr/>
    </dgm:pt>
    <dgm:pt modelId="{924EADB2-E60D-47AE-916A-2605019A8BC1}" type="pres">
      <dgm:prSet presAssocID="{7C4BE90F-0536-43BC-A4B4-EAD61FC83616}" presName="composite" presStyleCnt="0"/>
      <dgm:spPr/>
    </dgm:pt>
    <dgm:pt modelId="{AE259E31-2A57-4811-AD5C-A3180ACA249A}" type="pres">
      <dgm:prSet presAssocID="{7C4BE90F-0536-43BC-A4B4-EAD61FC83616}" presName="parTx" presStyleLbl="alignNode1" presStyleIdx="2" presStyleCnt="3">
        <dgm:presLayoutVars>
          <dgm:chMax val="0"/>
          <dgm:chPref val="0"/>
          <dgm:bulletEnabled val="1"/>
        </dgm:presLayoutVars>
      </dgm:prSet>
      <dgm:spPr/>
    </dgm:pt>
    <dgm:pt modelId="{0169001F-CCD1-4825-A20D-2671C642A591}" type="pres">
      <dgm:prSet presAssocID="{7C4BE90F-0536-43BC-A4B4-EAD61FC83616}" presName="desTx" presStyleLbl="alignAccFollowNode1" presStyleIdx="2" presStyleCnt="3">
        <dgm:presLayoutVars>
          <dgm:bulletEnabled val="1"/>
        </dgm:presLayoutVars>
      </dgm:prSet>
      <dgm:spPr/>
    </dgm:pt>
  </dgm:ptLst>
  <dgm:cxnLst>
    <dgm:cxn modelId="{142BC401-AFE3-4D7F-8075-184951C3209E}" type="presOf" srcId="{D0BD8DB4-FED1-4E24-BB89-D2D5C89BCE7F}" destId="{5C45835E-4BC2-44E5-8E98-20F1E2A3C3A0}" srcOrd="0" destOrd="0" presId="urn:microsoft.com/office/officeart/2005/8/layout/hList1"/>
    <dgm:cxn modelId="{5D5C6107-02C4-4395-912E-C1F56F6A5121}" srcId="{7C4BE90F-0536-43BC-A4B4-EAD61FC83616}" destId="{423EA65E-6D23-4628-A0D6-64B8704C9B87}" srcOrd="1" destOrd="0" parTransId="{3DF3A9B2-F16A-499B-BE0D-22F118C15A21}" sibTransId="{8E9A68C3-2669-49B1-8826-A5073CE0B5D6}"/>
    <dgm:cxn modelId="{5BDE770A-FF85-4B9A-AC95-897DDFD0CEEE}" srcId="{9A141201-200E-4699-B835-B31B46C7C8E5}" destId="{C0D4D6B0-EC9B-4A7A-887A-824F0E31E519}" srcOrd="1" destOrd="0" parTransId="{39A6DD69-B8BD-450B-B813-4641554E94FC}" sibTransId="{3F52BA6E-EB91-4BF6-9EC0-BF5B0CC0DD6A}"/>
    <dgm:cxn modelId="{58873C14-06E6-47FD-B29B-46FF13221F4E}" type="presOf" srcId="{18BB9217-06CC-41D2-8833-497F9629855D}" destId="{0169001F-CCD1-4825-A20D-2671C642A591}" srcOrd="0" destOrd="0" presId="urn:microsoft.com/office/officeart/2005/8/layout/hList1"/>
    <dgm:cxn modelId="{FCE2A025-6425-4CC3-8CC2-D33981766123}" type="presOf" srcId="{BDEA5DD6-8252-4182-8BEE-C2AC8D9F02AB}" destId="{A01C5C2C-F9E4-4759-B840-1A9141AB5206}" srcOrd="0" destOrd="0" presId="urn:microsoft.com/office/officeart/2005/8/layout/hList1"/>
    <dgm:cxn modelId="{9B47D56A-972E-4B18-8762-76AA4FD50ABE}" type="presOf" srcId="{9A141201-200E-4699-B835-B31B46C7C8E5}" destId="{E83C3660-487E-4C00-AD55-94FDA8B825C7}" srcOrd="0" destOrd="0" presId="urn:microsoft.com/office/officeart/2005/8/layout/hList1"/>
    <dgm:cxn modelId="{5F3CED77-EC7C-422D-9B95-176E422AFB18}" srcId="{5FCAFCFA-C57D-46FE-B3F9-42F6D21234F5}" destId="{C9C8052F-88FF-499F-A453-705B2B049201}" srcOrd="1" destOrd="0" parTransId="{598D9635-9401-47BA-8487-105CBD8F3C32}" sibTransId="{AD12C99D-9C9E-4D4D-866C-86B3658B9289}"/>
    <dgm:cxn modelId="{16913F85-FD12-482B-8A22-621F1C790E75}" type="presOf" srcId="{5FCAFCFA-C57D-46FE-B3F9-42F6D21234F5}" destId="{E7732E4C-5A7C-4F53-B15F-8C886A5F356F}" srcOrd="0" destOrd="0" presId="urn:microsoft.com/office/officeart/2005/8/layout/hList1"/>
    <dgm:cxn modelId="{4207D589-673F-432A-8FED-1AFF931C601D}" srcId="{D0BD8DB4-FED1-4E24-BB89-D2D5C89BCE7F}" destId="{7C4BE90F-0536-43BC-A4B4-EAD61FC83616}" srcOrd="2" destOrd="0" parTransId="{CE58DE77-E692-4C45-A7F3-C612B861F53B}" sibTransId="{555DCA23-247E-4CC0-BEAC-66AD3E735322}"/>
    <dgm:cxn modelId="{29E7FC91-3D1B-438D-B4CF-72F7FFA016C5}" type="presOf" srcId="{3353BDD2-A5FE-4C6E-9394-D0E55A5B056D}" destId="{0169001F-CCD1-4825-A20D-2671C642A591}" srcOrd="0" destOrd="2" presId="urn:microsoft.com/office/officeart/2005/8/layout/hList1"/>
    <dgm:cxn modelId="{CE7EA694-A9BC-444F-B39E-62BBA876AE6B}" srcId="{7C4BE90F-0536-43BC-A4B4-EAD61FC83616}" destId="{18BB9217-06CC-41D2-8833-497F9629855D}" srcOrd="0" destOrd="0" parTransId="{142EA145-1D70-455F-881A-B19B5AA6A12B}" sibTransId="{D6905460-623B-4B6A-B3BF-99ABCD96990E}"/>
    <dgm:cxn modelId="{9D8A71B0-7C80-4AE1-88DB-2ED0EA81D189}" srcId="{7C4BE90F-0536-43BC-A4B4-EAD61FC83616}" destId="{3353BDD2-A5FE-4C6E-9394-D0E55A5B056D}" srcOrd="2" destOrd="0" parTransId="{83490B24-AC8F-4FB6-A5CE-01802C52425A}" sibTransId="{C424D198-A0D8-43D1-8E2F-FC4CD22CBBD9}"/>
    <dgm:cxn modelId="{1D63EEB5-3AE7-4CC6-9ED1-F0CD078A8CDC}" type="presOf" srcId="{423EA65E-6D23-4628-A0D6-64B8704C9B87}" destId="{0169001F-CCD1-4825-A20D-2671C642A591}" srcOrd="0" destOrd="1" presId="urn:microsoft.com/office/officeart/2005/8/layout/hList1"/>
    <dgm:cxn modelId="{ECD0B9BB-34B6-4543-852E-5490B4033139}" srcId="{9A141201-200E-4699-B835-B31B46C7C8E5}" destId="{12E60F41-2FAE-48B3-A3D9-46A16992B171}" srcOrd="0" destOrd="0" parTransId="{F5E0A7CB-7025-4188-9BA1-E2707EDAED7A}" sibTransId="{F6E9FD1F-0A70-48EC-BB12-2ED263DD154C}"/>
    <dgm:cxn modelId="{01162FCD-50AC-4E36-AF64-5CEA0CB31158}" type="presOf" srcId="{12E60F41-2FAE-48B3-A3D9-46A16992B171}" destId="{A7CEE29C-FC24-4CD5-97DC-F89C925F2BC5}" srcOrd="0" destOrd="0" presId="urn:microsoft.com/office/officeart/2005/8/layout/hList1"/>
    <dgm:cxn modelId="{7FC9E9D6-BAB6-4FF9-9C22-207AACDCDDC8}" type="presOf" srcId="{7C4BE90F-0536-43BC-A4B4-EAD61FC83616}" destId="{AE259E31-2A57-4811-AD5C-A3180ACA249A}" srcOrd="0" destOrd="0" presId="urn:microsoft.com/office/officeart/2005/8/layout/hList1"/>
    <dgm:cxn modelId="{916570D9-1D77-4EBF-BFC4-8C120AF4A12B}" type="presOf" srcId="{C9C8052F-88FF-499F-A453-705B2B049201}" destId="{A01C5C2C-F9E4-4759-B840-1A9141AB5206}" srcOrd="0" destOrd="1" presId="urn:microsoft.com/office/officeart/2005/8/layout/hList1"/>
    <dgm:cxn modelId="{0BC7F4D9-948D-4D62-BF7B-7B871B942AEF}" srcId="{D0BD8DB4-FED1-4E24-BB89-D2D5C89BCE7F}" destId="{9A141201-200E-4699-B835-B31B46C7C8E5}" srcOrd="0" destOrd="0" parTransId="{FB97B36D-A7B0-4826-B7FD-15C558EE31F7}" sibTransId="{14411479-A558-4E80-AF09-E6DE6DD389E9}"/>
    <dgm:cxn modelId="{441AF8D9-7CF6-4E55-B666-0AC9D5017577}" srcId="{D0BD8DB4-FED1-4E24-BB89-D2D5C89BCE7F}" destId="{5FCAFCFA-C57D-46FE-B3F9-42F6D21234F5}" srcOrd="1" destOrd="0" parTransId="{61E655A2-B5DE-474F-B2BF-28A71E5BE281}" sibTransId="{C5D97248-A8E2-4629-B8DB-E39612BCA89C}"/>
    <dgm:cxn modelId="{680BF2EB-612D-4012-B3BE-DF0DD3D95383}" type="presOf" srcId="{C0D4D6B0-EC9B-4A7A-887A-824F0E31E519}" destId="{A7CEE29C-FC24-4CD5-97DC-F89C925F2BC5}" srcOrd="0" destOrd="1" presId="urn:microsoft.com/office/officeart/2005/8/layout/hList1"/>
    <dgm:cxn modelId="{CE2429F0-C598-4954-970B-4A32B27C70C1}" srcId="{5FCAFCFA-C57D-46FE-B3F9-42F6D21234F5}" destId="{BDEA5DD6-8252-4182-8BEE-C2AC8D9F02AB}" srcOrd="0" destOrd="0" parTransId="{9323A61C-B7EE-410A-BE9B-92957952FE03}" sibTransId="{E619B252-200B-465A-9CFC-501B5CD8B585}"/>
    <dgm:cxn modelId="{66C86416-0F1F-454C-A5AF-6DB762C40383}" type="presParOf" srcId="{5C45835E-4BC2-44E5-8E98-20F1E2A3C3A0}" destId="{7973F21A-8192-47EC-918E-7062E21DD9CB}" srcOrd="0" destOrd="0" presId="urn:microsoft.com/office/officeart/2005/8/layout/hList1"/>
    <dgm:cxn modelId="{CF35C5ED-6D21-48B1-AD69-1BB1B71C790C}" type="presParOf" srcId="{7973F21A-8192-47EC-918E-7062E21DD9CB}" destId="{E83C3660-487E-4C00-AD55-94FDA8B825C7}" srcOrd="0" destOrd="0" presId="urn:microsoft.com/office/officeart/2005/8/layout/hList1"/>
    <dgm:cxn modelId="{38F94EF4-A381-48D0-ADF8-184CD406F75B}" type="presParOf" srcId="{7973F21A-8192-47EC-918E-7062E21DD9CB}" destId="{A7CEE29C-FC24-4CD5-97DC-F89C925F2BC5}" srcOrd="1" destOrd="0" presId="urn:microsoft.com/office/officeart/2005/8/layout/hList1"/>
    <dgm:cxn modelId="{D9EA169D-61C3-4020-AC87-9AAB0528ACE2}" type="presParOf" srcId="{5C45835E-4BC2-44E5-8E98-20F1E2A3C3A0}" destId="{6B0B05F9-B272-46E2-B8C5-514B4620EA48}" srcOrd="1" destOrd="0" presId="urn:microsoft.com/office/officeart/2005/8/layout/hList1"/>
    <dgm:cxn modelId="{D67EF531-1753-4903-894F-00B9C8504A64}" type="presParOf" srcId="{5C45835E-4BC2-44E5-8E98-20F1E2A3C3A0}" destId="{D29862BC-C957-4B8E-ABFB-A1094F60959D}" srcOrd="2" destOrd="0" presId="urn:microsoft.com/office/officeart/2005/8/layout/hList1"/>
    <dgm:cxn modelId="{9E06E03D-7AD6-48AD-A021-58C4C86D6444}" type="presParOf" srcId="{D29862BC-C957-4B8E-ABFB-A1094F60959D}" destId="{E7732E4C-5A7C-4F53-B15F-8C886A5F356F}" srcOrd="0" destOrd="0" presId="urn:microsoft.com/office/officeart/2005/8/layout/hList1"/>
    <dgm:cxn modelId="{57311A8D-E04A-4831-9F22-F0AF215E1102}" type="presParOf" srcId="{D29862BC-C957-4B8E-ABFB-A1094F60959D}" destId="{A01C5C2C-F9E4-4759-B840-1A9141AB5206}" srcOrd="1" destOrd="0" presId="urn:microsoft.com/office/officeart/2005/8/layout/hList1"/>
    <dgm:cxn modelId="{22FCD231-CA24-49A5-BD2D-579CD36727ED}" type="presParOf" srcId="{5C45835E-4BC2-44E5-8E98-20F1E2A3C3A0}" destId="{D0DFC547-F4A4-4172-9434-1D3F3945C92F}" srcOrd="3" destOrd="0" presId="urn:microsoft.com/office/officeart/2005/8/layout/hList1"/>
    <dgm:cxn modelId="{92D6982B-3676-4BAC-A2BD-B97A5B6FFE3D}" type="presParOf" srcId="{5C45835E-4BC2-44E5-8E98-20F1E2A3C3A0}" destId="{924EADB2-E60D-47AE-916A-2605019A8BC1}" srcOrd="4" destOrd="0" presId="urn:microsoft.com/office/officeart/2005/8/layout/hList1"/>
    <dgm:cxn modelId="{49ABACE0-677A-4597-855A-918233E8EAED}" type="presParOf" srcId="{924EADB2-E60D-47AE-916A-2605019A8BC1}" destId="{AE259E31-2A57-4811-AD5C-A3180ACA249A}" srcOrd="0" destOrd="0" presId="urn:microsoft.com/office/officeart/2005/8/layout/hList1"/>
    <dgm:cxn modelId="{D7FF4217-DF16-4CE4-85BC-49C5BBEC4990}" type="presParOf" srcId="{924EADB2-E60D-47AE-916A-2605019A8BC1}" destId="{0169001F-CCD1-4825-A20D-2671C642A59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C3660-487E-4C00-AD55-94FDA8B825C7}">
      <dsp:nvSpPr>
        <dsp:cNvPr id="0" name=""/>
        <dsp:cNvSpPr/>
      </dsp:nvSpPr>
      <dsp:spPr>
        <a:xfrm>
          <a:off x="2786" y="738532"/>
          <a:ext cx="2717006" cy="108680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rtl="1">
            <a:lnSpc>
              <a:spcPct val="90000"/>
            </a:lnSpc>
            <a:spcBef>
              <a:spcPct val="0"/>
            </a:spcBef>
            <a:spcAft>
              <a:spcPct val="35000"/>
            </a:spcAft>
            <a:buNone/>
          </a:pPr>
          <a:r>
            <a:rPr lang="ar-BH" sz="4400" kern="1200" dirty="0">
              <a:latin typeface="Sakkal Majalla" panose="02000000000000000000" pitchFamily="2" charset="-78"/>
              <a:cs typeface="Sakkal Majalla" panose="02000000000000000000" pitchFamily="2" charset="-78"/>
            </a:rPr>
            <a:t>الحجاج</a:t>
          </a:r>
          <a:endParaRPr lang="en-US" sz="4400" kern="1200" dirty="0">
            <a:latin typeface="Sakkal Majalla" panose="02000000000000000000" pitchFamily="2" charset="-78"/>
            <a:cs typeface="Sakkal Majalla" panose="02000000000000000000" pitchFamily="2" charset="-78"/>
          </a:endParaRPr>
        </a:p>
      </dsp:txBody>
      <dsp:txXfrm>
        <a:off x="2786" y="738532"/>
        <a:ext cx="2717006" cy="1086802"/>
      </dsp:txXfrm>
    </dsp:sp>
    <dsp:sp modelId="{A7CEE29C-FC24-4CD5-97DC-F89C925F2BC5}">
      <dsp:nvSpPr>
        <dsp:cNvPr id="0" name=""/>
        <dsp:cNvSpPr/>
      </dsp:nvSpPr>
      <dsp:spPr>
        <a:xfrm>
          <a:off x="2786" y="1825334"/>
          <a:ext cx="2717006" cy="28548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justLow" defTabSz="1244600" rtl="1">
            <a:lnSpc>
              <a:spcPct val="90000"/>
            </a:lnSpc>
            <a:spcBef>
              <a:spcPct val="0"/>
            </a:spcBef>
            <a:spcAft>
              <a:spcPct val="15000"/>
            </a:spcAft>
            <a:buChar char="•"/>
          </a:pPr>
          <a:r>
            <a:rPr lang="ar-BH" sz="2800" b="1" kern="1200" dirty="0">
              <a:solidFill>
                <a:srgbClr val="000076"/>
              </a:solidFill>
              <a:latin typeface="Sakkal Majalla" pitchFamily="2" charset="-78"/>
              <a:cs typeface="Sakkal Majalla" pitchFamily="2" charset="-78"/>
            </a:rPr>
            <a:t>يتضمّن أطروحة يدافع عنها الكاتب.</a:t>
          </a:r>
          <a:endParaRPr lang="en-US" sz="2800" b="1" kern="1200" dirty="0">
            <a:solidFill>
              <a:srgbClr val="000076"/>
            </a:solidFill>
            <a:latin typeface="Sakkal Majalla" pitchFamily="2" charset="-78"/>
            <a:cs typeface="Sakkal Majalla" pitchFamily="2" charset="-78"/>
          </a:endParaRPr>
        </a:p>
        <a:p>
          <a:pPr marL="285750" lvl="1" indent="-285750" algn="justLow" defTabSz="1244600" rtl="1">
            <a:lnSpc>
              <a:spcPct val="90000"/>
            </a:lnSpc>
            <a:spcBef>
              <a:spcPct val="0"/>
            </a:spcBef>
            <a:spcAft>
              <a:spcPct val="15000"/>
            </a:spcAft>
            <a:buChar char="•"/>
          </a:pPr>
          <a:r>
            <a:rPr lang="ar-BH" sz="2800" b="1" kern="1200" dirty="0">
              <a:solidFill>
                <a:srgbClr val="000076"/>
              </a:solidFill>
              <a:latin typeface="Sakkal Majalla" pitchFamily="2" charset="-78"/>
              <a:cs typeface="Sakkal Majalla" pitchFamily="2" charset="-78"/>
            </a:rPr>
            <a:t>يتضمّن حجج</a:t>
          </a:r>
          <a:r>
            <a:rPr lang="ar-SA" sz="2800" b="1" kern="1200" dirty="0">
              <a:solidFill>
                <a:srgbClr val="000076"/>
              </a:solidFill>
              <a:latin typeface="Sakkal Majalla" pitchFamily="2" charset="-78"/>
              <a:cs typeface="Sakkal Majalla" pitchFamily="2" charset="-78"/>
            </a:rPr>
            <a:t>ً</a:t>
          </a:r>
          <a:r>
            <a:rPr lang="ar-BH" sz="2800" b="1" kern="1200" dirty="0">
              <a:solidFill>
                <a:srgbClr val="000076"/>
              </a:solidFill>
              <a:latin typeface="Sakkal Majalla" pitchFamily="2" charset="-78"/>
              <a:cs typeface="Sakkal Majalla" pitchFamily="2" charset="-78"/>
            </a:rPr>
            <a:t>ا يدعم بها الكاتب أطروحته. </a:t>
          </a:r>
          <a:endParaRPr lang="en-US" sz="2800" b="1" kern="1200" dirty="0">
            <a:solidFill>
              <a:srgbClr val="000076"/>
            </a:solidFill>
            <a:latin typeface="Sakkal Majalla" pitchFamily="2" charset="-78"/>
            <a:cs typeface="Sakkal Majalla" pitchFamily="2" charset="-78"/>
          </a:endParaRPr>
        </a:p>
      </dsp:txBody>
      <dsp:txXfrm>
        <a:off x="2786" y="1825334"/>
        <a:ext cx="2717006" cy="2854800"/>
      </dsp:txXfrm>
    </dsp:sp>
    <dsp:sp modelId="{E7732E4C-5A7C-4F53-B15F-8C886A5F356F}">
      <dsp:nvSpPr>
        <dsp:cNvPr id="0" name=""/>
        <dsp:cNvSpPr/>
      </dsp:nvSpPr>
      <dsp:spPr>
        <a:xfrm>
          <a:off x="3100173" y="738532"/>
          <a:ext cx="2717006" cy="1086802"/>
        </a:xfrm>
        <a:prstGeom prst="rect">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rtl="1">
            <a:lnSpc>
              <a:spcPct val="90000"/>
            </a:lnSpc>
            <a:spcBef>
              <a:spcPct val="0"/>
            </a:spcBef>
            <a:spcAft>
              <a:spcPct val="35000"/>
            </a:spcAft>
            <a:buNone/>
          </a:pPr>
          <a:r>
            <a:rPr lang="ar-BH" sz="4400" kern="1200" dirty="0">
              <a:latin typeface="Sakkal Majalla" panose="02000000000000000000" pitchFamily="2" charset="-78"/>
              <a:cs typeface="Sakkal Majalla" panose="02000000000000000000" pitchFamily="2" charset="-78"/>
            </a:rPr>
            <a:t>الوصف</a:t>
          </a:r>
          <a:endParaRPr lang="en-US" sz="4400" kern="1200" dirty="0">
            <a:latin typeface="Sakkal Majalla" panose="02000000000000000000" pitchFamily="2" charset="-78"/>
            <a:cs typeface="Sakkal Majalla" panose="02000000000000000000" pitchFamily="2" charset="-78"/>
          </a:endParaRPr>
        </a:p>
      </dsp:txBody>
      <dsp:txXfrm>
        <a:off x="3100173" y="738532"/>
        <a:ext cx="2717006" cy="1086802"/>
      </dsp:txXfrm>
    </dsp:sp>
    <dsp:sp modelId="{A01C5C2C-F9E4-4759-B840-1A9141AB5206}">
      <dsp:nvSpPr>
        <dsp:cNvPr id="0" name=""/>
        <dsp:cNvSpPr/>
      </dsp:nvSpPr>
      <dsp:spPr>
        <a:xfrm>
          <a:off x="3100173" y="1825334"/>
          <a:ext cx="2717006" cy="2854800"/>
        </a:xfrm>
        <a:prstGeom prst="rect">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justLow" defTabSz="1244600" rtl="1">
            <a:lnSpc>
              <a:spcPct val="90000"/>
            </a:lnSpc>
            <a:spcBef>
              <a:spcPct val="0"/>
            </a:spcBef>
            <a:spcAft>
              <a:spcPct val="15000"/>
            </a:spcAft>
            <a:buChar char="•"/>
          </a:pPr>
          <a:r>
            <a:rPr lang="ar-BH" sz="2800" b="1" kern="1200" dirty="0">
              <a:solidFill>
                <a:srgbClr val="000076"/>
              </a:solidFill>
              <a:latin typeface="Sakkal Majalla" pitchFamily="2" charset="-78"/>
              <a:cs typeface="Sakkal Majalla" pitchFamily="2" charset="-78"/>
            </a:rPr>
            <a:t>يخلو من الأحداث.</a:t>
          </a:r>
          <a:endParaRPr lang="en-US" sz="2800" b="1" kern="1200" dirty="0">
            <a:solidFill>
              <a:srgbClr val="000076"/>
            </a:solidFill>
          </a:endParaRPr>
        </a:p>
        <a:p>
          <a:pPr marL="285750" lvl="1" indent="-285750" algn="justLow" defTabSz="1244600" rtl="1">
            <a:lnSpc>
              <a:spcPct val="90000"/>
            </a:lnSpc>
            <a:spcBef>
              <a:spcPct val="0"/>
            </a:spcBef>
            <a:spcAft>
              <a:spcPct val="15000"/>
            </a:spcAft>
            <a:buChar char="•"/>
          </a:pPr>
          <a:r>
            <a:rPr lang="ar-BH" sz="2800" b="1" kern="1200" dirty="0">
              <a:solidFill>
                <a:srgbClr val="000076"/>
              </a:solidFill>
              <a:latin typeface="Sakkal Majalla" pitchFamily="2" charset="-78"/>
              <a:cs typeface="Sakkal Majalla" pitchFamily="2" charset="-78"/>
            </a:rPr>
            <a:t>يحتوي موضوعًا وصفيًّا (مشهدًا، إنسانًا، حيوانًا، شعورًا...).</a:t>
          </a:r>
          <a:endParaRPr lang="en-US" sz="2800" b="1" kern="1200" dirty="0">
            <a:solidFill>
              <a:srgbClr val="000076"/>
            </a:solidFill>
            <a:latin typeface="Sakkal Majalla" pitchFamily="2" charset="-78"/>
            <a:cs typeface="Sakkal Majalla" pitchFamily="2" charset="-78"/>
          </a:endParaRPr>
        </a:p>
      </dsp:txBody>
      <dsp:txXfrm>
        <a:off x="3100173" y="1825334"/>
        <a:ext cx="2717006" cy="2854800"/>
      </dsp:txXfrm>
    </dsp:sp>
    <dsp:sp modelId="{AE259E31-2A57-4811-AD5C-A3180ACA249A}">
      <dsp:nvSpPr>
        <dsp:cNvPr id="0" name=""/>
        <dsp:cNvSpPr/>
      </dsp:nvSpPr>
      <dsp:spPr>
        <a:xfrm>
          <a:off x="6197561" y="738532"/>
          <a:ext cx="2717006" cy="1086802"/>
        </a:xfrm>
        <a:prstGeom prst="rect">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rtl="1">
            <a:lnSpc>
              <a:spcPct val="90000"/>
            </a:lnSpc>
            <a:spcBef>
              <a:spcPct val="0"/>
            </a:spcBef>
            <a:spcAft>
              <a:spcPct val="35000"/>
            </a:spcAft>
            <a:buNone/>
          </a:pPr>
          <a:r>
            <a:rPr lang="ar-BH" sz="4400" b="1" kern="1200" dirty="0">
              <a:latin typeface="Sakkal Majalla" panose="02000000000000000000" pitchFamily="2" charset="-78"/>
              <a:cs typeface="Sakkal Majalla" panose="02000000000000000000" pitchFamily="2" charset="-78"/>
            </a:rPr>
            <a:t>السرد</a:t>
          </a:r>
          <a:endParaRPr lang="en-US" sz="4400" b="1" kern="1200" dirty="0">
            <a:latin typeface="Sakkal Majalla" panose="02000000000000000000" pitchFamily="2" charset="-78"/>
            <a:cs typeface="Sakkal Majalla" panose="02000000000000000000" pitchFamily="2" charset="-78"/>
          </a:endParaRPr>
        </a:p>
      </dsp:txBody>
      <dsp:txXfrm>
        <a:off x="6197561" y="738532"/>
        <a:ext cx="2717006" cy="1086802"/>
      </dsp:txXfrm>
    </dsp:sp>
    <dsp:sp modelId="{0169001F-CCD1-4825-A20D-2671C642A591}">
      <dsp:nvSpPr>
        <dsp:cNvPr id="0" name=""/>
        <dsp:cNvSpPr/>
      </dsp:nvSpPr>
      <dsp:spPr>
        <a:xfrm>
          <a:off x="6197561" y="1825334"/>
          <a:ext cx="2717006" cy="2854800"/>
        </a:xfrm>
        <a:prstGeom prst="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justLow" defTabSz="1244600" rtl="1">
            <a:lnSpc>
              <a:spcPct val="90000"/>
            </a:lnSpc>
            <a:spcBef>
              <a:spcPct val="0"/>
            </a:spcBef>
            <a:spcAft>
              <a:spcPct val="15000"/>
            </a:spcAft>
            <a:buChar char="•"/>
          </a:pPr>
          <a:r>
            <a:rPr lang="ar-BH" sz="2800" b="1" kern="1200" dirty="0">
              <a:solidFill>
                <a:srgbClr val="000076"/>
              </a:solidFill>
              <a:latin typeface="Sakkal Majalla" pitchFamily="2" charset="-78"/>
              <a:cs typeface="Sakkal Majalla" pitchFamily="2" charset="-78"/>
            </a:rPr>
            <a:t>يحتوي أحداثًا.</a:t>
          </a:r>
          <a:endParaRPr lang="en-US" sz="2800" b="1" kern="1200" dirty="0">
            <a:solidFill>
              <a:srgbClr val="000076"/>
            </a:solidFill>
          </a:endParaRPr>
        </a:p>
        <a:p>
          <a:pPr marL="285750" lvl="1" indent="-285750" algn="justLow" defTabSz="1244600" rtl="1">
            <a:lnSpc>
              <a:spcPct val="90000"/>
            </a:lnSpc>
            <a:spcBef>
              <a:spcPct val="0"/>
            </a:spcBef>
            <a:spcAft>
              <a:spcPct val="15000"/>
            </a:spcAft>
            <a:buChar char="•"/>
          </a:pPr>
          <a:r>
            <a:rPr lang="ar-BH" sz="2800" b="1" kern="1200" dirty="0">
              <a:solidFill>
                <a:srgbClr val="000076"/>
              </a:solidFill>
              <a:latin typeface="Sakkal Majalla" pitchFamily="2" charset="-78"/>
              <a:cs typeface="Sakkal Majalla" pitchFamily="2" charset="-78"/>
            </a:rPr>
            <a:t>تقوم بها شخصيّات.</a:t>
          </a:r>
          <a:endParaRPr lang="en-US" sz="2800" b="1" kern="1200" dirty="0">
            <a:solidFill>
              <a:srgbClr val="000076"/>
            </a:solidFill>
            <a:latin typeface="Sakkal Majalla" pitchFamily="2" charset="-78"/>
            <a:cs typeface="Sakkal Majalla" pitchFamily="2" charset="-78"/>
          </a:endParaRPr>
        </a:p>
        <a:p>
          <a:pPr marL="285750" lvl="1" indent="-285750" algn="justLow" defTabSz="1244600" rtl="1">
            <a:lnSpc>
              <a:spcPct val="90000"/>
            </a:lnSpc>
            <a:spcBef>
              <a:spcPct val="0"/>
            </a:spcBef>
            <a:spcAft>
              <a:spcPct val="15000"/>
            </a:spcAft>
            <a:buChar char="•"/>
          </a:pPr>
          <a:r>
            <a:rPr lang="ar-BH" sz="2800" b="1" kern="1200" dirty="0">
              <a:solidFill>
                <a:srgbClr val="000076"/>
              </a:solidFill>
              <a:latin typeface="Sakkal Majalla" pitchFamily="2" charset="-78"/>
              <a:cs typeface="Sakkal Majalla" pitchFamily="2" charset="-78"/>
            </a:rPr>
            <a:t>تدور الأحداث في زمان ومكان مُعَيّنين.</a:t>
          </a:r>
          <a:endParaRPr lang="en-US" sz="2800" b="1" kern="1200" dirty="0">
            <a:solidFill>
              <a:srgbClr val="000076"/>
            </a:solidFill>
            <a:latin typeface="Sakkal Majalla" pitchFamily="2" charset="-78"/>
            <a:cs typeface="Sakkal Majalla" pitchFamily="2" charset="-78"/>
          </a:endParaRPr>
        </a:p>
      </dsp:txBody>
      <dsp:txXfrm>
        <a:off x="6197561" y="1825334"/>
        <a:ext cx="2717006"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BH"/>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6A91F86-147A-4A04-9625-8663E8E168F2}" type="datetimeFigureOut">
              <a:rPr lang="ar-BH" smtClean="0"/>
              <a:pPr/>
              <a:t>27/02/1443</a:t>
            </a:fld>
            <a:endParaRPr lang="ar-B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B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BH"/>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D228842-AA24-48D6-AD73-F6985D91EC95}" type="slidenum">
              <a:rPr lang="ar-BH" smtClean="0"/>
              <a:pPr/>
              <a:t>‹#›</a:t>
            </a:fld>
            <a:endParaRPr lang="ar-BH"/>
          </a:p>
        </p:txBody>
      </p:sp>
    </p:spTree>
    <p:extLst>
      <p:ext uri="{BB962C8B-B14F-4D97-AF65-F5344CB8AC3E}">
        <p14:creationId xmlns:p14="http://schemas.microsoft.com/office/powerpoint/2010/main" val="21804910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B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77874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63704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B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3156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212863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B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475823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5" name="Date Placeholder 4"/>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77983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B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7" name="Date Placeholder 6"/>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8" name="Footer Placeholder 7"/>
          <p:cNvSpPr>
            <a:spLocks noGrp="1"/>
          </p:cNvSpPr>
          <p:nvPr>
            <p:ph type="ftr" sz="quarter" idx="11"/>
          </p:nvPr>
        </p:nvSpPr>
        <p:spPr/>
        <p:txBody>
          <a:bodyPr/>
          <a:lstStyle/>
          <a:p>
            <a:endParaRPr lang="ar-BH"/>
          </a:p>
        </p:txBody>
      </p:sp>
      <p:sp>
        <p:nvSpPr>
          <p:cNvPr id="9" name="Slide Number Placeholder 8"/>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399653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BH"/>
          </a:p>
        </p:txBody>
      </p:sp>
      <p:sp>
        <p:nvSpPr>
          <p:cNvPr id="3" name="Date Placeholder 2"/>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4" name="Footer Placeholder 3"/>
          <p:cNvSpPr>
            <a:spLocks noGrp="1"/>
          </p:cNvSpPr>
          <p:nvPr>
            <p:ph type="ftr" sz="quarter" idx="11"/>
          </p:nvPr>
        </p:nvSpPr>
        <p:spPr/>
        <p:txBody>
          <a:bodyPr/>
          <a:lstStyle/>
          <a:p>
            <a:endParaRPr lang="ar-BH"/>
          </a:p>
        </p:txBody>
      </p:sp>
      <p:sp>
        <p:nvSpPr>
          <p:cNvPr id="5" name="Slide Number Placeholder 4"/>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130135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3" name="Footer Placeholder 2"/>
          <p:cNvSpPr>
            <a:spLocks noGrp="1"/>
          </p:cNvSpPr>
          <p:nvPr>
            <p:ph type="ftr" sz="quarter" idx="11"/>
          </p:nvPr>
        </p:nvSpPr>
        <p:spPr/>
        <p:txBody>
          <a:bodyPr/>
          <a:lstStyle/>
          <a:p>
            <a:endParaRPr lang="ar-BH"/>
          </a:p>
        </p:txBody>
      </p:sp>
      <p:sp>
        <p:nvSpPr>
          <p:cNvPr id="4" name="Slide Number Placeholder 3"/>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36930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B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289438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B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B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3B68A5-3199-4491-9E42-0F3FC01B541E}" type="datetimeFigureOut">
              <a:rPr lang="ar-BH" smtClean="0"/>
              <a:pPr/>
              <a:t>27/02/1443</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158A5825-2D60-4FC2-9145-9D789DB56459}" type="slidenum">
              <a:rPr lang="ar-BH" smtClean="0"/>
              <a:pPr/>
              <a:t>‹#›</a:t>
            </a:fld>
            <a:endParaRPr lang="ar-BH"/>
          </a:p>
        </p:txBody>
      </p:sp>
    </p:spTree>
    <p:extLst>
      <p:ext uri="{BB962C8B-B14F-4D97-AF65-F5344CB8AC3E}">
        <p14:creationId xmlns:p14="http://schemas.microsoft.com/office/powerpoint/2010/main" val="228407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B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3B68A5-3199-4491-9E42-0F3FC01B541E}" type="datetimeFigureOut">
              <a:rPr lang="ar-BH" smtClean="0"/>
              <a:pPr/>
              <a:t>27/02/1443</a:t>
            </a:fld>
            <a:endParaRPr lang="ar-B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BH"/>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8A5825-2D60-4FC2-9145-9D789DB56459}" type="slidenum">
              <a:rPr lang="ar-BH" smtClean="0"/>
              <a:pPr/>
              <a:t>‹#›</a:t>
            </a:fld>
            <a:endParaRPr lang="ar-BH"/>
          </a:p>
        </p:txBody>
      </p:sp>
    </p:spTree>
    <p:extLst>
      <p:ext uri="{BB962C8B-B14F-4D97-AF65-F5344CB8AC3E}">
        <p14:creationId xmlns:p14="http://schemas.microsoft.com/office/powerpoint/2010/main" val="1090540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BH"/>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59447" y="90536"/>
            <a:ext cx="7163421" cy="1176630"/>
          </a:xfrm>
          <a:prstGeom prst="rect">
            <a:avLst/>
          </a:prstGeom>
          <a:ln/>
        </p:spPr>
      </p:pic>
      <p:sp>
        <p:nvSpPr>
          <p:cNvPr id="11" name="Rectangle 10"/>
          <p:cNvSpPr/>
          <p:nvPr/>
        </p:nvSpPr>
        <p:spPr>
          <a:xfrm>
            <a:off x="5134707" y="3380936"/>
            <a:ext cx="4290646" cy="2063261"/>
          </a:xfrm>
          <a:prstGeom prst="rect">
            <a:avLst/>
          </a:prstGeom>
          <a:solidFill>
            <a:srgbClr val="810A0A"/>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r>
              <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r>
              <a:rPr lang="en-US"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en-US" sz="5400" b="1" dirty="0">
              <a:solidFill>
                <a:schemeClr val="bg1"/>
              </a:solidFill>
              <a:latin typeface="Sakkal Majalla" panose="02000000000000000000" pitchFamily="2" charset="-78"/>
              <a:cs typeface="Sakkal Majalla" panose="02000000000000000000" pitchFamily="2" charset="-78"/>
            </a:endParaRPr>
          </a:p>
          <a:p>
            <a:pPr algn="ctr"/>
            <a:r>
              <a:rPr lang="ar-BH" sz="5400" b="1" dirty="0">
                <a:solidFill>
                  <a:schemeClr val="bg1"/>
                </a:solidFill>
                <a:latin typeface="Sakkal Majalla" panose="02000000000000000000" pitchFamily="2" charset="-78"/>
                <a:cs typeface="Sakkal Majalla" panose="02000000000000000000" pitchFamily="2" charset="-78"/>
              </a:rPr>
              <a:t>إنتاج نصّ حجاجيّ مُغتَنٍ بالسرد</a:t>
            </a: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endParaRPr lang="ar-BH" sz="54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6" name="Rectangle 5"/>
          <p:cNvSpPr/>
          <p:nvPr/>
        </p:nvSpPr>
        <p:spPr>
          <a:xfrm>
            <a:off x="0" y="1678040"/>
            <a:ext cx="12192000" cy="1034185"/>
          </a:xfrm>
          <a:prstGeom prst="rect">
            <a:avLst/>
          </a:prstGeom>
          <a:solidFill>
            <a:schemeClr val="accent2">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r>
              <a:rPr lang="ar-SA" sz="5400" b="1" dirty="0">
                <a:solidFill>
                  <a:srgbClr val="A50021"/>
                </a:solidFill>
                <a:latin typeface="Sakkal Majalla" panose="02000000000000000000" pitchFamily="2" charset="-78"/>
                <a:cs typeface="Sakkal Majalla" panose="02000000000000000000" pitchFamily="2" charset="-78"/>
              </a:rPr>
              <a:t>                                    </a:t>
            </a:r>
            <a:r>
              <a:rPr lang="ar-BH" sz="5400" b="1" dirty="0">
                <a:solidFill>
                  <a:srgbClr val="A50021"/>
                </a:solidFill>
                <a:latin typeface="Sakkal Majalla" panose="02000000000000000000" pitchFamily="2" charset="-78"/>
                <a:cs typeface="Sakkal Majalla" panose="02000000000000000000" pitchFamily="2" charset="-78"/>
              </a:rPr>
              <a:t>إنتاج كتابيّ</a:t>
            </a:r>
            <a:endParaRPr lang="en-US" sz="5400" b="1" dirty="0">
              <a:solidFill>
                <a:srgbClr val="A50021"/>
              </a:solidFill>
              <a:latin typeface="Sakkal Majalla" panose="02000000000000000000" pitchFamily="2" charset="-78"/>
              <a:cs typeface="Sakkal Majalla" panose="02000000000000000000" pitchFamily="2" charset="-78"/>
            </a:endParaRPr>
          </a:p>
        </p:txBody>
      </p:sp>
      <p:sp>
        <p:nvSpPr>
          <p:cNvPr id="8" name="Rectangle 7"/>
          <p:cNvSpPr/>
          <p:nvPr/>
        </p:nvSpPr>
        <p:spPr>
          <a:xfrm>
            <a:off x="4353336" y="5843311"/>
            <a:ext cx="6096000" cy="1200329"/>
          </a:xfrm>
          <a:prstGeom prst="rect">
            <a:avLst/>
          </a:prstGeom>
        </p:spPr>
        <p:txBody>
          <a:bodyPr>
            <a:spAutoFit/>
          </a:bodyPr>
          <a:lstStyle/>
          <a:p>
            <a:pPr algn="ctr"/>
            <a:r>
              <a:rPr lang="ar-BH" sz="2400" b="1" dirty="0">
                <a:solidFill>
                  <a:schemeClr val="tx1">
                    <a:lumMod val="95000"/>
                    <a:lumOff val="5000"/>
                  </a:schemeClr>
                </a:solidFill>
                <a:latin typeface="Sakkal Majalla" pitchFamily="2" charset="-78"/>
                <a:cs typeface="Sakkal Majalla" pitchFamily="2" charset="-78"/>
              </a:rPr>
              <a:t>الل</a:t>
            </a:r>
            <a:r>
              <a:rPr lang="ar-SA" sz="2400" b="1" dirty="0">
                <a:solidFill>
                  <a:schemeClr val="tx1">
                    <a:lumMod val="95000"/>
                    <a:lumOff val="5000"/>
                  </a:schemeClr>
                </a:solidFill>
                <a:latin typeface="Sakkal Majalla" pitchFamily="2" charset="-78"/>
                <a:cs typeface="Sakkal Majalla" pitchFamily="2" charset="-78"/>
              </a:rPr>
              <a:t>ّ</a:t>
            </a:r>
            <a:r>
              <a:rPr lang="ar-BH" sz="2400" b="1" dirty="0">
                <a:solidFill>
                  <a:schemeClr val="tx1">
                    <a:lumMod val="95000"/>
                    <a:lumOff val="5000"/>
                  </a:schemeClr>
                </a:solidFill>
                <a:latin typeface="Sakkal Majalla" pitchFamily="2" charset="-78"/>
                <a:cs typeface="Sakkal Majalla" pitchFamily="2" charset="-78"/>
              </a:rPr>
              <a:t>غة العربيّة  - </a:t>
            </a:r>
            <a:r>
              <a:rPr lang="ar-SA" sz="2400" b="1" dirty="0">
                <a:solidFill>
                  <a:schemeClr val="tx1">
                    <a:lumMod val="95000"/>
                    <a:lumOff val="5000"/>
                  </a:schemeClr>
                </a:solidFill>
                <a:latin typeface="Sakkal Majalla" pitchFamily="2" charset="-78"/>
                <a:cs typeface="Sakkal Majalla" pitchFamily="2" charset="-78"/>
              </a:rPr>
              <a:t>المقرّر </a:t>
            </a:r>
            <a:r>
              <a:rPr lang="ar-BH" sz="2400" b="1" dirty="0">
                <a:solidFill>
                  <a:schemeClr val="tx1">
                    <a:lumMod val="95000"/>
                    <a:lumOff val="5000"/>
                  </a:schemeClr>
                </a:solidFill>
                <a:latin typeface="Sakkal Majalla" pitchFamily="2" charset="-78"/>
                <a:cs typeface="Sakkal Majalla" pitchFamily="2" charset="-78"/>
              </a:rPr>
              <a:t>عرب 201 - الصفّ الثاني الثانويّ </a:t>
            </a:r>
          </a:p>
          <a:p>
            <a:pPr algn="ctr"/>
            <a:r>
              <a:rPr lang="ar-BH" sz="2400" b="1" dirty="0">
                <a:solidFill>
                  <a:schemeClr val="tx1">
                    <a:lumMod val="95000"/>
                    <a:lumOff val="5000"/>
                  </a:schemeClr>
                </a:solidFill>
                <a:latin typeface="Sakkal Majalla" pitchFamily="2" charset="-78"/>
                <a:cs typeface="Sakkal Majalla" pitchFamily="2" charset="-78"/>
              </a:rPr>
              <a:t>الفصل الدراسيّ الأوّل – العام الدراسي 2021 -2022م</a:t>
            </a:r>
            <a:endParaRPr lang="ar-BH" sz="2400" b="1" dirty="0">
              <a:latin typeface="Sakkal Majalla" panose="02000000000000000000" pitchFamily="2" charset="-78"/>
              <a:ea typeface="Arial Unicode MS" pitchFamily="34" charset="-128"/>
              <a:cs typeface="Sakkal Majalla" panose="02000000000000000000" pitchFamily="2" charset="-78"/>
            </a:endParaRPr>
          </a:p>
          <a:p>
            <a:pPr algn="ctr"/>
            <a:r>
              <a:rPr lang="ar-BH" sz="2400" b="1" dirty="0">
                <a:solidFill>
                  <a:schemeClr val="tx1">
                    <a:lumMod val="95000"/>
                    <a:lumOff val="5000"/>
                  </a:schemeClr>
                </a:solidFill>
                <a:latin typeface="Sakkal Majalla" pitchFamily="2" charset="-78"/>
                <a:cs typeface="Sakkal Majalla" pitchFamily="2" charset="-78"/>
              </a:rPr>
              <a:t> </a:t>
            </a:r>
            <a:endParaRPr lang="ar-BH" sz="2400" b="1" dirty="0">
              <a:latin typeface="Sakkal Majalla" panose="02000000000000000000" pitchFamily="2" charset="-78"/>
              <a:ea typeface="Arial Unicode MS" pitchFamily="34" charset="-128"/>
              <a:cs typeface="Sakkal Majalla" panose="02000000000000000000" pitchFamily="2" charset="-78"/>
            </a:endParaRPr>
          </a:p>
        </p:txBody>
      </p:sp>
      <p:pic>
        <p:nvPicPr>
          <p:cNvPr id="22530" name="Picture 2" descr="Page Background"/>
          <p:cNvPicPr>
            <a:picLocks noChangeAspect="1" noChangeArrowheads="1"/>
          </p:cNvPicPr>
          <p:nvPr/>
        </p:nvPicPr>
        <p:blipFill>
          <a:blip r:embed="rId3"/>
          <a:srcRect/>
          <a:stretch>
            <a:fillRect/>
          </a:stretch>
        </p:blipFill>
        <p:spPr bwMode="auto">
          <a:xfrm>
            <a:off x="0" y="1931791"/>
            <a:ext cx="3763107" cy="4912340"/>
          </a:xfrm>
          <a:prstGeom prst="rect">
            <a:avLst/>
          </a:prstGeom>
          <a:noFill/>
        </p:spPr>
      </p:pic>
    </p:spTree>
    <p:extLst>
      <p:ext uri="{BB962C8B-B14F-4D97-AF65-F5344CB8AC3E}">
        <p14:creationId xmlns:p14="http://schemas.microsoft.com/office/powerpoint/2010/main" val="1185851398"/>
      </p:ext>
    </p:extLst>
  </p:cSld>
  <p:clrMapOvr>
    <a:masterClrMapping/>
  </p:clrMapOvr>
  <p:transition spd="slow" advTm="45122">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783017" y="88536"/>
            <a:ext cx="4140008" cy="622304"/>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الإنتاج الجزئيّ</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75846" y="1698463"/>
            <a:ext cx="11798105" cy="210771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u="sng" dirty="0">
                <a:solidFill>
                  <a:srgbClr val="C00000"/>
                </a:solidFill>
                <a:latin typeface="Sakkal Majalla" pitchFamily="2" charset="-78"/>
                <a:cs typeface="Sakkal Majalla" pitchFamily="2" charset="-78"/>
              </a:rPr>
              <a:t>الأطروحة المُقتَرَحة:</a:t>
            </a:r>
          </a:p>
          <a:p>
            <a:pPr algn="just"/>
            <a:r>
              <a:rPr lang="ar-BH" sz="2800" b="1" dirty="0">
                <a:solidFill>
                  <a:srgbClr val="000076"/>
                </a:solidFill>
                <a:latin typeface="Sakkal Majalla" pitchFamily="2" charset="-78"/>
                <a:cs typeface="Sakkal Majalla" pitchFamily="2" charset="-78"/>
              </a:rPr>
              <a:t>..................................................................................................................................................................................................................................................................................................................................................................................................................................................................................................................</a:t>
            </a:r>
          </a:p>
        </p:txBody>
      </p:sp>
      <p:sp>
        <p:nvSpPr>
          <p:cNvPr id="8" name="Title 1"/>
          <p:cNvSpPr txBox="1">
            <a:spLocks/>
          </p:cNvSpPr>
          <p:nvPr/>
        </p:nvSpPr>
        <p:spPr>
          <a:xfrm>
            <a:off x="1" y="948848"/>
            <a:ext cx="12192000" cy="588047"/>
          </a:xfrm>
          <a:prstGeom prst="rect">
            <a:avLst/>
          </a:prstGeom>
          <a:solidFill>
            <a:srgbClr val="92A1B8"/>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latin typeface="Sakkal Majalla" panose="02000000000000000000" pitchFamily="2" charset="-78"/>
                <a:cs typeface="Sakkal Majalla" panose="02000000000000000000" pitchFamily="2" charset="-78"/>
              </a:rPr>
              <a:t>هاتِ للمقطع السرديّ الآتي أطروحة ملائِمة بحيث يكون ذاك المقطَعُ دعْمًا لها:</a:t>
            </a:r>
            <a:endParaRPr lang="ar-BH" sz="32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27" name="Rectangle 26"/>
          <p:cNvSpPr/>
          <p:nvPr/>
        </p:nvSpPr>
        <p:spPr>
          <a:xfrm>
            <a:off x="175846" y="3967742"/>
            <a:ext cx="11798105" cy="2181750"/>
          </a:xfrm>
          <a:prstGeom prst="rect">
            <a:avLst/>
          </a:prstGeom>
          <a:solidFill>
            <a:schemeClr val="accent1">
              <a:lumMod val="40000"/>
              <a:lumOff val="6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u="sng" dirty="0">
                <a:solidFill>
                  <a:srgbClr val="000076"/>
                </a:solidFill>
                <a:latin typeface="Sakkal Majalla" pitchFamily="2" charset="-78"/>
                <a:cs typeface="Sakkal Majalla" pitchFamily="2" charset="-78"/>
              </a:rPr>
              <a:t>المقطع السرديّ</a:t>
            </a:r>
            <a:r>
              <a:rPr lang="ar-BH" sz="2800" b="1" dirty="0">
                <a:solidFill>
                  <a:srgbClr val="000076"/>
                </a:solidFill>
                <a:latin typeface="Sakkal Majalla" pitchFamily="2" charset="-78"/>
                <a:cs typeface="Sakkal Majalla" pitchFamily="2" charset="-78"/>
              </a:rPr>
              <a:t>:  لمّا استُخلِفَ عمرُ بنُ عبد العزيز رضي الله عنه جاءته الوفودُ مُهنِّئَةً، فحينَ دخلَ عليه وفدُ الحِجاز أراد غلامٌ منهم أن يتكلَّمَ، فقال له عمر: «يا غُلام، لِيَتَكلَّمْ مَن هو أسنُّ منك». فقل الغلام: «يا أميرَ المؤمنين، إنّما المرءُ بِأَصْغَرَيْه: قلبِهِ ولِسانِه، فإذا مَنَح اللهُ عبدَه لِسانًا لافِظًا وقلبًا حافِظًا فقد أجادَ له الاختيار، ولو أنّ الأمورَ بالسنّ لَكانَ هُنا مَن هو أحقُّ بِمَجلِسِكَ منك». فقال: «صَدقتَ، فتَكلَّمْ، فهذا هو السحرُ الحلال». </a:t>
            </a:r>
          </a:p>
        </p:txBody>
      </p:sp>
      <p:sp>
        <p:nvSpPr>
          <p:cNvPr id="14" name="Rectangle 13"/>
          <p:cNvSpPr/>
          <p:nvPr/>
        </p:nvSpPr>
        <p:spPr>
          <a:xfrm>
            <a:off x="175845" y="1710825"/>
            <a:ext cx="11798105" cy="2107711"/>
          </a:xfrm>
          <a:prstGeom prst="rect">
            <a:avLst/>
          </a:prstGeom>
          <a:solidFill>
            <a:srgbClr val="FCE9DC"/>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u="sng" dirty="0">
                <a:solidFill>
                  <a:srgbClr val="C00000"/>
                </a:solidFill>
                <a:latin typeface="Sakkal Majalla" pitchFamily="2" charset="-78"/>
                <a:cs typeface="Sakkal Majalla" pitchFamily="2" charset="-78"/>
              </a:rPr>
              <a:t>الأطروحة المُقتَرَحة:</a:t>
            </a:r>
          </a:p>
          <a:p>
            <a:pPr algn="just"/>
            <a:r>
              <a:rPr lang="ar-BH" sz="2800" b="1" dirty="0">
                <a:solidFill>
                  <a:srgbClr val="000076"/>
                </a:solidFill>
                <a:latin typeface="Sakkal Majalla" pitchFamily="2" charset="-78"/>
                <a:cs typeface="Sakkal Majalla" pitchFamily="2" charset="-78"/>
              </a:rPr>
              <a:t>كثيرًا ما يوسَمُ الشبابُ بالطيش والتمرُّد واللهو، فيُحرَمون من شَغل المَناصِبِ القِياديّة، أو أداءِ المهمّات الجليلة.</a:t>
            </a:r>
          </a:p>
          <a:p>
            <a:pPr algn="just"/>
            <a:r>
              <a:rPr lang="ar-BH" sz="2800" b="1" dirty="0">
                <a:solidFill>
                  <a:srgbClr val="000076"/>
                </a:solidFill>
                <a:latin typeface="Sakkal Majalla" pitchFamily="2" charset="-78"/>
                <a:cs typeface="Sakkal Majalla" pitchFamily="2" charset="-78"/>
              </a:rPr>
              <a:t>والحقُّ أنّ هذا الحُكمَ المتسرِّعَ ليسَ صحيحًا دائِمًا؛ فقد يكون للشباب أحيانًا مِن الكَفاءَة والدِّراية والفِطنة ما يتفوّقون به على الكهول والشيوخ؛ وخيرُ مِثالٍ على ذلك ما وردَ بالخبر أنّه لمّا استُخلِفَ...</a:t>
            </a:r>
          </a:p>
        </p:txBody>
      </p:sp>
      <p:sp>
        <p:nvSpPr>
          <p:cNvPr id="12" name="مستطيل 11"/>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809886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27"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783017" y="88536"/>
            <a:ext cx="4140008" cy="622304"/>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الإنتاج الجزئيّ</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1" y="948848"/>
            <a:ext cx="12192000" cy="588047"/>
          </a:xfrm>
          <a:prstGeom prst="rect">
            <a:avLst/>
          </a:prstGeom>
          <a:solidFill>
            <a:srgbClr val="92A1B8"/>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latin typeface="Sakkal Majalla" panose="02000000000000000000" pitchFamily="2" charset="-78"/>
                <a:cs typeface="Sakkal Majalla" panose="02000000000000000000" pitchFamily="2" charset="-78"/>
              </a:rPr>
              <a:t>هاتِ لدعم الأطروحة الآتية مقطعًا سرديًّا ملائِمًا:</a:t>
            </a:r>
            <a:endParaRPr lang="ar-BH" sz="32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27" name="Rectangle 26"/>
          <p:cNvSpPr/>
          <p:nvPr/>
        </p:nvSpPr>
        <p:spPr>
          <a:xfrm>
            <a:off x="175846" y="3352800"/>
            <a:ext cx="11798105" cy="2846888"/>
          </a:xfrm>
          <a:prstGeom prst="rect">
            <a:avLst/>
          </a:prstGeom>
          <a:solidFill>
            <a:schemeClr val="accent1">
              <a:lumMod val="40000"/>
              <a:lumOff val="6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600" b="1" u="sng" dirty="0">
                <a:solidFill>
                  <a:srgbClr val="000076"/>
                </a:solidFill>
                <a:latin typeface="Sakkal Majalla" pitchFamily="2" charset="-78"/>
                <a:cs typeface="Sakkal Majalla" pitchFamily="2" charset="-78"/>
              </a:rPr>
              <a:t>المقطع السرديّ المقترح</a:t>
            </a:r>
            <a:r>
              <a:rPr lang="ar-BH" sz="2600" b="1" dirty="0">
                <a:solidFill>
                  <a:srgbClr val="000076"/>
                </a:solidFill>
                <a:latin typeface="Sakkal Majalla" pitchFamily="2" charset="-78"/>
                <a:cs typeface="Sakkal Majalla" pitchFamily="2" charset="-78"/>
              </a:rPr>
              <a:t>:  وليس أدلّ على ذلك من قصّة حيّة </a:t>
            </a:r>
            <a:r>
              <a:rPr lang="ar-BH" sz="2600" b="1" dirty="0" err="1">
                <a:solidFill>
                  <a:srgbClr val="000076"/>
                </a:solidFill>
                <a:latin typeface="Sakkal Majalla" pitchFamily="2" charset="-78"/>
                <a:cs typeface="Sakkal Majalla" pitchFamily="2" charset="-78"/>
              </a:rPr>
              <a:t>بَلعنبَر</a:t>
            </a:r>
            <a:r>
              <a:rPr lang="ar-BH" sz="2600" b="1" dirty="0">
                <a:solidFill>
                  <a:srgbClr val="000076"/>
                </a:solidFill>
                <a:latin typeface="Sakkal Majalla" pitchFamily="2" charset="-78"/>
                <a:cs typeface="Sakkal Majalla" pitchFamily="2" charset="-78"/>
              </a:rPr>
              <a:t> التي ورد ذكرُها في كتاب الحيوان؛ فقد زعموا أنّ هذه الحيّة كانت، إذا انتصفَ النهارُ واشتدّ الحرّ في رِمال </a:t>
            </a:r>
            <a:r>
              <a:rPr lang="ar-BH" sz="2600" b="1" dirty="0" err="1">
                <a:solidFill>
                  <a:srgbClr val="000076"/>
                </a:solidFill>
                <a:latin typeface="Sakkal Majalla" pitchFamily="2" charset="-78"/>
                <a:cs typeface="Sakkal Majalla" pitchFamily="2" charset="-78"/>
              </a:rPr>
              <a:t>بَلْعَنبر</a:t>
            </a:r>
            <a:r>
              <a:rPr lang="ar-BH" sz="2600" b="1" dirty="0">
                <a:solidFill>
                  <a:srgbClr val="000076"/>
                </a:solidFill>
                <a:latin typeface="Sakkal Majalla" pitchFamily="2" charset="-78"/>
                <a:cs typeface="Sakkal Majalla" pitchFamily="2" charset="-78"/>
              </a:rPr>
              <a:t> وأصبح الحافي والمُنتعلُ غيرَ قادِرَين على السير فوق الأرض، تغمسُ ذنبَها في الرمل وتَنتصبُ كأنّها رُمحٌ مَركوزٌ أو عودٌ ثابتٌ، فيجيءُ الطائرُ الصغيرُ أو الجرادة، فإذا رأى عودًا قائِمًا وكرِهَ الوقوع على الرمل لِشِدّة حرِّهِ، وقع على رأس الحيّة وهو يحسبُها عودًا. فإذا وقع على رأسِها قبضتْ عليه، فإن كانَ جرادةً أو جُعَلًا أو بعضَ ما لا يُشْبِعُها ابتلَعَتْهُ وبقيت مُنتصبَةً، وإن كان الواقعُ على رأسِها طائِرًا يُشبِعُها أكلتْهُ وانصَرَفَتْ.</a:t>
            </a:r>
          </a:p>
        </p:txBody>
      </p:sp>
      <p:sp>
        <p:nvSpPr>
          <p:cNvPr id="14" name="Rectangle 13"/>
          <p:cNvSpPr/>
          <p:nvPr/>
        </p:nvSpPr>
        <p:spPr>
          <a:xfrm>
            <a:off x="175846" y="1628124"/>
            <a:ext cx="11798105" cy="898622"/>
          </a:xfrm>
          <a:prstGeom prst="rect">
            <a:avLst/>
          </a:prstGeom>
          <a:solidFill>
            <a:srgbClr val="FCE9DC"/>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600" b="1" u="sng" dirty="0">
                <a:solidFill>
                  <a:srgbClr val="C00000"/>
                </a:solidFill>
                <a:latin typeface="Sakkal Majalla" pitchFamily="2" charset="-78"/>
                <a:cs typeface="Sakkal Majalla" pitchFamily="2" charset="-78"/>
              </a:rPr>
              <a:t>الأطروحة</a:t>
            </a:r>
            <a:r>
              <a:rPr lang="ar-BH" sz="2600" b="1" dirty="0">
                <a:solidFill>
                  <a:srgbClr val="C00000"/>
                </a:solidFill>
                <a:latin typeface="Sakkal Majalla" pitchFamily="2" charset="-78"/>
                <a:cs typeface="Sakkal Majalla" pitchFamily="2" charset="-78"/>
              </a:rPr>
              <a:t>: </a:t>
            </a:r>
            <a:r>
              <a:rPr lang="ar-BH" sz="2600" b="1" dirty="0">
                <a:solidFill>
                  <a:srgbClr val="000076"/>
                </a:solidFill>
                <a:latin typeface="Sakkal Majalla" pitchFamily="2" charset="-78"/>
                <a:cs typeface="Sakkal Majalla" pitchFamily="2" charset="-78"/>
              </a:rPr>
              <a:t>ليس البشر وحدهم من لديهم القدرة على الخداع والتضليل، فقد اكتُشِف أنّ مجموعةً كبيرة من الحيوانات لها من أساليب المراوغة والتمويه والاحتيال ما لا يخطر على بال.</a:t>
            </a:r>
          </a:p>
        </p:txBody>
      </p:sp>
      <p:sp>
        <p:nvSpPr>
          <p:cNvPr id="13" name="Oval Callout 12"/>
          <p:cNvSpPr/>
          <p:nvPr/>
        </p:nvSpPr>
        <p:spPr>
          <a:xfrm>
            <a:off x="10426504" y="2617975"/>
            <a:ext cx="1547447" cy="797436"/>
          </a:xfrm>
          <a:prstGeom prst="wedgeEllipseCallout">
            <a:avLst>
              <a:gd name="adj1" fmla="val -23934"/>
              <a:gd name="adj2" fmla="val 79833"/>
            </a:avLst>
          </a:prstGeom>
          <a:solidFill>
            <a:srgbClr val="810A0A"/>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schemeClr val="bg1"/>
                </a:solidFill>
                <a:latin typeface="Sakkal Majalla" panose="02000000000000000000" pitchFamily="2" charset="-78"/>
                <a:cs typeface="Sakkal Majalla" panose="02000000000000000000" pitchFamily="2" charset="-78"/>
              </a:rPr>
              <a:t>الإجابــة</a:t>
            </a:r>
            <a:endParaRPr lang="en-US" sz="3000" dirty="0">
              <a:solidFill>
                <a:schemeClr val="bg1"/>
              </a:solidFill>
            </a:endParaRPr>
          </a:p>
        </p:txBody>
      </p:sp>
      <p:sp>
        <p:nvSpPr>
          <p:cNvPr id="12" name="مستطيل 11"/>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802143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7" grpId="0" animBg="1"/>
      <p:bldP spid="14"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783017" y="88536"/>
            <a:ext cx="4140008" cy="622304"/>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الإنتاج الكامل</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0" y="1377564"/>
            <a:ext cx="12192000" cy="588047"/>
          </a:xfrm>
          <a:prstGeom prst="rect">
            <a:avLst/>
          </a:prstGeom>
          <a:solidFill>
            <a:srgbClr val="92A1B8"/>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4000" b="1" dirty="0">
                <a:latin typeface="Sakkal Majalla" panose="02000000000000000000" pitchFamily="2" charset="-78"/>
                <a:cs typeface="Sakkal Majalla" panose="02000000000000000000" pitchFamily="2" charset="-78"/>
              </a:rPr>
              <a:t>اكتُب في الموضوع الآتي نصًّا حِجاجيًّا مُغتنيًا بالسرد:</a:t>
            </a:r>
            <a:endParaRPr lang="ar-BH" sz="40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14" name="Rectangle 13"/>
          <p:cNvSpPr/>
          <p:nvPr/>
        </p:nvSpPr>
        <p:spPr>
          <a:xfrm>
            <a:off x="720968" y="2446171"/>
            <a:ext cx="10597662" cy="2447477"/>
          </a:xfrm>
          <a:prstGeom prst="rect">
            <a:avLst/>
          </a:prstGeom>
          <a:solidFill>
            <a:srgbClr val="FCE9DC"/>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3600" b="1" u="sng" dirty="0">
                <a:solidFill>
                  <a:srgbClr val="C00000"/>
                </a:solidFill>
                <a:latin typeface="Sakkal Majalla" pitchFamily="2" charset="-78"/>
                <a:cs typeface="Sakkal Majalla" pitchFamily="2" charset="-78"/>
              </a:rPr>
              <a:t>الموضوع</a:t>
            </a:r>
            <a:r>
              <a:rPr lang="ar-BH" sz="3600" b="1" dirty="0">
                <a:solidFill>
                  <a:srgbClr val="C00000"/>
                </a:solidFill>
                <a:latin typeface="Sakkal Majalla" pitchFamily="2" charset="-78"/>
                <a:cs typeface="Sakkal Majalla" pitchFamily="2" charset="-78"/>
              </a:rPr>
              <a:t>: </a:t>
            </a:r>
          </a:p>
          <a:p>
            <a:pPr algn="justLow"/>
            <a:r>
              <a:rPr lang="ar-BH" sz="3600" b="1" dirty="0">
                <a:solidFill>
                  <a:srgbClr val="000076"/>
                </a:solidFill>
                <a:latin typeface="Sakkal Majalla" pitchFamily="2" charset="-78"/>
                <a:cs typeface="Sakkal Majalla" pitchFamily="2" charset="-78"/>
              </a:rPr>
              <a:t>إنّ مهنة التعليم أشرف المِهَن على الإطلاق لأنّها أبعدُها على الأنانيّة وأشدّها    إنكارًا للذات.</a:t>
            </a:r>
          </a:p>
          <a:p>
            <a:pPr algn="just"/>
            <a:r>
              <a:rPr lang="ar-BH" sz="3600" b="1" dirty="0">
                <a:solidFill>
                  <a:srgbClr val="000076"/>
                </a:solidFill>
                <a:latin typeface="Sakkal Majalla" pitchFamily="2" charset="-78"/>
                <a:cs typeface="Sakkal Majalla" pitchFamily="2" charset="-78"/>
              </a:rPr>
              <a:t>توسّع في تحليل هذا القول مُدعِّمًا حِجاجَك بمقطع سرديّ. </a:t>
            </a:r>
          </a:p>
        </p:txBody>
      </p:sp>
      <p:sp>
        <p:nvSpPr>
          <p:cNvPr id="12" name="مستطيل 11"/>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006829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783017" y="88536"/>
            <a:ext cx="4140008" cy="622304"/>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الإنتاج الكامل</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0" y="875448"/>
            <a:ext cx="12192000" cy="584742"/>
          </a:xfrm>
          <a:prstGeom prst="rect">
            <a:avLst/>
          </a:prstGeom>
          <a:solidFill>
            <a:srgbClr val="92A1B8"/>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600" b="1" dirty="0">
                <a:latin typeface="Sakkal Majalla" panose="02000000000000000000" pitchFamily="2" charset="-78"/>
                <a:cs typeface="Sakkal Majalla" panose="02000000000000000000" pitchFamily="2" charset="-78"/>
              </a:rPr>
              <a:t>المحاولة المُقترحة:</a:t>
            </a:r>
            <a:endParaRPr lang="ar-BH" sz="36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14" name="Rectangle 13"/>
          <p:cNvSpPr/>
          <p:nvPr/>
        </p:nvSpPr>
        <p:spPr>
          <a:xfrm>
            <a:off x="270641" y="1647388"/>
            <a:ext cx="11686897" cy="4495503"/>
          </a:xfrm>
          <a:prstGeom prst="rect">
            <a:avLst/>
          </a:prstGeom>
          <a:solidFill>
            <a:srgbClr val="FDF0E7"/>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endParaRPr lang="ar-BH" sz="2400" b="1" dirty="0">
              <a:solidFill>
                <a:srgbClr val="000076"/>
              </a:solidFill>
              <a:latin typeface="Sakkal Majalla" pitchFamily="2" charset="-78"/>
              <a:cs typeface="Sakkal Majalla" pitchFamily="2" charset="-78"/>
            </a:endParaRPr>
          </a:p>
          <a:p>
            <a:pPr algn="justLow"/>
            <a:r>
              <a:rPr lang="ar-BH" sz="2400" b="1" dirty="0">
                <a:solidFill>
                  <a:srgbClr val="000076"/>
                </a:solidFill>
                <a:latin typeface="Sakkal Majalla" pitchFamily="2" charset="-78"/>
                <a:cs typeface="Sakkal Majalla" pitchFamily="2" charset="-78"/>
              </a:rPr>
              <a:t>            لا يختلف عاقلان في الدور الجليل الذي يلعبه المعلّم في بناء المجتمعات ورقيّ الحضارات. غيـر أنّه يبقى، مع هذا، ذاك الجنديَّ المجهول الذي يَبذُلُ نفسَه ليفتَح لغيره سُبل النجاة، ويُضيءَ له دربَ النجاح والفلاح.</a:t>
            </a:r>
          </a:p>
          <a:p>
            <a:pPr algn="justLow"/>
            <a:r>
              <a:rPr lang="en-US" sz="2400" b="1" dirty="0">
                <a:solidFill>
                  <a:srgbClr val="000076"/>
                </a:solidFill>
                <a:latin typeface="Sakkal Majalla" pitchFamily="2" charset="-78"/>
                <a:cs typeface="Sakkal Majalla" pitchFamily="2" charset="-78"/>
              </a:rPr>
              <a:t>          </a:t>
            </a:r>
            <a:r>
              <a:rPr lang="ar-BH" sz="2400" b="1" dirty="0">
                <a:solidFill>
                  <a:srgbClr val="000076"/>
                </a:solidFill>
                <a:latin typeface="Sakkal Majalla" pitchFamily="2" charset="-78"/>
                <a:cs typeface="Sakkal Majalla" pitchFamily="2" charset="-78"/>
              </a:rPr>
              <a:t>فالمعلّم هو مَن تفتّقت الأذهانُ بين يَديه، وأُطلِقت الألسنَةُ على مَسمَعَيْه، و كُتِبَت الحروف أمام ناظِرَيه. بَذَرَ  وغرسَ، ثمّ تعهَّدَ غَرْسَه بالعنايةِ والجهد والرعاية، لِتَجنيَ الأمّةُ ثِمارَ ما غرسَ. لا يُسعدُه ويُبهِجُ نفسَه شيءٌ مثل رؤية الأجيال التي نشَّأها يتخرّجُ منها الأطبّاءُ والمُهندِسون والأدباء والمفكِّرون.</a:t>
            </a:r>
          </a:p>
          <a:p>
            <a:pPr algn="justLow"/>
            <a:r>
              <a:rPr lang="en-US" sz="2400" b="1" dirty="0">
                <a:solidFill>
                  <a:srgbClr val="810A0A"/>
                </a:solidFill>
                <a:latin typeface="Sakkal Majalla" pitchFamily="2" charset="-78"/>
                <a:cs typeface="Sakkal Majalla" pitchFamily="2" charset="-78"/>
              </a:rPr>
              <a:t>           </a:t>
            </a:r>
            <a:r>
              <a:rPr lang="ar-BH" sz="2400" b="1" dirty="0">
                <a:solidFill>
                  <a:srgbClr val="810A0A"/>
                </a:solidFill>
                <a:latin typeface="Sakkal Majalla" pitchFamily="2" charset="-78"/>
                <a:cs typeface="Sakkal Majalla" pitchFamily="2" charset="-78"/>
              </a:rPr>
              <a:t>كان هذا دأبَ الأستاذ ناصر معلّم اللغة العربيّة في مدرستنا. كان كلّ يومٍ يقتطعُ مِن عقلِه ليُكمِلَ عقولَ أطفالِه، ويُعطي مِن نفسِه ليَرفَعَ نفوسَهم. تَراهُ في الوقتِ الذي يفرغُ فيه كلُّ عاملٍ مِن عملِه مُنكبًّا على أكوامِ الكرّاساتِ يُصلِحُ أخطاءَها ويُقوِّمُ ما عوّجَه أطفالُه، حتّى إذا فرغ من هذا العمل المُضني، شرع يُعدُّ دُروسَه ويُلخِّصُ مِن الكتب مُذكِّراتٍ يُقدِّمُها إلى تلاميذِه زُبدَةً سائِغَةً مَيسورَةً.</a:t>
            </a:r>
          </a:p>
          <a:p>
            <a:pPr algn="justLow"/>
            <a:r>
              <a:rPr lang="en-US" sz="2400" b="1" dirty="0">
                <a:solidFill>
                  <a:srgbClr val="810A0A"/>
                </a:solidFill>
                <a:latin typeface="Sakkal Majalla" pitchFamily="2" charset="-78"/>
                <a:cs typeface="Sakkal Majalla" pitchFamily="2" charset="-78"/>
              </a:rPr>
              <a:t>       </a:t>
            </a:r>
            <a:r>
              <a:rPr lang="ar-BH" sz="2400" b="1" dirty="0">
                <a:solidFill>
                  <a:srgbClr val="810A0A"/>
                </a:solidFill>
                <a:latin typeface="Sakkal Majalla" pitchFamily="2" charset="-78"/>
                <a:cs typeface="Sakkal Majalla" pitchFamily="2" charset="-78"/>
              </a:rPr>
              <a:t>ولم يكن شيءٌ يُشعرُه بالنخوة ويجد فيه لذَّةَ الانتصارِ مثل رؤيةِ غَرْسِه قد أثمرَ زهراتٍ يانعةً، فيُدركُ حينها كيف أمكنَه بِصادِقِ عزمِه وجميلِ إخلاصِه أن يُكوِّنً جيلًا جديدًا، هو أوّلُ مَن انتزعَه مِن مخالِبِ الجهلِ.</a:t>
            </a:r>
          </a:p>
          <a:p>
            <a:pPr algn="justLow"/>
            <a:r>
              <a:rPr lang="en-US" sz="2400" b="1" dirty="0">
                <a:solidFill>
                  <a:srgbClr val="000076"/>
                </a:solidFill>
                <a:latin typeface="Sakkal Majalla" pitchFamily="2" charset="-78"/>
                <a:cs typeface="Sakkal Majalla" pitchFamily="2" charset="-78"/>
              </a:rPr>
              <a:t>       </a:t>
            </a:r>
            <a:r>
              <a:rPr lang="ar-BH" sz="2400" b="1" dirty="0">
                <a:solidFill>
                  <a:srgbClr val="000076"/>
                </a:solidFill>
                <a:latin typeface="Sakkal Majalla" pitchFamily="2" charset="-78"/>
                <a:cs typeface="Sakkal Majalla" pitchFamily="2" charset="-78"/>
              </a:rPr>
              <a:t>حقًّا إنّ المعلّم جسرُ الأجيال؛ جسر تمرّ فوقه أجيالٌ تلو أجيال من ضفّة الجهل على ضفّة النور، ثمّ يمضون في طريقهم، أمّا هو فحسبُه فخرًا أنّ العالَمَ صنيع يديه المباركَتَين.</a:t>
            </a:r>
          </a:p>
          <a:p>
            <a:pPr algn="justLow"/>
            <a:r>
              <a:rPr lang="ar-BH" sz="2400" b="1" dirty="0">
                <a:solidFill>
                  <a:srgbClr val="000076"/>
                </a:solidFill>
                <a:latin typeface="Sakkal Majalla" pitchFamily="2" charset="-78"/>
                <a:cs typeface="Sakkal Majalla" pitchFamily="2" charset="-78"/>
              </a:rPr>
              <a:t> </a:t>
            </a:r>
          </a:p>
        </p:txBody>
      </p:sp>
      <p:sp>
        <p:nvSpPr>
          <p:cNvPr id="12" name="Oval Callout 11"/>
          <p:cNvSpPr/>
          <p:nvPr/>
        </p:nvSpPr>
        <p:spPr>
          <a:xfrm>
            <a:off x="142441" y="603284"/>
            <a:ext cx="1547447" cy="797436"/>
          </a:xfrm>
          <a:prstGeom prst="wedgeEllipseCallout">
            <a:avLst>
              <a:gd name="adj1" fmla="val -23934"/>
              <a:gd name="adj2" fmla="val 79833"/>
            </a:avLst>
          </a:prstGeom>
          <a:solidFill>
            <a:srgbClr val="810A0A"/>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schemeClr val="bg1"/>
                </a:solidFill>
                <a:latin typeface="Sakkal Majalla" panose="02000000000000000000" pitchFamily="2" charset="-78"/>
                <a:cs typeface="Sakkal Majalla" panose="02000000000000000000" pitchFamily="2" charset="-78"/>
              </a:rPr>
              <a:t>الإجابــة</a:t>
            </a:r>
            <a:endParaRPr lang="en-US" sz="3000" dirty="0">
              <a:solidFill>
                <a:schemeClr val="bg1"/>
              </a:solidFill>
            </a:endParaRPr>
          </a:p>
        </p:txBody>
      </p:sp>
      <p:sp>
        <p:nvSpPr>
          <p:cNvPr id="13" name="مستطيل 12"/>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049971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882717" y="2101756"/>
            <a:ext cx="10345003" cy="2933684"/>
          </a:xfrm>
          <a:prstGeom prst="rect">
            <a:avLst/>
          </a:prstGeom>
          <a:noFill/>
        </p:spPr>
        <p:txBody>
          <a:bodyPr/>
          <a:lstStyle>
            <a:defPPr>
              <a:defRPr lang="en-US"/>
            </a:defPPr>
            <a:lvl1pPr lvl="0" algn="ctr" rtl="1" fontAlgn="auto">
              <a:spcBef>
                <a:spcPts val="0"/>
              </a:spcBef>
              <a:spcAft>
                <a:spcPts val="0"/>
              </a:spcAft>
              <a:defRPr sz="3200" b="0" i="0">
                <a:solidFill>
                  <a:srgbClr val="FF0000"/>
                </a:solidFill>
                <a:latin typeface="Times New Roman" panose="02020603050405020304" pitchFamily="18" charset="0"/>
                <a:cs typeface="PT Simple Bold Ruled" panose="02010400000000000000" pitchFamily="2" charset="-78"/>
              </a:defRPr>
            </a:lvl1pPr>
            <a:lvl2pPr algn="r" fontAlgn="base">
              <a:spcBef>
                <a:spcPct val="0"/>
              </a:spcBef>
              <a:spcAft>
                <a:spcPct val="0"/>
              </a:spcAft>
              <a:defRPr sz="2800" b="1" i="1">
                <a:solidFill>
                  <a:srgbClr val="1F5281"/>
                </a:solidFill>
                <a:latin typeface="Verdana" panose="020B0604030504040204" pitchFamily="34" charset="0"/>
              </a:defRPr>
            </a:lvl2pPr>
            <a:lvl3pPr algn="r" fontAlgn="base">
              <a:spcBef>
                <a:spcPct val="0"/>
              </a:spcBef>
              <a:spcAft>
                <a:spcPct val="0"/>
              </a:spcAft>
              <a:defRPr sz="2800" b="1" i="1">
                <a:solidFill>
                  <a:srgbClr val="1F5281"/>
                </a:solidFill>
                <a:latin typeface="Verdana" panose="020B0604030504040204" pitchFamily="34" charset="0"/>
              </a:defRPr>
            </a:lvl3pPr>
            <a:lvl4pPr algn="r" fontAlgn="base">
              <a:spcBef>
                <a:spcPct val="0"/>
              </a:spcBef>
              <a:spcAft>
                <a:spcPct val="0"/>
              </a:spcAft>
              <a:defRPr sz="2800" b="1" i="1">
                <a:solidFill>
                  <a:srgbClr val="1F5281"/>
                </a:solidFill>
                <a:latin typeface="Verdana" panose="020B0604030504040204" pitchFamily="34" charset="0"/>
              </a:defRPr>
            </a:lvl4pPr>
            <a:lvl5pPr algn="r" fontAlgn="base">
              <a:spcBef>
                <a:spcPct val="0"/>
              </a:spcBef>
              <a:spcAft>
                <a:spcPct val="0"/>
              </a:spcAft>
              <a:defRPr sz="2800" b="1" i="1">
                <a:solidFill>
                  <a:srgbClr val="1F5281"/>
                </a:solidFill>
                <a:latin typeface="Verdana" panose="020B0604030504040204" pitchFamily="34" charset="0"/>
              </a:defRPr>
            </a:lvl5pPr>
            <a:lvl6pPr marL="457200" algn="r" fontAlgn="base">
              <a:spcBef>
                <a:spcPct val="0"/>
              </a:spcBef>
              <a:spcAft>
                <a:spcPct val="0"/>
              </a:spcAft>
              <a:defRPr sz="2800" b="1" i="1">
                <a:solidFill>
                  <a:srgbClr val="1F5281"/>
                </a:solidFill>
                <a:latin typeface="Verdana" panose="020B0604030504040204" pitchFamily="34" charset="0"/>
              </a:defRPr>
            </a:lvl6pPr>
            <a:lvl7pPr marL="914400" algn="r" fontAlgn="base">
              <a:spcBef>
                <a:spcPct val="0"/>
              </a:spcBef>
              <a:spcAft>
                <a:spcPct val="0"/>
              </a:spcAft>
              <a:defRPr sz="2800" b="1" i="1">
                <a:solidFill>
                  <a:srgbClr val="1F5281"/>
                </a:solidFill>
                <a:latin typeface="Verdana" panose="020B0604030504040204" pitchFamily="34" charset="0"/>
              </a:defRPr>
            </a:lvl7pPr>
            <a:lvl8pPr marL="1371600" algn="r" fontAlgn="base">
              <a:spcBef>
                <a:spcPct val="0"/>
              </a:spcBef>
              <a:spcAft>
                <a:spcPct val="0"/>
              </a:spcAft>
              <a:defRPr sz="2800" b="1" i="1">
                <a:solidFill>
                  <a:srgbClr val="1F5281"/>
                </a:solidFill>
                <a:latin typeface="Verdana" panose="020B0604030504040204" pitchFamily="34" charset="0"/>
              </a:defRPr>
            </a:lvl8pPr>
            <a:lvl9pPr marL="1828800" algn="r" fontAlgn="base">
              <a:spcBef>
                <a:spcPct val="0"/>
              </a:spcBef>
              <a:spcAft>
                <a:spcPct val="0"/>
              </a:spcAft>
              <a:defRPr sz="2800" b="1" i="1">
                <a:solidFill>
                  <a:srgbClr val="1F5281"/>
                </a:solidFill>
                <a:latin typeface="Verdana" panose="020B0604030504040204" pitchFamily="34" charset="0"/>
              </a:defRPr>
            </a:lvl9pPr>
          </a:lstStyle>
          <a:p>
            <a:pPr marR="0" lvl="0" indent="0" fontAlgn="auto">
              <a:lnSpc>
                <a:spcPct val="90000"/>
              </a:lnSpc>
              <a:spcBef>
                <a:spcPct val="0"/>
              </a:spcBef>
              <a:spcAft>
                <a:spcPts val="0"/>
              </a:spcAft>
              <a:buClrTx/>
              <a:buSzTx/>
              <a:tabLst/>
              <a:defRPr/>
            </a:pPr>
            <a:endParaRPr lang="en-US" sz="4000" b="1" spc="50" dirty="0">
              <a:ln w="0"/>
              <a:solidFill>
                <a:srgbClr val="FF2621"/>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endParaRPr>
          </a:p>
        </p:txBody>
      </p:sp>
      <p:sp>
        <p:nvSpPr>
          <p:cNvPr id="2" name="Rounded Rectangle 1"/>
          <p:cNvSpPr/>
          <p:nvPr/>
        </p:nvSpPr>
        <p:spPr>
          <a:xfrm>
            <a:off x="2503126" y="1453662"/>
            <a:ext cx="7033846" cy="3581778"/>
          </a:xfrm>
          <a:prstGeom prst="roundRect">
            <a:avLst/>
          </a:prstGeom>
          <a:solidFill>
            <a:srgbClr val="8B0B0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800" b="1" dirty="0">
                <a:latin typeface="Sakkal Majalla" panose="02000000000000000000" pitchFamily="2" charset="-78"/>
                <a:cs typeface="Sakkal Majalla" panose="02000000000000000000" pitchFamily="2" charset="-78"/>
              </a:rPr>
              <a:t>انتهى الدرس</a:t>
            </a:r>
          </a:p>
          <a:p>
            <a:pPr algn="ctr"/>
            <a:r>
              <a:rPr lang="ar-BH" sz="4400" dirty="0">
                <a:latin typeface="Sakkal Majalla" panose="02000000000000000000" pitchFamily="2" charset="-78"/>
                <a:cs typeface="Sakkal Majalla" panose="02000000000000000000" pitchFamily="2" charset="-78"/>
              </a:rPr>
              <a:t>أشكركم على تفاعلكم </a:t>
            </a:r>
            <a:br>
              <a:rPr lang="ar-BH" sz="4400" dirty="0">
                <a:latin typeface="Sakkal Majalla" panose="02000000000000000000" pitchFamily="2" charset="-78"/>
                <a:cs typeface="Sakkal Majalla" panose="02000000000000000000" pitchFamily="2" charset="-78"/>
              </a:rPr>
            </a:br>
            <a:r>
              <a:rPr lang="ar-BH" sz="4400" dirty="0">
                <a:latin typeface="Sakkal Majalla" panose="02000000000000000000" pitchFamily="2" charset="-78"/>
                <a:cs typeface="Sakkal Majalla" panose="02000000000000000000" pitchFamily="2" charset="-78"/>
              </a:rPr>
              <a:t>وإلى اللّقاء في درس آخر</a:t>
            </a:r>
          </a:p>
        </p:txBody>
      </p:sp>
    </p:spTree>
    <p:extLst>
      <p:ext uri="{BB962C8B-B14F-4D97-AF65-F5344CB8AC3E}">
        <p14:creationId xmlns:p14="http://schemas.microsoft.com/office/powerpoint/2010/main" val="3793899327"/>
      </p:ext>
    </p:extLst>
  </p:cSld>
  <p:clrMapOvr>
    <a:masterClrMapping/>
  </p:clrMapOvr>
  <mc:AlternateContent xmlns:mc="http://schemas.openxmlformats.org/markup-compatibility/2006" xmlns:p14="http://schemas.microsoft.com/office/powerpoint/2010/main">
    <mc:Choice Requires="p14">
      <p:transition spd="slow" p14:dur="1200" advTm="11221">
        <p14:prism dir="r"/>
      </p:transition>
    </mc:Choice>
    <mc:Fallback xmlns="">
      <p:transition spd="slow" advTm="11221">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nodePh="1">
                                  <p:stCondLst>
                                    <p:cond delay="150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57933" y="495041"/>
            <a:ext cx="4140008" cy="1052405"/>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br>
              <a:rPr lang="ar-BH" sz="5400" b="1" dirty="0">
                <a:solidFill>
                  <a:schemeClr val="bg1"/>
                </a:solidFill>
                <a:latin typeface="Sakkal Majalla" panose="02000000000000000000" pitchFamily="2" charset="-78"/>
                <a:cs typeface="Sakkal Majalla" panose="02000000000000000000" pitchFamily="2" charset="-78"/>
              </a:rPr>
            </a:br>
            <a:r>
              <a:rPr lang="ar-BH" sz="5400" b="1" dirty="0">
                <a:solidFill>
                  <a:schemeClr val="bg1"/>
                </a:solidFill>
                <a:latin typeface="Sakkal Majalla" panose="02000000000000000000" pitchFamily="2" charset="-78"/>
                <a:cs typeface="Sakkal Majalla" panose="02000000000000000000" pitchFamily="2" charset="-78"/>
              </a:rPr>
              <a:t>     أهداف الدرس</a:t>
            </a:r>
            <a:r>
              <a:rPr lang="en-US" sz="5400" b="1" dirty="0">
                <a:solidFill>
                  <a:schemeClr val="bg1"/>
                </a:solidFill>
                <a:latin typeface="Sakkal Majalla" panose="02000000000000000000" pitchFamily="2" charset="-78"/>
                <a:cs typeface="Sakkal Majalla" panose="02000000000000000000" pitchFamily="2" charset="-78"/>
              </a:rPr>
              <a:t>    </a:t>
            </a:r>
            <a:br>
              <a:rPr lang="ar-BH" sz="5400" b="1" dirty="0">
                <a:solidFill>
                  <a:schemeClr val="bg1"/>
                </a:solidFill>
                <a:latin typeface="Sakkal Majalla" panose="02000000000000000000" pitchFamily="2" charset="-78"/>
                <a:cs typeface="Sakkal Majalla" panose="02000000000000000000" pitchFamily="2" charset="-78"/>
              </a:rPr>
            </a:br>
            <a:endParaRPr lang="ar-BH" sz="5400" dirty="0">
              <a:solidFill>
                <a:schemeClr val="bg1"/>
              </a:solidFill>
              <a:latin typeface="Sakkal Majalla" panose="02000000000000000000" pitchFamily="2" charset="-78"/>
              <a:cs typeface="Sakkal Majalla" panose="02000000000000000000" pitchFamily="2" charset="-78"/>
            </a:endParaRPr>
          </a:p>
        </p:txBody>
      </p:sp>
      <p:sp>
        <p:nvSpPr>
          <p:cNvPr id="11" name="Rectangle 10"/>
          <p:cNvSpPr/>
          <p:nvPr/>
        </p:nvSpPr>
        <p:spPr>
          <a:xfrm>
            <a:off x="1688123" y="3048794"/>
            <a:ext cx="9940651" cy="571617"/>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600" b="1" dirty="0">
                <a:solidFill>
                  <a:srgbClr val="A50021"/>
                </a:solidFill>
                <a:latin typeface="Sakkal Majalla" panose="02000000000000000000" pitchFamily="2" charset="-78"/>
                <a:cs typeface="Sakkal Majalla" panose="02000000000000000000" pitchFamily="2" charset="-78"/>
              </a:rPr>
              <a:t>يتعرّف وظيفة المقطع السرديّ داخل النصّ الحجاجيّ</a:t>
            </a:r>
            <a:r>
              <a:rPr lang="ar-SA" sz="3600" b="1" dirty="0">
                <a:solidFill>
                  <a:srgbClr val="A50021"/>
                </a:solidFill>
                <a:latin typeface="Sakkal Majalla" panose="02000000000000000000" pitchFamily="2" charset="-78"/>
                <a:cs typeface="Sakkal Majalla" panose="02000000000000000000" pitchFamily="2" charset="-78"/>
              </a:rPr>
              <a:t>.</a:t>
            </a:r>
            <a:endParaRPr lang="ar-BH" sz="3600" dirty="0">
              <a:solidFill>
                <a:srgbClr val="A50021"/>
              </a:solidFill>
              <a:latin typeface="Sakkal Majalla" panose="02000000000000000000" pitchFamily="2" charset="-78"/>
              <a:cs typeface="Sakkal Majalla" panose="02000000000000000000" pitchFamily="2" charset="-78"/>
            </a:endParaRPr>
          </a:p>
        </p:txBody>
      </p:sp>
      <p:sp>
        <p:nvSpPr>
          <p:cNvPr id="13" name="Rectangle 12"/>
          <p:cNvSpPr/>
          <p:nvPr/>
        </p:nvSpPr>
        <p:spPr>
          <a:xfrm>
            <a:off x="1688123" y="4238720"/>
            <a:ext cx="9940651" cy="571617"/>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600" b="1" dirty="0">
                <a:solidFill>
                  <a:srgbClr val="A50021"/>
                </a:solidFill>
                <a:latin typeface="Sakkal Majalla" panose="02000000000000000000" pitchFamily="2" charset="-78"/>
                <a:cs typeface="Sakkal Majalla" panose="02000000000000000000" pitchFamily="2" charset="-78"/>
              </a:rPr>
              <a:t>ينتج أجزاء من نصّ حجاجيّ مُغتَنٍ بالسرد</a:t>
            </a:r>
            <a:r>
              <a:rPr lang="ar-SA" sz="3600" b="1" dirty="0">
                <a:solidFill>
                  <a:srgbClr val="A50021"/>
                </a:solidFill>
                <a:latin typeface="Sakkal Majalla" panose="02000000000000000000" pitchFamily="2" charset="-78"/>
                <a:cs typeface="Sakkal Majalla" panose="02000000000000000000" pitchFamily="2" charset="-78"/>
              </a:rPr>
              <a:t>.</a:t>
            </a:r>
            <a:endParaRPr lang="ar-BH" sz="3600" dirty="0">
              <a:solidFill>
                <a:srgbClr val="A50021"/>
              </a:solidFill>
              <a:latin typeface="Sakkal Majalla" panose="02000000000000000000" pitchFamily="2" charset="-78"/>
              <a:cs typeface="Sakkal Majalla" panose="02000000000000000000" pitchFamily="2" charset="-78"/>
            </a:endParaRPr>
          </a:p>
        </p:txBody>
      </p:sp>
      <p:sp>
        <p:nvSpPr>
          <p:cNvPr id="15" name="Rectangle 14"/>
          <p:cNvSpPr/>
          <p:nvPr/>
        </p:nvSpPr>
        <p:spPr>
          <a:xfrm>
            <a:off x="0" y="1969477"/>
            <a:ext cx="12191999" cy="84406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4800" b="1" dirty="0">
                <a:solidFill>
                  <a:srgbClr val="0000DE"/>
                </a:solidFill>
                <a:latin typeface="Sakkal Majalla" panose="02000000000000000000" pitchFamily="2" charset="-78"/>
                <a:cs typeface="Sakkal Majalla" panose="02000000000000000000" pitchFamily="2" charset="-78"/>
              </a:rPr>
              <a:t>  يُتوقّع من الطالب في نهاية الدرس أن:</a:t>
            </a:r>
            <a:endParaRPr lang="en-US" sz="4800" b="1" dirty="0">
              <a:solidFill>
                <a:srgbClr val="0000DE"/>
              </a:solidFill>
              <a:latin typeface="Sakkal Majalla" panose="02000000000000000000" pitchFamily="2" charset="-78"/>
              <a:cs typeface="Sakkal Majalla" panose="02000000000000000000" pitchFamily="2" charset="-78"/>
            </a:endParaRPr>
          </a:p>
        </p:txBody>
      </p:sp>
      <p:sp>
        <p:nvSpPr>
          <p:cNvPr id="16" name="Rectangle 15"/>
          <p:cNvSpPr/>
          <p:nvPr/>
        </p:nvSpPr>
        <p:spPr>
          <a:xfrm>
            <a:off x="1688123" y="5428646"/>
            <a:ext cx="9940651" cy="571617"/>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r>
              <a:rPr lang="ar-BH" sz="3600" b="1" dirty="0">
                <a:solidFill>
                  <a:srgbClr val="A50021"/>
                </a:solidFill>
                <a:latin typeface="Sakkal Majalla" panose="02000000000000000000" pitchFamily="2" charset="-78"/>
                <a:cs typeface="Sakkal Majalla" panose="02000000000000000000" pitchFamily="2" charset="-78"/>
              </a:rPr>
              <a:t>يكتب نصًّا حجاجيًّا مغتنيًا بالسرد انطلاقًا من موضوع مطروح</a:t>
            </a:r>
            <a:r>
              <a:rPr lang="ar-SA" sz="3600" b="1" dirty="0">
                <a:solidFill>
                  <a:srgbClr val="A50021"/>
                </a:solidFill>
                <a:latin typeface="Sakkal Majalla" panose="02000000000000000000" pitchFamily="2" charset="-78"/>
                <a:cs typeface="Sakkal Majalla" panose="02000000000000000000" pitchFamily="2" charset="-78"/>
              </a:rPr>
              <a:t>.</a:t>
            </a:r>
            <a:endParaRPr lang="ar-BH" sz="3600" dirty="0">
              <a:solidFill>
                <a:srgbClr val="A50021"/>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855" y="228746"/>
            <a:ext cx="1516557" cy="126806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9"/>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2" name="مستطيل 1"/>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57933" y="495041"/>
            <a:ext cx="4140008" cy="1052405"/>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5400" b="1">
                <a:solidFill>
                  <a:schemeClr val="bg1"/>
                </a:solidFill>
                <a:latin typeface="Sakkal Majalla" panose="02000000000000000000" pitchFamily="2" charset="-78"/>
                <a:cs typeface="Sakkal Majalla" panose="02000000000000000000" pitchFamily="2" charset="-78"/>
              </a:rPr>
              <a:t>معايير القرائية</a:t>
            </a:r>
            <a:endParaRPr lang="ar-BH" sz="5400" dirty="0">
              <a:solidFill>
                <a:schemeClr val="bg1"/>
              </a:solidFill>
              <a:latin typeface="Sakkal Majalla" panose="02000000000000000000" pitchFamily="2" charset="-78"/>
              <a:cs typeface="Sakkal Majalla" panose="02000000000000000000" pitchFamily="2" charset="-78"/>
            </a:endParaRPr>
          </a:p>
        </p:txBody>
      </p:sp>
      <p:sp>
        <p:nvSpPr>
          <p:cNvPr id="15" name="Rectangle 14"/>
          <p:cNvSpPr/>
          <p:nvPr/>
        </p:nvSpPr>
        <p:spPr>
          <a:xfrm>
            <a:off x="0" y="1761135"/>
            <a:ext cx="12191999" cy="105240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3600" b="1" dirty="0">
                <a:solidFill>
                  <a:srgbClr val="A50021"/>
                </a:solidFill>
                <a:latin typeface="Sakkal Majalla" panose="02000000000000000000" pitchFamily="2" charset="-78"/>
                <a:cs typeface="Sakkal Majalla" panose="02000000000000000000" pitchFamily="2" charset="-78"/>
              </a:rPr>
              <a:t>يوظّف مُكتسباته اللغويّة والأدبيّة والثقافيّة في إنتاج نصـــــــــــوص وخطابات متنوّعـــــــــــــــــة الأغراض والمقاصد في مختلف الأنماط الكتابيّة.</a:t>
            </a: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855" y="228746"/>
            <a:ext cx="1516557" cy="126806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9"/>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2" name="مستطيل 1"/>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4" name="Rectangle 10">
            <a:extLst>
              <a:ext uri="{FF2B5EF4-FFF2-40B4-BE49-F238E27FC236}">
                <a16:creationId xmlns:a16="http://schemas.microsoft.com/office/drawing/2014/main" id="{0092FB12-5C9A-4B15-AFDD-41DED0D93012}"/>
              </a:ext>
            </a:extLst>
          </p:cNvPr>
          <p:cNvSpPr/>
          <p:nvPr/>
        </p:nvSpPr>
        <p:spPr>
          <a:xfrm>
            <a:off x="270641" y="3048794"/>
            <a:ext cx="11693771" cy="2834371"/>
          </a:xfrm>
          <a:prstGeom prst="rect">
            <a:avLst/>
          </a:prstGeom>
          <a:solidFill>
            <a:schemeClr val="bg1">
              <a:lumMod val="85000"/>
            </a:schemeClr>
          </a:solidFill>
          <a:ln>
            <a:solidFill>
              <a:srgbClr val="003300"/>
            </a:solidFill>
          </a:ln>
        </p:spPr>
        <p:style>
          <a:lnRef idx="1">
            <a:schemeClr val="accent4"/>
          </a:lnRef>
          <a:fillRef idx="2">
            <a:schemeClr val="accent4"/>
          </a:fillRef>
          <a:effectRef idx="1">
            <a:schemeClr val="accent4"/>
          </a:effectRef>
          <a:fontRef idx="minor">
            <a:schemeClr val="dk1"/>
          </a:fontRef>
        </p:style>
        <p:txBody>
          <a:bodyPr rtlCol="1" anchor="ctr"/>
          <a:lstStyle/>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يحدّد المطلوب من موضوع الكتابة ويضبط حدوده وعناصره.</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يصمّم خطة للكتابة مراعيًا وضعية التواصل الكتابي ومقاصده. </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يكتب موضوعات إنشائيّة سرديّة ووصفيّة </a:t>
            </a:r>
            <a:r>
              <a:rPr lang="ar-BH" sz="2800" dirty="0" err="1">
                <a:solidFill>
                  <a:srgbClr val="A50021"/>
                </a:solidFill>
                <a:latin typeface="Sakkal Majalla" panose="02000000000000000000" pitchFamily="2" charset="-78"/>
                <a:cs typeface="Sakkal Majalla" panose="02000000000000000000" pitchFamily="2" charset="-78"/>
              </a:rPr>
              <a:t>وحجاجيّة</a:t>
            </a:r>
            <a:r>
              <a:rPr lang="ar-BH" sz="2800" dirty="0">
                <a:solidFill>
                  <a:srgbClr val="A50021"/>
                </a:solidFill>
                <a:latin typeface="Sakkal Majalla" panose="02000000000000000000" pitchFamily="2" charset="-78"/>
                <a:cs typeface="Sakkal Majalla" panose="02000000000000000000" pitchFamily="2" charset="-78"/>
              </a:rPr>
              <a:t> مستوفية الخصائص الفنّيّة. </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يكتب بلغة سليمة ملائمة لطبيعة النصّ المزمع كتابته.</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يكتب بخطّ واضح ومقروء، ويوزّع محتويات منتجه الكتابيّ على فضاء الورقة توزيعًا محكما.</a:t>
            </a:r>
          </a:p>
          <a:p>
            <a:pPr marL="457200" indent="-457200">
              <a:buFont typeface="Wingdings" panose="05000000000000000000" pitchFamily="2" charset="2"/>
              <a:buChar char="q"/>
            </a:pPr>
            <a:r>
              <a:rPr lang="ar-BH" sz="2800" dirty="0">
                <a:solidFill>
                  <a:srgbClr val="A50021"/>
                </a:solidFill>
                <a:latin typeface="Sakkal Majalla" panose="02000000000000000000" pitchFamily="2" charset="-78"/>
                <a:cs typeface="Sakkal Majalla" panose="02000000000000000000" pitchFamily="2" charset="-78"/>
              </a:rPr>
              <a:t>يحيل إلى مراجع معينة للاستدلال على رأيه في قضية مطروحة أو بيان موقفه منها.</a:t>
            </a:r>
          </a:p>
        </p:txBody>
      </p:sp>
    </p:spTree>
    <p:extLst>
      <p:ext uri="{BB962C8B-B14F-4D97-AF65-F5344CB8AC3E}">
        <p14:creationId xmlns:p14="http://schemas.microsoft.com/office/powerpoint/2010/main" val="1961018187"/>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1" y="157416"/>
            <a:ext cx="4140008" cy="841390"/>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5400" b="1" dirty="0">
                <a:solidFill>
                  <a:schemeClr val="bg1"/>
                </a:solidFill>
                <a:latin typeface="Sakkal Majalla" panose="02000000000000000000" pitchFamily="2" charset="-78"/>
                <a:cs typeface="Sakkal Majalla" panose="02000000000000000000" pitchFamily="2" charset="-78"/>
              </a:rPr>
              <a:t>النشاط التمهيديّ</a:t>
            </a:r>
            <a:endParaRPr lang="ar-BH" sz="5400" dirty="0">
              <a:solidFill>
                <a:schemeClr val="bg1"/>
              </a:solidFill>
              <a:latin typeface="Sakkal Majalla" panose="02000000000000000000" pitchFamily="2" charset="-78"/>
              <a:cs typeface="Sakkal Majalla" panose="02000000000000000000" pitchFamily="2" charset="-78"/>
            </a:endParaRPr>
          </a:p>
        </p:txBody>
      </p:sp>
      <p:sp>
        <p:nvSpPr>
          <p:cNvPr id="11" name="Rectangle 10"/>
          <p:cNvSpPr/>
          <p:nvPr/>
        </p:nvSpPr>
        <p:spPr>
          <a:xfrm>
            <a:off x="1659988" y="2363372"/>
            <a:ext cx="10283483"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pPr algn="justLow"/>
            <a:r>
              <a:rPr lang="ar-BH" sz="2400" b="1" dirty="0">
                <a:solidFill>
                  <a:srgbClr val="002060"/>
                </a:solidFill>
                <a:latin typeface="Sakkal Majalla" panose="02000000000000000000" pitchFamily="2" charset="-78"/>
                <a:cs typeface="Sakkal Majalla" panose="02000000000000000000" pitchFamily="2" charset="-78"/>
              </a:rPr>
              <a:t>كان واحدًا من العمالقة؛ على وجهه الأشقر مسحة قويّة من الجمال والثقة بالنفس، يتلفّعُ بكوفيّة صفراء تحول دون رؤية رأسه، أمّا يداه فكانتا خشنتين كأنّهما خُفّان مِن كثرة تكسير الحصى. </a:t>
            </a:r>
            <a:endParaRPr lang="ar-BH" sz="2400" dirty="0">
              <a:solidFill>
                <a:srgbClr val="002060"/>
              </a:solidFill>
              <a:latin typeface="Sakkal Majalla" panose="02000000000000000000" pitchFamily="2" charset="-78"/>
              <a:cs typeface="Sakkal Majalla" panose="02000000000000000000" pitchFamily="2" charset="-78"/>
            </a:endParaRPr>
          </a:p>
        </p:txBody>
      </p:sp>
      <p:sp>
        <p:nvSpPr>
          <p:cNvPr id="15" name="Rectangle 14"/>
          <p:cNvSpPr/>
          <p:nvPr/>
        </p:nvSpPr>
        <p:spPr>
          <a:xfrm>
            <a:off x="1655301" y="1240298"/>
            <a:ext cx="10320996" cy="914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r>
              <a:rPr lang="ar-BH" sz="3000" b="1" dirty="0">
                <a:solidFill>
                  <a:srgbClr val="0000DE"/>
                </a:solidFill>
                <a:latin typeface="Sakkal Majalla" panose="02000000000000000000" pitchFamily="2" charset="-78"/>
                <a:cs typeface="Sakkal Majalla" panose="02000000000000000000" pitchFamily="2" charset="-78"/>
              </a:rPr>
              <a:t>تأمّل الفِقَر الآتية وضع حرف(س) أمام الفقرة السرديّة، وحرف (ص) أمام الفقرة الوصفيّة، وحرف (ج) أمام الفقرة الحجاجيّة.</a:t>
            </a:r>
            <a:endParaRPr lang="en-US" sz="3000" b="1" dirty="0">
              <a:solidFill>
                <a:srgbClr val="0000DE"/>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5305" y="0"/>
            <a:ext cx="1216695" cy="1017339"/>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stretch>
            <a:fillRect/>
          </a:stretch>
        </p:blipFill>
        <p:spPr>
          <a:xfrm>
            <a:off x="70337" y="450167"/>
            <a:ext cx="998806" cy="11358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1" name="Oval Callout 20"/>
          <p:cNvSpPr/>
          <p:nvPr/>
        </p:nvSpPr>
        <p:spPr>
          <a:xfrm>
            <a:off x="37499" y="1486478"/>
            <a:ext cx="1631853" cy="956604"/>
          </a:xfrm>
          <a:prstGeom prst="wedgeEllipseCallout">
            <a:avLst>
              <a:gd name="adj1" fmla="val -23934"/>
              <a:gd name="adj2" fmla="val 79833"/>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C00000"/>
                </a:solidFill>
                <a:latin typeface="Sakkal Majalla" panose="02000000000000000000" pitchFamily="2" charset="-78"/>
                <a:cs typeface="Sakkal Majalla" panose="02000000000000000000" pitchFamily="2" charset="-78"/>
              </a:rPr>
              <a:t>الإجابــة</a:t>
            </a:r>
            <a:endParaRPr lang="en-US" sz="3600" dirty="0">
              <a:solidFill>
                <a:srgbClr val="C00000"/>
              </a:solidFill>
            </a:endParaRPr>
          </a:p>
        </p:txBody>
      </p:sp>
      <p:sp>
        <p:nvSpPr>
          <p:cNvPr id="22" name="Rectangle 21"/>
          <p:cNvSpPr/>
          <p:nvPr/>
        </p:nvSpPr>
        <p:spPr>
          <a:xfrm>
            <a:off x="1674055" y="3345762"/>
            <a:ext cx="10269416"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pPr algn="justLow"/>
            <a:r>
              <a:rPr lang="ar-BH" sz="2400" b="1" dirty="0">
                <a:solidFill>
                  <a:srgbClr val="002060"/>
                </a:solidFill>
                <a:latin typeface="Sakkal Majalla" panose="02000000000000000000" pitchFamily="2" charset="-78"/>
                <a:cs typeface="Sakkal Majalla" panose="02000000000000000000" pitchFamily="2" charset="-78"/>
              </a:rPr>
              <a:t>إنّ أكثرَ الناس هجومًا على ما يُسمّى بالأفكار المستوردة هم أنفسهم الذين يُطالبون بأن نستورد من الخارج كلّ شيء من الإبرة إلى الصاروخ، فهم بذلك يُناقضون أنفُسَهم، فلماذا يُسمح بالاستيراد في كلّ شيء ولا يُسمَح باستيراد الأفكار؟</a:t>
            </a:r>
            <a:endParaRPr lang="ar-BH" sz="2400" dirty="0">
              <a:solidFill>
                <a:srgbClr val="002060"/>
              </a:solidFill>
              <a:latin typeface="Sakkal Majalla" panose="02000000000000000000" pitchFamily="2" charset="-78"/>
              <a:cs typeface="Sakkal Majalla" panose="02000000000000000000" pitchFamily="2" charset="-78"/>
            </a:endParaRPr>
          </a:p>
        </p:txBody>
      </p:sp>
      <p:sp>
        <p:nvSpPr>
          <p:cNvPr id="23" name="Rectangle 22"/>
          <p:cNvSpPr/>
          <p:nvPr/>
        </p:nvSpPr>
        <p:spPr>
          <a:xfrm>
            <a:off x="1702969" y="4330501"/>
            <a:ext cx="10252226"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pPr algn="justLow"/>
            <a:r>
              <a:rPr lang="ar-BH" sz="2400" b="1" dirty="0">
                <a:solidFill>
                  <a:srgbClr val="002060"/>
                </a:solidFill>
                <a:latin typeface="Sakkal Majalla" panose="02000000000000000000" pitchFamily="2" charset="-78"/>
                <a:cs typeface="Sakkal Majalla" panose="02000000000000000000" pitchFamily="2" charset="-78"/>
              </a:rPr>
              <a:t>كان للقصر بهوٌ  واسع يتوسّطه صفّان من الأعمدة الرخاميّة، وعليه قُبّة من الخشب النفيس، أمّا الحَوش الكبيـر لهذا القصر فيشقّه ممرّ شرقيّ يُحيط به أربعون عمودًا من الرخام تعلوها أقواس .</a:t>
            </a:r>
            <a:endParaRPr lang="ar-BH" sz="2400" dirty="0">
              <a:solidFill>
                <a:srgbClr val="002060"/>
              </a:solidFill>
              <a:latin typeface="Sakkal Majalla" panose="02000000000000000000" pitchFamily="2" charset="-78"/>
              <a:cs typeface="Sakkal Majalla" panose="02000000000000000000" pitchFamily="2" charset="-78"/>
            </a:endParaRPr>
          </a:p>
        </p:txBody>
      </p:sp>
      <p:sp>
        <p:nvSpPr>
          <p:cNvPr id="24" name="Rectangle 23"/>
          <p:cNvSpPr/>
          <p:nvPr/>
        </p:nvSpPr>
        <p:spPr>
          <a:xfrm>
            <a:off x="1700625" y="5312896"/>
            <a:ext cx="10252226" cy="844060"/>
          </a:xfrm>
          <a:prstGeom prst="rect">
            <a:avLst/>
          </a:prstGeom>
          <a:solidFill>
            <a:srgbClr val="F9D9C3"/>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1" anchor="ctr"/>
          <a:lstStyle/>
          <a:p>
            <a:pPr algn="justLow"/>
            <a:r>
              <a:rPr lang="ar-BH" sz="2400" b="1" dirty="0">
                <a:solidFill>
                  <a:srgbClr val="002060"/>
                </a:solidFill>
                <a:latin typeface="Sakkal Majalla" panose="02000000000000000000" pitchFamily="2" charset="-78"/>
                <a:cs typeface="Sakkal Majalla" panose="02000000000000000000" pitchFamily="2" charset="-78"/>
              </a:rPr>
              <a:t>وأحسّت الجدّة بأنّ قلبَها يسقط، وجاهدَتْ أن تصيح، فاختنق صوتُها، وألقت بنفسِها في الجمع تُريدُ أن تشقّ لها طريقًا إلى موضع الحذاء المُتهاوي، بيد أنّها ما لبثت أن ارتدّتْ على عقبَيها أمام تلك الصفوف المتراصّة.</a:t>
            </a:r>
          </a:p>
        </p:txBody>
      </p:sp>
      <p:sp>
        <p:nvSpPr>
          <p:cNvPr id="25" name="Oval 24"/>
          <p:cNvSpPr/>
          <p:nvPr/>
        </p:nvSpPr>
        <p:spPr>
          <a:xfrm>
            <a:off x="637721" y="2459502"/>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ص</a:t>
            </a:r>
            <a:endParaRPr lang="en-US" sz="3600" b="1" dirty="0">
              <a:solidFill>
                <a:srgbClr val="FF0000"/>
              </a:solidFill>
              <a:latin typeface="Sakkal Majalla" pitchFamily="2" charset="-78"/>
              <a:cs typeface="Sakkal Majalla" pitchFamily="2" charset="-78"/>
            </a:endParaRPr>
          </a:p>
        </p:txBody>
      </p:sp>
      <p:sp>
        <p:nvSpPr>
          <p:cNvPr id="26" name="Oval 25"/>
          <p:cNvSpPr/>
          <p:nvPr/>
        </p:nvSpPr>
        <p:spPr>
          <a:xfrm>
            <a:off x="637721" y="3438701"/>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ج</a:t>
            </a:r>
            <a:endParaRPr lang="en-US" sz="3600" b="1" dirty="0">
              <a:solidFill>
                <a:srgbClr val="FF0000"/>
              </a:solidFill>
              <a:latin typeface="Sakkal Majalla" pitchFamily="2" charset="-78"/>
              <a:cs typeface="Sakkal Majalla" pitchFamily="2" charset="-78"/>
            </a:endParaRPr>
          </a:p>
        </p:txBody>
      </p:sp>
      <p:sp>
        <p:nvSpPr>
          <p:cNvPr id="27" name="Oval 26"/>
          <p:cNvSpPr/>
          <p:nvPr/>
        </p:nvSpPr>
        <p:spPr>
          <a:xfrm>
            <a:off x="637721" y="4417900"/>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ص</a:t>
            </a:r>
            <a:endParaRPr lang="en-US" sz="3600" b="1" dirty="0">
              <a:solidFill>
                <a:srgbClr val="FF0000"/>
              </a:solidFill>
              <a:latin typeface="Sakkal Majalla" pitchFamily="2" charset="-78"/>
              <a:cs typeface="Sakkal Majalla" pitchFamily="2" charset="-78"/>
            </a:endParaRPr>
          </a:p>
        </p:txBody>
      </p:sp>
      <p:sp>
        <p:nvSpPr>
          <p:cNvPr id="28" name="Oval 27"/>
          <p:cNvSpPr/>
          <p:nvPr/>
        </p:nvSpPr>
        <p:spPr>
          <a:xfrm>
            <a:off x="637721" y="5397099"/>
            <a:ext cx="745588" cy="618978"/>
          </a:xfrm>
          <a:prstGeom prst="ellipse">
            <a:avLst/>
          </a:prstGeom>
          <a:solidFill>
            <a:srgbClr val="F2A16A"/>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FF0000"/>
                </a:solidFill>
                <a:latin typeface="Sakkal Majalla" pitchFamily="2" charset="-78"/>
                <a:cs typeface="Sakkal Majalla" pitchFamily="2" charset="-78"/>
              </a:rPr>
              <a:t>س</a:t>
            </a:r>
            <a:endParaRPr lang="en-US" sz="3600" b="1" dirty="0">
              <a:solidFill>
                <a:srgbClr val="FF0000"/>
              </a:solidFill>
              <a:latin typeface="Sakkal Majalla" pitchFamily="2" charset="-78"/>
              <a:cs typeface="Sakkal Majalla" pitchFamily="2" charset="-78"/>
            </a:endParaRPr>
          </a:p>
        </p:txBody>
      </p:sp>
      <p:sp>
        <p:nvSpPr>
          <p:cNvPr id="20" name="Rectangle 19"/>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29" name="مستطيل 28"/>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fade">
                                      <p:cBhvr>
                                        <p:cTn id="7" dur="2000"/>
                                        <p:tgtEl>
                                          <p:spTgt spid="1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2000"/>
                                        <p:tgtEl>
                                          <p:spTgt spid="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fade">
                                      <p:cBhvr>
                                        <p:cTn id="15" dur="2000"/>
                                        <p:tgtEl>
                                          <p:spTgt spid="11">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2000"/>
                                        <p:tgtEl>
                                          <p:spTgt spid="11">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bg/>
                                          </p:spTgt>
                                        </p:tgtEl>
                                        <p:attrNameLst>
                                          <p:attrName>style.visibility</p:attrName>
                                        </p:attrNameLst>
                                      </p:cBhvr>
                                      <p:to>
                                        <p:strVal val="visible"/>
                                      </p:to>
                                    </p:set>
                                    <p:animEffect transition="in" filter="fade">
                                      <p:cBhvr>
                                        <p:cTn id="21" dur="2000"/>
                                        <p:tgtEl>
                                          <p:spTgt spid="22">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Effect transition="in" filter="fade">
                                      <p:cBhvr>
                                        <p:cTn id="24" dur="2000"/>
                                        <p:tgtEl>
                                          <p:spTgt spid="22">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bg/>
                                          </p:spTgt>
                                        </p:tgtEl>
                                        <p:attrNameLst>
                                          <p:attrName>style.visibility</p:attrName>
                                        </p:attrNameLst>
                                      </p:cBhvr>
                                      <p:to>
                                        <p:strVal val="visible"/>
                                      </p:to>
                                    </p:set>
                                    <p:animEffect transition="in" filter="fade">
                                      <p:cBhvr>
                                        <p:cTn id="27" dur="2000"/>
                                        <p:tgtEl>
                                          <p:spTgt spid="23">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
                                            <p:txEl>
                                              <p:pRg st="0" end="0"/>
                                            </p:txEl>
                                          </p:spTgt>
                                        </p:tgtEl>
                                        <p:attrNameLst>
                                          <p:attrName>style.visibility</p:attrName>
                                        </p:attrNameLst>
                                      </p:cBhvr>
                                      <p:to>
                                        <p:strVal val="visible"/>
                                      </p:to>
                                    </p:set>
                                    <p:animEffect transition="in" filter="fade">
                                      <p:cBhvr>
                                        <p:cTn id="30" dur="2000"/>
                                        <p:tgtEl>
                                          <p:spTgt spid="23">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4">
                                            <p:bg/>
                                          </p:spTgt>
                                        </p:tgtEl>
                                        <p:attrNameLst>
                                          <p:attrName>style.visibility</p:attrName>
                                        </p:attrNameLst>
                                      </p:cBhvr>
                                      <p:to>
                                        <p:strVal val="visible"/>
                                      </p:to>
                                    </p:set>
                                    <p:animEffect transition="in" filter="fade">
                                      <p:cBhvr>
                                        <p:cTn id="33" dur="2000"/>
                                        <p:tgtEl>
                                          <p:spTgt spid="24">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4">
                                            <p:txEl>
                                              <p:pRg st="0" end="0"/>
                                            </p:txEl>
                                          </p:spTgt>
                                        </p:tgtEl>
                                        <p:attrNameLst>
                                          <p:attrName>style.visibility</p:attrName>
                                        </p:attrNameLst>
                                      </p:cBhvr>
                                      <p:to>
                                        <p:strVal val="visible"/>
                                      </p:to>
                                    </p:set>
                                    <p:animEffect transition="in" filter="fade">
                                      <p:cBhvr>
                                        <p:cTn id="36" dur="2000"/>
                                        <p:tgtEl>
                                          <p:spTgt spid="2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1">
                                            <p:bg/>
                                          </p:spTgt>
                                        </p:tgtEl>
                                        <p:attrNameLst>
                                          <p:attrName>style.visibility</p:attrName>
                                        </p:attrNameLst>
                                      </p:cBhvr>
                                      <p:to>
                                        <p:strVal val="visible"/>
                                      </p:to>
                                    </p:set>
                                    <p:animEffect transition="in" filter="fade">
                                      <p:cBhvr>
                                        <p:cTn id="41" dur="2000"/>
                                        <p:tgtEl>
                                          <p:spTgt spid="21">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1">
                                            <p:txEl>
                                              <p:pRg st="0" end="0"/>
                                            </p:txEl>
                                          </p:spTgt>
                                        </p:tgtEl>
                                        <p:attrNameLst>
                                          <p:attrName>style.visibility</p:attrName>
                                        </p:attrNameLst>
                                      </p:cBhvr>
                                      <p:to>
                                        <p:strVal val="visible"/>
                                      </p:to>
                                    </p:set>
                                    <p:animEffect transition="in" filter="fade">
                                      <p:cBhvr>
                                        <p:cTn id="44" dur="2000"/>
                                        <p:tgtEl>
                                          <p:spTgt spid="21">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5">
                                            <p:bg/>
                                          </p:spTgt>
                                        </p:tgtEl>
                                        <p:attrNameLst>
                                          <p:attrName>style.visibility</p:attrName>
                                        </p:attrNameLst>
                                      </p:cBhvr>
                                      <p:to>
                                        <p:strVal val="visible"/>
                                      </p:to>
                                    </p:set>
                                    <p:animEffect transition="in" filter="fade">
                                      <p:cBhvr>
                                        <p:cTn id="49" dur="2000"/>
                                        <p:tgtEl>
                                          <p:spTgt spid="25">
                                            <p:bg/>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txEl>
                                              <p:pRg st="0" end="0"/>
                                            </p:txEl>
                                          </p:spTgt>
                                        </p:tgtEl>
                                        <p:attrNameLst>
                                          <p:attrName>style.visibility</p:attrName>
                                        </p:attrNameLst>
                                      </p:cBhvr>
                                      <p:to>
                                        <p:strVal val="visible"/>
                                      </p:to>
                                    </p:set>
                                    <p:animEffect transition="in" filter="fade">
                                      <p:cBhvr>
                                        <p:cTn id="52" dur="2000"/>
                                        <p:tgtEl>
                                          <p:spTgt spid="2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
                                            <p:bg/>
                                          </p:spTgt>
                                        </p:tgtEl>
                                        <p:attrNameLst>
                                          <p:attrName>style.visibility</p:attrName>
                                        </p:attrNameLst>
                                      </p:cBhvr>
                                      <p:to>
                                        <p:strVal val="visible"/>
                                      </p:to>
                                    </p:set>
                                    <p:animEffect transition="in" filter="fade">
                                      <p:cBhvr>
                                        <p:cTn id="57" dur="2000"/>
                                        <p:tgtEl>
                                          <p:spTgt spid="26">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6">
                                            <p:txEl>
                                              <p:pRg st="0" end="0"/>
                                            </p:txEl>
                                          </p:spTgt>
                                        </p:tgtEl>
                                        <p:attrNameLst>
                                          <p:attrName>style.visibility</p:attrName>
                                        </p:attrNameLst>
                                      </p:cBhvr>
                                      <p:to>
                                        <p:strVal val="visible"/>
                                      </p:to>
                                    </p:set>
                                    <p:animEffect transition="in" filter="fade">
                                      <p:cBhvr>
                                        <p:cTn id="60" dur="2000"/>
                                        <p:tgtEl>
                                          <p:spTgt spid="26">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7">
                                            <p:bg/>
                                          </p:spTgt>
                                        </p:tgtEl>
                                        <p:attrNameLst>
                                          <p:attrName>style.visibility</p:attrName>
                                        </p:attrNameLst>
                                      </p:cBhvr>
                                      <p:to>
                                        <p:strVal val="visible"/>
                                      </p:to>
                                    </p:set>
                                    <p:animEffect transition="in" filter="fade">
                                      <p:cBhvr>
                                        <p:cTn id="65" dur="2000"/>
                                        <p:tgtEl>
                                          <p:spTgt spid="27">
                                            <p:bg/>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7">
                                            <p:txEl>
                                              <p:pRg st="0" end="0"/>
                                            </p:txEl>
                                          </p:spTgt>
                                        </p:tgtEl>
                                        <p:attrNameLst>
                                          <p:attrName>style.visibility</p:attrName>
                                        </p:attrNameLst>
                                      </p:cBhvr>
                                      <p:to>
                                        <p:strVal val="visible"/>
                                      </p:to>
                                    </p:set>
                                    <p:animEffect transition="in" filter="fade">
                                      <p:cBhvr>
                                        <p:cTn id="68" dur="2000"/>
                                        <p:tgtEl>
                                          <p:spTgt spid="27">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8">
                                            <p:bg/>
                                          </p:spTgt>
                                        </p:tgtEl>
                                        <p:attrNameLst>
                                          <p:attrName>style.visibility</p:attrName>
                                        </p:attrNameLst>
                                      </p:cBhvr>
                                      <p:to>
                                        <p:strVal val="visible"/>
                                      </p:to>
                                    </p:set>
                                    <p:animEffect transition="in" filter="fade">
                                      <p:cBhvr>
                                        <p:cTn id="73" dur="2000"/>
                                        <p:tgtEl>
                                          <p:spTgt spid="28">
                                            <p:bg/>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8">
                                            <p:txEl>
                                              <p:pRg st="0" end="0"/>
                                            </p:txEl>
                                          </p:spTgt>
                                        </p:tgtEl>
                                        <p:attrNameLst>
                                          <p:attrName>style.visibility</p:attrName>
                                        </p:attrNameLst>
                                      </p:cBhvr>
                                      <p:to>
                                        <p:strVal val="visible"/>
                                      </p:to>
                                    </p:set>
                                    <p:animEffect transition="in" filter="fade">
                                      <p:cBhvr>
                                        <p:cTn id="76" dur="20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5" grpId="0" build="allAtOnce" animBg="1"/>
      <p:bldP spid="21" grpId="0" build="allAtOnce" animBg="1"/>
      <p:bldP spid="22" grpId="0" build="allAtOnce" animBg="1"/>
      <p:bldP spid="23" grpId="0" build="allAtOnce" animBg="1"/>
      <p:bldP spid="24" grpId="0" build="allAtOnce" animBg="1"/>
      <p:bldP spid="25" grpId="0" build="allAtOnce" animBg="1"/>
      <p:bldP spid="26" grpId="0" build="allAtOnce" animBg="1"/>
      <p:bldP spid="27" grpId="0" build="allAtOnce" animBg="1"/>
      <p:bldP spid="28"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443" y="0"/>
            <a:ext cx="1516557" cy="1268068"/>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Left Arrow Callout 19"/>
          <p:cNvSpPr/>
          <p:nvPr/>
        </p:nvSpPr>
        <p:spPr>
          <a:xfrm>
            <a:off x="9401908" y="3261148"/>
            <a:ext cx="2240002" cy="1500554"/>
          </a:xfrm>
          <a:prstGeom prst="leftArrowCallout">
            <a:avLst>
              <a:gd name="adj1" fmla="val 24999"/>
              <a:gd name="adj2" fmla="val 26476"/>
              <a:gd name="adj3" fmla="val 43141"/>
              <a:gd name="adj4" fmla="val 68892"/>
            </a:avLst>
          </a:prstGeom>
          <a:solidFill>
            <a:schemeClr val="accent5">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Sakkal Majalla" panose="02000000000000000000" pitchFamily="2" charset="-78"/>
                <a:cs typeface="Sakkal Majalla" panose="02000000000000000000" pitchFamily="2" charset="-78"/>
              </a:rPr>
              <a:t>أنماط النصوص</a:t>
            </a:r>
            <a:endParaRPr lang="en-US" sz="3200" dirty="0">
              <a:solidFill>
                <a:schemeClr val="bg1"/>
              </a:solidFill>
            </a:endParaRPr>
          </a:p>
        </p:txBody>
      </p:sp>
      <p:sp>
        <p:nvSpPr>
          <p:cNvPr id="22" name="Title 1"/>
          <p:cNvSpPr txBox="1">
            <a:spLocks/>
          </p:cNvSpPr>
          <p:nvPr/>
        </p:nvSpPr>
        <p:spPr>
          <a:xfrm>
            <a:off x="4557934" y="213688"/>
            <a:ext cx="4140008" cy="771050"/>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chemeClr val="bg1"/>
                </a:solidFill>
                <a:latin typeface="Sakkal Majalla" panose="02000000000000000000" pitchFamily="2" charset="-78"/>
                <a:cs typeface="Sakkal Majalla" panose="02000000000000000000" pitchFamily="2" charset="-78"/>
              </a:rPr>
              <a:t>نشاط التعرّف</a:t>
            </a:r>
            <a:endParaRPr lang="ar-BH" sz="3600" dirty="0">
              <a:solidFill>
                <a:schemeClr val="bg1"/>
              </a:solidFill>
              <a:latin typeface="Sakkal Majalla" panose="02000000000000000000" pitchFamily="2" charset="-78"/>
              <a:cs typeface="Sakkal Majalla" panose="02000000000000000000" pitchFamily="2" charset="-78"/>
            </a:endParaRPr>
          </a:p>
        </p:txBody>
      </p:sp>
      <p:graphicFrame>
        <p:nvGraphicFramePr>
          <p:cNvPr id="11" name="Diagram 10"/>
          <p:cNvGraphicFramePr/>
          <p:nvPr>
            <p:extLst>
              <p:ext uri="{D42A27DB-BD31-4B8C-83A1-F6EECF244321}">
                <p14:modId xmlns:p14="http://schemas.microsoft.com/office/powerpoint/2010/main" val="3681204042"/>
              </p:ext>
            </p:extLst>
          </p:nvPr>
        </p:nvGraphicFramePr>
        <p:xfrm>
          <a:off x="410866" y="1287887"/>
          <a:ext cx="891735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ectangle 2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23" name="Rectangle 22"/>
          <p:cNvSpPr/>
          <p:nvPr/>
        </p:nvSpPr>
        <p:spPr>
          <a:xfrm>
            <a:off x="5244682" y="1268068"/>
            <a:ext cx="6622757" cy="5345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BH" sz="3600" b="1" dirty="0">
                <a:solidFill>
                  <a:srgbClr val="000076"/>
                </a:solidFill>
                <a:latin typeface="Sakkal Majalla" panose="02000000000000000000" pitchFamily="2" charset="-78"/>
                <a:cs typeface="Sakkal Majalla" panose="02000000000000000000" pitchFamily="2" charset="-78"/>
              </a:rPr>
              <a:t>تعرّف خصائصَ كلّ نمط كتابيّ:</a:t>
            </a:r>
            <a:endParaRPr lang="en-US" sz="3600" b="1" dirty="0">
              <a:solidFill>
                <a:srgbClr val="000076"/>
              </a:solidFill>
              <a:latin typeface="Sakkal Majalla" panose="02000000000000000000" pitchFamily="2" charset="-78"/>
              <a:cs typeface="Sakkal Majalla" panose="02000000000000000000" pitchFamily="2" charset="-78"/>
            </a:endParaRPr>
          </a:p>
        </p:txBody>
      </p:sp>
      <p:sp>
        <p:nvSpPr>
          <p:cNvPr id="10" name="مستطيل 9"/>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2004633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Graphic spid="11" grpId="0">
        <p:bldAsOne/>
      </p:bldGraphic>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60278" y="86235"/>
            <a:ext cx="4140008" cy="602238"/>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نشاط التعرّف</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الأوّل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2" name="Rectangle 21"/>
          <p:cNvSpPr/>
          <p:nvPr/>
        </p:nvSpPr>
        <p:spPr>
          <a:xfrm>
            <a:off x="211014" y="1688123"/>
            <a:ext cx="11774659" cy="4515729"/>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700" b="1" dirty="0">
                <a:solidFill>
                  <a:srgbClr val="000076"/>
                </a:solidFill>
                <a:latin typeface="Sakkal Majalla" pitchFamily="2" charset="-78"/>
                <a:cs typeface="Sakkal Majalla" pitchFamily="2" charset="-78"/>
              </a:rPr>
              <a:t>نسمعُ في بلادِنا من حين إلى حين بعضَ المُنتقِدين يَحملون على نِظامِنا الاجتماعيّ ونشاطِنا العلميّ والأدبيّ والفنّيّ بقولِهم: «انظُروا إلى المجتمع في أوروبّا تَجِدوا الرقيَّ والتقدّم؛ أمّا هُنا فإنّكم تجدون الجهلَ والتخلُّفَ، انظروا إلى عُلمائهم وأُدَائِهم وفنّانيهم تجدوا المَحصولَ الوافر والإنتاج الناضج، أمّا عندنا فإنّكم تجدون الأثرَ الهزيلَ والثمرَ الضئيل». </a:t>
            </a:r>
          </a:p>
          <a:p>
            <a:pPr algn="just"/>
            <a:r>
              <a:rPr lang="ar-BH" sz="2700" b="1" dirty="0">
                <a:solidFill>
                  <a:srgbClr val="000076"/>
                </a:solidFill>
                <a:latin typeface="Sakkal Majalla" pitchFamily="2" charset="-78"/>
                <a:cs typeface="Sakkal Majalla" pitchFamily="2" charset="-78"/>
              </a:rPr>
              <a:t>إنّ شأنَ هؤلاء المنتقدين كشأن مَن يمرُّ بِشَجرة تفّاح عمُرُها عشرة أعوام قد تمكّنت جذورُها مِن الأرض فكثُرَ إنتاجُها ونضج ثمرُها، فيُعجبُ بِمنظرِها، ثمّ يُبصر إلى جوارها شجرَةَ تفّاح أخرى عُمرُها عامان فقط، لم تمتدّ بعدُ جذورُها في الأرض، فهزُلَ مَحصولُها وضؤُلَ ثَمرُها... فيقفُ مِنها مَوقفَ السائِلِ قائلًا: «أينَ هذه مِن تلك؟...»؛ إلى أن يمرَّ به مَن يسخرُ مِن حُكمِه الساذَج لافِتًا نظرَه إلى أهمّيّة العمر والسنّ والزمن... قائلًا له: «أعطِ هذه مِن الوقت ما أُعطِيَ لِتلك ثمّ احكُم!».</a:t>
            </a:r>
          </a:p>
          <a:p>
            <a:pPr algn="just"/>
            <a:r>
              <a:rPr lang="ar-BH" sz="2700" b="1" dirty="0">
                <a:solidFill>
                  <a:srgbClr val="000076"/>
                </a:solidFill>
                <a:latin typeface="Sakkal Majalla" pitchFamily="2" charset="-78"/>
                <a:cs typeface="Sakkal Majalla" pitchFamily="2" charset="-78"/>
              </a:rPr>
              <a:t>قبلَ أن نحكُمَ على مُجتمعنا الحديث يجبُ أن نسأل عن عمر دعائمِه بالنسبة إلى أعمار ذلك في نظائرِه... وقبل أن نعيبَ عِلمَنا أو أدبَنا أو فنَّنا الحديث يجبُ أن نبحث مُتعمِّقين متى وُضِعت بالضبط أسُسُه الجديدة؟ ومتى بدأت أسُسُ النهضات للعلوم والآداب والفنون في أمم أوروبا؟ </a:t>
            </a:r>
          </a:p>
          <a:p>
            <a:pPr algn="l"/>
            <a:r>
              <a:rPr lang="ar-BH" sz="2000" b="1" dirty="0">
                <a:solidFill>
                  <a:srgbClr val="C00000"/>
                </a:solidFill>
                <a:latin typeface="Sakkal Majalla" pitchFamily="2" charset="-78"/>
                <a:cs typeface="Sakkal Majalla" pitchFamily="2" charset="-78"/>
              </a:rPr>
              <a:t>(عن توفيق الحكيم)</a:t>
            </a:r>
          </a:p>
        </p:txBody>
      </p:sp>
      <p:sp>
        <p:nvSpPr>
          <p:cNvPr id="8" name="Title 1"/>
          <p:cNvSpPr txBox="1">
            <a:spLocks/>
          </p:cNvSpPr>
          <p:nvPr/>
        </p:nvSpPr>
        <p:spPr>
          <a:xfrm>
            <a:off x="211015" y="998974"/>
            <a:ext cx="11774659" cy="537921"/>
          </a:xfrm>
          <a:prstGeom prst="rect">
            <a:avLst/>
          </a:prstGeom>
          <a:solidFill>
            <a:schemeClr val="tx2">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latin typeface="Sakkal Majalla" panose="02000000000000000000" pitchFamily="2" charset="-78"/>
                <a:cs typeface="Sakkal Majalla" panose="02000000000000000000" pitchFamily="2" charset="-78"/>
              </a:rPr>
              <a:t>اقرأ النصّ الآتي قراءة مُتأنّية ثمّ ميّز أقسامه الثلاثة (الأطروحة، سيرورة الحجاج، النتيجة).</a:t>
            </a:r>
            <a:endParaRPr lang="ar-BH" sz="32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12" name="Title 1"/>
          <p:cNvSpPr txBox="1">
            <a:spLocks/>
          </p:cNvSpPr>
          <p:nvPr/>
        </p:nvSpPr>
        <p:spPr>
          <a:xfrm>
            <a:off x="211014" y="2954217"/>
            <a:ext cx="11774659" cy="1701017"/>
          </a:xfrm>
          <a:prstGeom prst="rect">
            <a:avLst/>
          </a:prstGeom>
          <a:solidFill>
            <a:schemeClr val="accent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just" rtl="1"/>
            <a:r>
              <a:rPr lang="ar-BH" sz="2800" b="1" dirty="0">
                <a:solidFill>
                  <a:srgbClr val="C00000"/>
                </a:solidFill>
                <a:latin typeface="Sakkal Majalla" panose="02000000000000000000" pitchFamily="2" charset="-78"/>
                <a:cs typeface="Sakkal Majalla" panose="02000000000000000000" pitchFamily="2" charset="-78"/>
              </a:rPr>
              <a:t>سيرورة الحجاج:</a:t>
            </a:r>
            <a:r>
              <a:rPr lang="ar-BH" sz="2400" b="1" dirty="0">
                <a:solidFill>
                  <a:srgbClr val="C00000"/>
                </a:solidFill>
                <a:latin typeface="Sakkal Majalla" panose="02000000000000000000" pitchFamily="2" charset="-78"/>
                <a:cs typeface="Sakkal Majalla" panose="02000000000000000000" pitchFamily="2" charset="-78"/>
              </a:rPr>
              <a:t> </a:t>
            </a:r>
            <a:r>
              <a:rPr lang="ar-BH" sz="2400" b="1" dirty="0">
                <a:solidFill>
                  <a:srgbClr val="000076"/>
                </a:solidFill>
                <a:latin typeface="Sakkal Majalla" pitchFamily="2" charset="-78"/>
                <a:cs typeface="Sakkal Majalla" pitchFamily="2" charset="-78"/>
              </a:rPr>
              <a:t>إنّ شأنَ هؤلاء المنتقدين كشأن مَن يمرُّ بِشَجرة تفّاح عمُرُها عشرة أعوام قد تمكّنت جذورُها مِن الأرض فكثُرَ إنتاجُها ونضج ثمرُها، فيُعجبُ بِمنظرِها، ثمّ يُبصر إلى جوارها شجرَةَ تفّاح أخرى عُمرُها عامان فقط، لم تمتدّ بعدُ جذورُها في الأرض، فهزُلَ مَحصولُها وضؤُلَ ثَمرُها... فيقفُ مِنها مَوقفَ السائِلِ قائلًا: «أينَ هذه مِن تلك؟...»؛ إلى أن يمرَّ به مَن يسخرُ مِن حُكمِه الساذَج لافِتًا نظرَه إلى أهمّيّة العمر والسنّ والزمن... قائلًا له: «أعطِ هذه مِن الوقت ما أُعطِيَ لِتلك ثمّ احكُم!».</a:t>
            </a:r>
          </a:p>
          <a:p>
            <a:pPr algn="just" rtl="1"/>
            <a:endParaRPr lang="ar-BH" sz="2400" b="1" dirty="0">
              <a:solidFill>
                <a:srgbClr val="000076"/>
              </a:solidFill>
              <a:latin typeface="Sakkal Majalla" pitchFamily="2" charset="-78"/>
              <a:cs typeface="Sakkal Majalla" pitchFamily="2" charset="-78"/>
            </a:endParaRPr>
          </a:p>
          <a:p>
            <a:pPr algn="l" rtl="1"/>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p:txBody>
      </p:sp>
      <p:sp>
        <p:nvSpPr>
          <p:cNvPr id="13" name="Title 1"/>
          <p:cNvSpPr txBox="1">
            <a:spLocks/>
          </p:cNvSpPr>
          <p:nvPr/>
        </p:nvSpPr>
        <p:spPr>
          <a:xfrm>
            <a:off x="211014" y="1688123"/>
            <a:ext cx="11774659" cy="1371599"/>
          </a:xfrm>
          <a:prstGeom prst="rect">
            <a:avLst/>
          </a:prstGeom>
          <a:solidFill>
            <a:schemeClr val="accent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just" rtl="1"/>
            <a:endParaRPr lang="ar-BH" sz="2800" b="1" dirty="0">
              <a:solidFill>
                <a:srgbClr val="C00000"/>
              </a:solidFill>
              <a:latin typeface="Sakkal Majalla" panose="02000000000000000000" pitchFamily="2" charset="-78"/>
              <a:cs typeface="Sakkal Majalla" panose="02000000000000000000" pitchFamily="2" charset="-78"/>
            </a:endParaRPr>
          </a:p>
          <a:p>
            <a:pPr algn="just" rtl="1"/>
            <a:r>
              <a:rPr lang="ar-BH" sz="2800" b="1" dirty="0">
                <a:solidFill>
                  <a:srgbClr val="C00000"/>
                </a:solidFill>
                <a:latin typeface="Sakkal Majalla" panose="02000000000000000000" pitchFamily="2" charset="-78"/>
                <a:cs typeface="Sakkal Majalla" panose="02000000000000000000" pitchFamily="2" charset="-78"/>
              </a:rPr>
              <a:t>الأطروحة:</a:t>
            </a:r>
            <a:r>
              <a:rPr lang="ar-BH" sz="2400" b="1" dirty="0">
                <a:solidFill>
                  <a:srgbClr val="C00000"/>
                </a:solidFill>
                <a:latin typeface="Sakkal Majalla" panose="02000000000000000000" pitchFamily="2" charset="-78"/>
                <a:cs typeface="Sakkal Majalla" panose="02000000000000000000" pitchFamily="2" charset="-78"/>
              </a:rPr>
              <a:t> </a:t>
            </a:r>
            <a:r>
              <a:rPr lang="ar-BH" sz="2400" b="1" dirty="0">
                <a:solidFill>
                  <a:srgbClr val="000076"/>
                </a:solidFill>
                <a:latin typeface="Sakkal Majalla" pitchFamily="2" charset="-78"/>
                <a:cs typeface="Sakkal Majalla" pitchFamily="2" charset="-78"/>
              </a:rPr>
              <a:t>نسمعُ في بلادِنا من حين إلى حين بعضَ المُنتقِدين يَحملون على نِظامِنا الاجتماعيّ ونشاطِنا العلميّ والأدبيّ والفنّيّ بقولِهم: «انظُروا إلى المجتمع في أوروبّا تَجِدوا الرقيَّ والتقدّم؛ أمّا هُنا فإنّكم تجدون الجهلَ والتخلُّفَ، انظروا إلى عُلمائهم وأُدَائِهم وفنّانيهم تجدوا المَحصولَ الوافر والإنتاج الناضج، أمّا عندنا فإنّكم تجدون الأثرَ الهزيلَ والثمرَ الضئيل». </a:t>
            </a:r>
          </a:p>
          <a:p>
            <a:pPr algn="just" rtl="1"/>
            <a:endParaRPr lang="ar-BH" sz="2400" b="1" dirty="0">
              <a:solidFill>
                <a:srgbClr val="000076"/>
              </a:solidFill>
              <a:latin typeface="Sakkal Majalla" pitchFamily="2" charset="-78"/>
              <a:cs typeface="Sakkal Majalla"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p:txBody>
      </p:sp>
      <p:sp>
        <p:nvSpPr>
          <p:cNvPr id="14" name="Title 1"/>
          <p:cNvSpPr txBox="1">
            <a:spLocks/>
          </p:cNvSpPr>
          <p:nvPr/>
        </p:nvSpPr>
        <p:spPr>
          <a:xfrm>
            <a:off x="211013" y="4655234"/>
            <a:ext cx="11774659" cy="1548618"/>
          </a:xfrm>
          <a:prstGeom prst="rect">
            <a:avLst/>
          </a:prstGeom>
          <a:solidFill>
            <a:schemeClr val="accent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just" rtl="1"/>
            <a:endParaRPr lang="ar-BH" sz="2800" b="1" dirty="0">
              <a:solidFill>
                <a:srgbClr val="C00000"/>
              </a:solidFill>
              <a:latin typeface="Sakkal Majalla" panose="02000000000000000000" pitchFamily="2" charset="-78"/>
              <a:cs typeface="Sakkal Majalla" panose="02000000000000000000" pitchFamily="2" charset="-78"/>
            </a:endParaRPr>
          </a:p>
          <a:p>
            <a:pPr algn="just" rtl="1"/>
            <a:endParaRPr lang="ar-BH" sz="2800" b="1" dirty="0">
              <a:solidFill>
                <a:srgbClr val="C00000"/>
              </a:solidFill>
              <a:latin typeface="Sakkal Majalla" panose="02000000000000000000" pitchFamily="2" charset="-78"/>
              <a:cs typeface="Sakkal Majalla" panose="02000000000000000000" pitchFamily="2" charset="-78"/>
            </a:endParaRPr>
          </a:p>
          <a:p>
            <a:pPr algn="just" rtl="1"/>
            <a:endParaRPr lang="ar-BH" sz="2800" b="1" dirty="0">
              <a:solidFill>
                <a:srgbClr val="C00000"/>
              </a:solidFill>
              <a:latin typeface="Sakkal Majalla" panose="02000000000000000000" pitchFamily="2" charset="-78"/>
              <a:cs typeface="Sakkal Majalla" panose="02000000000000000000" pitchFamily="2" charset="-78"/>
            </a:endParaRPr>
          </a:p>
          <a:p>
            <a:pPr algn="just" rtl="1"/>
            <a:r>
              <a:rPr lang="ar-BH" sz="2800" b="1" dirty="0">
                <a:solidFill>
                  <a:srgbClr val="C00000"/>
                </a:solidFill>
                <a:latin typeface="Sakkal Majalla" panose="02000000000000000000" pitchFamily="2" charset="-78"/>
                <a:cs typeface="Sakkal Majalla" panose="02000000000000000000" pitchFamily="2" charset="-78"/>
              </a:rPr>
              <a:t>الاستنتاج: </a:t>
            </a:r>
            <a:r>
              <a:rPr lang="ar-BH" sz="2400" b="1" dirty="0">
                <a:solidFill>
                  <a:srgbClr val="000076"/>
                </a:solidFill>
                <a:latin typeface="Sakkal Majalla" pitchFamily="2" charset="-78"/>
                <a:cs typeface="Sakkal Majalla" pitchFamily="2" charset="-78"/>
              </a:rPr>
              <a:t>قبلَ أن نحكُمَ على مُجتمعنا الحديث يجبُ أن نسأل عن عمر دعائمِه بالنسبة إلى أعمار ذلك في نظائرِه... وقبل أن نعيبَ عِلمَنا أو أدبَنا أو فنَّنا الحديث يجبُ أن نبحث مُتعمِّقين متى وُضِعت بالضبط أسُسُه الجديدة؟ ومتى بدأت أسُسُ النهضات للعلوم والآداب والفنون في أمم أوروبا؟ </a:t>
            </a:r>
          </a:p>
          <a:p>
            <a:pPr algn="just" rtl="1"/>
            <a:endParaRPr lang="ar-BH" sz="2400" b="1" dirty="0">
              <a:solidFill>
                <a:srgbClr val="C00000"/>
              </a:solidFill>
              <a:latin typeface="Sakkal Majalla" panose="02000000000000000000" pitchFamily="2" charset="-78"/>
              <a:cs typeface="Sakkal Majalla" panose="02000000000000000000" pitchFamily="2" charset="-78"/>
            </a:endParaRPr>
          </a:p>
          <a:p>
            <a:pPr algn="r"/>
            <a:endParaRPr lang="ar-BH" sz="2400" b="1" dirty="0">
              <a:solidFill>
                <a:srgbClr val="C00000"/>
              </a:solidFill>
              <a:latin typeface="Sakkal Majalla" panose="02000000000000000000" pitchFamily="2" charset="-78"/>
              <a:cs typeface="Sakkal Majalla" panose="02000000000000000000" pitchFamily="2" charset="-78"/>
            </a:endParaRPr>
          </a:p>
          <a:p>
            <a:pPr algn="just" rtl="1"/>
            <a:endParaRPr lang="ar-BH" sz="2400" b="1" dirty="0">
              <a:solidFill>
                <a:srgbClr val="000076"/>
              </a:solidFill>
              <a:latin typeface="Sakkal Majalla" pitchFamily="2" charset="-78"/>
              <a:cs typeface="Sakkal Majalla"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a:p>
            <a:pPr algn="r"/>
            <a:endParaRPr lang="ar-BH" sz="2800" b="1" dirty="0">
              <a:solidFill>
                <a:srgbClr val="C00000"/>
              </a:solidFill>
              <a:latin typeface="Sakkal Majalla" panose="02000000000000000000" pitchFamily="2" charset="-78"/>
              <a:cs typeface="Sakkal Majalla" panose="02000000000000000000" pitchFamily="2" charset="-78"/>
            </a:endParaRPr>
          </a:p>
        </p:txBody>
      </p:sp>
      <p:sp>
        <p:nvSpPr>
          <p:cNvPr id="15" name="مستطيل 14"/>
          <p:cNvSpPr/>
          <p:nvPr/>
        </p:nvSpPr>
        <p:spPr>
          <a:xfrm>
            <a:off x="8663646" y="6348249"/>
            <a:ext cx="3220753" cy="320729"/>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3334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60278" y="86235"/>
            <a:ext cx="4140008" cy="602238"/>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نشاط التعرّف</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957955" y="1977965"/>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1) النصّ السابق:</a:t>
            </a:r>
          </a:p>
          <a:p>
            <a:pPr algn="just"/>
            <a:r>
              <a:rPr lang="ar-BH" sz="2400" b="1" dirty="0">
                <a:solidFill>
                  <a:srgbClr val="000076"/>
                </a:solidFill>
                <a:latin typeface="Sakkal Majalla" pitchFamily="2" charset="-78"/>
                <a:cs typeface="Sakkal Majalla" pitchFamily="2" charset="-78"/>
              </a:rPr>
              <a:t>      * حجاجيّ.</a:t>
            </a:r>
          </a:p>
          <a:p>
            <a:pPr algn="just"/>
            <a:r>
              <a:rPr lang="ar-BH" sz="2400" b="1" dirty="0">
                <a:solidFill>
                  <a:srgbClr val="000076"/>
                </a:solidFill>
                <a:latin typeface="Sakkal Majalla" pitchFamily="2" charset="-78"/>
                <a:cs typeface="Sakkal Majalla" pitchFamily="2" charset="-78"/>
              </a:rPr>
              <a:t>      * سرديّ.</a:t>
            </a:r>
          </a:p>
          <a:p>
            <a:pPr algn="just"/>
            <a:r>
              <a:rPr lang="ar-BH" sz="2400" b="1" dirty="0">
                <a:solidFill>
                  <a:srgbClr val="000076"/>
                </a:solidFill>
                <a:latin typeface="Sakkal Majalla" pitchFamily="2" charset="-78"/>
                <a:cs typeface="Sakkal Majalla" pitchFamily="2" charset="-78"/>
              </a:rPr>
              <a:t>      * حجاجيّ يغتني بالسرد.</a:t>
            </a:r>
          </a:p>
        </p:txBody>
      </p:sp>
      <p:sp>
        <p:nvSpPr>
          <p:cNvPr id="8" name="Title 1"/>
          <p:cNvSpPr txBox="1">
            <a:spLocks/>
          </p:cNvSpPr>
          <p:nvPr/>
        </p:nvSpPr>
        <p:spPr>
          <a:xfrm>
            <a:off x="211015" y="998974"/>
            <a:ext cx="11774659" cy="537921"/>
          </a:xfrm>
          <a:prstGeom prst="rect">
            <a:avLst/>
          </a:prstGeom>
          <a:solidFill>
            <a:schemeClr val="tx2">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latin typeface="Sakkal Majalla" panose="02000000000000000000" pitchFamily="2" charset="-78"/>
                <a:cs typeface="Sakkal Majalla" panose="02000000000000000000" pitchFamily="2" charset="-78"/>
              </a:rPr>
              <a:t>أعد قراءة النصّ السابق ثمّ اختر الإجابة الصحيحة ممّا يأتي:</a:t>
            </a:r>
            <a:endParaRPr lang="ar-BH" sz="32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15" name="Rectangle 14"/>
          <p:cNvSpPr/>
          <p:nvPr/>
        </p:nvSpPr>
        <p:spPr>
          <a:xfrm>
            <a:off x="2590800" y="1977965"/>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2) تضمّن النصّ السابق:</a:t>
            </a:r>
          </a:p>
          <a:p>
            <a:pPr algn="just"/>
            <a:r>
              <a:rPr lang="ar-BH" sz="2400" b="1" dirty="0">
                <a:solidFill>
                  <a:srgbClr val="000076"/>
                </a:solidFill>
                <a:latin typeface="Sakkal Majalla" pitchFamily="2" charset="-78"/>
                <a:cs typeface="Sakkal Majalla" pitchFamily="2" charset="-78"/>
              </a:rPr>
              <a:t>      * مقطعًا وصفيًّا.</a:t>
            </a:r>
          </a:p>
          <a:p>
            <a:pPr algn="just"/>
            <a:r>
              <a:rPr lang="ar-BH" sz="2400" b="1" dirty="0">
                <a:solidFill>
                  <a:srgbClr val="000076"/>
                </a:solidFill>
                <a:latin typeface="Sakkal Majalla" pitchFamily="2" charset="-78"/>
                <a:cs typeface="Sakkal Majalla" pitchFamily="2" charset="-78"/>
              </a:rPr>
              <a:t>      * مقطعًا سرديًّا.</a:t>
            </a:r>
          </a:p>
          <a:p>
            <a:pPr algn="just"/>
            <a:r>
              <a:rPr lang="ar-BH" sz="2400" b="1" dirty="0">
                <a:solidFill>
                  <a:srgbClr val="000076"/>
                </a:solidFill>
                <a:latin typeface="Sakkal Majalla" pitchFamily="2" charset="-78"/>
                <a:cs typeface="Sakkal Majalla" pitchFamily="2" charset="-78"/>
              </a:rPr>
              <a:t>      * سردًا يتخلّلُه الحِجاج.</a:t>
            </a:r>
          </a:p>
        </p:txBody>
      </p:sp>
      <p:sp>
        <p:nvSpPr>
          <p:cNvPr id="16" name="Rectangle 15"/>
          <p:cNvSpPr/>
          <p:nvPr/>
        </p:nvSpPr>
        <p:spPr>
          <a:xfrm>
            <a:off x="6957955" y="3853658"/>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3) ورد القسم السرديّ:</a:t>
            </a:r>
          </a:p>
          <a:p>
            <a:pPr algn="just"/>
            <a:r>
              <a:rPr lang="ar-BH" sz="2400" b="1" dirty="0">
                <a:solidFill>
                  <a:srgbClr val="000076"/>
                </a:solidFill>
                <a:latin typeface="Sakkal Majalla" pitchFamily="2" charset="-78"/>
                <a:cs typeface="Sakkal Majalla" pitchFamily="2" charset="-78"/>
              </a:rPr>
              <a:t>      * في قسم الأطروحةّ.</a:t>
            </a:r>
          </a:p>
          <a:p>
            <a:pPr algn="just"/>
            <a:r>
              <a:rPr lang="ar-BH" sz="2400" b="1" dirty="0">
                <a:solidFill>
                  <a:srgbClr val="000076"/>
                </a:solidFill>
                <a:latin typeface="Sakkal Majalla" pitchFamily="2" charset="-78"/>
                <a:cs typeface="Sakkal Majalla" pitchFamily="2" charset="-78"/>
              </a:rPr>
              <a:t>      * في قسم سيرورة الحجاج.</a:t>
            </a:r>
          </a:p>
          <a:p>
            <a:pPr algn="just"/>
            <a:r>
              <a:rPr lang="ar-BH" sz="2400" b="1" dirty="0">
                <a:solidFill>
                  <a:srgbClr val="000076"/>
                </a:solidFill>
                <a:latin typeface="Sakkal Majalla" pitchFamily="2" charset="-78"/>
                <a:cs typeface="Sakkal Majalla" pitchFamily="2" charset="-78"/>
              </a:rPr>
              <a:t>      * في قسم الاستنتاج.</a:t>
            </a:r>
          </a:p>
        </p:txBody>
      </p:sp>
      <p:sp>
        <p:nvSpPr>
          <p:cNvPr id="17" name="Rectangle 16"/>
          <p:cNvSpPr/>
          <p:nvPr/>
        </p:nvSpPr>
        <p:spPr>
          <a:xfrm>
            <a:off x="2630656" y="3853657"/>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4) جاء المقطع السرديّ:</a:t>
            </a:r>
          </a:p>
          <a:p>
            <a:pPr algn="just"/>
            <a:r>
              <a:rPr lang="ar-BH" sz="2400" b="1" dirty="0">
                <a:solidFill>
                  <a:srgbClr val="000076"/>
                </a:solidFill>
                <a:latin typeface="Sakkal Majalla" pitchFamily="2" charset="-78"/>
                <a:cs typeface="Sakkal Majalla" pitchFamily="2" charset="-78"/>
              </a:rPr>
              <a:t>      * لِدعم أطروحة الكاتب.</a:t>
            </a:r>
          </a:p>
          <a:p>
            <a:pPr algn="just"/>
            <a:r>
              <a:rPr lang="ar-BH" sz="2400" b="1" dirty="0">
                <a:solidFill>
                  <a:srgbClr val="000076"/>
                </a:solidFill>
                <a:latin typeface="Sakkal Majalla" pitchFamily="2" charset="-78"/>
                <a:cs typeface="Sakkal Majalla" pitchFamily="2" charset="-78"/>
              </a:rPr>
              <a:t>      * للتعريف بالشخصيّات.</a:t>
            </a:r>
          </a:p>
          <a:p>
            <a:pPr algn="just"/>
            <a:r>
              <a:rPr lang="ar-BH" sz="2400" b="1" dirty="0">
                <a:solidFill>
                  <a:srgbClr val="000076"/>
                </a:solidFill>
                <a:latin typeface="Sakkal Majalla" pitchFamily="2" charset="-78"/>
                <a:cs typeface="Sakkal Majalla" pitchFamily="2" charset="-78"/>
              </a:rPr>
              <a:t>      * لتشويق القارئ.</a:t>
            </a:r>
          </a:p>
        </p:txBody>
      </p:sp>
      <p:sp>
        <p:nvSpPr>
          <p:cNvPr id="20" name="Rectangle 19"/>
          <p:cNvSpPr/>
          <p:nvPr/>
        </p:nvSpPr>
        <p:spPr>
          <a:xfrm>
            <a:off x="6957955" y="1976713"/>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AutoNum type="arabicParenR"/>
            </a:pPr>
            <a:r>
              <a:rPr lang="ar-BH" sz="2400" b="1" dirty="0">
                <a:solidFill>
                  <a:srgbClr val="000076"/>
                </a:solidFill>
                <a:latin typeface="Sakkal Majalla" pitchFamily="2" charset="-78"/>
                <a:cs typeface="Sakkal Majalla" pitchFamily="2" charset="-78"/>
              </a:rPr>
              <a:t>النصّ السابق:</a:t>
            </a:r>
          </a:p>
          <a:p>
            <a:pPr algn="just"/>
            <a:endParaRPr lang="ar-BH" sz="2400" b="1" dirty="0">
              <a:solidFill>
                <a:srgbClr val="000076"/>
              </a:solidFill>
              <a:latin typeface="Sakkal Majalla" pitchFamily="2" charset="-78"/>
              <a:cs typeface="Sakkal Majalla" pitchFamily="2" charset="-78"/>
            </a:endParaRPr>
          </a:p>
          <a:p>
            <a:pPr algn="just"/>
            <a:r>
              <a:rPr lang="ar-BH" sz="2400" b="1" dirty="0">
                <a:solidFill>
                  <a:srgbClr val="C00000"/>
                </a:solidFill>
                <a:latin typeface="Sakkal Majalla" pitchFamily="2" charset="-78"/>
                <a:cs typeface="Sakkal Majalla" pitchFamily="2" charset="-78"/>
              </a:rPr>
              <a:t>* حجاجيّ يغتني بالسرد.</a:t>
            </a:r>
          </a:p>
        </p:txBody>
      </p:sp>
      <p:sp>
        <p:nvSpPr>
          <p:cNvPr id="21" name="Rectangle 20"/>
          <p:cNvSpPr/>
          <p:nvPr/>
        </p:nvSpPr>
        <p:spPr>
          <a:xfrm>
            <a:off x="2590800" y="1977965"/>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2) تضمّن النصّ السابق:</a:t>
            </a:r>
          </a:p>
          <a:p>
            <a:pPr algn="just"/>
            <a:endParaRPr lang="ar-BH" sz="2400" b="1" dirty="0">
              <a:solidFill>
                <a:srgbClr val="000076"/>
              </a:solidFill>
              <a:latin typeface="Sakkal Majalla" pitchFamily="2" charset="-78"/>
              <a:cs typeface="Sakkal Majalla" pitchFamily="2" charset="-78"/>
            </a:endParaRPr>
          </a:p>
          <a:p>
            <a:pPr algn="just"/>
            <a:r>
              <a:rPr lang="ar-BH" sz="2400" b="1" dirty="0">
                <a:solidFill>
                  <a:srgbClr val="C00000"/>
                </a:solidFill>
                <a:latin typeface="Sakkal Majalla" pitchFamily="2" charset="-78"/>
                <a:cs typeface="Sakkal Majalla" pitchFamily="2" charset="-78"/>
              </a:rPr>
              <a:t>* مقطعًا سرديًّا.</a:t>
            </a:r>
          </a:p>
          <a:p>
            <a:pPr algn="just"/>
            <a:r>
              <a:rPr lang="ar-BH" sz="2400" b="1" dirty="0">
                <a:solidFill>
                  <a:srgbClr val="000076"/>
                </a:solidFill>
                <a:latin typeface="Sakkal Majalla" pitchFamily="2" charset="-78"/>
                <a:cs typeface="Sakkal Majalla" pitchFamily="2" charset="-78"/>
              </a:rPr>
              <a:t>      </a:t>
            </a:r>
          </a:p>
        </p:txBody>
      </p:sp>
      <p:sp>
        <p:nvSpPr>
          <p:cNvPr id="23" name="Rectangle 22"/>
          <p:cNvSpPr/>
          <p:nvPr/>
        </p:nvSpPr>
        <p:spPr>
          <a:xfrm>
            <a:off x="6957955" y="3853657"/>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3) ورد القسم السرديّ:</a:t>
            </a:r>
          </a:p>
          <a:p>
            <a:pPr algn="just"/>
            <a:endParaRPr lang="ar-BH" sz="2400" b="1" dirty="0">
              <a:solidFill>
                <a:srgbClr val="000076"/>
              </a:solidFill>
              <a:latin typeface="Sakkal Majalla" pitchFamily="2" charset="-78"/>
              <a:cs typeface="Sakkal Majalla" pitchFamily="2" charset="-78"/>
            </a:endParaRPr>
          </a:p>
          <a:p>
            <a:pPr algn="just"/>
            <a:r>
              <a:rPr lang="ar-BH" sz="2400" b="1" dirty="0">
                <a:solidFill>
                  <a:srgbClr val="C00000"/>
                </a:solidFill>
                <a:latin typeface="Sakkal Majalla" pitchFamily="2" charset="-78"/>
                <a:cs typeface="Sakkal Majalla" pitchFamily="2" charset="-78"/>
              </a:rPr>
              <a:t>* في قسم سيرورة الحجاج.</a:t>
            </a:r>
          </a:p>
        </p:txBody>
      </p:sp>
      <p:sp>
        <p:nvSpPr>
          <p:cNvPr id="24" name="Rectangle 23"/>
          <p:cNvSpPr/>
          <p:nvPr/>
        </p:nvSpPr>
        <p:spPr>
          <a:xfrm>
            <a:off x="2630656" y="3853657"/>
            <a:ext cx="2783056" cy="1493681"/>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4) جاء المقطع السرديّ:</a:t>
            </a:r>
          </a:p>
          <a:p>
            <a:pPr algn="just"/>
            <a:endParaRPr lang="ar-BH" sz="2400" b="1" dirty="0">
              <a:solidFill>
                <a:srgbClr val="000076"/>
              </a:solidFill>
              <a:latin typeface="Sakkal Majalla" pitchFamily="2" charset="-78"/>
              <a:cs typeface="Sakkal Majalla" pitchFamily="2" charset="-78"/>
            </a:endParaRPr>
          </a:p>
          <a:p>
            <a:pPr algn="just"/>
            <a:r>
              <a:rPr lang="ar-BH" sz="2400" b="1" dirty="0">
                <a:solidFill>
                  <a:srgbClr val="C00000"/>
                </a:solidFill>
                <a:latin typeface="Sakkal Majalla" pitchFamily="2" charset="-78"/>
                <a:cs typeface="Sakkal Majalla" pitchFamily="2" charset="-78"/>
              </a:rPr>
              <a:t>      * لِدعم أطروحة الكاتب.</a:t>
            </a:r>
          </a:p>
        </p:txBody>
      </p:sp>
      <p:sp>
        <p:nvSpPr>
          <p:cNvPr id="25" name="مستطيل 24"/>
          <p:cNvSpPr/>
          <p:nvPr/>
        </p:nvSpPr>
        <p:spPr>
          <a:xfrm>
            <a:off x="8548205" y="6306207"/>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32000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15" grpId="0" animBg="1"/>
      <p:bldP spid="16" grpId="0" animBg="1"/>
      <p:bldP spid="17" grpId="0" animBg="1"/>
      <p:bldP spid="20" grpId="0" animBg="1"/>
      <p:bldP spid="21"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783017" y="88536"/>
            <a:ext cx="4140008" cy="622304"/>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نشاط التعرّف</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75846" y="1698464"/>
            <a:ext cx="11798105" cy="595217"/>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1) ما الأطروحة التي يدافع عنها الكاتب في النصّ السابق؟</a:t>
            </a:r>
          </a:p>
        </p:txBody>
      </p:sp>
      <p:sp>
        <p:nvSpPr>
          <p:cNvPr id="8" name="Title 1"/>
          <p:cNvSpPr txBox="1">
            <a:spLocks/>
          </p:cNvSpPr>
          <p:nvPr/>
        </p:nvSpPr>
        <p:spPr>
          <a:xfrm>
            <a:off x="1" y="948848"/>
            <a:ext cx="12192000" cy="588047"/>
          </a:xfrm>
          <a:prstGeom prst="rect">
            <a:avLst/>
          </a:prstGeom>
          <a:solidFill>
            <a:srgbClr val="92A1B8"/>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latin typeface="Sakkal Majalla" panose="02000000000000000000" pitchFamily="2" charset="-78"/>
                <a:cs typeface="Sakkal Majalla" panose="02000000000000000000" pitchFamily="2" charset="-78"/>
              </a:rPr>
              <a:t>أعد قراءة النصّ السابق ثمّ أجب عن الأسئلة الآتية:</a:t>
            </a:r>
            <a:endParaRPr lang="ar-BH" sz="32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25" name="Rectangle 24"/>
          <p:cNvSpPr/>
          <p:nvPr/>
        </p:nvSpPr>
        <p:spPr>
          <a:xfrm>
            <a:off x="196949" y="4806478"/>
            <a:ext cx="11798104" cy="595217"/>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3) وضّح كيف خدمَ السردُ الحجاجَ في النصّ السابق.</a:t>
            </a:r>
          </a:p>
        </p:txBody>
      </p:sp>
      <p:sp>
        <p:nvSpPr>
          <p:cNvPr id="26" name="Rectangle 25"/>
          <p:cNvSpPr/>
          <p:nvPr/>
        </p:nvSpPr>
        <p:spPr>
          <a:xfrm>
            <a:off x="175846" y="3252799"/>
            <a:ext cx="11798106" cy="595217"/>
          </a:xfrm>
          <a:prstGeom prst="rect">
            <a:avLst/>
          </a:prstGeom>
          <a:solidFill>
            <a:srgbClr val="F7CCAF"/>
          </a:solidFill>
          <a:ln>
            <a:solidFill>
              <a:srgbClr val="F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2) ما مبرّرُ وجود قسم سرديّ في نصّ حِجاجيّ؟</a:t>
            </a:r>
          </a:p>
        </p:txBody>
      </p:sp>
      <p:sp>
        <p:nvSpPr>
          <p:cNvPr id="27" name="Rectangle 26"/>
          <p:cNvSpPr/>
          <p:nvPr/>
        </p:nvSpPr>
        <p:spPr>
          <a:xfrm>
            <a:off x="196948" y="2397207"/>
            <a:ext cx="11798105" cy="595217"/>
          </a:xfrm>
          <a:prstGeom prst="rect">
            <a:avLst/>
          </a:prstGeom>
          <a:solidFill>
            <a:schemeClr val="accent1">
              <a:lumMod val="40000"/>
              <a:lumOff val="6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 للزّمن أهمّية كبيرة في تحقيق النهضة والخروج من التخلّف.</a:t>
            </a:r>
          </a:p>
        </p:txBody>
      </p:sp>
      <p:sp>
        <p:nvSpPr>
          <p:cNvPr id="28" name="Rectangle 27"/>
          <p:cNvSpPr/>
          <p:nvPr/>
        </p:nvSpPr>
        <p:spPr>
          <a:xfrm>
            <a:off x="175846" y="3936950"/>
            <a:ext cx="11798105" cy="595217"/>
          </a:xfrm>
          <a:prstGeom prst="rect">
            <a:avLst/>
          </a:prstGeom>
          <a:solidFill>
            <a:schemeClr val="accent1">
              <a:lumMod val="40000"/>
              <a:lumOff val="6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السرد حضر في قسم سيرورة الحجاج لعرض مثال عن دور الزمن في تحقيق التطوّر والازدهار.</a:t>
            </a:r>
          </a:p>
        </p:txBody>
      </p:sp>
      <p:sp>
        <p:nvSpPr>
          <p:cNvPr id="29" name="Rectangle 28"/>
          <p:cNvSpPr/>
          <p:nvPr/>
        </p:nvSpPr>
        <p:spPr>
          <a:xfrm>
            <a:off x="175845" y="5511867"/>
            <a:ext cx="11798105" cy="595217"/>
          </a:xfrm>
          <a:prstGeom prst="rect">
            <a:avLst/>
          </a:prstGeom>
          <a:solidFill>
            <a:schemeClr val="accent1">
              <a:lumMod val="40000"/>
              <a:lumOff val="6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800" b="1" dirty="0">
                <a:solidFill>
                  <a:srgbClr val="000076"/>
                </a:solidFill>
                <a:latin typeface="Sakkal Majalla" pitchFamily="2" charset="-78"/>
                <a:cs typeface="Sakkal Majalla" pitchFamily="2" charset="-78"/>
              </a:rPr>
              <a:t>حكاية شجرتي التفّاح ساقَها الكاتب في سياق التدليل على أهمّية عامل الزمن في تحقيق التطوّر.</a:t>
            </a:r>
          </a:p>
        </p:txBody>
      </p:sp>
      <p:sp>
        <p:nvSpPr>
          <p:cNvPr id="14" name="مستطيل 13"/>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21059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25" grpId="0" animBg="1"/>
      <p:bldP spid="26" grpId="0" animBg="1"/>
      <p:bldP spid="27" grpId="0" animBg="1"/>
      <p:bldP spid="28" grpId="0" animBg="1"/>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783017" y="88536"/>
            <a:ext cx="4140008" cy="622304"/>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sz="3600" b="1" dirty="0">
                <a:solidFill>
                  <a:srgbClr val="000076"/>
                </a:solidFill>
                <a:latin typeface="Sakkal Majalla" panose="02000000000000000000" pitchFamily="2" charset="-78"/>
                <a:cs typeface="Sakkal Majalla" panose="02000000000000000000" pitchFamily="2" charset="-78"/>
              </a:rPr>
              <a:t>الإنتاج الجزئيّ</a:t>
            </a:r>
            <a:endParaRPr lang="ar-BH" sz="3600" dirty="0">
              <a:solidFill>
                <a:srgbClr val="000076"/>
              </a:solidFill>
              <a:latin typeface="Sakkal Majalla" panose="02000000000000000000" pitchFamily="2" charset="-78"/>
              <a:cs typeface="Sakkal Majalla" panose="02000000000000000000" pitchFamily="2" charset="-78"/>
            </a:endParaRPr>
          </a:p>
        </p:txBody>
      </p:sp>
      <p:pic>
        <p:nvPicPr>
          <p:cNvPr id="9" name="Picture 8">
            <a:extLst>
              <a:ext uri="{FF2B5EF4-FFF2-40B4-BE49-F238E27FC236}">
                <a16:creationId xmlns:a16="http://schemas.microsoft.com/office/drawing/2014/main" id="{D106D263-7789-469C-A6F6-BFB88D1C01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8337" y="6706"/>
            <a:ext cx="1136431" cy="950226"/>
          </a:xfrm>
          <a:prstGeom prst="rect">
            <a:avLst/>
          </a:prstGeom>
        </p:spPr>
      </p:pic>
      <p:cxnSp>
        <p:nvCxnSpPr>
          <p:cNvPr id="18" name="Straight Connector 17"/>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70642" y="2608086"/>
            <a:ext cx="11339734" cy="868891"/>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إنّ الإنسانَ إذا انقضتْ مُدَّتُه وحانت مَنيّتُه فهو ــــ وإنْ اجتهدَ في التوقّي من الأمور التي يخاف فيها على نفسه الهلاكَ ـــــ لم يُغنِ ذلك عنه شيئًا، ورُبّما عاد اجتهادُه في توقّيه وبالًا عليه. </a:t>
            </a:r>
          </a:p>
        </p:txBody>
      </p:sp>
      <p:sp>
        <p:nvSpPr>
          <p:cNvPr id="8" name="Title 1"/>
          <p:cNvSpPr txBox="1">
            <a:spLocks/>
          </p:cNvSpPr>
          <p:nvPr/>
        </p:nvSpPr>
        <p:spPr>
          <a:xfrm>
            <a:off x="1" y="948848"/>
            <a:ext cx="12192000" cy="588047"/>
          </a:xfrm>
          <a:prstGeom prst="rect">
            <a:avLst/>
          </a:prstGeom>
          <a:solidFill>
            <a:srgbClr val="92A1B8"/>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latin typeface="Sakkal Majalla" panose="02000000000000000000" pitchFamily="2" charset="-78"/>
                <a:cs typeface="Sakkal Majalla" panose="02000000000000000000" pitchFamily="2" charset="-78"/>
              </a:rPr>
              <a:t>أعد ترتيب الفقر الآتية لتحصل على نصّ حجاجيّ مغتن بالسرد:</a:t>
            </a:r>
            <a:endParaRPr lang="ar-BH" sz="3200" dirty="0">
              <a:latin typeface="Sakkal Majalla" panose="02000000000000000000" pitchFamily="2" charset="-78"/>
              <a:cs typeface="Sakkal Majalla" panose="02000000000000000000" pitchFamily="2" charset="-78"/>
            </a:endParaRPr>
          </a:p>
        </p:txBody>
      </p:sp>
      <p:sp>
        <p:nvSpPr>
          <p:cNvPr id="11" name="Rectangle 10"/>
          <p:cNvSpPr/>
          <p:nvPr/>
        </p:nvSpPr>
        <p:spPr>
          <a:xfrm>
            <a:off x="0" y="0"/>
            <a:ext cx="3892062" cy="393895"/>
          </a:xfrm>
          <a:prstGeom prst="rect">
            <a:avLst/>
          </a:prstGeom>
          <a:solidFill>
            <a:srgbClr val="000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chemeClr val="bg1"/>
                </a:solidFill>
                <a:latin typeface="Sakkal Majalla" pitchFamily="2" charset="-78"/>
                <a:cs typeface="Sakkal Majalla" pitchFamily="2" charset="-78"/>
              </a:rPr>
              <a:t>إنتاج كتابيّ: إنتاج نصّ حجاجيّ مُغتنٍ بالسرد. عرب 201</a:t>
            </a:r>
            <a:endParaRPr lang="en-US" dirty="0">
              <a:solidFill>
                <a:schemeClr val="bg1"/>
              </a:solidFill>
            </a:endParaRPr>
          </a:p>
        </p:txBody>
      </p:sp>
      <p:sp>
        <p:nvSpPr>
          <p:cNvPr id="12" name="Rectangle 11"/>
          <p:cNvSpPr/>
          <p:nvPr/>
        </p:nvSpPr>
        <p:spPr>
          <a:xfrm>
            <a:off x="270643" y="3502587"/>
            <a:ext cx="11339734" cy="2693338"/>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من ذلك أنّ رجلًا سلك مَفازَةً فيها خَوفٌ من السباع، ولمّا سارَ غيرَ بعيد اعترضَ له ذئبٌ، فلمّا رأى أنّ الذئبَ قاصدٌ نحوه خاف منه، فنظر يمينًا وشمالًا لِيجدَ مَوْضِعًا يتحرّزُ فيه من الذئب، فلم يَرَ إلَّا قَريةً خلفَ وادٍ. فذهبَ مُسرِعًا نحو القرية، فلمّا أتى الواديَ لم يَرَ عليه قَنطَرَةً، ورأى الذئبَ قد أدركَه، فألقى نفسَه في الماء وهو لا يُحسنُ السباحة، وكاد يغرق، لولا أن أخرجه قومٌ مِن القرية وقد أشرفَ على الهلاك. فلمّا أمِنَ على نفسه مِن غائلةِ الذئب رأى على عُدوةِ الوادي بيتًا مُفردًا، فقال: «أَدخُلُ هذا البيتَ فأستريحُ فيه». فلمّا دخله وجدَ جماعةً من اللصوص قَد قطعوا الطريقَ على رجل من التجّار، وهم يقتسمون مالَه، ويُريدون قتلَه، فلمّا رأى الرجلُ ذلك خافَ على نفسه ومضى نحو القرية، فأسْنَدَ ظَهرَه على حائِطٍ مِن حيطانِها ليستريحَ ممّا حلّ به مِن الهَولِ والإعياء، إذ سقَطَ عليه الحائطُ فمات.  </a:t>
            </a:r>
          </a:p>
        </p:txBody>
      </p:sp>
      <p:sp>
        <p:nvSpPr>
          <p:cNvPr id="13" name="Rectangle 12"/>
          <p:cNvSpPr/>
          <p:nvPr/>
        </p:nvSpPr>
        <p:spPr>
          <a:xfrm>
            <a:off x="270641" y="1645345"/>
            <a:ext cx="11339734" cy="868891"/>
          </a:xfrm>
          <a:prstGeom prst="rect">
            <a:avLst/>
          </a:prstGeom>
          <a:solidFill>
            <a:schemeClr val="accent1">
              <a:lumMod val="20000"/>
              <a:lumOff val="80000"/>
            </a:schemeClr>
          </a:solidFill>
          <a:ln>
            <a:solidFill>
              <a:srgbClr val="000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BH" sz="2400" b="1" dirty="0">
                <a:solidFill>
                  <a:srgbClr val="000076"/>
                </a:solidFill>
                <a:latin typeface="Sakkal Majalla" pitchFamily="2" charset="-78"/>
                <a:cs typeface="Sakkal Majalla" pitchFamily="2" charset="-78"/>
              </a:rPr>
              <a:t>إنّ هذه القصّة دليلٌ واضح على أنّ لكلّ إنسان على وجه البسيطة أجلًا معلومًا لا يزيدُ عليه ولا يُنقص منه، فإذا جاءَ أجلُه وحلّ مَوْعِدهُ لن يستطيعَ دفعَ المنيّة أو تأجيلَها. </a:t>
            </a:r>
          </a:p>
        </p:txBody>
      </p:sp>
      <p:sp>
        <p:nvSpPr>
          <p:cNvPr id="15" name="Oval Callout 14"/>
          <p:cNvSpPr/>
          <p:nvPr/>
        </p:nvSpPr>
        <p:spPr>
          <a:xfrm>
            <a:off x="2954215" y="544430"/>
            <a:ext cx="1711569" cy="1055076"/>
          </a:xfrm>
          <a:prstGeom prst="wedgeEllipseCallout">
            <a:avLst>
              <a:gd name="adj1" fmla="val -23934"/>
              <a:gd name="adj2" fmla="val 79833"/>
            </a:avLst>
          </a:prstGeom>
          <a:solidFill>
            <a:srgbClr val="FCE9DC"/>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rgbClr val="000076"/>
                </a:solidFill>
                <a:latin typeface="Sakkal Majalla" panose="02000000000000000000" pitchFamily="2" charset="-78"/>
                <a:cs typeface="Sakkal Majalla" panose="02000000000000000000" pitchFamily="2" charset="-78"/>
              </a:rPr>
              <a:t>الإجابــة</a:t>
            </a:r>
            <a:endParaRPr lang="en-US" sz="3600" dirty="0">
              <a:solidFill>
                <a:srgbClr val="000076"/>
              </a:solidFill>
            </a:endParaRPr>
          </a:p>
        </p:txBody>
      </p:sp>
      <p:sp>
        <p:nvSpPr>
          <p:cNvPr id="2" name="Rectangle 1"/>
          <p:cNvSpPr/>
          <p:nvPr/>
        </p:nvSpPr>
        <p:spPr>
          <a:xfrm>
            <a:off x="11684070" y="2743200"/>
            <a:ext cx="500735" cy="523220"/>
          </a:xfrm>
          <a:prstGeom prst="rect">
            <a:avLst/>
          </a:prstGeom>
        </p:spPr>
        <p:txBody>
          <a:bodyPr wrap="square">
            <a:spAutoFit/>
          </a:bodyPr>
          <a:lstStyle/>
          <a:p>
            <a:r>
              <a:rPr lang="ar-BH" sz="2800" b="1" dirty="0">
                <a:solidFill>
                  <a:srgbClr val="000076"/>
                </a:solidFill>
                <a:latin typeface="Sakkal Majalla" pitchFamily="2" charset="-78"/>
                <a:cs typeface="Sakkal Majalla" pitchFamily="2" charset="-78"/>
                <a:sym typeface="Wingdings 2" panose="05020102010507070707" pitchFamily="18" charset="2"/>
              </a:rPr>
              <a:t></a:t>
            </a:r>
            <a:endParaRPr lang="en-US" sz="2800" dirty="0"/>
          </a:p>
        </p:txBody>
      </p:sp>
      <p:sp>
        <p:nvSpPr>
          <p:cNvPr id="3" name="Rectangle 2"/>
          <p:cNvSpPr/>
          <p:nvPr/>
        </p:nvSpPr>
        <p:spPr>
          <a:xfrm>
            <a:off x="11640912" y="4443825"/>
            <a:ext cx="582517" cy="523220"/>
          </a:xfrm>
          <a:prstGeom prst="rect">
            <a:avLst/>
          </a:prstGeom>
        </p:spPr>
        <p:txBody>
          <a:bodyPr wrap="square">
            <a:spAutoFit/>
          </a:bodyPr>
          <a:lstStyle/>
          <a:p>
            <a:r>
              <a:rPr lang="ar-BH" sz="2800" b="1" dirty="0">
                <a:solidFill>
                  <a:srgbClr val="000076"/>
                </a:solidFill>
                <a:latin typeface="Sakkal Majalla" pitchFamily="2" charset="-78"/>
                <a:cs typeface="Sakkal Majalla" pitchFamily="2" charset="-78"/>
                <a:sym typeface="Wingdings 2" panose="05020102010507070707" pitchFamily="18" charset="2"/>
              </a:rPr>
              <a:t></a:t>
            </a:r>
            <a:endParaRPr lang="en-US" sz="2800" dirty="0"/>
          </a:p>
        </p:txBody>
      </p:sp>
      <p:sp>
        <p:nvSpPr>
          <p:cNvPr id="4" name="Rectangle 3"/>
          <p:cNvSpPr/>
          <p:nvPr/>
        </p:nvSpPr>
        <p:spPr>
          <a:xfrm>
            <a:off x="11640912" y="1806697"/>
            <a:ext cx="505267" cy="523220"/>
          </a:xfrm>
          <a:prstGeom prst="rect">
            <a:avLst/>
          </a:prstGeom>
        </p:spPr>
        <p:txBody>
          <a:bodyPr wrap="none">
            <a:spAutoFit/>
          </a:bodyPr>
          <a:lstStyle/>
          <a:p>
            <a:r>
              <a:rPr lang="ar-BH" sz="2800" b="1" dirty="0">
                <a:solidFill>
                  <a:srgbClr val="000076"/>
                </a:solidFill>
                <a:latin typeface="Sakkal Majalla" pitchFamily="2" charset="-78"/>
                <a:cs typeface="Sakkal Majalla" pitchFamily="2" charset="-78"/>
                <a:sym typeface="Wingdings 2" panose="05020102010507070707" pitchFamily="18" charset="2"/>
              </a:rPr>
              <a:t></a:t>
            </a:r>
            <a:endParaRPr lang="en-US" sz="2800" dirty="0"/>
          </a:p>
        </p:txBody>
      </p:sp>
      <p:sp>
        <p:nvSpPr>
          <p:cNvPr id="16" name="مستطيل 15"/>
          <p:cNvSpPr/>
          <p:nvPr/>
        </p:nvSpPr>
        <p:spPr>
          <a:xfrm>
            <a:off x="8548205" y="6320906"/>
            <a:ext cx="3220753" cy="320729"/>
          </a:xfrm>
          <a:prstGeom prst="rect">
            <a:avLst/>
          </a:prstGeom>
        </p:spPr>
        <p:txBody>
          <a:bodyPr wrap="none">
            <a:spAutoFit/>
          </a:bodyPr>
          <a:lstStyle/>
          <a:p>
            <a:pP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028501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12" grpId="0" animBg="1"/>
      <p:bldP spid="13" grpId="0" animBg="1"/>
      <p:bldP spid="15" grpId="0" animBg="1"/>
      <p:bldP spid="2" grpId="0"/>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2154</Words>
  <Application>Microsoft Office PowerPoint</Application>
  <PresentationFormat>شاشة عريضة</PresentationFormat>
  <Paragraphs>184</Paragraphs>
  <Slides>14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14</vt:i4>
      </vt:variant>
    </vt:vector>
  </HeadingPairs>
  <TitlesOfParts>
    <vt:vector size="20" baseType="lpstr">
      <vt:lpstr>Arial</vt:lpstr>
      <vt:lpstr>Calibri</vt:lpstr>
      <vt:lpstr>Calibri Light</vt:lpstr>
      <vt:lpstr>Sakkal Majalla</vt:lpstr>
      <vt:lpstr>Wingdings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وهل يخفى القمر                                                   عمر بن أبي ربيعة</dc:title>
  <dc:creator>use</dc:creator>
  <cp:lastModifiedBy>Khawla Mohamed Ahmed Bujaffal</cp:lastModifiedBy>
  <cp:revision>447</cp:revision>
  <dcterms:created xsi:type="dcterms:W3CDTF">2020-03-04T05:18:16Z</dcterms:created>
  <dcterms:modified xsi:type="dcterms:W3CDTF">2021-10-04T05:29:29Z</dcterms:modified>
</cp:coreProperties>
</file>