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307" r:id="rId3"/>
    <p:sldId id="308" r:id="rId4"/>
    <p:sldId id="343" r:id="rId5"/>
    <p:sldId id="341" r:id="rId6"/>
    <p:sldId id="349" r:id="rId7"/>
    <p:sldId id="359" r:id="rId8"/>
    <p:sldId id="332" r:id="rId9"/>
    <p:sldId id="353" r:id="rId10"/>
    <p:sldId id="360" r:id="rId11"/>
    <p:sldId id="33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689" autoAdjust="0"/>
  </p:normalViewPr>
  <p:slideViewPr>
    <p:cSldViewPr snapToGrid="0">
      <p:cViewPr varScale="1">
        <p:scale>
          <a:sx n="65" d="100"/>
          <a:sy n="65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3E41-DF5A-4B01-AEF0-1D1BBC8963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21D5-FBE2-48C6-91B5-981652E3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16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2565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القضايا النحوية: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01637" y="2207091"/>
            <a:ext cx="6524730" cy="2345456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مِن النَصّ إلى الجُمْلَة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والروابط </a:t>
            </a:r>
            <a:r>
              <a:rPr lang="ar-BH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اللفظيّة والروابط المعنويّة</a:t>
            </a:r>
            <a: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		</a:t>
            </a:r>
            <a:endParaRPr lang="en-US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"/>
          <a:stretch/>
        </p:blipFill>
        <p:spPr>
          <a:xfrm>
            <a:off x="183264" y="1551505"/>
            <a:ext cx="3112240" cy="4054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3238" y="5242569"/>
            <a:ext cx="7749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- الفصل الدراسي الأول </a:t>
            </a:r>
          </a:p>
          <a:p>
            <a:pPr algn="ct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 عرب 101 - الصف الأول الثانوي - القضايا النحوية -  118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9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891">
        <p:fade/>
      </p:transition>
    </mc:Choice>
    <mc:Fallback xmlns="">
      <p:transition spd="med" advTm="478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705" y="2128219"/>
            <a:ext cx="11107711" cy="3538064"/>
          </a:xfr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r" rt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قرّر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إسماعيل أن يسافر إلى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أوروبّا، فجمع الأبُ كلَّ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يستطيع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جمعَه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المال، وباعت الأمّ حليّها،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واشتُرِيَت تذاكرُ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السفرِ، والملابسُ الثقيلةُ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التي تقي من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بردِ أوروبّا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خرج إسماعيل من قاعةِ الامتحانِ وقلبُه واجفٌ، مفعمٌ بالشكوك، وأُعلِنت النتيجةُ،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وإذا به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يفوز، وسافر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إسماعيل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للتخصّص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طبِّ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العيون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1334" y="868081"/>
            <a:ext cx="4868726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التعليميّ -1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3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8"/>
    </mc:Choice>
    <mc:Fallback xmlns="">
      <p:transition spd="slow" advTm="15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4459" y="2509601"/>
            <a:ext cx="10804831" cy="378565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عمّار فرحات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طويلُ القامةِ،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كتفاه عريضان،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قسماتُه منحوتةٌ، أنفُه مستقيمٌ، ذقنُه بارزٌ،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عيناه غائرتان، إذا سار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مشى مشيةَ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الكادحين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كأنّه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يحمل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عبءَ الدنيا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وإذا جلس في المقهى بين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أحبابِه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حسبته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أحدَ نحوتِ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«بيكاسو».</a:t>
            </a:r>
          </a:p>
        </p:txBody>
      </p:sp>
      <p:sp>
        <p:nvSpPr>
          <p:cNvPr id="9" name="Rectangle 8"/>
          <p:cNvSpPr/>
          <p:nvPr/>
        </p:nvSpPr>
        <p:spPr>
          <a:xfrm>
            <a:off x="824459" y="1518436"/>
            <a:ext cx="10804831" cy="701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س1: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أعد ترتيب الجمل في النصّ الوصفيّ الآتي للحصول على بناء آخر للنصّ.</a:t>
            </a: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1929" y="513152"/>
            <a:ext cx="4072430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التعليميّ -2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9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448" y="3983140"/>
            <a:ext cx="10570423" cy="22467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عمّار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فرحات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قسماتُه منحوتةٌ،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عيناه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غائرتان، أنفُه مستقيم، ذقنُه بارزٌ، طويلُ القامةِ،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كتفاه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عريضان، إذا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سار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مشى مشيةَ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الكادحين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كأنّه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يحمل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عبءَ الدنيا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وإذا جلس في المقهى بين أحبابه حسبته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أحدَ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نحوت «بيكاسو».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4393" y="3018408"/>
            <a:ext cx="2490725" cy="7017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الأولى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203" y="1555078"/>
            <a:ext cx="102549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ج2: يمكننا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إعادة تشكيل النصّ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الوصفيّ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السابق في أكثر من صورة على النحو الآتي:</a:t>
            </a: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6234" y="451833"/>
            <a:ext cx="4628884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التعليميّ -2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5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9489" y="2809081"/>
            <a:ext cx="10480482" cy="25853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عمّار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فرحات إذا سار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مشى مشيةَ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الكادحين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كأنَّه يحملُ عبءَ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الدنيا، وإذا جلس في المقهى بين أحبابه حسبته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أحدَ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نحوت «بيكاسو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». طويلُ القامةِ،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كتفاه عريضان،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قسماتُه منحوتةٌ،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عيناه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غائرتان،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أنفُه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مستقيم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ذقنُه بارز.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4727" y="1794070"/>
            <a:ext cx="3225244" cy="7017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</a:t>
            </a:r>
            <a:r>
              <a:rPr lang="ar-BH" sz="28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</a:p>
        </p:txBody>
      </p:sp>
      <p:sp>
        <p:nvSpPr>
          <p:cNvPr id="5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6125" y="758302"/>
            <a:ext cx="5353846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إجابة النشاط التعليميّ -2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1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8919" y="2745761"/>
            <a:ext cx="8529403" cy="12349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600"/>
              </a:spcAft>
            </a:pPr>
            <a:r>
              <a:rPr lang="ar-BH" sz="5400" b="1" cap="all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الروابط اللفظيّة والروابط المعنويّة </a:t>
            </a:r>
          </a:p>
        </p:txBody>
      </p:sp>
      <p:sp>
        <p:nvSpPr>
          <p:cNvPr id="4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5076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الروابط اللفظية والمعنوية-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8388" y="4389425"/>
            <a:ext cx="7362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القضايا النحوية </a:t>
            </a:r>
            <a:r>
              <a:rPr lang="ar-BH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ص 120 بالكتاب المدرسيّ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5390061" y="1456254"/>
            <a:ext cx="55388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الثاني من الدرس: </a:t>
            </a:r>
            <a:endParaRPr lang="ar-BH" sz="1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31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5518" y="2473235"/>
            <a:ext cx="10750882" cy="634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كان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جالس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إلى العشاء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بين إخوته وأبيه، وكانت أم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 كعادتها ت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شرف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حفلة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الطعام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».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8250" y="4178450"/>
            <a:ext cx="10179334" cy="19882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في النصّ تستقلّ تركيبيًّا عن الجملة التي قبلها والجملة التي بعدها.</a:t>
            </a:r>
          </a:p>
          <a:p>
            <a:pPr marL="457200" indent="-457200" algn="just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الجملتين السابقتين ترتبطان برابط لفظيّ هو الواو.</a:t>
            </a:r>
          </a:p>
          <a:p>
            <a:pPr marL="457200" indent="-457200" algn="just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الواو ليست عنصرًا من عناصر الجملة الأولى، ولا عنصرًا من عناصر الجملة الثانية.</a:t>
            </a:r>
          </a:p>
          <a:p>
            <a:pPr marL="457200" indent="-457200" algn="just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الواو تفيد الجمع بين المعطوف والمعطوف عليه، والاشتراك في الحكم الإعرابيّ.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5605" y="3404639"/>
            <a:ext cx="2615021" cy="701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أنّ: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053990" y="3482223"/>
            <a:ext cx="441160" cy="63036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1528" y="1586772"/>
            <a:ext cx="2866056" cy="701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1: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5076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الروابط اللفظية والمعنوية-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1742" y="679552"/>
            <a:ext cx="4628884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أوّلا: الروابط اللفظيّة</a:t>
            </a:r>
          </a:p>
        </p:txBody>
      </p:sp>
    </p:spTree>
    <p:extLst>
      <p:ext uri="{BB962C8B-B14F-4D97-AF65-F5344CB8AC3E}">
        <p14:creationId xmlns:p14="http://schemas.microsoft.com/office/powerpoint/2010/main" val="37520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1292" y="1985355"/>
            <a:ext cx="10179334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10000"/>
              </a:lnSpc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«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وغمسها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الطبق المشترك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ثمّ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رفعها إلى فم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»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636" y="4076423"/>
            <a:ext cx="10747952" cy="22590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1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الجملتين ترتبطان برابط لفظيّ هو ثُمّ.</a:t>
            </a:r>
          </a:p>
          <a:p>
            <a:pPr algn="just" rtl="1">
              <a:lnSpc>
                <a:spcPct val="11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(ثُمّ) تفيد الترتيب والتراخي.</a:t>
            </a:r>
          </a:p>
          <a:p>
            <a:pPr algn="r" rtl="1">
              <a:lnSpc>
                <a:spcPct val="11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هناك أدوات لفظيّة كثيرة للربط بين الجمل مثل الواو، والفاء (التي تفيد الترتيب، </a:t>
            </a:r>
          </a:p>
          <a:p>
            <a:pPr algn="r" rtl="1">
              <a:lnSpc>
                <a:spcPct val="11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الاستئناف)، وثمّ، وغيرها.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0003" y="3157633"/>
            <a:ext cx="2509510" cy="634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أنّ: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998883" y="3221713"/>
            <a:ext cx="441160" cy="630365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0003" y="1263432"/>
            <a:ext cx="2509510" cy="634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2: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5076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الروابط اللفظية والمعنوية-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1742" y="351412"/>
            <a:ext cx="4628884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ar-BH" sz="4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الروابط 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اللفظيّة</a:t>
            </a:r>
          </a:p>
        </p:txBody>
      </p:sp>
    </p:spTree>
    <p:extLst>
      <p:ext uri="{BB962C8B-B14F-4D97-AF65-F5344CB8AC3E}">
        <p14:creationId xmlns:p14="http://schemas.microsoft.com/office/powerpoint/2010/main" val="9838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3625" y="2276628"/>
            <a:ext cx="10179334" cy="1175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لكن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لأمر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خطر له خاطر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غريب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!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الذي يقع لو أن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 أخذ اللقمة بكلتا يديه بدل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يأخذها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بيد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واحدة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».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695" y="4350531"/>
            <a:ext cx="10675931" cy="19882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بدأت بأداة الاستدراك (لكن) لأنّها تمثّل استدراكًا على الجملة المتقدّمة عليها.</a:t>
            </a:r>
          </a:p>
          <a:p>
            <a:pPr marL="457200" indent="-457200" algn="just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الجملتين السابقتين متتاليتان في النصّ.</a:t>
            </a:r>
          </a:p>
          <a:p>
            <a:pPr marL="457200" indent="-457200" algn="just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الجملتين مترابطتان معنويًّا، الأولى تتضمّن أمرًا مبهمًا (خاطرٌ غريب)، والثانية تفسّره.</a:t>
            </a:r>
          </a:p>
          <a:p>
            <a:pPr marL="457200" indent="-457200" algn="r" rtl="1">
              <a:lnSpc>
                <a:spcPct val="110000"/>
              </a:lnSpc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الجملتين لم ترتبطا بالواو ، أو الفاء أو ثمّ، أو غيرها من أدوات الربط، وكان الرابط بينهما معنويًّا.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2467" y="3642351"/>
            <a:ext cx="2098430" cy="634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أنّ: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094012" y="3642351"/>
            <a:ext cx="441160" cy="630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11082" y="1555366"/>
            <a:ext cx="2121877" cy="634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1: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5076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الروابط اللفظية والمعنوية-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1742" y="451833"/>
            <a:ext cx="4628884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ar-BH" sz="4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الروابط المعنويّة</a:t>
            </a:r>
            <a:endParaRPr lang="ar-BH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1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3626" y="2208857"/>
            <a:ext cx="10179334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10000"/>
              </a:lnSpc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وما الذي يمنعه من هذه التجربة؟ لا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شيء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».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292" y="4350531"/>
            <a:ext cx="10179334" cy="151426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10000"/>
              </a:lnSpc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الجملتين السابقتين متتاليتان في النصّ.</a:t>
            </a:r>
          </a:p>
          <a:p>
            <a:pPr algn="just" rtl="1">
              <a:lnSpc>
                <a:spcPct val="110000"/>
              </a:lnSpc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الجملتين مترابطتان معنويًّا، فأولاهما استفهام، والأخرى جواب عن ذلك الاستفهام.</a:t>
            </a:r>
          </a:p>
          <a:p>
            <a:pPr algn="just" rtl="1">
              <a:lnSpc>
                <a:spcPct val="110000"/>
              </a:lnSpc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الرابط بين الجملتين رابط معنويّ.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1083" y="3464126"/>
            <a:ext cx="2098430" cy="634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أنّ: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340054" y="3467781"/>
            <a:ext cx="441160" cy="63036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39508" y="1427737"/>
            <a:ext cx="1981198" cy="634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2: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5076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الروابط اللفظية والمعنوية-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1742" y="351412"/>
            <a:ext cx="4628884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ar-BH" sz="4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الروابط المعنويّة</a:t>
            </a:r>
            <a:endParaRPr lang="ar-BH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7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8818" y="189298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8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  <a:p>
            <a:pPr algn="ct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شُكرًا لتِفَاعُـلـِك</a:t>
            </a:r>
          </a:p>
        </p:txBody>
      </p:sp>
    </p:spTree>
    <p:extLst>
      <p:ext uri="{BB962C8B-B14F-4D97-AF65-F5344CB8AC3E}">
        <p14:creationId xmlns:p14="http://schemas.microsoft.com/office/powerpoint/2010/main" val="20157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0788" y="2994879"/>
            <a:ext cx="10515600" cy="2881265"/>
          </a:xfr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 تعرّف مفهوم النصّ ومكوناته.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تحديد شروط الجملة التامّة.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تقسيم النصّ جملاً مستقلة مبنًى ومعنًى.</a:t>
            </a:r>
          </a:p>
          <a:p>
            <a:pPr marL="0" indent="0" algn="r">
              <a:lnSpc>
                <a:spcPct val="150000"/>
              </a:lnSpc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28163" y="1954940"/>
            <a:ext cx="4608225" cy="6799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BH" sz="4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4DA7D4-8FED-4A4B-86B4-3C205B106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77" y="25400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2"/>
    </mc:Choice>
    <mc:Fallback xmlns="">
      <p:transition spd="slow" advTm="29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0435" y="2610936"/>
            <a:ext cx="7233138" cy="111114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endParaRPr lang="ar-BH" sz="1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عبِّر بثلاث جملٍ مستقلةٍ عن الصورةِ التي أمَامَك.</a:t>
            </a:r>
          </a:p>
          <a:p>
            <a:pPr marL="0" indent="0" algn="r">
              <a:buNone/>
            </a:pPr>
            <a:endParaRPr lang="ar-BH" sz="3200" dirty="0">
              <a:solidFill>
                <a:srgbClr val="00B050"/>
              </a:solidFill>
              <a:cs typeface="AL-Mohanad Bold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5259" y="1293883"/>
            <a:ext cx="4072430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التمهيد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"/>
          <a:stretch/>
        </p:blipFill>
        <p:spPr>
          <a:xfrm>
            <a:off x="706076" y="1460800"/>
            <a:ext cx="3835943" cy="341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2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93" y="2691679"/>
            <a:ext cx="22391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الأولى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737231" y="2977661"/>
            <a:ext cx="1383323" cy="22273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691679"/>
            <a:ext cx="60022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تَمتدُّ حضارةُ البحرين في عمقِ التاريخ.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5692" y="3816160"/>
            <a:ext cx="22391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الثانية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737231" y="4104155"/>
            <a:ext cx="1383323" cy="22273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85111"/>
            <a:ext cx="60022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علمُ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يرفرفُ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أجوائِها الحُرَّة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95691" y="4894045"/>
            <a:ext cx="22391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الثالثة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737231" y="5202538"/>
            <a:ext cx="1383323" cy="22273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5078544"/>
            <a:ext cx="60022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ينتشرُ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بلادي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الكثيرُ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المعالمِ الأثريَّة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" y="861623"/>
            <a:ext cx="2763922" cy="178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7225259" y="1293883"/>
            <a:ext cx="4072430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التمهيد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7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83"/>
    </mc:Choice>
    <mc:Fallback xmlns="">
      <p:transition spd="slow" advTm="21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9448" y="2524946"/>
            <a:ext cx="10837889" cy="3695972"/>
          </a:xfr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0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	</a:t>
            </a:r>
          </a:p>
          <a:p>
            <a:pPr marL="0" indent="0" algn="r" rtl="1">
              <a:buNone/>
            </a:pP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كان 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جالس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إلى 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العشاء</a:t>
            </a:r>
            <a:r>
              <a:rPr lang="ar-BH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إخوته وأبيه، وكانت أم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 كعادتها ت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شرف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حفلة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الطعام،</a:t>
            </a:r>
            <a:r>
              <a:rPr lang="ar-BH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وكان 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يأكل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كما يأكل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الناس. 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لكن 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لأمر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خطر له خاطر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غريب! ما الذي يقع لو أن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 أخذ اللقمة بكلتا يديه بدل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يأخذها 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بيد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واحدة</a:t>
            </a:r>
            <a:r>
              <a:rPr lang="ar-BH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وما الذي يمنعه من هذه التجربة؟ لا شيء. وإذن فقد أخذ اللقمة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بكلتا يديه وغمسها في الطبق المشترك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ثمّ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رفعها إلى فم</a:t>
            </a:r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ه. فأمّا إخوته فأغرقوا في الضحك، وأمّا أمّه فأجهشت بالبكاء، </a:t>
            </a:r>
            <a:r>
              <a:rPr lang="ar-SA" sz="3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وأمّا 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فلم يعرف كيف قضى ليلته.  </a:t>
            </a:r>
            <a:endParaRPr 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400" b="1" dirty="0">
              <a:solidFill>
                <a:srgbClr val="0070C0"/>
              </a:solidFill>
            </a:endParaRPr>
          </a:p>
        </p:txBody>
      </p:sp>
      <p:sp>
        <p:nvSpPr>
          <p:cNvPr id="6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6498" y="1293883"/>
            <a:ext cx="6340839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النصّ الآتي ثمّ </a:t>
            </a:r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عمّا يأتي:</a:t>
            </a:r>
            <a:endParaRPr lang="ar-B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8"/>
    </mc:Choice>
    <mc:Fallback xmlns="">
      <p:transition spd="slow" advTm="1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578" y="2920332"/>
            <a:ext cx="11085940" cy="329320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BH" sz="4000" b="1" dirty="0" smtClean="0">
                <a:solidFill>
                  <a:schemeClr val="accent5">
                    <a:lumMod val="75000"/>
                  </a:schemeClr>
                </a:solidFill>
                <a:cs typeface="AL-Mohanad Bold" pitchFamily="2" charset="-78"/>
              </a:rPr>
              <a:t>ج1:</a:t>
            </a: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كان جالس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إلى العشاء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بين إخوته وأبيه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وكانت أم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 كعادتها ت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شرف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حفلة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الطعام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وكان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يأكل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كما يأكل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الناس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ولكن لأمر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خطر له خاطر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غريب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الذي يقع لو أن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 أخذ اللقمة بكلتا يديه بدل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يأخذها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بيد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واحدة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dirty="0" smtClean="0">
                <a:solidFill>
                  <a:schemeClr val="accent5"/>
                </a:solidFill>
                <a:cs typeface="AL-Mohanad Bold" pitchFamily="2" charset="-78"/>
              </a:rPr>
              <a:t> </a:t>
            </a:r>
            <a:endParaRPr lang="ar-BH" sz="2800" dirty="0">
              <a:solidFill>
                <a:schemeClr val="accent5"/>
              </a:solidFill>
              <a:cs typeface="AL-Mohanad Bold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8840" y="1604415"/>
            <a:ext cx="99766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س1: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قسّم</a:t>
            </a:r>
            <a:r>
              <a:rPr lang="ar-SA" sz="3200" dirty="0" smtClean="0"/>
              <a:t>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السابق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جملا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مستقلّة المعنى والمبنى، بوضع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لكلّ جملة، ووضع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علامة 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نهاية كلّ جملة.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863" y="1723118"/>
            <a:ext cx="1304807" cy="7166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73080" y="556476"/>
            <a:ext cx="4072430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67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3422" y="1701247"/>
            <a:ext cx="10254914" cy="45243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ج1:</a:t>
            </a: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وما الذي يمنعه من هذه التجربة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لا شيء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وإذن فقد أخذ اللقمة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بكلتا يديه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وغمسها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الطبق المشترك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ثمّ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رفعها إلى فمه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فأمّا إخوته فأغرقوا في الضحك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وأمّا أمّه فأجهشت بالبكاء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13-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وأمّا هو فلم يعرف كيف قضى ليلته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#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2800" dirty="0">
              <a:solidFill>
                <a:schemeClr val="accent5"/>
              </a:solidFill>
              <a:cs typeface="AL-Mohanad Bold" pitchFamily="2" charset="-78"/>
            </a:endParaRPr>
          </a:p>
        </p:txBody>
      </p:sp>
      <p:sp>
        <p:nvSpPr>
          <p:cNvPr id="4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0879" y="556476"/>
            <a:ext cx="5464631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إجابة التدريب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5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19528" y="2033206"/>
            <a:ext cx="10639557" cy="639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أن قمت بتقسيم النصّ جملاً مستقلة المعنى والمبنى لاحظ ما يأتي:</a:t>
            </a:r>
            <a:endParaRPr lang="ar-B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528" y="3488214"/>
            <a:ext cx="879922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يتكوّن النصّ من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صحيح من الجمل يمكن عدّها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200" b="1" dirty="0" smtClean="0">
                <a:solidFill>
                  <a:schemeClr val="accent5"/>
                </a:solidFill>
                <a:cs typeface="AL-Mohanad Bold" pitchFamily="2" charset="-78"/>
              </a:rPr>
              <a:t> </a:t>
            </a:r>
            <a:endParaRPr lang="ar-BH" sz="3200" b="1" dirty="0">
              <a:solidFill>
                <a:schemeClr val="accent5"/>
              </a:solidFill>
              <a:cs typeface="AL-Mohanad Bold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94856" y="3504844"/>
            <a:ext cx="1436361" cy="639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أوّلاً:</a:t>
            </a:r>
            <a:endParaRPr lang="ar-B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22724" y="4953885"/>
            <a:ext cx="1436361" cy="639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9528" y="5059384"/>
            <a:ext cx="879922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يؤلّف المتكلّم بين الجمل مراعيًا قواعد الترابط والانسجام؛ ليكوّن نصًّا.</a:t>
            </a:r>
            <a:r>
              <a:rPr lang="ar-BH" sz="3200" b="1" dirty="0" smtClean="0">
                <a:solidFill>
                  <a:schemeClr val="accent5"/>
                </a:solidFill>
                <a:cs typeface="AL-Mohanad Bold" pitchFamily="2" charset="-78"/>
              </a:rPr>
              <a:t> </a:t>
            </a:r>
            <a:endParaRPr lang="ar-BH" sz="3200" b="1" dirty="0">
              <a:solidFill>
                <a:schemeClr val="accent5"/>
              </a:solidFill>
              <a:cs typeface="AL-Mohanad Bold" pitchFamily="2" charset="-78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73080" y="556476"/>
            <a:ext cx="4072430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الاستنتاج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63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8779" y="2323122"/>
            <a:ext cx="10515600" cy="4017718"/>
          </a:xfr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قرر إسماعيل أن يسافر إلى أوروبّا.</a:t>
            </a:r>
          </a:p>
          <a:p>
            <a:pPr marL="0" indent="0" algn="r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خرج إسماعيل من قاعة الامتحان وقلبه واجف، مفعمٌ بالشكوك.</a:t>
            </a:r>
          </a:p>
          <a:p>
            <a:pPr marL="0" indent="0" algn="r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ج. فجمع الأب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كلّ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يستطيع جمعه من المال.</a:t>
            </a:r>
          </a:p>
          <a:p>
            <a:pPr marL="0" indent="0" algn="r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د. وأعلنت النتيجة وإذا به يفوز.</a:t>
            </a:r>
          </a:p>
          <a:p>
            <a:pPr marL="0" indent="0" algn="r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هـ. واشتُريَت تذاكر السفر والملابس الثقيلة التي تقي من برد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أوروبّا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و. وسافر إسماعيل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للتخصّص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طبّ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العيون.</a:t>
            </a:r>
          </a:p>
          <a:p>
            <a:pPr marL="0" indent="0" algn="r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ز. وباعت الأمّ حليّها.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334125" y="1467513"/>
            <a:ext cx="10295165" cy="653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رتّب الجمل الآتية للحصول على نصّ سرديّ متماسك:</a:t>
            </a: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255D957B-3BA8-46D8-ACB8-983334DA4329}"/>
              </a:ext>
            </a:extLst>
          </p:cNvPr>
          <p:cNvSpPr/>
          <p:nvPr/>
        </p:nvSpPr>
        <p:spPr>
          <a:xfrm>
            <a:off x="44970" y="351412"/>
            <a:ext cx="3163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النص إلى الجملة - عرب 101</a:t>
            </a: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860" y="379436"/>
            <a:ext cx="4072430" cy="722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التعليميّ -1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5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8"/>
    </mc:Choice>
    <mc:Fallback xmlns="">
      <p:transition spd="slow" advTm="15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2037</TotalTime>
  <Words>1069</Words>
  <Application>Microsoft Office PowerPoint</Application>
  <PresentationFormat>Widescreen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AL-Mohanad Bold</vt:lpstr>
      <vt:lpstr>Arial</vt:lpstr>
      <vt:lpstr>Calibri</vt:lpstr>
      <vt:lpstr>Calibri Light</vt:lpstr>
      <vt:lpstr>Sakkal Majalla</vt:lpstr>
      <vt:lpstr>Office Theme</vt:lpstr>
      <vt:lpstr>   مِن النَصّ إلى الجُمْلَة     والروابط اللفظيّة والروابط المعنويّة     </vt:lpstr>
      <vt:lpstr>أهداف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284</cp:revision>
  <dcterms:created xsi:type="dcterms:W3CDTF">2020-03-04T10:47:58Z</dcterms:created>
  <dcterms:modified xsi:type="dcterms:W3CDTF">2020-09-28T11:43:05Z</dcterms:modified>
</cp:coreProperties>
</file>