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4" r:id="rId4"/>
    <p:sldId id="260" r:id="rId5"/>
    <p:sldId id="261" r:id="rId6"/>
    <p:sldId id="262" r:id="rId7"/>
    <p:sldId id="263" r:id="rId8"/>
    <p:sldId id="265" r:id="rId9"/>
    <p:sldId id="266" r:id="rId10"/>
    <p:sldId id="269" r:id="rId11"/>
    <p:sldId id="267" r:id="rId12"/>
    <p:sldId id="268" r:id="rId13"/>
    <p:sldId id="281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EEC"/>
    <a:srgbClr val="FF5D5D"/>
    <a:srgbClr val="FF3333"/>
    <a:srgbClr val="00269C"/>
    <a:srgbClr val="9751CB"/>
    <a:srgbClr val="CDACE6"/>
    <a:srgbClr val="CC0000"/>
    <a:srgbClr val="532476"/>
    <a:srgbClr val="F8B4CE"/>
    <a:srgbClr val="552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A3E41-DF5A-4B01-AEF0-1D1BBC8963C9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921D5-FBE2-48C6-91B5-981652E35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67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27" y="2188459"/>
            <a:ext cx="2753332" cy="315252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50627" y="5340981"/>
            <a:ext cx="2753332" cy="919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77800" h="1524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rgbClr val="0070C0"/>
                </a:solidFill>
              </a:rPr>
              <a:t>مقـرّر </a:t>
            </a:r>
          </a:p>
          <a:p>
            <a:pPr algn="ctr"/>
            <a:r>
              <a:rPr lang="ar-BH" sz="2800" b="1" dirty="0" smtClean="0">
                <a:solidFill>
                  <a:srgbClr val="0070C0"/>
                </a:solidFill>
              </a:rPr>
              <a:t>عرب 102</a:t>
            </a:r>
            <a:endParaRPr lang="ar-BH" sz="2800" b="1" dirty="0">
              <a:solidFill>
                <a:srgbClr val="0070C0"/>
              </a:solidFill>
            </a:endParaRPr>
          </a:p>
        </p:txBody>
      </p:sp>
      <p:sp>
        <p:nvSpPr>
          <p:cNvPr id="19" name="Subtitle 1"/>
          <p:cNvSpPr>
            <a:spLocks noGrp="1"/>
          </p:cNvSpPr>
          <p:nvPr>
            <p:ph type="subTitle" idx="1"/>
          </p:nvPr>
        </p:nvSpPr>
        <p:spPr>
          <a:xfrm>
            <a:off x="2671799" y="1285812"/>
            <a:ext cx="8328297" cy="5251466"/>
          </a:xfrm>
        </p:spPr>
        <p:txBody>
          <a:bodyPr/>
          <a:lstStyle/>
          <a:p>
            <a:pPr algn="r"/>
            <a:endParaRPr lang="ar-BH" dirty="0" smtClean="0"/>
          </a:p>
          <a:p>
            <a:pPr algn="r"/>
            <a:endParaRPr lang="ar-BH" dirty="0"/>
          </a:p>
        </p:txBody>
      </p:sp>
      <p:pic>
        <p:nvPicPr>
          <p:cNvPr id="20" name="Picture 19" descr="Page Backgroun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t="14257" r="5533" b="52086"/>
          <a:stretch/>
        </p:blipFill>
        <p:spPr bwMode="auto">
          <a:xfrm>
            <a:off x="3957850" y="1842448"/>
            <a:ext cx="7341613" cy="4462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331736" y="2188459"/>
            <a:ext cx="41681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7200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العجوز والقلعة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312998" y="4215011"/>
            <a:ext cx="2063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3600" b="1" dirty="0" smtClean="0">
                <a:solidFill>
                  <a:srgbClr val="C0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فوزيّة رشيد</a:t>
            </a:r>
            <a:endParaRPr lang="ar-BH" sz="3600" b="1" dirty="0" smtClean="0">
              <a:solidFill>
                <a:srgbClr val="C00000"/>
              </a:solidFill>
            </a:endParaRPr>
          </a:p>
        </p:txBody>
      </p:sp>
      <p:pic>
        <p:nvPicPr>
          <p:cNvPr id="23" name="Picture 22" descr="Page Background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6" t="59855" r="18185" b="29868"/>
          <a:stretch/>
        </p:blipFill>
        <p:spPr bwMode="auto">
          <a:xfrm>
            <a:off x="9878062" y="4863923"/>
            <a:ext cx="932990" cy="1043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86"/>
    </mc:Choice>
    <mc:Fallback xmlns="">
      <p:transition spd="slow" advTm="4208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914400" y="117812"/>
            <a:ext cx="10515600" cy="1023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b="1" smtClean="0">
                <a:solidFill>
                  <a:srgbClr val="C00000"/>
                </a:solidFill>
              </a:rPr>
              <a:t>تحليل المقطع الثاني</a:t>
            </a:r>
            <a:endParaRPr lang="ar-BH" b="1" dirty="0">
              <a:solidFill>
                <a:srgbClr val="C0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03032" y="849384"/>
            <a:ext cx="11936568" cy="5777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Font typeface="Arial" panose="020B0604020202020204" pitchFamily="34" charset="0"/>
              <a:buNone/>
            </a:pPr>
            <a:endParaRPr lang="ar-BH" b="1" smtClean="0">
              <a:solidFill>
                <a:srgbClr val="FF0000"/>
              </a:solidFill>
            </a:endParaRPr>
          </a:p>
          <a:p>
            <a:pPr marL="0" indent="0" algn="just" rtl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ar-BH" sz="200" b="1" smtClean="0">
                <a:solidFill>
                  <a:schemeClr val="accent2">
                    <a:lumMod val="75000"/>
                  </a:schemeClr>
                </a:solidFill>
              </a:rPr>
              <a:t>ت</a:t>
            </a:r>
          </a:p>
          <a:p>
            <a:pPr marL="0" indent="0" algn="just" rtl="1">
              <a:lnSpc>
                <a:spcPct val="100000"/>
              </a:lnSpc>
              <a:buFont typeface="Arial" panose="020B0604020202020204" pitchFamily="34" charset="0"/>
              <a:buNone/>
            </a:pPr>
            <a:endParaRPr lang="ar-BH" b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968005" y="1266295"/>
            <a:ext cx="10112455" cy="619045"/>
          </a:xfrm>
          <a:prstGeom prst="rect">
            <a:avLst/>
          </a:prstGeom>
          <a:solidFill>
            <a:srgbClr val="0026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3000" b="1" dirty="0" smtClean="0"/>
              <a:t>ضع علامة (</a:t>
            </a:r>
            <a:r>
              <a:rPr lang="ar-BH" sz="3000" b="1" dirty="0" smtClean="0">
                <a:solidFill>
                  <a:schemeClr val="bg1"/>
                </a:solidFill>
              </a:rPr>
              <a:t>✔</a:t>
            </a:r>
            <a:r>
              <a:rPr lang="ar-BH" sz="3000" b="1" dirty="0" smtClean="0"/>
              <a:t>) أمام الإجابة الصحيحة وعلامة (</a:t>
            </a:r>
            <a:r>
              <a:rPr lang="en-US" sz="3000" b="1" dirty="0" smtClean="0">
                <a:solidFill>
                  <a:schemeClr val="bg1"/>
                </a:solidFill>
              </a:rPr>
              <a:t>X</a:t>
            </a:r>
            <a:r>
              <a:rPr lang="ar-BH" sz="3000" b="1" dirty="0" smtClean="0"/>
              <a:t>) أمام الإجابة الخاطئة:</a:t>
            </a:r>
            <a:endParaRPr lang="ar-BH" sz="3000" b="1" dirty="0"/>
          </a:p>
        </p:txBody>
      </p:sp>
      <p:sp>
        <p:nvSpPr>
          <p:cNvPr id="21" name="Rectangle 20"/>
          <p:cNvSpPr/>
          <p:nvPr/>
        </p:nvSpPr>
        <p:spPr>
          <a:xfrm>
            <a:off x="2582317" y="2010493"/>
            <a:ext cx="9457283" cy="430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r" rtl="1">
              <a:lnSpc>
                <a:spcPct val="30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endParaRPr lang="ar-BH" sz="2800" b="1" dirty="0" smtClean="0">
              <a:solidFill>
                <a:srgbClr val="7030A0"/>
              </a:solidFill>
            </a:endParaRPr>
          </a:p>
          <a:p>
            <a:pPr marL="457200" indent="-457200" algn="r" rtl="1">
              <a:lnSpc>
                <a:spcPct val="30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endParaRPr lang="ar-BH" sz="2800" b="1" dirty="0" smtClean="0">
              <a:solidFill>
                <a:srgbClr val="7030A0"/>
              </a:solidFill>
            </a:endParaRPr>
          </a:p>
          <a:p>
            <a:pPr marL="457200" indent="-457200" algn="r" rtl="1">
              <a:lnSpc>
                <a:spcPct val="30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endParaRPr lang="ar-BH" sz="2800" b="1" dirty="0">
              <a:solidFill>
                <a:srgbClr val="7030A0"/>
              </a:solidFill>
            </a:endParaRPr>
          </a:p>
          <a:p>
            <a:pPr marL="457200" indent="-457200" algn="r" rtl="1">
              <a:lnSpc>
                <a:spcPct val="30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endParaRPr lang="ar-BH" sz="2800" b="1" dirty="0" smtClean="0">
              <a:solidFill>
                <a:srgbClr val="7030A0"/>
              </a:solidFill>
            </a:endParaRPr>
          </a:p>
          <a:p>
            <a:pPr marL="457200" indent="-457200" algn="r" rtl="1">
              <a:spcAft>
                <a:spcPts val="1800"/>
              </a:spcAft>
              <a:buFont typeface="Wingdings" panose="05000000000000000000" pitchFamily="2" charset="2"/>
              <a:buChar char="q"/>
            </a:pPr>
            <a:endParaRPr lang="ar-BH" sz="2800" b="1" dirty="0" smtClean="0">
              <a:solidFill>
                <a:srgbClr val="7030A0"/>
              </a:solidFill>
            </a:endParaRPr>
          </a:p>
          <a:p>
            <a:pPr marL="457200" indent="-457200" algn="r" rtl="1">
              <a:spcAft>
                <a:spcPts val="1800"/>
              </a:spcAft>
              <a:buFont typeface="Wingdings" panose="05000000000000000000" pitchFamily="2" charset="2"/>
              <a:buChar char="q"/>
            </a:pPr>
            <a:endParaRPr lang="ar-BH" sz="2800" b="1" dirty="0" smtClean="0">
              <a:solidFill>
                <a:srgbClr val="7030A0"/>
              </a:solidFill>
            </a:endParaRPr>
          </a:p>
          <a:p>
            <a:pPr marL="457200" indent="-457200" algn="r" rtl="1">
              <a:spcAft>
                <a:spcPts val="1800"/>
              </a:spcAft>
              <a:buFont typeface="Wingdings" panose="05000000000000000000" pitchFamily="2" charset="2"/>
              <a:buChar char="q"/>
            </a:pPr>
            <a:endParaRPr lang="ar-BH" sz="2800" b="1" dirty="0" smtClean="0">
              <a:solidFill>
                <a:srgbClr val="7030A0"/>
              </a:solidFill>
            </a:endParaRPr>
          </a:p>
          <a:p>
            <a:pPr algn="r" rtl="1">
              <a:spcAft>
                <a:spcPts val="1800"/>
              </a:spcAft>
            </a:pPr>
            <a:endParaRPr lang="ar-BH" sz="2800" b="1" dirty="0">
              <a:solidFill>
                <a:srgbClr val="7030A0"/>
              </a:solidFill>
            </a:endParaRPr>
          </a:p>
          <a:p>
            <a:pPr marL="457200" indent="-457200" algn="r" rtl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ar-BH" sz="2800" b="1" dirty="0" smtClean="0">
                <a:solidFill>
                  <a:srgbClr val="7030A0"/>
                </a:solidFill>
              </a:rPr>
              <a:t>العلاقة بين الساردة والعجوز هي علاقة اتصال قام على التعاطف والشفقة. </a:t>
            </a:r>
          </a:p>
          <a:p>
            <a:pPr marL="457200" indent="-457200" algn="r" rtl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ar-BH" sz="2800" b="1" dirty="0" smtClean="0">
                <a:solidFill>
                  <a:srgbClr val="7030A0"/>
                </a:solidFill>
              </a:rPr>
              <a:t>أمنية العجوز كانت الحصول على شقّة في بعض شقق الإسكان الحكوميّ. </a:t>
            </a:r>
          </a:p>
          <a:p>
            <a:pPr marL="457200" indent="-457200" algn="r" rtl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ar-BH" sz="2800" b="1" dirty="0" smtClean="0">
                <a:solidFill>
                  <a:srgbClr val="7030A0"/>
                </a:solidFill>
              </a:rPr>
              <a:t>قام السرد في هذا المقطع على النظام الخطّيّ، وخلا من الاسترجاع والاستباق.</a:t>
            </a:r>
          </a:p>
          <a:p>
            <a:pPr marL="457200" indent="-457200" algn="r" rtl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ar-BH" sz="2800" b="1" dirty="0" smtClean="0">
                <a:solidFill>
                  <a:srgbClr val="7030A0"/>
                </a:solidFill>
              </a:rPr>
              <a:t>غاب الوصف في المقطع الثاني وهيمن عليه السرد الخطّيّ. </a:t>
            </a:r>
          </a:p>
          <a:p>
            <a:pPr marL="457200" indent="-457200" algn="r" rtl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ar-BH" sz="2800" b="1" dirty="0" smtClean="0">
                <a:solidFill>
                  <a:srgbClr val="7030A0"/>
                </a:solidFill>
              </a:rPr>
              <a:t>مكّن الحوار من الكشف عن جوانب من شخصيّة العجوز. </a:t>
            </a:r>
          </a:p>
          <a:p>
            <a:pPr marL="457200" indent="-457200" algn="r" rtl="1"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ar-BH" sz="2800" b="1" dirty="0" smtClean="0">
                <a:solidFill>
                  <a:srgbClr val="7030A0"/>
                </a:solidFill>
              </a:rPr>
              <a:t>معظم الضمائر العائدة على العجوز تجعل منها في وضع المفعوليّة لا الفاعليّة. </a:t>
            </a:r>
          </a:p>
          <a:p>
            <a:pPr marL="457200" indent="-457200" algn="r" rtl="1">
              <a:spcAft>
                <a:spcPts val="1800"/>
              </a:spcAft>
              <a:buFont typeface="Wingdings" panose="05000000000000000000" pitchFamily="2" charset="2"/>
              <a:buChar char="q"/>
            </a:pPr>
            <a:endParaRPr lang="ar-BH" sz="2800" b="1" dirty="0" smtClean="0">
              <a:solidFill>
                <a:srgbClr val="7030A0"/>
              </a:solidFill>
            </a:endParaRPr>
          </a:p>
          <a:p>
            <a:pPr marL="457200" indent="-457200" algn="r" rtl="1">
              <a:spcAft>
                <a:spcPts val="1800"/>
              </a:spcAft>
              <a:buFont typeface="Wingdings" panose="05000000000000000000" pitchFamily="2" charset="2"/>
              <a:buChar char="q"/>
            </a:pPr>
            <a:endParaRPr lang="ar-BH" sz="2800" b="1" dirty="0" smtClean="0">
              <a:solidFill>
                <a:srgbClr val="7030A0"/>
              </a:solidFill>
            </a:endParaRPr>
          </a:p>
          <a:p>
            <a:pPr marL="457200" indent="-457200" algn="r" rtl="1">
              <a:spcAft>
                <a:spcPts val="1800"/>
              </a:spcAft>
              <a:buFont typeface="Wingdings" panose="05000000000000000000" pitchFamily="2" charset="2"/>
              <a:buChar char="q"/>
            </a:pPr>
            <a:endParaRPr lang="ar-BH" sz="2800" b="1" dirty="0" smtClean="0">
              <a:solidFill>
                <a:srgbClr val="7030A0"/>
              </a:solidFill>
            </a:endParaRPr>
          </a:p>
          <a:p>
            <a:pPr marL="457200" indent="-457200" algn="r" rtl="1">
              <a:lnSpc>
                <a:spcPct val="30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endParaRPr lang="ar-BH" sz="2800" b="1" dirty="0" smtClean="0">
              <a:solidFill>
                <a:srgbClr val="7030A0"/>
              </a:solidFill>
            </a:endParaRPr>
          </a:p>
          <a:p>
            <a:pPr marL="457200" indent="-457200" algn="r" rtl="1">
              <a:lnSpc>
                <a:spcPct val="300000"/>
              </a:lnSpc>
              <a:spcAft>
                <a:spcPts val="1800"/>
              </a:spcAft>
              <a:buFont typeface="Wingdings" panose="05000000000000000000" pitchFamily="2" charset="2"/>
              <a:buChar char="q"/>
            </a:pPr>
            <a:endParaRPr lang="ar-BH" sz="2800" b="1" dirty="0" smtClean="0">
              <a:solidFill>
                <a:srgbClr val="7030A0"/>
              </a:solidFill>
            </a:endParaRPr>
          </a:p>
          <a:p>
            <a:pPr algn="r" rtl="1">
              <a:lnSpc>
                <a:spcPct val="300000"/>
              </a:lnSpc>
              <a:spcAft>
                <a:spcPts val="1800"/>
              </a:spcAft>
            </a:pPr>
            <a:endParaRPr lang="ar-BH" sz="2800" b="1" dirty="0" smtClean="0">
              <a:solidFill>
                <a:srgbClr val="7030A0"/>
              </a:solidFill>
            </a:endParaRPr>
          </a:p>
          <a:p>
            <a:pPr marL="514350" indent="-514350" algn="r" rtl="1">
              <a:buAutoNum type="arabicParenR"/>
            </a:pPr>
            <a:endParaRPr lang="ar-BH" sz="2800" b="1" dirty="0">
              <a:solidFill>
                <a:srgbClr val="7030A0"/>
              </a:solidFill>
            </a:endParaRPr>
          </a:p>
          <a:p>
            <a:pPr marL="514350" indent="-514350" algn="r" rtl="1">
              <a:buAutoNum type="arabicParenR"/>
            </a:pPr>
            <a:endParaRPr lang="ar-BH" sz="2800" b="1" dirty="0" smtClean="0">
              <a:solidFill>
                <a:srgbClr val="7030A0"/>
              </a:solidFill>
            </a:endParaRPr>
          </a:p>
          <a:p>
            <a:pPr marL="514350" indent="-514350" algn="r" rtl="1">
              <a:buAutoNum type="arabicParenR"/>
            </a:pPr>
            <a:endParaRPr lang="ar-BH" sz="2800" b="1" dirty="0">
              <a:solidFill>
                <a:srgbClr val="7030A0"/>
              </a:solidFill>
            </a:endParaRPr>
          </a:p>
          <a:p>
            <a:pPr algn="r" rtl="1"/>
            <a:endParaRPr lang="ar-BH" sz="2800" b="1" dirty="0" smtClean="0"/>
          </a:p>
        </p:txBody>
      </p:sp>
      <p:sp>
        <p:nvSpPr>
          <p:cNvPr id="24" name="Plaque 23"/>
          <p:cNvSpPr/>
          <p:nvPr/>
        </p:nvSpPr>
        <p:spPr>
          <a:xfrm>
            <a:off x="191219" y="5461999"/>
            <a:ext cx="1240485" cy="861528"/>
          </a:xfrm>
          <a:prstGeom prst="plaque">
            <a:avLst/>
          </a:prstGeom>
          <a:solidFill>
            <a:srgbClr val="FF1D1D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FFFFFF"/>
                </a:solidFill>
              </a:rPr>
              <a:t>الإجابة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55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BH" dirty="0"/>
          </a:p>
        </p:txBody>
      </p:sp>
      <p:sp>
        <p:nvSpPr>
          <p:cNvPr id="28" name="Rectangle 27"/>
          <p:cNvSpPr/>
          <p:nvPr/>
        </p:nvSpPr>
        <p:spPr>
          <a:xfrm>
            <a:off x="1915892" y="2010492"/>
            <a:ext cx="666425" cy="4304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70038" y="2425573"/>
            <a:ext cx="433735" cy="382678"/>
          </a:xfrm>
          <a:prstGeom prst="rect">
            <a:avLst/>
          </a:prstGeom>
          <a:solidFill>
            <a:srgbClr val="FF3333"/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schemeClr val="bg1"/>
                </a:solidFill>
              </a:rPr>
              <a:t>✔</a:t>
            </a:r>
            <a:endParaRPr lang="ar-BH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39822" y="5121901"/>
            <a:ext cx="433735" cy="382678"/>
          </a:xfrm>
          <a:prstGeom prst="rect">
            <a:avLst/>
          </a:prstGeom>
          <a:solidFill>
            <a:srgbClr val="FF3333"/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schemeClr val="bg1"/>
                </a:solidFill>
              </a:rPr>
              <a:t>✔</a:t>
            </a:r>
            <a:endParaRPr lang="ar-BH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70038" y="4404032"/>
            <a:ext cx="445302" cy="461665"/>
          </a:xfrm>
          <a:prstGeom prst="rect">
            <a:avLst/>
          </a:prstGeom>
          <a:solidFill>
            <a:srgbClr val="FF3333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X</a:t>
            </a:r>
            <a:endParaRPr lang="ar-BH" sz="2400" b="1" dirty="0">
              <a:solidFill>
                <a:schemeClr val="bg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866" y="3671547"/>
            <a:ext cx="537459" cy="64012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2070038" y="3056238"/>
            <a:ext cx="403519" cy="461665"/>
          </a:xfrm>
          <a:prstGeom prst="rect">
            <a:avLst/>
          </a:prstGeom>
          <a:solidFill>
            <a:srgbClr val="FF3333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X</a:t>
            </a:r>
            <a:endParaRPr lang="ar-BH" sz="24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دور تقنيات تحليل البيانات في حل مشكلات الأعمال - نمذجيات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2" y="84871"/>
            <a:ext cx="1902296" cy="115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054878" y="5701424"/>
            <a:ext cx="433735" cy="382678"/>
          </a:xfrm>
          <a:prstGeom prst="rect">
            <a:avLst/>
          </a:prstGeom>
          <a:solidFill>
            <a:srgbClr val="FF3333"/>
          </a:solidFill>
        </p:spPr>
        <p:txBody>
          <a:bodyPr wrap="square">
            <a:spAutoFit/>
          </a:bodyPr>
          <a:lstStyle/>
          <a:p>
            <a:r>
              <a:rPr lang="ar-BH" b="1" dirty="0">
                <a:solidFill>
                  <a:schemeClr val="bg1"/>
                </a:solidFill>
              </a:rPr>
              <a:t>✔</a:t>
            </a:r>
            <a:endParaRPr lang="ar-BH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64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04"/>
    </mc:Choice>
    <mc:Fallback xmlns="">
      <p:transition spd="slow" advTm="17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0" grpId="0" animBg="1"/>
      <p:bldP spid="27" grpId="0" animBg="1"/>
      <p:bldP spid="33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717443" y="160338"/>
            <a:ext cx="5112914" cy="792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b="1" dirty="0" smtClean="0">
                <a:solidFill>
                  <a:srgbClr val="C00000"/>
                </a:solidFill>
              </a:rPr>
              <a:t>تحليل المقطع الثالث</a:t>
            </a:r>
            <a:endParaRPr lang="ar-BH" b="1" dirty="0">
              <a:solidFill>
                <a:srgbClr val="C00000"/>
              </a:solidFill>
            </a:endParaRPr>
          </a:p>
        </p:txBody>
      </p:sp>
      <p:sp>
        <p:nvSpPr>
          <p:cNvPr id="2" name="AutoShape 2" descr="المنهج الوصفي &quot;تحليل المحتوى&quot; - مجله سيرتفاين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B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60338"/>
            <a:ext cx="1493949" cy="13464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23516" y="953037"/>
            <a:ext cx="7405352" cy="785611"/>
          </a:xfrm>
          <a:prstGeom prst="rect">
            <a:avLst/>
          </a:prstGeom>
          <a:solidFill>
            <a:srgbClr val="0026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 smtClean="0"/>
              <a:t>اقرأ المقطع الثالث قراءة متأنّية ثمّ أجب عمّا يأتي:</a:t>
            </a:r>
            <a:endParaRPr lang="ar-BH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532586" y="1918952"/>
            <a:ext cx="10496282" cy="4378817"/>
          </a:xfrm>
          <a:prstGeom prst="rect">
            <a:avLst/>
          </a:prstGeom>
          <a:solidFill>
            <a:srgbClr val="D8BEEC"/>
          </a:solidFill>
          <a:ln>
            <a:solidFill>
              <a:srgbClr val="CC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r" rtl="1"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ar-BH" sz="2800" b="1" dirty="0" smtClean="0">
                <a:solidFill>
                  <a:srgbClr val="532476"/>
                </a:solidFill>
              </a:rPr>
              <a:t>غابت في هذا المقطع الشخصيّة الأساسيّة، فمن شغل مكانها؟</a:t>
            </a:r>
          </a:p>
          <a:p>
            <a:pPr marL="457200" indent="-457200" algn="r" rtl="1"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ar-BH" sz="2800" b="1" dirty="0" smtClean="0">
                <a:solidFill>
                  <a:srgbClr val="532476"/>
                </a:solidFill>
              </a:rPr>
              <a:t>كيف تتابعت الأفعال الماضية في هذا المقطع؟ وما دلالة ذلك؟</a:t>
            </a:r>
          </a:p>
          <a:p>
            <a:pPr marL="457200" indent="-457200" algn="r" rtl="1"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ar-BH" sz="2800" b="1" dirty="0" smtClean="0">
                <a:solidFill>
                  <a:srgbClr val="532476"/>
                </a:solidFill>
              </a:rPr>
              <a:t>كيف عبّر وضع الختام عن المأساة الإنسانيّة المتجلّية في سياق التحوّل؟</a:t>
            </a:r>
          </a:p>
          <a:p>
            <a:pPr marL="457200" indent="-457200" algn="r" rtl="1">
              <a:lnSpc>
                <a:spcPct val="300000"/>
              </a:lnSpc>
              <a:buFont typeface="Wingdings" panose="05000000000000000000" pitchFamily="2" charset="2"/>
              <a:buChar char="q"/>
            </a:pPr>
            <a:endParaRPr lang="ar-BH" sz="2800" b="1" dirty="0" smtClean="0">
              <a:solidFill>
                <a:srgbClr val="532476"/>
              </a:solidFill>
            </a:endParaRPr>
          </a:p>
          <a:p>
            <a:pPr algn="r" rtl="1"/>
            <a:endParaRPr lang="ar-BH" sz="2800" b="1" dirty="0">
              <a:solidFill>
                <a:srgbClr val="53247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8732" y="5074275"/>
            <a:ext cx="10102321" cy="914402"/>
          </a:xfrm>
          <a:prstGeom prst="rect">
            <a:avLst/>
          </a:prstGeom>
          <a:solidFill>
            <a:srgbClr val="9751CB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BH" sz="2600" b="1" dirty="0" smtClean="0"/>
              <a:t>مثّلَ وضع الختام استجابة طبيعيّة للنموّ المطّرد للحدث البارز في سياق التحوّل، وقد أفضى إلى الغرض الذي رامت الكاتبة تحقيقه، وهو ضرورة الاعتناء بالمسنّين.</a:t>
            </a:r>
            <a:endParaRPr lang="ar-BH" sz="2600" b="1" dirty="0"/>
          </a:p>
        </p:txBody>
      </p:sp>
      <p:sp>
        <p:nvSpPr>
          <p:cNvPr id="11" name="Rectangle 10"/>
          <p:cNvSpPr/>
          <p:nvPr/>
        </p:nvSpPr>
        <p:spPr>
          <a:xfrm>
            <a:off x="1658732" y="3760629"/>
            <a:ext cx="10102321" cy="695461"/>
          </a:xfrm>
          <a:prstGeom prst="rect">
            <a:avLst/>
          </a:prstGeom>
          <a:solidFill>
            <a:srgbClr val="9751CB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BH" sz="2600" b="1" dirty="0" smtClean="0"/>
              <a:t>تتابعت تتابُعا سريعًا عَكَسَ تسارع وتيرة الأحداث، وقفزَ الساردةِ على بعضها (مرّ شهر كامل).</a:t>
            </a:r>
            <a:endParaRPr lang="ar-BH" sz="2600" b="1" dirty="0"/>
          </a:p>
        </p:txBody>
      </p:sp>
      <p:sp>
        <p:nvSpPr>
          <p:cNvPr id="12" name="Rectangle 11"/>
          <p:cNvSpPr/>
          <p:nvPr/>
        </p:nvSpPr>
        <p:spPr>
          <a:xfrm>
            <a:off x="1658732" y="2440544"/>
            <a:ext cx="10102321" cy="727657"/>
          </a:xfrm>
          <a:prstGeom prst="rect">
            <a:avLst/>
          </a:prstGeom>
          <a:solidFill>
            <a:srgbClr val="9751CB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BH" sz="2600" b="1" dirty="0" smtClean="0"/>
              <a:t>البنت القرويّة التي أخبرت الساردة بنبإ موت العجوز.</a:t>
            </a:r>
            <a:endParaRPr lang="ar-BH" sz="2600" b="1" dirty="0"/>
          </a:p>
        </p:txBody>
      </p:sp>
      <p:sp>
        <p:nvSpPr>
          <p:cNvPr id="13" name="Plaque 12"/>
          <p:cNvSpPr/>
          <p:nvPr/>
        </p:nvSpPr>
        <p:spPr>
          <a:xfrm>
            <a:off x="150432" y="5512158"/>
            <a:ext cx="1240485" cy="861528"/>
          </a:xfrm>
          <a:prstGeom prst="plaque">
            <a:avLst/>
          </a:prstGeom>
          <a:solidFill>
            <a:srgbClr val="FF1D1D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FFFFFF"/>
                </a:solidFill>
              </a:rPr>
              <a:t>الإجابة</a:t>
            </a:r>
          </a:p>
        </p:txBody>
      </p:sp>
    </p:spTree>
    <p:extLst>
      <p:ext uri="{BB962C8B-B14F-4D97-AF65-F5344CB8AC3E}">
        <p14:creationId xmlns:p14="http://schemas.microsoft.com/office/powerpoint/2010/main" val="418826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2717443" y="160338"/>
            <a:ext cx="5112914" cy="792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b="1" dirty="0" smtClean="0">
                <a:solidFill>
                  <a:srgbClr val="C00000"/>
                </a:solidFill>
              </a:rPr>
              <a:t>تحليل المقطع الثالث</a:t>
            </a:r>
            <a:endParaRPr lang="ar-BH" b="1" dirty="0">
              <a:solidFill>
                <a:srgbClr val="C00000"/>
              </a:solidFill>
            </a:endParaRPr>
          </a:p>
        </p:txBody>
      </p:sp>
      <p:sp>
        <p:nvSpPr>
          <p:cNvPr id="27" name="AutoShape 2" descr="المنهج الوصفي &quot;تحليل المحتوى&quot; - مجله سيرتفاين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BH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" y="160338"/>
            <a:ext cx="1493949" cy="134649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940937" y="989258"/>
            <a:ext cx="7778840" cy="760712"/>
          </a:xfrm>
          <a:prstGeom prst="rect">
            <a:avLst/>
          </a:prstGeom>
          <a:solidFill>
            <a:srgbClr val="0026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 smtClean="0"/>
              <a:t>استخرج من  المقطع الثالث ما يؤكّد كلّ فكرة ممّا يأتي:</a:t>
            </a:r>
            <a:endParaRPr lang="ar-BH" sz="3200" b="1" dirty="0"/>
          </a:p>
        </p:txBody>
      </p:sp>
      <p:sp>
        <p:nvSpPr>
          <p:cNvPr id="30" name="Rectangle 29"/>
          <p:cNvSpPr/>
          <p:nvPr/>
        </p:nvSpPr>
        <p:spPr>
          <a:xfrm>
            <a:off x="1649524" y="1881175"/>
            <a:ext cx="10080482" cy="4455231"/>
          </a:xfrm>
          <a:prstGeom prst="rect">
            <a:avLst/>
          </a:prstGeom>
          <a:solidFill>
            <a:srgbClr val="D8BEEC"/>
          </a:solidFill>
          <a:ln>
            <a:solidFill>
              <a:srgbClr val="CC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r" rtl="1"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ar-BH" sz="2800" b="1" dirty="0" smtClean="0">
                <a:solidFill>
                  <a:srgbClr val="7030A0"/>
                </a:solidFill>
              </a:rPr>
              <a:t>لا أحد غير الساردة اكترث بموت العجوز.</a:t>
            </a:r>
          </a:p>
          <a:p>
            <a:pPr marL="457200" indent="-457200" algn="r" rtl="1"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ar-BH" sz="2800" b="1" dirty="0" smtClean="0">
                <a:solidFill>
                  <a:srgbClr val="7030A0"/>
                </a:solidFill>
              </a:rPr>
              <a:t>غابت الساردة مدّة طويلة عن العجوز قبل أن يأتيَها خبرُ موتها.</a:t>
            </a:r>
          </a:p>
          <a:p>
            <a:pPr marL="457200" indent="-457200" algn="r" rtl="1">
              <a:lnSpc>
                <a:spcPct val="300000"/>
              </a:lnSpc>
              <a:buFont typeface="Wingdings" panose="05000000000000000000" pitchFamily="2" charset="2"/>
              <a:buChar char="q"/>
            </a:pPr>
            <a:r>
              <a:rPr lang="ar-BH" sz="2800" b="1" dirty="0" smtClean="0">
                <a:solidFill>
                  <a:srgbClr val="7030A0"/>
                </a:solidFill>
              </a:rPr>
              <a:t>لم يتغيّر نسقُ الحياة في القلعة بعد موت العجوز.</a:t>
            </a:r>
          </a:p>
          <a:p>
            <a:pPr algn="r" rtl="1">
              <a:lnSpc>
                <a:spcPct val="300000"/>
              </a:lnSpc>
            </a:pPr>
            <a:endParaRPr lang="ar-BH" sz="2800" b="1" dirty="0" smtClean="0">
              <a:solidFill>
                <a:srgbClr val="7030A0"/>
              </a:solidFill>
            </a:endParaRPr>
          </a:p>
          <a:p>
            <a:pPr algn="r" rtl="1"/>
            <a:endParaRPr lang="ar-BH" sz="2800" b="1" dirty="0">
              <a:solidFill>
                <a:srgbClr val="7030A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03016" y="2426969"/>
            <a:ext cx="9684937" cy="669703"/>
          </a:xfrm>
          <a:prstGeom prst="rect">
            <a:avLst/>
          </a:prstGeom>
          <a:solidFill>
            <a:srgbClr val="9751CB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BH" sz="2600" b="1" dirty="0" smtClean="0"/>
              <a:t>قالت في فتور... ــ أحدهم تساءل بدون مبالاة ــ </a:t>
            </a:r>
            <a:r>
              <a:rPr lang="ar-BH" sz="2600" b="1" dirty="0"/>
              <a:t>رحلت دون أن يلتفت إلى رحيلها أحد</a:t>
            </a:r>
            <a:r>
              <a:rPr lang="ar-BH" sz="2600" b="1" dirty="0" smtClean="0"/>
              <a:t>.</a:t>
            </a:r>
            <a:endParaRPr lang="ar-BH" sz="2600" b="1" dirty="0"/>
          </a:p>
        </p:txBody>
      </p:sp>
      <p:sp>
        <p:nvSpPr>
          <p:cNvPr id="32" name="Rectangle 31"/>
          <p:cNvSpPr/>
          <p:nvPr/>
        </p:nvSpPr>
        <p:spPr>
          <a:xfrm>
            <a:off x="1803016" y="3689958"/>
            <a:ext cx="9684937" cy="669703"/>
          </a:xfrm>
          <a:prstGeom prst="rect">
            <a:avLst/>
          </a:prstGeom>
          <a:solidFill>
            <a:srgbClr val="9751CB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BH" sz="2600" b="1" dirty="0" smtClean="0"/>
              <a:t>كان قد مرّ شهر كامل.</a:t>
            </a:r>
            <a:endParaRPr lang="ar-BH" sz="2600" b="1" dirty="0"/>
          </a:p>
        </p:txBody>
      </p:sp>
      <p:sp>
        <p:nvSpPr>
          <p:cNvPr id="34" name="Rectangle 33"/>
          <p:cNvSpPr/>
          <p:nvPr/>
        </p:nvSpPr>
        <p:spPr>
          <a:xfrm>
            <a:off x="1830668" y="5120373"/>
            <a:ext cx="9684937" cy="669703"/>
          </a:xfrm>
          <a:prstGeom prst="rect">
            <a:avLst/>
          </a:prstGeom>
          <a:solidFill>
            <a:srgbClr val="9751CB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BH" sz="2600" b="1" dirty="0" smtClean="0"/>
          </a:p>
          <a:p>
            <a:pPr algn="r" rtl="1"/>
            <a:r>
              <a:rPr lang="ar-BH" sz="2600" b="1" dirty="0" smtClean="0"/>
              <a:t>الأغراب يتدفّقون نحو الداخل ــ كانوا يتدفّقون ــ </a:t>
            </a:r>
            <a:r>
              <a:rPr lang="ar-BH" sz="2600" b="1" dirty="0"/>
              <a:t>لا أحد شعر بأنّ هناك تغييرًا.</a:t>
            </a:r>
          </a:p>
          <a:p>
            <a:pPr algn="r" rtl="1"/>
            <a:endParaRPr lang="ar-BH" sz="2600" b="1" dirty="0"/>
          </a:p>
        </p:txBody>
      </p:sp>
      <p:sp>
        <p:nvSpPr>
          <p:cNvPr id="35" name="Plaque 34"/>
          <p:cNvSpPr/>
          <p:nvPr/>
        </p:nvSpPr>
        <p:spPr>
          <a:xfrm>
            <a:off x="194638" y="5455224"/>
            <a:ext cx="1240485" cy="861528"/>
          </a:xfrm>
          <a:prstGeom prst="plaque">
            <a:avLst/>
          </a:prstGeom>
          <a:solidFill>
            <a:srgbClr val="FF1D1D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FFFFFF"/>
                </a:solidFill>
              </a:rPr>
              <a:t>الإجابة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94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19"/>
    </mc:Choice>
    <mc:Fallback xmlns="">
      <p:transition spd="slow" advTm="14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927" y="143384"/>
            <a:ext cx="10515600" cy="881784"/>
          </a:xfrm>
        </p:spPr>
        <p:txBody>
          <a:bodyPr/>
          <a:lstStyle/>
          <a:p>
            <a:pPr algn="ctr"/>
            <a:r>
              <a:rPr lang="ar-BH" b="1" dirty="0" smtClean="0">
                <a:solidFill>
                  <a:srgbClr val="FF0000"/>
                </a:solidFill>
              </a:rPr>
              <a:t>تقويم النصّ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20" y="171945"/>
            <a:ext cx="1886705" cy="16697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3805" y="1159099"/>
            <a:ext cx="9684912" cy="7727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800" b="1" dirty="0" smtClean="0">
                <a:solidFill>
                  <a:srgbClr val="00269C"/>
                </a:solidFill>
              </a:rPr>
              <a:t>1) ما سببُ الجمع بين السرد والوصف في النصّ؟ وما وظيفة كلّ منهما؟</a:t>
            </a:r>
            <a:endParaRPr lang="ar-BH" sz="2800" b="1" dirty="0">
              <a:solidFill>
                <a:srgbClr val="00269C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53804" y="2065762"/>
            <a:ext cx="9684912" cy="1733506"/>
          </a:xfrm>
          <a:prstGeom prst="rect">
            <a:avLst/>
          </a:prstGeom>
          <a:solidFill>
            <a:srgbClr val="D8BE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BH" sz="2800" b="1" dirty="0" smtClean="0">
                <a:solidFill>
                  <a:schemeClr val="tx1"/>
                </a:solidFill>
              </a:rPr>
              <a:t>لا بدّ في الكتابة القصصيّة من الجمع بين السرد والوصف: فالسرد أساسيّ لأنّه عماد القصّ، به تتنامى الأحداث وتتطوّر، والوصف ـ وإن كان حضوره يقطع السرد ويوقفه ـ فهو ضروريّ لتقديم الشخصيّات ورسم ملامحها وسماتها، وتحديد خصائص الأمكنة والأزمنة التي تحتضن الأحداث.  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53804" y="3951220"/>
            <a:ext cx="9684912" cy="7727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800" b="1" dirty="0" smtClean="0">
                <a:solidFill>
                  <a:srgbClr val="00269C"/>
                </a:solidFill>
              </a:rPr>
              <a:t>2) </a:t>
            </a:r>
            <a:r>
              <a:rPr lang="ar-BH" sz="2800" b="1" dirty="0" smtClean="0">
                <a:solidFill>
                  <a:srgbClr val="00269C"/>
                </a:solidFill>
              </a:rPr>
              <a:t>لماذا يُنسب هذا </a:t>
            </a:r>
            <a:r>
              <a:rPr lang="ar-BH" sz="2800" b="1" dirty="0" smtClean="0">
                <a:solidFill>
                  <a:srgbClr val="00269C"/>
                </a:solidFill>
              </a:rPr>
              <a:t>النصّ إلى الأدب الإنسانيّ؟ </a:t>
            </a:r>
            <a:endParaRPr lang="ar-BH" sz="2800" b="1" dirty="0">
              <a:solidFill>
                <a:srgbClr val="00269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53804" y="4875904"/>
            <a:ext cx="9684912" cy="1375043"/>
          </a:xfrm>
          <a:prstGeom prst="rect">
            <a:avLst/>
          </a:prstGeom>
          <a:solidFill>
            <a:srgbClr val="D8BE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/>
            <a:r>
              <a:rPr lang="ar-BH" sz="2800" b="1" dirty="0" smtClean="0">
                <a:solidFill>
                  <a:schemeClr val="tx1"/>
                </a:solidFill>
              </a:rPr>
              <a:t>النصّ ـ وإن كان يعالج قضيّة اجتماعيّة ـ فهو منفتح </a:t>
            </a:r>
            <a:r>
              <a:rPr lang="ar-BH" sz="2800" b="1" dirty="0" smtClean="0">
                <a:solidFill>
                  <a:schemeClr val="tx1"/>
                </a:solidFill>
              </a:rPr>
              <a:t>على </a:t>
            </a:r>
            <a:r>
              <a:rPr lang="ar-BH" sz="2800" b="1" dirty="0" smtClean="0">
                <a:solidFill>
                  <a:schemeClr val="tx1"/>
                </a:solidFill>
              </a:rPr>
              <a:t>البعد الإنسانيّ الرحب، لكون موضوع رعاية المسنّين </a:t>
            </a:r>
            <a:r>
              <a:rPr lang="ar-BH" sz="2800" b="1" dirty="0" smtClean="0">
                <a:solidFill>
                  <a:schemeClr val="tx1"/>
                </a:solidFill>
              </a:rPr>
              <a:t>شأنًا إنسانيًّا </a:t>
            </a:r>
            <a:r>
              <a:rPr lang="ar-BH" sz="2800" b="1" dirty="0" smtClean="0">
                <a:solidFill>
                  <a:schemeClr val="tx1"/>
                </a:solidFill>
              </a:rPr>
              <a:t>يعني العالَم بأسره. </a:t>
            </a:r>
            <a:endParaRPr lang="ar-BH" sz="2800" b="1" dirty="0">
              <a:solidFill>
                <a:schemeClr val="tx1"/>
              </a:solidFill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349184" y="5389419"/>
            <a:ext cx="1240485" cy="861528"/>
          </a:xfrm>
          <a:prstGeom prst="plaque">
            <a:avLst/>
          </a:prstGeom>
          <a:solidFill>
            <a:srgbClr val="FF1D1D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FFFFFF"/>
                </a:solidFill>
              </a:rPr>
              <a:t>الإجابة</a:t>
            </a:r>
          </a:p>
        </p:txBody>
      </p:sp>
    </p:spTree>
    <p:extLst>
      <p:ext uri="{BB962C8B-B14F-4D97-AF65-F5344CB8AC3E}">
        <p14:creationId xmlns:p14="http://schemas.microsoft.com/office/powerpoint/2010/main" val="124634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31832" y="0"/>
            <a:ext cx="8124852" cy="6270114"/>
          </a:xfrm>
          <a:prstGeom prst="ellipse">
            <a:avLst/>
          </a:prstGeom>
          <a:solidFill>
            <a:srgbClr val="F07334"/>
          </a:solidFill>
          <a:ln>
            <a:solidFill>
              <a:srgbClr val="FF0000"/>
            </a:solidFill>
          </a:ln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6600" b="1" dirty="0" smtClean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cs typeface="Bold Italic Art" panose="02010400000000000000" pitchFamily="2" charset="-78"/>
              </a:rPr>
              <a:t>شُكرًا لتِفَاعُـلـِك</a:t>
            </a:r>
            <a:endParaRPr lang="ar-BH" sz="6600" b="1" dirty="0">
              <a:solidFill>
                <a:schemeClr val="bg2">
                  <a:lumMod val="10000"/>
                </a:schemeClr>
              </a:solidFill>
              <a:latin typeface="Leelawadee" panose="020B0502040204020203" pitchFamily="34" charset="-34"/>
              <a:cs typeface="Bold Italic Art" panose="02010400000000000000" pitchFamily="2" charset="-78"/>
            </a:endParaRPr>
          </a:p>
        </p:txBody>
      </p:sp>
      <p:pic>
        <p:nvPicPr>
          <p:cNvPr id="1026" name="Picture 2" descr="نتيجة بحث الصور عن زهرة اللوت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447" y="3866722"/>
            <a:ext cx="2485622" cy="177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71"/>
    </mc:Choice>
    <mc:Fallback xmlns="">
      <p:transition spd="slow" advTm="1627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00726" y="106093"/>
            <a:ext cx="10807890" cy="740446"/>
          </a:xfrm>
        </p:spPr>
        <p:txBody>
          <a:bodyPr>
            <a:noAutofit/>
          </a:bodyPr>
          <a:lstStyle/>
          <a:p>
            <a:pPr algn="ctr" rtl="1"/>
            <a:r>
              <a:rPr lang="ar-BH" b="1" dirty="0" smtClean="0">
                <a:solidFill>
                  <a:srgbClr val="FF2929"/>
                </a:solidFill>
              </a:rPr>
              <a:t>                              </a:t>
            </a:r>
            <a:br>
              <a:rPr lang="ar-BH" b="1" dirty="0" smtClean="0">
                <a:solidFill>
                  <a:srgbClr val="FF2929"/>
                </a:solidFill>
              </a:rPr>
            </a:br>
            <a:r>
              <a:rPr lang="ar-BH" b="1" dirty="0" smtClean="0">
                <a:solidFill>
                  <a:srgbClr val="FF2929"/>
                </a:solidFill>
              </a:rPr>
              <a:t> </a:t>
            </a:r>
            <a:br>
              <a:rPr lang="ar-BH" b="1" dirty="0" smtClean="0">
                <a:solidFill>
                  <a:srgbClr val="FF2929"/>
                </a:solidFill>
              </a:rPr>
            </a:br>
            <a:r>
              <a:rPr lang="ar-BH" b="1" dirty="0">
                <a:solidFill>
                  <a:srgbClr val="FF2929"/>
                </a:solidFill>
              </a:rPr>
              <a:t/>
            </a:r>
            <a:br>
              <a:rPr lang="ar-BH" b="1" dirty="0">
                <a:solidFill>
                  <a:srgbClr val="FF2929"/>
                </a:solidFill>
              </a:rPr>
            </a:br>
            <a:r>
              <a:rPr lang="ar-BH" b="1" dirty="0" smtClean="0">
                <a:solidFill>
                  <a:srgbClr val="FF2929"/>
                </a:solidFill>
              </a:rPr>
              <a:t>النشاط الاستهلالي</a:t>
            </a:r>
            <a:br>
              <a:rPr lang="ar-BH" b="1" dirty="0" smtClean="0">
                <a:solidFill>
                  <a:srgbClr val="FF2929"/>
                </a:solidFill>
              </a:rPr>
            </a:br>
            <a:r>
              <a:rPr lang="ar-BH" b="1" dirty="0" smtClean="0">
                <a:solidFill>
                  <a:srgbClr val="FF2929"/>
                </a:solidFill>
              </a:rPr>
              <a:t/>
            </a:r>
            <a:br>
              <a:rPr lang="ar-BH" b="1" dirty="0" smtClean="0">
                <a:solidFill>
                  <a:srgbClr val="FF2929"/>
                </a:solidFill>
              </a:rPr>
            </a:br>
            <a:r>
              <a:rPr lang="ar-BH" b="1" dirty="0">
                <a:solidFill>
                  <a:srgbClr val="FF2929"/>
                </a:solidFill>
              </a:rPr>
              <a:t/>
            </a:r>
            <a:br>
              <a:rPr lang="ar-BH" b="1" dirty="0">
                <a:solidFill>
                  <a:srgbClr val="FF2929"/>
                </a:solidFill>
              </a:rPr>
            </a:br>
            <a:endParaRPr lang="en-US" b="1" dirty="0">
              <a:solidFill>
                <a:srgbClr val="FF2929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49301" y="1063212"/>
            <a:ext cx="8621071" cy="829324"/>
          </a:xfrm>
          <a:prstGeom prst="rect">
            <a:avLst/>
          </a:prstGeom>
          <a:solidFill>
            <a:srgbClr val="C1DA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rgbClr val="002060"/>
                </a:solidFill>
              </a:rPr>
              <a:t>حدّد أعلام القصّة القصيرة في الوطن العربي من بين الأدباء الآتي ذكرهم:</a:t>
            </a:r>
            <a:endParaRPr lang="ar-BH" sz="28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252" y="605422"/>
            <a:ext cx="1651241" cy="1651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506" y="2782805"/>
            <a:ext cx="1480752" cy="16892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27479" y="4472075"/>
            <a:ext cx="1486779" cy="347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محمود تيمور</a:t>
            </a:r>
            <a:endParaRPr lang="ar-BH" sz="2400" b="1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635" y="2782805"/>
            <a:ext cx="1635617" cy="171288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458635" y="4507506"/>
            <a:ext cx="1635617" cy="347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يوسف إدريس</a:t>
            </a:r>
            <a:endParaRPr lang="ar-BH" sz="2400" b="1" dirty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9957" y="2828793"/>
            <a:ext cx="1632603" cy="173973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569957" y="4568524"/>
            <a:ext cx="1635617" cy="347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نزار قباني</a:t>
            </a:r>
            <a:endParaRPr lang="ar-BH" sz="2400" b="1" dirty="0">
              <a:solidFill>
                <a:schemeClr val="tx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5102" y="2828793"/>
            <a:ext cx="1727120" cy="173973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585102" y="4568524"/>
            <a:ext cx="1744791" cy="347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محمد عبد الملك</a:t>
            </a:r>
            <a:endParaRPr lang="ar-BH" sz="2400" b="1" dirty="0">
              <a:solidFill>
                <a:schemeClr val="tx1"/>
              </a:solidFill>
            </a:endParaRPr>
          </a:p>
        </p:txBody>
      </p:sp>
      <p:pic>
        <p:nvPicPr>
          <p:cNvPr id="1032" name="Picture 8" descr="تحميل وقراءة كتب ومؤلفات د. طه حسين pdf مجانا | مكتبة كتب pdf - صفحة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326" y="2835615"/>
            <a:ext cx="1596042" cy="173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731326" y="4575346"/>
            <a:ext cx="1596042" cy="347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طه حسين</a:t>
            </a:r>
            <a:endParaRPr lang="ar-BH" sz="2400" b="1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22890" y="4616153"/>
            <a:ext cx="1733080" cy="347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 smtClean="0">
                <a:solidFill>
                  <a:schemeClr val="tx1"/>
                </a:solidFill>
              </a:rPr>
              <a:t>زكريا تامر</a:t>
            </a:r>
            <a:endParaRPr lang="ar-BH" sz="2400" b="1" dirty="0">
              <a:solidFill>
                <a:schemeClr val="tx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269" y="2835615"/>
            <a:ext cx="1768322" cy="1810325"/>
          </a:xfrm>
          <a:prstGeom prst="rect">
            <a:avLst/>
          </a:prstGeom>
        </p:spPr>
      </p:pic>
      <p:sp>
        <p:nvSpPr>
          <p:cNvPr id="38" name="Plaque 37"/>
          <p:cNvSpPr/>
          <p:nvPr/>
        </p:nvSpPr>
        <p:spPr>
          <a:xfrm>
            <a:off x="5718456" y="5504781"/>
            <a:ext cx="1187532" cy="843148"/>
          </a:xfrm>
          <a:prstGeom prst="plaque">
            <a:avLst/>
          </a:prstGeom>
          <a:solidFill>
            <a:srgbClr val="FF1D1D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FFFFFF"/>
                </a:solidFill>
              </a:rPr>
              <a:t>الإجابة</a:t>
            </a:r>
          </a:p>
        </p:txBody>
      </p:sp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93"/>
    </mc:Choice>
    <mc:Fallback xmlns="">
      <p:transition spd="slow" advTm="24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34068" y="365125"/>
            <a:ext cx="10515600" cy="1325563"/>
          </a:xfrm>
        </p:spPr>
        <p:txBody>
          <a:bodyPr/>
          <a:lstStyle/>
          <a:p>
            <a:pPr algn="ctr"/>
            <a:r>
              <a:rPr lang="ar-BH" b="1" dirty="0" smtClean="0">
                <a:solidFill>
                  <a:srgbClr val="CC0000"/>
                </a:solidFill>
              </a:rPr>
              <a:t>أهداف الدرس</a:t>
            </a:r>
            <a:endParaRPr lang="ar-BH" b="1" dirty="0">
              <a:solidFill>
                <a:srgbClr val="CC000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596487" y="1945040"/>
            <a:ext cx="9092820" cy="39188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ar-BH" sz="36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•</a:t>
            </a:r>
            <a:r>
              <a:rPr lang="ar-BH" sz="3600" b="1" dirty="0" smtClean="0">
                <a:solidFill>
                  <a:srgbClr val="7030A0"/>
                </a:solidFill>
              </a:rPr>
              <a:t> أن يُقدّم الطالب النصّ بتحديد جنسه ونمطه وفكرته العامّة.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ar-BH" sz="36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• </a:t>
            </a:r>
            <a:r>
              <a:rPr lang="ar-BH" sz="3600" b="1" dirty="0" smtClean="0">
                <a:solidFill>
                  <a:srgbClr val="7030A0"/>
                </a:solidFill>
              </a:rPr>
              <a:t>أن يحدّد مقاطع النصّ. 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ar-BH" sz="36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•</a:t>
            </a:r>
            <a:r>
              <a:rPr lang="ar-BH" sz="3600" b="1" dirty="0" smtClean="0">
                <a:solidFill>
                  <a:srgbClr val="7030A0"/>
                </a:solidFill>
              </a:rPr>
              <a:t> أن يحلّل النصّ مقطعًا مقطعًا وفق مستويات التحليل.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ar-BH" sz="3600" b="1" dirty="0" smtClean="0">
                <a:solidFill>
                  <a:srgbClr val="7030A0"/>
                </a:solidFill>
                <a:latin typeface="Agency FB" panose="020B0503020202020204" pitchFamily="34" charset="0"/>
              </a:rPr>
              <a:t>•</a:t>
            </a:r>
            <a:r>
              <a:rPr lang="ar-BH" sz="3600" b="1" dirty="0" smtClean="0">
                <a:solidFill>
                  <a:srgbClr val="7030A0"/>
                </a:solidFill>
              </a:rPr>
              <a:t> أن يقوّم النصّ ويبدي رأيه فيه.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ar-BH" sz="36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290" y="94990"/>
            <a:ext cx="2095555" cy="1850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77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61"/>
    </mc:Choice>
    <mc:Fallback xmlns="">
      <p:transition spd="slow" advTm="278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3220793" y="118751"/>
            <a:ext cx="4972060" cy="105690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b="1" dirty="0" smtClean="0">
                <a:solidFill>
                  <a:srgbClr val="FF1D1D"/>
                </a:solidFill>
              </a:rPr>
              <a:t>مقدّمة الدرس</a:t>
            </a:r>
            <a:endParaRPr lang="ar-BH" dirty="0">
              <a:solidFill>
                <a:srgbClr val="FF1D1D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8156" y="1497322"/>
            <a:ext cx="9973293" cy="60357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CC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 smtClean="0">
                <a:solidFill>
                  <a:srgbClr val="002060"/>
                </a:solidFill>
              </a:rPr>
              <a:t>اقرأ المدخل الموجود بالصفحة 118، ثمّ اختر الإجابة الصحيحة ممّا يأتي:</a:t>
            </a:r>
            <a:endParaRPr lang="ar-BH" sz="3200" dirty="0">
              <a:solidFill>
                <a:srgbClr val="00206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54505" y="2422563"/>
            <a:ext cx="5175495" cy="30519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2800" b="1" dirty="0" smtClean="0">
                <a:solidFill>
                  <a:srgbClr val="FF0000"/>
                </a:solidFill>
              </a:rPr>
              <a:t>القصّة القصيرة هي: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BH" sz="2600" b="1" dirty="0" smtClean="0">
                <a:solidFill>
                  <a:srgbClr val="552579"/>
                </a:solidFill>
              </a:rPr>
              <a:t>فرع من فروع الرواية.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BH" sz="2600" b="1" dirty="0" smtClean="0">
                <a:solidFill>
                  <a:srgbClr val="552579"/>
                </a:solidFill>
              </a:rPr>
              <a:t>جنس من أجناس السرد الحديث قائم بذاته.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BH" sz="2600" b="1" dirty="0" smtClean="0">
                <a:solidFill>
                  <a:srgbClr val="552579"/>
                </a:solidFill>
              </a:rPr>
              <a:t>المرحلة الأولى من الكتابة الروائيّة. 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endParaRPr lang="ar-BH" sz="2600" b="1" dirty="0" smtClean="0">
              <a:solidFill>
                <a:srgbClr val="CC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8001" y="2422562"/>
            <a:ext cx="5175495" cy="30519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BH" sz="2800" b="1" dirty="0" smtClean="0">
                <a:solidFill>
                  <a:srgbClr val="FF0000"/>
                </a:solidFill>
              </a:rPr>
              <a:t>أوّل من حدّد خصائص القصّة القصيرة هوّ: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BH" sz="2600" b="1" dirty="0" err="1" smtClean="0">
                <a:solidFill>
                  <a:srgbClr val="552579"/>
                </a:solidFill>
              </a:rPr>
              <a:t>تشيخوف</a:t>
            </a:r>
            <a:r>
              <a:rPr lang="ar-BH" sz="2600" b="1" dirty="0" smtClean="0">
                <a:solidFill>
                  <a:srgbClr val="552579"/>
                </a:solidFill>
              </a:rPr>
              <a:t>.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BH" sz="2600" b="1" dirty="0" smtClean="0">
                <a:solidFill>
                  <a:srgbClr val="552579"/>
                </a:solidFill>
              </a:rPr>
              <a:t>نجيب محفوظ.</a:t>
            </a:r>
          </a:p>
          <a:p>
            <a:pPr marL="457200" indent="-457200" algn="r" rt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r-BH" sz="2600" b="1" dirty="0" smtClean="0">
                <a:solidFill>
                  <a:srgbClr val="552579"/>
                </a:solidFill>
              </a:rPr>
              <a:t>إدجار </a:t>
            </a:r>
            <a:r>
              <a:rPr lang="ar-BH" sz="2600" b="1" dirty="0" err="1" smtClean="0">
                <a:solidFill>
                  <a:srgbClr val="552579"/>
                </a:solidFill>
              </a:rPr>
              <a:t>آلن</a:t>
            </a:r>
            <a:r>
              <a:rPr lang="ar-BH" sz="2600" b="1" dirty="0" smtClean="0">
                <a:solidFill>
                  <a:srgbClr val="552579"/>
                </a:solidFill>
              </a:rPr>
              <a:t> بو. </a:t>
            </a:r>
          </a:p>
          <a:p>
            <a:pPr marL="457200" indent="-457200" algn="r" rtl="1">
              <a:buFont typeface="Wingdings" panose="05000000000000000000" pitchFamily="2" charset="2"/>
              <a:buChar char="§"/>
            </a:pPr>
            <a:endParaRPr lang="ar-BH" sz="2600" b="1" dirty="0" smtClean="0">
              <a:solidFill>
                <a:srgbClr val="CC0000"/>
              </a:solidFill>
            </a:endParaRPr>
          </a:p>
        </p:txBody>
      </p:sp>
      <p:sp>
        <p:nvSpPr>
          <p:cNvPr id="10" name="Plaque 9"/>
          <p:cNvSpPr/>
          <p:nvPr/>
        </p:nvSpPr>
        <p:spPr>
          <a:xfrm>
            <a:off x="5540326" y="5628904"/>
            <a:ext cx="1157357" cy="766526"/>
          </a:xfrm>
          <a:prstGeom prst="plaque">
            <a:avLst/>
          </a:prstGeom>
          <a:solidFill>
            <a:srgbClr val="FF1D1D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FFFFFF"/>
                </a:solidFill>
              </a:rPr>
              <a:t>الإجابة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59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8"/>
    </mc:Choice>
    <mc:Fallback xmlns="">
      <p:transition spd="slow" advTm="30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34" y="165633"/>
            <a:ext cx="10515600" cy="964911"/>
          </a:xfrm>
        </p:spPr>
        <p:txBody>
          <a:bodyPr/>
          <a:lstStyle/>
          <a:p>
            <a:pPr algn="ctr" rtl="1"/>
            <a:r>
              <a:rPr lang="ar-BH" b="1" dirty="0" smtClean="0">
                <a:solidFill>
                  <a:srgbClr val="FF0000"/>
                </a:solidFill>
              </a:rPr>
              <a:t>بنية النصّ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3428" y="1261172"/>
            <a:ext cx="4619501" cy="4688366"/>
          </a:xfrm>
          <a:prstGeom prst="rect">
            <a:avLst/>
          </a:prstGeom>
          <a:solidFill>
            <a:srgbClr val="F07334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3200" b="1" dirty="0" smtClean="0">
                <a:solidFill>
                  <a:schemeClr val="tx1"/>
                </a:solidFill>
              </a:rPr>
              <a:t>يتكوّن النصّ من ثلاثة مقاطع هي: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/>
            <a:endParaRPr lang="ar-BH" sz="3200" dirty="0" smtClean="0">
              <a:solidFill>
                <a:schemeClr val="tx1"/>
              </a:solidFill>
            </a:endParaRPr>
          </a:p>
          <a:p>
            <a:pPr algn="r"/>
            <a:endParaRPr lang="ar-BH" sz="3200" dirty="0" smtClean="0">
              <a:solidFill>
                <a:schemeClr val="tx1"/>
              </a:solidFill>
            </a:endParaRPr>
          </a:p>
          <a:p>
            <a:pPr marL="457200" indent="-457200" algn="ctr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ar-BH" sz="3200" b="1" dirty="0" smtClean="0">
                <a:solidFill>
                  <a:srgbClr val="0070C0"/>
                </a:solidFill>
              </a:rPr>
              <a:t> وضع البداية.</a:t>
            </a:r>
          </a:p>
          <a:p>
            <a:pPr marL="457200" indent="-457200" algn="ctr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ar-BH" sz="3200" b="1" dirty="0" smtClean="0">
                <a:solidFill>
                  <a:srgbClr val="0070C0"/>
                </a:solidFill>
              </a:rPr>
              <a:t>سياق التحوّل.</a:t>
            </a:r>
          </a:p>
          <a:p>
            <a:pPr marL="457200" indent="-457200" algn="ctr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ar-BH" sz="3200" b="1" dirty="0" smtClean="0">
                <a:solidFill>
                  <a:srgbClr val="0070C0"/>
                </a:solidFill>
              </a:rPr>
              <a:t>وضع الختام.</a:t>
            </a:r>
            <a:endParaRPr lang="ar-BH" sz="32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3782" y="1261172"/>
            <a:ext cx="5830784" cy="7338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rgbClr val="7030A0"/>
                </a:solidFill>
              </a:rPr>
              <a:t>عد إلى الصفحة 143 لتَتَبيّن حدود كلّ مقطع.</a:t>
            </a:r>
            <a:endParaRPr lang="ar-BH" sz="2800" b="1" dirty="0"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3782" y="2125683"/>
            <a:ext cx="5830784" cy="7481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endParaRPr lang="ar-BH" sz="2800" b="1" dirty="0" smtClean="0">
              <a:solidFill>
                <a:srgbClr val="7030A0"/>
              </a:solidFill>
            </a:endParaRPr>
          </a:p>
          <a:p>
            <a:pPr algn="r"/>
            <a:endParaRPr lang="ar-BH" sz="2800" b="1" dirty="0">
              <a:solidFill>
                <a:srgbClr val="7030A0"/>
              </a:solidFill>
            </a:endParaRPr>
          </a:p>
          <a:p>
            <a:pPr algn="r"/>
            <a:endParaRPr lang="ar-BH" sz="2800" b="1" dirty="0" smtClean="0">
              <a:solidFill>
                <a:srgbClr val="7030A0"/>
              </a:solidFill>
            </a:endParaRPr>
          </a:p>
          <a:p>
            <a:pPr algn="r"/>
            <a:endParaRPr lang="ar-BH" sz="2800" b="1" dirty="0">
              <a:solidFill>
                <a:srgbClr val="7030A0"/>
              </a:solidFill>
            </a:endParaRPr>
          </a:p>
          <a:p>
            <a:pPr algn="r"/>
            <a:endParaRPr lang="ar-BH" sz="2800" b="1" dirty="0" smtClean="0">
              <a:solidFill>
                <a:srgbClr val="7030A0"/>
              </a:solidFill>
            </a:endParaRPr>
          </a:p>
          <a:p>
            <a:pPr algn="r"/>
            <a:endParaRPr lang="ar-BH" sz="2800" b="1" dirty="0">
              <a:solidFill>
                <a:srgbClr val="7030A0"/>
              </a:solidFill>
            </a:endParaRPr>
          </a:p>
          <a:p>
            <a:pPr algn="r"/>
            <a:endParaRPr lang="ar-BH" sz="2800" b="1" dirty="0" smtClean="0">
              <a:solidFill>
                <a:srgbClr val="7030A0"/>
              </a:solidFill>
            </a:endParaRPr>
          </a:p>
          <a:p>
            <a:pPr algn="r"/>
            <a:r>
              <a:rPr lang="ar-BH" sz="2800" b="1" dirty="0" smtClean="0">
                <a:solidFill>
                  <a:srgbClr val="7030A0"/>
                </a:solidFill>
              </a:rPr>
              <a:t>أسند عنوانًا لكلّ مقطع.</a:t>
            </a:r>
          </a:p>
          <a:p>
            <a:pPr algn="ctr"/>
            <a:endParaRPr lang="ar-BH" sz="2800" b="1" dirty="0">
              <a:solidFill>
                <a:srgbClr val="7030A0"/>
              </a:solidFill>
            </a:endParaRPr>
          </a:p>
          <a:p>
            <a:pPr algn="ctr"/>
            <a:endParaRPr lang="ar-BH" sz="2800" b="1" dirty="0" smtClean="0">
              <a:solidFill>
                <a:srgbClr val="7030A0"/>
              </a:solidFill>
            </a:endParaRPr>
          </a:p>
          <a:p>
            <a:pPr algn="ctr"/>
            <a:endParaRPr lang="ar-BH" sz="2800" b="1" dirty="0">
              <a:solidFill>
                <a:srgbClr val="7030A0"/>
              </a:solidFill>
            </a:endParaRPr>
          </a:p>
          <a:p>
            <a:pPr algn="ctr"/>
            <a:endParaRPr lang="ar-BH" sz="2800" b="1" dirty="0" smtClean="0">
              <a:solidFill>
                <a:srgbClr val="7030A0"/>
              </a:solidFill>
            </a:endParaRPr>
          </a:p>
          <a:p>
            <a:pPr algn="ctr"/>
            <a:endParaRPr lang="ar-BH" sz="2800" b="1" dirty="0">
              <a:solidFill>
                <a:srgbClr val="7030A0"/>
              </a:solidFill>
            </a:endParaRPr>
          </a:p>
          <a:p>
            <a:pPr algn="ctr"/>
            <a:endParaRPr lang="ar-BH" sz="2800" b="1" dirty="0" smtClean="0">
              <a:solidFill>
                <a:srgbClr val="7030A0"/>
              </a:solidFill>
            </a:endParaRPr>
          </a:p>
          <a:p>
            <a:pPr algn="r"/>
            <a:endParaRPr lang="ar-BH" sz="2800" b="1" dirty="0">
              <a:solidFill>
                <a:srgbClr val="7030A0"/>
              </a:solidFill>
            </a:endParaRPr>
          </a:p>
        </p:txBody>
      </p:sp>
      <p:sp>
        <p:nvSpPr>
          <p:cNvPr id="27" name="Plaque 26"/>
          <p:cNvSpPr/>
          <p:nvPr/>
        </p:nvSpPr>
        <p:spPr>
          <a:xfrm>
            <a:off x="315183" y="5415148"/>
            <a:ext cx="1240485" cy="861528"/>
          </a:xfrm>
          <a:prstGeom prst="plaque">
            <a:avLst/>
          </a:prstGeom>
          <a:solidFill>
            <a:srgbClr val="FF1D1D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FFFFFF"/>
                </a:solidFill>
              </a:rPr>
              <a:t>الإجابة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8244" y="3236027"/>
            <a:ext cx="3906982" cy="60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rgbClr val="CC0000"/>
                </a:solidFill>
              </a:rPr>
              <a:t>التقاء الساردة بالعجوز</a:t>
            </a:r>
            <a:endParaRPr lang="ar-BH" sz="2800" b="1" dirty="0">
              <a:solidFill>
                <a:srgbClr val="CC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362202" y="4207825"/>
            <a:ext cx="3906982" cy="60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rgbClr val="CC0000"/>
                </a:solidFill>
              </a:rPr>
              <a:t>حكاية العجوز</a:t>
            </a:r>
            <a:endParaRPr lang="ar-BH" sz="2800" b="1" dirty="0">
              <a:solidFill>
                <a:srgbClr val="CC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58244" y="5078681"/>
            <a:ext cx="3906982" cy="605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rgbClr val="CC0000"/>
                </a:solidFill>
              </a:rPr>
              <a:t>نهاية </a:t>
            </a:r>
            <a:r>
              <a:rPr lang="ar-BH" sz="2800" b="1" dirty="0" smtClean="0">
                <a:solidFill>
                  <a:srgbClr val="CC0000"/>
                </a:solidFill>
              </a:rPr>
              <a:t>العجوز</a:t>
            </a:r>
            <a:endParaRPr lang="ar-BH" sz="2800" b="1" dirty="0">
              <a:solidFill>
                <a:srgbClr val="CC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1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09"/>
    </mc:Choice>
    <mc:Fallback xmlns="">
      <p:transition spd="slow" advTm="41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3" grpId="0" animBg="1"/>
      <p:bldP spid="27" grpId="0" animBg="1"/>
      <p:bldP spid="7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701723" y="133113"/>
            <a:ext cx="10515600" cy="890469"/>
          </a:xfrm>
        </p:spPr>
        <p:txBody>
          <a:bodyPr/>
          <a:lstStyle/>
          <a:p>
            <a:pPr algn="ctr"/>
            <a:r>
              <a:rPr lang="ar-BH" b="1" dirty="0" smtClean="0">
                <a:solidFill>
                  <a:srgbClr val="C00000"/>
                </a:solidFill>
              </a:rPr>
              <a:t>تحليل المقطع الأوّل</a:t>
            </a:r>
            <a:endParaRPr lang="ar-BH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دور تقنيات تحليل البيانات في حل مشكلات الأعمال - نمذجيا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6" y="293087"/>
            <a:ext cx="2971800" cy="16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18220" y="1013019"/>
            <a:ext cx="5760358" cy="8170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 smtClean="0">
                <a:solidFill>
                  <a:schemeClr val="bg1"/>
                </a:solidFill>
              </a:rPr>
              <a:t>اقرأ بتأنّ المقطع الأوّل، ثمّ حـدّد ما يأتي:</a:t>
            </a:r>
            <a:endParaRPr lang="ar-BH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96338" y="2030681"/>
            <a:ext cx="8382242" cy="6056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rgbClr val="002060"/>
                </a:solidFill>
              </a:rPr>
              <a:t>سمات كلّ من المكان </a:t>
            </a:r>
            <a:r>
              <a:rPr lang="ar-BH" sz="2800" b="1" dirty="0" smtClean="0">
                <a:solidFill>
                  <a:srgbClr val="002060"/>
                </a:solidFill>
              </a:rPr>
              <a:t>والزمان</a:t>
            </a:r>
            <a:endParaRPr lang="ar-BH" sz="2800" b="1" dirty="0">
              <a:solidFill>
                <a:srgbClr val="00206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96336" y="4133786"/>
            <a:ext cx="8382241" cy="6056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rgbClr val="002060"/>
                </a:solidFill>
              </a:rPr>
              <a:t>دلالة كلّ من المكان </a:t>
            </a:r>
            <a:r>
              <a:rPr lang="ar-BH" sz="2800" b="1" dirty="0" smtClean="0">
                <a:solidFill>
                  <a:srgbClr val="002060"/>
                </a:solidFill>
              </a:rPr>
              <a:t>والزمان</a:t>
            </a:r>
            <a:endParaRPr lang="ar-BH" sz="2800" b="1" dirty="0">
              <a:solidFill>
                <a:srgbClr val="00206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96336" y="2764971"/>
            <a:ext cx="8382241" cy="999830"/>
          </a:xfrm>
          <a:prstGeom prst="rect">
            <a:avLst/>
          </a:prstGeom>
          <a:solidFill>
            <a:srgbClr val="F8B4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600" b="1" dirty="0" smtClean="0">
                <a:solidFill>
                  <a:srgbClr val="002060"/>
                </a:solidFill>
              </a:rPr>
              <a:t>ــ المكان: بقعة نائية، أرض صحراويّة، أعشاب متناثرة، نتوءات قلعة جرداء.</a:t>
            </a:r>
          </a:p>
          <a:p>
            <a:pPr algn="r"/>
            <a:r>
              <a:rPr lang="ar-BH" sz="2600" b="1" dirty="0" smtClean="0">
                <a:solidFill>
                  <a:srgbClr val="002060"/>
                </a:solidFill>
              </a:rPr>
              <a:t>ــ الزمان: مساء ساكن كئيب سماؤه ملبّدة. </a:t>
            </a:r>
            <a:endParaRPr lang="ar-BH" sz="2600" b="1" dirty="0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96336" y="4876477"/>
            <a:ext cx="8382241" cy="999830"/>
          </a:xfrm>
          <a:prstGeom prst="rect">
            <a:avLst/>
          </a:prstGeom>
          <a:solidFill>
            <a:srgbClr val="F8B4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600" b="1" dirty="0" smtClean="0">
                <a:solidFill>
                  <a:srgbClr val="002060"/>
                </a:solidFill>
              </a:rPr>
              <a:t>المكان رابية صحراويّة تلفّها الكآبة والقسوة، زادها الزمان (المساء) كآبة. وقد هيّأ كلّ </a:t>
            </a:r>
            <a:r>
              <a:rPr lang="ar-BH" sz="2600" b="1" dirty="0" smtClean="0">
                <a:solidFill>
                  <a:srgbClr val="002060"/>
                </a:solidFill>
              </a:rPr>
              <a:t>من الزمان </a:t>
            </a:r>
            <a:r>
              <a:rPr lang="ar-BH" sz="2600" b="1" dirty="0" smtClean="0">
                <a:solidFill>
                  <a:srgbClr val="002060"/>
                </a:solidFill>
              </a:rPr>
              <a:t>والمكان بخصائصهما تلك للنهاية الحزينة للقصّة. </a:t>
            </a:r>
            <a:endParaRPr lang="ar-BH" sz="2600" b="1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21852" r="16376"/>
          <a:stretch/>
        </p:blipFill>
        <p:spPr>
          <a:xfrm>
            <a:off x="124536" y="2765294"/>
            <a:ext cx="2879921" cy="2230582"/>
          </a:xfrm>
          <a:prstGeom prst="rect">
            <a:avLst/>
          </a:prstGeom>
        </p:spPr>
      </p:pic>
      <p:sp>
        <p:nvSpPr>
          <p:cNvPr id="46" name="Plaque 45"/>
          <p:cNvSpPr/>
          <p:nvPr/>
        </p:nvSpPr>
        <p:spPr>
          <a:xfrm>
            <a:off x="324011" y="5380087"/>
            <a:ext cx="1240485" cy="861528"/>
          </a:xfrm>
          <a:prstGeom prst="plaque">
            <a:avLst/>
          </a:prstGeom>
          <a:solidFill>
            <a:srgbClr val="FF1D1D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FFFFFF"/>
                </a:solidFill>
              </a:rPr>
              <a:t>الإجابة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20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97"/>
    </mc:Choice>
    <mc:Fallback xmlns="">
      <p:transition spd="slow" advTm="41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5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701723" y="133113"/>
            <a:ext cx="10515600" cy="890469"/>
          </a:xfrm>
        </p:spPr>
        <p:txBody>
          <a:bodyPr/>
          <a:lstStyle/>
          <a:p>
            <a:pPr algn="ctr"/>
            <a:r>
              <a:rPr lang="ar-BH" b="1" dirty="0" smtClean="0">
                <a:solidFill>
                  <a:srgbClr val="C00000"/>
                </a:solidFill>
              </a:rPr>
              <a:t>تحليل المقطع الأوّل</a:t>
            </a:r>
            <a:endParaRPr lang="ar-BH" b="1" dirty="0">
              <a:solidFill>
                <a:srgbClr val="C00000"/>
              </a:solidFill>
            </a:endParaRPr>
          </a:p>
        </p:txBody>
      </p:sp>
      <p:pic>
        <p:nvPicPr>
          <p:cNvPr id="32" name="Picture 2" descr="دور تقنيات تحليل البيانات في حل مشكلات الأعمال - نمذجيا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6" y="293087"/>
            <a:ext cx="2971800" cy="16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9488382" y="1013019"/>
            <a:ext cx="1990196" cy="8170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 smtClean="0">
                <a:solidFill>
                  <a:schemeClr val="bg1"/>
                </a:solidFill>
              </a:rPr>
              <a:t>حـدّد ما يأتي:</a:t>
            </a:r>
            <a:endParaRPr lang="ar-BH" sz="3200" b="1" dirty="0">
              <a:solidFill>
                <a:schemeClr val="bg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96338" y="2030681"/>
            <a:ext cx="8382239" cy="6056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rgbClr val="002060"/>
                </a:solidFill>
              </a:rPr>
              <a:t>نوع الراوي في القصّة:</a:t>
            </a:r>
            <a:endParaRPr lang="ar-BH" sz="2800" b="1" dirty="0">
              <a:solidFill>
                <a:srgbClr val="00206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96336" y="4133786"/>
            <a:ext cx="8382241" cy="6056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002060"/>
                </a:solidFill>
              </a:rPr>
              <a:t>أوجه الالتقاء بين العجوز والقلعة: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96337" y="2942110"/>
            <a:ext cx="8382240" cy="770936"/>
          </a:xfrm>
          <a:prstGeom prst="rect">
            <a:avLst/>
          </a:prstGeom>
          <a:solidFill>
            <a:srgbClr val="F8B4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600" b="1" dirty="0" smtClean="0">
                <a:solidFill>
                  <a:srgbClr val="002060"/>
                </a:solidFill>
              </a:rPr>
              <a:t>راو مشارك في الأحداث (الساردة راو وشخصيّة في نفس الوقت)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096336" y="4876477"/>
            <a:ext cx="8382241" cy="999830"/>
          </a:xfrm>
          <a:prstGeom prst="rect">
            <a:avLst/>
          </a:prstGeom>
          <a:solidFill>
            <a:srgbClr val="F8B4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600" b="1" dirty="0">
                <a:solidFill>
                  <a:srgbClr val="002060"/>
                </a:solidFill>
              </a:rPr>
              <a:t>الشيخوخة ــ الصمود ــ تحدّي الزمان. 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21852" r="16376"/>
          <a:stretch/>
        </p:blipFill>
        <p:spPr>
          <a:xfrm>
            <a:off x="124536" y="2765294"/>
            <a:ext cx="2879921" cy="2230582"/>
          </a:xfrm>
          <a:prstGeom prst="rect">
            <a:avLst/>
          </a:prstGeom>
        </p:spPr>
      </p:pic>
      <p:sp>
        <p:nvSpPr>
          <p:cNvPr id="39" name="Plaque 38"/>
          <p:cNvSpPr/>
          <p:nvPr/>
        </p:nvSpPr>
        <p:spPr>
          <a:xfrm>
            <a:off x="324011" y="5380087"/>
            <a:ext cx="1240485" cy="861528"/>
          </a:xfrm>
          <a:prstGeom prst="plaque">
            <a:avLst/>
          </a:prstGeom>
          <a:solidFill>
            <a:srgbClr val="FF1D1D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FFFFFF"/>
                </a:solidFill>
              </a:rPr>
              <a:t>الإجابة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4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87"/>
    </mc:Choice>
    <mc:Fallback xmlns="">
      <p:transition spd="slow" advTm="59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5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01723" y="194966"/>
            <a:ext cx="10515600" cy="890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b="1" dirty="0" smtClean="0">
                <a:solidFill>
                  <a:srgbClr val="C00000"/>
                </a:solidFill>
              </a:rPr>
              <a:t>تحليل المقطع الأوّل</a:t>
            </a:r>
            <a:endParaRPr lang="ar-BH" b="1" dirty="0">
              <a:solidFill>
                <a:srgbClr val="C00000"/>
              </a:solidFill>
            </a:endParaRPr>
          </a:p>
        </p:txBody>
      </p:sp>
      <p:pic>
        <p:nvPicPr>
          <p:cNvPr id="12" name="Picture 2" descr="دور تقنيات تحليل البيانات في حل مشكلات الأعمال - نمذجيا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6" y="194966"/>
            <a:ext cx="2725542" cy="16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165766" y="1277466"/>
            <a:ext cx="5951482" cy="107384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 smtClean="0">
                <a:solidFill>
                  <a:schemeClr val="bg1"/>
                </a:solidFill>
              </a:rPr>
              <a:t>ما وظيفة المقطع الأوّل في القصّة؟ </a:t>
            </a:r>
            <a:endParaRPr lang="ar-BH" sz="32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7664" y="2572704"/>
            <a:ext cx="7659584" cy="3136859"/>
          </a:xfrm>
          <a:prstGeom prst="rect">
            <a:avLst/>
          </a:prstGeom>
          <a:solidFill>
            <a:srgbClr val="F8B4CE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50000"/>
              </a:lnSpc>
            </a:pPr>
            <a:r>
              <a:rPr lang="ar-BH" sz="2600" b="1" dirty="0" smtClean="0">
                <a:solidFill>
                  <a:srgbClr val="002060"/>
                </a:solidFill>
              </a:rPr>
              <a:t>ــ تقديم الشخصيّتين الأساسيّتين.</a:t>
            </a:r>
          </a:p>
          <a:p>
            <a:pPr algn="r" rtl="1">
              <a:lnSpc>
                <a:spcPct val="150000"/>
              </a:lnSpc>
            </a:pPr>
            <a:r>
              <a:rPr lang="ar-BH" sz="2600" b="1" dirty="0" smtClean="0">
                <a:solidFill>
                  <a:srgbClr val="002060"/>
                </a:solidFill>
              </a:rPr>
              <a:t>ــ تحديد سمات المكان والزمان </a:t>
            </a:r>
            <a:r>
              <a:rPr lang="ar-BH" sz="2600" b="1" dirty="0" smtClean="0">
                <a:solidFill>
                  <a:srgbClr val="002060"/>
                </a:solidFill>
              </a:rPr>
              <a:t>اللذين </a:t>
            </a:r>
            <a:r>
              <a:rPr lang="ar-BH" sz="2600" b="1" dirty="0" smtClean="0">
                <a:solidFill>
                  <a:srgbClr val="002060"/>
                </a:solidFill>
              </a:rPr>
              <a:t>تدور </a:t>
            </a:r>
            <a:r>
              <a:rPr lang="ar-BH" sz="2600" b="1" dirty="0" smtClean="0">
                <a:solidFill>
                  <a:srgbClr val="002060"/>
                </a:solidFill>
              </a:rPr>
              <a:t>فيهما </a:t>
            </a:r>
            <a:r>
              <a:rPr lang="ar-BH" sz="2600" b="1" dirty="0" smtClean="0">
                <a:solidFill>
                  <a:srgbClr val="002060"/>
                </a:solidFill>
              </a:rPr>
              <a:t>أحداث القصّة.</a:t>
            </a:r>
          </a:p>
          <a:p>
            <a:pPr algn="r" rtl="1">
              <a:lnSpc>
                <a:spcPct val="150000"/>
              </a:lnSpc>
            </a:pPr>
            <a:r>
              <a:rPr lang="ar-BH" sz="2600" b="1" dirty="0" smtClean="0">
                <a:solidFill>
                  <a:srgbClr val="002060"/>
                </a:solidFill>
              </a:rPr>
              <a:t>ــ توضيح ظروف اللقاء بين الشخصيّتين.</a:t>
            </a:r>
          </a:p>
          <a:p>
            <a:pPr algn="r" rtl="1">
              <a:lnSpc>
                <a:spcPct val="150000"/>
              </a:lnSpc>
            </a:pPr>
            <a:r>
              <a:rPr lang="ar-BH" sz="2600" b="1" dirty="0" smtClean="0">
                <a:solidFill>
                  <a:srgbClr val="002060"/>
                </a:solidFill>
              </a:rPr>
              <a:t>ــ التمهيد لتنامي الأحداث في سياق التحوّل.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t="21852" r="16376"/>
          <a:stretch/>
        </p:blipFill>
        <p:spPr>
          <a:xfrm>
            <a:off x="124536" y="2572140"/>
            <a:ext cx="3129303" cy="2423736"/>
          </a:xfrm>
          <a:prstGeom prst="rect">
            <a:avLst/>
          </a:prstGeom>
        </p:spPr>
      </p:pic>
      <p:sp>
        <p:nvSpPr>
          <p:cNvPr id="19" name="Plaque 18"/>
          <p:cNvSpPr/>
          <p:nvPr/>
        </p:nvSpPr>
        <p:spPr>
          <a:xfrm>
            <a:off x="324011" y="5380087"/>
            <a:ext cx="1240485" cy="861528"/>
          </a:xfrm>
          <a:prstGeom prst="plaque">
            <a:avLst/>
          </a:prstGeom>
          <a:solidFill>
            <a:srgbClr val="FF1D1D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FFFFFF"/>
                </a:solidFill>
              </a:rPr>
              <a:t>الإجابة</a:t>
            </a:r>
          </a:p>
        </p:txBody>
      </p:sp>
    </p:spTree>
    <p:extLst>
      <p:ext uri="{BB962C8B-B14F-4D97-AF65-F5344CB8AC3E}">
        <p14:creationId xmlns:p14="http://schemas.microsoft.com/office/powerpoint/2010/main" val="14799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06"/>
    </mc:Choice>
    <mc:Fallback xmlns="">
      <p:transition spd="slow" advTm="37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7812"/>
            <a:ext cx="10515600" cy="1023330"/>
          </a:xfrm>
        </p:spPr>
        <p:txBody>
          <a:bodyPr>
            <a:normAutofit/>
          </a:bodyPr>
          <a:lstStyle/>
          <a:p>
            <a:pPr algn="ctr"/>
            <a:r>
              <a:rPr lang="ar-BH" b="1" dirty="0">
                <a:solidFill>
                  <a:srgbClr val="C00000"/>
                </a:solidFill>
              </a:rPr>
              <a:t>تحليل المقطع </a:t>
            </a:r>
            <a:r>
              <a:rPr lang="ar-BH" b="1" dirty="0" smtClean="0">
                <a:solidFill>
                  <a:srgbClr val="C00000"/>
                </a:solidFill>
              </a:rPr>
              <a:t>الثاني</a:t>
            </a:r>
            <a:endParaRPr lang="ar-BH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2" y="849384"/>
            <a:ext cx="11936568" cy="5777345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ar-BH" b="1" dirty="0" smtClean="0">
              <a:solidFill>
                <a:srgbClr val="FF0000"/>
              </a:solidFill>
            </a:endParaRPr>
          </a:p>
          <a:p>
            <a:pPr marL="0" indent="0" algn="just" rtl="1">
              <a:lnSpc>
                <a:spcPct val="100000"/>
              </a:lnSpc>
              <a:buNone/>
            </a:pPr>
            <a:r>
              <a:rPr lang="ar-BH" sz="200" b="1" dirty="0" smtClean="0">
                <a:solidFill>
                  <a:schemeClr val="accent2">
                    <a:lumMod val="75000"/>
                  </a:schemeClr>
                </a:solidFill>
              </a:rPr>
              <a:t>ت</a:t>
            </a:r>
          </a:p>
          <a:p>
            <a:pPr marL="0" indent="0" algn="just" rtl="1">
              <a:lnSpc>
                <a:spcPct val="100000"/>
              </a:lnSpc>
              <a:buNone/>
            </a:pPr>
            <a:endParaRPr lang="ar-BH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4288665" y="1262129"/>
            <a:ext cx="7405352" cy="619045"/>
          </a:xfrm>
          <a:prstGeom prst="rect">
            <a:avLst/>
          </a:prstGeom>
          <a:solidFill>
            <a:srgbClr val="0026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 smtClean="0"/>
              <a:t>اقرأ المقطع الثاني قراءة متأنّية ثمّ أجب عمّا يأتي:</a:t>
            </a:r>
            <a:endParaRPr lang="ar-BH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777286" y="2002161"/>
            <a:ext cx="9916732" cy="4321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14350" indent="-514350" algn="r" rtl="1">
              <a:buAutoNum type="arabicParenR"/>
            </a:pPr>
            <a:endParaRPr lang="ar-BH" sz="2800" b="1" dirty="0" smtClean="0"/>
          </a:p>
          <a:p>
            <a:pPr marL="514350" indent="-514350" algn="r" rtl="1">
              <a:buAutoNum type="arabicParenR"/>
            </a:pPr>
            <a:endParaRPr lang="ar-BH" sz="2800" b="1" dirty="0"/>
          </a:p>
          <a:p>
            <a:pPr marL="514350" indent="-514350" algn="r" rtl="1">
              <a:buAutoNum type="arabicParenR"/>
            </a:pPr>
            <a:endParaRPr lang="ar-BH" sz="2800" b="1" dirty="0" smtClean="0"/>
          </a:p>
          <a:p>
            <a:pPr marL="514350" indent="-514350" algn="r" rtl="1">
              <a:lnSpc>
                <a:spcPct val="300000"/>
              </a:lnSpc>
              <a:spcAft>
                <a:spcPts val="1800"/>
              </a:spcAft>
              <a:buAutoNum type="arabicParenR"/>
            </a:pPr>
            <a:r>
              <a:rPr lang="ar-BH" sz="2800" b="1" dirty="0" smtClean="0"/>
              <a:t>عيّن شخصيّات هذا المقطع وصنّفها إلى رئيسيّة وثانويّة.</a:t>
            </a:r>
          </a:p>
          <a:p>
            <a:pPr marL="514350" indent="-514350" algn="r" rtl="1">
              <a:lnSpc>
                <a:spcPct val="300000"/>
              </a:lnSpc>
              <a:spcAft>
                <a:spcPts val="1800"/>
              </a:spcAft>
              <a:buAutoNum type="arabicParenR"/>
            </a:pPr>
            <a:r>
              <a:rPr lang="ar-BH" sz="2800" b="1" dirty="0" smtClean="0"/>
              <a:t>حدّد سمات شخصيّة العجوز الجسديّة والاجتماعيّة والنفسيّة.</a:t>
            </a:r>
          </a:p>
          <a:p>
            <a:pPr algn="r" rtl="1">
              <a:lnSpc>
                <a:spcPct val="300000"/>
              </a:lnSpc>
              <a:spcAft>
                <a:spcPts val="1800"/>
              </a:spcAft>
            </a:pPr>
            <a:endParaRPr lang="ar-BH" sz="2800" b="1" dirty="0" smtClean="0"/>
          </a:p>
          <a:p>
            <a:pPr marL="514350" indent="-514350" algn="r" rtl="1">
              <a:buAutoNum type="arabicParenR"/>
            </a:pPr>
            <a:endParaRPr lang="ar-BH" sz="2800" b="1" dirty="0"/>
          </a:p>
          <a:p>
            <a:pPr marL="514350" indent="-514350" algn="r" rtl="1">
              <a:buAutoNum type="arabicParenR"/>
            </a:pPr>
            <a:endParaRPr lang="ar-BH" sz="2800" b="1" dirty="0" smtClean="0"/>
          </a:p>
          <a:p>
            <a:pPr marL="514350" indent="-514350" algn="r" rtl="1">
              <a:buAutoNum type="arabicParenR"/>
            </a:pPr>
            <a:endParaRPr lang="ar-BH" sz="2800" b="1" dirty="0"/>
          </a:p>
          <a:p>
            <a:pPr algn="r" rtl="1"/>
            <a:endParaRPr lang="ar-BH" sz="28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996225" y="2923504"/>
            <a:ext cx="9433775" cy="721217"/>
          </a:xfrm>
          <a:prstGeom prst="rect">
            <a:avLst/>
          </a:prstGeom>
          <a:solidFill>
            <a:srgbClr val="D8BEE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800" b="1" dirty="0" smtClean="0">
                <a:solidFill>
                  <a:srgbClr val="002060"/>
                </a:solidFill>
              </a:rPr>
              <a:t>الرئيسيّة: العجوز </a:t>
            </a:r>
            <a:r>
              <a:rPr lang="ar-BH" sz="2800" b="1" dirty="0" err="1" smtClean="0">
                <a:solidFill>
                  <a:srgbClr val="002060"/>
                </a:solidFill>
              </a:rPr>
              <a:t>والساردة</a:t>
            </a:r>
            <a:r>
              <a:rPr lang="ar-BH" sz="2800" b="1" dirty="0" smtClean="0">
                <a:solidFill>
                  <a:srgbClr val="002060"/>
                </a:solidFill>
              </a:rPr>
              <a:t> ــ الثانويّة: السوّاح.</a:t>
            </a:r>
            <a:endParaRPr lang="ar-BH" sz="2800" b="1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96225" y="4404574"/>
            <a:ext cx="9433775" cy="1725770"/>
          </a:xfrm>
          <a:prstGeom prst="rect">
            <a:avLst/>
          </a:prstGeom>
          <a:solidFill>
            <a:srgbClr val="D8BEE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800" b="1" dirty="0" smtClean="0">
                <a:solidFill>
                  <a:srgbClr val="002060"/>
                </a:solidFill>
              </a:rPr>
              <a:t>ــ السمات الجسديّة: عجوز في الثمانين، بوجه ترابي.</a:t>
            </a:r>
          </a:p>
          <a:p>
            <a:pPr algn="r"/>
            <a:r>
              <a:rPr lang="ar-BH" sz="2800" b="1" dirty="0" smtClean="0">
                <a:solidFill>
                  <a:srgbClr val="002060"/>
                </a:solidFill>
              </a:rPr>
              <a:t>ــ السمات الاجتماعيّة: أرملة وحيدة فقدت أولادها، أغنامها هي المعيل الوحيد لها.</a:t>
            </a:r>
          </a:p>
          <a:p>
            <a:pPr algn="r"/>
            <a:r>
              <a:rPr lang="ar-BH" sz="2800" b="1" dirty="0" smtClean="0">
                <a:solidFill>
                  <a:srgbClr val="002060"/>
                </a:solidFill>
              </a:rPr>
              <a:t>ــ النفسيّة: الصبر، عزّة النفس.</a:t>
            </a:r>
            <a:endParaRPr lang="ar-BH" sz="2800" b="1" dirty="0">
              <a:solidFill>
                <a:srgbClr val="002060"/>
              </a:solidFill>
            </a:endParaRPr>
          </a:p>
        </p:txBody>
      </p:sp>
      <p:sp>
        <p:nvSpPr>
          <p:cNvPr id="9" name="Plaque 8"/>
          <p:cNvSpPr/>
          <p:nvPr/>
        </p:nvSpPr>
        <p:spPr>
          <a:xfrm>
            <a:off x="191219" y="5461999"/>
            <a:ext cx="1240485" cy="861528"/>
          </a:xfrm>
          <a:prstGeom prst="plaque">
            <a:avLst/>
          </a:prstGeom>
          <a:solidFill>
            <a:srgbClr val="FF1D1D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rgbClr val="FFFFFF"/>
                </a:solidFill>
              </a:rPr>
              <a:t>الإجابة</a:t>
            </a:r>
          </a:p>
        </p:txBody>
      </p:sp>
      <p:pic>
        <p:nvPicPr>
          <p:cNvPr id="10" name="Picture 2" descr="دور تقنيات تحليل البيانات في حل مشكلات الأعمال - نمذجيا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36" y="194966"/>
            <a:ext cx="2473520" cy="150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0625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06"/>
    </mc:Choice>
    <mc:Fallback xmlns="">
      <p:transition spd="slow" advTm="31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6.5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7.5|2.6|2.6|2.6|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8|8.4|11.1|1|3.5|8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|7.3|7.1|4.9|7.7|5.2|9.3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.7|3.5|1|5.1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1925</TotalTime>
  <Words>785</Words>
  <Application>Microsoft Office PowerPoint</Application>
  <PresentationFormat>Widescreen</PresentationFormat>
  <Paragraphs>151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Agency FB</vt:lpstr>
      <vt:lpstr>Andalus</vt:lpstr>
      <vt:lpstr>Arial</vt:lpstr>
      <vt:lpstr>Bold Italic Art</vt:lpstr>
      <vt:lpstr>Calibri</vt:lpstr>
      <vt:lpstr>Calibri Light</vt:lpstr>
      <vt:lpstr>Leelawadee</vt:lpstr>
      <vt:lpstr>Times New Roman</vt:lpstr>
      <vt:lpstr>Wingdings</vt:lpstr>
      <vt:lpstr>Office Theme</vt:lpstr>
      <vt:lpstr>PowerPoint Presentation</vt:lpstr>
      <vt:lpstr>                                  النشاط الاستهلالي   </vt:lpstr>
      <vt:lpstr>أهداف الدرس</vt:lpstr>
      <vt:lpstr>PowerPoint Presentation</vt:lpstr>
      <vt:lpstr>بنية النصّ</vt:lpstr>
      <vt:lpstr>تحليل المقطع الأوّل</vt:lpstr>
      <vt:lpstr>تحليل المقطع الأوّل</vt:lpstr>
      <vt:lpstr>PowerPoint Presentation</vt:lpstr>
      <vt:lpstr>تحليل المقطع الثاني</vt:lpstr>
      <vt:lpstr>PowerPoint Presentation</vt:lpstr>
      <vt:lpstr>PowerPoint Presentation</vt:lpstr>
      <vt:lpstr>PowerPoint Presentation</vt:lpstr>
      <vt:lpstr>تقويم النصّ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user</cp:lastModifiedBy>
  <cp:revision>144</cp:revision>
  <dcterms:created xsi:type="dcterms:W3CDTF">2020-03-04T10:47:58Z</dcterms:created>
  <dcterms:modified xsi:type="dcterms:W3CDTF">2020-03-30T13:26:46Z</dcterms:modified>
</cp:coreProperties>
</file>