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78" r:id="rId4"/>
    <p:sldId id="279" r:id="rId5"/>
    <p:sldId id="284" r:id="rId6"/>
    <p:sldId id="281" r:id="rId7"/>
    <p:sldId id="263" r:id="rId8"/>
    <p:sldId id="280" r:id="rId9"/>
    <p:sldId id="282" r:id="rId10"/>
    <p:sldId id="283" r:id="rId11"/>
    <p:sldId id="275" r:id="rId12"/>
    <p:sldId id="285" r:id="rId13"/>
    <p:sldId id="262" r:id="rId14"/>
    <p:sldId id="27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C8EE"/>
    <a:srgbClr val="B381D9"/>
    <a:srgbClr val="FFB153"/>
    <a:srgbClr val="FFD7A6"/>
    <a:srgbClr val="000066"/>
    <a:srgbClr val="7CAFDE"/>
    <a:srgbClr val="FFE79B"/>
    <a:srgbClr val="CC3300"/>
    <a:srgbClr val="9F5FCF"/>
    <a:srgbClr val="8A3C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015" autoAdjust="0"/>
    <p:restoredTop sz="94660"/>
  </p:normalViewPr>
  <p:slideViewPr>
    <p:cSldViewPr snapToGrid="0">
      <p:cViewPr varScale="1">
        <p:scale>
          <a:sx n="66" d="100"/>
          <a:sy n="66" d="100"/>
        </p:scale>
        <p:origin x="90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5E8927-6F01-43AE-9824-6CC70BCB7148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95281AC-0459-443D-8E76-7E2A5B677E47}">
      <dgm:prSet phldrT="[Text]" custT="1"/>
      <dgm:spPr>
        <a:solidFill>
          <a:schemeClr val="accent6">
            <a:lumMod val="40000"/>
            <a:lumOff val="60000"/>
          </a:schemeClr>
        </a:solidFill>
        <a:ln>
          <a:solidFill>
            <a:srgbClr val="002060"/>
          </a:solidFill>
        </a:ln>
      </dgm:spPr>
      <dgm:t>
        <a:bodyPr/>
        <a:lstStyle/>
        <a:p>
          <a:pPr algn="r" rtl="1"/>
          <a:r>
            <a:rPr lang="ar-BH" altLang="en-US" sz="2800" b="1" dirty="0" smtClean="0">
              <a:solidFill>
                <a:srgbClr val="FF0000"/>
              </a:solidFill>
            </a:rPr>
            <a:t>التأثيريّة:</a:t>
          </a:r>
          <a:r>
            <a:rPr lang="ar-BH" altLang="en-US" sz="2800" b="1" dirty="0" smtClean="0">
              <a:solidFill>
                <a:schemeClr val="tx2">
                  <a:lumMod val="75000"/>
                </a:schemeClr>
              </a:solidFill>
            </a:rPr>
            <a:t> إثارة مشاعر المتلقي</a:t>
          </a:r>
          <a:endParaRPr lang="en-US" sz="2800" b="1" dirty="0">
            <a:solidFill>
              <a:schemeClr val="tx2">
                <a:lumMod val="75000"/>
              </a:schemeClr>
            </a:solidFill>
          </a:endParaRPr>
        </a:p>
      </dgm:t>
    </dgm:pt>
    <dgm:pt modelId="{7CE6CE34-B902-451B-BCA9-4C16515B46C6}" type="parTrans" cxnId="{ABED1E34-1BEA-4303-8EA2-3E65CA05D7DA}">
      <dgm:prSet/>
      <dgm:spPr/>
      <dgm:t>
        <a:bodyPr/>
        <a:lstStyle/>
        <a:p>
          <a:endParaRPr lang="en-US"/>
        </a:p>
      </dgm:t>
    </dgm:pt>
    <dgm:pt modelId="{AB5E1418-C55F-4606-AF3E-2A639E202B19}" type="sibTrans" cxnId="{ABED1E34-1BEA-4303-8EA2-3E65CA05D7DA}">
      <dgm:prSet/>
      <dgm:spPr/>
      <dgm:t>
        <a:bodyPr/>
        <a:lstStyle/>
        <a:p>
          <a:endParaRPr lang="en-US"/>
        </a:p>
      </dgm:t>
    </dgm:pt>
    <dgm:pt modelId="{96039E17-4FE8-4A0D-A33D-601AB11A834C}">
      <dgm:prSet phldrT="[Text]" custT="1"/>
      <dgm:spPr>
        <a:solidFill>
          <a:schemeClr val="accent6">
            <a:lumMod val="40000"/>
            <a:lumOff val="60000"/>
          </a:schemeClr>
        </a:solidFill>
        <a:ln>
          <a:solidFill>
            <a:srgbClr val="002060"/>
          </a:solidFill>
        </a:ln>
      </dgm:spPr>
      <dgm:t>
        <a:bodyPr/>
        <a:lstStyle/>
        <a:p>
          <a:pPr algn="r" rtl="1"/>
          <a:r>
            <a:rPr lang="ar-BH" altLang="en-US" sz="2800" b="1" dirty="0" smtClean="0">
              <a:solidFill>
                <a:srgbClr val="FF0000"/>
              </a:solidFill>
            </a:rPr>
            <a:t>الإقناعيّة:</a:t>
          </a:r>
          <a:r>
            <a:rPr lang="ar-BH" altLang="en-US" sz="2800" b="1" dirty="0" smtClean="0">
              <a:solidFill>
                <a:schemeClr val="tx2">
                  <a:lumMod val="75000"/>
                </a:schemeClr>
              </a:solidFill>
            </a:rPr>
            <a:t> حمل المتلقّي على تقبّل الحُجّة </a:t>
          </a:r>
          <a:endParaRPr lang="en-US" sz="2800" b="1" dirty="0">
            <a:solidFill>
              <a:schemeClr val="tx2">
                <a:lumMod val="75000"/>
              </a:schemeClr>
            </a:solidFill>
          </a:endParaRPr>
        </a:p>
      </dgm:t>
    </dgm:pt>
    <dgm:pt modelId="{E93A2F9E-93AB-426A-B8AB-820C7678132C}" type="parTrans" cxnId="{4C865D36-EF9D-4AB0-85E3-B46E1E7D26DD}">
      <dgm:prSet/>
      <dgm:spPr/>
      <dgm:t>
        <a:bodyPr/>
        <a:lstStyle/>
        <a:p>
          <a:endParaRPr lang="en-US"/>
        </a:p>
      </dgm:t>
    </dgm:pt>
    <dgm:pt modelId="{E0CCF576-45C2-483F-88BB-914E11BD513A}" type="sibTrans" cxnId="{4C865D36-EF9D-4AB0-85E3-B46E1E7D26DD}">
      <dgm:prSet/>
      <dgm:spPr/>
      <dgm:t>
        <a:bodyPr/>
        <a:lstStyle/>
        <a:p>
          <a:endParaRPr lang="en-US"/>
        </a:p>
      </dgm:t>
    </dgm:pt>
    <dgm:pt modelId="{78F6C508-368C-4815-AFA3-1EF428C8F968}">
      <dgm:prSet custT="1"/>
      <dgm:spPr>
        <a:solidFill>
          <a:schemeClr val="accent6">
            <a:lumMod val="40000"/>
            <a:lumOff val="60000"/>
          </a:schemeClr>
        </a:solidFill>
        <a:ln>
          <a:solidFill>
            <a:srgbClr val="002060"/>
          </a:solidFill>
        </a:ln>
      </dgm:spPr>
      <dgm:t>
        <a:bodyPr/>
        <a:lstStyle/>
        <a:p>
          <a:pPr algn="r" rtl="1"/>
          <a:r>
            <a:rPr lang="ar-BH" altLang="en-US" sz="2800" b="1" dirty="0" smtClean="0">
              <a:solidFill>
                <a:srgbClr val="FF0000"/>
              </a:solidFill>
            </a:rPr>
            <a:t>التعبيريّة:</a:t>
          </a:r>
          <a:r>
            <a:rPr lang="ar-BH" altLang="en-US" sz="2800" b="1" dirty="0" smtClean="0">
              <a:solidFill>
                <a:schemeClr val="tx2">
                  <a:lumMod val="75000"/>
                </a:schemeClr>
              </a:solidFill>
            </a:rPr>
            <a:t> إضفاء الجمال على الكلام</a:t>
          </a:r>
          <a:endParaRPr lang="en-US" sz="2800" b="1" dirty="0">
            <a:solidFill>
              <a:schemeClr val="tx2">
                <a:lumMod val="75000"/>
              </a:schemeClr>
            </a:solidFill>
          </a:endParaRPr>
        </a:p>
      </dgm:t>
    </dgm:pt>
    <dgm:pt modelId="{6D37C30D-EE98-4E7E-BF26-E0F27DFE7943}" type="parTrans" cxnId="{C8E13B37-40E1-4CF7-A4F8-21B655A935F5}">
      <dgm:prSet/>
      <dgm:spPr/>
      <dgm:t>
        <a:bodyPr/>
        <a:lstStyle/>
        <a:p>
          <a:endParaRPr lang="en-US"/>
        </a:p>
      </dgm:t>
    </dgm:pt>
    <dgm:pt modelId="{70F47699-D1DC-4A67-972D-FB0854B804C5}" type="sibTrans" cxnId="{C8E13B37-40E1-4CF7-A4F8-21B655A935F5}">
      <dgm:prSet/>
      <dgm:spPr/>
      <dgm:t>
        <a:bodyPr/>
        <a:lstStyle/>
        <a:p>
          <a:endParaRPr lang="en-US"/>
        </a:p>
      </dgm:t>
    </dgm:pt>
    <dgm:pt modelId="{179A1772-5F58-4881-B79C-013C9AD20A29}">
      <dgm:prSet custT="1"/>
      <dgm:spPr>
        <a:solidFill>
          <a:schemeClr val="accent6">
            <a:lumMod val="40000"/>
            <a:lumOff val="60000"/>
          </a:schemeClr>
        </a:solidFill>
        <a:ln>
          <a:solidFill>
            <a:srgbClr val="002060"/>
          </a:solidFill>
        </a:ln>
      </dgm:spPr>
      <dgm:t>
        <a:bodyPr/>
        <a:lstStyle/>
        <a:p>
          <a:pPr algn="r"/>
          <a:r>
            <a:rPr lang="ar-BH" altLang="en-US" sz="2800" b="1" dirty="0" smtClean="0">
              <a:solidFill>
                <a:srgbClr val="FF0000"/>
              </a:solidFill>
            </a:rPr>
            <a:t>البيانية:</a:t>
          </a:r>
          <a:r>
            <a:rPr lang="ar-BH" altLang="en-US" sz="2800" b="1" dirty="0" smtClean="0">
              <a:solidFill>
                <a:schemeClr val="tx2">
                  <a:lumMod val="75000"/>
                </a:schemeClr>
              </a:solidFill>
            </a:rPr>
            <a:t> توضيح المعاني وتقويتها.</a:t>
          </a:r>
          <a:endParaRPr lang="en-US" sz="2800" b="1" dirty="0">
            <a:solidFill>
              <a:schemeClr val="tx2">
                <a:lumMod val="75000"/>
              </a:schemeClr>
            </a:solidFill>
          </a:endParaRPr>
        </a:p>
      </dgm:t>
    </dgm:pt>
    <dgm:pt modelId="{B664B677-8729-45C9-BBDC-6A32AA22B859}" type="parTrans" cxnId="{CBA56115-62A9-4471-B938-5D6EF195F4BD}">
      <dgm:prSet/>
      <dgm:spPr/>
      <dgm:t>
        <a:bodyPr/>
        <a:lstStyle/>
        <a:p>
          <a:endParaRPr lang="en-US"/>
        </a:p>
      </dgm:t>
    </dgm:pt>
    <dgm:pt modelId="{A1FF9E2C-1C7F-47CA-A78D-2FD21DA03101}" type="sibTrans" cxnId="{CBA56115-62A9-4471-B938-5D6EF195F4BD}">
      <dgm:prSet/>
      <dgm:spPr/>
      <dgm:t>
        <a:bodyPr/>
        <a:lstStyle/>
        <a:p>
          <a:endParaRPr lang="en-US"/>
        </a:p>
      </dgm:t>
    </dgm:pt>
    <dgm:pt modelId="{E4FC64C9-A61F-4990-B437-9D9FEEB081BC}">
      <dgm:prSet phldrT="[Text]"/>
      <dgm:spPr>
        <a:ln>
          <a:solidFill>
            <a:srgbClr val="002060"/>
          </a:solidFill>
        </a:ln>
      </dgm:spPr>
      <dgm:t>
        <a:bodyPr/>
        <a:lstStyle/>
        <a:p>
          <a:endParaRPr lang="en-US" dirty="0">
            <a:solidFill>
              <a:srgbClr val="C00000"/>
            </a:solidFill>
          </a:endParaRPr>
        </a:p>
      </dgm:t>
    </dgm:pt>
    <dgm:pt modelId="{86C129D2-5B7A-4405-A84E-9287014AE96B}" type="sibTrans" cxnId="{AD4C2108-25AE-4362-ACD1-5F7C387ED752}">
      <dgm:prSet/>
      <dgm:spPr/>
      <dgm:t>
        <a:bodyPr/>
        <a:lstStyle/>
        <a:p>
          <a:endParaRPr lang="en-US"/>
        </a:p>
      </dgm:t>
    </dgm:pt>
    <dgm:pt modelId="{134D5C60-7C28-4D31-8397-234930A25813}" type="parTrans" cxnId="{AD4C2108-25AE-4362-ACD1-5F7C387ED752}">
      <dgm:prSet/>
      <dgm:spPr/>
      <dgm:t>
        <a:bodyPr/>
        <a:lstStyle/>
        <a:p>
          <a:endParaRPr lang="en-US"/>
        </a:p>
      </dgm:t>
    </dgm:pt>
    <dgm:pt modelId="{A2C7156D-0142-4B17-9590-BB4257E9C26E}" type="pres">
      <dgm:prSet presAssocID="{945E8927-6F01-43AE-9824-6CC70BCB7148}" presName="theList" presStyleCnt="0">
        <dgm:presLayoutVars>
          <dgm:dir val="rev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C014A3D-F76D-4F1D-A8F8-35D00ECC04C5}" type="pres">
      <dgm:prSet presAssocID="{E4FC64C9-A61F-4990-B437-9D9FEEB081BC}" presName="compNode" presStyleCnt="0"/>
      <dgm:spPr/>
    </dgm:pt>
    <dgm:pt modelId="{A8304C41-F67D-4F86-A02A-B15FC0EE159A}" type="pres">
      <dgm:prSet presAssocID="{E4FC64C9-A61F-4990-B437-9D9FEEB081BC}" presName="aNode" presStyleLbl="bgShp" presStyleIdx="0" presStyleCnt="1" custLinFactNeighborX="-1316"/>
      <dgm:spPr/>
      <dgm:t>
        <a:bodyPr/>
        <a:lstStyle/>
        <a:p>
          <a:endParaRPr lang="en-US"/>
        </a:p>
      </dgm:t>
    </dgm:pt>
    <dgm:pt modelId="{5ABB2CC3-ABA2-42F1-9341-A9A6F173C53D}" type="pres">
      <dgm:prSet presAssocID="{E4FC64C9-A61F-4990-B437-9D9FEEB081BC}" presName="textNode" presStyleLbl="bgShp" presStyleIdx="0" presStyleCnt="1"/>
      <dgm:spPr/>
      <dgm:t>
        <a:bodyPr/>
        <a:lstStyle/>
        <a:p>
          <a:endParaRPr lang="en-US"/>
        </a:p>
      </dgm:t>
    </dgm:pt>
    <dgm:pt modelId="{CDEA0E44-D0B7-470C-8086-70FA8F4BCC69}" type="pres">
      <dgm:prSet presAssocID="{E4FC64C9-A61F-4990-B437-9D9FEEB081BC}" presName="compChildNode" presStyleCnt="0"/>
      <dgm:spPr/>
    </dgm:pt>
    <dgm:pt modelId="{9FBC17CF-4D3D-454A-83DA-B8FD54D9891D}" type="pres">
      <dgm:prSet presAssocID="{E4FC64C9-A61F-4990-B437-9D9FEEB081BC}" presName="theInnerList" presStyleCnt="0"/>
      <dgm:spPr/>
    </dgm:pt>
    <dgm:pt modelId="{A982C426-9842-4543-9636-DB81ABC208A9}" type="pres">
      <dgm:prSet presAssocID="{C95281AC-0459-443D-8E76-7E2A5B677E47}" presName="childNode" presStyleLbl="node1" presStyleIdx="0" presStyleCnt="4" custScaleX="85870" custLinFactY="117771" custLinFactNeighborX="184" custLinFactNeighborY="2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2F4ED8-0AC4-474B-A1AD-92760F94A7D5}" type="pres">
      <dgm:prSet presAssocID="{C95281AC-0459-443D-8E76-7E2A5B677E47}" presName="aSpace2" presStyleCnt="0"/>
      <dgm:spPr/>
    </dgm:pt>
    <dgm:pt modelId="{EB7D5E0C-81B2-4523-B75C-625A2C22C491}" type="pres">
      <dgm:prSet presAssocID="{96039E17-4FE8-4A0D-A33D-601AB11A834C}" presName="childNode" presStyleLbl="node1" presStyleIdx="1" presStyleCnt="4" custScaleX="85870" custLinFactY="125166" custLinFactNeighborX="731" custLinFactNeighborY="2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C569C8-E28C-4341-8BEC-57CEB1722BE3}" type="pres">
      <dgm:prSet presAssocID="{96039E17-4FE8-4A0D-A33D-601AB11A834C}" presName="aSpace2" presStyleCnt="0"/>
      <dgm:spPr/>
    </dgm:pt>
    <dgm:pt modelId="{475CCB9F-7B0D-4F86-B321-6A83D006A66E}" type="pres">
      <dgm:prSet presAssocID="{78F6C508-368C-4815-AFA3-1EF428C8F968}" presName="childNode" presStyleLbl="node1" presStyleIdx="2" presStyleCnt="4" custScaleX="85870" custLinFactY="-175643" custLinFactNeighborX="0" custLinFactNeighborY="-2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3BE72C-CE2B-44D0-A7EF-8A07F326C7DD}" type="pres">
      <dgm:prSet presAssocID="{78F6C508-368C-4815-AFA3-1EF428C8F968}" presName="aSpace2" presStyleCnt="0"/>
      <dgm:spPr/>
    </dgm:pt>
    <dgm:pt modelId="{985A280B-5A4B-47BF-8365-E1989C635DD3}" type="pres">
      <dgm:prSet presAssocID="{179A1772-5F58-4881-B79C-013C9AD20A29}" presName="childNode" presStyleLbl="node1" presStyleIdx="3" presStyleCnt="4" custScaleX="85870" custLinFactY="-385207" custLinFactNeighborX="1" custLinFactNeighborY="-4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BED1E34-1BEA-4303-8EA2-3E65CA05D7DA}" srcId="{E4FC64C9-A61F-4990-B437-9D9FEEB081BC}" destId="{C95281AC-0459-443D-8E76-7E2A5B677E47}" srcOrd="0" destOrd="0" parTransId="{7CE6CE34-B902-451B-BCA9-4C16515B46C6}" sibTransId="{AB5E1418-C55F-4606-AF3E-2A639E202B19}"/>
    <dgm:cxn modelId="{AD0F6A24-FFC6-4656-98C4-ABAE7ED4E805}" type="presOf" srcId="{179A1772-5F58-4881-B79C-013C9AD20A29}" destId="{985A280B-5A4B-47BF-8365-E1989C635DD3}" srcOrd="0" destOrd="0" presId="urn:microsoft.com/office/officeart/2005/8/layout/lProcess2"/>
    <dgm:cxn modelId="{3A9D19C5-CB99-4D66-A43B-5983B1086161}" type="presOf" srcId="{C95281AC-0459-443D-8E76-7E2A5B677E47}" destId="{A982C426-9842-4543-9636-DB81ABC208A9}" srcOrd="0" destOrd="0" presId="urn:microsoft.com/office/officeart/2005/8/layout/lProcess2"/>
    <dgm:cxn modelId="{C8E13B37-40E1-4CF7-A4F8-21B655A935F5}" srcId="{E4FC64C9-A61F-4990-B437-9D9FEEB081BC}" destId="{78F6C508-368C-4815-AFA3-1EF428C8F968}" srcOrd="2" destOrd="0" parTransId="{6D37C30D-EE98-4E7E-BF26-E0F27DFE7943}" sibTransId="{70F47699-D1DC-4A67-972D-FB0854B804C5}"/>
    <dgm:cxn modelId="{4C865D36-EF9D-4AB0-85E3-B46E1E7D26DD}" srcId="{E4FC64C9-A61F-4990-B437-9D9FEEB081BC}" destId="{96039E17-4FE8-4A0D-A33D-601AB11A834C}" srcOrd="1" destOrd="0" parTransId="{E93A2F9E-93AB-426A-B8AB-820C7678132C}" sibTransId="{E0CCF576-45C2-483F-88BB-914E11BD513A}"/>
    <dgm:cxn modelId="{83470791-041C-47DA-93D6-487D0589D5D9}" type="presOf" srcId="{96039E17-4FE8-4A0D-A33D-601AB11A834C}" destId="{EB7D5E0C-81B2-4523-B75C-625A2C22C491}" srcOrd="0" destOrd="0" presId="urn:microsoft.com/office/officeart/2005/8/layout/lProcess2"/>
    <dgm:cxn modelId="{B02480D0-9EC4-4223-AFAE-0FBD6DAFD808}" type="presOf" srcId="{E4FC64C9-A61F-4990-B437-9D9FEEB081BC}" destId="{A8304C41-F67D-4F86-A02A-B15FC0EE159A}" srcOrd="0" destOrd="0" presId="urn:microsoft.com/office/officeart/2005/8/layout/lProcess2"/>
    <dgm:cxn modelId="{4834EB2B-A8F5-420B-9415-162D71FF2E09}" type="presOf" srcId="{945E8927-6F01-43AE-9824-6CC70BCB7148}" destId="{A2C7156D-0142-4B17-9590-BB4257E9C26E}" srcOrd="0" destOrd="0" presId="urn:microsoft.com/office/officeart/2005/8/layout/lProcess2"/>
    <dgm:cxn modelId="{AD4C2108-25AE-4362-ACD1-5F7C387ED752}" srcId="{945E8927-6F01-43AE-9824-6CC70BCB7148}" destId="{E4FC64C9-A61F-4990-B437-9D9FEEB081BC}" srcOrd="0" destOrd="0" parTransId="{134D5C60-7C28-4D31-8397-234930A25813}" sibTransId="{86C129D2-5B7A-4405-A84E-9287014AE96B}"/>
    <dgm:cxn modelId="{CBA56115-62A9-4471-B938-5D6EF195F4BD}" srcId="{E4FC64C9-A61F-4990-B437-9D9FEEB081BC}" destId="{179A1772-5F58-4881-B79C-013C9AD20A29}" srcOrd="3" destOrd="0" parTransId="{B664B677-8729-45C9-BBDC-6A32AA22B859}" sibTransId="{A1FF9E2C-1C7F-47CA-A78D-2FD21DA03101}"/>
    <dgm:cxn modelId="{8FA33951-3CB7-42A1-8053-B0C5D292079B}" type="presOf" srcId="{78F6C508-368C-4815-AFA3-1EF428C8F968}" destId="{475CCB9F-7B0D-4F86-B321-6A83D006A66E}" srcOrd="0" destOrd="0" presId="urn:microsoft.com/office/officeart/2005/8/layout/lProcess2"/>
    <dgm:cxn modelId="{8C0F451C-5016-4C81-9CC9-06D25AB09BF7}" type="presOf" srcId="{E4FC64C9-A61F-4990-B437-9D9FEEB081BC}" destId="{5ABB2CC3-ABA2-42F1-9341-A9A6F173C53D}" srcOrd="1" destOrd="0" presId="urn:microsoft.com/office/officeart/2005/8/layout/lProcess2"/>
    <dgm:cxn modelId="{75D0D472-69F6-4E50-88E2-B310BF67CC95}" type="presParOf" srcId="{A2C7156D-0142-4B17-9590-BB4257E9C26E}" destId="{1C014A3D-F76D-4F1D-A8F8-35D00ECC04C5}" srcOrd="0" destOrd="0" presId="urn:microsoft.com/office/officeart/2005/8/layout/lProcess2"/>
    <dgm:cxn modelId="{62607A68-37F4-43B8-9E8A-461528C2A3AD}" type="presParOf" srcId="{1C014A3D-F76D-4F1D-A8F8-35D00ECC04C5}" destId="{A8304C41-F67D-4F86-A02A-B15FC0EE159A}" srcOrd="0" destOrd="0" presId="urn:microsoft.com/office/officeart/2005/8/layout/lProcess2"/>
    <dgm:cxn modelId="{558F69E3-F337-436F-A8F3-EC1C202BF929}" type="presParOf" srcId="{1C014A3D-F76D-4F1D-A8F8-35D00ECC04C5}" destId="{5ABB2CC3-ABA2-42F1-9341-A9A6F173C53D}" srcOrd="1" destOrd="0" presId="urn:microsoft.com/office/officeart/2005/8/layout/lProcess2"/>
    <dgm:cxn modelId="{C5EB22B9-8016-4C93-9853-715C1C0AA10E}" type="presParOf" srcId="{1C014A3D-F76D-4F1D-A8F8-35D00ECC04C5}" destId="{CDEA0E44-D0B7-470C-8086-70FA8F4BCC69}" srcOrd="2" destOrd="0" presId="urn:microsoft.com/office/officeart/2005/8/layout/lProcess2"/>
    <dgm:cxn modelId="{82D6F459-6BA8-4F50-861F-4B82BA40EB6B}" type="presParOf" srcId="{CDEA0E44-D0B7-470C-8086-70FA8F4BCC69}" destId="{9FBC17CF-4D3D-454A-83DA-B8FD54D9891D}" srcOrd="0" destOrd="0" presId="urn:microsoft.com/office/officeart/2005/8/layout/lProcess2"/>
    <dgm:cxn modelId="{3F55ECEF-5710-45B2-ABB3-4DDB72C07AB2}" type="presParOf" srcId="{9FBC17CF-4D3D-454A-83DA-B8FD54D9891D}" destId="{A982C426-9842-4543-9636-DB81ABC208A9}" srcOrd="0" destOrd="0" presId="urn:microsoft.com/office/officeart/2005/8/layout/lProcess2"/>
    <dgm:cxn modelId="{077189AE-307F-4604-ABB5-943D3C4CD9DE}" type="presParOf" srcId="{9FBC17CF-4D3D-454A-83DA-B8FD54D9891D}" destId="{6F2F4ED8-0AC4-474B-A1AD-92760F94A7D5}" srcOrd="1" destOrd="0" presId="urn:microsoft.com/office/officeart/2005/8/layout/lProcess2"/>
    <dgm:cxn modelId="{F206B31C-8103-4A11-9E44-FB92B20DF132}" type="presParOf" srcId="{9FBC17CF-4D3D-454A-83DA-B8FD54D9891D}" destId="{EB7D5E0C-81B2-4523-B75C-625A2C22C491}" srcOrd="2" destOrd="0" presId="urn:microsoft.com/office/officeart/2005/8/layout/lProcess2"/>
    <dgm:cxn modelId="{6A7CC787-D91F-48D3-B753-A916BB351D14}" type="presParOf" srcId="{9FBC17CF-4D3D-454A-83DA-B8FD54D9891D}" destId="{BDC569C8-E28C-4341-8BEC-57CEB1722BE3}" srcOrd="3" destOrd="0" presId="urn:microsoft.com/office/officeart/2005/8/layout/lProcess2"/>
    <dgm:cxn modelId="{BB1E5218-C59F-4862-8167-85D2B54D6547}" type="presParOf" srcId="{9FBC17CF-4D3D-454A-83DA-B8FD54D9891D}" destId="{475CCB9F-7B0D-4F86-B321-6A83D006A66E}" srcOrd="4" destOrd="0" presId="urn:microsoft.com/office/officeart/2005/8/layout/lProcess2"/>
    <dgm:cxn modelId="{0242165A-B44E-45A5-8D38-C89805BA196E}" type="presParOf" srcId="{9FBC17CF-4D3D-454A-83DA-B8FD54D9891D}" destId="{873BE72C-CE2B-44D0-A7EF-8A07F326C7DD}" srcOrd="5" destOrd="0" presId="urn:microsoft.com/office/officeart/2005/8/layout/lProcess2"/>
    <dgm:cxn modelId="{B6C8332E-8676-4E86-9227-D923A0FA523B}" type="presParOf" srcId="{9FBC17CF-4D3D-454A-83DA-B8FD54D9891D}" destId="{985A280B-5A4B-47BF-8365-E1989C635DD3}" srcOrd="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304C41-F67D-4F86-A02A-B15FC0EE159A}">
      <dsp:nvSpPr>
        <dsp:cNvPr id="0" name=""/>
        <dsp:cNvSpPr/>
      </dsp:nvSpPr>
      <dsp:spPr>
        <a:xfrm>
          <a:off x="0" y="0"/>
          <a:ext cx="7405352" cy="426004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solidFill>
            <a:srgbClr val="00206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4790" tIns="224790" rIns="224790" bIns="224790" numCol="1" spcCol="1270" anchor="ctr" anchorCtr="0">
          <a:noAutofit/>
        </a:bodyPr>
        <a:lstStyle/>
        <a:p>
          <a:pPr lvl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900" kern="1200" dirty="0">
            <a:solidFill>
              <a:srgbClr val="C00000"/>
            </a:solidFill>
          </a:endParaRPr>
        </a:p>
      </dsp:txBody>
      <dsp:txXfrm>
        <a:off x="0" y="0"/>
        <a:ext cx="7405352" cy="1278013"/>
      </dsp:txXfrm>
    </dsp:sp>
    <dsp:sp modelId="{A982C426-9842-4543-9636-DB81ABC208A9}">
      <dsp:nvSpPr>
        <dsp:cNvPr id="0" name=""/>
        <dsp:cNvSpPr/>
      </dsp:nvSpPr>
      <dsp:spPr>
        <a:xfrm>
          <a:off x="1169986" y="2199955"/>
          <a:ext cx="5087180" cy="620597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lvl="0" algn="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altLang="en-US" sz="2800" b="1" kern="1200" dirty="0" smtClean="0">
              <a:solidFill>
                <a:srgbClr val="FF0000"/>
              </a:solidFill>
            </a:rPr>
            <a:t>التأثيريّة:</a:t>
          </a:r>
          <a:r>
            <a:rPr lang="ar-BH" altLang="en-US" sz="2800" b="1" kern="1200" dirty="0" smtClean="0">
              <a:solidFill>
                <a:schemeClr val="tx2">
                  <a:lumMod val="75000"/>
                </a:schemeClr>
              </a:solidFill>
            </a:rPr>
            <a:t> إثارة مشاعر المتلقي</a:t>
          </a:r>
          <a:endParaRPr lang="en-US" sz="2800" b="1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1188163" y="2218132"/>
        <a:ext cx="5050826" cy="584243"/>
      </dsp:txXfrm>
    </dsp:sp>
    <dsp:sp modelId="{EB7D5E0C-81B2-4523-B75C-625A2C22C491}">
      <dsp:nvSpPr>
        <dsp:cNvPr id="0" name=""/>
        <dsp:cNvSpPr/>
      </dsp:nvSpPr>
      <dsp:spPr>
        <a:xfrm>
          <a:off x="1202392" y="2961922"/>
          <a:ext cx="5087180" cy="620597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lvl="0" algn="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altLang="en-US" sz="2800" b="1" kern="1200" dirty="0" smtClean="0">
              <a:solidFill>
                <a:srgbClr val="FF0000"/>
              </a:solidFill>
            </a:rPr>
            <a:t>الإقناعيّة:</a:t>
          </a:r>
          <a:r>
            <a:rPr lang="ar-BH" altLang="en-US" sz="2800" b="1" kern="1200" dirty="0" smtClean="0">
              <a:solidFill>
                <a:schemeClr val="tx2">
                  <a:lumMod val="75000"/>
                </a:schemeClr>
              </a:solidFill>
            </a:rPr>
            <a:t> حمل المتلقّي على تقبّل الحُجّة </a:t>
          </a:r>
          <a:endParaRPr lang="en-US" sz="2800" b="1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1220569" y="2980099"/>
        <a:ext cx="5050826" cy="584243"/>
      </dsp:txXfrm>
    </dsp:sp>
    <dsp:sp modelId="{475CCB9F-7B0D-4F86-B321-6A83D006A66E}">
      <dsp:nvSpPr>
        <dsp:cNvPr id="0" name=""/>
        <dsp:cNvSpPr/>
      </dsp:nvSpPr>
      <dsp:spPr>
        <a:xfrm>
          <a:off x="1159085" y="1429276"/>
          <a:ext cx="5087180" cy="620597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lvl="0" algn="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altLang="en-US" sz="2800" b="1" kern="1200" dirty="0" smtClean="0">
              <a:solidFill>
                <a:srgbClr val="FF0000"/>
              </a:solidFill>
            </a:rPr>
            <a:t>التعبيريّة:</a:t>
          </a:r>
          <a:r>
            <a:rPr lang="ar-BH" altLang="en-US" sz="2800" b="1" kern="1200" dirty="0" smtClean="0">
              <a:solidFill>
                <a:schemeClr val="tx2">
                  <a:lumMod val="75000"/>
                </a:schemeClr>
              </a:solidFill>
            </a:rPr>
            <a:t> إضفاء الجمال على الكلام</a:t>
          </a:r>
          <a:endParaRPr lang="en-US" sz="2800" b="1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1177262" y="1447453"/>
        <a:ext cx="5050826" cy="584243"/>
      </dsp:txXfrm>
    </dsp:sp>
    <dsp:sp modelId="{985A280B-5A4B-47BF-8365-E1989C635DD3}">
      <dsp:nvSpPr>
        <dsp:cNvPr id="0" name=""/>
        <dsp:cNvSpPr/>
      </dsp:nvSpPr>
      <dsp:spPr>
        <a:xfrm>
          <a:off x="1159144" y="653848"/>
          <a:ext cx="5087180" cy="620597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altLang="en-US" sz="2800" b="1" kern="1200" dirty="0" smtClean="0">
              <a:solidFill>
                <a:srgbClr val="FF0000"/>
              </a:solidFill>
            </a:rPr>
            <a:t>البيانية:</a:t>
          </a:r>
          <a:r>
            <a:rPr lang="ar-BH" altLang="en-US" sz="2800" b="1" kern="1200" dirty="0" smtClean="0">
              <a:solidFill>
                <a:schemeClr val="tx2">
                  <a:lumMod val="75000"/>
                </a:schemeClr>
              </a:solidFill>
            </a:rPr>
            <a:t> توضيح المعاني وتقويتها.</a:t>
          </a:r>
          <a:endParaRPr lang="en-US" sz="2800" b="1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1177321" y="672025"/>
        <a:ext cx="5050826" cy="5842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636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067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229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749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70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561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307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030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593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518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427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54EE-DF0D-4FA1-B48F-C292469C25C4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765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4662153" y="2317123"/>
            <a:ext cx="4893972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ar-BH" altLang="en-US" sz="6600" b="1" dirty="0">
                <a:solidFill>
                  <a:srgbClr val="C00000"/>
                </a:solidFill>
                <a:latin typeface="Traditional Arabic" panose="02020603050405020304" pitchFamily="18" charset="-78"/>
                <a:cs typeface="PT Simple Bold Ruled" panose="02010400000000000000" pitchFamily="2" charset="-78"/>
              </a:rPr>
              <a:t>الاستعارة</a:t>
            </a:r>
            <a:endParaRPr lang="ar-BH" sz="6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anose="02020603050405020304" pitchFamily="18" charset="-78"/>
              <a:cs typeface="PT Simple Bold Ruled" panose="02010400000000000000" pitchFamily="2" charset="-78"/>
            </a:endParaRPr>
          </a:p>
          <a:p>
            <a:pPr algn="ctr">
              <a:spcBef>
                <a:spcPct val="50000"/>
              </a:spcBef>
              <a:buNone/>
            </a:pPr>
            <a:endParaRPr lang="ar-BH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Sultan bold" pitchFamily="2" charset="-78"/>
            </a:endParaRPr>
          </a:p>
          <a:p>
            <a:pPr algn="ctr">
              <a:spcBef>
                <a:spcPct val="50000"/>
              </a:spcBef>
              <a:buNone/>
            </a:pPr>
            <a:r>
              <a:rPr lang="ar-BH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ultan bold" pitchFamily="2" charset="-78"/>
              </a:rPr>
              <a:t>الصف </a:t>
            </a:r>
            <a:r>
              <a:rPr lang="ar-BH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ultan bold" pitchFamily="2" charset="-78"/>
              </a:rPr>
              <a:t>الثاني الثانوي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Sultan bold" pitchFamily="2" charset="-78"/>
            </a:endParaRPr>
          </a:p>
          <a:p>
            <a:pPr algn="ctr">
              <a:spcBef>
                <a:spcPct val="50000"/>
              </a:spcBef>
              <a:buNone/>
            </a:pPr>
            <a:endParaRPr lang="ar-BH" altLang="en-US" sz="3600" b="1" u="sng" dirty="0">
              <a:solidFill>
                <a:srgbClr val="C00000"/>
              </a:solidFill>
            </a:endParaRPr>
          </a:p>
        </p:txBody>
      </p:sp>
      <p:pic>
        <p:nvPicPr>
          <p:cNvPr id="1026" name="Picture 2" descr="Pag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64" y="2010277"/>
            <a:ext cx="2871989" cy="3288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31064" y="5298981"/>
            <a:ext cx="2871989" cy="574958"/>
          </a:xfrm>
          <a:prstGeom prst="rect">
            <a:avLst/>
          </a:prstGeom>
          <a:solidFill>
            <a:srgbClr val="B381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3600" b="1" dirty="0">
                <a:solidFill>
                  <a:srgbClr val="CC3300"/>
                </a:solidFill>
              </a:rPr>
              <a:t>عرب202</a:t>
            </a:r>
          </a:p>
        </p:txBody>
      </p:sp>
    </p:spTree>
    <p:extLst>
      <p:ext uri="{BB962C8B-B14F-4D97-AF65-F5344CB8AC3E}">
        <p14:creationId xmlns:p14="http://schemas.microsoft.com/office/powerpoint/2010/main" val="32554572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172753" y="124195"/>
            <a:ext cx="3348507" cy="751568"/>
          </a:xfrm>
          <a:prstGeom prst="rect">
            <a:avLst/>
          </a:prstGeom>
          <a:solidFill>
            <a:srgbClr val="7EB0DE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4400" b="1" dirty="0" smtClean="0">
                <a:solidFill>
                  <a:srgbClr val="C00000"/>
                </a:solidFill>
              </a:rPr>
              <a:t>نشاط تقويميّ</a:t>
            </a:r>
            <a:endParaRPr lang="ar-BH" sz="4400" b="1" dirty="0">
              <a:solidFill>
                <a:srgbClr val="C00000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H="1" flipV="1">
            <a:off x="2395470" y="6362163"/>
            <a:ext cx="3000778" cy="25758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7328078" y="1043190"/>
            <a:ext cx="4636395" cy="7083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2800" b="1" dirty="0" smtClean="0"/>
              <a:t>وضّح الاستعارات الآتية وحدّد أنواعها</a:t>
            </a:r>
            <a:endParaRPr lang="ar-BH" sz="2800" b="1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2646822"/>
              </p:ext>
            </p:extLst>
          </p:nvPr>
        </p:nvGraphicFramePr>
        <p:xfrm>
          <a:off x="437882" y="1866863"/>
          <a:ext cx="11024315" cy="4521058"/>
        </p:xfrm>
        <a:graphic>
          <a:graphicData uri="http://schemas.openxmlformats.org/drawingml/2006/table">
            <a:tbl>
              <a:tblPr rtl="1" firstRow="1" firstCol="1" bandRow="1">
                <a:tableStyleId>{22838BEF-8BB2-4498-84A7-C5851F593DF1}</a:tableStyleId>
              </a:tblPr>
              <a:tblGrid>
                <a:gridCol w="4269609"/>
                <a:gridCol w="4930539"/>
                <a:gridCol w="1824167"/>
              </a:tblGrid>
              <a:tr h="570155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BH" sz="2800" dirty="0" smtClean="0">
                          <a:solidFill>
                            <a:srgbClr val="57257D"/>
                          </a:solidFill>
                          <a:effectLst/>
                        </a:rPr>
                        <a:t>المثـال</a:t>
                      </a:r>
                      <a:endParaRPr lang="en-US" sz="2800" dirty="0">
                        <a:solidFill>
                          <a:srgbClr val="57257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238" marR="67238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BH" sz="2800" dirty="0">
                          <a:solidFill>
                            <a:srgbClr val="57257D"/>
                          </a:solidFill>
                          <a:effectLst/>
                        </a:rPr>
                        <a:t>التوضيح</a:t>
                      </a:r>
                      <a:endParaRPr lang="en-US" sz="2800" dirty="0">
                        <a:solidFill>
                          <a:srgbClr val="57257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238" marR="67238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BH" sz="2800" dirty="0">
                          <a:solidFill>
                            <a:srgbClr val="57257D"/>
                          </a:solidFill>
                          <a:effectLst/>
                        </a:rPr>
                        <a:t>نوع الاستعارة</a:t>
                      </a:r>
                      <a:endParaRPr lang="en-US" sz="2800" dirty="0">
                        <a:solidFill>
                          <a:srgbClr val="57257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238" marR="67238" marT="0" marB="0"/>
                </a:tc>
              </a:tr>
              <a:tr h="810818">
                <a:tc>
                  <a:txBody>
                    <a:bodyPr/>
                    <a:lstStyle/>
                    <a:p>
                      <a:pPr algn="justLow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BH" sz="2400" dirty="0">
                          <a:effectLst/>
                        </a:rPr>
                        <a:t> </a:t>
                      </a:r>
                      <a:r>
                        <a:rPr lang="ar-BH" sz="2400" dirty="0" smtClean="0">
                          <a:effectLst/>
                        </a:rPr>
                        <a:t>انْهَمرَ </a:t>
                      </a:r>
                      <a:r>
                        <a:rPr lang="ar-BH" sz="2400" dirty="0">
                          <a:effectLst/>
                        </a:rPr>
                        <a:t>من عيْنَيْها لُؤلُؤٌ جرى على خدّيْها.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238" marR="67238" marT="0" marB="0"/>
                </a:tc>
                <a:tc>
                  <a:txBody>
                    <a:bodyPr/>
                    <a:lstStyle/>
                    <a:p>
                      <a:pPr algn="justLow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BH" sz="2400" b="1" dirty="0" smtClean="0">
                          <a:solidFill>
                            <a:srgbClr val="006600"/>
                          </a:solidFill>
                          <a:effectLst/>
                        </a:rPr>
                        <a:t> </a:t>
                      </a:r>
                      <a:endParaRPr lang="en-US" sz="2400" b="1" dirty="0">
                        <a:solidFill>
                          <a:srgbClr val="0066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238" marR="67238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BH" sz="2400" b="1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US" sz="2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238" marR="67238" marT="0" marB="0"/>
                </a:tc>
              </a:tr>
              <a:tr h="1199420">
                <a:tc>
                  <a:txBody>
                    <a:bodyPr/>
                    <a:lstStyle/>
                    <a:p>
                      <a:pPr algn="justLow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BH" sz="24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</a:endParaRPr>
                    </a:p>
                    <a:p>
                      <a:pPr algn="justLow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BH" sz="2400" dirty="0">
                          <a:effectLst/>
                        </a:rPr>
                        <a:t>"والصبح إذا تنفّس" </a:t>
                      </a:r>
                      <a:endParaRPr lang="ar-BH" sz="2400" dirty="0" smtClean="0">
                        <a:effectLst/>
                      </a:endParaRPr>
                    </a:p>
                    <a:p>
                      <a:pPr algn="justLow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238" marR="67238" marT="0" marB="0"/>
                </a:tc>
                <a:tc>
                  <a:txBody>
                    <a:bodyPr/>
                    <a:lstStyle/>
                    <a:p>
                      <a:pPr algn="justLow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400" b="1" dirty="0">
                        <a:solidFill>
                          <a:srgbClr val="0066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238" marR="67238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BH" sz="2400" b="1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US" sz="2400" b="1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238" marR="67238" marT="0" marB="0"/>
                </a:tc>
              </a:tr>
              <a:tr h="1196985">
                <a:tc>
                  <a:txBody>
                    <a:bodyPr/>
                    <a:lstStyle/>
                    <a:p>
                      <a:pPr algn="justLow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BH" sz="24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</a:endParaRPr>
                    </a:p>
                    <a:p>
                      <a:pPr algn="justLow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BH" sz="2400" dirty="0">
                          <a:effectLst/>
                        </a:rPr>
                        <a:t>تَتَراقصُ أشعّةُ الشمسِ على صفحةِ ماءِ النهر.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238" marR="67238" marT="0" marB="0"/>
                </a:tc>
                <a:tc>
                  <a:txBody>
                    <a:bodyPr/>
                    <a:lstStyle/>
                    <a:p>
                      <a:pPr algn="justLow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400" b="1" dirty="0">
                        <a:solidFill>
                          <a:srgbClr val="0066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238" marR="67238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ar-BH" sz="2400" b="1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US" sz="2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238" marR="67238" marT="0" marB="0"/>
                </a:tc>
              </a:tr>
              <a:tr h="743680">
                <a:tc>
                  <a:txBody>
                    <a:bodyPr/>
                    <a:lstStyle/>
                    <a:p>
                      <a:pPr algn="r" rtl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ar-BH" sz="2400" dirty="0">
                          <a:effectLst/>
                        </a:rPr>
                        <a:t> </a:t>
                      </a:r>
                      <a:r>
                        <a:rPr lang="ar-BH" sz="2400" dirty="0" smtClean="0">
                          <a:effectLst/>
                        </a:rPr>
                        <a:t>إنّي </a:t>
                      </a:r>
                      <a:r>
                        <a:rPr lang="ar-BH" sz="2400" dirty="0">
                          <a:effectLst/>
                        </a:rPr>
                        <a:t>أراكَ تُقدِّمُ رِجلًا وتُؤخّرُ </a:t>
                      </a:r>
                      <a:r>
                        <a:rPr lang="ar-BH" sz="2400" dirty="0" smtClean="0">
                          <a:effectLst/>
                        </a:rPr>
                        <a:t>أخرى.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238" marR="67238" marT="0" marB="0"/>
                </a:tc>
                <a:tc>
                  <a:txBody>
                    <a:bodyPr/>
                    <a:lstStyle/>
                    <a:p>
                      <a:pPr algn="justLow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400" b="1" dirty="0">
                        <a:solidFill>
                          <a:srgbClr val="0066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238" marR="67238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ar-BH" sz="2400" b="1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US" sz="2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238" marR="67238" marT="0" marB="0"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2253800" y="2434106"/>
            <a:ext cx="4893975" cy="8113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justLow" rtl="1"/>
            <a:r>
              <a:rPr lang="ar-BH" sz="2600" b="1" dirty="0">
                <a:solidFill>
                  <a:srgbClr val="002060"/>
                </a:solidFill>
              </a:rPr>
              <a:t>شبّه الدموعَ باللؤلؤ لاشتراكهما في اللمعان وصرّح بلفظ المشبّه به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253802" y="3296989"/>
            <a:ext cx="4893973" cy="111402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justLow" rtl="1"/>
            <a:r>
              <a:rPr lang="ar-BH" sz="2600" b="1" dirty="0">
                <a:solidFill>
                  <a:srgbClr val="002060"/>
                </a:solidFill>
              </a:rPr>
              <a:t>شبّه تعالى الصبحَ بإنسان يتنفّسُ، وحذف المشبّه به (الإنسان) ورمز إليه بشيء من لوازمه (التنفّس).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253804" y="4443209"/>
            <a:ext cx="4893972" cy="118485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justLow" rtl="1">
              <a:lnSpc>
                <a:spcPct val="107000"/>
              </a:lnSpc>
              <a:spcAft>
                <a:spcPts val="0"/>
              </a:spcAft>
            </a:pPr>
            <a:r>
              <a:rPr lang="ar-BH" sz="2600" b="1" dirty="0">
                <a:solidFill>
                  <a:srgbClr val="002060"/>
                </a:solidFill>
              </a:rPr>
              <a:t>شبّه أشعّةَ الشمس بإنسانٍ يرقصُ، وحذف المُشبّه به، ورمزَ إليه بشيء من لوازمه (الرقص).</a:t>
            </a:r>
            <a:endParaRPr lang="en-US" sz="26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253802" y="5653822"/>
            <a:ext cx="4893974" cy="7340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justLow" rtl="1">
              <a:lnSpc>
                <a:spcPct val="107000"/>
              </a:lnSpc>
              <a:spcAft>
                <a:spcPts val="0"/>
              </a:spcAft>
            </a:pPr>
            <a:r>
              <a:rPr lang="ar-BH" sz="2400" b="1" dirty="0">
                <a:solidFill>
                  <a:srgbClr val="002060"/>
                </a:solidFill>
              </a:rPr>
              <a:t>يُقالُ لِمَن يتردّد في أمر، تارة يُقبل وطورًا </a:t>
            </a:r>
            <a:r>
              <a:rPr lang="ar-BH" sz="2400" b="1" dirty="0" smtClean="0">
                <a:solidFill>
                  <a:srgbClr val="002060"/>
                </a:solidFill>
              </a:rPr>
              <a:t>يُحجِم</a:t>
            </a:r>
            <a:r>
              <a:rPr lang="ar-BH" sz="2400" b="1" dirty="0">
                <a:solidFill>
                  <a:srgbClr val="002060"/>
                </a:solidFill>
              </a:rPr>
              <a:t>.</a:t>
            </a:r>
            <a:endParaRPr lang="en-US" sz="24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25003" y="2421227"/>
            <a:ext cx="1828798" cy="811369"/>
          </a:xfrm>
          <a:prstGeom prst="rect">
            <a:avLst/>
          </a:prstGeom>
          <a:solidFill>
            <a:srgbClr val="7CAFD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800" b="1" dirty="0">
                <a:solidFill>
                  <a:srgbClr val="FF0000"/>
                </a:solidFill>
              </a:rPr>
              <a:t>تصريحيّة</a:t>
            </a:r>
            <a:endParaRPr lang="ar-BH" sz="2800" dirty="0"/>
          </a:p>
        </p:txBody>
      </p:sp>
      <p:sp>
        <p:nvSpPr>
          <p:cNvPr id="16" name="Rectangle 15"/>
          <p:cNvSpPr/>
          <p:nvPr/>
        </p:nvSpPr>
        <p:spPr>
          <a:xfrm>
            <a:off x="425003" y="3232596"/>
            <a:ext cx="1828798" cy="1210613"/>
          </a:xfrm>
          <a:prstGeom prst="rect">
            <a:avLst/>
          </a:prstGeom>
          <a:solidFill>
            <a:srgbClr val="7CAFD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800" b="1" dirty="0">
                <a:solidFill>
                  <a:srgbClr val="FF0000"/>
                </a:solidFill>
              </a:rPr>
              <a:t>مكنيّة</a:t>
            </a:r>
            <a:endParaRPr lang="ar-BH" sz="2800" dirty="0"/>
          </a:p>
        </p:txBody>
      </p:sp>
      <p:sp>
        <p:nvSpPr>
          <p:cNvPr id="17" name="Rectangle 16"/>
          <p:cNvSpPr/>
          <p:nvPr/>
        </p:nvSpPr>
        <p:spPr>
          <a:xfrm>
            <a:off x="425003" y="4398124"/>
            <a:ext cx="1828798" cy="1178416"/>
          </a:xfrm>
          <a:prstGeom prst="rect">
            <a:avLst/>
          </a:prstGeom>
          <a:solidFill>
            <a:srgbClr val="7CAFD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800" b="1" dirty="0">
                <a:solidFill>
                  <a:srgbClr val="FF0000"/>
                </a:solidFill>
              </a:rPr>
              <a:t>مكنيّة</a:t>
            </a:r>
            <a:endParaRPr lang="ar-BH" sz="2800" dirty="0"/>
          </a:p>
        </p:txBody>
      </p:sp>
      <p:sp>
        <p:nvSpPr>
          <p:cNvPr id="18" name="Rectangle 17"/>
          <p:cNvSpPr/>
          <p:nvPr/>
        </p:nvSpPr>
        <p:spPr>
          <a:xfrm>
            <a:off x="425003" y="5576546"/>
            <a:ext cx="1828798" cy="811369"/>
          </a:xfrm>
          <a:prstGeom prst="rect">
            <a:avLst/>
          </a:prstGeom>
          <a:solidFill>
            <a:srgbClr val="7CAFD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sz="2800" b="1" dirty="0" smtClean="0">
              <a:solidFill>
                <a:srgbClr val="FF0000"/>
              </a:solidFill>
            </a:endParaRPr>
          </a:p>
          <a:p>
            <a:pPr algn="ctr"/>
            <a:r>
              <a:rPr lang="ar-BH" sz="2800" b="1" dirty="0" smtClean="0">
                <a:solidFill>
                  <a:srgbClr val="FF0000"/>
                </a:solidFill>
              </a:rPr>
              <a:t>تمثيليّة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ar-BH" sz="2800" dirty="0"/>
          </a:p>
        </p:txBody>
      </p:sp>
    </p:spTree>
    <p:extLst>
      <p:ext uri="{BB962C8B-B14F-4D97-AF65-F5344CB8AC3E}">
        <p14:creationId xmlns:p14="http://schemas.microsoft.com/office/powerpoint/2010/main" val="3076331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21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23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40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39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48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5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517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667738480"/>
              </p:ext>
            </p:extLst>
          </p:nvPr>
        </p:nvGraphicFramePr>
        <p:xfrm>
          <a:off x="2305318" y="1625600"/>
          <a:ext cx="7405352" cy="42600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angle 3"/>
          <p:cNvSpPr/>
          <p:nvPr/>
        </p:nvSpPr>
        <p:spPr>
          <a:xfrm>
            <a:off x="4082601" y="394652"/>
            <a:ext cx="3348507" cy="940158"/>
          </a:xfrm>
          <a:prstGeom prst="rect">
            <a:avLst/>
          </a:prstGeom>
          <a:solidFill>
            <a:srgbClr val="73A9DB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4400" b="1" dirty="0" smtClean="0">
                <a:solidFill>
                  <a:srgbClr val="C00000"/>
                </a:solidFill>
              </a:rPr>
              <a:t>وظائف </a:t>
            </a:r>
            <a:r>
              <a:rPr lang="ar-BH" sz="4400" b="1" dirty="0">
                <a:solidFill>
                  <a:srgbClr val="C00000"/>
                </a:solidFill>
              </a:rPr>
              <a:t>الاستعارة</a:t>
            </a:r>
          </a:p>
        </p:txBody>
      </p:sp>
    </p:spTree>
    <p:extLst>
      <p:ext uri="{BB962C8B-B14F-4D97-AF65-F5344CB8AC3E}">
        <p14:creationId xmlns:p14="http://schemas.microsoft.com/office/powerpoint/2010/main" val="2332171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2146" y="291621"/>
            <a:ext cx="3812145" cy="82884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4400" b="1" dirty="0" smtClean="0">
                <a:solidFill>
                  <a:srgbClr val="FF0000"/>
                </a:solidFill>
              </a:rPr>
              <a:t>التقويم الختاميّ</a:t>
            </a:r>
            <a:endParaRPr lang="ar-BH" sz="4400" b="1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233374" y="1506828"/>
            <a:ext cx="5615189" cy="72121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800" b="1" dirty="0" smtClean="0">
                <a:solidFill>
                  <a:srgbClr val="002060"/>
                </a:solidFill>
              </a:rPr>
              <a:t>اجعل التشبيهات الآتية استعاراتٍ تصريحيّةً</a:t>
            </a:r>
            <a:endParaRPr lang="ar-BH" sz="2800" b="1" dirty="0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67459" y="2421229"/>
            <a:ext cx="6503831" cy="368335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457200" indent="-457200" algn="r" rtl="1">
              <a:lnSpc>
                <a:spcPct val="250000"/>
              </a:lnSpc>
              <a:buFont typeface="Wingdings" panose="05000000000000000000" pitchFamily="2" charset="2"/>
              <a:buChar char="q"/>
            </a:pPr>
            <a:r>
              <a:rPr lang="ar-BH" sz="2800" b="1" dirty="0" smtClean="0">
                <a:solidFill>
                  <a:srgbClr val="002060"/>
                </a:solidFill>
              </a:rPr>
              <a:t>في البحر سُفُنٌ كالجبال.</a:t>
            </a:r>
          </a:p>
          <a:p>
            <a:pPr marL="457200" indent="-457200" algn="r" rtl="1">
              <a:lnSpc>
                <a:spcPct val="250000"/>
              </a:lnSpc>
              <a:buFont typeface="Wingdings" panose="05000000000000000000" pitchFamily="2" charset="2"/>
              <a:buChar char="q"/>
            </a:pPr>
            <a:r>
              <a:rPr lang="ar-BH" sz="2800" b="1" dirty="0" smtClean="0">
                <a:solidFill>
                  <a:srgbClr val="002060"/>
                </a:solidFill>
              </a:rPr>
              <a:t>النجوم في السماءِ مصابيحُ مضيئة.</a:t>
            </a:r>
            <a:endParaRPr lang="ar-BH" sz="2800" b="1" dirty="0" smtClean="0">
              <a:solidFill>
                <a:srgbClr val="002060"/>
              </a:solidFill>
            </a:endParaRPr>
          </a:p>
          <a:p>
            <a:pPr marL="457200" indent="-457200" algn="r" rtl="1">
              <a:lnSpc>
                <a:spcPct val="250000"/>
              </a:lnSpc>
              <a:buFont typeface="Wingdings" panose="05000000000000000000" pitchFamily="2" charset="2"/>
              <a:buChar char="q"/>
            </a:pPr>
            <a:r>
              <a:rPr lang="ar-BH" sz="2800" b="1" dirty="0" smtClean="0">
                <a:solidFill>
                  <a:srgbClr val="002060"/>
                </a:solidFill>
              </a:rPr>
              <a:t>أسنانُها كالبَرَدِ في البياضِ واللمعان.</a:t>
            </a:r>
          </a:p>
        </p:txBody>
      </p:sp>
      <p:sp>
        <p:nvSpPr>
          <p:cNvPr id="6" name="Rectangle 5"/>
          <p:cNvSpPr/>
          <p:nvPr/>
        </p:nvSpPr>
        <p:spPr>
          <a:xfrm>
            <a:off x="5486400" y="2962140"/>
            <a:ext cx="5808371" cy="70833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800" b="1" dirty="0" smtClean="0">
                <a:solidFill>
                  <a:srgbClr val="FF0000"/>
                </a:solidFill>
              </a:rPr>
              <a:t>رأيتُ جِـبالًا تَمْخُرُ عُبابَ البحرِ. </a:t>
            </a:r>
            <a:endParaRPr lang="ar-BH" sz="2800" b="1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499279" y="4063281"/>
            <a:ext cx="5782612" cy="70833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800" b="1" dirty="0" smtClean="0">
                <a:solidFill>
                  <a:srgbClr val="FF0000"/>
                </a:solidFill>
              </a:rPr>
              <a:t>في السماء مصابيح مضيئةٌ.</a:t>
            </a:r>
            <a:endParaRPr lang="ar-BH" sz="2800" b="1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486400" y="5083934"/>
            <a:ext cx="5808371" cy="70833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800" b="1" dirty="0" smtClean="0">
                <a:solidFill>
                  <a:srgbClr val="FF0000"/>
                </a:solidFill>
              </a:rPr>
              <a:t>في فَـمِـها بَـرَدٌ مُـنَـضَّـدٌ</a:t>
            </a:r>
            <a:endParaRPr lang="ar-BH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4101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3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59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5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59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59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21262" y="1197735"/>
            <a:ext cx="4417454" cy="7469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3200" b="1" dirty="0"/>
              <a:t>حدّد نوع الاستعارة فيما يأتي:</a:t>
            </a:r>
          </a:p>
        </p:txBody>
      </p:sp>
      <p:sp>
        <p:nvSpPr>
          <p:cNvPr id="6" name="Rectangle 5"/>
          <p:cNvSpPr/>
          <p:nvPr/>
        </p:nvSpPr>
        <p:spPr>
          <a:xfrm>
            <a:off x="3812257" y="203887"/>
            <a:ext cx="3812145" cy="82884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4400" b="1" dirty="0" smtClean="0">
                <a:solidFill>
                  <a:srgbClr val="FF0000"/>
                </a:solidFill>
              </a:rPr>
              <a:t>التقويم الختاميّ</a:t>
            </a:r>
            <a:endParaRPr lang="ar-BH" sz="4400" b="1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06851" y="2189408"/>
            <a:ext cx="7031865" cy="826666"/>
          </a:xfrm>
          <a:prstGeom prst="rect">
            <a:avLst/>
          </a:prstGeom>
          <a:solidFill>
            <a:srgbClr val="DEC8EE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800" b="1" dirty="0">
                <a:solidFill>
                  <a:schemeClr val="tx1"/>
                </a:solidFill>
              </a:rPr>
              <a:t>لا </a:t>
            </a:r>
            <a:r>
              <a:rPr lang="ar-BH" sz="2800" b="1" dirty="0" smtClean="0">
                <a:solidFill>
                  <a:schemeClr val="tx1"/>
                </a:solidFill>
              </a:rPr>
              <a:t>تَعجبي </a:t>
            </a:r>
            <a:r>
              <a:rPr lang="ar-BH" sz="2800" b="1" dirty="0">
                <a:solidFill>
                  <a:schemeClr val="tx1"/>
                </a:solidFill>
              </a:rPr>
              <a:t>يا </a:t>
            </a:r>
            <a:r>
              <a:rPr lang="ar-BH" sz="2800" b="1" dirty="0" smtClean="0">
                <a:solidFill>
                  <a:schemeClr val="tx1"/>
                </a:solidFill>
              </a:rPr>
              <a:t>سَلم </a:t>
            </a:r>
            <a:r>
              <a:rPr lang="ar-BH" sz="2800" b="1" dirty="0">
                <a:solidFill>
                  <a:schemeClr val="tx1"/>
                </a:solidFill>
              </a:rPr>
              <a:t>من </a:t>
            </a:r>
            <a:r>
              <a:rPr lang="ar-BH" sz="2800" b="1" dirty="0" smtClean="0">
                <a:solidFill>
                  <a:schemeClr val="tx1"/>
                </a:solidFill>
              </a:rPr>
              <a:t>رجلٍ       ضَحِكَ </a:t>
            </a:r>
            <a:r>
              <a:rPr lang="ar-BH" sz="2800" b="1" dirty="0">
                <a:solidFill>
                  <a:schemeClr val="tx1"/>
                </a:solidFill>
              </a:rPr>
              <a:t>المشيبُ </a:t>
            </a:r>
            <a:r>
              <a:rPr lang="ar-BH" sz="2800" b="1" dirty="0" smtClean="0">
                <a:solidFill>
                  <a:schemeClr val="tx1"/>
                </a:solidFill>
              </a:rPr>
              <a:t>برأسِه </a:t>
            </a:r>
            <a:r>
              <a:rPr lang="ar-BH" sz="2800" b="1" dirty="0">
                <a:solidFill>
                  <a:schemeClr val="tx1"/>
                </a:solidFill>
              </a:rPr>
              <a:t>فبكى</a:t>
            </a:r>
          </a:p>
        </p:txBody>
      </p:sp>
      <p:sp>
        <p:nvSpPr>
          <p:cNvPr id="8" name="Rectangle 7"/>
          <p:cNvSpPr/>
          <p:nvPr/>
        </p:nvSpPr>
        <p:spPr>
          <a:xfrm>
            <a:off x="167535" y="1957590"/>
            <a:ext cx="4584770" cy="135107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400" b="1" dirty="0" smtClean="0">
                <a:solidFill>
                  <a:srgbClr val="FF0000"/>
                </a:solidFill>
              </a:rPr>
              <a:t>استعارة مكنيّة</a:t>
            </a:r>
            <a:r>
              <a:rPr lang="ar-BH" sz="2400" b="1" dirty="0" smtClean="0">
                <a:solidFill>
                  <a:srgbClr val="002060"/>
                </a:solidFill>
              </a:rPr>
              <a:t>: شبّه الشيبَ بإنسانٍ يضحكُ مستهزئًا </a:t>
            </a:r>
            <a:r>
              <a:rPr lang="ar-BH" sz="2400" b="1" dirty="0">
                <a:solidFill>
                  <a:srgbClr val="002060"/>
                </a:solidFill>
              </a:rPr>
              <a:t>لانتشاره في رأس الإنسان بسرعة وانتصاره على الشباب </a:t>
            </a:r>
            <a:r>
              <a:rPr lang="ar-BH" sz="2400" b="1" dirty="0" smtClean="0">
                <a:solidFill>
                  <a:srgbClr val="002060"/>
                </a:solidFill>
              </a:rPr>
              <a:t>وسوادِ </a:t>
            </a:r>
            <a:r>
              <a:rPr lang="ar-BH" sz="2400" b="1" dirty="0">
                <a:solidFill>
                  <a:srgbClr val="002060"/>
                </a:solidFill>
              </a:rPr>
              <a:t>الشعر.</a:t>
            </a:r>
          </a:p>
        </p:txBody>
      </p:sp>
      <p:sp>
        <p:nvSpPr>
          <p:cNvPr id="10" name="Rectangle 9"/>
          <p:cNvSpPr/>
          <p:nvPr/>
        </p:nvSpPr>
        <p:spPr>
          <a:xfrm>
            <a:off x="4906850" y="4495730"/>
            <a:ext cx="7031865" cy="826666"/>
          </a:xfrm>
          <a:prstGeom prst="rect">
            <a:avLst/>
          </a:prstGeom>
          <a:solidFill>
            <a:srgbClr val="DEC8EE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BH" sz="2400" b="1" dirty="0" smtClean="0">
                <a:solidFill>
                  <a:schemeClr val="tx1"/>
                </a:solidFill>
              </a:rPr>
              <a:t>وأقبلَ </a:t>
            </a:r>
            <a:r>
              <a:rPr lang="ar-BH" sz="2400" b="1" dirty="0">
                <a:solidFill>
                  <a:schemeClr val="tx1"/>
                </a:solidFill>
              </a:rPr>
              <a:t>يمشي في </a:t>
            </a:r>
            <a:r>
              <a:rPr lang="ar-BH" sz="2400" b="1" dirty="0" smtClean="0">
                <a:solidFill>
                  <a:schemeClr val="tx1"/>
                </a:solidFill>
              </a:rPr>
              <a:t>البساطِ </a:t>
            </a:r>
            <a:r>
              <a:rPr lang="ar-BH" sz="2400" b="1" dirty="0">
                <a:solidFill>
                  <a:schemeClr val="tx1"/>
                </a:solidFill>
              </a:rPr>
              <a:t>فما </a:t>
            </a:r>
            <a:r>
              <a:rPr lang="ar-BH" sz="2400" b="1" dirty="0" smtClean="0">
                <a:solidFill>
                  <a:schemeClr val="tx1"/>
                </a:solidFill>
              </a:rPr>
              <a:t>دَرى   إلى البحرِ يَسعى أمْ </a:t>
            </a:r>
            <a:r>
              <a:rPr lang="ar-BH" sz="2400" b="1" dirty="0">
                <a:solidFill>
                  <a:schemeClr val="tx1"/>
                </a:solidFill>
              </a:rPr>
              <a:t>إلى </a:t>
            </a:r>
            <a:r>
              <a:rPr lang="ar-BH" sz="2400" b="1" dirty="0" smtClean="0">
                <a:solidFill>
                  <a:schemeClr val="tx1"/>
                </a:solidFill>
              </a:rPr>
              <a:t>البدرِ يَرتقي</a:t>
            </a:r>
            <a:endParaRPr lang="ar-BH" sz="2400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7535" y="4233526"/>
            <a:ext cx="4584770" cy="135107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justLow" rtl="1"/>
            <a:r>
              <a:rPr lang="ar-BH" sz="2400" b="1" dirty="0" smtClean="0">
                <a:solidFill>
                  <a:srgbClr val="FF0000"/>
                </a:solidFill>
              </a:rPr>
              <a:t>استعارة تصريحيّة</a:t>
            </a:r>
            <a:r>
              <a:rPr lang="ar-BH" sz="2400" b="1" dirty="0" smtClean="0">
                <a:solidFill>
                  <a:srgbClr val="002060"/>
                </a:solidFill>
              </a:rPr>
              <a:t>: </a:t>
            </a:r>
            <a:r>
              <a:rPr lang="ar-BH" altLang="en-US" sz="2400" b="1" dirty="0" smtClean="0">
                <a:solidFill>
                  <a:srgbClr val="002060"/>
                </a:solidFill>
              </a:rPr>
              <a:t>شبّه المَمدوحَ بالبحرِ </a:t>
            </a:r>
            <a:r>
              <a:rPr lang="ar-BH" altLang="en-US" sz="2400" b="1" dirty="0">
                <a:solidFill>
                  <a:srgbClr val="002060"/>
                </a:solidFill>
              </a:rPr>
              <a:t>في كرمه </a:t>
            </a:r>
            <a:r>
              <a:rPr lang="ar-BH" altLang="en-US" sz="2400" b="1" dirty="0" smtClean="0">
                <a:solidFill>
                  <a:srgbClr val="002060"/>
                </a:solidFill>
              </a:rPr>
              <a:t>والبدرِ </a:t>
            </a:r>
            <a:r>
              <a:rPr lang="ar-BH" altLang="en-US" sz="2400" b="1" dirty="0">
                <a:solidFill>
                  <a:srgbClr val="002060"/>
                </a:solidFill>
              </a:rPr>
              <a:t>في </a:t>
            </a:r>
            <a:r>
              <a:rPr lang="ar-BH" altLang="en-US" sz="2400" b="1" dirty="0" smtClean="0">
                <a:solidFill>
                  <a:srgbClr val="002060"/>
                </a:solidFill>
              </a:rPr>
              <a:t>علوّ مكانته</a:t>
            </a:r>
            <a:r>
              <a:rPr lang="ar-BH" sz="2400" b="1" dirty="0" smtClean="0">
                <a:solidFill>
                  <a:srgbClr val="002060"/>
                </a:solidFill>
              </a:rPr>
              <a:t>.</a:t>
            </a:r>
            <a:endParaRPr lang="ar-BH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334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59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59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59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59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 txBox="1">
            <a:spLocks noChangeArrowheads="1"/>
          </p:cNvSpPr>
          <p:nvPr/>
        </p:nvSpPr>
        <p:spPr>
          <a:xfrm>
            <a:off x="2074459" y="1112624"/>
            <a:ext cx="8229600" cy="45259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>
              <a:buFontTx/>
              <a:buNone/>
            </a:pPr>
            <a:endParaRPr lang="ar-BH" altLang="en-US" sz="4000" b="1" dirty="0" smtClean="0">
              <a:solidFill>
                <a:srgbClr val="DA2E94"/>
              </a:solidFill>
              <a:latin typeface="MS Outlook" panose="05010100010000000000" pitchFamily="2" charset="2"/>
              <a:cs typeface="Monotype Koufi" pitchFamily="2" charset="-78"/>
            </a:endParaRPr>
          </a:p>
          <a:p>
            <a:pPr algn="ctr">
              <a:buFontTx/>
              <a:buNone/>
            </a:pPr>
            <a:endParaRPr lang="ar-BH" altLang="en-US" sz="4000" b="1" dirty="0" smtClean="0">
              <a:solidFill>
                <a:srgbClr val="DA2E94"/>
              </a:solidFill>
              <a:latin typeface="MS Outlook" panose="05010100010000000000" pitchFamily="2" charset="2"/>
              <a:cs typeface="Monotype Koufi" pitchFamily="2" charset="-78"/>
            </a:endParaRPr>
          </a:p>
        </p:txBody>
      </p:sp>
      <p:sp>
        <p:nvSpPr>
          <p:cNvPr id="4" name="Oval 3"/>
          <p:cNvSpPr/>
          <p:nvPr/>
        </p:nvSpPr>
        <p:spPr>
          <a:xfrm>
            <a:off x="1931832" y="0"/>
            <a:ext cx="8124852" cy="6270114"/>
          </a:xfrm>
          <a:prstGeom prst="ellipse">
            <a:avLst/>
          </a:prstGeom>
          <a:solidFill>
            <a:srgbClr val="F07334"/>
          </a:solidFill>
          <a:ln>
            <a:solidFill>
              <a:srgbClr val="FF0000"/>
            </a:solidFill>
          </a:ln>
          <a:scene3d>
            <a:camera prst="perspectiveRelaxedModerately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6600" b="1" dirty="0" smtClean="0">
                <a:solidFill>
                  <a:schemeClr val="bg2">
                    <a:lumMod val="10000"/>
                  </a:schemeClr>
                </a:solidFill>
                <a:latin typeface="Leelawadee" panose="020B0502040204020203" pitchFamily="34" charset="-34"/>
                <a:cs typeface="Bold Italic Art" panose="02010400000000000000" pitchFamily="2" charset="-78"/>
              </a:rPr>
              <a:t>شُكرًا لتِفَاعُـلـِك</a:t>
            </a:r>
            <a:endParaRPr lang="ar-BH" sz="6600" b="1" dirty="0">
              <a:solidFill>
                <a:schemeClr val="bg2">
                  <a:lumMod val="10000"/>
                </a:schemeClr>
              </a:solidFill>
              <a:latin typeface="Leelawadee" panose="020B0502040204020203" pitchFamily="34" charset="-34"/>
              <a:cs typeface="Bold Italic Art" panose="02010400000000000000" pitchFamily="2" charset="-78"/>
            </a:endParaRPr>
          </a:p>
        </p:txBody>
      </p:sp>
      <p:pic>
        <p:nvPicPr>
          <p:cNvPr id="5" name="Picture 2" descr="نتيجة بحث الصور عن زهرة اللوتس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447" y="3866722"/>
            <a:ext cx="2485622" cy="177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018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517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042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ar-BH" sz="48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أهداف الدرس</a:t>
            </a:r>
            <a:endParaRPr lang="en-US" sz="48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37893" y="2051296"/>
            <a:ext cx="8139448" cy="3525256"/>
          </a:xfrm>
          <a:solidFill>
            <a:schemeClr val="accent2">
              <a:lumMod val="20000"/>
              <a:lumOff val="80000"/>
            </a:schemeClr>
          </a:solidFill>
          <a:ln>
            <a:solidFill>
              <a:srgbClr val="FF0066"/>
            </a:solidFill>
          </a:ln>
        </p:spPr>
        <p:txBody>
          <a:bodyPr>
            <a:normAutofit/>
          </a:bodyPr>
          <a:lstStyle/>
          <a:p>
            <a:pPr marL="0" indent="0" algn="r" rtl="1">
              <a:buFontTx/>
              <a:buNone/>
              <a:defRPr/>
            </a:pPr>
            <a:endParaRPr lang="ar-BH" sz="3200" b="1" dirty="0" smtClean="0"/>
          </a:p>
          <a:p>
            <a:pPr marL="0" indent="0" algn="r" rtl="1">
              <a:buFontTx/>
              <a:buNone/>
              <a:defRPr/>
            </a:pPr>
            <a:r>
              <a:rPr lang="ar-BH" sz="3200" b="1" dirty="0" smtClean="0"/>
              <a:t>1</a:t>
            </a:r>
            <a:r>
              <a:rPr lang="ar-BH" sz="3600" b="1" dirty="0" smtClean="0"/>
              <a:t>- أن يتعرّف الطالب مفهوم الاستعارة.</a:t>
            </a:r>
          </a:p>
          <a:p>
            <a:pPr marL="0" indent="0" algn="r" rtl="1">
              <a:buFontTx/>
              <a:buNone/>
              <a:defRPr/>
            </a:pPr>
            <a:r>
              <a:rPr lang="ar-BH" sz="3600" b="1" dirty="0" smtClean="0"/>
              <a:t>2- أن يميّز الاستعارة عن التشبيه.</a:t>
            </a:r>
          </a:p>
          <a:p>
            <a:pPr marL="0" indent="0" algn="r" rtl="1">
              <a:buNone/>
              <a:defRPr/>
            </a:pPr>
            <a:r>
              <a:rPr lang="ar-BH" sz="3600" b="1" dirty="0" smtClean="0"/>
              <a:t>3- أن يتعرّف أركانَ الاستعارة وأنواعَها ووظائفَها.</a:t>
            </a:r>
          </a:p>
          <a:p>
            <a:pPr marL="0" indent="0" algn="r" rtl="1">
              <a:buFontTx/>
              <a:buNone/>
              <a:defRPr/>
            </a:pPr>
            <a:r>
              <a:rPr lang="ar-BH" sz="3600" b="1" dirty="0" smtClean="0"/>
              <a:t>4- </a:t>
            </a:r>
            <a:r>
              <a:rPr lang="ar-BH" sz="3600" b="1" dirty="0" smtClean="0"/>
              <a:t>أن يوظّف الاستعارة في تواصله توظيفًا سليمًا</a:t>
            </a:r>
            <a:r>
              <a:rPr lang="ar-BH" sz="3200" b="1" dirty="0" smtClean="0"/>
              <a:t>.</a:t>
            </a:r>
            <a:endParaRPr lang="en-US" sz="36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4849" y="120427"/>
            <a:ext cx="1813044" cy="1588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317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uiExpand="1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517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536134" y="1306794"/>
            <a:ext cx="3182257" cy="69294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4000" b="1" dirty="0" smtClean="0">
                <a:solidFill>
                  <a:schemeClr val="bg1"/>
                </a:solidFill>
              </a:rPr>
              <a:t>تأمّل ما يأتي</a:t>
            </a:r>
            <a:endParaRPr lang="ar-BH" sz="4000" b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33257" y="3503269"/>
            <a:ext cx="1799772" cy="8058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400" b="1" dirty="0" smtClean="0">
                <a:solidFill>
                  <a:schemeClr val="tx1"/>
                </a:solidFill>
              </a:rPr>
              <a:t>وجه الشبه</a:t>
            </a:r>
            <a:endParaRPr lang="ar-BH" sz="2400" b="1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468755" y="3488757"/>
            <a:ext cx="1197429" cy="7929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400" b="1" dirty="0" smtClean="0">
                <a:solidFill>
                  <a:schemeClr val="tx1"/>
                </a:solidFill>
              </a:rPr>
              <a:t>المشبّه</a:t>
            </a:r>
            <a:endParaRPr lang="ar-BH" sz="2400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82884" y="2177712"/>
            <a:ext cx="6589485" cy="5590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3200" b="1" dirty="0" smtClean="0">
                <a:solidFill>
                  <a:srgbClr val="FF0000"/>
                </a:solidFill>
              </a:rPr>
              <a:t>     عــليّ    كَــــــــــالأســـد     في الشجاعة</a:t>
            </a:r>
            <a:endParaRPr lang="ar-BH" sz="3200" b="1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77896" y="2177712"/>
            <a:ext cx="3182257" cy="5590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3200" b="1" dirty="0" smtClean="0">
                <a:solidFill>
                  <a:schemeClr val="accent5">
                    <a:lumMod val="50000"/>
                  </a:schemeClr>
                </a:solidFill>
              </a:rPr>
              <a:t>تشبيه تامّ</a:t>
            </a:r>
            <a:endParaRPr lang="ar-BH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3" name="Down Arrow 12"/>
          <p:cNvSpPr/>
          <p:nvPr/>
        </p:nvSpPr>
        <p:spPr>
          <a:xfrm>
            <a:off x="9762669" y="2758171"/>
            <a:ext cx="304800" cy="7176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14" name="Rectangle 13"/>
          <p:cNvSpPr/>
          <p:nvPr/>
        </p:nvSpPr>
        <p:spPr>
          <a:xfrm>
            <a:off x="8124370" y="3488756"/>
            <a:ext cx="1197429" cy="79295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400" b="1" dirty="0" smtClean="0">
                <a:solidFill>
                  <a:schemeClr val="tx1"/>
                </a:solidFill>
              </a:rPr>
              <a:t>أداة التشبيه</a:t>
            </a:r>
            <a:endParaRPr lang="ar-BH" sz="2400" b="1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779985" y="3503269"/>
            <a:ext cx="1197429" cy="79295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400" b="1" dirty="0" smtClean="0">
                <a:solidFill>
                  <a:schemeClr val="tx1"/>
                </a:solidFill>
              </a:rPr>
              <a:t>المشبه به</a:t>
            </a:r>
            <a:endParaRPr lang="ar-BH" sz="2400" b="1" dirty="0">
              <a:solidFill>
                <a:schemeClr val="tx1"/>
              </a:solidFill>
            </a:endParaRPr>
          </a:p>
        </p:txBody>
      </p:sp>
      <p:sp>
        <p:nvSpPr>
          <p:cNvPr id="16" name="Down Arrow 15"/>
          <p:cNvSpPr/>
          <p:nvPr/>
        </p:nvSpPr>
        <p:spPr>
          <a:xfrm>
            <a:off x="5675085" y="2789296"/>
            <a:ext cx="304800" cy="7176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17" name="Down Arrow 16"/>
          <p:cNvSpPr/>
          <p:nvPr/>
        </p:nvSpPr>
        <p:spPr>
          <a:xfrm>
            <a:off x="7318826" y="2771094"/>
            <a:ext cx="304800" cy="7176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18" name="Down Arrow 17"/>
          <p:cNvSpPr/>
          <p:nvPr/>
        </p:nvSpPr>
        <p:spPr>
          <a:xfrm>
            <a:off x="8570684" y="2722219"/>
            <a:ext cx="304800" cy="7176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19" name="Rectangle 18"/>
          <p:cNvSpPr/>
          <p:nvPr/>
        </p:nvSpPr>
        <p:spPr>
          <a:xfrm>
            <a:off x="6207578" y="4516654"/>
            <a:ext cx="4726212" cy="5590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3200" b="1" dirty="0" smtClean="0">
                <a:solidFill>
                  <a:srgbClr val="FF0000"/>
                </a:solidFill>
              </a:rPr>
              <a:t>صافحتُ الأسدَ </a:t>
            </a:r>
            <a:endParaRPr lang="ar-BH" sz="3200" b="1" dirty="0">
              <a:solidFill>
                <a:srgbClr val="FF0000"/>
              </a:solidFill>
            </a:endParaRPr>
          </a:p>
        </p:txBody>
      </p:sp>
      <p:sp>
        <p:nvSpPr>
          <p:cNvPr id="21" name="Down Arrow 20"/>
          <p:cNvSpPr/>
          <p:nvPr/>
        </p:nvSpPr>
        <p:spPr>
          <a:xfrm>
            <a:off x="7877626" y="5075680"/>
            <a:ext cx="304800" cy="7176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2" name="Rectangle 21"/>
          <p:cNvSpPr/>
          <p:nvPr/>
        </p:nvSpPr>
        <p:spPr>
          <a:xfrm>
            <a:off x="7278913" y="5793342"/>
            <a:ext cx="1197429" cy="79295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400" b="1" dirty="0" smtClean="0">
                <a:solidFill>
                  <a:schemeClr val="tx1"/>
                </a:solidFill>
              </a:rPr>
              <a:t>استعارة</a:t>
            </a:r>
            <a:endParaRPr lang="ar-BH" sz="2400" b="1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95086" y="4516654"/>
            <a:ext cx="4499428" cy="1826089"/>
          </a:xfrm>
          <a:prstGeom prst="rect">
            <a:avLst/>
          </a:prstGeom>
          <a:solidFill>
            <a:srgbClr val="D5B8EA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justLow" rtl="1"/>
            <a:r>
              <a:rPr lang="ar-BH" sz="2800" b="1" dirty="0" smtClean="0">
                <a:solidFill>
                  <a:schemeClr val="tx1"/>
                </a:solidFill>
              </a:rPr>
              <a:t>حُذفت جميع الأركان ولم يبق إلّا المشبّه به.</a:t>
            </a:r>
          </a:p>
          <a:p>
            <a:pPr algn="ctr"/>
            <a:r>
              <a:rPr lang="ar-BH" sz="2800" b="1" dirty="0" smtClean="0">
                <a:solidFill>
                  <a:srgbClr val="FF0000"/>
                </a:solidFill>
              </a:rPr>
              <a:t>استعارة</a:t>
            </a:r>
            <a:endParaRPr lang="ar-BH" sz="2800" b="1" dirty="0">
              <a:solidFill>
                <a:srgbClr val="FF0000"/>
              </a:solidFill>
            </a:endParaRPr>
          </a:p>
        </p:txBody>
      </p:sp>
      <p:sp>
        <p:nvSpPr>
          <p:cNvPr id="26" name="Left Arrow 25"/>
          <p:cNvSpPr/>
          <p:nvPr/>
        </p:nvSpPr>
        <p:spPr>
          <a:xfrm>
            <a:off x="3493399" y="5692462"/>
            <a:ext cx="1111700" cy="347730"/>
          </a:xfrm>
          <a:prstGeom prst="lef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0" name="TextBox 19"/>
          <p:cNvSpPr txBox="1"/>
          <p:nvPr/>
        </p:nvSpPr>
        <p:spPr>
          <a:xfrm>
            <a:off x="3620701" y="164042"/>
            <a:ext cx="4224884" cy="112371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 rtl="1">
              <a:lnSpc>
                <a:spcPct val="150000"/>
              </a:lnSpc>
              <a:buFontTx/>
              <a:buNone/>
              <a:defRPr/>
            </a:pPr>
            <a:r>
              <a:rPr lang="ar-BH" altLang="en-US" sz="4000" b="1" dirty="0">
                <a:solidFill>
                  <a:srgbClr val="C00000"/>
                </a:solidFill>
              </a:rPr>
              <a:t>تعريف </a:t>
            </a:r>
            <a:r>
              <a:rPr lang="ar-BH" altLang="en-US" sz="4000" b="1" dirty="0" smtClean="0">
                <a:solidFill>
                  <a:srgbClr val="C00000"/>
                </a:solidFill>
              </a:rPr>
              <a:t>الاستعارة</a:t>
            </a:r>
            <a:endParaRPr lang="ar-BH" altLang="en-US" sz="4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4641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32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36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32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32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4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4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40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40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50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50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40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40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547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547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1" grpId="0" animBg="1"/>
      <p:bldP spid="22" grpId="0" animBg="1"/>
      <p:bldP spid="25" grpId="0" animBg="1"/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06287" y="2031999"/>
            <a:ext cx="7271656" cy="28302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justLow" rtl="1"/>
            <a:r>
              <a:rPr lang="ar-BH" sz="3200" b="1" dirty="0" smtClean="0">
                <a:solidFill>
                  <a:srgbClr val="002060"/>
                </a:solidFill>
              </a:rPr>
              <a:t>الاستعارة من المجاز اللغويّ، وهي في الأصل تشبيه حُذف أحدُ طَرَفَيه</a:t>
            </a:r>
            <a:r>
              <a:rPr lang="ar-BH" sz="3200" b="1" dirty="0">
                <a:solidFill>
                  <a:srgbClr val="002060"/>
                </a:solidFill>
              </a:rPr>
              <a:t> </a:t>
            </a:r>
            <a:r>
              <a:rPr lang="ar-BH" sz="3200" b="1" dirty="0" smtClean="0">
                <a:solidFill>
                  <a:srgbClr val="002060"/>
                </a:solidFill>
              </a:rPr>
              <a:t>(إمّا المشبّه، وإمّا المشبّه به).</a:t>
            </a:r>
          </a:p>
          <a:p>
            <a:pPr algn="justLow" rtl="1"/>
            <a:r>
              <a:rPr lang="ar-BH" sz="3200" b="1" u="sng" dirty="0" smtClean="0">
                <a:solidFill>
                  <a:schemeClr val="accent2">
                    <a:lumMod val="75000"/>
                  </a:schemeClr>
                </a:solidFill>
              </a:rPr>
              <a:t>مثــال:</a:t>
            </a:r>
            <a:r>
              <a:rPr lang="ar-BH" sz="3200" b="1" dirty="0" smtClean="0">
                <a:solidFill>
                  <a:srgbClr val="002060"/>
                </a:solidFill>
              </a:rPr>
              <a:t> </a:t>
            </a:r>
          </a:p>
          <a:p>
            <a:pPr algn="justLow" rtl="1"/>
            <a:r>
              <a:rPr lang="ar-BH" sz="3200" b="1" dirty="0">
                <a:solidFill>
                  <a:srgbClr val="002060"/>
                </a:solidFill>
              </a:rPr>
              <a:t> </a:t>
            </a:r>
            <a:r>
              <a:rPr lang="ar-BH" sz="3200" b="1" dirty="0" smtClean="0">
                <a:solidFill>
                  <a:srgbClr val="002060"/>
                </a:solidFill>
              </a:rPr>
              <a:t>        انتثَرَتْ في السماءِ </a:t>
            </a:r>
            <a:r>
              <a:rPr lang="ar-BH" sz="3200" b="1" dirty="0" smtClean="0">
                <a:solidFill>
                  <a:srgbClr val="FF0000"/>
                </a:solidFill>
              </a:rPr>
              <a:t>دُرَر</a:t>
            </a:r>
            <a:r>
              <a:rPr lang="ar-BH" sz="3200" b="1" dirty="0" smtClean="0">
                <a:solidFill>
                  <a:srgbClr val="002060"/>
                </a:solidFill>
              </a:rPr>
              <a:t>ٌ تُنير. </a:t>
            </a:r>
          </a:p>
          <a:p>
            <a:pPr algn="justLow" rtl="1"/>
            <a:r>
              <a:rPr lang="ar-BH" sz="3200" b="1" dirty="0" smtClean="0">
                <a:solidFill>
                  <a:srgbClr val="002060"/>
                </a:solidFill>
              </a:rPr>
              <a:t>         أصلها: انتثرت في السماء نُجومٌ كالدرر بهاءً. </a:t>
            </a:r>
            <a:endParaRPr lang="ar-BH" sz="3200" b="1" dirty="0">
              <a:solidFill>
                <a:srgbClr val="002060"/>
              </a:solidFill>
            </a:endParaRPr>
          </a:p>
        </p:txBody>
      </p:sp>
      <p:sp>
        <p:nvSpPr>
          <p:cNvPr id="6" name="Left Arrow Callout 5"/>
          <p:cNvSpPr/>
          <p:nvPr/>
        </p:nvSpPr>
        <p:spPr>
          <a:xfrm>
            <a:off x="8735964" y="2549405"/>
            <a:ext cx="2873829" cy="1705428"/>
          </a:xfrm>
          <a:prstGeom prst="leftArrowCallou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3200" b="1" dirty="0" smtClean="0">
                <a:solidFill>
                  <a:srgbClr val="C00000"/>
                </a:solidFill>
              </a:rPr>
              <a:t>نستنتج أنّ</a:t>
            </a:r>
            <a:endParaRPr lang="ar-BH" sz="32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46458" y="318588"/>
            <a:ext cx="4224884" cy="112371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 rtl="1">
              <a:lnSpc>
                <a:spcPct val="150000"/>
              </a:lnSpc>
              <a:buFontTx/>
              <a:buNone/>
              <a:defRPr/>
            </a:pPr>
            <a:r>
              <a:rPr lang="ar-BH" altLang="en-US" sz="4000" b="1" dirty="0">
                <a:solidFill>
                  <a:srgbClr val="C00000"/>
                </a:solidFill>
              </a:rPr>
              <a:t>تعريف </a:t>
            </a:r>
            <a:r>
              <a:rPr lang="ar-BH" altLang="en-US" sz="4000" b="1" dirty="0" smtClean="0">
                <a:solidFill>
                  <a:srgbClr val="C00000"/>
                </a:solidFill>
              </a:rPr>
              <a:t>الاستعارة</a:t>
            </a:r>
            <a:endParaRPr lang="ar-BH" altLang="en-US" sz="4000" b="1" dirty="0">
              <a:solidFill>
                <a:srgbClr val="C00000"/>
              </a:solidFill>
            </a:endParaRPr>
          </a:p>
        </p:txBody>
      </p:sp>
      <p:sp>
        <p:nvSpPr>
          <p:cNvPr id="8" name="Left Arrow 7"/>
          <p:cNvSpPr/>
          <p:nvPr/>
        </p:nvSpPr>
        <p:spPr>
          <a:xfrm>
            <a:off x="7614638" y="4301544"/>
            <a:ext cx="705114" cy="244698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232712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7796" y="115910"/>
            <a:ext cx="1403798" cy="134801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0547796" y="1463925"/>
            <a:ext cx="1403798" cy="50654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3600" b="1" dirty="0">
                <a:solidFill>
                  <a:srgbClr val="C00000"/>
                </a:solidFill>
              </a:rPr>
              <a:t>إضاءة</a:t>
            </a:r>
            <a:endParaRPr lang="ar-BH" sz="3600" dirty="0">
              <a:solidFill>
                <a:srgbClr val="C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24258" y="487262"/>
            <a:ext cx="7637172" cy="605307"/>
          </a:xfrm>
          <a:prstGeom prst="rect">
            <a:avLst/>
          </a:prstGeom>
          <a:solidFill>
            <a:srgbClr val="FFE7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800" b="1" dirty="0" smtClean="0">
                <a:solidFill>
                  <a:schemeClr val="accent5">
                    <a:lumMod val="50000"/>
                  </a:schemeClr>
                </a:solidFill>
              </a:rPr>
              <a:t>لا بدّ في الاستعارة من وجود قرينة تمنع من إرادة المعنى الحقيقيّ</a:t>
            </a:r>
            <a:endParaRPr lang="ar-BH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24258" y="1455348"/>
            <a:ext cx="7637172" cy="605307"/>
          </a:xfrm>
          <a:prstGeom prst="rect">
            <a:avLst/>
          </a:prstGeom>
          <a:solidFill>
            <a:srgbClr val="FFE7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800" b="1" dirty="0" smtClean="0">
                <a:solidFill>
                  <a:schemeClr val="accent5">
                    <a:lumMod val="50000"/>
                  </a:schemeClr>
                </a:solidFill>
              </a:rPr>
              <a:t>القرينة هي الشيء الذي يصرفُ الذهنَ عن إرادة المعنى الحقيقيّ </a:t>
            </a:r>
            <a:endParaRPr lang="ar-BH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847006" y="2464210"/>
            <a:ext cx="4518337" cy="605307"/>
          </a:xfrm>
          <a:prstGeom prst="rect">
            <a:avLst/>
          </a:prstGeom>
          <a:solidFill>
            <a:srgbClr val="FFD7A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800" b="1" dirty="0" smtClean="0">
                <a:solidFill>
                  <a:schemeClr val="accent5">
                    <a:lumMod val="50000"/>
                  </a:schemeClr>
                </a:solidFill>
              </a:rPr>
              <a:t>رأيتُ </a:t>
            </a:r>
            <a:r>
              <a:rPr lang="ar-BH" sz="2800" b="1" dirty="0" smtClean="0">
                <a:solidFill>
                  <a:srgbClr val="C00000"/>
                </a:solidFill>
              </a:rPr>
              <a:t>البدر</a:t>
            </a:r>
            <a:r>
              <a:rPr lang="ar-BH" sz="2800" b="1" dirty="0" smtClean="0">
                <a:solidFill>
                  <a:schemeClr val="accent5">
                    <a:lumMod val="50000"/>
                  </a:schemeClr>
                </a:solidFill>
              </a:rPr>
              <a:t>َ يُنيرُ ظُلمَةَ السماءِ لَيلًا</a:t>
            </a:r>
            <a:endParaRPr lang="ar-BH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0547796" y="2240924"/>
            <a:ext cx="1287889" cy="8757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3600" b="1" dirty="0" smtClean="0">
                <a:solidFill>
                  <a:schemeClr val="accent5">
                    <a:lumMod val="50000"/>
                  </a:schemeClr>
                </a:solidFill>
              </a:rPr>
              <a:t>مثال</a:t>
            </a:r>
            <a:endParaRPr lang="ar-BH" sz="3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614410" y="2464209"/>
            <a:ext cx="1871723" cy="605307"/>
          </a:xfrm>
          <a:prstGeom prst="rect">
            <a:avLst/>
          </a:prstGeom>
          <a:solidFill>
            <a:srgbClr val="FFD7A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800" b="1" dirty="0" smtClean="0">
                <a:solidFill>
                  <a:schemeClr val="accent5">
                    <a:lumMod val="50000"/>
                  </a:schemeClr>
                </a:solidFill>
              </a:rPr>
              <a:t>حقيقة</a:t>
            </a:r>
            <a:endParaRPr lang="ar-BH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Left Arrow 4"/>
          <p:cNvSpPr/>
          <p:nvPr/>
        </p:nvSpPr>
        <p:spPr>
          <a:xfrm>
            <a:off x="4700789" y="2614411"/>
            <a:ext cx="963764" cy="33485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15" name="Rectangle 14"/>
          <p:cNvSpPr/>
          <p:nvPr/>
        </p:nvSpPr>
        <p:spPr>
          <a:xfrm>
            <a:off x="5847006" y="3464493"/>
            <a:ext cx="4518337" cy="605307"/>
          </a:xfrm>
          <a:prstGeom prst="rect">
            <a:avLst/>
          </a:prstGeom>
          <a:solidFill>
            <a:srgbClr val="FFD7A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800" b="1" dirty="0" smtClean="0">
                <a:solidFill>
                  <a:schemeClr val="accent5">
                    <a:lumMod val="50000"/>
                  </a:schemeClr>
                </a:solidFill>
              </a:rPr>
              <a:t>رأيتُ </a:t>
            </a:r>
            <a:r>
              <a:rPr lang="ar-BH" sz="2800" b="1" dirty="0" smtClean="0">
                <a:solidFill>
                  <a:srgbClr val="FF0000"/>
                </a:solidFill>
              </a:rPr>
              <a:t>البدر</a:t>
            </a:r>
            <a:r>
              <a:rPr lang="ar-BH" sz="2800" b="1" dirty="0" smtClean="0">
                <a:solidFill>
                  <a:schemeClr val="accent5">
                    <a:lumMod val="50000"/>
                  </a:schemeClr>
                </a:solidFill>
              </a:rPr>
              <a:t>َ يَـطْـلُعُ مِن وراءِ نِـقاب</a:t>
            </a:r>
            <a:endParaRPr lang="ar-BH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18941" y="3464492"/>
            <a:ext cx="4408860" cy="605307"/>
          </a:xfrm>
          <a:prstGeom prst="rect">
            <a:avLst/>
          </a:prstGeom>
          <a:solidFill>
            <a:srgbClr val="FFD7A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800" b="1" dirty="0" smtClean="0">
                <a:solidFill>
                  <a:srgbClr val="FF0000"/>
                </a:solidFill>
              </a:rPr>
              <a:t>استعارة</a:t>
            </a:r>
            <a:r>
              <a:rPr lang="ar-BH" sz="2800" b="1" dirty="0" smtClean="0">
                <a:solidFill>
                  <a:schemeClr val="accent5">
                    <a:lumMod val="50000"/>
                  </a:schemeClr>
                </a:solidFill>
              </a:rPr>
              <a:t> (يقصد امرأة جميلة كالبدر)</a:t>
            </a:r>
            <a:endParaRPr lang="ar-BH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7" name="Left Arrow 16"/>
          <p:cNvSpPr/>
          <p:nvPr/>
        </p:nvSpPr>
        <p:spPr>
          <a:xfrm>
            <a:off x="4700789" y="3614694"/>
            <a:ext cx="963764" cy="33485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18" name="Rounded Rectangle 17"/>
          <p:cNvSpPr/>
          <p:nvPr/>
        </p:nvSpPr>
        <p:spPr>
          <a:xfrm>
            <a:off x="4353060" y="4697910"/>
            <a:ext cx="5628067" cy="119339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800" b="1" dirty="0">
                <a:solidFill>
                  <a:srgbClr val="002060"/>
                </a:solidFill>
              </a:rPr>
              <a:t>مِن وراءِ </a:t>
            </a:r>
            <a:r>
              <a:rPr lang="ar-BH" sz="2800" b="1" dirty="0" smtClean="0">
                <a:solidFill>
                  <a:srgbClr val="002060"/>
                </a:solidFill>
              </a:rPr>
              <a:t>نِـقاب هي </a:t>
            </a:r>
            <a:r>
              <a:rPr lang="ar-BH" sz="2800" b="1" dirty="0" smtClean="0">
                <a:solidFill>
                  <a:srgbClr val="FF0000"/>
                </a:solidFill>
              </a:rPr>
              <a:t>القرينة</a:t>
            </a:r>
            <a:r>
              <a:rPr lang="ar-BH" sz="2800" b="1" dirty="0" smtClean="0">
                <a:solidFill>
                  <a:srgbClr val="002060"/>
                </a:solidFill>
              </a:rPr>
              <a:t> التي تمنع من إرادة المعنى الحقيقيّ (البدر الذي في السماء)</a:t>
            </a:r>
            <a:endParaRPr lang="ar-BH" sz="2800" b="1" dirty="0">
              <a:solidFill>
                <a:srgbClr val="002060"/>
              </a:solidFill>
            </a:endParaRPr>
          </a:p>
        </p:txBody>
      </p:sp>
      <p:sp>
        <p:nvSpPr>
          <p:cNvPr id="20" name="Curved Left Arrow 19"/>
          <p:cNvSpPr/>
          <p:nvPr/>
        </p:nvSpPr>
        <p:spPr>
          <a:xfrm>
            <a:off x="10134091" y="4144194"/>
            <a:ext cx="1115604" cy="1485622"/>
          </a:xfrm>
          <a:prstGeom prst="curvedLeftArrow">
            <a:avLst/>
          </a:prstGeom>
          <a:solidFill>
            <a:srgbClr val="FFB153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>
              <a:solidFill>
                <a:schemeClr val="tx1"/>
              </a:solidFill>
            </a:endParaRPr>
          </a:p>
        </p:txBody>
      </p:sp>
      <p:sp>
        <p:nvSpPr>
          <p:cNvPr id="21" name="Curved Right Arrow 20"/>
          <p:cNvSpPr/>
          <p:nvPr/>
        </p:nvSpPr>
        <p:spPr>
          <a:xfrm>
            <a:off x="2986820" y="4144194"/>
            <a:ext cx="1213275" cy="1541714"/>
          </a:xfrm>
          <a:prstGeom prst="curvedRightArrow">
            <a:avLst/>
          </a:prstGeom>
          <a:solidFill>
            <a:srgbClr val="FFB153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>
              <a:solidFill>
                <a:schemeClr val="tx1"/>
              </a:solidFill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 flipH="1" flipV="1">
            <a:off x="1828800" y="6314018"/>
            <a:ext cx="4340181" cy="38637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6600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49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43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14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49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55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46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46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527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52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33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33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397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59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2" grpId="0" animBg="1"/>
      <p:bldP spid="3" grpId="0" animBg="1"/>
      <p:bldP spid="13" grpId="0" animBg="1"/>
      <p:bldP spid="5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672215" y="204656"/>
            <a:ext cx="4224884" cy="99750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 rtl="1">
              <a:lnSpc>
                <a:spcPct val="150000"/>
              </a:lnSpc>
              <a:buFontTx/>
              <a:buNone/>
              <a:defRPr/>
            </a:pPr>
            <a:r>
              <a:rPr lang="ar-BH" altLang="en-US" sz="4000" b="1" dirty="0" smtClean="0">
                <a:solidFill>
                  <a:srgbClr val="C00000"/>
                </a:solidFill>
              </a:rPr>
              <a:t>أركان الاستعارة</a:t>
            </a:r>
            <a:endParaRPr lang="ar-BH" altLang="en-US" sz="4000" b="1" dirty="0">
              <a:solidFill>
                <a:srgbClr val="C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721955" y="3132407"/>
            <a:ext cx="1679621" cy="916547"/>
          </a:xfrm>
          <a:prstGeom prst="rect">
            <a:avLst/>
          </a:prstGeom>
          <a:solidFill>
            <a:srgbClr val="D3A7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800" b="1" dirty="0" smtClean="0">
                <a:solidFill>
                  <a:schemeClr val="tx1"/>
                </a:solidFill>
              </a:rPr>
              <a:t>المستعار منه</a:t>
            </a:r>
          </a:p>
          <a:p>
            <a:pPr algn="ctr"/>
            <a:r>
              <a:rPr lang="ar-BH" sz="2800" b="1" dirty="0" smtClean="0">
                <a:solidFill>
                  <a:srgbClr val="FF0000"/>
                </a:solidFill>
              </a:rPr>
              <a:t>(السيف)</a:t>
            </a:r>
            <a:endParaRPr lang="ar-BH" sz="2800" b="1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32404" y="3174996"/>
            <a:ext cx="1679621" cy="916547"/>
          </a:xfrm>
          <a:prstGeom prst="rect">
            <a:avLst/>
          </a:prstGeom>
          <a:solidFill>
            <a:srgbClr val="D3A7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800" b="1" dirty="0" smtClean="0">
                <a:solidFill>
                  <a:schemeClr val="tx1"/>
                </a:solidFill>
              </a:rPr>
              <a:t>المستعار له</a:t>
            </a:r>
          </a:p>
          <a:p>
            <a:pPr algn="ctr" rtl="1"/>
            <a:r>
              <a:rPr lang="ar-BH" sz="2800" b="1" dirty="0" smtClean="0">
                <a:solidFill>
                  <a:srgbClr val="FF0000"/>
                </a:solidFill>
              </a:rPr>
              <a:t>(</a:t>
            </a:r>
            <a:r>
              <a:rPr lang="ar-BH" sz="2800" b="1" dirty="0">
                <a:solidFill>
                  <a:srgbClr val="FF0000"/>
                </a:solidFill>
              </a:rPr>
              <a:t>لسانًا</a:t>
            </a:r>
            <a:r>
              <a:rPr lang="ar-BH" sz="2800" b="1" dirty="0" smtClean="0">
                <a:solidFill>
                  <a:srgbClr val="FF0000"/>
                </a:solidFill>
              </a:rPr>
              <a:t>)</a:t>
            </a:r>
            <a:endParaRPr lang="ar-BH" sz="2800" b="1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277178" y="4362409"/>
            <a:ext cx="1679621" cy="916547"/>
          </a:xfrm>
          <a:prstGeom prst="rect">
            <a:avLst/>
          </a:prstGeom>
          <a:solidFill>
            <a:srgbClr val="D3A7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800" b="1" dirty="0" smtClean="0">
                <a:solidFill>
                  <a:schemeClr val="tx1"/>
                </a:solidFill>
              </a:rPr>
              <a:t>المستعار</a:t>
            </a:r>
            <a:endParaRPr lang="ar-BH" sz="2800" b="1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39608" y="1712702"/>
            <a:ext cx="2822158" cy="81724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 rtl="1">
              <a:lnSpc>
                <a:spcPct val="150000"/>
              </a:lnSpc>
              <a:buFontTx/>
              <a:buNone/>
              <a:defRPr/>
            </a:pPr>
            <a:r>
              <a:rPr lang="ar-BH" altLang="en-US" sz="2800" b="1" dirty="0" smtClean="0"/>
              <a:t>احْذَرْ </a:t>
            </a:r>
            <a:r>
              <a:rPr lang="ar-BH" altLang="en-US" sz="2800" b="1" dirty="0" smtClean="0">
                <a:solidFill>
                  <a:srgbClr val="C00000"/>
                </a:solidFill>
              </a:rPr>
              <a:t>سَيْفًا</a:t>
            </a:r>
            <a:r>
              <a:rPr lang="ar-BH" altLang="en-US" sz="2800" b="1" dirty="0" smtClean="0"/>
              <a:t> بين فَكّيك</a:t>
            </a:r>
            <a:endParaRPr lang="ar-BH" altLang="en-US" sz="2800" b="1" dirty="0"/>
          </a:p>
        </p:txBody>
      </p:sp>
      <p:sp>
        <p:nvSpPr>
          <p:cNvPr id="12" name="Rectangle 11"/>
          <p:cNvSpPr/>
          <p:nvPr/>
        </p:nvSpPr>
        <p:spPr>
          <a:xfrm>
            <a:off x="8819469" y="1715416"/>
            <a:ext cx="3182257" cy="69294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4000" b="1" dirty="0" smtClean="0">
                <a:solidFill>
                  <a:srgbClr val="FFFF00"/>
                </a:solidFill>
              </a:rPr>
              <a:t>تأمّل المثال الآتي:</a:t>
            </a:r>
            <a:endParaRPr lang="ar-BH" sz="4000" b="1" dirty="0">
              <a:solidFill>
                <a:srgbClr val="FFFF00"/>
              </a:solidFill>
            </a:endParaRPr>
          </a:p>
        </p:txBody>
      </p:sp>
      <p:sp>
        <p:nvSpPr>
          <p:cNvPr id="13" name="Left Arrow 12"/>
          <p:cNvSpPr/>
          <p:nvPr/>
        </p:nvSpPr>
        <p:spPr>
          <a:xfrm>
            <a:off x="4905643" y="2006249"/>
            <a:ext cx="705114" cy="349640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14" name="TextBox 13"/>
          <p:cNvSpPr txBox="1"/>
          <p:nvPr/>
        </p:nvSpPr>
        <p:spPr>
          <a:xfrm>
            <a:off x="218941" y="1653265"/>
            <a:ext cx="4567683" cy="105560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 rtl="1">
              <a:buFontTx/>
              <a:buNone/>
              <a:defRPr/>
            </a:pPr>
            <a:r>
              <a:rPr lang="ar-BH" altLang="en-US" sz="2800" b="1" dirty="0" smtClean="0"/>
              <a:t>استعارة أصلها تشبيه: </a:t>
            </a:r>
          </a:p>
          <a:p>
            <a:pPr algn="ctr" rtl="1">
              <a:buFontTx/>
              <a:buNone/>
              <a:defRPr/>
            </a:pPr>
            <a:r>
              <a:rPr lang="ar-BH" altLang="en-US" sz="2800" b="1" dirty="0" smtClean="0">
                <a:solidFill>
                  <a:schemeClr val="accent2">
                    <a:lumMod val="75000"/>
                  </a:schemeClr>
                </a:solidFill>
              </a:rPr>
              <a:t>احذَرْ لِسانًا كالسيف بين فكّيك </a:t>
            </a:r>
            <a:endParaRPr lang="ar-BH" altLang="en-US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7750291" y="4870355"/>
            <a:ext cx="1622947" cy="940158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المشبّه به</a:t>
            </a:r>
            <a:endParaRPr lang="ar-BH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2860740" y="4870355"/>
            <a:ext cx="1622947" cy="940158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المشبّه</a:t>
            </a:r>
            <a:endParaRPr lang="ar-BH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Curved Right Arrow 4"/>
          <p:cNvSpPr/>
          <p:nvPr/>
        </p:nvSpPr>
        <p:spPr>
          <a:xfrm>
            <a:off x="2120394" y="3845417"/>
            <a:ext cx="618186" cy="159268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>
              <a:solidFill>
                <a:schemeClr val="tx1"/>
              </a:solidFill>
            </a:endParaRPr>
          </a:p>
        </p:txBody>
      </p:sp>
      <p:sp>
        <p:nvSpPr>
          <p:cNvPr id="16" name="Curved Left Arrow 15"/>
          <p:cNvSpPr/>
          <p:nvPr/>
        </p:nvSpPr>
        <p:spPr>
          <a:xfrm>
            <a:off x="9541654" y="3845417"/>
            <a:ext cx="738563" cy="159268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>
              <a:solidFill>
                <a:schemeClr val="tx1"/>
              </a:solidFill>
            </a:endParaRPr>
          </a:p>
        </p:txBody>
      </p:sp>
      <p:sp>
        <p:nvSpPr>
          <p:cNvPr id="19" name="Quad Arrow Callout 18"/>
          <p:cNvSpPr/>
          <p:nvPr/>
        </p:nvSpPr>
        <p:spPr>
          <a:xfrm>
            <a:off x="5031900" y="2708873"/>
            <a:ext cx="2170175" cy="1474612"/>
          </a:xfrm>
          <a:prstGeom prst="quadArrowCallout">
            <a:avLst/>
          </a:prstGeom>
          <a:solidFill>
            <a:srgbClr val="FF757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3000" b="1" dirty="0" smtClean="0">
                <a:solidFill>
                  <a:schemeClr val="accent5">
                    <a:lumMod val="50000"/>
                  </a:schemeClr>
                </a:solidFill>
              </a:rPr>
              <a:t>أركانُها</a:t>
            </a:r>
            <a:endParaRPr lang="ar-BH" sz="3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 flipH="1" flipV="1">
            <a:off x="3812146" y="6181859"/>
            <a:ext cx="4404575" cy="51516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99296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52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3" grpId="0" animBg="1"/>
      <p:bldP spid="15" grpId="0" animBg="1"/>
      <p:bldP spid="5" grpId="0" animBg="1"/>
      <p:bldP spid="16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9"/>
          <p:cNvSpPr>
            <a:spLocks noChangeArrowheads="1"/>
          </p:cNvSpPr>
          <p:nvPr/>
        </p:nvSpPr>
        <p:spPr bwMode="auto">
          <a:xfrm>
            <a:off x="7533021" y="4048238"/>
            <a:ext cx="4153437" cy="990463"/>
          </a:xfrm>
          <a:prstGeom prst="flowChartAlternateProcess">
            <a:avLst/>
          </a:prstGeom>
          <a:solidFill>
            <a:srgbClr val="CCCC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ar-BH" altLang="en-US" sz="2800" b="1" dirty="0">
                <a:solidFill>
                  <a:srgbClr val="002060"/>
                </a:solidFill>
              </a:rPr>
              <a:t>الأرض قد لبست رداء </a:t>
            </a:r>
            <a:r>
              <a:rPr lang="ar-BH" altLang="en-US" sz="2800" b="1" dirty="0" smtClean="0">
                <a:solidFill>
                  <a:srgbClr val="002060"/>
                </a:solidFill>
              </a:rPr>
              <a:t>أخضر</a:t>
            </a:r>
            <a:endParaRPr lang="en-GB" altLang="en-US" sz="2800" b="1" dirty="0">
              <a:solidFill>
                <a:srgbClr val="002060"/>
              </a:solidFill>
            </a:endParaRPr>
          </a:p>
        </p:txBody>
      </p:sp>
      <p:sp>
        <p:nvSpPr>
          <p:cNvPr id="5" name="AutoShape 16"/>
          <p:cNvSpPr>
            <a:spLocks noChangeArrowheads="1"/>
          </p:cNvSpPr>
          <p:nvPr/>
        </p:nvSpPr>
        <p:spPr bwMode="auto">
          <a:xfrm>
            <a:off x="7967444" y="1098652"/>
            <a:ext cx="3719014" cy="767574"/>
          </a:xfrm>
          <a:prstGeom prst="flowChartAlternateProcess">
            <a:avLst/>
          </a:prstGeom>
          <a:solidFill>
            <a:schemeClr val="accent2"/>
          </a:solidFill>
          <a:ln w="9525">
            <a:solidFill>
              <a:srgbClr val="FFCCCC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ar-BH" altLang="en-US" sz="2800" b="1" dirty="0" smtClean="0"/>
              <a:t>وضّح الاستعارة فيما يأتي: </a:t>
            </a:r>
            <a:endParaRPr lang="en-GB" altLang="en-US" sz="2800" b="1" dirty="0"/>
          </a:p>
        </p:txBody>
      </p:sp>
      <p:sp>
        <p:nvSpPr>
          <p:cNvPr id="6" name="AutoShape 18"/>
          <p:cNvSpPr>
            <a:spLocks noChangeArrowheads="1"/>
          </p:cNvSpPr>
          <p:nvPr/>
        </p:nvSpPr>
        <p:spPr bwMode="auto">
          <a:xfrm>
            <a:off x="7405353" y="2145956"/>
            <a:ext cx="4281106" cy="893458"/>
          </a:xfrm>
          <a:prstGeom prst="flowChartAlternateProcess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rgbClr val="FF9999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ar-BH" altLang="en-US" sz="2800" b="1" dirty="0">
                <a:solidFill>
                  <a:srgbClr val="002060"/>
                </a:solidFill>
              </a:rPr>
              <a:t>أتاك </a:t>
            </a:r>
            <a:r>
              <a:rPr lang="ar-BH" altLang="en-US" sz="2800" b="1" dirty="0" smtClean="0">
                <a:solidFill>
                  <a:srgbClr val="002060"/>
                </a:solidFill>
              </a:rPr>
              <a:t>الربيعُ الطلقُ يختالُ ضاحكًا  </a:t>
            </a:r>
            <a:endParaRPr lang="ar-BH" altLang="en-US" sz="2800" b="1" dirty="0">
              <a:solidFill>
                <a:srgbClr val="002060"/>
              </a:solidFill>
            </a:endParaRPr>
          </a:p>
        </p:txBody>
      </p:sp>
      <p:sp>
        <p:nvSpPr>
          <p:cNvPr id="7" name="AutoShape 22"/>
          <p:cNvSpPr>
            <a:spLocks noChangeArrowheads="1"/>
          </p:cNvSpPr>
          <p:nvPr/>
        </p:nvSpPr>
        <p:spPr bwMode="auto">
          <a:xfrm>
            <a:off x="460374" y="2026932"/>
            <a:ext cx="6477879" cy="1276807"/>
          </a:xfrm>
          <a:prstGeom prst="flowChartAlternateProcess">
            <a:avLst/>
          </a:prstGeom>
          <a:solidFill>
            <a:schemeClr val="bg1">
              <a:lumMod val="75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endParaRPr lang="ar-BH" altLang="en-US" sz="2400" b="1" dirty="0" smtClean="0">
              <a:solidFill>
                <a:srgbClr val="002060"/>
              </a:solidFill>
            </a:endParaRP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ar-BH" altLang="en-US" sz="2600" b="1" dirty="0" smtClean="0">
                <a:solidFill>
                  <a:srgbClr val="002060"/>
                </a:solidFill>
              </a:rPr>
              <a:t>شبه الربيعَ </a:t>
            </a:r>
            <a:r>
              <a:rPr lang="ar-BH" altLang="en-US" sz="2600" b="1" dirty="0">
                <a:solidFill>
                  <a:srgbClr val="002060"/>
                </a:solidFill>
              </a:rPr>
              <a:t>بالفتاة </a:t>
            </a:r>
            <a:r>
              <a:rPr lang="ar-BH" altLang="en-US" sz="2600" b="1" dirty="0" smtClean="0">
                <a:solidFill>
                  <a:srgbClr val="002060"/>
                </a:solidFill>
              </a:rPr>
              <a:t>الجميلة التي تختالُ </a:t>
            </a:r>
            <a:r>
              <a:rPr lang="ar-BH" altLang="en-US" sz="2600" b="1" dirty="0">
                <a:solidFill>
                  <a:srgbClr val="002060"/>
                </a:solidFill>
              </a:rPr>
              <a:t>في مشيتها </a:t>
            </a:r>
            <a:r>
              <a:rPr lang="ar-BH" altLang="en-US" sz="2600" b="1" dirty="0" smtClean="0">
                <a:solidFill>
                  <a:srgbClr val="002060"/>
                </a:solidFill>
              </a:rPr>
              <a:t>ضاحكة.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None/>
            </a:pPr>
            <a:r>
              <a:rPr lang="ar-BH" altLang="en-US" sz="2600" b="1" dirty="0">
                <a:solidFill>
                  <a:srgbClr val="002060"/>
                </a:solidFill>
              </a:rPr>
              <a:t>القرينة: يختال </a:t>
            </a:r>
            <a:r>
              <a:rPr lang="ar-BH" altLang="en-US" sz="2600" b="1" dirty="0" smtClean="0">
                <a:solidFill>
                  <a:srgbClr val="002060"/>
                </a:solidFill>
              </a:rPr>
              <a:t>ضاحكًا</a:t>
            </a:r>
            <a:r>
              <a:rPr lang="ar-BH" altLang="en-US" sz="2600" b="1" dirty="0">
                <a:solidFill>
                  <a:srgbClr val="002060"/>
                </a:solidFill>
              </a:rPr>
              <a:t>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ar-BH" altLang="en-US" sz="2400" b="1" dirty="0">
              <a:solidFill>
                <a:srgbClr val="00206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600" b="1" dirty="0">
              <a:solidFill>
                <a:srgbClr val="00206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184514" y="304222"/>
            <a:ext cx="3348507" cy="751568"/>
          </a:xfrm>
          <a:prstGeom prst="rect">
            <a:avLst/>
          </a:prstGeom>
          <a:solidFill>
            <a:srgbClr val="7EB0DE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4400" b="1" dirty="0" smtClean="0">
                <a:solidFill>
                  <a:srgbClr val="C00000"/>
                </a:solidFill>
              </a:rPr>
              <a:t>نشاط تقويميّ</a:t>
            </a:r>
            <a:endParaRPr lang="ar-BH" sz="4400" b="1" dirty="0">
              <a:solidFill>
                <a:srgbClr val="C00000"/>
              </a:solidFill>
            </a:endParaRPr>
          </a:p>
        </p:txBody>
      </p:sp>
      <p:sp>
        <p:nvSpPr>
          <p:cNvPr id="2" name="AutoShape 2" descr="Psychoeducational Evaluation: 3 Tips for Parents | Cannizzaro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BH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374" y="124195"/>
            <a:ext cx="1676357" cy="1369754"/>
          </a:xfrm>
          <a:prstGeom prst="rect">
            <a:avLst/>
          </a:prstGeom>
        </p:spPr>
      </p:pic>
      <p:sp>
        <p:nvSpPr>
          <p:cNvPr id="11" name="AutoShape 22"/>
          <p:cNvSpPr>
            <a:spLocks noChangeArrowheads="1"/>
          </p:cNvSpPr>
          <p:nvPr/>
        </p:nvSpPr>
        <p:spPr bwMode="auto">
          <a:xfrm>
            <a:off x="497891" y="3939755"/>
            <a:ext cx="6477879" cy="1245560"/>
          </a:xfrm>
          <a:prstGeom prst="flowChartAlternateProcess">
            <a:avLst/>
          </a:prstGeom>
          <a:solidFill>
            <a:schemeClr val="bg1">
              <a:lumMod val="75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endParaRPr lang="ar-BH" altLang="en-US" sz="2400" b="1" dirty="0" smtClean="0">
              <a:solidFill>
                <a:srgbClr val="002060"/>
              </a:solidFill>
            </a:endParaRP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ar-BH" altLang="en-US" sz="2600" b="1" dirty="0" smtClean="0">
                <a:solidFill>
                  <a:srgbClr val="002060"/>
                </a:solidFill>
              </a:rPr>
              <a:t>شبه الأرضَ بفتاة تلبس ثوبًا أخضر.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None/>
            </a:pPr>
            <a:r>
              <a:rPr lang="ar-BH" altLang="en-US" sz="2600" b="1" dirty="0">
                <a:solidFill>
                  <a:srgbClr val="002060"/>
                </a:solidFill>
              </a:rPr>
              <a:t>القرينة: </a:t>
            </a:r>
            <a:r>
              <a:rPr lang="ar-BH" altLang="en-US" sz="2600" b="1" dirty="0" smtClean="0">
                <a:solidFill>
                  <a:srgbClr val="002060"/>
                </a:solidFill>
              </a:rPr>
              <a:t>لبستْ.</a:t>
            </a:r>
            <a:endParaRPr lang="ar-BH" altLang="en-US" sz="2600" b="1" dirty="0">
              <a:solidFill>
                <a:srgbClr val="002060"/>
              </a:solidFill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ar-BH" altLang="en-US" sz="2400" b="1" dirty="0">
              <a:solidFill>
                <a:srgbClr val="00206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075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19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26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59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93372" y="261041"/>
            <a:ext cx="9344319" cy="592503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 rtl="1">
              <a:lnSpc>
                <a:spcPct val="80000"/>
              </a:lnSpc>
              <a:buFontTx/>
              <a:buNone/>
              <a:defRPr/>
            </a:pPr>
            <a:r>
              <a:rPr lang="ar-BH" altLang="en-US" sz="3600" b="1" dirty="0" smtClean="0">
                <a:solidFill>
                  <a:srgbClr val="C00000"/>
                </a:solidFill>
              </a:rPr>
              <a:t>أنواع الاستعارة</a:t>
            </a:r>
            <a:endParaRPr lang="ar-BH" altLang="en-US" sz="3600" b="1" dirty="0">
              <a:solidFill>
                <a:srgbClr val="C00000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0112277"/>
              </p:ext>
            </p:extLst>
          </p:nvPr>
        </p:nvGraphicFramePr>
        <p:xfrm>
          <a:off x="616857" y="1111551"/>
          <a:ext cx="10682515" cy="5029200"/>
        </p:xfrm>
        <a:graphic>
          <a:graphicData uri="http://schemas.openxmlformats.org/drawingml/2006/table">
            <a:tbl>
              <a:tblPr rtl="1" firstRow="1" bandRow="1">
                <a:tableStyleId>{5DA37D80-6434-44D0-A028-1B22A696006F}</a:tableStyleId>
              </a:tblPr>
              <a:tblGrid>
                <a:gridCol w="3715658"/>
                <a:gridCol w="3744686"/>
                <a:gridCol w="3222171"/>
              </a:tblGrid>
              <a:tr h="370840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ar-BH" sz="2800" dirty="0" smtClean="0">
                          <a:solidFill>
                            <a:srgbClr val="C00000"/>
                          </a:solidFill>
                        </a:rPr>
                        <a:t>الأمثلة</a:t>
                      </a:r>
                      <a:endParaRPr lang="ar-BH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ar-BH" sz="2800" dirty="0" smtClean="0">
                          <a:solidFill>
                            <a:srgbClr val="C00000"/>
                          </a:solidFill>
                        </a:rPr>
                        <a:t>التوضيح</a:t>
                      </a:r>
                      <a:endParaRPr lang="ar-BH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ar-BH" sz="2800" dirty="0" smtClean="0">
                          <a:solidFill>
                            <a:srgbClr val="C00000"/>
                          </a:solidFill>
                        </a:rPr>
                        <a:t>نوع الاستعارة</a:t>
                      </a:r>
                      <a:endParaRPr lang="ar-BH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Low" rtl="1">
                        <a:lnSpc>
                          <a:spcPct val="100000"/>
                        </a:lnSpc>
                      </a:pPr>
                      <a:r>
                        <a:rPr lang="ar-BH" sz="2400" b="1" dirty="0" smtClean="0"/>
                        <a:t>«كتابٌ أنزلناهُ إليك لِتُخرجَ الناسَ مِن </a:t>
                      </a:r>
                      <a:r>
                        <a:rPr lang="ar-BH" sz="2400" b="1" dirty="0" smtClean="0">
                          <a:solidFill>
                            <a:srgbClr val="FF0000"/>
                          </a:solidFill>
                        </a:rPr>
                        <a:t>الظلمات</a:t>
                      </a:r>
                      <a:r>
                        <a:rPr lang="ar-BH" sz="2400" b="1" dirty="0" smtClean="0"/>
                        <a:t>ِ إلى </a:t>
                      </a:r>
                      <a:r>
                        <a:rPr lang="ar-BH" sz="2400" b="1" dirty="0" smtClean="0">
                          <a:solidFill>
                            <a:srgbClr val="FF0000"/>
                          </a:solidFill>
                        </a:rPr>
                        <a:t>النور</a:t>
                      </a:r>
                      <a:r>
                        <a:rPr lang="ar-BH" sz="2400" b="1" dirty="0" smtClean="0"/>
                        <a:t>».</a:t>
                      </a:r>
                      <a:endParaRPr lang="ar-BH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0000"/>
                        </a:lnSpc>
                      </a:pPr>
                      <a:r>
                        <a:rPr lang="ar-BH" sz="2400" b="1" dirty="0" smtClean="0"/>
                        <a:t>شبّه الكُفرَ بالظلمات والإيمانَ بالنور.</a:t>
                      </a:r>
                      <a:endParaRPr lang="ar-BH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0000"/>
                        </a:lnSpc>
                      </a:pPr>
                      <a:r>
                        <a:rPr lang="ar-BH" sz="2400" b="1" dirty="0" smtClean="0">
                          <a:solidFill>
                            <a:srgbClr val="FF0000"/>
                          </a:solidFill>
                        </a:rPr>
                        <a:t>تصريحيّة:</a:t>
                      </a:r>
                      <a:r>
                        <a:rPr lang="ar-BH" sz="2400" b="1" dirty="0" smtClean="0"/>
                        <a:t> حذف المشبّه (الكفر + الإيمان)، وصرّح بالمشبّه به</a:t>
                      </a:r>
                      <a:r>
                        <a:rPr lang="ar-BH" sz="2400" b="1" baseline="0" dirty="0" smtClean="0"/>
                        <a:t> (الظلمات والنور).</a:t>
                      </a:r>
                      <a:r>
                        <a:rPr lang="ar-BH" sz="2400" b="1" dirty="0" smtClean="0"/>
                        <a:t> </a:t>
                      </a:r>
                      <a:endParaRPr lang="ar-BH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 rtl="1">
                        <a:lnSpc>
                          <a:spcPct val="200000"/>
                        </a:lnSpc>
                      </a:pPr>
                      <a:r>
                        <a:rPr lang="ar-BH" sz="2400" b="1" dirty="0" smtClean="0"/>
                        <a:t>يموتُ الهوى منّي إذا ما لقيتُها.</a:t>
                      </a:r>
                      <a:r>
                        <a:rPr lang="ar-BH" sz="2400" b="1" baseline="0" dirty="0" smtClean="0"/>
                        <a:t> </a:t>
                      </a:r>
                      <a:endParaRPr lang="ar-BH" sz="24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0000"/>
                        </a:lnSpc>
                      </a:pPr>
                      <a:endParaRPr lang="ar-BH" sz="2400" b="1" dirty="0" smtClean="0"/>
                    </a:p>
                    <a:p>
                      <a:pPr algn="r" rtl="1">
                        <a:lnSpc>
                          <a:spcPct val="100000"/>
                        </a:lnSpc>
                      </a:pPr>
                      <a:r>
                        <a:rPr lang="ar-BH" sz="2400" b="1" dirty="0" smtClean="0"/>
                        <a:t>شبّه الهوى (الحبّ)</a:t>
                      </a:r>
                      <a:r>
                        <a:rPr lang="ar-BH" sz="2400" b="1" baseline="0" dirty="0" smtClean="0"/>
                        <a:t> بالإنسان الفاني. </a:t>
                      </a:r>
                      <a:endParaRPr lang="ar-BH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2400" b="1" dirty="0" smtClean="0">
                          <a:solidFill>
                            <a:srgbClr val="FF0000"/>
                          </a:solidFill>
                        </a:rPr>
                        <a:t>مكنيّة:</a:t>
                      </a:r>
                      <a:r>
                        <a:rPr lang="ar-BH" sz="2400" b="1" dirty="0" smtClean="0"/>
                        <a:t> حذف المشبّه به (الإنسان) ورمز إليه بشيء من لوازمه</a:t>
                      </a:r>
                      <a:r>
                        <a:rPr lang="ar-BH" sz="2400" b="1" baseline="0" dirty="0" smtClean="0"/>
                        <a:t> (الموت). </a:t>
                      </a:r>
                      <a:endParaRPr lang="ar-BH" sz="2400" b="1" dirty="0" smtClean="0"/>
                    </a:p>
                    <a:p>
                      <a:pPr algn="r" rtl="1">
                        <a:lnSpc>
                          <a:spcPct val="100000"/>
                        </a:lnSpc>
                      </a:pPr>
                      <a:endParaRPr lang="ar-BH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 rtl="1">
                        <a:lnSpc>
                          <a:spcPct val="250000"/>
                        </a:lnSpc>
                      </a:pPr>
                      <a:r>
                        <a:rPr lang="ar-BH" sz="2400" b="1" dirty="0" smtClean="0"/>
                        <a:t>رجعَ بِخُفّي حُنَين. </a:t>
                      </a:r>
                      <a:endParaRPr lang="ar-BH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200000"/>
                        </a:lnSpc>
                      </a:pPr>
                      <a:r>
                        <a:rPr lang="ar-BH" sz="2400" b="1" dirty="0" smtClean="0"/>
                        <a:t>مَـثَل</a:t>
                      </a:r>
                      <a:r>
                        <a:rPr lang="ar-BH" sz="2400" b="1" baseline="0" dirty="0" smtClean="0"/>
                        <a:t> يُضرب عند الخسارة بعد الجهد.</a:t>
                      </a:r>
                      <a:endParaRPr lang="ar-BH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Low" rtl="1">
                        <a:lnSpc>
                          <a:spcPct val="100000"/>
                        </a:lnSpc>
                      </a:pPr>
                      <a:r>
                        <a:rPr lang="ar-BH" sz="2400" b="1" dirty="0" smtClean="0">
                          <a:solidFill>
                            <a:srgbClr val="FF0000"/>
                          </a:solidFill>
                        </a:rPr>
                        <a:t>تمثيليّة:</a:t>
                      </a:r>
                      <a:r>
                        <a:rPr lang="ar-BH" sz="2400" b="1" dirty="0" smtClean="0"/>
                        <a:t> حذف</a:t>
                      </a:r>
                      <a:r>
                        <a:rPr lang="ar-BH" sz="2400" b="1" baseline="0" dirty="0" smtClean="0"/>
                        <a:t> المشبّه (الحالة الحاضرة)، وصرّح بالمشبّه به (الحالة الماضية)، ويكثر هذا النوع في الأمثال. </a:t>
                      </a:r>
                      <a:endParaRPr lang="ar-BH" sz="24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7388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1970" y="2168246"/>
            <a:ext cx="11487957" cy="1262128"/>
          </a:xfrm>
          <a:prstGeom prst="rect">
            <a:avLst/>
          </a:prstGeom>
          <a:solidFill>
            <a:srgbClr val="D4E5F4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457200" indent="-457200" algn="justLow" rtl="1">
              <a:buFont typeface="Wingdings" panose="05000000000000000000" pitchFamily="2" charset="2"/>
              <a:buChar char="q"/>
            </a:pPr>
            <a:r>
              <a:rPr lang="ar-BH" sz="2800" b="1" dirty="0" smtClean="0">
                <a:solidFill>
                  <a:schemeClr val="accent5">
                    <a:lumMod val="75000"/>
                  </a:schemeClr>
                </a:solidFill>
              </a:rPr>
              <a:t>الاستعارة التصريحيّة: </a:t>
            </a:r>
            <a:r>
              <a:rPr lang="ar-BH" sz="2800" b="1" dirty="0" smtClean="0">
                <a:solidFill>
                  <a:schemeClr val="tx1"/>
                </a:solidFill>
              </a:rPr>
              <a:t>وهي ما صُرِّح فيها بلفظ المشبّه به (استُعير فيها لفظُ المشبّه به للمشبّه) </a:t>
            </a:r>
          </a:p>
          <a:p>
            <a:pPr algn="justLow" rtl="1"/>
            <a:r>
              <a:rPr lang="ar-BH" sz="2800" b="1" u="sng" dirty="0" smtClean="0">
                <a:solidFill>
                  <a:schemeClr val="accent2">
                    <a:lumMod val="75000"/>
                  </a:schemeClr>
                </a:solidFill>
              </a:rPr>
              <a:t>مثــال:</a:t>
            </a:r>
            <a:r>
              <a:rPr lang="ar-BH" sz="2800" b="1" dirty="0" smtClean="0">
                <a:solidFill>
                  <a:schemeClr val="tx1"/>
                </a:solidFill>
              </a:rPr>
              <a:t> «</a:t>
            </a:r>
            <a:r>
              <a:rPr lang="ar-BH" sz="2800" b="1" dirty="0" smtClean="0">
                <a:solidFill>
                  <a:srgbClr val="FF0000"/>
                </a:solidFill>
              </a:rPr>
              <a:t>اهْدِنا</a:t>
            </a:r>
            <a:r>
              <a:rPr lang="ar-BH" sz="2800" b="1" dirty="0" smtClean="0">
                <a:solidFill>
                  <a:schemeClr val="tx1"/>
                </a:solidFill>
              </a:rPr>
              <a:t> </a:t>
            </a:r>
            <a:r>
              <a:rPr lang="ar-BH" sz="2800" b="1" dirty="0" smtClean="0">
                <a:solidFill>
                  <a:srgbClr val="FF0000"/>
                </a:solidFill>
              </a:rPr>
              <a:t>الصراطَ المُستَقيمَ</a:t>
            </a:r>
            <a:r>
              <a:rPr lang="ar-BH" sz="2800" b="1" dirty="0" smtClean="0">
                <a:solidFill>
                  <a:schemeClr val="tx1"/>
                </a:solidFill>
              </a:rPr>
              <a:t>» (استعارَ الصراطَ المستقيم لِدين الحقّ).</a:t>
            </a:r>
          </a:p>
        </p:txBody>
      </p:sp>
      <p:sp>
        <p:nvSpPr>
          <p:cNvPr id="6" name="Left Arrow Callout 5"/>
          <p:cNvSpPr/>
          <p:nvPr/>
        </p:nvSpPr>
        <p:spPr>
          <a:xfrm>
            <a:off x="9800821" y="1090113"/>
            <a:ext cx="2208215" cy="906115"/>
          </a:xfrm>
          <a:prstGeom prst="leftArrowCallout">
            <a:avLst>
              <a:gd name="adj1" fmla="val 25000"/>
              <a:gd name="adj2" fmla="val 26421"/>
              <a:gd name="adj3" fmla="val 50501"/>
              <a:gd name="adj4" fmla="val 6497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800" b="1" dirty="0" smtClean="0">
                <a:solidFill>
                  <a:srgbClr val="C00000"/>
                </a:solidFill>
              </a:rPr>
              <a:t>نستنتج أنّ</a:t>
            </a:r>
            <a:endParaRPr lang="ar-BH" sz="2800" b="1" dirty="0">
              <a:solidFill>
                <a:srgbClr val="C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426557" y="1287888"/>
            <a:ext cx="3219718" cy="656823"/>
          </a:xfrm>
          <a:prstGeom prst="rect">
            <a:avLst/>
          </a:prstGeom>
          <a:solidFill>
            <a:srgbClr val="7CAFD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3200" b="1" dirty="0"/>
              <a:t>الاستعارة أنواع، منها:</a:t>
            </a:r>
          </a:p>
        </p:txBody>
      </p:sp>
      <p:sp>
        <p:nvSpPr>
          <p:cNvPr id="9" name="Rectangle 8"/>
          <p:cNvSpPr/>
          <p:nvPr/>
        </p:nvSpPr>
        <p:spPr>
          <a:xfrm>
            <a:off x="321970" y="3581230"/>
            <a:ext cx="11487957" cy="1262128"/>
          </a:xfrm>
          <a:prstGeom prst="rect">
            <a:avLst/>
          </a:prstGeom>
          <a:solidFill>
            <a:srgbClr val="D4E5F4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457200" indent="-457200" algn="r" rtl="1">
              <a:buFont typeface="Wingdings" panose="05000000000000000000" pitchFamily="2" charset="2"/>
              <a:buChar char="q"/>
            </a:pPr>
            <a:r>
              <a:rPr lang="ar-BH" sz="2800" b="1" dirty="0">
                <a:solidFill>
                  <a:schemeClr val="accent5">
                    <a:lumMod val="75000"/>
                  </a:schemeClr>
                </a:solidFill>
              </a:rPr>
              <a:t>الاستعارة المَكنيّة: </a:t>
            </a:r>
            <a:r>
              <a:rPr lang="ar-BH" sz="2800" b="1" dirty="0">
                <a:solidFill>
                  <a:schemeClr val="tx1"/>
                </a:solidFill>
              </a:rPr>
              <a:t>وهي ما حُذف فيها المشبّه به (المستعارُ منه)، ورُمز إليه بشيء من لوازمه.</a:t>
            </a:r>
          </a:p>
          <a:p>
            <a:pPr algn="justLow" rtl="1"/>
            <a:r>
              <a:rPr lang="ar-BH" sz="2800" b="1" u="sng" dirty="0">
                <a:solidFill>
                  <a:schemeClr val="accent2">
                    <a:lumMod val="75000"/>
                  </a:schemeClr>
                </a:solidFill>
              </a:rPr>
              <a:t>مثــال:</a:t>
            </a:r>
            <a:r>
              <a:rPr lang="ar-BH" sz="2800" b="1" dirty="0">
                <a:solidFill>
                  <a:schemeClr val="tx1"/>
                </a:solidFill>
              </a:rPr>
              <a:t> «</a:t>
            </a:r>
            <a:r>
              <a:rPr lang="ar-BH" sz="2800" b="1" dirty="0">
                <a:solidFill>
                  <a:srgbClr val="FF0000"/>
                </a:solidFill>
              </a:rPr>
              <a:t>مرَرْنا بِرَوْضٍ يجري دَمْعُه وهو يَضْحَكُ</a:t>
            </a:r>
            <a:r>
              <a:rPr lang="ar-BH" sz="2800" b="1" dirty="0">
                <a:solidFill>
                  <a:schemeClr val="tx1"/>
                </a:solidFill>
              </a:rPr>
              <a:t>» (شبّه الروضَ بإنسانٍ باكٍ، وحذف المشبّه به ورمز إليه بشيء من لوازمه وهو الدموع).</a:t>
            </a:r>
          </a:p>
        </p:txBody>
      </p:sp>
      <p:sp>
        <p:nvSpPr>
          <p:cNvPr id="10" name="Rectangle 9"/>
          <p:cNvSpPr/>
          <p:nvPr/>
        </p:nvSpPr>
        <p:spPr>
          <a:xfrm>
            <a:off x="321969" y="4994214"/>
            <a:ext cx="11487957" cy="1262128"/>
          </a:xfrm>
          <a:prstGeom prst="rect">
            <a:avLst/>
          </a:prstGeom>
          <a:solidFill>
            <a:srgbClr val="D4E5F4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457200" indent="-457200" algn="r" rtl="1">
              <a:buFont typeface="Wingdings" panose="05000000000000000000" pitchFamily="2" charset="2"/>
              <a:buChar char="q"/>
            </a:pPr>
            <a:r>
              <a:rPr lang="ar-BH" sz="2800" b="1" dirty="0">
                <a:solidFill>
                  <a:schemeClr val="accent5">
                    <a:lumMod val="75000"/>
                  </a:schemeClr>
                </a:solidFill>
              </a:rPr>
              <a:t>الاستعارة </a:t>
            </a:r>
            <a:r>
              <a:rPr lang="ar-BH" sz="2800" b="1" dirty="0" smtClean="0">
                <a:solidFill>
                  <a:schemeClr val="accent5">
                    <a:lumMod val="75000"/>
                  </a:schemeClr>
                </a:solidFill>
              </a:rPr>
              <a:t>التمثيليّة</a:t>
            </a:r>
            <a:r>
              <a:rPr lang="ar-BH" sz="2800" b="1" dirty="0">
                <a:solidFill>
                  <a:schemeClr val="accent5">
                    <a:lumMod val="75000"/>
                  </a:schemeClr>
                </a:solidFill>
              </a:rPr>
              <a:t>: </a:t>
            </a:r>
            <a:r>
              <a:rPr lang="ar-BH" sz="2800" b="1" dirty="0" smtClean="0">
                <a:solidFill>
                  <a:schemeClr val="tx1"/>
                </a:solidFill>
              </a:rPr>
              <a:t>وهي تركيب استُعمِلَ في غير ما وُضع له في الأصل لعلاقة المشابهة. </a:t>
            </a:r>
          </a:p>
          <a:p>
            <a:pPr algn="r" rtl="1"/>
            <a:r>
              <a:rPr lang="ar-BH" sz="2800" b="1" u="sng" dirty="0" smtClean="0">
                <a:solidFill>
                  <a:schemeClr val="accent2">
                    <a:lumMod val="75000"/>
                  </a:schemeClr>
                </a:solidFill>
              </a:rPr>
              <a:t>مثــال</a:t>
            </a:r>
            <a:r>
              <a:rPr lang="ar-BH" sz="2800" b="1" u="sng" dirty="0">
                <a:solidFill>
                  <a:schemeClr val="accent2">
                    <a:lumMod val="75000"/>
                  </a:schemeClr>
                </a:solidFill>
              </a:rPr>
              <a:t>:</a:t>
            </a:r>
            <a:r>
              <a:rPr lang="ar-BH" sz="2800" b="1" dirty="0">
                <a:solidFill>
                  <a:schemeClr val="tx1"/>
                </a:solidFill>
              </a:rPr>
              <a:t> </a:t>
            </a:r>
            <a:r>
              <a:rPr lang="ar-BH" sz="2800" b="1" dirty="0" smtClean="0">
                <a:solidFill>
                  <a:schemeClr val="tx1"/>
                </a:solidFill>
              </a:rPr>
              <a:t>«</a:t>
            </a:r>
            <a:r>
              <a:rPr lang="ar-BH" sz="2800" b="1" dirty="0" smtClean="0">
                <a:solidFill>
                  <a:srgbClr val="FF0000"/>
                </a:solidFill>
              </a:rPr>
              <a:t>سبق السيف العذل</a:t>
            </a:r>
            <a:r>
              <a:rPr lang="ar-BH" sz="2800" b="1" dirty="0" smtClean="0">
                <a:solidFill>
                  <a:schemeClr val="tx1"/>
                </a:solidFill>
              </a:rPr>
              <a:t>» </a:t>
            </a:r>
            <a:r>
              <a:rPr lang="ar-BH" sz="2800" b="1" dirty="0" smtClean="0">
                <a:solidFill>
                  <a:schemeClr val="tx1"/>
                </a:solidFill>
              </a:rPr>
              <a:t>(يُقالُ لِمَن </a:t>
            </a:r>
            <a:r>
              <a:rPr lang="ar-BH" sz="2800" b="1" dirty="0" smtClean="0">
                <a:solidFill>
                  <a:schemeClr val="tx1"/>
                </a:solidFill>
              </a:rPr>
              <a:t>لأمر لا يمكن التراجع عنه).</a:t>
            </a:r>
            <a:endParaRPr lang="ar-BH" sz="2800" b="1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172753" y="124195"/>
            <a:ext cx="3348507" cy="940158"/>
          </a:xfrm>
          <a:prstGeom prst="rect">
            <a:avLst/>
          </a:prstGeom>
          <a:solidFill>
            <a:srgbClr val="7EB0DE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4400" b="1" dirty="0">
                <a:solidFill>
                  <a:srgbClr val="C00000"/>
                </a:solidFill>
              </a:rPr>
              <a:t>أنواع الاستعارة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H="1" flipV="1">
            <a:off x="2395470" y="6362163"/>
            <a:ext cx="3000778" cy="25758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52412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23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54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54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59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59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2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TMPLT.potx</Template>
  <TotalTime>1382</TotalTime>
  <Words>677</Words>
  <Application>Microsoft Office PowerPoint</Application>
  <PresentationFormat>Widescreen</PresentationFormat>
  <Paragraphs>128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8" baseType="lpstr">
      <vt:lpstr>Arial</vt:lpstr>
      <vt:lpstr>Arial Black</vt:lpstr>
      <vt:lpstr>Bold Italic Art</vt:lpstr>
      <vt:lpstr>Calibri</vt:lpstr>
      <vt:lpstr>Calibri Light</vt:lpstr>
      <vt:lpstr>Leelawadee</vt:lpstr>
      <vt:lpstr>Monotype Koufi</vt:lpstr>
      <vt:lpstr>MS Outlook</vt:lpstr>
      <vt:lpstr>PT Simple Bold Ruled</vt:lpstr>
      <vt:lpstr>Sultan bold</vt:lpstr>
      <vt:lpstr>Times New Roman</vt:lpstr>
      <vt:lpstr>Traditional Arabic</vt:lpstr>
      <vt:lpstr>Wingdings</vt:lpstr>
      <vt:lpstr>Office Theme</vt:lpstr>
      <vt:lpstr>PowerPoint Presentation</vt:lpstr>
      <vt:lpstr>أهداف الدرس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Maryam Khaled Mohamed Ebrahim Busaad</dc:creator>
  <cp:lastModifiedBy>user</cp:lastModifiedBy>
  <cp:revision>140</cp:revision>
  <dcterms:created xsi:type="dcterms:W3CDTF">2020-03-04T10:47:58Z</dcterms:created>
  <dcterms:modified xsi:type="dcterms:W3CDTF">2020-04-02T15:26:24Z</dcterms:modified>
</cp:coreProperties>
</file>