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0" r:id="rId4"/>
    <p:sldId id="261" r:id="rId5"/>
    <p:sldId id="262" r:id="rId6"/>
    <p:sldId id="263" r:id="rId7"/>
    <p:sldId id="264" r:id="rId8"/>
    <p:sldId id="274" r:id="rId9"/>
    <p:sldId id="284" r:id="rId10"/>
    <p:sldId id="265" r:id="rId11"/>
    <p:sldId id="266" r:id="rId12"/>
    <p:sldId id="269" r:id="rId13"/>
    <p:sldId id="267" r:id="rId14"/>
    <p:sldId id="268" r:id="rId15"/>
    <p:sldId id="283" r:id="rId16"/>
    <p:sldId id="28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69"/>
    <a:srgbClr val="FF6600"/>
    <a:srgbClr val="91F7C9"/>
    <a:srgbClr val="BCFADE"/>
    <a:srgbClr val="D5B8EA"/>
    <a:srgbClr val="FFC715"/>
    <a:srgbClr val="C198E0"/>
    <a:srgbClr val="FF9393"/>
    <a:srgbClr val="863D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A3E41-DF5A-4B01-AEF0-1D1BBC8963C9}"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921D5-FBE2-48C6-91B5-981652E35CFB}" type="slidenum">
              <a:rPr lang="en-US" smtClean="0"/>
              <a:t>‹#›</a:t>
            </a:fld>
            <a:endParaRPr lang="en-US"/>
          </a:p>
        </p:txBody>
      </p:sp>
    </p:spTree>
    <p:extLst>
      <p:ext uri="{BB962C8B-B14F-4D97-AF65-F5344CB8AC3E}">
        <p14:creationId xmlns:p14="http://schemas.microsoft.com/office/powerpoint/2010/main" val="15673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80996" y="4522590"/>
            <a:ext cx="3835021" cy="103723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BH" sz="2800" b="1" dirty="0" smtClean="0">
                <a:solidFill>
                  <a:srgbClr val="FF0000"/>
                </a:solidFill>
              </a:rPr>
              <a:t>الصفّ الأوّل الثانوي</a:t>
            </a:r>
            <a:endParaRPr lang="ar-BH" sz="2800" b="1" dirty="0">
              <a:solidFill>
                <a:srgbClr val="FF0000"/>
              </a:solidFill>
            </a:endParaRPr>
          </a:p>
        </p:txBody>
      </p:sp>
      <p:pic>
        <p:nvPicPr>
          <p:cNvPr id="9" name="Picture 8"/>
          <p:cNvPicPr>
            <a:picLocks noChangeAspect="1"/>
          </p:cNvPicPr>
          <p:nvPr/>
        </p:nvPicPr>
        <p:blipFill>
          <a:blip r:embed="rId2"/>
          <a:stretch>
            <a:fillRect/>
          </a:stretch>
        </p:blipFill>
        <p:spPr>
          <a:xfrm>
            <a:off x="466101" y="2215165"/>
            <a:ext cx="3024075" cy="3421927"/>
          </a:xfrm>
          <a:prstGeom prst="rect">
            <a:avLst/>
          </a:prstGeom>
        </p:spPr>
      </p:pic>
      <p:sp>
        <p:nvSpPr>
          <p:cNvPr id="10" name="Rectangle 9"/>
          <p:cNvSpPr/>
          <p:nvPr/>
        </p:nvSpPr>
        <p:spPr>
          <a:xfrm>
            <a:off x="4200038" y="2099403"/>
            <a:ext cx="6254398" cy="2664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BH" sz="12000" b="1" dirty="0" smtClean="0">
                <a:solidFill>
                  <a:schemeClr val="accent5">
                    <a:lumMod val="75000"/>
                  </a:schemeClr>
                </a:solidFill>
                <a:latin typeface="Aparajita" panose="020B0604020202020204" pitchFamily="34" charset="0"/>
                <a:cs typeface="DecoType Thuluth" panose="02010000000000000000" pitchFamily="2" charset="-78"/>
              </a:rPr>
              <a:t>اسم المفعول</a:t>
            </a:r>
            <a:endParaRPr lang="ar-BH" sz="12000" b="1" dirty="0">
              <a:solidFill>
                <a:schemeClr val="accent5">
                  <a:lumMod val="75000"/>
                </a:schemeClr>
              </a:solidFill>
              <a:latin typeface="Aparajita" panose="020B0604020202020204" pitchFamily="34" charset="0"/>
              <a:cs typeface="DecoType Thuluth" panose="02010000000000000000" pitchFamily="2" charset="-78"/>
            </a:endParaRPr>
          </a:p>
        </p:txBody>
      </p:sp>
      <p:sp>
        <p:nvSpPr>
          <p:cNvPr id="12" name="Rectangle 11"/>
          <p:cNvSpPr/>
          <p:nvPr/>
        </p:nvSpPr>
        <p:spPr>
          <a:xfrm>
            <a:off x="466100" y="5637092"/>
            <a:ext cx="3024075" cy="622040"/>
          </a:xfrm>
          <a:prstGeom prst="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BH" sz="2800" b="1" dirty="0" smtClean="0">
                <a:solidFill>
                  <a:srgbClr val="863D00"/>
                </a:solidFill>
              </a:rPr>
              <a:t>مقرّر عرب 102</a:t>
            </a:r>
            <a:endParaRPr lang="ar-BH" sz="2800" b="1" dirty="0">
              <a:solidFill>
                <a:srgbClr val="863D00"/>
              </a:solidFill>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2000" advTm="42086"/>
    </mc:Choice>
    <mc:Fallback xmlns="">
      <p:transition spd="slow" advTm="4208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450819"/>
          </a:xfrm>
        </p:spPr>
        <p:txBody>
          <a:bodyPr>
            <a:normAutofit fontScale="90000"/>
          </a:bodyPr>
          <a:lstStyle/>
          <a:p>
            <a:pPr algn="ctr" rtl="1"/>
            <a:r>
              <a:rPr lang="ar-BH" b="1" dirty="0" smtClean="0">
                <a:solidFill>
                  <a:srgbClr val="FF0000"/>
                </a:solidFill>
              </a:rPr>
              <a:t>نشاط تقويمي</a:t>
            </a:r>
            <a:endParaRPr lang="en-US" b="1" dirty="0">
              <a:solidFill>
                <a:srgbClr val="FF0000"/>
              </a:solidFill>
            </a:endParaRPr>
          </a:p>
        </p:txBody>
      </p:sp>
      <p:sp>
        <p:nvSpPr>
          <p:cNvPr id="5" name="Rectangle 4"/>
          <p:cNvSpPr/>
          <p:nvPr/>
        </p:nvSpPr>
        <p:spPr>
          <a:xfrm>
            <a:off x="403537" y="1682196"/>
            <a:ext cx="11384925" cy="1539718"/>
          </a:xfrm>
          <a:prstGeom prst="rect">
            <a:avLst/>
          </a:prstGeom>
          <a:solidFill>
            <a:srgbClr val="B9ED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2800" b="1" dirty="0" smtClean="0">
                <a:solidFill>
                  <a:schemeClr val="accent5">
                    <a:lumMod val="50000"/>
                  </a:schemeClr>
                </a:solidFill>
              </a:rPr>
              <a:t>كنّا نسيرُ في الغابِ بين الأشجار المَحفوفَةِ بنباتِ العُلَّيق. وفجأةً تناهى إلى أسماعِنا صوتُ غَمغَمةٍ مَكتومَةٍ. قَصدْنا مَصدرَ الصوتِ، فإذا كلبٌ مَجروحةٌ رِجْلُه مَرميًّا على الأرضِ، يئنُّ من الألم. هرعْنا إليه مَصْدومين من هول المفاجأة، واستقرَّ قرارُنا على أخذِه معنا لِمُعالجتِه.</a:t>
            </a:r>
            <a:endParaRPr lang="ar-BH" sz="2800" b="1" dirty="0">
              <a:solidFill>
                <a:schemeClr val="accent5">
                  <a:lumMod val="50000"/>
                </a:schemeClr>
              </a:solidFill>
            </a:endParaRPr>
          </a:p>
        </p:txBody>
      </p:sp>
      <p:sp>
        <p:nvSpPr>
          <p:cNvPr id="8" name="Rectangle 7"/>
          <p:cNvSpPr/>
          <p:nvPr/>
        </p:nvSpPr>
        <p:spPr>
          <a:xfrm>
            <a:off x="930318" y="824585"/>
            <a:ext cx="9868254" cy="7031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200" b="1" dirty="0">
                <a:solidFill>
                  <a:srgbClr val="FFFF00"/>
                </a:solidFill>
              </a:rPr>
              <a:t>استخرج من الفقرة الآتية </a:t>
            </a:r>
            <a:r>
              <a:rPr lang="ar-BH" sz="3200" b="1" dirty="0" smtClean="0">
                <a:solidFill>
                  <a:srgbClr val="FFFF00"/>
                </a:solidFill>
              </a:rPr>
              <a:t>أسماء المفعول، واذكر </a:t>
            </a:r>
            <a:r>
              <a:rPr lang="ar-BH" sz="3200" b="1" dirty="0">
                <a:solidFill>
                  <a:srgbClr val="FFFF00"/>
                </a:solidFill>
              </a:rPr>
              <a:t>الأفعال التي اشتُقّت منها:</a:t>
            </a:r>
          </a:p>
        </p:txBody>
      </p:sp>
      <p:graphicFrame>
        <p:nvGraphicFramePr>
          <p:cNvPr id="10" name="Table 9"/>
          <p:cNvGraphicFramePr>
            <a:graphicFrameLocks noGrp="1"/>
          </p:cNvGraphicFramePr>
          <p:nvPr>
            <p:extLst>
              <p:ext uri="{D42A27DB-BD31-4B8C-83A1-F6EECF244321}">
                <p14:modId xmlns:p14="http://schemas.microsoft.com/office/powerpoint/2010/main" val="4218048227"/>
              </p:ext>
            </p:extLst>
          </p:nvPr>
        </p:nvGraphicFramePr>
        <p:xfrm>
          <a:off x="2219458" y="3473646"/>
          <a:ext cx="7753082" cy="2766060"/>
        </p:xfrm>
        <a:graphic>
          <a:graphicData uri="http://schemas.openxmlformats.org/drawingml/2006/table">
            <a:tbl>
              <a:tblPr rtl="1" firstRow="1" firstCol="1" bandRow="1">
                <a:tableStyleId>{5DA37D80-6434-44D0-A028-1B22A696006F}</a:tableStyleId>
              </a:tblPr>
              <a:tblGrid>
                <a:gridCol w="3910490"/>
                <a:gridCol w="3842592"/>
              </a:tblGrid>
              <a:tr h="0">
                <a:tc>
                  <a:txBody>
                    <a:bodyPr/>
                    <a:lstStyle/>
                    <a:p>
                      <a:pPr algn="ctr" rtl="1">
                        <a:lnSpc>
                          <a:spcPct val="150000"/>
                        </a:lnSpc>
                        <a:spcAft>
                          <a:spcPts val="0"/>
                        </a:spcAft>
                      </a:pPr>
                      <a:r>
                        <a:rPr lang="ar-BH" sz="2600" dirty="0" smtClean="0">
                          <a:solidFill>
                            <a:srgbClr val="FF2929"/>
                          </a:solidFill>
                          <a:effectLst/>
                        </a:rPr>
                        <a:t>اسم</a:t>
                      </a:r>
                      <a:r>
                        <a:rPr lang="ar-BH" sz="2600" baseline="0" dirty="0" smtClean="0">
                          <a:solidFill>
                            <a:srgbClr val="FF2929"/>
                          </a:solidFill>
                          <a:effectLst/>
                        </a:rPr>
                        <a:t> المفعول</a:t>
                      </a:r>
                      <a:endParaRPr lang="en-US" sz="1100" dirty="0">
                        <a:solidFill>
                          <a:srgbClr val="FF292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ar-BH" sz="2600" dirty="0">
                          <a:solidFill>
                            <a:srgbClr val="FF2929"/>
                          </a:solidFill>
                          <a:effectLst/>
                        </a:rPr>
                        <a:t>الفعل الذي </a:t>
                      </a:r>
                      <a:r>
                        <a:rPr lang="ar-BH" sz="2600" dirty="0" smtClean="0">
                          <a:solidFill>
                            <a:srgbClr val="FF2929"/>
                          </a:solidFill>
                          <a:effectLst/>
                        </a:rPr>
                        <a:t>اشتُقّ </a:t>
                      </a:r>
                      <a:r>
                        <a:rPr lang="ar-BH" sz="2600" dirty="0">
                          <a:solidFill>
                            <a:srgbClr val="FF2929"/>
                          </a:solidFill>
                          <a:effectLst/>
                        </a:rPr>
                        <a:t>منه</a:t>
                      </a:r>
                      <a:endParaRPr lang="en-US" sz="1100" dirty="0">
                        <a:solidFill>
                          <a:srgbClr val="FF292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rtl="1">
                        <a:lnSpc>
                          <a:spcPct val="150000"/>
                        </a:lnSpc>
                        <a:spcAft>
                          <a:spcPts val="0"/>
                        </a:spcAft>
                      </a:pPr>
                      <a:r>
                        <a:rPr lang="ar-BH" sz="2800" dirty="0">
                          <a:effectLst/>
                        </a:rPr>
                        <a:t> </a:t>
                      </a:r>
                      <a:endParaRPr lang="en-US" sz="1100" dirty="0">
                        <a:effectLst/>
                      </a:endParaRPr>
                    </a:p>
                    <a:p>
                      <a:pPr algn="ctr" rtl="1">
                        <a:lnSpc>
                          <a:spcPct val="150000"/>
                        </a:lnSpc>
                        <a:spcAft>
                          <a:spcPts val="0"/>
                        </a:spcAft>
                      </a:pPr>
                      <a:endParaRPr lang="ar-BH" sz="2800" dirty="0" smtClean="0">
                        <a:effectLst/>
                      </a:endParaRPr>
                    </a:p>
                    <a:p>
                      <a:pPr algn="ctr" rtl="1">
                        <a:lnSpc>
                          <a:spcPct val="150000"/>
                        </a:lnSpc>
                        <a:spcAft>
                          <a:spcPts val="0"/>
                        </a:spcAft>
                      </a:pPr>
                      <a:r>
                        <a:rPr lang="ar-BH" sz="2800" dirty="0">
                          <a:effectLst/>
                        </a:rPr>
                        <a:t> </a:t>
                      </a:r>
                      <a:endParaRPr lang="ar-BH" sz="2800" dirty="0" smtClean="0">
                        <a:effectLst/>
                      </a:endParaRPr>
                    </a:p>
                    <a:p>
                      <a:pPr algn="ctr" rtl="1">
                        <a:lnSpc>
                          <a:spcPct val="150000"/>
                        </a:lnSpc>
                        <a:spcAft>
                          <a:spcPts val="0"/>
                        </a:spcAft>
                      </a:pPr>
                      <a:endParaRPr lang="ar-BH" sz="1100" dirty="0" smtClean="0">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BH" sz="28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9" name="Oval 8"/>
          <p:cNvSpPr/>
          <p:nvPr/>
        </p:nvSpPr>
        <p:spPr>
          <a:xfrm>
            <a:off x="196221" y="5615189"/>
            <a:ext cx="1468193" cy="837127"/>
          </a:xfrm>
          <a:prstGeom prst="ellipse">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2929"/>
                </a:solidFill>
                <a:latin typeface="Microsoft Sans Serif" panose="020B0604020202020204" pitchFamily="34" charset="0"/>
                <a:cs typeface="PT Bold Heading" panose="02010400000000000000" pitchFamily="2" charset="-78"/>
              </a:rPr>
              <a:t>الإجابة</a:t>
            </a:r>
            <a:endParaRPr lang="ar-BH" sz="2800" b="1" dirty="0">
              <a:solidFill>
                <a:srgbClr val="FF2929"/>
              </a:solidFill>
              <a:latin typeface="Microsoft Sans Serif" panose="020B0604020202020204" pitchFamily="34" charset="0"/>
              <a:cs typeface="PT Bold Heading" panose="02010400000000000000" pitchFamily="2" charset="-78"/>
            </a:endParaRPr>
          </a:p>
        </p:txBody>
      </p:sp>
    </p:spTree>
    <p:extLst>
      <p:ext uri="{BB962C8B-B14F-4D97-AF65-F5344CB8AC3E}">
        <p14:creationId xmlns:p14="http://schemas.microsoft.com/office/powerpoint/2010/main" val="1479965472"/>
      </p:ext>
    </p:extLst>
  </p:cSld>
  <p:clrMapOvr>
    <a:masterClrMapping/>
  </p:clrMapOvr>
  <mc:AlternateContent xmlns:mc="http://schemas.openxmlformats.org/markup-compatibility/2006" xmlns:p14="http://schemas.microsoft.com/office/powerpoint/2010/main">
    <mc:Choice Requires="p14">
      <p:transition spd="slow" p14:dur="2000" advTm="37206"/>
    </mc:Choice>
    <mc:Fallback xmlns="">
      <p:transition spd="slow" advTm="3720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7812"/>
            <a:ext cx="10515600" cy="629163"/>
          </a:xfrm>
        </p:spPr>
        <p:txBody>
          <a:bodyPr>
            <a:normAutofit/>
          </a:bodyPr>
          <a:lstStyle/>
          <a:p>
            <a:pPr algn="ctr" rtl="1"/>
            <a:r>
              <a:rPr lang="ar-BH" sz="3800" b="1" dirty="0">
                <a:solidFill>
                  <a:srgbClr val="FF0000"/>
                </a:solidFill>
              </a:rPr>
              <a:t>نشاط تقويمي</a:t>
            </a:r>
            <a:endParaRPr lang="en-US" sz="3800" b="1" dirty="0">
              <a:solidFill>
                <a:srgbClr val="FF0000"/>
              </a:solidFill>
            </a:endParaRPr>
          </a:p>
        </p:txBody>
      </p:sp>
      <p:sp>
        <p:nvSpPr>
          <p:cNvPr id="3" name="Content Placeholder 2"/>
          <p:cNvSpPr>
            <a:spLocks noGrp="1"/>
          </p:cNvSpPr>
          <p:nvPr>
            <p:ph idx="1"/>
          </p:nvPr>
        </p:nvSpPr>
        <p:spPr>
          <a:xfrm>
            <a:off x="103032" y="849384"/>
            <a:ext cx="11936568" cy="5777345"/>
          </a:xfrm>
        </p:spPr>
        <p:txBody>
          <a:bodyPr>
            <a:normAutofit/>
          </a:bodyPr>
          <a:lstStyle/>
          <a:p>
            <a:pPr marL="0" indent="0" algn="just" rtl="1">
              <a:buNone/>
            </a:pPr>
            <a:endParaRPr lang="ar-BH" b="1" dirty="0" smtClean="0">
              <a:solidFill>
                <a:srgbClr val="FF0000"/>
              </a:solidFill>
            </a:endParaRPr>
          </a:p>
          <a:p>
            <a:pPr marL="0" indent="0" algn="just" rtl="1">
              <a:lnSpc>
                <a:spcPct val="100000"/>
              </a:lnSpc>
              <a:buNone/>
            </a:pPr>
            <a:r>
              <a:rPr lang="ar-BH" sz="200" b="1" dirty="0" smtClean="0">
                <a:solidFill>
                  <a:schemeClr val="accent2">
                    <a:lumMod val="75000"/>
                  </a:schemeClr>
                </a:solidFill>
              </a:rPr>
              <a:t>ت</a:t>
            </a:r>
          </a:p>
          <a:p>
            <a:pPr marL="0" indent="0" algn="just" rtl="1">
              <a:lnSpc>
                <a:spcPct val="100000"/>
              </a:lnSpc>
              <a:buNone/>
            </a:pPr>
            <a:endParaRPr lang="ar-BH" b="1" dirty="0" smtClean="0"/>
          </a:p>
        </p:txBody>
      </p:sp>
      <p:graphicFrame>
        <p:nvGraphicFramePr>
          <p:cNvPr id="6" name="Table 5"/>
          <p:cNvGraphicFramePr>
            <a:graphicFrameLocks noGrp="1"/>
          </p:cNvGraphicFramePr>
          <p:nvPr>
            <p:extLst>
              <p:ext uri="{D42A27DB-BD31-4B8C-83A1-F6EECF244321}">
                <p14:modId xmlns:p14="http://schemas.microsoft.com/office/powerpoint/2010/main" val="851000477"/>
              </p:ext>
            </p:extLst>
          </p:nvPr>
        </p:nvGraphicFramePr>
        <p:xfrm>
          <a:off x="2955701" y="2640139"/>
          <a:ext cx="5917842" cy="3258385"/>
        </p:xfrm>
        <a:graphic>
          <a:graphicData uri="http://schemas.openxmlformats.org/drawingml/2006/table">
            <a:tbl>
              <a:tblPr rtl="1" firstRow="1" firstCol="1" bandRow="1">
                <a:tableStyleId>{72833802-FEF1-4C79-8D5D-14CF1EAF98D9}</a:tableStyleId>
              </a:tblPr>
              <a:tblGrid>
                <a:gridCol w="2984708"/>
                <a:gridCol w="2933134"/>
              </a:tblGrid>
              <a:tr h="563943">
                <a:tc>
                  <a:txBody>
                    <a:bodyPr/>
                    <a:lstStyle/>
                    <a:p>
                      <a:pPr algn="ctr" rtl="1">
                        <a:lnSpc>
                          <a:spcPct val="150000"/>
                        </a:lnSpc>
                        <a:spcAft>
                          <a:spcPts val="0"/>
                        </a:spcAft>
                      </a:pPr>
                      <a:r>
                        <a:rPr lang="ar-BH" sz="2800" dirty="0">
                          <a:solidFill>
                            <a:schemeClr val="accent5">
                              <a:lumMod val="50000"/>
                            </a:schemeClr>
                          </a:solidFill>
                          <a:effectLst/>
                        </a:rPr>
                        <a:t>صيغة المبالغة</a:t>
                      </a:r>
                      <a:endParaRPr lang="en-US" sz="28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50000"/>
                        </a:lnSpc>
                        <a:spcAft>
                          <a:spcPts val="0"/>
                        </a:spcAft>
                      </a:pPr>
                      <a:r>
                        <a:rPr lang="ar-BH" sz="2800" dirty="0">
                          <a:solidFill>
                            <a:schemeClr val="accent5">
                              <a:lumMod val="50000"/>
                            </a:schemeClr>
                          </a:solidFill>
                          <a:effectLst/>
                        </a:rPr>
                        <a:t>الفعل الذي اشتُقّت منه</a:t>
                      </a:r>
                      <a:endParaRPr lang="en-US" sz="2800"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مَـحـفوفة</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حَـفَّ</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مَـكتومة</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latin typeface="+mn-lt"/>
                          <a:ea typeface="+mn-ea"/>
                          <a:cs typeface="+mn-cs"/>
                        </a:rPr>
                        <a:t>كَـتَـمَ</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smtClean="0">
                          <a:solidFill>
                            <a:srgbClr val="672F09"/>
                          </a:solidFill>
                          <a:effectLst/>
                        </a:rPr>
                        <a:t>مَـجـروحة</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جَـرَحَ</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smtClean="0">
                          <a:solidFill>
                            <a:srgbClr val="672F09"/>
                          </a:solidFill>
                          <a:effectLst/>
                        </a:rPr>
                        <a:t>مَـرميّ</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رَمـى</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3661">
                <a:tc>
                  <a:txBody>
                    <a:bodyPr/>
                    <a:lstStyle/>
                    <a:p>
                      <a:pPr algn="ctr" rtl="1">
                        <a:lnSpc>
                          <a:spcPct val="100000"/>
                        </a:lnSpc>
                        <a:spcAft>
                          <a:spcPts val="0"/>
                        </a:spcAft>
                      </a:pPr>
                      <a:r>
                        <a:rPr lang="ar-BH" sz="2600" b="1" dirty="0">
                          <a:solidFill>
                            <a:srgbClr val="672F09"/>
                          </a:solidFill>
                          <a:effectLst/>
                        </a:rPr>
                        <a:t> </a:t>
                      </a:r>
                      <a:r>
                        <a:rPr lang="ar-BH" sz="2600" b="1" dirty="0" smtClean="0">
                          <a:solidFill>
                            <a:srgbClr val="672F09"/>
                          </a:solidFill>
                          <a:effectLst/>
                        </a:rPr>
                        <a:t>مَـصدومين</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0000"/>
                        </a:lnSpc>
                        <a:spcAft>
                          <a:spcPts val="0"/>
                        </a:spcAft>
                      </a:pPr>
                      <a:r>
                        <a:rPr lang="ar-BH" sz="2600" b="1" dirty="0" smtClean="0">
                          <a:solidFill>
                            <a:srgbClr val="672F09"/>
                          </a:solidFill>
                          <a:effectLst/>
                        </a:rPr>
                        <a:t>صَـدَمَ</a:t>
                      </a:r>
                      <a:r>
                        <a:rPr lang="ar-BH" sz="2600" b="1" dirty="0">
                          <a:solidFill>
                            <a:srgbClr val="672F09"/>
                          </a:solidFill>
                          <a:effectLst/>
                        </a:rPr>
                        <a:t> </a:t>
                      </a:r>
                      <a:endParaRPr lang="en-US" sz="2600" b="1" dirty="0">
                        <a:solidFill>
                          <a:srgbClr val="672F0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Rectangle 6"/>
          <p:cNvSpPr/>
          <p:nvPr/>
        </p:nvSpPr>
        <p:spPr>
          <a:xfrm>
            <a:off x="378853" y="849384"/>
            <a:ext cx="11384925" cy="1539718"/>
          </a:xfrm>
          <a:prstGeom prst="rect">
            <a:avLst/>
          </a:prstGeom>
          <a:solidFill>
            <a:srgbClr val="B9ED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2800" b="1" dirty="0" smtClean="0">
                <a:solidFill>
                  <a:schemeClr val="accent5">
                    <a:lumMod val="50000"/>
                  </a:schemeClr>
                </a:solidFill>
              </a:rPr>
              <a:t>كنّا نسيرُ في الغابِ بين الأشجار </a:t>
            </a:r>
            <a:r>
              <a:rPr lang="ar-BH" sz="2800" b="1" dirty="0" smtClean="0">
                <a:solidFill>
                  <a:srgbClr val="C00000"/>
                </a:solidFill>
              </a:rPr>
              <a:t>المَحفوفَة</a:t>
            </a:r>
            <a:r>
              <a:rPr lang="ar-BH" sz="2800" b="1" dirty="0" smtClean="0">
                <a:solidFill>
                  <a:schemeClr val="accent5">
                    <a:lumMod val="50000"/>
                  </a:schemeClr>
                </a:solidFill>
              </a:rPr>
              <a:t>ِ بنباتِ العُلَّيق. وفجأةً تناهى إلى أسماعِنا صوتُ غَمغَمةٍ </a:t>
            </a:r>
            <a:r>
              <a:rPr lang="ar-BH" sz="2800" b="1" dirty="0" smtClean="0">
                <a:solidFill>
                  <a:srgbClr val="C00000"/>
                </a:solidFill>
              </a:rPr>
              <a:t>مَكتومَةٍ</a:t>
            </a:r>
            <a:r>
              <a:rPr lang="ar-BH" sz="2800" b="1" dirty="0" smtClean="0">
                <a:solidFill>
                  <a:schemeClr val="accent5">
                    <a:lumMod val="50000"/>
                  </a:schemeClr>
                </a:solidFill>
              </a:rPr>
              <a:t>. قَصدْنا مَصدرَ الصوتِ، فإذا كلبٌ </a:t>
            </a:r>
            <a:r>
              <a:rPr lang="ar-BH" sz="2800" b="1" dirty="0" smtClean="0">
                <a:solidFill>
                  <a:srgbClr val="C00000"/>
                </a:solidFill>
              </a:rPr>
              <a:t>مَجروحة</a:t>
            </a:r>
            <a:r>
              <a:rPr lang="ar-BH" sz="2800" b="1" dirty="0" smtClean="0">
                <a:solidFill>
                  <a:schemeClr val="accent5">
                    <a:lumMod val="50000"/>
                  </a:schemeClr>
                </a:solidFill>
              </a:rPr>
              <a:t>ٌ رِجْلُه </a:t>
            </a:r>
            <a:r>
              <a:rPr lang="ar-BH" sz="2800" b="1" dirty="0" smtClean="0">
                <a:solidFill>
                  <a:srgbClr val="C00000"/>
                </a:solidFill>
              </a:rPr>
              <a:t>مَرميًّا</a:t>
            </a:r>
            <a:r>
              <a:rPr lang="ar-BH" sz="2800" b="1" dirty="0" smtClean="0">
                <a:solidFill>
                  <a:schemeClr val="accent5">
                    <a:lumMod val="50000"/>
                  </a:schemeClr>
                </a:solidFill>
              </a:rPr>
              <a:t> على الأرضِ، يئنُّ من الألم. هرعْنا إليه </a:t>
            </a:r>
            <a:r>
              <a:rPr lang="ar-BH" sz="2800" b="1" dirty="0" smtClean="0">
                <a:solidFill>
                  <a:srgbClr val="C00000"/>
                </a:solidFill>
              </a:rPr>
              <a:t>مَصْدومين</a:t>
            </a:r>
            <a:r>
              <a:rPr lang="ar-BH" sz="2800" b="1" dirty="0" smtClean="0">
                <a:solidFill>
                  <a:schemeClr val="accent5">
                    <a:lumMod val="50000"/>
                  </a:schemeClr>
                </a:solidFill>
              </a:rPr>
              <a:t> من هول المفاجأة، واستقرَّ قرارُنا على أخذِه معنا لِمُعالجتِه.</a:t>
            </a:r>
            <a:endParaRPr lang="ar-BH" sz="2800" b="1" dirty="0">
              <a:solidFill>
                <a:schemeClr val="accent5">
                  <a:lumMod val="50000"/>
                </a:schemeClr>
              </a:solidFill>
            </a:endParaRPr>
          </a:p>
        </p:txBody>
      </p:sp>
    </p:spTree>
    <p:custDataLst>
      <p:tags r:id="rId1"/>
    </p:custDataLst>
    <p:extLst>
      <p:ext uri="{BB962C8B-B14F-4D97-AF65-F5344CB8AC3E}">
        <p14:creationId xmlns:p14="http://schemas.microsoft.com/office/powerpoint/2010/main" val="4106258574"/>
      </p:ext>
    </p:extLst>
  </p:cSld>
  <p:clrMapOvr>
    <a:masterClrMapping/>
  </p:clrMapOvr>
  <mc:AlternateContent xmlns:mc="http://schemas.openxmlformats.org/markup-compatibility/2006" xmlns:p14="http://schemas.microsoft.com/office/powerpoint/2010/main">
    <mc:Choice Requires="p14">
      <p:transition spd="slow" p14:dur="2000" advTm="31706"/>
    </mc:Choice>
    <mc:Fallback xmlns="">
      <p:transition spd="slow" advTm="3170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3660968" y="249892"/>
            <a:ext cx="4623516" cy="9402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5D5D"/>
                </a:solidFill>
              </a:rPr>
              <a:t>اشتقاق اسم المفعول</a:t>
            </a:r>
            <a:endParaRPr lang="ar-BH" sz="4000" b="1" dirty="0">
              <a:solidFill>
                <a:srgbClr val="FF5D5D"/>
              </a:solidFill>
            </a:endParaRPr>
          </a:p>
        </p:txBody>
      </p:sp>
      <p:sp>
        <p:nvSpPr>
          <p:cNvPr id="19" name="Rectangle 18"/>
          <p:cNvSpPr/>
          <p:nvPr/>
        </p:nvSpPr>
        <p:spPr>
          <a:xfrm>
            <a:off x="8430002" y="1582860"/>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اعْتَقَـدَ</a:t>
            </a:r>
            <a:endParaRPr lang="ar-BH" sz="2800" b="1" dirty="0">
              <a:solidFill>
                <a:srgbClr val="FF0000"/>
              </a:solidFill>
            </a:endParaRPr>
          </a:p>
        </p:txBody>
      </p:sp>
      <p:sp>
        <p:nvSpPr>
          <p:cNvPr id="20" name="Striped Right Arrow 19"/>
          <p:cNvSpPr/>
          <p:nvPr/>
        </p:nvSpPr>
        <p:spPr>
          <a:xfrm rot="10800000">
            <a:off x="4220759" y="1624206"/>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21"/>
          <p:cNvSpPr/>
          <p:nvPr/>
        </p:nvSpPr>
        <p:spPr>
          <a:xfrm>
            <a:off x="2563508" y="1506317"/>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مُعْـتَـقَـدٌ</a:t>
            </a:r>
            <a:endParaRPr lang="ar-BH" sz="2800" b="1" dirty="0">
              <a:solidFill>
                <a:srgbClr val="FF0000"/>
              </a:solidFill>
            </a:endParaRPr>
          </a:p>
        </p:txBody>
      </p:sp>
      <p:sp>
        <p:nvSpPr>
          <p:cNvPr id="34" name="Notched Right Arrow 33"/>
          <p:cNvSpPr/>
          <p:nvPr/>
        </p:nvSpPr>
        <p:spPr>
          <a:xfrm rot="10800000">
            <a:off x="9476502" y="5378865"/>
            <a:ext cx="1869784" cy="828749"/>
          </a:xfrm>
          <a:prstGeom prst="notchedRightArrow">
            <a:avLst>
              <a:gd name="adj1" fmla="val 50001"/>
              <a:gd name="adj2" fmla="val 97059"/>
            </a:avLst>
          </a:prstGeom>
          <a:solidFill>
            <a:srgbClr val="8F45C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5" name="Rectangle 34"/>
          <p:cNvSpPr/>
          <p:nvPr/>
        </p:nvSpPr>
        <p:spPr>
          <a:xfrm>
            <a:off x="3083255" y="5025545"/>
            <a:ext cx="6228756" cy="1276090"/>
          </a:xfrm>
          <a:prstGeom prst="rect">
            <a:avLst/>
          </a:prstGeom>
          <a:solidFill>
            <a:srgbClr val="FFC1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smtClean="0">
                <a:solidFill>
                  <a:srgbClr val="002060"/>
                </a:solidFill>
              </a:rPr>
              <a:t>طريقة الاشتقاق: على وزن المضارع + إبدال حرف المضارعة ميمًا مضمومة + فتح ما قبل الآخر. </a:t>
            </a:r>
            <a:endParaRPr lang="ar-BH" sz="2800" b="1" dirty="0">
              <a:solidFill>
                <a:srgbClr val="002060"/>
              </a:solidFill>
            </a:endParaRPr>
          </a:p>
        </p:txBody>
      </p:sp>
      <p:sp>
        <p:nvSpPr>
          <p:cNvPr id="36" name="Rectangle 35"/>
          <p:cNvSpPr/>
          <p:nvPr/>
        </p:nvSpPr>
        <p:spPr>
          <a:xfrm>
            <a:off x="5546944" y="1503780"/>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يَـعْـتَقِـدُ</a:t>
            </a:r>
            <a:endParaRPr lang="ar-BH" sz="2800" b="1" dirty="0">
              <a:solidFill>
                <a:srgbClr val="FF0000"/>
              </a:solidFill>
            </a:endParaRPr>
          </a:p>
        </p:txBody>
      </p:sp>
      <p:sp>
        <p:nvSpPr>
          <p:cNvPr id="37" name="Striped Right Arrow 36"/>
          <p:cNvSpPr/>
          <p:nvPr/>
        </p:nvSpPr>
        <p:spPr>
          <a:xfrm rot="10800000">
            <a:off x="7139800" y="1640113"/>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0" name="Rectangle 39"/>
          <p:cNvSpPr/>
          <p:nvPr/>
        </p:nvSpPr>
        <p:spPr>
          <a:xfrm>
            <a:off x="1022698" y="2143092"/>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a:t>
            </a:r>
            <a:endParaRPr lang="ar-BH" sz="2800" b="1" dirty="0">
              <a:solidFill>
                <a:srgbClr val="002060"/>
              </a:solidFill>
            </a:endParaRPr>
          </a:p>
        </p:txBody>
      </p:sp>
      <p:sp>
        <p:nvSpPr>
          <p:cNvPr id="41" name="Rectangle 40"/>
          <p:cNvSpPr/>
          <p:nvPr/>
        </p:nvSpPr>
        <p:spPr>
          <a:xfrm>
            <a:off x="9862871" y="2243578"/>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ثلاثي مزيد</a:t>
            </a:r>
            <a:endParaRPr lang="ar-BH" sz="2800" b="1" dirty="0">
              <a:solidFill>
                <a:srgbClr val="002060"/>
              </a:solidFill>
            </a:endParaRPr>
          </a:p>
        </p:txBody>
      </p:sp>
      <p:sp>
        <p:nvSpPr>
          <p:cNvPr id="42" name="Curved Left Arrow 41"/>
          <p:cNvSpPr/>
          <p:nvPr/>
        </p:nvSpPr>
        <p:spPr>
          <a:xfrm rot="16200000">
            <a:off x="9871022" y="1298414"/>
            <a:ext cx="739798" cy="970964"/>
          </a:xfrm>
          <a:prstGeom prst="curvedLeftArrow">
            <a:avLst>
              <a:gd name="adj1" fmla="val 25000"/>
              <a:gd name="adj2" fmla="val 42893"/>
              <a:gd name="adj3" fmla="val 25000"/>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
        <p:nvSpPr>
          <p:cNvPr id="45" name="Curved Right Arrow 44"/>
          <p:cNvSpPr/>
          <p:nvPr/>
        </p:nvSpPr>
        <p:spPr>
          <a:xfrm rot="5400000">
            <a:off x="1737255" y="1237763"/>
            <a:ext cx="685973" cy="966525"/>
          </a:xfrm>
          <a:prstGeom prst="curvedRightArrow">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
        <p:nvSpPr>
          <p:cNvPr id="46" name="Rectangle 45"/>
          <p:cNvSpPr/>
          <p:nvPr/>
        </p:nvSpPr>
        <p:spPr>
          <a:xfrm>
            <a:off x="8430002" y="3565294"/>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اسْتَقْبَلَ</a:t>
            </a:r>
            <a:endParaRPr lang="ar-BH" sz="2800" b="1" dirty="0">
              <a:solidFill>
                <a:srgbClr val="FF0000"/>
              </a:solidFill>
            </a:endParaRPr>
          </a:p>
        </p:txBody>
      </p:sp>
      <p:sp>
        <p:nvSpPr>
          <p:cNvPr id="47" name="Striped Right Arrow 46"/>
          <p:cNvSpPr/>
          <p:nvPr/>
        </p:nvSpPr>
        <p:spPr>
          <a:xfrm rot="10800000">
            <a:off x="4220759" y="3606640"/>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8" name="Rectangle 47"/>
          <p:cNvSpPr/>
          <p:nvPr/>
        </p:nvSpPr>
        <p:spPr>
          <a:xfrm>
            <a:off x="2563508" y="3488751"/>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مُسْتَقْبَلٌ</a:t>
            </a:r>
            <a:endParaRPr lang="ar-BH" sz="2800" b="1" dirty="0">
              <a:solidFill>
                <a:srgbClr val="FF0000"/>
              </a:solidFill>
            </a:endParaRPr>
          </a:p>
        </p:txBody>
      </p:sp>
      <p:sp>
        <p:nvSpPr>
          <p:cNvPr id="49" name="Rectangle 48"/>
          <p:cNvSpPr/>
          <p:nvPr/>
        </p:nvSpPr>
        <p:spPr>
          <a:xfrm>
            <a:off x="5546944" y="3486214"/>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يَسْتَقْبِلُ</a:t>
            </a:r>
            <a:endParaRPr lang="ar-BH" sz="2800" b="1" dirty="0">
              <a:solidFill>
                <a:srgbClr val="FF0000"/>
              </a:solidFill>
            </a:endParaRPr>
          </a:p>
        </p:txBody>
      </p:sp>
      <p:sp>
        <p:nvSpPr>
          <p:cNvPr id="50" name="Striped Right Arrow 49"/>
          <p:cNvSpPr/>
          <p:nvPr/>
        </p:nvSpPr>
        <p:spPr>
          <a:xfrm rot="10800000">
            <a:off x="7139800" y="3622547"/>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1" name="Rectangle 50"/>
          <p:cNvSpPr/>
          <p:nvPr/>
        </p:nvSpPr>
        <p:spPr>
          <a:xfrm>
            <a:off x="1022698" y="4125526"/>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a:t>
            </a:r>
            <a:endParaRPr lang="ar-BH" sz="2800" b="1" dirty="0">
              <a:solidFill>
                <a:srgbClr val="002060"/>
              </a:solidFill>
            </a:endParaRPr>
          </a:p>
        </p:txBody>
      </p:sp>
      <p:sp>
        <p:nvSpPr>
          <p:cNvPr id="52" name="Rectangle 51"/>
          <p:cNvSpPr/>
          <p:nvPr/>
        </p:nvSpPr>
        <p:spPr>
          <a:xfrm>
            <a:off x="9862871" y="4226012"/>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ثلاثي مزيد</a:t>
            </a:r>
            <a:endParaRPr lang="ar-BH" sz="2800" b="1" dirty="0">
              <a:solidFill>
                <a:srgbClr val="002060"/>
              </a:solidFill>
            </a:endParaRPr>
          </a:p>
        </p:txBody>
      </p:sp>
      <p:sp>
        <p:nvSpPr>
          <p:cNvPr id="53" name="Curved Left Arrow 52"/>
          <p:cNvSpPr/>
          <p:nvPr/>
        </p:nvSpPr>
        <p:spPr>
          <a:xfrm rot="16200000">
            <a:off x="9871022" y="3280848"/>
            <a:ext cx="739798" cy="970964"/>
          </a:xfrm>
          <a:prstGeom prst="curvedLeftArrow">
            <a:avLst>
              <a:gd name="adj1" fmla="val 25000"/>
              <a:gd name="adj2" fmla="val 42893"/>
              <a:gd name="adj3" fmla="val 25000"/>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
        <p:nvSpPr>
          <p:cNvPr id="54" name="Curved Right Arrow 53"/>
          <p:cNvSpPr/>
          <p:nvPr/>
        </p:nvSpPr>
        <p:spPr>
          <a:xfrm rot="5400000">
            <a:off x="1737255" y="3231541"/>
            <a:ext cx="685973" cy="966525"/>
          </a:xfrm>
          <a:prstGeom prst="curvedRightArrow">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Tree>
    <p:custDataLst>
      <p:tags r:id="rId1"/>
    </p:custDataLst>
    <p:extLst>
      <p:ext uri="{BB962C8B-B14F-4D97-AF65-F5344CB8AC3E}">
        <p14:creationId xmlns:p14="http://schemas.microsoft.com/office/powerpoint/2010/main" val="3943641346"/>
      </p:ext>
    </p:extLst>
  </p:cSld>
  <p:clrMapOvr>
    <a:masterClrMapping/>
  </p:clrMapOvr>
  <mc:AlternateContent xmlns:mc="http://schemas.openxmlformats.org/markup-compatibility/2006" xmlns:p14="http://schemas.microsoft.com/office/powerpoint/2010/main">
    <mc:Choice Requires="p14">
      <p:transition spd="slow" p14:dur="2000" advTm="17904"/>
    </mc:Choice>
    <mc:Fallback xmlns="">
      <p:transition spd="slow" advTm="17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34" grpId="0" animBg="1"/>
      <p:bldP spid="35" grpId="0" animBg="1"/>
      <p:bldP spid="36" grpId="0" animBg="1"/>
      <p:bldP spid="37" grpId="0" animBg="1"/>
      <p:bldP spid="40" grpId="0" animBg="1"/>
      <p:bldP spid="41" grpId="0" animBg="1"/>
      <p:bldP spid="4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660968" y="249892"/>
            <a:ext cx="4623516" cy="9402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5D5D"/>
                </a:solidFill>
              </a:rPr>
              <a:t>اشتقاق اسم المفعول</a:t>
            </a:r>
            <a:endParaRPr lang="ar-BH" sz="4000" b="1" dirty="0">
              <a:solidFill>
                <a:srgbClr val="FF5D5D"/>
              </a:solidFill>
            </a:endParaRPr>
          </a:p>
        </p:txBody>
      </p:sp>
      <p:sp>
        <p:nvSpPr>
          <p:cNvPr id="10" name="Rectangle 9"/>
          <p:cNvSpPr/>
          <p:nvPr/>
        </p:nvSpPr>
        <p:spPr>
          <a:xfrm>
            <a:off x="8430002" y="1582860"/>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زَخْرَفَ</a:t>
            </a:r>
            <a:endParaRPr lang="ar-BH" sz="2800" b="1" dirty="0">
              <a:solidFill>
                <a:srgbClr val="FF0000"/>
              </a:solidFill>
            </a:endParaRPr>
          </a:p>
        </p:txBody>
      </p:sp>
      <p:sp>
        <p:nvSpPr>
          <p:cNvPr id="11" name="Striped Right Arrow 10"/>
          <p:cNvSpPr/>
          <p:nvPr/>
        </p:nvSpPr>
        <p:spPr>
          <a:xfrm rot="10800000">
            <a:off x="4220759" y="1624206"/>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11"/>
          <p:cNvSpPr/>
          <p:nvPr/>
        </p:nvSpPr>
        <p:spPr>
          <a:xfrm>
            <a:off x="2563508" y="1506317"/>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مُزَخْرَفٌ</a:t>
            </a:r>
            <a:endParaRPr lang="ar-BH" sz="2800" b="1" dirty="0">
              <a:solidFill>
                <a:srgbClr val="FF0000"/>
              </a:solidFill>
            </a:endParaRPr>
          </a:p>
        </p:txBody>
      </p:sp>
      <p:sp>
        <p:nvSpPr>
          <p:cNvPr id="13" name="Notched Right Arrow 12"/>
          <p:cNvSpPr/>
          <p:nvPr/>
        </p:nvSpPr>
        <p:spPr>
          <a:xfrm rot="10800000">
            <a:off x="9476502" y="5378865"/>
            <a:ext cx="1869784" cy="828749"/>
          </a:xfrm>
          <a:prstGeom prst="notchedRightArrow">
            <a:avLst>
              <a:gd name="adj1" fmla="val 50001"/>
              <a:gd name="adj2" fmla="val 97059"/>
            </a:avLst>
          </a:prstGeom>
          <a:solidFill>
            <a:srgbClr val="8F45C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13"/>
          <p:cNvSpPr/>
          <p:nvPr/>
        </p:nvSpPr>
        <p:spPr>
          <a:xfrm>
            <a:off x="3083255" y="5025545"/>
            <a:ext cx="6228756" cy="1276090"/>
          </a:xfrm>
          <a:prstGeom prst="rect">
            <a:avLst/>
          </a:prstGeom>
          <a:solidFill>
            <a:srgbClr val="FFC1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smtClean="0">
                <a:solidFill>
                  <a:srgbClr val="002060"/>
                </a:solidFill>
              </a:rPr>
              <a:t>طريقة الاشتقاق: على وزن المضارع + إبدال حرف المضارعة ميمًا مضمومة + فتح ما قبل الآخر. </a:t>
            </a:r>
            <a:endParaRPr lang="ar-BH" sz="2800" b="1" dirty="0">
              <a:solidFill>
                <a:srgbClr val="002060"/>
              </a:solidFill>
            </a:endParaRPr>
          </a:p>
        </p:txBody>
      </p:sp>
      <p:sp>
        <p:nvSpPr>
          <p:cNvPr id="15" name="Rectangle 14"/>
          <p:cNvSpPr/>
          <p:nvPr/>
        </p:nvSpPr>
        <p:spPr>
          <a:xfrm>
            <a:off x="5546944" y="1503780"/>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يُزَخْرِفُ</a:t>
            </a:r>
            <a:endParaRPr lang="ar-BH" sz="2800" b="1" dirty="0">
              <a:solidFill>
                <a:srgbClr val="FF0000"/>
              </a:solidFill>
            </a:endParaRPr>
          </a:p>
        </p:txBody>
      </p:sp>
      <p:sp>
        <p:nvSpPr>
          <p:cNvPr id="16" name="Striped Right Arrow 15"/>
          <p:cNvSpPr/>
          <p:nvPr/>
        </p:nvSpPr>
        <p:spPr>
          <a:xfrm rot="10800000">
            <a:off x="7139800" y="1640113"/>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16"/>
          <p:cNvSpPr/>
          <p:nvPr/>
        </p:nvSpPr>
        <p:spPr>
          <a:xfrm>
            <a:off x="1022698" y="2143092"/>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a:t>
            </a:r>
            <a:endParaRPr lang="ar-BH" sz="2800" b="1" dirty="0">
              <a:solidFill>
                <a:srgbClr val="002060"/>
              </a:solidFill>
            </a:endParaRPr>
          </a:p>
        </p:txBody>
      </p:sp>
      <p:sp>
        <p:nvSpPr>
          <p:cNvPr id="18" name="Rectangle 17"/>
          <p:cNvSpPr/>
          <p:nvPr/>
        </p:nvSpPr>
        <p:spPr>
          <a:xfrm>
            <a:off x="9862871" y="2243578"/>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رباعيّ مجرّد</a:t>
            </a:r>
            <a:endParaRPr lang="ar-BH" sz="2800" b="1" dirty="0">
              <a:solidFill>
                <a:srgbClr val="002060"/>
              </a:solidFill>
            </a:endParaRPr>
          </a:p>
        </p:txBody>
      </p:sp>
      <p:sp>
        <p:nvSpPr>
          <p:cNvPr id="19" name="Curved Left Arrow 18"/>
          <p:cNvSpPr/>
          <p:nvPr/>
        </p:nvSpPr>
        <p:spPr>
          <a:xfrm rot="16200000">
            <a:off x="9871022" y="1298414"/>
            <a:ext cx="739798" cy="970964"/>
          </a:xfrm>
          <a:prstGeom prst="curvedLeftArrow">
            <a:avLst>
              <a:gd name="adj1" fmla="val 25000"/>
              <a:gd name="adj2" fmla="val 42893"/>
              <a:gd name="adj3" fmla="val 25000"/>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
        <p:nvSpPr>
          <p:cNvPr id="20" name="Curved Right Arrow 19"/>
          <p:cNvSpPr/>
          <p:nvPr/>
        </p:nvSpPr>
        <p:spPr>
          <a:xfrm rot="5400000">
            <a:off x="1737255" y="1237763"/>
            <a:ext cx="685973" cy="966525"/>
          </a:xfrm>
          <a:prstGeom prst="curvedRightArrow">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
        <p:nvSpPr>
          <p:cNvPr id="21" name="Rectangle 20"/>
          <p:cNvSpPr/>
          <p:nvPr/>
        </p:nvSpPr>
        <p:spPr>
          <a:xfrm>
            <a:off x="8430002" y="3565294"/>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تَدَحْرَجَ</a:t>
            </a:r>
            <a:endParaRPr lang="ar-BH" sz="2800" b="1" dirty="0">
              <a:solidFill>
                <a:srgbClr val="FF0000"/>
              </a:solidFill>
            </a:endParaRPr>
          </a:p>
        </p:txBody>
      </p:sp>
      <p:sp>
        <p:nvSpPr>
          <p:cNvPr id="22" name="Striped Right Arrow 21"/>
          <p:cNvSpPr/>
          <p:nvPr/>
        </p:nvSpPr>
        <p:spPr>
          <a:xfrm rot="10800000">
            <a:off x="4220759" y="3606640"/>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22"/>
          <p:cNvSpPr/>
          <p:nvPr/>
        </p:nvSpPr>
        <p:spPr>
          <a:xfrm>
            <a:off x="2563508" y="3488751"/>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مُتَدَحْرَجٌ</a:t>
            </a:r>
            <a:endParaRPr lang="ar-BH" sz="2800" b="1" dirty="0">
              <a:solidFill>
                <a:srgbClr val="FF0000"/>
              </a:solidFill>
            </a:endParaRPr>
          </a:p>
        </p:txBody>
      </p:sp>
      <p:sp>
        <p:nvSpPr>
          <p:cNvPr id="24" name="Rectangle 23"/>
          <p:cNvSpPr/>
          <p:nvPr/>
        </p:nvSpPr>
        <p:spPr>
          <a:xfrm>
            <a:off x="5546944" y="3486214"/>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يَتَدَحْرَجُ</a:t>
            </a:r>
            <a:endParaRPr lang="ar-BH" sz="2800" b="1" dirty="0">
              <a:solidFill>
                <a:srgbClr val="FF0000"/>
              </a:solidFill>
            </a:endParaRPr>
          </a:p>
        </p:txBody>
      </p:sp>
      <p:sp>
        <p:nvSpPr>
          <p:cNvPr id="25" name="Striped Right Arrow 24"/>
          <p:cNvSpPr/>
          <p:nvPr/>
        </p:nvSpPr>
        <p:spPr>
          <a:xfrm rot="10800000">
            <a:off x="7139800" y="3622547"/>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6" name="Rectangle 25"/>
          <p:cNvSpPr/>
          <p:nvPr/>
        </p:nvSpPr>
        <p:spPr>
          <a:xfrm>
            <a:off x="1022698" y="4125526"/>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a:t>
            </a:r>
            <a:endParaRPr lang="ar-BH" sz="2800" b="1" dirty="0">
              <a:solidFill>
                <a:srgbClr val="002060"/>
              </a:solidFill>
            </a:endParaRPr>
          </a:p>
        </p:txBody>
      </p:sp>
      <p:sp>
        <p:nvSpPr>
          <p:cNvPr id="27" name="Rectangle 26"/>
          <p:cNvSpPr/>
          <p:nvPr/>
        </p:nvSpPr>
        <p:spPr>
          <a:xfrm>
            <a:off x="9862871" y="4226012"/>
            <a:ext cx="1483415" cy="860230"/>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رُباعيّ مزيد</a:t>
            </a:r>
            <a:endParaRPr lang="ar-BH" sz="2800" b="1" dirty="0">
              <a:solidFill>
                <a:srgbClr val="002060"/>
              </a:solidFill>
            </a:endParaRPr>
          </a:p>
        </p:txBody>
      </p:sp>
      <p:sp>
        <p:nvSpPr>
          <p:cNvPr id="28" name="Curved Left Arrow 27"/>
          <p:cNvSpPr/>
          <p:nvPr/>
        </p:nvSpPr>
        <p:spPr>
          <a:xfrm rot="16200000">
            <a:off x="9871022" y="3280848"/>
            <a:ext cx="739798" cy="970964"/>
          </a:xfrm>
          <a:prstGeom prst="curvedLeftArrow">
            <a:avLst>
              <a:gd name="adj1" fmla="val 25000"/>
              <a:gd name="adj2" fmla="val 42893"/>
              <a:gd name="adj3" fmla="val 25000"/>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
        <p:nvSpPr>
          <p:cNvPr id="29" name="Curved Right Arrow 28"/>
          <p:cNvSpPr/>
          <p:nvPr/>
        </p:nvSpPr>
        <p:spPr>
          <a:xfrm rot="5400000">
            <a:off x="1737255" y="3231541"/>
            <a:ext cx="685973" cy="966525"/>
          </a:xfrm>
          <a:prstGeom prst="curvedRightArrow">
            <a:avLst/>
          </a:prstGeom>
          <a:solidFill>
            <a:srgbClr val="FF1D1D"/>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Tree>
    <p:extLst>
      <p:ext uri="{BB962C8B-B14F-4D97-AF65-F5344CB8AC3E}">
        <p14:creationId xmlns:p14="http://schemas.microsoft.com/office/powerpoint/2010/main" val="41882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a:xfrm>
            <a:off x="386367" y="1856164"/>
            <a:ext cx="8422783" cy="3995673"/>
          </a:xfrm>
          <a:prstGeom prst="rect">
            <a:avLst/>
          </a:prstGeom>
          <a:solidFill>
            <a:schemeClr val="accent2">
              <a:lumMod val="40000"/>
              <a:lumOff val="60000"/>
            </a:schemeClr>
          </a:solidFill>
          <a:ln>
            <a:solidFill>
              <a:srgbClr val="FF3300"/>
            </a:solidFill>
          </a:ln>
        </p:spPr>
        <p:style>
          <a:lnRef idx="3">
            <a:schemeClr val="lt1"/>
          </a:lnRef>
          <a:fillRef idx="1">
            <a:schemeClr val="accent3"/>
          </a:fillRef>
          <a:effectRef idx="1">
            <a:schemeClr val="accent3"/>
          </a:effectRef>
          <a:fontRef idx="minor">
            <a:schemeClr val="lt1"/>
          </a:fontRef>
        </p:style>
        <p:txBody>
          <a:bodyPr rtlCol="0" anchor="ctr"/>
          <a:lstStyle/>
          <a:p>
            <a:pPr algn="just" rtl="1">
              <a:lnSpc>
                <a:spcPct val="150000"/>
              </a:lnSpc>
            </a:pPr>
            <a:r>
              <a:rPr lang="ar-BH" sz="3200" b="1" dirty="0" smtClean="0">
                <a:solidFill>
                  <a:srgbClr val="002060"/>
                </a:solidFill>
              </a:rPr>
              <a:t>اسم المفعول يُشتقّ من الفعل الثلاثيّ المزيد، والفعل الرباعيّ مجرّدًا ومزيدًا على وزن مضارعه بإبدال حرف المضارعة ميمًا مضمومةً وفتح ما قبل الآخر، كالآتي:</a:t>
            </a:r>
          </a:p>
          <a:p>
            <a:pPr algn="ctr" rtl="1">
              <a:lnSpc>
                <a:spcPct val="150000"/>
              </a:lnSpc>
            </a:pPr>
            <a:r>
              <a:rPr lang="ar-BH" sz="3200" b="1" dirty="0">
                <a:solidFill>
                  <a:schemeClr val="tx1"/>
                </a:solidFill>
              </a:rPr>
              <a:t> </a:t>
            </a:r>
            <a:r>
              <a:rPr lang="ar-BH" sz="3200" b="1" dirty="0" smtClean="0">
                <a:solidFill>
                  <a:schemeClr val="tx1"/>
                </a:solidFill>
              </a:rPr>
              <a:t> </a:t>
            </a:r>
            <a:r>
              <a:rPr lang="ar-BH" sz="3200" b="1" dirty="0" smtClean="0">
                <a:solidFill>
                  <a:srgbClr val="C00000"/>
                </a:solidFill>
              </a:rPr>
              <a:t>قَرّبَ          يُقرِّبُ          مُـقَـرَّبٌ</a:t>
            </a:r>
          </a:p>
          <a:p>
            <a:pPr algn="ctr" rtl="1">
              <a:lnSpc>
                <a:spcPct val="150000"/>
              </a:lnSpc>
            </a:pPr>
            <a:r>
              <a:rPr lang="ar-BH" sz="3200" b="1" dirty="0" smtClean="0">
                <a:solidFill>
                  <a:srgbClr val="C00000"/>
                </a:solidFill>
              </a:rPr>
              <a:t>زَلْزَلَ         يُزَلْزِلُ          مُزَلْزَلٌ</a:t>
            </a:r>
          </a:p>
        </p:txBody>
      </p:sp>
      <p:sp>
        <p:nvSpPr>
          <p:cNvPr id="27" name="Left Arrow Callout 26"/>
          <p:cNvSpPr/>
          <p:nvPr/>
        </p:nvSpPr>
        <p:spPr>
          <a:xfrm>
            <a:off x="8912182" y="3007215"/>
            <a:ext cx="2975018" cy="1513269"/>
          </a:xfrm>
          <a:prstGeom prst="leftArrowCallout">
            <a:avLst>
              <a:gd name="adj1" fmla="val 24653"/>
              <a:gd name="adj2" fmla="val 19431"/>
              <a:gd name="adj3" fmla="val 49929"/>
              <a:gd name="adj4" fmla="val 67781"/>
            </a:avLst>
          </a:prstGeom>
          <a:solidFill>
            <a:srgbClr val="FF3737"/>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800" b="1" dirty="0" smtClean="0">
                <a:solidFill>
                  <a:srgbClr val="002060"/>
                </a:solidFill>
              </a:rPr>
              <a:t>نستنتج أنّ</a:t>
            </a:r>
            <a:endParaRPr lang="en-US" sz="3800" b="1" dirty="0">
              <a:solidFill>
                <a:srgbClr val="002060"/>
              </a:solidFill>
            </a:endParaRPr>
          </a:p>
        </p:txBody>
      </p:sp>
      <p:sp>
        <p:nvSpPr>
          <p:cNvPr id="28" name="Rectangle 27"/>
          <p:cNvSpPr/>
          <p:nvPr/>
        </p:nvSpPr>
        <p:spPr>
          <a:xfrm>
            <a:off x="3425780" y="249891"/>
            <a:ext cx="4974614" cy="1269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5D5D"/>
                </a:solidFill>
              </a:rPr>
              <a:t>اشتقاق اسم المفعول</a:t>
            </a:r>
            <a:endParaRPr lang="ar-BH" sz="4000" b="1" dirty="0">
              <a:solidFill>
                <a:srgbClr val="FF5D5D"/>
              </a:solidFill>
            </a:endParaRPr>
          </a:p>
        </p:txBody>
      </p:sp>
    </p:spTree>
    <p:custDataLst>
      <p:tags r:id="rId1"/>
    </p:custDataLst>
    <p:extLst>
      <p:ext uri="{BB962C8B-B14F-4D97-AF65-F5344CB8AC3E}">
        <p14:creationId xmlns:p14="http://schemas.microsoft.com/office/powerpoint/2010/main" val="1211946727"/>
      </p:ext>
    </p:extLst>
  </p:cSld>
  <p:clrMapOvr>
    <a:masterClrMapping/>
  </p:clrMapOvr>
  <mc:AlternateContent xmlns:mc="http://schemas.openxmlformats.org/markup-compatibility/2006" xmlns:p14="http://schemas.microsoft.com/office/powerpoint/2010/main">
    <mc:Choice Requires="p14">
      <p:transition spd="slow" p14:dur="2000" advTm="14019"/>
    </mc:Choice>
    <mc:Fallback xmlns="">
      <p:transition spd="slow" advTm="14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5310"/>
            <a:ext cx="10515600" cy="1325563"/>
          </a:xfrm>
        </p:spPr>
        <p:txBody>
          <a:bodyPr/>
          <a:lstStyle/>
          <a:p>
            <a:pPr algn="ctr" rtl="1"/>
            <a:r>
              <a:rPr lang="ar-BH" b="1" dirty="0">
                <a:solidFill>
                  <a:srgbClr val="FF0000"/>
                </a:solidFill>
              </a:rPr>
              <a:t>نشاط تقويمي</a:t>
            </a:r>
            <a:endParaRPr lang="en-US" dirty="0"/>
          </a:p>
        </p:txBody>
      </p:sp>
      <p:pic>
        <p:nvPicPr>
          <p:cNvPr id="5" name="Picture 4"/>
          <p:cNvPicPr>
            <a:picLocks noChangeAspect="1"/>
          </p:cNvPicPr>
          <p:nvPr/>
        </p:nvPicPr>
        <p:blipFill>
          <a:blip r:embed="rId4"/>
          <a:stretch>
            <a:fillRect/>
          </a:stretch>
        </p:blipFill>
        <p:spPr>
          <a:xfrm>
            <a:off x="336069" y="2710743"/>
            <a:ext cx="5121945" cy="3201216"/>
          </a:xfrm>
          <a:prstGeom prst="rect">
            <a:avLst/>
          </a:prstGeom>
        </p:spPr>
      </p:pic>
      <p:sp>
        <p:nvSpPr>
          <p:cNvPr id="8" name="Rectangle 7"/>
          <p:cNvSpPr/>
          <p:nvPr/>
        </p:nvSpPr>
        <p:spPr>
          <a:xfrm>
            <a:off x="346656" y="1544801"/>
            <a:ext cx="11498687" cy="761414"/>
          </a:xfrm>
          <a:prstGeom prst="rect">
            <a:avLst/>
          </a:prstGeom>
          <a:solidFill>
            <a:srgbClr val="F0904E"/>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1" anchor="ctr"/>
          <a:lstStyle/>
          <a:p>
            <a:pPr algn="ctr" rtl="1"/>
            <a:r>
              <a:rPr lang="ar-BH" sz="3000" b="1" dirty="0">
                <a:solidFill>
                  <a:schemeClr val="accent5">
                    <a:lumMod val="50000"/>
                  </a:schemeClr>
                </a:solidFill>
              </a:rPr>
              <a:t>صُغ من كلّ فعل من الأفعال الآتية </a:t>
            </a:r>
            <a:r>
              <a:rPr lang="ar-BH" sz="3000" b="1" dirty="0" smtClean="0">
                <a:solidFill>
                  <a:schemeClr val="accent5">
                    <a:lumMod val="50000"/>
                  </a:schemeClr>
                </a:solidFill>
              </a:rPr>
              <a:t>اسم المفعول واضبطه </a:t>
            </a:r>
            <a:r>
              <a:rPr lang="ar-BH" sz="3000" b="1" dirty="0">
                <a:solidFill>
                  <a:schemeClr val="accent5">
                    <a:lumMod val="50000"/>
                  </a:schemeClr>
                </a:solidFill>
              </a:rPr>
              <a:t>بالشكل ضبطًا تامًّا:</a:t>
            </a:r>
          </a:p>
        </p:txBody>
      </p:sp>
      <p:pic>
        <p:nvPicPr>
          <p:cNvPr id="3076" name="Picture 4" descr="نتيجة بحث الصور عن evalu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20" y="115310"/>
            <a:ext cx="1273979"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259629" y="2567719"/>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حَـمَـلَ</a:t>
            </a:r>
            <a:endParaRPr lang="ar-BH" sz="2800" b="1" dirty="0">
              <a:solidFill>
                <a:srgbClr val="B45210"/>
              </a:solidFill>
            </a:endParaRPr>
          </a:p>
        </p:txBody>
      </p:sp>
      <p:sp>
        <p:nvSpPr>
          <p:cNvPr id="13" name="Rectangle 12"/>
          <p:cNvSpPr/>
          <p:nvPr/>
        </p:nvSpPr>
        <p:spPr>
          <a:xfrm>
            <a:off x="10249435" y="3239331"/>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سَـمِـعَ</a:t>
            </a:r>
            <a:endParaRPr lang="ar-BH" sz="2800" b="1" dirty="0">
              <a:solidFill>
                <a:srgbClr val="B45210"/>
              </a:solidFill>
            </a:endParaRPr>
          </a:p>
        </p:txBody>
      </p:sp>
      <p:sp>
        <p:nvSpPr>
          <p:cNvPr id="14" name="Rectangle 13"/>
          <p:cNvSpPr/>
          <p:nvPr/>
        </p:nvSpPr>
        <p:spPr>
          <a:xfrm>
            <a:off x="10259629" y="3894865"/>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افْـتَـتَحَ</a:t>
            </a:r>
            <a:endParaRPr lang="ar-BH" sz="2800" b="1" dirty="0">
              <a:solidFill>
                <a:srgbClr val="B45210"/>
              </a:solidFill>
            </a:endParaRPr>
          </a:p>
        </p:txBody>
      </p:sp>
      <p:sp>
        <p:nvSpPr>
          <p:cNvPr id="15" name="Rectangle 14"/>
          <p:cNvSpPr/>
          <p:nvPr/>
        </p:nvSpPr>
        <p:spPr>
          <a:xfrm>
            <a:off x="10249435" y="454927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زَحْزَحَ</a:t>
            </a:r>
            <a:endParaRPr lang="ar-BH" sz="2800" b="1" dirty="0">
              <a:solidFill>
                <a:srgbClr val="B45210"/>
              </a:solidFill>
            </a:endParaRPr>
          </a:p>
        </p:txBody>
      </p:sp>
      <p:sp>
        <p:nvSpPr>
          <p:cNvPr id="16" name="Rectangle 15"/>
          <p:cNvSpPr/>
          <p:nvPr/>
        </p:nvSpPr>
        <p:spPr>
          <a:xfrm>
            <a:off x="10249436" y="5205934"/>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قَـدّرَ</a:t>
            </a:r>
            <a:endParaRPr lang="ar-BH" sz="2800" b="1" dirty="0">
              <a:solidFill>
                <a:srgbClr val="B45210"/>
              </a:solidFill>
            </a:endParaRPr>
          </a:p>
        </p:txBody>
      </p:sp>
      <p:sp>
        <p:nvSpPr>
          <p:cNvPr id="17" name="Rectangle 16"/>
          <p:cNvSpPr/>
          <p:nvPr/>
        </p:nvSpPr>
        <p:spPr>
          <a:xfrm>
            <a:off x="10259629" y="584481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صَادَقَ</a:t>
            </a:r>
            <a:endParaRPr lang="ar-BH" sz="2800" b="1" dirty="0">
              <a:solidFill>
                <a:srgbClr val="B45210"/>
              </a:solidFill>
            </a:endParaRPr>
          </a:p>
        </p:txBody>
      </p:sp>
      <p:sp>
        <p:nvSpPr>
          <p:cNvPr id="18" name="Rectangle 17"/>
          <p:cNvSpPr/>
          <p:nvPr/>
        </p:nvSpPr>
        <p:spPr>
          <a:xfrm>
            <a:off x="6739693" y="2593841"/>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مَحْمولٌ</a:t>
            </a:r>
            <a:endParaRPr lang="ar-BH" sz="2800" b="1" dirty="0">
              <a:solidFill>
                <a:srgbClr val="B45210"/>
              </a:solidFill>
            </a:endParaRPr>
          </a:p>
        </p:txBody>
      </p:sp>
      <p:sp>
        <p:nvSpPr>
          <p:cNvPr id="19" name="Rectangle 18"/>
          <p:cNvSpPr/>
          <p:nvPr/>
        </p:nvSpPr>
        <p:spPr>
          <a:xfrm>
            <a:off x="6739694" y="3239331"/>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مَسْموعٌ</a:t>
            </a:r>
            <a:endParaRPr lang="ar-BH" sz="2800" b="1" dirty="0">
              <a:solidFill>
                <a:srgbClr val="B45210"/>
              </a:solidFill>
            </a:endParaRPr>
          </a:p>
        </p:txBody>
      </p:sp>
      <p:sp>
        <p:nvSpPr>
          <p:cNvPr id="20" name="Rectangle 19"/>
          <p:cNvSpPr/>
          <p:nvPr/>
        </p:nvSpPr>
        <p:spPr>
          <a:xfrm>
            <a:off x="6739694" y="3892622"/>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مُـفْـتَـتَحٌ</a:t>
            </a:r>
            <a:endParaRPr lang="ar-BH" sz="2800" b="1" dirty="0">
              <a:solidFill>
                <a:srgbClr val="B45210"/>
              </a:solidFill>
            </a:endParaRPr>
          </a:p>
        </p:txBody>
      </p:sp>
      <p:sp>
        <p:nvSpPr>
          <p:cNvPr id="21" name="Rectangle 20"/>
          <p:cNvSpPr/>
          <p:nvPr/>
        </p:nvSpPr>
        <p:spPr>
          <a:xfrm>
            <a:off x="6739695" y="454927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مُـزَحْزَحٌ</a:t>
            </a:r>
            <a:endParaRPr lang="ar-BH" sz="2800" b="1" dirty="0">
              <a:solidFill>
                <a:srgbClr val="B45210"/>
              </a:solidFill>
            </a:endParaRPr>
          </a:p>
        </p:txBody>
      </p:sp>
      <p:sp>
        <p:nvSpPr>
          <p:cNvPr id="22" name="Rectangle 21"/>
          <p:cNvSpPr/>
          <p:nvPr/>
        </p:nvSpPr>
        <p:spPr>
          <a:xfrm>
            <a:off x="6749360" y="5205934"/>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مُـقَـدَّرٌ</a:t>
            </a:r>
            <a:endParaRPr lang="ar-BH" sz="2800" b="1" dirty="0">
              <a:solidFill>
                <a:srgbClr val="B45210"/>
              </a:solidFill>
            </a:endParaRPr>
          </a:p>
        </p:txBody>
      </p:sp>
      <p:sp>
        <p:nvSpPr>
          <p:cNvPr id="23" name="Rectangle 22"/>
          <p:cNvSpPr/>
          <p:nvPr/>
        </p:nvSpPr>
        <p:spPr>
          <a:xfrm>
            <a:off x="6757113" y="5839338"/>
            <a:ext cx="1256763" cy="504256"/>
          </a:xfrm>
          <a:prstGeom prst="rect">
            <a:avLst/>
          </a:prstGeom>
          <a:solidFill>
            <a:srgbClr val="C9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B45210"/>
                </a:solidFill>
              </a:rPr>
              <a:t>مُـصادَقٌ</a:t>
            </a:r>
            <a:endParaRPr lang="ar-BH" sz="2800" b="1" dirty="0">
              <a:solidFill>
                <a:srgbClr val="B45210"/>
              </a:solidFill>
            </a:endParaRPr>
          </a:p>
        </p:txBody>
      </p:sp>
      <p:sp>
        <p:nvSpPr>
          <p:cNvPr id="25" name="Oval 24"/>
          <p:cNvSpPr/>
          <p:nvPr/>
        </p:nvSpPr>
        <p:spPr>
          <a:xfrm>
            <a:off x="8392463" y="5506467"/>
            <a:ext cx="1468193" cy="837127"/>
          </a:xfrm>
          <a:prstGeom prst="ellipse">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2929"/>
                </a:solidFill>
                <a:latin typeface="Microsoft Sans Serif" panose="020B0604020202020204" pitchFamily="34" charset="0"/>
                <a:cs typeface="PT Bold Heading" panose="02010400000000000000" pitchFamily="2" charset="-78"/>
              </a:rPr>
              <a:t>الإجابة</a:t>
            </a:r>
            <a:endParaRPr lang="ar-BH" sz="2800" b="1" dirty="0">
              <a:solidFill>
                <a:srgbClr val="FF2929"/>
              </a:solidFill>
              <a:latin typeface="Microsoft Sans Serif" panose="020B0604020202020204" pitchFamily="34" charset="0"/>
              <a:cs typeface="PT Bold Heading" panose="02010400000000000000" pitchFamily="2" charset="-78"/>
            </a:endParaRPr>
          </a:p>
        </p:txBody>
      </p:sp>
    </p:spTree>
    <p:custDataLst>
      <p:tags r:id="rId1"/>
    </p:custDataLst>
    <p:extLst>
      <p:ext uri="{BB962C8B-B14F-4D97-AF65-F5344CB8AC3E}">
        <p14:creationId xmlns:p14="http://schemas.microsoft.com/office/powerpoint/2010/main" val="3427334500"/>
      </p:ext>
    </p:extLst>
  </p:cSld>
  <p:clrMapOvr>
    <a:masterClrMapping/>
  </p:clrMapOvr>
  <mc:AlternateContent xmlns:mc="http://schemas.openxmlformats.org/markup-compatibility/2006" xmlns:p14="http://schemas.microsoft.com/office/powerpoint/2010/main">
    <mc:Choice Requires="p14">
      <p:transition spd="slow" p14:dur="2000" advTm="14019"/>
    </mc:Choice>
    <mc:Fallback xmlns="">
      <p:transition spd="slow" advTm="14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927" y="143384"/>
            <a:ext cx="10515600" cy="881784"/>
          </a:xfrm>
        </p:spPr>
        <p:txBody>
          <a:bodyPr/>
          <a:lstStyle/>
          <a:p>
            <a:pPr algn="ctr"/>
            <a:r>
              <a:rPr lang="ar-BH" b="1" dirty="0" smtClean="0">
                <a:solidFill>
                  <a:srgbClr val="FF0000"/>
                </a:solidFill>
              </a:rPr>
              <a:t>التقويم الختاميّ</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169020" y="171945"/>
            <a:ext cx="1886705" cy="1669734"/>
          </a:xfrm>
          <a:prstGeom prst="rect">
            <a:avLst/>
          </a:prstGeom>
        </p:spPr>
      </p:pic>
      <p:sp>
        <p:nvSpPr>
          <p:cNvPr id="5" name="Rectangle 4"/>
          <p:cNvSpPr/>
          <p:nvPr/>
        </p:nvSpPr>
        <p:spPr>
          <a:xfrm>
            <a:off x="2562895" y="1006812"/>
            <a:ext cx="9460085" cy="1029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000" b="1" dirty="0" smtClean="0">
                <a:solidFill>
                  <a:srgbClr val="002060"/>
                </a:solidFill>
              </a:rPr>
              <a:t>عوّض فيما يأتي الفعل المبنيّ للمجهول  باسم مفعول مشتقّ من نفس الفعل، وغيّر ما يجب تغييره:</a:t>
            </a:r>
            <a:endParaRPr lang="ar-BH" sz="3000" b="1" dirty="0">
              <a:solidFill>
                <a:srgbClr val="002060"/>
              </a:solidFill>
            </a:endParaRPr>
          </a:p>
        </p:txBody>
      </p:sp>
      <p:sp>
        <p:nvSpPr>
          <p:cNvPr id="7" name="Rectangle 6"/>
          <p:cNvSpPr/>
          <p:nvPr/>
        </p:nvSpPr>
        <p:spPr>
          <a:xfrm>
            <a:off x="2562896" y="2173364"/>
            <a:ext cx="9460085" cy="3853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r" rtl="1">
              <a:lnSpc>
                <a:spcPct val="200000"/>
              </a:lnSpc>
              <a:buFont typeface="Wingdings" panose="05000000000000000000" pitchFamily="2" charset="2"/>
              <a:buChar char="q"/>
            </a:pPr>
            <a:r>
              <a:rPr lang="ar-BH" sz="2800" b="1" dirty="0" smtClean="0">
                <a:solidFill>
                  <a:schemeClr val="accent2">
                    <a:lumMod val="50000"/>
                  </a:schemeClr>
                </a:solidFill>
              </a:rPr>
              <a:t> حُـفّت الجنّةُ بالمَـكارِهِ، وحُـفّت النارُ بالشهَوات.</a:t>
            </a:r>
          </a:p>
          <a:p>
            <a:pPr marL="285750" indent="-285750" algn="r" rtl="1">
              <a:lnSpc>
                <a:spcPct val="200000"/>
              </a:lnSpc>
              <a:buFont typeface="Wingdings" panose="05000000000000000000" pitchFamily="2" charset="2"/>
              <a:buChar char="q"/>
            </a:pPr>
            <a:r>
              <a:rPr lang="ar-BH" sz="2800" b="1" dirty="0">
                <a:solidFill>
                  <a:schemeClr val="accent2">
                    <a:lumMod val="50000"/>
                  </a:schemeClr>
                </a:solidFill>
              </a:rPr>
              <a:t> </a:t>
            </a:r>
            <a:r>
              <a:rPr lang="ar-BH" sz="2800" b="1" dirty="0" smtClean="0">
                <a:solidFill>
                  <a:schemeClr val="accent2">
                    <a:lumMod val="50000"/>
                  </a:schemeClr>
                </a:solidFill>
              </a:rPr>
              <a:t>إنّكَ ُ تُـسْـأَلُ عن أفعالِكَ وتُحاسَبُ على ما قَـدَّمَتْ يَـداكَ.</a:t>
            </a:r>
          </a:p>
          <a:p>
            <a:pPr marL="285750" indent="-285750" algn="r" rtl="1">
              <a:lnSpc>
                <a:spcPct val="200000"/>
              </a:lnSpc>
              <a:buFont typeface="Wingdings" panose="05000000000000000000" pitchFamily="2" charset="2"/>
              <a:buChar char="q"/>
            </a:pPr>
            <a:r>
              <a:rPr lang="ar-BH" sz="2800" b="1" dirty="0" smtClean="0">
                <a:solidFill>
                  <a:schemeClr val="accent2">
                    <a:lumMod val="50000"/>
                  </a:schemeClr>
                </a:solidFill>
              </a:rPr>
              <a:t> المؤمن الصادقُ يُـؤتَـمَـنُ على أسرار أخيه، ويُـؤْمَـنُ جانِبُهُ.</a:t>
            </a:r>
          </a:p>
          <a:p>
            <a:pPr algn="r" rtl="1">
              <a:lnSpc>
                <a:spcPct val="200000"/>
              </a:lnSpc>
            </a:pPr>
            <a:endParaRPr lang="ar-BH" sz="2800" b="1" dirty="0" smtClean="0">
              <a:solidFill>
                <a:schemeClr val="accent2">
                  <a:lumMod val="50000"/>
                </a:schemeClr>
              </a:solidFill>
            </a:endParaRPr>
          </a:p>
        </p:txBody>
      </p:sp>
      <p:sp>
        <p:nvSpPr>
          <p:cNvPr id="8" name="Rectangle 7"/>
          <p:cNvSpPr/>
          <p:nvPr/>
        </p:nvSpPr>
        <p:spPr>
          <a:xfrm>
            <a:off x="5628066" y="2520734"/>
            <a:ext cx="5962920" cy="7579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accent2">
                    <a:lumMod val="50000"/>
                  </a:schemeClr>
                </a:solidFill>
              </a:rPr>
              <a:t>الجنّةُ </a:t>
            </a:r>
            <a:r>
              <a:rPr lang="ar-BH" sz="2800" b="1" dirty="0" smtClean="0">
                <a:solidFill>
                  <a:srgbClr val="FF0000"/>
                </a:solidFill>
              </a:rPr>
              <a:t>محفوفَةٌ</a:t>
            </a:r>
            <a:r>
              <a:rPr lang="ar-BH" sz="2800" b="1" dirty="0" smtClean="0">
                <a:solidFill>
                  <a:schemeClr val="accent2">
                    <a:lumMod val="50000"/>
                  </a:schemeClr>
                </a:solidFill>
              </a:rPr>
              <a:t> بالمَكارِه والنارُ </a:t>
            </a:r>
            <a:r>
              <a:rPr lang="ar-BH" sz="2800" b="1" dirty="0" smtClean="0">
                <a:solidFill>
                  <a:srgbClr val="FF0000"/>
                </a:solidFill>
              </a:rPr>
              <a:t>محفوفَةٌ</a:t>
            </a:r>
            <a:r>
              <a:rPr lang="ar-BH" sz="2800" b="1" dirty="0" smtClean="0">
                <a:solidFill>
                  <a:schemeClr val="accent2">
                    <a:lumMod val="50000"/>
                  </a:schemeClr>
                </a:solidFill>
              </a:rPr>
              <a:t> بالشهوات.</a:t>
            </a:r>
            <a:endParaRPr lang="ar-BH" sz="2800" b="1" dirty="0">
              <a:solidFill>
                <a:schemeClr val="accent2">
                  <a:lumMod val="50000"/>
                </a:schemeClr>
              </a:solidFill>
            </a:endParaRPr>
          </a:p>
        </p:txBody>
      </p:sp>
      <p:sp>
        <p:nvSpPr>
          <p:cNvPr id="14" name="Rectangle 13"/>
          <p:cNvSpPr/>
          <p:nvPr/>
        </p:nvSpPr>
        <p:spPr>
          <a:xfrm>
            <a:off x="4831724" y="3271987"/>
            <a:ext cx="6759262" cy="90152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ar-BH" sz="2800" b="1" dirty="0">
                <a:solidFill>
                  <a:srgbClr val="663300"/>
                </a:solidFill>
              </a:rPr>
              <a:t>إنّكَ ُ </a:t>
            </a:r>
            <a:r>
              <a:rPr lang="ar-BH" sz="2800" b="1" dirty="0" smtClean="0">
                <a:solidFill>
                  <a:srgbClr val="FF0000"/>
                </a:solidFill>
              </a:rPr>
              <a:t>مَـسْؤول</a:t>
            </a:r>
            <a:r>
              <a:rPr lang="ar-BH" sz="2800" b="1" dirty="0" smtClean="0">
                <a:solidFill>
                  <a:srgbClr val="663300"/>
                </a:solidFill>
              </a:rPr>
              <a:t>ٌ </a:t>
            </a:r>
            <a:r>
              <a:rPr lang="ar-BH" sz="2800" b="1" dirty="0">
                <a:solidFill>
                  <a:srgbClr val="663300"/>
                </a:solidFill>
              </a:rPr>
              <a:t>عن أفعالِكَ </a:t>
            </a:r>
            <a:r>
              <a:rPr lang="ar-BH" sz="2800" b="1" dirty="0" smtClean="0">
                <a:solidFill>
                  <a:srgbClr val="663300"/>
                </a:solidFill>
              </a:rPr>
              <a:t>و</a:t>
            </a:r>
            <a:r>
              <a:rPr lang="ar-BH" sz="2800" b="1" dirty="0" smtClean="0">
                <a:solidFill>
                  <a:srgbClr val="FF0000"/>
                </a:solidFill>
              </a:rPr>
              <a:t>مُحاسَبُ</a:t>
            </a:r>
            <a:r>
              <a:rPr lang="ar-BH" sz="2800" b="1" dirty="0" smtClean="0">
                <a:solidFill>
                  <a:srgbClr val="663300"/>
                </a:solidFill>
              </a:rPr>
              <a:t> </a:t>
            </a:r>
            <a:r>
              <a:rPr lang="ar-BH" sz="2800" b="1" dirty="0">
                <a:solidFill>
                  <a:srgbClr val="663300"/>
                </a:solidFill>
              </a:rPr>
              <a:t>على ما قَـدَّمَتْ يَـداكَ.</a:t>
            </a:r>
          </a:p>
        </p:txBody>
      </p:sp>
      <p:sp>
        <p:nvSpPr>
          <p:cNvPr id="15" name="Oval 14"/>
          <p:cNvSpPr/>
          <p:nvPr/>
        </p:nvSpPr>
        <p:spPr>
          <a:xfrm>
            <a:off x="169020" y="5506467"/>
            <a:ext cx="1468193" cy="837127"/>
          </a:xfrm>
          <a:prstGeom prst="ellipse">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2929"/>
                </a:solidFill>
                <a:latin typeface="Microsoft Sans Serif" panose="020B0604020202020204" pitchFamily="34" charset="0"/>
                <a:cs typeface="PT Bold Heading" panose="02010400000000000000" pitchFamily="2" charset="-78"/>
              </a:rPr>
              <a:t>الإجابة</a:t>
            </a:r>
            <a:endParaRPr lang="ar-BH" sz="2800" b="1" dirty="0">
              <a:solidFill>
                <a:srgbClr val="FF2929"/>
              </a:solidFill>
              <a:latin typeface="Microsoft Sans Serif" panose="020B0604020202020204" pitchFamily="34" charset="0"/>
              <a:cs typeface="PT Bold Heading" panose="02010400000000000000" pitchFamily="2" charset="-78"/>
            </a:endParaRPr>
          </a:p>
        </p:txBody>
      </p:sp>
      <p:sp>
        <p:nvSpPr>
          <p:cNvPr id="16" name="Rectangle 15"/>
          <p:cNvSpPr/>
          <p:nvPr/>
        </p:nvSpPr>
        <p:spPr>
          <a:xfrm>
            <a:off x="3981719" y="4100339"/>
            <a:ext cx="7609267" cy="8599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200000"/>
              </a:lnSpc>
            </a:pPr>
            <a:r>
              <a:rPr lang="ar-BH" sz="2800" b="1" dirty="0" smtClean="0">
                <a:solidFill>
                  <a:schemeClr val="accent2">
                    <a:lumMod val="50000"/>
                  </a:schemeClr>
                </a:solidFill>
              </a:rPr>
              <a:t> المؤمن الصادِقُ </a:t>
            </a:r>
            <a:r>
              <a:rPr lang="ar-BH" sz="2800" b="1" dirty="0" smtClean="0">
                <a:solidFill>
                  <a:srgbClr val="FF0000"/>
                </a:solidFill>
              </a:rPr>
              <a:t>مُـؤْتَـمَـنٌ</a:t>
            </a:r>
            <a:r>
              <a:rPr lang="ar-BH" sz="2800" b="1" dirty="0" smtClean="0">
                <a:solidFill>
                  <a:schemeClr val="accent2">
                    <a:lumMod val="50000"/>
                  </a:schemeClr>
                </a:solidFill>
              </a:rPr>
              <a:t> </a:t>
            </a:r>
            <a:r>
              <a:rPr lang="ar-BH" sz="2800" b="1" dirty="0">
                <a:solidFill>
                  <a:schemeClr val="accent2">
                    <a:lumMod val="50000"/>
                  </a:schemeClr>
                </a:solidFill>
              </a:rPr>
              <a:t>على أسرار أخيه، </a:t>
            </a:r>
            <a:r>
              <a:rPr lang="ar-BH" sz="2800" b="1" dirty="0" smtClean="0">
                <a:solidFill>
                  <a:schemeClr val="accent2">
                    <a:lumMod val="50000"/>
                  </a:schemeClr>
                </a:solidFill>
              </a:rPr>
              <a:t>و</a:t>
            </a:r>
            <a:r>
              <a:rPr lang="ar-BH" sz="2800" b="1" dirty="0" smtClean="0">
                <a:solidFill>
                  <a:srgbClr val="FF0000"/>
                </a:solidFill>
              </a:rPr>
              <a:t>مَـأْمون</a:t>
            </a:r>
            <a:r>
              <a:rPr lang="ar-BH" sz="2800" b="1" dirty="0" smtClean="0">
                <a:solidFill>
                  <a:schemeClr val="accent2">
                    <a:lumMod val="50000"/>
                  </a:schemeClr>
                </a:solidFill>
              </a:rPr>
              <a:t>ٌ </a:t>
            </a:r>
            <a:r>
              <a:rPr lang="ar-BH" sz="2800" b="1" dirty="0">
                <a:solidFill>
                  <a:schemeClr val="accent2">
                    <a:lumMod val="50000"/>
                  </a:schemeClr>
                </a:solidFill>
              </a:rPr>
              <a:t>جانِبُهُ</a:t>
            </a:r>
            <a:r>
              <a:rPr lang="ar-BH" sz="2800" b="1" dirty="0" smtClean="0">
                <a:solidFill>
                  <a:schemeClr val="accent2">
                    <a:lumMod val="50000"/>
                  </a:schemeClr>
                </a:solidFill>
              </a:rPr>
              <a:t>.</a:t>
            </a:r>
            <a:endParaRPr lang="ar-BH" sz="2800" b="1" dirty="0">
              <a:solidFill>
                <a:schemeClr val="accent2">
                  <a:lumMod val="50000"/>
                </a:schemeClr>
              </a:solidFill>
            </a:endParaRPr>
          </a:p>
        </p:txBody>
      </p:sp>
    </p:spTree>
    <p:extLst>
      <p:ext uri="{BB962C8B-B14F-4D97-AF65-F5344CB8AC3E}">
        <p14:creationId xmlns:p14="http://schemas.microsoft.com/office/powerpoint/2010/main" val="12463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931832" y="0"/>
            <a:ext cx="8124852" cy="6270114"/>
          </a:xfrm>
          <a:prstGeom prst="ellipse">
            <a:avLst/>
          </a:prstGeom>
          <a:solidFill>
            <a:srgbClr val="F07334"/>
          </a:solidFill>
          <a:ln>
            <a:solidFill>
              <a:srgbClr val="FF0000"/>
            </a:solidFill>
          </a:ln>
          <a:scene3d>
            <a:camera prst="perspectiveRelaxedModerately"/>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600" b="1" dirty="0" smtClean="0">
                <a:solidFill>
                  <a:schemeClr val="bg2">
                    <a:lumMod val="10000"/>
                  </a:schemeClr>
                </a:solidFill>
                <a:latin typeface="Leelawadee" panose="020B0502040204020203" pitchFamily="34" charset="-34"/>
                <a:cs typeface="Bold Italic Art" panose="02010400000000000000" pitchFamily="2" charset="-78"/>
              </a:rPr>
              <a:t>شُكرًا لتِفَاعُـلـِك</a:t>
            </a:r>
            <a:endParaRPr lang="ar-BH" sz="6600" b="1" dirty="0">
              <a:solidFill>
                <a:schemeClr val="bg2">
                  <a:lumMod val="10000"/>
                </a:schemeClr>
              </a:solidFill>
              <a:latin typeface="Leelawadee" panose="020B0502040204020203" pitchFamily="34" charset="-34"/>
              <a:cs typeface="Bold Italic Art" panose="02010400000000000000" pitchFamily="2" charset="-78"/>
            </a:endParaRPr>
          </a:p>
        </p:txBody>
      </p:sp>
      <p:pic>
        <p:nvPicPr>
          <p:cNvPr id="1026" name="Picture 2" descr="نتيجة بحث الصور عن زهرة اللوت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447" y="3866722"/>
            <a:ext cx="2485622" cy="177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44611"/>
      </p:ext>
    </p:extLst>
  </p:cSld>
  <p:clrMapOvr>
    <a:masterClrMapping/>
  </p:clrMapOvr>
  <mc:AlternateContent xmlns:mc="http://schemas.openxmlformats.org/markup-compatibility/2006" xmlns:p14="http://schemas.microsoft.com/office/powerpoint/2010/main">
    <mc:Choice Requires="p14">
      <p:transition spd="slow" p14:dur="2000" advTm="16271"/>
    </mc:Choice>
    <mc:Fallback xmlns="">
      <p:transition spd="slow" advTm="1627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45910" y="102"/>
            <a:ext cx="10807890" cy="740446"/>
          </a:xfrm>
        </p:spPr>
        <p:txBody>
          <a:bodyPr>
            <a:noAutofit/>
          </a:bodyPr>
          <a:lstStyle/>
          <a:p>
            <a:pPr algn="ctr" rtl="1"/>
            <a:r>
              <a:rPr lang="ar-BH" b="1" dirty="0" smtClean="0">
                <a:solidFill>
                  <a:srgbClr val="E36831"/>
                </a:solidFill>
              </a:rPr>
              <a:t>                              </a:t>
            </a:r>
            <a:br>
              <a:rPr lang="ar-BH" b="1" dirty="0" smtClean="0">
                <a:solidFill>
                  <a:srgbClr val="E36831"/>
                </a:solidFill>
              </a:rPr>
            </a:br>
            <a:r>
              <a:rPr lang="ar-BH" b="1" dirty="0" smtClean="0">
                <a:solidFill>
                  <a:srgbClr val="E36831"/>
                </a:solidFill>
              </a:rPr>
              <a:t> </a:t>
            </a:r>
            <a:br>
              <a:rPr lang="ar-BH" b="1" dirty="0" smtClean="0">
                <a:solidFill>
                  <a:srgbClr val="E36831"/>
                </a:solidFill>
              </a:rPr>
            </a:br>
            <a:r>
              <a:rPr lang="ar-BH" b="1" dirty="0">
                <a:solidFill>
                  <a:srgbClr val="E36831"/>
                </a:solidFill>
              </a:rPr>
              <a:t/>
            </a:r>
            <a:br>
              <a:rPr lang="ar-BH" b="1" dirty="0">
                <a:solidFill>
                  <a:srgbClr val="E36831"/>
                </a:solidFill>
              </a:rPr>
            </a:br>
            <a:r>
              <a:rPr lang="ar-BH" b="1" dirty="0" smtClean="0">
                <a:solidFill>
                  <a:srgbClr val="E36831"/>
                </a:solidFill>
              </a:rPr>
              <a:t>النشاط الاستهلالي</a:t>
            </a:r>
            <a:br>
              <a:rPr lang="ar-BH" b="1" dirty="0" smtClean="0">
                <a:solidFill>
                  <a:srgbClr val="E36831"/>
                </a:solidFill>
              </a:rPr>
            </a:br>
            <a:r>
              <a:rPr lang="ar-BH" b="1" dirty="0" smtClean="0">
                <a:solidFill>
                  <a:srgbClr val="E36831"/>
                </a:solidFill>
              </a:rPr>
              <a:t/>
            </a:r>
            <a:br>
              <a:rPr lang="ar-BH" b="1" dirty="0" smtClean="0">
                <a:solidFill>
                  <a:srgbClr val="E36831"/>
                </a:solidFill>
              </a:rPr>
            </a:br>
            <a:r>
              <a:rPr lang="ar-BH" b="1" dirty="0">
                <a:solidFill>
                  <a:srgbClr val="E36831"/>
                </a:solidFill>
              </a:rPr>
              <a:t/>
            </a:r>
            <a:br>
              <a:rPr lang="ar-BH" b="1" dirty="0">
                <a:solidFill>
                  <a:srgbClr val="E36831"/>
                </a:solidFill>
              </a:rPr>
            </a:br>
            <a:endParaRPr lang="en-US" b="1" dirty="0">
              <a:solidFill>
                <a:srgbClr val="E36831"/>
              </a:solidFill>
            </a:endParaRPr>
          </a:p>
        </p:txBody>
      </p:sp>
      <p:sp>
        <p:nvSpPr>
          <p:cNvPr id="12" name="Rectangle 11"/>
          <p:cNvSpPr/>
          <p:nvPr/>
        </p:nvSpPr>
        <p:spPr>
          <a:xfrm>
            <a:off x="8317402" y="4493358"/>
            <a:ext cx="3338460" cy="75402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ar-BH" sz="2600" b="1" dirty="0" smtClean="0">
                <a:solidFill>
                  <a:srgbClr val="FFFF00"/>
                </a:solidFill>
              </a:rPr>
              <a:t>الأواني </a:t>
            </a:r>
            <a:r>
              <a:rPr lang="ar-BH" sz="2600" dirty="0" smtClean="0">
                <a:solidFill>
                  <a:srgbClr val="FFFF00"/>
                </a:solidFill>
              </a:rPr>
              <a:t>..........</a:t>
            </a:r>
            <a:r>
              <a:rPr lang="ar-BH" sz="2600" b="1" dirty="0" smtClean="0">
                <a:solidFill>
                  <a:srgbClr val="FFFF00"/>
                </a:solidFill>
              </a:rPr>
              <a:t>  من الخزف</a:t>
            </a:r>
            <a:endParaRPr lang="en-US" sz="2600" dirty="0">
              <a:solidFill>
                <a:srgbClr val="FFFF00"/>
              </a:solidFill>
            </a:endParaRPr>
          </a:p>
        </p:txBody>
      </p:sp>
      <p:sp>
        <p:nvSpPr>
          <p:cNvPr id="13" name="Rectangle 12"/>
          <p:cNvSpPr/>
          <p:nvPr/>
        </p:nvSpPr>
        <p:spPr>
          <a:xfrm>
            <a:off x="4416263" y="4513831"/>
            <a:ext cx="3560976" cy="75402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ar-BH" sz="2600" b="1" dirty="0" smtClean="0">
                <a:solidFill>
                  <a:srgbClr val="FFFF00"/>
                </a:solidFill>
              </a:rPr>
              <a:t>البـــاب </a:t>
            </a:r>
            <a:r>
              <a:rPr lang="ar-BH" sz="2600" dirty="0" smtClean="0">
                <a:solidFill>
                  <a:srgbClr val="FFFF00"/>
                </a:solidFill>
              </a:rPr>
              <a:t>............</a:t>
            </a:r>
            <a:r>
              <a:rPr lang="ar-BH" sz="2600" b="1" dirty="0" smtClean="0">
                <a:solidFill>
                  <a:srgbClr val="FFFF00"/>
                </a:solidFill>
              </a:rPr>
              <a:t> </a:t>
            </a:r>
            <a:endParaRPr lang="en-US" sz="2600" b="1" dirty="0">
              <a:solidFill>
                <a:srgbClr val="FFFF00"/>
              </a:solidFill>
            </a:endParaRPr>
          </a:p>
        </p:txBody>
      </p:sp>
      <p:sp>
        <p:nvSpPr>
          <p:cNvPr id="14" name="Rectangle 13"/>
          <p:cNvSpPr/>
          <p:nvPr/>
        </p:nvSpPr>
        <p:spPr>
          <a:xfrm>
            <a:off x="582208" y="4483524"/>
            <a:ext cx="3545130" cy="787176"/>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ar-BH" sz="2600" b="1" dirty="0" smtClean="0">
                <a:solidFill>
                  <a:srgbClr val="FFFF00"/>
                </a:solidFill>
              </a:rPr>
              <a:t>زجاج النافذة </a:t>
            </a:r>
            <a:r>
              <a:rPr lang="ar-BH" sz="2600" dirty="0" smtClean="0">
                <a:solidFill>
                  <a:srgbClr val="FFFF00"/>
                </a:solidFill>
              </a:rPr>
              <a:t>...........</a:t>
            </a:r>
            <a:r>
              <a:rPr lang="ar-BH" sz="2600" b="1" dirty="0" smtClean="0">
                <a:solidFill>
                  <a:srgbClr val="FFFF00"/>
                </a:solidFill>
              </a:rPr>
              <a:t>  </a:t>
            </a:r>
            <a:endParaRPr lang="en-US" sz="2600" b="1" dirty="0">
              <a:solidFill>
                <a:srgbClr val="FFFF00"/>
              </a:solidFill>
            </a:endParaRPr>
          </a:p>
        </p:txBody>
      </p:sp>
      <p:sp>
        <p:nvSpPr>
          <p:cNvPr id="15" name="Rectangle 14"/>
          <p:cNvSpPr/>
          <p:nvPr/>
        </p:nvSpPr>
        <p:spPr>
          <a:xfrm>
            <a:off x="645203" y="1312172"/>
            <a:ext cx="11008789" cy="829324"/>
          </a:xfrm>
          <a:prstGeom prst="rect">
            <a:avLst/>
          </a:prstGeom>
          <a:solidFill>
            <a:srgbClr val="F0904E"/>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000" b="1" dirty="0">
                <a:solidFill>
                  <a:srgbClr val="002060"/>
                </a:solidFill>
              </a:rPr>
              <a:t>أكمل التعليق على كلّ صورة ممّا يأتي بإضافة </a:t>
            </a:r>
            <a:r>
              <a:rPr lang="ar-BH" sz="3000" b="1" dirty="0" smtClean="0">
                <a:solidFill>
                  <a:srgbClr val="002060"/>
                </a:solidFill>
              </a:rPr>
              <a:t>مشتقّ مناسب من الأفعال المصاحبة</a:t>
            </a:r>
            <a:endParaRPr lang="ar-BH" sz="3000" b="1" dirty="0">
              <a:solidFill>
                <a:srgbClr val="002060"/>
              </a:solidFill>
            </a:endParaRPr>
          </a:p>
        </p:txBody>
      </p:sp>
      <p:sp>
        <p:nvSpPr>
          <p:cNvPr id="22" name="Rectangle 21"/>
          <p:cNvSpPr/>
          <p:nvPr/>
        </p:nvSpPr>
        <p:spPr>
          <a:xfrm>
            <a:off x="9659155" y="4632190"/>
            <a:ext cx="1161238" cy="51730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rPr>
              <a:t>مصنوعةٌ</a:t>
            </a:r>
            <a:endParaRPr lang="ar-BH" sz="2600" b="1" dirty="0">
              <a:solidFill>
                <a:srgbClr val="FF0000"/>
              </a:solidFill>
            </a:endParaRPr>
          </a:p>
        </p:txBody>
      </p:sp>
      <p:sp>
        <p:nvSpPr>
          <p:cNvPr id="23" name="Rectangle 22"/>
          <p:cNvSpPr/>
          <p:nvPr/>
        </p:nvSpPr>
        <p:spPr>
          <a:xfrm>
            <a:off x="1629154" y="4623693"/>
            <a:ext cx="1012843" cy="5342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rPr>
              <a:t>مكسورٌ</a:t>
            </a:r>
            <a:endParaRPr lang="ar-BH" sz="2600" b="1" dirty="0">
              <a:solidFill>
                <a:srgbClr val="FF0000"/>
              </a:solidFill>
            </a:endParaRPr>
          </a:p>
        </p:txBody>
      </p:sp>
      <p:sp>
        <p:nvSpPr>
          <p:cNvPr id="24" name="Rectangle 23"/>
          <p:cNvSpPr/>
          <p:nvPr/>
        </p:nvSpPr>
        <p:spPr>
          <a:xfrm>
            <a:off x="5989635" y="4678325"/>
            <a:ext cx="1104594" cy="47116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rgbClr val="FF0000"/>
                </a:solidFill>
              </a:rPr>
              <a:t>مفتوحٌ</a:t>
            </a:r>
            <a:endParaRPr lang="ar-BH" sz="2600" b="1" dirty="0">
              <a:solidFill>
                <a:srgbClr val="FF0000"/>
              </a:solidFill>
            </a:endParaRPr>
          </a:p>
        </p:txBody>
      </p:sp>
      <p:sp>
        <p:nvSpPr>
          <p:cNvPr id="20" name="Rectangle 19"/>
          <p:cNvSpPr/>
          <p:nvPr/>
        </p:nvSpPr>
        <p:spPr>
          <a:xfrm>
            <a:off x="5857332" y="5321480"/>
            <a:ext cx="989690" cy="5536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chemeClr val="bg1"/>
                </a:solidFill>
              </a:rPr>
              <a:t>فَـتَـحَ</a:t>
            </a:r>
            <a:endParaRPr lang="ar-BH" sz="2600" b="1" dirty="0">
              <a:solidFill>
                <a:schemeClr val="bg1"/>
              </a:solidFill>
            </a:endParaRPr>
          </a:p>
        </p:txBody>
      </p:sp>
      <p:sp>
        <p:nvSpPr>
          <p:cNvPr id="25" name="Rectangle 24"/>
          <p:cNvSpPr/>
          <p:nvPr/>
        </p:nvSpPr>
        <p:spPr>
          <a:xfrm>
            <a:off x="1955950" y="5298155"/>
            <a:ext cx="989690" cy="54734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chemeClr val="bg1"/>
                </a:solidFill>
              </a:rPr>
              <a:t>كَـسَـرَ</a:t>
            </a:r>
            <a:endParaRPr lang="ar-BH" sz="2600" b="1" dirty="0">
              <a:solidFill>
                <a:schemeClr val="bg1"/>
              </a:solidFill>
            </a:endParaRPr>
          </a:p>
        </p:txBody>
      </p:sp>
      <p:sp>
        <p:nvSpPr>
          <p:cNvPr id="26" name="Rectangle 25"/>
          <p:cNvSpPr/>
          <p:nvPr/>
        </p:nvSpPr>
        <p:spPr>
          <a:xfrm>
            <a:off x="9491787" y="5299725"/>
            <a:ext cx="989690" cy="5536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600" b="1" dirty="0" smtClean="0">
                <a:solidFill>
                  <a:schemeClr val="bg1"/>
                </a:solidFill>
              </a:rPr>
              <a:t>صَـنَـعَ</a:t>
            </a:r>
            <a:endParaRPr lang="ar-BH" sz="2600" b="1" dirty="0">
              <a:solidFill>
                <a:schemeClr val="bg1"/>
              </a:solidFill>
            </a:endParaRPr>
          </a:p>
        </p:txBody>
      </p:sp>
      <p:pic>
        <p:nvPicPr>
          <p:cNvPr id="3" name="Picture 2"/>
          <p:cNvPicPr>
            <a:picLocks noChangeAspect="1"/>
          </p:cNvPicPr>
          <p:nvPr/>
        </p:nvPicPr>
        <p:blipFill>
          <a:blip r:embed="rId3"/>
          <a:stretch>
            <a:fillRect/>
          </a:stretch>
        </p:blipFill>
        <p:spPr>
          <a:xfrm>
            <a:off x="4416263" y="2361869"/>
            <a:ext cx="3560976" cy="2098333"/>
          </a:xfrm>
          <a:prstGeom prst="rect">
            <a:avLst/>
          </a:prstGeom>
        </p:spPr>
      </p:pic>
      <p:pic>
        <p:nvPicPr>
          <p:cNvPr id="4" name="Picture 3"/>
          <p:cNvPicPr>
            <a:picLocks noChangeAspect="1"/>
          </p:cNvPicPr>
          <p:nvPr/>
        </p:nvPicPr>
        <p:blipFill rotWithShape="1">
          <a:blip r:embed="rId4"/>
          <a:srcRect b="6343"/>
          <a:stretch/>
        </p:blipFill>
        <p:spPr>
          <a:xfrm>
            <a:off x="582208" y="2361868"/>
            <a:ext cx="3508832" cy="2121117"/>
          </a:xfrm>
          <a:prstGeom prst="rect">
            <a:avLst/>
          </a:prstGeom>
        </p:spPr>
      </p:pic>
      <p:pic>
        <p:nvPicPr>
          <p:cNvPr id="7" name="Content Placeholder 6"/>
          <p:cNvPicPr>
            <a:picLocks noGrp="1" noChangeAspect="1"/>
          </p:cNvPicPr>
          <p:nvPr>
            <p:ph idx="1"/>
          </p:nvPr>
        </p:nvPicPr>
        <p:blipFill>
          <a:blip r:embed="rId5"/>
          <a:stretch>
            <a:fillRect/>
          </a:stretch>
        </p:blipFill>
        <p:spPr>
          <a:xfrm>
            <a:off x="8344171" y="2361869"/>
            <a:ext cx="3287219" cy="2089314"/>
          </a:xfrm>
          <a:prstGeom prst="rect">
            <a:avLst/>
          </a:prstGeom>
        </p:spPr>
      </p:pic>
      <p:sp>
        <p:nvSpPr>
          <p:cNvPr id="8" name="Oval 7"/>
          <p:cNvSpPr/>
          <p:nvPr/>
        </p:nvSpPr>
        <p:spPr>
          <a:xfrm>
            <a:off x="270455" y="5576552"/>
            <a:ext cx="1468193" cy="837127"/>
          </a:xfrm>
          <a:prstGeom prst="ellipse">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2929"/>
                </a:solidFill>
                <a:latin typeface="Microsoft Sans Serif" panose="020B0604020202020204" pitchFamily="34" charset="0"/>
                <a:cs typeface="PT Bold Heading" panose="02010400000000000000" pitchFamily="2" charset="-78"/>
              </a:rPr>
              <a:t>الإجابة</a:t>
            </a:r>
            <a:endParaRPr lang="ar-BH" sz="2800" b="1" dirty="0">
              <a:solidFill>
                <a:srgbClr val="FF2929"/>
              </a:solidFill>
              <a:latin typeface="Microsoft Sans Serif" panose="020B0604020202020204" pitchFamily="34" charset="0"/>
              <a:cs typeface="PT Bold Heading" panose="02010400000000000000" pitchFamily="2" charset="-78"/>
            </a:endParaRPr>
          </a:p>
        </p:txBody>
      </p:sp>
    </p:spTree>
    <p:extLst>
      <p:ext uri="{BB962C8B-B14F-4D97-AF65-F5344CB8AC3E}">
        <p14:creationId xmlns:p14="http://schemas.microsoft.com/office/powerpoint/2010/main" val="2319036605"/>
      </p:ext>
    </p:extLst>
  </p:cSld>
  <p:clrMapOvr>
    <a:masterClrMapping/>
  </p:clrMapOvr>
  <mc:AlternateContent xmlns:mc="http://schemas.openxmlformats.org/markup-compatibility/2006" xmlns:p14="http://schemas.microsoft.com/office/powerpoint/2010/main">
    <mc:Choice Requires="p14">
      <p:transition spd="slow" p14:dur="2000" advTm="24093"/>
    </mc:Choice>
    <mc:Fallback xmlns="">
      <p:transition spd="slow" advTm="24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9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900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900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071838" y="503300"/>
            <a:ext cx="5377219" cy="1279312"/>
          </a:xfrm>
          <a:prstGeom prst="rect">
            <a:avLst/>
          </a:prstGeom>
          <a:solidFill>
            <a:schemeClr val="accent5">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b="1" smtClean="0">
                <a:solidFill>
                  <a:schemeClr val="accent2">
                    <a:lumMod val="75000"/>
                  </a:schemeClr>
                </a:solidFill>
              </a:rPr>
              <a:t/>
            </a:r>
            <a:br>
              <a:rPr lang="ar-BH" sz="5400" b="1" smtClean="0">
                <a:solidFill>
                  <a:schemeClr val="accent2">
                    <a:lumMod val="75000"/>
                  </a:schemeClr>
                </a:solidFill>
              </a:rPr>
            </a:br>
            <a:r>
              <a:rPr lang="ar-BH" sz="5400" b="1" smtClean="0">
                <a:solidFill>
                  <a:schemeClr val="accent2">
                    <a:lumMod val="75000"/>
                  </a:schemeClr>
                </a:solidFill>
              </a:rPr>
              <a:t>      </a:t>
            </a:r>
            <a:r>
              <a:rPr lang="ar-BH" sz="5400" b="1" smtClean="0">
                <a:solidFill>
                  <a:schemeClr val="accent4">
                    <a:lumMod val="60000"/>
                    <a:lumOff val="40000"/>
                  </a:schemeClr>
                </a:solidFill>
              </a:rPr>
              <a:t>أهداف الدرس</a:t>
            </a:r>
            <a:r>
              <a:rPr lang="en-US" sz="5400" b="1" smtClean="0">
                <a:solidFill>
                  <a:schemeClr val="accent4">
                    <a:lumMod val="60000"/>
                    <a:lumOff val="40000"/>
                  </a:schemeClr>
                </a:solidFill>
              </a:rPr>
              <a:t>    </a:t>
            </a:r>
            <a:r>
              <a:rPr lang="ar-BH" sz="5400" b="1" smtClean="0">
                <a:solidFill>
                  <a:schemeClr val="accent2">
                    <a:lumMod val="75000"/>
                  </a:schemeClr>
                </a:solidFill>
              </a:rPr>
              <a:t/>
            </a:r>
            <a:br>
              <a:rPr lang="ar-BH" sz="5400" b="1" smtClean="0">
                <a:solidFill>
                  <a:schemeClr val="accent2">
                    <a:lumMod val="75000"/>
                  </a:schemeClr>
                </a:solidFill>
              </a:rPr>
            </a:br>
            <a:endParaRPr lang="ar-BH" sz="5400" dirty="0">
              <a:solidFill>
                <a:schemeClr val="accent2">
                  <a:lumMod val="75000"/>
                </a:schemeClr>
              </a:solidFill>
            </a:endParaRPr>
          </a:p>
        </p:txBody>
      </p:sp>
      <p:sp>
        <p:nvSpPr>
          <p:cNvPr id="26" name="Rectangle 25"/>
          <p:cNvSpPr/>
          <p:nvPr/>
        </p:nvSpPr>
        <p:spPr>
          <a:xfrm>
            <a:off x="3256419" y="2439592"/>
            <a:ext cx="7431206" cy="78877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a:solidFill>
                  <a:srgbClr val="0070C0"/>
                </a:solidFill>
              </a:rPr>
              <a:t>أن </a:t>
            </a:r>
            <a:r>
              <a:rPr lang="ar-BH" sz="3600" b="1" dirty="0" smtClean="0">
                <a:solidFill>
                  <a:srgbClr val="0070C0"/>
                </a:solidFill>
              </a:rPr>
              <a:t>يتعرّف </a:t>
            </a:r>
            <a:r>
              <a:rPr lang="ar-BH" sz="3600" b="1" dirty="0">
                <a:solidFill>
                  <a:srgbClr val="0070C0"/>
                </a:solidFill>
              </a:rPr>
              <a:t>الطالب </a:t>
            </a:r>
            <a:r>
              <a:rPr lang="ar-BH" sz="3600" b="1" dirty="0" smtClean="0">
                <a:solidFill>
                  <a:srgbClr val="0070C0"/>
                </a:solidFill>
              </a:rPr>
              <a:t>اسم المفعول ودلالته</a:t>
            </a:r>
            <a:endParaRPr lang="ar-BH" sz="3600" dirty="0">
              <a:solidFill>
                <a:srgbClr val="0070C0"/>
              </a:solidFill>
            </a:endParaRPr>
          </a:p>
        </p:txBody>
      </p:sp>
      <p:sp>
        <p:nvSpPr>
          <p:cNvPr id="30" name="Rectangle 29"/>
          <p:cNvSpPr/>
          <p:nvPr/>
        </p:nvSpPr>
        <p:spPr>
          <a:xfrm>
            <a:off x="3256419" y="3678716"/>
            <a:ext cx="7431206" cy="78877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0070C0"/>
                </a:solidFill>
              </a:rPr>
              <a:t>أن يصوغه صياغة سليمة  </a:t>
            </a:r>
            <a:endParaRPr lang="ar-BH" sz="3600" dirty="0">
              <a:solidFill>
                <a:srgbClr val="0070C0"/>
              </a:solidFill>
            </a:endParaRPr>
          </a:p>
        </p:txBody>
      </p:sp>
      <p:sp>
        <p:nvSpPr>
          <p:cNvPr id="32" name="Rectangle 31"/>
          <p:cNvSpPr/>
          <p:nvPr/>
        </p:nvSpPr>
        <p:spPr>
          <a:xfrm>
            <a:off x="3256419" y="4891923"/>
            <a:ext cx="7431206" cy="788777"/>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600" b="1" dirty="0" smtClean="0">
                <a:solidFill>
                  <a:srgbClr val="0070C0"/>
                </a:solidFill>
              </a:rPr>
              <a:t>أن يوظّفه في تواصله توظيفًا سليمًا</a:t>
            </a:r>
            <a:endParaRPr lang="ar-BH" sz="3600" dirty="0">
              <a:solidFill>
                <a:srgbClr val="0070C0"/>
              </a:solidFill>
            </a:endParaRPr>
          </a:p>
        </p:txBody>
      </p:sp>
      <p:pic>
        <p:nvPicPr>
          <p:cNvPr id="34" name="Picture 33"/>
          <p:cNvPicPr>
            <a:picLocks noChangeAspect="1"/>
          </p:cNvPicPr>
          <p:nvPr/>
        </p:nvPicPr>
        <p:blipFill>
          <a:blip r:embed="rId4"/>
          <a:stretch>
            <a:fillRect/>
          </a:stretch>
        </p:blipFill>
        <p:spPr>
          <a:xfrm>
            <a:off x="124243" y="64712"/>
            <a:ext cx="3132176" cy="2156488"/>
          </a:xfrm>
          <a:prstGeom prst="rect">
            <a:avLst/>
          </a:prstGeom>
        </p:spPr>
      </p:pic>
    </p:spTree>
    <p:custDataLst>
      <p:tags r:id="rId1"/>
    </p:custDataLst>
    <p:extLst>
      <p:ext uri="{BB962C8B-B14F-4D97-AF65-F5344CB8AC3E}">
        <p14:creationId xmlns:p14="http://schemas.microsoft.com/office/powerpoint/2010/main" val="1002594266"/>
      </p:ext>
    </p:extLst>
  </p:cSld>
  <p:clrMapOvr>
    <a:masterClrMapping/>
  </p:clrMapOvr>
  <mc:AlternateContent xmlns:mc="http://schemas.openxmlformats.org/markup-compatibility/2006" xmlns:p14="http://schemas.microsoft.com/office/powerpoint/2010/main">
    <mc:Choice Requires="p14">
      <p:transition spd="slow" p14:dur="2000" advTm="30008"/>
    </mc:Choice>
    <mc:Fallback xmlns="">
      <p:transition spd="slow" advTm="300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90175" y="115912"/>
            <a:ext cx="5512158" cy="7727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2929"/>
                </a:solidFill>
              </a:rPr>
              <a:t>اسم المفعول: تعريفه ودلالته</a:t>
            </a:r>
            <a:endParaRPr lang="ar-BH" sz="4000" b="1" dirty="0">
              <a:solidFill>
                <a:srgbClr val="FF2929"/>
              </a:solidFill>
            </a:endParaRPr>
          </a:p>
        </p:txBody>
      </p:sp>
      <p:pic>
        <p:nvPicPr>
          <p:cNvPr id="5" name="Picture 4"/>
          <p:cNvPicPr>
            <a:picLocks noChangeAspect="1"/>
          </p:cNvPicPr>
          <p:nvPr/>
        </p:nvPicPr>
        <p:blipFill rotWithShape="1">
          <a:blip r:embed="rId4"/>
          <a:srcRect b="6850"/>
          <a:stretch/>
        </p:blipFill>
        <p:spPr>
          <a:xfrm>
            <a:off x="8371267" y="1218598"/>
            <a:ext cx="3116687" cy="2161777"/>
          </a:xfrm>
          <a:prstGeom prst="rect">
            <a:avLst/>
          </a:prstGeom>
        </p:spPr>
      </p:pic>
      <p:sp>
        <p:nvSpPr>
          <p:cNvPr id="7" name="Rectangle 6"/>
          <p:cNvSpPr/>
          <p:nvPr/>
        </p:nvSpPr>
        <p:spPr>
          <a:xfrm>
            <a:off x="2266685" y="1218598"/>
            <a:ext cx="5795490" cy="72121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1">
                    <a:lumMod val="50000"/>
                  </a:schemeClr>
                </a:solidFill>
              </a:rPr>
              <a:t>تأمّل الصورة وعبّر عنها بجملة من إنشائك</a:t>
            </a:r>
            <a:endParaRPr lang="ar-BH" sz="2800" b="1" dirty="0">
              <a:solidFill>
                <a:schemeClr val="accent1">
                  <a:lumMod val="50000"/>
                </a:schemeClr>
              </a:solidFill>
            </a:endParaRPr>
          </a:p>
        </p:txBody>
      </p:sp>
      <p:sp>
        <p:nvSpPr>
          <p:cNvPr id="16" name="Rectangle 15"/>
          <p:cNvSpPr/>
          <p:nvPr/>
        </p:nvSpPr>
        <p:spPr>
          <a:xfrm>
            <a:off x="2266684" y="2079336"/>
            <a:ext cx="5795490" cy="586591"/>
          </a:xfrm>
          <a:prstGeom prst="rect">
            <a:avLst/>
          </a:prstGeom>
          <a:solidFill>
            <a:srgbClr val="C2E4B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456A2C"/>
                </a:solidFill>
              </a:rPr>
              <a:t>شَرِبَ المريضُ الدواءَ</a:t>
            </a:r>
            <a:endParaRPr lang="ar-BH" sz="2800" b="1" dirty="0">
              <a:solidFill>
                <a:srgbClr val="456A2C"/>
              </a:solidFill>
            </a:endParaRPr>
          </a:p>
        </p:txBody>
      </p:sp>
      <p:sp>
        <p:nvSpPr>
          <p:cNvPr id="17" name="Rectangle 16"/>
          <p:cNvSpPr/>
          <p:nvPr/>
        </p:nvSpPr>
        <p:spPr>
          <a:xfrm>
            <a:off x="5318975" y="2805448"/>
            <a:ext cx="2743198" cy="586591"/>
          </a:xfrm>
          <a:prstGeom prst="rect">
            <a:avLst/>
          </a:prstGeom>
          <a:solidFill>
            <a:srgbClr val="EFC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1">
                    <a:lumMod val="50000"/>
                  </a:schemeClr>
                </a:solidFill>
              </a:rPr>
              <a:t>المريضُ</a:t>
            </a:r>
            <a:r>
              <a:rPr lang="ar-BH" sz="2800" b="1" dirty="0" smtClean="0">
                <a:solidFill>
                  <a:srgbClr val="456A2C"/>
                </a:solidFill>
              </a:rPr>
              <a:t> </a:t>
            </a:r>
            <a:r>
              <a:rPr lang="ar-BH" sz="2800" b="1" dirty="0" smtClean="0">
                <a:solidFill>
                  <a:schemeClr val="accent2">
                    <a:lumMod val="75000"/>
                  </a:schemeClr>
                </a:solidFill>
              </a:rPr>
              <a:t>شارِب</a:t>
            </a:r>
            <a:r>
              <a:rPr lang="ar-BH" sz="2800" b="1" dirty="0" smtClean="0">
                <a:solidFill>
                  <a:srgbClr val="456A2C"/>
                </a:solidFill>
              </a:rPr>
              <a:t>ٌ </a:t>
            </a:r>
            <a:r>
              <a:rPr lang="ar-BH" sz="2800" b="1" dirty="0" smtClean="0">
                <a:solidFill>
                  <a:schemeClr val="accent1">
                    <a:lumMod val="50000"/>
                  </a:schemeClr>
                </a:solidFill>
              </a:rPr>
              <a:t>الدواءَ</a:t>
            </a:r>
            <a:endParaRPr lang="ar-BH" sz="2800" b="1" dirty="0">
              <a:solidFill>
                <a:schemeClr val="accent1">
                  <a:lumMod val="50000"/>
                </a:schemeClr>
              </a:solidFill>
            </a:endParaRPr>
          </a:p>
        </p:txBody>
      </p:sp>
      <p:sp>
        <p:nvSpPr>
          <p:cNvPr id="18" name="Rectangle 17"/>
          <p:cNvSpPr/>
          <p:nvPr/>
        </p:nvSpPr>
        <p:spPr>
          <a:xfrm>
            <a:off x="2266683" y="2805448"/>
            <a:ext cx="2743198" cy="586591"/>
          </a:xfrm>
          <a:prstGeom prst="rect">
            <a:avLst/>
          </a:prstGeom>
          <a:solidFill>
            <a:srgbClr val="EFC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1">
                    <a:lumMod val="50000"/>
                  </a:schemeClr>
                </a:solidFill>
              </a:rPr>
              <a:t>الدواءُ</a:t>
            </a:r>
            <a:r>
              <a:rPr lang="ar-BH" sz="2800" b="1" dirty="0" smtClean="0">
                <a:solidFill>
                  <a:srgbClr val="456A2C"/>
                </a:solidFill>
              </a:rPr>
              <a:t> </a:t>
            </a:r>
            <a:r>
              <a:rPr lang="ar-BH" sz="2800" b="1" dirty="0" smtClean="0">
                <a:solidFill>
                  <a:schemeClr val="accent2">
                    <a:lumMod val="75000"/>
                  </a:schemeClr>
                </a:solidFill>
              </a:rPr>
              <a:t>مشروب</a:t>
            </a:r>
            <a:r>
              <a:rPr lang="ar-BH" sz="2800" b="1" dirty="0" smtClean="0">
                <a:solidFill>
                  <a:srgbClr val="456A2C"/>
                </a:solidFill>
              </a:rPr>
              <a:t>ٌ </a:t>
            </a:r>
            <a:endParaRPr lang="ar-BH" sz="2800" b="1" dirty="0">
              <a:solidFill>
                <a:schemeClr val="accent1">
                  <a:lumMod val="50000"/>
                </a:schemeClr>
              </a:solidFill>
            </a:endParaRPr>
          </a:p>
        </p:txBody>
      </p:sp>
      <p:sp>
        <p:nvSpPr>
          <p:cNvPr id="9" name="Rectangle 8"/>
          <p:cNvSpPr/>
          <p:nvPr/>
        </p:nvSpPr>
        <p:spPr>
          <a:xfrm>
            <a:off x="9813700" y="3990439"/>
            <a:ext cx="1275009" cy="7469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FF0000"/>
                </a:solidFill>
              </a:rPr>
              <a:t>شارب</a:t>
            </a:r>
            <a:endParaRPr lang="ar-BH" sz="3200" b="1" dirty="0">
              <a:solidFill>
                <a:srgbClr val="FF0000"/>
              </a:solidFill>
            </a:endParaRPr>
          </a:p>
        </p:txBody>
      </p:sp>
      <p:sp>
        <p:nvSpPr>
          <p:cNvPr id="10" name="Left Arrow 9"/>
          <p:cNvSpPr/>
          <p:nvPr/>
        </p:nvSpPr>
        <p:spPr>
          <a:xfrm>
            <a:off x="8525814" y="4177182"/>
            <a:ext cx="1197734" cy="373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7" name="Rectangle 26"/>
          <p:cNvSpPr/>
          <p:nvPr/>
        </p:nvSpPr>
        <p:spPr>
          <a:xfrm>
            <a:off x="4359498" y="3990439"/>
            <a:ext cx="4011770" cy="7469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tx1"/>
                </a:solidFill>
              </a:rPr>
              <a:t>مشتقّ دلّ على </a:t>
            </a:r>
            <a:r>
              <a:rPr lang="ar-BH" sz="2800" b="1" dirty="0" smtClean="0">
                <a:solidFill>
                  <a:schemeClr val="accent6">
                    <a:lumMod val="75000"/>
                  </a:schemeClr>
                </a:solidFill>
              </a:rPr>
              <a:t>من قام بالفعل</a:t>
            </a:r>
            <a:endParaRPr lang="ar-BH" sz="2800" b="1" dirty="0">
              <a:solidFill>
                <a:schemeClr val="accent6">
                  <a:lumMod val="75000"/>
                </a:schemeClr>
              </a:solidFill>
            </a:endParaRPr>
          </a:p>
        </p:txBody>
      </p:sp>
      <p:sp>
        <p:nvSpPr>
          <p:cNvPr id="28" name="Left Arrow 27"/>
          <p:cNvSpPr/>
          <p:nvPr/>
        </p:nvSpPr>
        <p:spPr>
          <a:xfrm>
            <a:off x="3116518" y="4233124"/>
            <a:ext cx="1133000" cy="373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Rectangle 28"/>
          <p:cNvSpPr/>
          <p:nvPr/>
        </p:nvSpPr>
        <p:spPr>
          <a:xfrm>
            <a:off x="476519" y="4023839"/>
            <a:ext cx="2582215" cy="7469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6">
                    <a:lumMod val="75000"/>
                  </a:schemeClr>
                </a:solidFill>
              </a:rPr>
              <a:t>اسم فاعل</a:t>
            </a:r>
            <a:endParaRPr lang="ar-BH" sz="2800" b="1" dirty="0">
              <a:solidFill>
                <a:schemeClr val="accent6">
                  <a:lumMod val="75000"/>
                </a:schemeClr>
              </a:solidFill>
            </a:endParaRPr>
          </a:p>
        </p:txBody>
      </p:sp>
      <p:sp>
        <p:nvSpPr>
          <p:cNvPr id="30" name="Rectangle 29"/>
          <p:cNvSpPr/>
          <p:nvPr/>
        </p:nvSpPr>
        <p:spPr>
          <a:xfrm>
            <a:off x="9813700" y="5172397"/>
            <a:ext cx="1275009" cy="7469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FF0000"/>
                </a:solidFill>
              </a:rPr>
              <a:t>مشروب</a:t>
            </a:r>
            <a:endParaRPr lang="ar-BH" sz="3200" b="1" dirty="0">
              <a:solidFill>
                <a:srgbClr val="FF0000"/>
              </a:solidFill>
            </a:endParaRPr>
          </a:p>
        </p:txBody>
      </p:sp>
      <p:sp>
        <p:nvSpPr>
          <p:cNvPr id="31" name="Left Arrow 30"/>
          <p:cNvSpPr/>
          <p:nvPr/>
        </p:nvSpPr>
        <p:spPr>
          <a:xfrm>
            <a:off x="8525814" y="5359140"/>
            <a:ext cx="1197734" cy="373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2" name="Rectangle 31"/>
          <p:cNvSpPr/>
          <p:nvPr/>
        </p:nvSpPr>
        <p:spPr>
          <a:xfrm>
            <a:off x="4359498" y="5162576"/>
            <a:ext cx="4121240" cy="7469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tx1"/>
                </a:solidFill>
              </a:rPr>
              <a:t>مشتقّ دلّ على </a:t>
            </a:r>
            <a:r>
              <a:rPr lang="ar-BH" sz="2800" b="1" dirty="0" smtClean="0">
                <a:solidFill>
                  <a:srgbClr val="FF0000"/>
                </a:solidFill>
              </a:rPr>
              <a:t>من وقع عليه الفعل</a:t>
            </a:r>
            <a:endParaRPr lang="ar-BH" sz="2800" b="1" dirty="0">
              <a:solidFill>
                <a:srgbClr val="FF0000"/>
              </a:solidFill>
            </a:endParaRPr>
          </a:p>
        </p:txBody>
      </p:sp>
      <p:sp>
        <p:nvSpPr>
          <p:cNvPr id="33" name="Left Arrow 32"/>
          <p:cNvSpPr/>
          <p:nvPr/>
        </p:nvSpPr>
        <p:spPr>
          <a:xfrm>
            <a:off x="3116518" y="5359140"/>
            <a:ext cx="1152827" cy="373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4" name="Rectangle 33"/>
          <p:cNvSpPr/>
          <p:nvPr/>
        </p:nvSpPr>
        <p:spPr>
          <a:xfrm>
            <a:off x="476519" y="5193244"/>
            <a:ext cx="2582215" cy="74697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اسم مفعول</a:t>
            </a:r>
            <a:endParaRPr lang="ar-BH" sz="2800" b="1" dirty="0">
              <a:solidFill>
                <a:srgbClr val="FF0000"/>
              </a:solidFill>
            </a:endParaRPr>
          </a:p>
        </p:txBody>
      </p:sp>
    </p:spTree>
    <p:custDataLst>
      <p:tags r:id="rId1"/>
    </p:custDataLst>
    <p:extLst>
      <p:ext uri="{BB962C8B-B14F-4D97-AF65-F5344CB8AC3E}">
        <p14:creationId xmlns:p14="http://schemas.microsoft.com/office/powerpoint/2010/main" val="3384106540"/>
      </p:ext>
    </p:extLst>
  </p:cSld>
  <p:clrMapOvr>
    <a:masterClrMapping/>
  </p:clrMapOvr>
  <mc:AlternateContent xmlns:mc="http://schemas.openxmlformats.org/markup-compatibility/2006" xmlns:p14="http://schemas.microsoft.com/office/powerpoint/2010/main">
    <mc:Choice Requires="p14">
      <p:transition spd="slow" p14:dur="2000" advTm="41109"/>
    </mc:Choice>
    <mc:Fallback xmlns="">
      <p:transition spd="slow" advTm="411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arn(inVertical)">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P spid="9" grpId="0" animBg="1"/>
      <p:bldP spid="10"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3477296" y="206008"/>
            <a:ext cx="5512158" cy="7727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2929"/>
                </a:solidFill>
              </a:rPr>
              <a:t>اسم المفعول: تعريفه ودلالته</a:t>
            </a:r>
            <a:endParaRPr lang="ar-BH" sz="4000" b="1" dirty="0">
              <a:solidFill>
                <a:srgbClr val="FF2929"/>
              </a:solidFill>
            </a:endParaRPr>
          </a:p>
        </p:txBody>
      </p:sp>
      <p:sp>
        <p:nvSpPr>
          <p:cNvPr id="6" name="Rectangle 5"/>
          <p:cNvSpPr/>
          <p:nvPr/>
        </p:nvSpPr>
        <p:spPr>
          <a:xfrm>
            <a:off x="5909256" y="1766805"/>
            <a:ext cx="5756857" cy="618185"/>
          </a:xfrm>
          <a:prstGeom prst="rect">
            <a:avLst/>
          </a:prstGeom>
          <a:solidFill>
            <a:srgbClr val="59873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F7B800"/>
                </a:solidFill>
              </a:rPr>
              <a:t>تأمّل النموذج الآتي ثمّ انسج على منواله</a:t>
            </a:r>
            <a:endParaRPr lang="ar-BH" sz="3200" b="1" dirty="0">
              <a:solidFill>
                <a:srgbClr val="F7B800"/>
              </a:solidFill>
            </a:endParaRPr>
          </a:p>
        </p:txBody>
      </p:sp>
      <p:sp>
        <p:nvSpPr>
          <p:cNvPr id="23" name="Rectangle 22"/>
          <p:cNvSpPr/>
          <p:nvPr/>
        </p:nvSpPr>
        <p:spPr>
          <a:xfrm>
            <a:off x="3799268" y="1519705"/>
            <a:ext cx="1390918" cy="1160543"/>
          </a:xfrm>
          <a:prstGeom prst="rect">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517C34"/>
                </a:solidFill>
              </a:rPr>
              <a:t>شَـكَـرَ</a:t>
            </a:r>
            <a:endParaRPr lang="ar-BH" sz="3200" b="1" dirty="0">
              <a:solidFill>
                <a:srgbClr val="517C34"/>
              </a:solidFill>
            </a:endParaRPr>
          </a:p>
        </p:txBody>
      </p:sp>
      <p:sp>
        <p:nvSpPr>
          <p:cNvPr id="39" name="Striped Right Arrow 38"/>
          <p:cNvSpPr/>
          <p:nvPr/>
        </p:nvSpPr>
        <p:spPr>
          <a:xfrm rot="10800000">
            <a:off x="2518102" y="2202345"/>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0" name="Rectangle 39"/>
          <p:cNvSpPr/>
          <p:nvPr/>
        </p:nvSpPr>
        <p:spPr>
          <a:xfrm>
            <a:off x="1158144" y="1496984"/>
            <a:ext cx="1275009"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chemeClr val="accent5">
                    <a:lumMod val="50000"/>
                  </a:schemeClr>
                </a:solidFill>
              </a:rPr>
              <a:t>شَاكِـرٌ</a:t>
            </a:r>
            <a:endParaRPr lang="ar-BH" sz="3200" b="1" dirty="0">
              <a:solidFill>
                <a:schemeClr val="accent5">
                  <a:lumMod val="50000"/>
                </a:schemeClr>
              </a:solidFill>
            </a:endParaRPr>
          </a:p>
        </p:txBody>
      </p:sp>
      <p:sp>
        <p:nvSpPr>
          <p:cNvPr id="41" name="Rectangle 40"/>
          <p:cNvSpPr/>
          <p:nvPr/>
        </p:nvSpPr>
        <p:spPr>
          <a:xfrm>
            <a:off x="1144959" y="2140743"/>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FF0000"/>
                </a:solidFill>
              </a:rPr>
              <a:t>مَشْكورٌ</a:t>
            </a:r>
            <a:endParaRPr lang="ar-BH" sz="3200" b="1" dirty="0">
              <a:solidFill>
                <a:srgbClr val="FF0000"/>
              </a:solidFill>
            </a:endParaRPr>
          </a:p>
        </p:txBody>
      </p:sp>
      <p:sp>
        <p:nvSpPr>
          <p:cNvPr id="42" name="Striped Right Arrow 41"/>
          <p:cNvSpPr/>
          <p:nvPr/>
        </p:nvSpPr>
        <p:spPr>
          <a:xfrm rot="10800000">
            <a:off x="2518101" y="1691927"/>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3" name="Rectangle 42"/>
          <p:cNvSpPr/>
          <p:nvPr/>
        </p:nvSpPr>
        <p:spPr>
          <a:xfrm>
            <a:off x="10120649" y="4876465"/>
            <a:ext cx="1390918" cy="1160543"/>
          </a:xfrm>
          <a:prstGeom prst="rect">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517C34"/>
                </a:solidFill>
              </a:rPr>
              <a:t>عَـرَضَ</a:t>
            </a:r>
            <a:endParaRPr lang="ar-BH" sz="2800" b="1" dirty="0">
              <a:solidFill>
                <a:srgbClr val="517C34"/>
              </a:solidFill>
            </a:endParaRPr>
          </a:p>
        </p:txBody>
      </p:sp>
      <p:sp>
        <p:nvSpPr>
          <p:cNvPr id="44" name="Striped Right Arrow 43"/>
          <p:cNvSpPr/>
          <p:nvPr/>
        </p:nvSpPr>
        <p:spPr>
          <a:xfrm rot="10800000">
            <a:off x="8839483" y="5559105"/>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5" name="Rectangle 44"/>
          <p:cNvSpPr/>
          <p:nvPr/>
        </p:nvSpPr>
        <p:spPr>
          <a:xfrm>
            <a:off x="7479525" y="4853744"/>
            <a:ext cx="1275009"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5">
                    <a:lumMod val="50000"/>
                  </a:schemeClr>
                </a:solidFill>
              </a:rPr>
              <a:t>عـارِضٌ</a:t>
            </a:r>
            <a:endParaRPr lang="ar-BH" sz="2800" b="1" dirty="0">
              <a:solidFill>
                <a:schemeClr val="accent5">
                  <a:lumMod val="50000"/>
                </a:schemeClr>
              </a:solidFill>
            </a:endParaRPr>
          </a:p>
        </p:txBody>
      </p:sp>
      <p:sp>
        <p:nvSpPr>
          <p:cNvPr id="46" name="Rectangle 45"/>
          <p:cNvSpPr/>
          <p:nvPr/>
        </p:nvSpPr>
        <p:spPr>
          <a:xfrm>
            <a:off x="7466340" y="5497503"/>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مَـعْروضٌ</a:t>
            </a:r>
            <a:endParaRPr lang="ar-BH" sz="2800" b="1" dirty="0">
              <a:solidFill>
                <a:srgbClr val="FF0000"/>
              </a:solidFill>
            </a:endParaRPr>
          </a:p>
        </p:txBody>
      </p:sp>
      <p:sp>
        <p:nvSpPr>
          <p:cNvPr id="47" name="Striped Right Arrow 46"/>
          <p:cNvSpPr/>
          <p:nvPr/>
        </p:nvSpPr>
        <p:spPr>
          <a:xfrm rot="10800000">
            <a:off x="8839482" y="5048687"/>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8" name="Rectangle 47"/>
          <p:cNvSpPr/>
          <p:nvPr/>
        </p:nvSpPr>
        <p:spPr>
          <a:xfrm>
            <a:off x="3348540" y="4835699"/>
            <a:ext cx="1390918" cy="1160543"/>
          </a:xfrm>
          <a:prstGeom prst="rect">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517C34"/>
                </a:solidFill>
              </a:rPr>
              <a:t>سَــأَلَ</a:t>
            </a:r>
            <a:endParaRPr lang="ar-BH" sz="2800" b="1" dirty="0">
              <a:solidFill>
                <a:srgbClr val="517C34"/>
              </a:solidFill>
            </a:endParaRPr>
          </a:p>
        </p:txBody>
      </p:sp>
      <p:sp>
        <p:nvSpPr>
          <p:cNvPr id="49" name="Striped Right Arrow 48"/>
          <p:cNvSpPr/>
          <p:nvPr/>
        </p:nvSpPr>
        <p:spPr>
          <a:xfrm rot="10800000">
            <a:off x="2067374" y="5518339"/>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0" name="Rectangle 49"/>
          <p:cNvSpPr/>
          <p:nvPr/>
        </p:nvSpPr>
        <p:spPr>
          <a:xfrm>
            <a:off x="707416" y="4812978"/>
            <a:ext cx="1275009"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5">
                    <a:lumMod val="50000"/>
                  </a:schemeClr>
                </a:solidFill>
              </a:rPr>
              <a:t>سـائِلٌ</a:t>
            </a:r>
            <a:endParaRPr lang="ar-BH" sz="2800" b="1" dirty="0">
              <a:solidFill>
                <a:schemeClr val="accent5">
                  <a:lumMod val="50000"/>
                </a:schemeClr>
              </a:solidFill>
            </a:endParaRPr>
          </a:p>
        </p:txBody>
      </p:sp>
      <p:sp>
        <p:nvSpPr>
          <p:cNvPr id="51" name="Rectangle 50"/>
          <p:cNvSpPr/>
          <p:nvPr/>
        </p:nvSpPr>
        <p:spPr>
          <a:xfrm>
            <a:off x="694231" y="5456737"/>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مَسْؤولٌ</a:t>
            </a:r>
            <a:endParaRPr lang="ar-BH" sz="2800" b="1" dirty="0">
              <a:solidFill>
                <a:srgbClr val="FF0000"/>
              </a:solidFill>
            </a:endParaRPr>
          </a:p>
        </p:txBody>
      </p:sp>
      <p:sp>
        <p:nvSpPr>
          <p:cNvPr id="52" name="Striped Right Arrow 51"/>
          <p:cNvSpPr/>
          <p:nvPr/>
        </p:nvSpPr>
        <p:spPr>
          <a:xfrm rot="10800000">
            <a:off x="2067373" y="5007921"/>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3" name="Rectangle 52"/>
          <p:cNvSpPr/>
          <p:nvPr/>
        </p:nvSpPr>
        <p:spPr>
          <a:xfrm>
            <a:off x="6594898" y="3198625"/>
            <a:ext cx="1390918" cy="1160543"/>
          </a:xfrm>
          <a:prstGeom prst="rect">
            <a:avLst/>
          </a:prstGeom>
          <a:solidFill>
            <a:srgbClr val="FFD34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517C34"/>
                </a:solidFill>
              </a:rPr>
              <a:t>قَـرَأَ</a:t>
            </a:r>
            <a:endParaRPr lang="ar-BH" sz="2800" b="1" dirty="0">
              <a:solidFill>
                <a:srgbClr val="517C34"/>
              </a:solidFill>
            </a:endParaRPr>
          </a:p>
        </p:txBody>
      </p:sp>
      <p:sp>
        <p:nvSpPr>
          <p:cNvPr id="54" name="Striped Right Arrow 53"/>
          <p:cNvSpPr/>
          <p:nvPr/>
        </p:nvSpPr>
        <p:spPr>
          <a:xfrm rot="10800000">
            <a:off x="5313732" y="3881265"/>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5" name="Rectangle 54"/>
          <p:cNvSpPr/>
          <p:nvPr/>
        </p:nvSpPr>
        <p:spPr>
          <a:xfrm>
            <a:off x="3953774" y="3175904"/>
            <a:ext cx="1275009"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accent5">
                    <a:lumMod val="50000"/>
                  </a:schemeClr>
                </a:solidFill>
              </a:rPr>
              <a:t>قـارِئٌ</a:t>
            </a:r>
            <a:endParaRPr lang="ar-BH" sz="2800" b="1" dirty="0">
              <a:solidFill>
                <a:schemeClr val="accent5">
                  <a:lumMod val="50000"/>
                </a:schemeClr>
              </a:solidFill>
            </a:endParaRPr>
          </a:p>
        </p:txBody>
      </p:sp>
      <p:sp>
        <p:nvSpPr>
          <p:cNvPr id="56" name="Rectangle 55"/>
          <p:cNvSpPr/>
          <p:nvPr/>
        </p:nvSpPr>
        <p:spPr>
          <a:xfrm>
            <a:off x="3940589" y="3819663"/>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مَـقْـروءٌ</a:t>
            </a:r>
            <a:endParaRPr lang="ar-BH" sz="2800" b="1" dirty="0">
              <a:solidFill>
                <a:srgbClr val="FF0000"/>
              </a:solidFill>
            </a:endParaRPr>
          </a:p>
        </p:txBody>
      </p:sp>
      <p:sp>
        <p:nvSpPr>
          <p:cNvPr id="57" name="Striped Right Arrow 56"/>
          <p:cNvSpPr/>
          <p:nvPr/>
        </p:nvSpPr>
        <p:spPr>
          <a:xfrm rot="10800000">
            <a:off x="5313731" y="3370847"/>
            <a:ext cx="1191047" cy="365289"/>
          </a:xfrm>
          <a:prstGeom prst="stripedRightArrow">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custDataLst>
      <p:tags r:id="rId1"/>
    </p:custDataLst>
    <p:extLst>
      <p:ext uri="{BB962C8B-B14F-4D97-AF65-F5344CB8AC3E}">
        <p14:creationId xmlns:p14="http://schemas.microsoft.com/office/powerpoint/2010/main" val="3383203821"/>
      </p:ext>
    </p:extLst>
  </p:cSld>
  <p:clrMapOvr>
    <a:masterClrMapping/>
  </p:clrMapOvr>
  <mc:AlternateContent xmlns:mc="http://schemas.openxmlformats.org/markup-compatibility/2006" xmlns:p14="http://schemas.microsoft.com/office/powerpoint/2010/main">
    <mc:Choice Requires="p14">
      <p:transition spd="slow" p14:dur="2000" advTm="41697"/>
    </mc:Choice>
    <mc:Fallback xmlns="">
      <p:transition spd="slow" advTm="41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3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2950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barn(inVertical)">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barn(inVertical)">
                                      <p:cBhvr>
                                        <p:cTn id="68" dur="500"/>
                                        <p:tgtEl>
                                          <p:spTgt spid="5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barn(inVertical)">
                                      <p:cBhvr>
                                        <p:cTn id="8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3477296" y="206008"/>
            <a:ext cx="5512158" cy="9402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2929"/>
                </a:solidFill>
              </a:rPr>
              <a:t>اسم المفعول: تعريفه ودلالته</a:t>
            </a:r>
            <a:endParaRPr lang="ar-BH" sz="4000" b="1" dirty="0">
              <a:solidFill>
                <a:srgbClr val="FF2929"/>
              </a:solidFill>
            </a:endParaRPr>
          </a:p>
        </p:txBody>
      </p:sp>
      <p:sp>
        <p:nvSpPr>
          <p:cNvPr id="33" name="Rectangle 32"/>
          <p:cNvSpPr/>
          <p:nvPr/>
        </p:nvSpPr>
        <p:spPr>
          <a:xfrm>
            <a:off x="2073499" y="2189408"/>
            <a:ext cx="5865566" cy="3026536"/>
          </a:xfrm>
          <a:prstGeom prst="rect">
            <a:avLst/>
          </a:prstGeom>
          <a:solidFill>
            <a:schemeClr val="accent2">
              <a:lumMod val="40000"/>
              <a:lumOff val="60000"/>
            </a:schemeClr>
          </a:solidFill>
          <a:ln>
            <a:solidFill>
              <a:srgbClr val="FF3300"/>
            </a:solidFill>
          </a:ln>
        </p:spPr>
        <p:style>
          <a:lnRef idx="3">
            <a:schemeClr val="lt1"/>
          </a:lnRef>
          <a:fillRef idx="1">
            <a:schemeClr val="accent3"/>
          </a:fillRef>
          <a:effectRef idx="1">
            <a:schemeClr val="accent3"/>
          </a:effectRef>
          <a:fontRef idx="minor">
            <a:schemeClr val="lt1"/>
          </a:fontRef>
        </p:style>
        <p:txBody>
          <a:bodyPr rtlCol="0" anchor="ctr"/>
          <a:lstStyle/>
          <a:p>
            <a:pPr algn="just" rtl="1">
              <a:lnSpc>
                <a:spcPct val="150000"/>
              </a:lnSpc>
            </a:pPr>
            <a:r>
              <a:rPr lang="ar-BH" sz="3200" b="1" dirty="0" smtClean="0">
                <a:solidFill>
                  <a:schemeClr val="tx1"/>
                </a:solidFill>
              </a:rPr>
              <a:t>اسم المفعول اسمٌ مشتقٌّ يدلّ على من وقع عليه الفعل، نحوَ: </a:t>
            </a:r>
          </a:p>
          <a:p>
            <a:pPr algn="ctr">
              <a:lnSpc>
                <a:spcPct val="150000"/>
              </a:lnSpc>
            </a:pPr>
            <a:r>
              <a:rPr lang="ar-BH" sz="3200" b="1" dirty="0" smtClean="0">
                <a:solidFill>
                  <a:srgbClr val="FF0000"/>
                </a:solidFill>
              </a:rPr>
              <a:t>مَـكْـتوبٌ</a:t>
            </a:r>
            <a:r>
              <a:rPr lang="ar-BH" sz="3200" b="1" dirty="0" smtClean="0">
                <a:solidFill>
                  <a:schemeClr val="tx1"/>
                </a:solidFill>
              </a:rPr>
              <a:t> ــ </a:t>
            </a:r>
            <a:r>
              <a:rPr lang="ar-BH" sz="3200" b="1" dirty="0" smtClean="0">
                <a:solidFill>
                  <a:srgbClr val="FF0000"/>
                </a:solidFill>
              </a:rPr>
              <a:t>مَـقْـروءٌ</a:t>
            </a:r>
            <a:r>
              <a:rPr lang="ar-BH" sz="3200" b="1" dirty="0" smtClean="0">
                <a:solidFill>
                  <a:schemeClr val="tx1"/>
                </a:solidFill>
              </a:rPr>
              <a:t> ــ </a:t>
            </a:r>
            <a:r>
              <a:rPr lang="ar-BH" sz="3200" b="1" dirty="0" smtClean="0">
                <a:solidFill>
                  <a:srgbClr val="FF0000"/>
                </a:solidFill>
              </a:rPr>
              <a:t>مَـعْـروفٌ</a:t>
            </a:r>
            <a:r>
              <a:rPr lang="ar-BH" sz="3200" b="1" dirty="0" smtClean="0">
                <a:solidFill>
                  <a:schemeClr val="tx1"/>
                </a:solidFill>
              </a:rPr>
              <a:t> ــ </a:t>
            </a:r>
            <a:r>
              <a:rPr lang="ar-BH" sz="3200" b="1" dirty="0" smtClean="0">
                <a:solidFill>
                  <a:srgbClr val="FF0000"/>
                </a:solidFill>
              </a:rPr>
              <a:t>مَـمْـلـوءٌ</a:t>
            </a:r>
          </a:p>
        </p:txBody>
      </p:sp>
      <p:sp>
        <p:nvSpPr>
          <p:cNvPr id="34" name="Left Arrow Callout 33"/>
          <p:cNvSpPr/>
          <p:nvPr/>
        </p:nvSpPr>
        <p:spPr>
          <a:xfrm>
            <a:off x="8178086" y="2968579"/>
            <a:ext cx="2975018" cy="1513269"/>
          </a:xfrm>
          <a:prstGeom prst="leftArrowCallout">
            <a:avLst>
              <a:gd name="adj1" fmla="val 24653"/>
              <a:gd name="adj2" fmla="val 19431"/>
              <a:gd name="adj3" fmla="val 49929"/>
              <a:gd name="adj4" fmla="val 67781"/>
            </a:avLst>
          </a:prstGeom>
          <a:solidFill>
            <a:srgbClr val="FF3737"/>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800" b="1" dirty="0" smtClean="0">
                <a:solidFill>
                  <a:srgbClr val="002060"/>
                </a:solidFill>
              </a:rPr>
              <a:t>نستنتج أنّ</a:t>
            </a:r>
            <a:endParaRPr lang="en-US" sz="3800" b="1" dirty="0">
              <a:solidFill>
                <a:srgbClr val="002060"/>
              </a:solidFill>
            </a:endParaRPr>
          </a:p>
        </p:txBody>
      </p:sp>
    </p:spTree>
    <p:custDataLst>
      <p:tags r:id="rId1"/>
    </p:custDataLst>
    <p:extLst>
      <p:ext uri="{BB962C8B-B14F-4D97-AF65-F5344CB8AC3E}">
        <p14:creationId xmlns:p14="http://schemas.microsoft.com/office/powerpoint/2010/main" val="2524493348"/>
      </p:ext>
    </p:extLst>
  </p:cSld>
  <p:clrMapOvr>
    <a:masterClrMapping/>
  </p:clrMapOvr>
  <mc:AlternateContent xmlns:mc="http://schemas.openxmlformats.org/markup-compatibility/2006" xmlns:p14="http://schemas.microsoft.com/office/powerpoint/2010/main">
    <mc:Choice Requires="p14">
      <p:transition spd="slow" p14:dur="2000" advTm="59087"/>
    </mc:Choice>
    <mc:Fallback xmlns="">
      <p:transition spd="slow" advTm="59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76540" y="231765"/>
            <a:ext cx="4623516" cy="940212"/>
          </a:xfrm>
          <a:prstGeom prst="rect">
            <a:avLst/>
          </a:prstGeom>
          <a:solidFill>
            <a:srgbClr val="FF7D7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002060"/>
                </a:solidFill>
              </a:rPr>
              <a:t>اشتقاق اسم المفعول</a:t>
            </a:r>
            <a:endParaRPr lang="ar-BH" sz="4000" b="1" dirty="0">
              <a:solidFill>
                <a:srgbClr val="002060"/>
              </a:solidFill>
            </a:endParaRPr>
          </a:p>
        </p:txBody>
      </p:sp>
      <p:sp>
        <p:nvSpPr>
          <p:cNvPr id="12" name="Rectangle 11"/>
          <p:cNvSpPr/>
          <p:nvPr/>
        </p:nvSpPr>
        <p:spPr>
          <a:xfrm>
            <a:off x="9755439" y="1747623"/>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كَـتَـبَ</a:t>
            </a:r>
            <a:endParaRPr lang="ar-BH" sz="2800" b="1" dirty="0">
              <a:solidFill>
                <a:srgbClr val="FF0000"/>
              </a:solidFill>
            </a:endParaRPr>
          </a:p>
        </p:txBody>
      </p:sp>
      <p:sp>
        <p:nvSpPr>
          <p:cNvPr id="13" name="Striped Right Arrow 12"/>
          <p:cNvSpPr/>
          <p:nvPr/>
        </p:nvSpPr>
        <p:spPr>
          <a:xfrm rot="10800000">
            <a:off x="5786738" y="1845094"/>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4" name="Rectangle 13"/>
          <p:cNvSpPr/>
          <p:nvPr/>
        </p:nvSpPr>
        <p:spPr>
          <a:xfrm>
            <a:off x="6877318" y="1750159"/>
            <a:ext cx="2613521" cy="560232"/>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ثلاثيّ مجرّد</a:t>
            </a:r>
            <a:endParaRPr lang="ar-BH" sz="2800" b="1" dirty="0">
              <a:solidFill>
                <a:srgbClr val="002060"/>
              </a:solidFill>
            </a:endParaRPr>
          </a:p>
        </p:txBody>
      </p:sp>
      <p:sp>
        <p:nvSpPr>
          <p:cNvPr id="15" name="Rectangle 14"/>
          <p:cNvSpPr/>
          <p:nvPr/>
        </p:nvSpPr>
        <p:spPr>
          <a:xfrm>
            <a:off x="4310911" y="1747623"/>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مَـكْـتـوبٌ</a:t>
            </a:r>
            <a:endParaRPr lang="ar-BH" sz="2800" b="1" dirty="0">
              <a:solidFill>
                <a:srgbClr val="FF0000"/>
              </a:solidFill>
            </a:endParaRPr>
          </a:p>
        </p:txBody>
      </p:sp>
      <p:sp>
        <p:nvSpPr>
          <p:cNvPr id="16" name="Rectangle 15"/>
          <p:cNvSpPr/>
          <p:nvPr/>
        </p:nvSpPr>
        <p:spPr>
          <a:xfrm>
            <a:off x="1146220" y="1529949"/>
            <a:ext cx="2900091" cy="995577"/>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 دلّ على من وقع عليه فعل الكتابة</a:t>
            </a:r>
            <a:endParaRPr lang="ar-BH" sz="2800" b="1" dirty="0">
              <a:solidFill>
                <a:srgbClr val="002060"/>
              </a:solidFill>
            </a:endParaRPr>
          </a:p>
        </p:txBody>
      </p:sp>
      <p:sp>
        <p:nvSpPr>
          <p:cNvPr id="17" name="Rectangle 16"/>
          <p:cNvSpPr/>
          <p:nvPr/>
        </p:nvSpPr>
        <p:spPr>
          <a:xfrm>
            <a:off x="9755439" y="2978436"/>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زَرَعَ</a:t>
            </a:r>
            <a:endParaRPr lang="ar-BH" sz="2800" b="1" dirty="0">
              <a:solidFill>
                <a:srgbClr val="FF0000"/>
              </a:solidFill>
            </a:endParaRPr>
          </a:p>
        </p:txBody>
      </p:sp>
      <p:sp>
        <p:nvSpPr>
          <p:cNvPr id="18" name="Striped Right Arrow 17"/>
          <p:cNvSpPr/>
          <p:nvPr/>
        </p:nvSpPr>
        <p:spPr>
          <a:xfrm rot="10800000">
            <a:off x="5786738" y="3075907"/>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9" name="Rectangle 18"/>
          <p:cNvSpPr/>
          <p:nvPr/>
        </p:nvSpPr>
        <p:spPr>
          <a:xfrm>
            <a:off x="6877318" y="2980972"/>
            <a:ext cx="2613521" cy="560232"/>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ثلاثيّ مجرّد</a:t>
            </a:r>
            <a:endParaRPr lang="ar-BH" sz="2800" b="1" dirty="0">
              <a:solidFill>
                <a:srgbClr val="002060"/>
              </a:solidFill>
            </a:endParaRPr>
          </a:p>
        </p:txBody>
      </p:sp>
      <p:sp>
        <p:nvSpPr>
          <p:cNvPr id="20" name="Rectangle 19"/>
          <p:cNvSpPr/>
          <p:nvPr/>
        </p:nvSpPr>
        <p:spPr>
          <a:xfrm>
            <a:off x="4310911" y="2978436"/>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مَـزْروعٌ</a:t>
            </a:r>
            <a:endParaRPr lang="ar-BH" sz="2800" b="1" dirty="0">
              <a:solidFill>
                <a:srgbClr val="FF0000"/>
              </a:solidFill>
            </a:endParaRPr>
          </a:p>
        </p:txBody>
      </p:sp>
      <p:sp>
        <p:nvSpPr>
          <p:cNvPr id="21" name="Rectangle 20"/>
          <p:cNvSpPr/>
          <p:nvPr/>
        </p:nvSpPr>
        <p:spPr>
          <a:xfrm>
            <a:off x="1146220" y="2760762"/>
            <a:ext cx="2900091" cy="995577"/>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 دلّ على من وقع عليه فعل الزراعة</a:t>
            </a:r>
            <a:endParaRPr lang="ar-BH" sz="2800" b="1" dirty="0">
              <a:solidFill>
                <a:srgbClr val="002060"/>
              </a:solidFill>
            </a:endParaRPr>
          </a:p>
        </p:txBody>
      </p:sp>
      <p:sp>
        <p:nvSpPr>
          <p:cNvPr id="22" name="Rectangle 21"/>
          <p:cNvSpPr/>
          <p:nvPr/>
        </p:nvSpPr>
        <p:spPr>
          <a:xfrm>
            <a:off x="9755439" y="4209249"/>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حَـصَـدَ</a:t>
            </a:r>
            <a:endParaRPr lang="ar-BH" sz="2800" b="1" dirty="0">
              <a:solidFill>
                <a:srgbClr val="FF0000"/>
              </a:solidFill>
            </a:endParaRPr>
          </a:p>
        </p:txBody>
      </p:sp>
      <p:sp>
        <p:nvSpPr>
          <p:cNvPr id="23" name="Striped Right Arrow 22"/>
          <p:cNvSpPr/>
          <p:nvPr/>
        </p:nvSpPr>
        <p:spPr>
          <a:xfrm rot="10800000">
            <a:off x="5786738" y="4306720"/>
            <a:ext cx="958280" cy="365289"/>
          </a:xfrm>
          <a:prstGeom prst="stripedRightArrow">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Rectangle 23"/>
          <p:cNvSpPr/>
          <p:nvPr/>
        </p:nvSpPr>
        <p:spPr>
          <a:xfrm>
            <a:off x="6877318" y="4211785"/>
            <a:ext cx="2613521" cy="560232"/>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فعل ثلاثيّ مجرّد</a:t>
            </a:r>
            <a:endParaRPr lang="ar-BH" sz="2800" b="1" dirty="0">
              <a:solidFill>
                <a:srgbClr val="002060"/>
              </a:solidFill>
            </a:endParaRPr>
          </a:p>
        </p:txBody>
      </p:sp>
      <p:sp>
        <p:nvSpPr>
          <p:cNvPr id="25" name="Rectangle 24"/>
          <p:cNvSpPr/>
          <p:nvPr/>
        </p:nvSpPr>
        <p:spPr>
          <a:xfrm>
            <a:off x="4310911" y="4209249"/>
            <a:ext cx="1301378" cy="560232"/>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0000"/>
                </a:solidFill>
              </a:rPr>
              <a:t>مَـحْصودٌ</a:t>
            </a:r>
            <a:endParaRPr lang="ar-BH" sz="2800" b="1" dirty="0">
              <a:solidFill>
                <a:srgbClr val="FF0000"/>
              </a:solidFill>
            </a:endParaRPr>
          </a:p>
        </p:txBody>
      </p:sp>
      <p:sp>
        <p:nvSpPr>
          <p:cNvPr id="26" name="Rectangle 25"/>
          <p:cNvSpPr/>
          <p:nvPr/>
        </p:nvSpPr>
        <p:spPr>
          <a:xfrm>
            <a:off x="1146220" y="3991575"/>
            <a:ext cx="2900091" cy="995577"/>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002060"/>
                </a:solidFill>
              </a:rPr>
              <a:t>اسم مفعول دلّ على من وقع عليه فعل الحصاد</a:t>
            </a:r>
            <a:endParaRPr lang="ar-BH" sz="2800" b="1" dirty="0">
              <a:solidFill>
                <a:srgbClr val="002060"/>
              </a:solidFill>
            </a:endParaRPr>
          </a:p>
        </p:txBody>
      </p:sp>
      <p:sp>
        <p:nvSpPr>
          <p:cNvPr id="27" name="Notched Right Arrow 26"/>
          <p:cNvSpPr/>
          <p:nvPr/>
        </p:nvSpPr>
        <p:spPr>
          <a:xfrm rot="10800000">
            <a:off x="8937938" y="5331853"/>
            <a:ext cx="2408348" cy="875761"/>
          </a:xfrm>
          <a:prstGeom prst="notchedRightArrow">
            <a:avLst>
              <a:gd name="adj1" fmla="val 50001"/>
              <a:gd name="adj2" fmla="val 97059"/>
            </a:avLst>
          </a:prstGeom>
          <a:solidFill>
            <a:srgbClr val="8F45C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27"/>
          <p:cNvSpPr/>
          <p:nvPr/>
        </p:nvSpPr>
        <p:spPr>
          <a:xfrm>
            <a:off x="1146220" y="5267403"/>
            <a:ext cx="7686540" cy="940212"/>
          </a:xfrm>
          <a:prstGeom prst="rect">
            <a:avLst/>
          </a:prstGeom>
          <a:solidFill>
            <a:srgbClr val="FFB09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b="1" dirty="0" smtClean="0">
                <a:solidFill>
                  <a:srgbClr val="002060"/>
                </a:solidFill>
              </a:rPr>
              <a:t>يُشتقّ اسم المفعول من الأفعال الثلاثيّة المجرّدة على وزن </a:t>
            </a:r>
            <a:r>
              <a:rPr lang="ar-BH" sz="2800" b="1" dirty="0" smtClean="0">
                <a:solidFill>
                  <a:srgbClr val="FF0000"/>
                </a:solidFill>
              </a:rPr>
              <a:t>مَفْعول</a:t>
            </a:r>
            <a:r>
              <a:rPr lang="ar-BH" sz="2800" b="1" dirty="0" smtClean="0">
                <a:solidFill>
                  <a:srgbClr val="002060"/>
                </a:solidFill>
              </a:rPr>
              <a:t> </a:t>
            </a:r>
            <a:endParaRPr lang="ar-BH" sz="2800" b="1" dirty="0">
              <a:solidFill>
                <a:srgbClr val="002060"/>
              </a:solidFill>
            </a:endParaRPr>
          </a:p>
        </p:txBody>
      </p:sp>
    </p:spTree>
    <p:custDataLst>
      <p:tags r:id="rId1"/>
    </p:custDataLst>
    <p:extLst>
      <p:ext uri="{BB962C8B-B14F-4D97-AF65-F5344CB8AC3E}">
        <p14:creationId xmlns:p14="http://schemas.microsoft.com/office/powerpoint/2010/main" val="2327786550"/>
      </p:ext>
    </p:extLst>
  </p:cSld>
  <p:clrMapOvr>
    <a:masterClrMapping/>
  </p:clrMapOvr>
  <mc:AlternateContent xmlns:mc="http://schemas.openxmlformats.org/markup-compatibility/2006" xmlns:p14="http://schemas.microsoft.com/office/powerpoint/2010/main">
    <mc:Choice Requires="p14">
      <p:transition spd="slow" p14:dur="2000" advTm="27861"/>
    </mc:Choice>
    <mc:Fallback xmlns="">
      <p:transition spd="slow" advTm="278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3191648" y="1820778"/>
            <a:ext cx="2075811" cy="731934"/>
          </a:xfrm>
          <a:prstGeom prst="rect">
            <a:avLst/>
          </a:prstGeom>
          <a:solidFill>
            <a:srgbClr val="C198E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chemeClr val="tx1"/>
                </a:solidFill>
              </a:rPr>
              <a:t>قالَ</a:t>
            </a:r>
            <a:r>
              <a:rPr lang="ar-BH" sz="2800" b="1" dirty="0" smtClean="0">
                <a:solidFill>
                  <a:srgbClr val="C00000"/>
                </a:solidFill>
              </a:rPr>
              <a:t>       </a:t>
            </a:r>
            <a:r>
              <a:rPr lang="ar-BH" sz="2800" b="1" dirty="0" smtClean="0">
                <a:solidFill>
                  <a:srgbClr val="C00000"/>
                </a:solidFill>
              </a:rPr>
              <a:t> يقولُ         </a:t>
            </a:r>
            <a:endParaRPr lang="ar-BH" sz="2800" b="1" dirty="0">
              <a:solidFill>
                <a:srgbClr val="C00000"/>
              </a:solidFill>
            </a:endParaRPr>
          </a:p>
        </p:txBody>
      </p:sp>
      <p:sp>
        <p:nvSpPr>
          <p:cNvPr id="22" name="Left Arrow 21"/>
          <p:cNvSpPr/>
          <p:nvPr/>
        </p:nvSpPr>
        <p:spPr>
          <a:xfrm>
            <a:off x="4109206" y="2087323"/>
            <a:ext cx="617404" cy="201005"/>
          </a:xfrm>
          <a:prstGeom prst="lef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9" name="Striped Right Arrow 18"/>
          <p:cNvSpPr/>
          <p:nvPr/>
        </p:nvSpPr>
        <p:spPr>
          <a:xfrm rot="10800000">
            <a:off x="5299657" y="2036763"/>
            <a:ext cx="853412"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33" name="Striped Right Arrow 32"/>
          <p:cNvSpPr/>
          <p:nvPr/>
        </p:nvSpPr>
        <p:spPr>
          <a:xfrm rot="10800000">
            <a:off x="5153815" y="3659490"/>
            <a:ext cx="1023308"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20" name="Rectangle 19"/>
          <p:cNvSpPr/>
          <p:nvPr/>
        </p:nvSpPr>
        <p:spPr>
          <a:xfrm>
            <a:off x="2266600" y="351746"/>
            <a:ext cx="7630305" cy="829887"/>
          </a:xfrm>
          <a:prstGeom prst="rect">
            <a:avLst/>
          </a:prstGeom>
          <a:solidFill>
            <a:srgbClr val="FFC71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3200" b="1" dirty="0" smtClean="0">
                <a:solidFill>
                  <a:schemeClr val="accent1">
                    <a:lumMod val="75000"/>
                  </a:schemeClr>
                </a:solidFill>
              </a:rPr>
              <a:t>كيف يُشتقّ </a:t>
            </a:r>
            <a:r>
              <a:rPr lang="ar-BH" sz="3200" b="1" dirty="0" smtClean="0">
                <a:solidFill>
                  <a:schemeClr val="accent1">
                    <a:lumMod val="75000"/>
                  </a:schemeClr>
                </a:solidFill>
              </a:rPr>
              <a:t>اسم المفعول من الفعل الأجوف (معتلّ العين</a:t>
            </a:r>
            <a:r>
              <a:rPr lang="ar-BH" sz="3200" b="1" dirty="0" smtClean="0">
                <a:solidFill>
                  <a:schemeClr val="accent1">
                    <a:lumMod val="75000"/>
                  </a:schemeClr>
                </a:solidFill>
              </a:rPr>
              <a:t>)؟      </a:t>
            </a:r>
            <a:endParaRPr lang="ar-BH" sz="3200" b="1" dirty="0">
              <a:solidFill>
                <a:schemeClr val="accent1">
                  <a:lumMod val="75000"/>
                </a:schemeClr>
              </a:solidFill>
            </a:endParaRPr>
          </a:p>
        </p:txBody>
      </p:sp>
      <p:sp>
        <p:nvSpPr>
          <p:cNvPr id="4" name="Rectangle 3"/>
          <p:cNvSpPr/>
          <p:nvPr/>
        </p:nvSpPr>
        <p:spPr>
          <a:xfrm>
            <a:off x="6233375" y="1966435"/>
            <a:ext cx="5598982" cy="13530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800" b="1" dirty="0" smtClean="0">
              <a:solidFill>
                <a:srgbClr val="002060"/>
              </a:solidFill>
            </a:endParaRPr>
          </a:p>
          <a:p>
            <a:pPr algn="r" rtl="1"/>
            <a:r>
              <a:rPr lang="ar-BH" sz="2800" b="1" dirty="0" smtClean="0">
                <a:solidFill>
                  <a:srgbClr val="002060"/>
                </a:solidFill>
              </a:rPr>
              <a:t>1) </a:t>
            </a:r>
            <a:r>
              <a:rPr lang="ar-BH" sz="2700" b="1" dirty="0" smtClean="0">
                <a:solidFill>
                  <a:srgbClr val="002060"/>
                </a:solidFill>
              </a:rPr>
              <a:t>ردّ </a:t>
            </a:r>
            <a:r>
              <a:rPr lang="ar-BH" sz="2700" b="1" dirty="0">
                <a:solidFill>
                  <a:srgbClr val="002060"/>
                </a:solidFill>
              </a:rPr>
              <a:t>حرف العلّة إلى أصله عن طريق </a:t>
            </a:r>
            <a:r>
              <a:rPr lang="ar-BH" sz="2700" b="1" dirty="0" smtClean="0">
                <a:solidFill>
                  <a:srgbClr val="002060"/>
                </a:solidFill>
              </a:rPr>
              <a:t>المضارع</a:t>
            </a:r>
          </a:p>
          <a:p>
            <a:pPr algn="r"/>
            <a:endParaRPr lang="ar-BH" sz="2800" dirty="0"/>
          </a:p>
        </p:txBody>
      </p:sp>
      <p:sp>
        <p:nvSpPr>
          <p:cNvPr id="38" name="Rectangle 37"/>
          <p:cNvSpPr/>
          <p:nvPr/>
        </p:nvSpPr>
        <p:spPr>
          <a:xfrm>
            <a:off x="6233375" y="3549980"/>
            <a:ext cx="5598982" cy="1303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800" b="1" dirty="0" smtClean="0">
              <a:solidFill>
                <a:srgbClr val="002060"/>
              </a:solidFill>
            </a:endParaRPr>
          </a:p>
          <a:p>
            <a:pPr algn="just" rtl="1"/>
            <a:r>
              <a:rPr lang="ar-BH" sz="2800" b="1" dirty="0" smtClean="0">
                <a:solidFill>
                  <a:srgbClr val="002060"/>
                </a:solidFill>
              </a:rPr>
              <a:t>2)</a:t>
            </a:r>
            <a:r>
              <a:rPr lang="ar-BH" sz="2400" b="1" dirty="0" smtClean="0">
                <a:solidFill>
                  <a:srgbClr val="002060"/>
                </a:solidFill>
              </a:rPr>
              <a:t> </a:t>
            </a:r>
            <a:r>
              <a:rPr lang="ar-BH" sz="2700" b="1" dirty="0" smtClean="0">
                <a:solidFill>
                  <a:srgbClr val="002060"/>
                </a:solidFill>
              </a:rPr>
              <a:t>إبدال </a:t>
            </a:r>
            <a:r>
              <a:rPr lang="ar-BH" sz="2700" b="1" dirty="0">
                <a:solidFill>
                  <a:srgbClr val="002060"/>
                </a:solidFill>
              </a:rPr>
              <a:t>حرفُ المضارعة ميمًا </a:t>
            </a:r>
            <a:r>
              <a:rPr lang="ar-BH" sz="2700" b="1" dirty="0" smtClean="0">
                <a:solidFill>
                  <a:srgbClr val="002060"/>
                </a:solidFill>
              </a:rPr>
              <a:t>مفتوحة</a:t>
            </a:r>
          </a:p>
          <a:p>
            <a:pPr algn="just" rtl="1"/>
            <a:endParaRPr lang="ar-BH" sz="2700" dirty="0"/>
          </a:p>
        </p:txBody>
      </p:sp>
      <p:sp>
        <p:nvSpPr>
          <p:cNvPr id="39" name="Rectangle 38"/>
          <p:cNvSpPr/>
          <p:nvPr/>
        </p:nvSpPr>
        <p:spPr>
          <a:xfrm>
            <a:off x="3191648" y="2622252"/>
            <a:ext cx="2075811" cy="731934"/>
          </a:xfrm>
          <a:prstGeom prst="rect">
            <a:avLst/>
          </a:prstGeom>
          <a:solidFill>
            <a:srgbClr val="C198E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chemeClr val="tx1"/>
                </a:solidFill>
              </a:rPr>
              <a:t>باع</a:t>
            </a:r>
            <a:r>
              <a:rPr lang="ar-BH" sz="2800" b="1" dirty="0" smtClean="0">
                <a:solidFill>
                  <a:srgbClr val="C00000"/>
                </a:solidFill>
              </a:rPr>
              <a:t>َ        يَـبيعُ         </a:t>
            </a:r>
            <a:endParaRPr lang="ar-BH" sz="2800" b="1" dirty="0">
              <a:solidFill>
                <a:srgbClr val="C00000"/>
              </a:solidFill>
            </a:endParaRPr>
          </a:p>
        </p:txBody>
      </p:sp>
      <p:sp>
        <p:nvSpPr>
          <p:cNvPr id="40" name="Left Arrow 39"/>
          <p:cNvSpPr/>
          <p:nvPr/>
        </p:nvSpPr>
        <p:spPr>
          <a:xfrm>
            <a:off x="4109206" y="2921291"/>
            <a:ext cx="617404" cy="201005"/>
          </a:xfrm>
          <a:prstGeom prst="lef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1" name="Striped Right Arrow 40"/>
          <p:cNvSpPr/>
          <p:nvPr/>
        </p:nvSpPr>
        <p:spPr>
          <a:xfrm rot="10800000">
            <a:off x="5323711" y="2790321"/>
            <a:ext cx="853412"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pic>
        <p:nvPicPr>
          <p:cNvPr id="6" name="Picture 5"/>
          <p:cNvPicPr>
            <a:picLocks noChangeAspect="1"/>
          </p:cNvPicPr>
          <p:nvPr/>
        </p:nvPicPr>
        <p:blipFill>
          <a:blip r:embed="rId4"/>
          <a:stretch>
            <a:fillRect/>
          </a:stretch>
        </p:blipFill>
        <p:spPr>
          <a:xfrm>
            <a:off x="10501665" y="148003"/>
            <a:ext cx="1472359" cy="1426031"/>
          </a:xfrm>
          <a:prstGeom prst="rect">
            <a:avLst/>
          </a:prstGeom>
        </p:spPr>
      </p:pic>
      <p:sp>
        <p:nvSpPr>
          <p:cNvPr id="7" name="AutoShape 2" descr="نون توداي _ مجرد سؤال: هل يقبل ''بلفقيه'' التحدي ويكشف عن مصدر ثروته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8" name="Picture 7"/>
          <p:cNvPicPr>
            <a:picLocks noChangeAspect="1"/>
          </p:cNvPicPr>
          <p:nvPr/>
        </p:nvPicPr>
        <p:blipFill>
          <a:blip r:embed="rId5"/>
          <a:stretch>
            <a:fillRect/>
          </a:stretch>
        </p:blipFill>
        <p:spPr>
          <a:xfrm>
            <a:off x="271082" y="163094"/>
            <a:ext cx="1390758" cy="1305098"/>
          </a:xfrm>
          <a:prstGeom prst="rect">
            <a:avLst/>
          </a:prstGeom>
        </p:spPr>
      </p:pic>
      <p:sp>
        <p:nvSpPr>
          <p:cNvPr id="42" name="Rectangle 41"/>
          <p:cNvSpPr/>
          <p:nvPr/>
        </p:nvSpPr>
        <p:spPr>
          <a:xfrm>
            <a:off x="4176181" y="3549980"/>
            <a:ext cx="921381" cy="604283"/>
          </a:xfrm>
          <a:prstGeom prst="rect">
            <a:avLst/>
          </a:prstGeom>
          <a:solidFill>
            <a:srgbClr val="D5B8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tx1"/>
                </a:solidFill>
              </a:rPr>
              <a:t>قـالَ</a:t>
            </a:r>
            <a:endParaRPr lang="ar-BH" sz="2800" b="1" dirty="0">
              <a:solidFill>
                <a:schemeClr val="tx1"/>
              </a:solidFill>
            </a:endParaRPr>
          </a:p>
        </p:txBody>
      </p:sp>
      <p:sp>
        <p:nvSpPr>
          <p:cNvPr id="43" name="Left Arrow 42"/>
          <p:cNvSpPr/>
          <p:nvPr/>
        </p:nvSpPr>
        <p:spPr>
          <a:xfrm>
            <a:off x="3525732" y="3751618"/>
            <a:ext cx="617404" cy="201005"/>
          </a:xfrm>
          <a:prstGeom prst="lef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4" name="Rectangle 43"/>
          <p:cNvSpPr/>
          <p:nvPr/>
        </p:nvSpPr>
        <p:spPr>
          <a:xfrm>
            <a:off x="2487730" y="3564581"/>
            <a:ext cx="981750" cy="604283"/>
          </a:xfrm>
          <a:prstGeom prst="rect">
            <a:avLst/>
          </a:prstGeom>
          <a:solidFill>
            <a:srgbClr val="D5B8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tx1"/>
                </a:solidFill>
              </a:rPr>
              <a:t>يَقولُ</a:t>
            </a:r>
            <a:endParaRPr lang="ar-BH" sz="2800" b="1" dirty="0">
              <a:solidFill>
                <a:schemeClr val="tx1"/>
              </a:solidFill>
            </a:endParaRPr>
          </a:p>
        </p:txBody>
      </p:sp>
      <p:sp>
        <p:nvSpPr>
          <p:cNvPr id="45" name="Left Arrow 44"/>
          <p:cNvSpPr/>
          <p:nvPr/>
        </p:nvSpPr>
        <p:spPr>
          <a:xfrm>
            <a:off x="1816852" y="3766219"/>
            <a:ext cx="617404" cy="201005"/>
          </a:xfrm>
          <a:prstGeom prst="lef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6" name="Rectangle 45"/>
          <p:cNvSpPr/>
          <p:nvPr/>
        </p:nvSpPr>
        <p:spPr>
          <a:xfrm>
            <a:off x="723037" y="3564581"/>
            <a:ext cx="1037563" cy="604283"/>
          </a:xfrm>
          <a:prstGeom prst="rect">
            <a:avLst/>
          </a:prstGeom>
          <a:solidFill>
            <a:srgbClr val="D5B8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مَقولٌ</a:t>
            </a:r>
            <a:endParaRPr lang="ar-BH" sz="2800" b="1" dirty="0">
              <a:solidFill>
                <a:srgbClr val="C00000"/>
              </a:solidFill>
            </a:endParaRPr>
          </a:p>
        </p:txBody>
      </p:sp>
      <p:sp>
        <p:nvSpPr>
          <p:cNvPr id="47" name="Striped Right Arrow 46"/>
          <p:cNvSpPr/>
          <p:nvPr/>
        </p:nvSpPr>
        <p:spPr>
          <a:xfrm rot="10800000">
            <a:off x="5171907" y="4378141"/>
            <a:ext cx="1023308"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48" name="Rectangle 47"/>
          <p:cNvSpPr/>
          <p:nvPr/>
        </p:nvSpPr>
        <p:spPr>
          <a:xfrm>
            <a:off x="4194273" y="4268631"/>
            <a:ext cx="921381" cy="604283"/>
          </a:xfrm>
          <a:prstGeom prst="rect">
            <a:avLst/>
          </a:prstGeom>
          <a:solidFill>
            <a:srgbClr val="D5B8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tx1"/>
                </a:solidFill>
              </a:rPr>
              <a:t>بَاعَ</a:t>
            </a:r>
            <a:endParaRPr lang="ar-BH" sz="2800" b="1" dirty="0">
              <a:solidFill>
                <a:schemeClr val="tx1"/>
              </a:solidFill>
            </a:endParaRPr>
          </a:p>
        </p:txBody>
      </p:sp>
      <p:sp>
        <p:nvSpPr>
          <p:cNvPr id="49" name="Left Arrow 48"/>
          <p:cNvSpPr/>
          <p:nvPr/>
        </p:nvSpPr>
        <p:spPr>
          <a:xfrm>
            <a:off x="3543824" y="4470269"/>
            <a:ext cx="617404" cy="201005"/>
          </a:xfrm>
          <a:prstGeom prst="lef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0" name="Rectangle 49"/>
          <p:cNvSpPr/>
          <p:nvPr/>
        </p:nvSpPr>
        <p:spPr>
          <a:xfrm>
            <a:off x="2505822" y="4283232"/>
            <a:ext cx="981750" cy="604283"/>
          </a:xfrm>
          <a:prstGeom prst="rect">
            <a:avLst/>
          </a:prstGeom>
          <a:solidFill>
            <a:srgbClr val="D5B8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tx1"/>
                </a:solidFill>
              </a:rPr>
              <a:t>يَبيعُ</a:t>
            </a:r>
            <a:endParaRPr lang="ar-BH" sz="2800" b="1" dirty="0">
              <a:solidFill>
                <a:schemeClr val="tx1"/>
              </a:solidFill>
            </a:endParaRPr>
          </a:p>
        </p:txBody>
      </p:sp>
      <p:sp>
        <p:nvSpPr>
          <p:cNvPr id="51" name="Rectangle 50"/>
          <p:cNvSpPr/>
          <p:nvPr/>
        </p:nvSpPr>
        <p:spPr>
          <a:xfrm>
            <a:off x="741129" y="4283232"/>
            <a:ext cx="1037563" cy="604283"/>
          </a:xfrm>
          <a:prstGeom prst="rect">
            <a:avLst/>
          </a:prstGeom>
          <a:solidFill>
            <a:srgbClr val="D5B8E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rgbClr val="C00000"/>
                </a:solidFill>
              </a:rPr>
              <a:t>مَبيعٌ</a:t>
            </a:r>
            <a:endParaRPr lang="ar-BH" sz="2800" b="1" dirty="0">
              <a:solidFill>
                <a:srgbClr val="C00000"/>
              </a:solidFill>
            </a:endParaRPr>
          </a:p>
        </p:txBody>
      </p:sp>
      <p:sp>
        <p:nvSpPr>
          <p:cNvPr id="52" name="Left Arrow 51"/>
          <p:cNvSpPr/>
          <p:nvPr/>
        </p:nvSpPr>
        <p:spPr>
          <a:xfrm>
            <a:off x="1824656" y="4484870"/>
            <a:ext cx="617404" cy="201005"/>
          </a:xfrm>
          <a:prstGeom prst="leftArrow">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3" name="Rectangle 52"/>
          <p:cNvSpPr/>
          <p:nvPr/>
        </p:nvSpPr>
        <p:spPr>
          <a:xfrm>
            <a:off x="8329926" y="5379153"/>
            <a:ext cx="3319422" cy="7319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chemeClr val="tx1"/>
                </a:solidFill>
              </a:rPr>
              <a:t>لام</a:t>
            </a:r>
            <a:r>
              <a:rPr lang="ar-BH" sz="2800" b="1" dirty="0" smtClean="0">
                <a:solidFill>
                  <a:srgbClr val="C00000"/>
                </a:solidFill>
              </a:rPr>
              <a:t>َ        </a:t>
            </a:r>
            <a:r>
              <a:rPr lang="ar-BH" sz="2800" b="1" dirty="0" smtClean="0">
                <a:solidFill>
                  <a:schemeClr val="tx1"/>
                </a:solidFill>
              </a:rPr>
              <a:t>يلوم</a:t>
            </a:r>
            <a:r>
              <a:rPr lang="ar-BH" sz="2800" b="1" dirty="0" smtClean="0">
                <a:solidFill>
                  <a:srgbClr val="C00000"/>
                </a:solidFill>
              </a:rPr>
              <a:t>ُ        مَـلومٌ         </a:t>
            </a:r>
            <a:endParaRPr lang="ar-BH" sz="2800" b="1" dirty="0">
              <a:solidFill>
                <a:srgbClr val="C00000"/>
              </a:solidFill>
            </a:endParaRPr>
          </a:p>
        </p:txBody>
      </p:sp>
      <p:sp>
        <p:nvSpPr>
          <p:cNvPr id="54" name="Left Arrow 53"/>
          <p:cNvSpPr/>
          <p:nvPr/>
        </p:nvSpPr>
        <p:spPr>
          <a:xfrm>
            <a:off x="9289284" y="5631738"/>
            <a:ext cx="617404" cy="259859"/>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5" name="Left Arrow 54"/>
          <p:cNvSpPr/>
          <p:nvPr/>
        </p:nvSpPr>
        <p:spPr>
          <a:xfrm>
            <a:off x="10557971" y="5631738"/>
            <a:ext cx="618186" cy="259859"/>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6" name="Rectangle 55"/>
          <p:cNvSpPr/>
          <p:nvPr/>
        </p:nvSpPr>
        <p:spPr>
          <a:xfrm>
            <a:off x="4484081" y="5395700"/>
            <a:ext cx="3535607" cy="7319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600" b="1" dirty="0">
                <a:solidFill>
                  <a:schemeClr val="tx1"/>
                </a:solidFill>
              </a:rPr>
              <a:t>د</a:t>
            </a:r>
            <a:r>
              <a:rPr lang="ar-BH" sz="2600" b="1" dirty="0" smtClean="0">
                <a:solidFill>
                  <a:schemeClr val="tx1"/>
                </a:solidFill>
              </a:rPr>
              <a:t>انَ</a:t>
            </a:r>
            <a:r>
              <a:rPr lang="ar-BH" sz="2600" b="1" dirty="0" smtClean="0">
                <a:solidFill>
                  <a:srgbClr val="C00000"/>
                </a:solidFill>
              </a:rPr>
              <a:t> </a:t>
            </a:r>
            <a:r>
              <a:rPr lang="ar-BH" sz="2600" b="1" dirty="0" smtClean="0">
                <a:solidFill>
                  <a:srgbClr val="C00000"/>
                </a:solidFill>
              </a:rPr>
              <a:t>       </a:t>
            </a:r>
            <a:r>
              <a:rPr lang="ar-BH" sz="2600" b="1" dirty="0">
                <a:solidFill>
                  <a:schemeClr val="tx1"/>
                </a:solidFill>
              </a:rPr>
              <a:t> </a:t>
            </a:r>
            <a:r>
              <a:rPr lang="ar-BH" sz="2600" b="1" dirty="0" smtClean="0">
                <a:solidFill>
                  <a:schemeClr val="tx1"/>
                </a:solidFill>
              </a:rPr>
              <a:t> يَدينُ</a:t>
            </a:r>
            <a:r>
              <a:rPr lang="ar-BH" sz="2600" b="1" dirty="0" smtClean="0">
                <a:solidFill>
                  <a:srgbClr val="C00000"/>
                </a:solidFill>
              </a:rPr>
              <a:t>         مَـديـنٌ         </a:t>
            </a:r>
            <a:endParaRPr lang="ar-BH" sz="2600" b="1" dirty="0">
              <a:solidFill>
                <a:srgbClr val="C00000"/>
              </a:solidFill>
            </a:endParaRPr>
          </a:p>
        </p:txBody>
      </p:sp>
      <p:sp>
        <p:nvSpPr>
          <p:cNvPr id="57" name="Left Arrow 56"/>
          <p:cNvSpPr/>
          <p:nvPr/>
        </p:nvSpPr>
        <p:spPr>
          <a:xfrm>
            <a:off x="5484789" y="5671454"/>
            <a:ext cx="574649" cy="235953"/>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8" name="Left Arrow 57"/>
          <p:cNvSpPr/>
          <p:nvPr/>
        </p:nvSpPr>
        <p:spPr>
          <a:xfrm>
            <a:off x="6737885" y="5655644"/>
            <a:ext cx="614221" cy="251763"/>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9" name="Rectangle 58"/>
          <p:cNvSpPr/>
          <p:nvPr/>
        </p:nvSpPr>
        <p:spPr>
          <a:xfrm>
            <a:off x="615722" y="5395700"/>
            <a:ext cx="3578551" cy="7319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600" b="1" dirty="0" smtClean="0">
                <a:solidFill>
                  <a:schemeClr val="tx1"/>
                </a:solidFill>
              </a:rPr>
              <a:t>صاغ</a:t>
            </a:r>
            <a:r>
              <a:rPr lang="ar-BH" sz="2600" b="1" dirty="0" smtClean="0">
                <a:solidFill>
                  <a:srgbClr val="C00000"/>
                </a:solidFill>
              </a:rPr>
              <a:t>َ</a:t>
            </a:r>
            <a:r>
              <a:rPr lang="ar-BH" sz="2600" b="1" dirty="0" smtClean="0">
                <a:solidFill>
                  <a:srgbClr val="C00000"/>
                </a:solidFill>
              </a:rPr>
              <a:t>        </a:t>
            </a:r>
            <a:r>
              <a:rPr lang="ar-BH" sz="2600" b="1" dirty="0" smtClean="0">
                <a:solidFill>
                  <a:schemeClr val="tx1"/>
                </a:solidFill>
              </a:rPr>
              <a:t>يَصوغ</a:t>
            </a:r>
            <a:r>
              <a:rPr lang="ar-BH" sz="2600" b="1" dirty="0" smtClean="0">
                <a:solidFill>
                  <a:srgbClr val="C00000"/>
                </a:solidFill>
              </a:rPr>
              <a:t>ُ        مَصوغٌ         </a:t>
            </a:r>
            <a:endParaRPr lang="ar-BH" sz="2600" b="1" dirty="0">
              <a:solidFill>
                <a:srgbClr val="C00000"/>
              </a:solidFill>
            </a:endParaRPr>
          </a:p>
        </p:txBody>
      </p:sp>
      <p:sp>
        <p:nvSpPr>
          <p:cNvPr id="60" name="Left Arrow 59"/>
          <p:cNvSpPr/>
          <p:nvPr/>
        </p:nvSpPr>
        <p:spPr>
          <a:xfrm>
            <a:off x="1470936" y="5647549"/>
            <a:ext cx="618891" cy="259858"/>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1" name="Left Arrow 60"/>
          <p:cNvSpPr/>
          <p:nvPr/>
        </p:nvSpPr>
        <p:spPr>
          <a:xfrm>
            <a:off x="2906537" y="5647549"/>
            <a:ext cx="618186" cy="259859"/>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custDataLst>
      <p:tags r:id="rId1"/>
    </p:custDataLst>
    <p:extLst>
      <p:ext uri="{BB962C8B-B14F-4D97-AF65-F5344CB8AC3E}">
        <p14:creationId xmlns:p14="http://schemas.microsoft.com/office/powerpoint/2010/main" val="41016310"/>
      </p:ext>
    </p:extLst>
  </p:cSld>
  <p:clrMapOvr>
    <a:masterClrMapping/>
  </p:clrMapOvr>
  <mc:AlternateContent xmlns:mc="http://schemas.openxmlformats.org/markup-compatibility/2006" xmlns:p14="http://schemas.microsoft.com/office/powerpoint/2010/main">
    <mc:Choice Requires="p14">
      <p:transition spd="slow" p14:dur="2000" advTm="60062"/>
    </mc:Choice>
    <mc:Fallback xmlns="">
      <p:transition spd="slow" advTm="600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4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85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58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585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590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590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590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5375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5900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590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590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5900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5600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560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5775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5775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5775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5775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5900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590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55000"/>
                                  </p:stCondLst>
                                  <p:childTnLst>
                                    <p:set>
                                      <p:cBhvr>
                                        <p:cTn id="82" dur="1" fill="hold">
                                          <p:stCondLst>
                                            <p:cond delay="0"/>
                                          </p:stCondLst>
                                        </p:cTn>
                                        <p:tgtEl>
                                          <p:spTgt spid="53"/>
                                        </p:tgtEl>
                                        <p:attrNameLst>
                                          <p:attrName>style.visibility</p:attrName>
                                        </p:attrNameLst>
                                      </p:cBhvr>
                                      <p:to>
                                        <p:strVal val="visible"/>
                                      </p:to>
                                    </p:set>
                                    <p:animEffect transition="in" filter="barn(inVertical)">
                                      <p:cBhvr>
                                        <p:cTn id="83" dur="500"/>
                                        <p:tgtEl>
                                          <p:spTgt spid="53"/>
                                        </p:tgtEl>
                                      </p:cBhvr>
                                    </p:animEffect>
                                  </p:childTnLst>
                                </p:cTn>
                              </p:par>
                              <p:par>
                                <p:cTn id="84" presetID="16" presetClass="entr" presetSubtype="21" fill="hold" grpId="0" nodeType="withEffect">
                                  <p:stCondLst>
                                    <p:cond delay="55000"/>
                                  </p:stCondLst>
                                  <p:childTnLst>
                                    <p:set>
                                      <p:cBhvr>
                                        <p:cTn id="85" dur="1" fill="hold">
                                          <p:stCondLst>
                                            <p:cond delay="0"/>
                                          </p:stCondLst>
                                        </p:cTn>
                                        <p:tgtEl>
                                          <p:spTgt spid="55"/>
                                        </p:tgtEl>
                                        <p:attrNameLst>
                                          <p:attrName>style.visibility</p:attrName>
                                        </p:attrNameLst>
                                      </p:cBhvr>
                                      <p:to>
                                        <p:strVal val="visible"/>
                                      </p:to>
                                    </p:set>
                                    <p:animEffect transition="in" filter="barn(inVertical)">
                                      <p:cBhvr>
                                        <p:cTn id="86" dur="500"/>
                                        <p:tgtEl>
                                          <p:spTgt spid="55"/>
                                        </p:tgtEl>
                                      </p:cBhvr>
                                    </p:animEffect>
                                  </p:childTnLst>
                                </p:cTn>
                              </p:par>
                              <p:par>
                                <p:cTn id="87" presetID="16" presetClass="entr" presetSubtype="21" fill="hold" grpId="0" nodeType="withEffect">
                                  <p:stCondLst>
                                    <p:cond delay="55000"/>
                                  </p:stCondLst>
                                  <p:childTnLst>
                                    <p:set>
                                      <p:cBhvr>
                                        <p:cTn id="88" dur="1" fill="hold">
                                          <p:stCondLst>
                                            <p:cond delay="0"/>
                                          </p:stCondLst>
                                        </p:cTn>
                                        <p:tgtEl>
                                          <p:spTgt spid="54"/>
                                        </p:tgtEl>
                                        <p:attrNameLst>
                                          <p:attrName>style.visibility</p:attrName>
                                        </p:attrNameLst>
                                      </p:cBhvr>
                                      <p:to>
                                        <p:strVal val="visible"/>
                                      </p:to>
                                    </p:set>
                                    <p:animEffect transition="in" filter="barn(inVertical)">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59000"/>
                                  </p:stCondLst>
                                  <p:childTnLst>
                                    <p:set>
                                      <p:cBhvr>
                                        <p:cTn id="93" dur="1" fill="hold">
                                          <p:stCondLst>
                                            <p:cond delay="0"/>
                                          </p:stCondLst>
                                        </p:cTn>
                                        <p:tgtEl>
                                          <p:spTgt spid="56"/>
                                        </p:tgtEl>
                                        <p:attrNameLst>
                                          <p:attrName>style.visibility</p:attrName>
                                        </p:attrNameLst>
                                      </p:cBhvr>
                                      <p:to>
                                        <p:strVal val="visible"/>
                                      </p:to>
                                    </p:set>
                                    <p:animEffect transition="in" filter="barn(inVertical)">
                                      <p:cBhvr>
                                        <p:cTn id="94" dur="500"/>
                                        <p:tgtEl>
                                          <p:spTgt spid="56"/>
                                        </p:tgtEl>
                                      </p:cBhvr>
                                    </p:animEffect>
                                  </p:childTnLst>
                                </p:cTn>
                              </p:par>
                              <p:par>
                                <p:cTn id="95" presetID="16" presetClass="entr" presetSubtype="21" fill="hold" grpId="0" nodeType="withEffect">
                                  <p:stCondLst>
                                    <p:cond delay="59000"/>
                                  </p:stCondLst>
                                  <p:childTnLst>
                                    <p:set>
                                      <p:cBhvr>
                                        <p:cTn id="96" dur="1" fill="hold">
                                          <p:stCondLst>
                                            <p:cond delay="0"/>
                                          </p:stCondLst>
                                        </p:cTn>
                                        <p:tgtEl>
                                          <p:spTgt spid="58"/>
                                        </p:tgtEl>
                                        <p:attrNameLst>
                                          <p:attrName>style.visibility</p:attrName>
                                        </p:attrNameLst>
                                      </p:cBhvr>
                                      <p:to>
                                        <p:strVal val="visible"/>
                                      </p:to>
                                    </p:set>
                                    <p:animEffect transition="in" filter="barn(inVertical)">
                                      <p:cBhvr>
                                        <p:cTn id="97" dur="500"/>
                                        <p:tgtEl>
                                          <p:spTgt spid="58"/>
                                        </p:tgtEl>
                                      </p:cBhvr>
                                    </p:animEffect>
                                  </p:childTnLst>
                                </p:cTn>
                              </p:par>
                              <p:par>
                                <p:cTn id="98" presetID="16" presetClass="entr" presetSubtype="21" fill="hold" grpId="0" nodeType="withEffect">
                                  <p:stCondLst>
                                    <p:cond delay="59000"/>
                                  </p:stCondLst>
                                  <p:childTnLst>
                                    <p:set>
                                      <p:cBhvr>
                                        <p:cTn id="99" dur="1" fill="hold">
                                          <p:stCondLst>
                                            <p:cond delay="0"/>
                                          </p:stCondLst>
                                        </p:cTn>
                                        <p:tgtEl>
                                          <p:spTgt spid="57"/>
                                        </p:tgtEl>
                                        <p:attrNameLst>
                                          <p:attrName>style.visibility</p:attrName>
                                        </p:attrNameLst>
                                      </p:cBhvr>
                                      <p:to>
                                        <p:strVal val="visible"/>
                                      </p:to>
                                    </p:set>
                                    <p:animEffect transition="in" filter="barn(inVertical)">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52750"/>
                                  </p:stCondLst>
                                  <p:childTnLst>
                                    <p:set>
                                      <p:cBhvr>
                                        <p:cTn id="104" dur="1" fill="hold">
                                          <p:stCondLst>
                                            <p:cond delay="0"/>
                                          </p:stCondLst>
                                        </p:cTn>
                                        <p:tgtEl>
                                          <p:spTgt spid="59"/>
                                        </p:tgtEl>
                                        <p:attrNameLst>
                                          <p:attrName>style.visibility</p:attrName>
                                        </p:attrNameLst>
                                      </p:cBhvr>
                                      <p:to>
                                        <p:strVal val="visible"/>
                                      </p:to>
                                    </p:set>
                                    <p:animEffect transition="in" filter="barn(inVertical)">
                                      <p:cBhvr>
                                        <p:cTn id="105" dur="500"/>
                                        <p:tgtEl>
                                          <p:spTgt spid="59"/>
                                        </p:tgtEl>
                                      </p:cBhvr>
                                    </p:animEffect>
                                  </p:childTnLst>
                                </p:cTn>
                              </p:par>
                              <p:par>
                                <p:cTn id="106" presetID="16" presetClass="entr" presetSubtype="21" fill="hold" grpId="0" nodeType="withEffect">
                                  <p:stCondLst>
                                    <p:cond delay="52750"/>
                                  </p:stCondLst>
                                  <p:childTnLst>
                                    <p:set>
                                      <p:cBhvr>
                                        <p:cTn id="107" dur="1" fill="hold">
                                          <p:stCondLst>
                                            <p:cond delay="0"/>
                                          </p:stCondLst>
                                        </p:cTn>
                                        <p:tgtEl>
                                          <p:spTgt spid="61"/>
                                        </p:tgtEl>
                                        <p:attrNameLst>
                                          <p:attrName>style.visibility</p:attrName>
                                        </p:attrNameLst>
                                      </p:cBhvr>
                                      <p:to>
                                        <p:strVal val="visible"/>
                                      </p:to>
                                    </p:set>
                                    <p:animEffect transition="in" filter="barn(inVertical)">
                                      <p:cBhvr>
                                        <p:cTn id="108" dur="500"/>
                                        <p:tgtEl>
                                          <p:spTgt spid="61"/>
                                        </p:tgtEl>
                                      </p:cBhvr>
                                    </p:animEffect>
                                  </p:childTnLst>
                                </p:cTn>
                              </p:par>
                              <p:par>
                                <p:cTn id="109" presetID="16" presetClass="entr" presetSubtype="21" fill="hold" grpId="0" nodeType="withEffect">
                                  <p:stCondLst>
                                    <p:cond delay="52750"/>
                                  </p:stCondLst>
                                  <p:childTnLst>
                                    <p:set>
                                      <p:cBhvr>
                                        <p:cTn id="110" dur="1" fill="hold">
                                          <p:stCondLst>
                                            <p:cond delay="0"/>
                                          </p:stCondLst>
                                        </p:cTn>
                                        <p:tgtEl>
                                          <p:spTgt spid="60"/>
                                        </p:tgtEl>
                                        <p:attrNameLst>
                                          <p:attrName>style.visibility</p:attrName>
                                        </p:attrNameLst>
                                      </p:cBhvr>
                                      <p:to>
                                        <p:strVal val="visible"/>
                                      </p:to>
                                    </p:set>
                                    <p:animEffect transition="in" filter="barn(inVertical)">
                                      <p:cBhvr>
                                        <p:cTn id="11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9" grpId="0" animBg="1"/>
      <p:bldP spid="33" grpId="0" animBg="1"/>
      <p:bldP spid="4"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Striped Right Arrow 32"/>
          <p:cNvSpPr/>
          <p:nvPr/>
        </p:nvSpPr>
        <p:spPr>
          <a:xfrm rot="10800000">
            <a:off x="5206592" y="4556955"/>
            <a:ext cx="959356"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35" name="Rectangle 34"/>
          <p:cNvSpPr/>
          <p:nvPr/>
        </p:nvSpPr>
        <p:spPr>
          <a:xfrm>
            <a:off x="3103808" y="4492738"/>
            <a:ext cx="2075187" cy="644440"/>
          </a:xfrm>
          <a:prstGeom prst="rect">
            <a:avLst/>
          </a:prstGeom>
          <a:solidFill>
            <a:srgbClr val="E4D2F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rgbClr val="C00000"/>
                </a:solidFill>
              </a:rPr>
              <a:t>رَمى    </a:t>
            </a:r>
            <a:r>
              <a:rPr lang="ar-BH" sz="2800" b="1" dirty="0" smtClean="0">
                <a:solidFill>
                  <a:srgbClr val="C00000"/>
                </a:solidFill>
              </a:rPr>
              <a:t>    يَرْمي</a:t>
            </a:r>
            <a:endParaRPr lang="ar-BH" sz="2800" b="1" dirty="0">
              <a:solidFill>
                <a:srgbClr val="C00000"/>
              </a:solidFill>
            </a:endParaRPr>
          </a:p>
        </p:txBody>
      </p:sp>
      <p:sp>
        <p:nvSpPr>
          <p:cNvPr id="30" name="Rectangle 29"/>
          <p:cNvSpPr/>
          <p:nvPr/>
        </p:nvSpPr>
        <p:spPr>
          <a:xfrm>
            <a:off x="2266600" y="351746"/>
            <a:ext cx="7630305" cy="829887"/>
          </a:xfrm>
          <a:prstGeom prst="rect">
            <a:avLst/>
          </a:prstGeom>
          <a:solidFill>
            <a:srgbClr val="FFC71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3200" b="1" dirty="0" smtClean="0">
                <a:solidFill>
                  <a:schemeClr val="accent1">
                    <a:lumMod val="75000"/>
                  </a:schemeClr>
                </a:solidFill>
              </a:rPr>
              <a:t>كيف يُشتقّ </a:t>
            </a:r>
            <a:r>
              <a:rPr lang="ar-BH" sz="3200" b="1" dirty="0" smtClean="0">
                <a:solidFill>
                  <a:schemeClr val="accent1">
                    <a:lumMod val="75000"/>
                  </a:schemeClr>
                </a:solidFill>
              </a:rPr>
              <a:t>اسم المفعول من الفعل </a:t>
            </a:r>
            <a:r>
              <a:rPr lang="ar-BH" sz="3200" b="1" dirty="0" smtClean="0">
                <a:solidFill>
                  <a:schemeClr val="accent1">
                    <a:lumMod val="75000"/>
                  </a:schemeClr>
                </a:solidFill>
              </a:rPr>
              <a:t>الناقص </a:t>
            </a:r>
            <a:r>
              <a:rPr lang="ar-BH" sz="3200" b="1" dirty="0" smtClean="0">
                <a:solidFill>
                  <a:schemeClr val="accent1">
                    <a:lumMod val="75000"/>
                  </a:schemeClr>
                </a:solidFill>
              </a:rPr>
              <a:t>(معتلّ </a:t>
            </a:r>
            <a:r>
              <a:rPr lang="ar-BH" sz="3200" b="1" dirty="0" smtClean="0">
                <a:solidFill>
                  <a:schemeClr val="accent1">
                    <a:lumMod val="75000"/>
                  </a:schemeClr>
                </a:solidFill>
              </a:rPr>
              <a:t>اللام)؟      </a:t>
            </a:r>
            <a:endParaRPr lang="ar-BH" sz="3200" b="1" dirty="0">
              <a:solidFill>
                <a:schemeClr val="accent1">
                  <a:lumMod val="75000"/>
                </a:schemeClr>
              </a:solidFill>
            </a:endParaRPr>
          </a:p>
        </p:txBody>
      </p:sp>
      <p:pic>
        <p:nvPicPr>
          <p:cNvPr id="38" name="Picture 37"/>
          <p:cNvPicPr>
            <a:picLocks noChangeAspect="1"/>
          </p:cNvPicPr>
          <p:nvPr/>
        </p:nvPicPr>
        <p:blipFill>
          <a:blip r:embed="rId4"/>
          <a:stretch>
            <a:fillRect/>
          </a:stretch>
        </p:blipFill>
        <p:spPr>
          <a:xfrm>
            <a:off x="10501665" y="148003"/>
            <a:ext cx="1472359" cy="1426031"/>
          </a:xfrm>
          <a:prstGeom prst="rect">
            <a:avLst/>
          </a:prstGeom>
        </p:spPr>
      </p:pic>
      <p:pic>
        <p:nvPicPr>
          <p:cNvPr id="39" name="Picture 38"/>
          <p:cNvPicPr>
            <a:picLocks noChangeAspect="1"/>
          </p:cNvPicPr>
          <p:nvPr/>
        </p:nvPicPr>
        <p:blipFill>
          <a:blip r:embed="rId5"/>
          <a:stretch>
            <a:fillRect/>
          </a:stretch>
        </p:blipFill>
        <p:spPr>
          <a:xfrm>
            <a:off x="271082" y="163094"/>
            <a:ext cx="1390758" cy="1305098"/>
          </a:xfrm>
          <a:prstGeom prst="rect">
            <a:avLst/>
          </a:prstGeom>
        </p:spPr>
      </p:pic>
      <p:sp>
        <p:nvSpPr>
          <p:cNvPr id="40" name="Rectangle 39"/>
          <p:cNvSpPr/>
          <p:nvPr/>
        </p:nvSpPr>
        <p:spPr>
          <a:xfrm>
            <a:off x="6257496" y="2005081"/>
            <a:ext cx="5598982" cy="13530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800" b="1" dirty="0" smtClean="0">
              <a:solidFill>
                <a:srgbClr val="002060"/>
              </a:solidFill>
            </a:endParaRPr>
          </a:p>
          <a:p>
            <a:pPr algn="r" rtl="1"/>
            <a:r>
              <a:rPr lang="ar-BH" sz="2800" b="1" dirty="0" smtClean="0">
                <a:solidFill>
                  <a:srgbClr val="002060"/>
                </a:solidFill>
              </a:rPr>
              <a:t>1) </a:t>
            </a:r>
            <a:r>
              <a:rPr lang="ar-BH" sz="2700" b="1" dirty="0" smtClean="0">
                <a:solidFill>
                  <a:srgbClr val="002060"/>
                </a:solidFill>
              </a:rPr>
              <a:t>ردّ </a:t>
            </a:r>
            <a:r>
              <a:rPr lang="ar-BH" sz="2700" b="1" dirty="0">
                <a:solidFill>
                  <a:srgbClr val="002060"/>
                </a:solidFill>
              </a:rPr>
              <a:t>حرف العلّة إلى أصله عن طريق </a:t>
            </a:r>
            <a:r>
              <a:rPr lang="ar-BH" sz="2700" b="1" dirty="0" smtClean="0">
                <a:solidFill>
                  <a:srgbClr val="002060"/>
                </a:solidFill>
              </a:rPr>
              <a:t>المضارع</a:t>
            </a:r>
          </a:p>
          <a:p>
            <a:pPr algn="r"/>
            <a:endParaRPr lang="ar-BH" sz="2800" dirty="0"/>
          </a:p>
        </p:txBody>
      </p:sp>
      <p:sp>
        <p:nvSpPr>
          <p:cNvPr id="41" name="Rectangle 40"/>
          <p:cNvSpPr/>
          <p:nvPr/>
        </p:nvSpPr>
        <p:spPr>
          <a:xfrm>
            <a:off x="6257496" y="3588626"/>
            <a:ext cx="5598982" cy="1303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800" b="1" dirty="0" smtClean="0">
              <a:solidFill>
                <a:srgbClr val="002060"/>
              </a:solidFill>
            </a:endParaRPr>
          </a:p>
          <a:p>
            <a:pPr algn="just" rtl="1"/>
            <a:r>
              <a:rPr lang="ar-BH" sz="2800" b="1" dirty="0" smtClean="0">
                <a:solidFill>
                  <a:srgbClr val="002060"/>
                </a:solidFill>
              </a:rPr>
              <a:t>2)</a:t>
            </a:r>
            <a:r>
              <a:rPr lang="ar-BH" sz="2400" b="1" dirty="0" smtClean="0">
                <a:solidFill>
                  <a:srgbClr val="002060"/>
                </a:solidFill>
              </a:rPr>
              <a:t> </a:t>
            </a:r>
            <a:r>
              <a:rPr lang="ar-BH" sz="2800" b="1" dirty="0" smtClean="0">
                <a:solidFill>
                  <a:srgbClr val="002060"/>
                </a:solidFill>
              </a:rPr>
              <a:t>إبدال حرف المضارعة ميمًا مفتوحةً وتضعيف الحرف الأخير (وضع شدّة فوقه)</a:t>
            </a:r>
          </a:p>
          <a:p>
            <a:pPr algn="just" rtl="1"/>
            <a:endParaRPr lang="ar-BH" sz="2800" dirty="0"/>
          </a:p>
        </p:txBody>
      </p:sp>
      <p:sp>
        <p:nvSpPr>
          <p:cNvPr id="42" name="Rectangle 41"/>
          <p:cNvSpPr/>
          <p:nvPr/>
        </p:nvSpPr>
        <p:spPr>
          <a:xfrm>
            <a:off x="3204527" y="1863786"/>
            <a:ext cx="2075811" cy="731934"/>
          </a:xfrm>
          <a:prstGeom prst="rect">
            <a:avLst/>
          </a:prstGeom>
          <a:solidFill>
            <a:srgbClr val="C198E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chemeClr val="tx1"/>
                </a:solidFill>
              </a:rPr>
              <a:t>دَعــا</a:t>
            </a:r>
            <a:r>
              <a:rPr lang="ar-BH" sz="2800" b="1" dirty="0" smtClean="0">
                <a:solidFill>
                  <a:srgbClr val="C00000"/>
                </a:solidFill>
              </a:rPr>
              <a:t>       يَدعو         </a:t>
            </a:r>
            <a:endParaRPr lang="ar-BH" sz="2800" b="1" dirty="0">
              <a:solidFill>
                <a:srgbClr val="C00000"/>
              </a:solidFill>
            </a:endParaRPr>
          </a:p>
        </p:txBody>
      </p:sp>
      <p:sp>
        <p:nvSpPr>
          <p:cNvPr id="43" name="Striped Right Arrow 42"/>
          <p:cNvSpPr/>
          <p:nvPr/>
        </p:nvSpPr>
        <p:spPr>
          <a:xfrm rot="10800000">
            <a:off x="5312536" y="2079771"/>
            <a:ext cx="853412"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44" name="Left Arrow 43"/>
          <p:cNvSpPr/>
          <p:nvPr/>
        </p:nvSpPr>
        <p:spPr>
          <a:xfrm>
            <a:off x="4018735" y="2143663"/>
            <a:ext cx="555042" cy="241466"/>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5" name="Rectangle 44"/>
          <p:cNvSpPr/>
          <p:nvPr/>
        </p:nvSpPr>
        <p:spPr>
          <a:xfrm>
            <a:off x="3204527" y="2712807"/>
            <a:ext cx="2075811" cy="731934"/>
          </a:xfrm>
          <a:prstGeom prst="rect">
            <a:avLst/>
          </a:prstGeom>
          <a:solidFill>
            <a:srgbClr val="C198E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chemeClr val="tx1"/>
                </a:solidFill>
              </a:rPr>
              <a:t>رمى</a:t>
            </a:r>
            <a:r>
              <a:rPr lang="ar-BH" sz="2800" b="1" dirty="0" smtClean="0">
                <a:solidFill>
                  <a:srgbClr val="C00000"/>
                </a:solidFill>
              </a:rPr>
              <a:t>        يَرْمي         </a:t>
            </a:r>
            <a:endParaRPr lang="ar-BH" sz="2800" b="1" dirty="0">
              <a:solidFill>
                <a:srgbClr val="C00000"/>
              </a:solidFill>
            </a:endParaRPr>
          </a:p>
        </p:txBody>
      </p:sp>
      <p:sp>
        <p:nvSpPr>
          <p:cNvPr id="46" name="Striped Right Arrow 45"/>
          <p:cNvSpPr/>
          <p:nvPr/>
        </p:nvSpPr>
        <p:spPr>
          <a:xfrm rot="10800000">
            <a:off x="5342211" y="2925378"/>
            <a:ext cx="853412"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47" name="Left Arrow 46"/>
          <p:cNvSpPr/>
          <p:nvPr/>
        </p:nvSpPr>
        <p:spPr>
          <a:xfrm>
            <a:off x="4023370" y="3026115"/>
            <a:ext cx="555042" cy="241466"/>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8" name="Left Arrow 47"/>
          <p:cNvSpPr/>
          <p:nvPr/>
        </p:nvSpPr>
        <p:spPr>
          <a:xfrm>
            <a:off x="3964911" y="4729956"/>
            <a:ext cx="555042" cy="241466"/>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 name="Rectangle 5"/>
          <p:cNvSpPr/>
          <p:nvPr/>
        </p:nvSpPr>
        <p:spPr>
          <a:xfrm>
            <a:off x="631065" y="4492739"/>
            <a:ext cx="1030775" cy="64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FF00"/>
                </a:solidFill>
              </a:rPr>
              <a:t>مَـرْمـ</a:t>
            </a:r>
            <a:r>
              <a:rPr lang="ar-BH" sz="2800" b="1" dirty="0" smtClean="0">
                <a:solidFill>
                  <a:srgbClr val="FF0000"/>
                </a:solidFill>
              </a:rPr>
              <a:t>يّ</a:t>
            </a:r>
            <a:r>
              <a:rPr lang="ar-BH" sz="2800" b="1" dirty="0" smtClean="0">
                <a:solidFill>
                  <a:srgbClr val="FFFF00"/>
                </a:solidFill>
              </a:rPr>
              <a:t>ٌ</a:t>
            </a:r>
            <a:endParaRPr lang="ar-BH" sz="2800" b="1" dirty="0">
              <a:solidFill>
                <a:srgbClr val="FFFF00"/>
              </a:solidFill>
            </a:endParaRPr>
          </a:p>
        </p:txBody>
      </p:sp>
      <p:sp>
        <p:nvSpPr>
          <p:cNvPr id="49" name="Striped Right Arrow 48"/>
          <p:cNvSpPr/>
          <p:nvPr/>
        </p:nvSpPr>
        <p:spPr>
          <a:xfrm rot="10800000">
            <a:off x="1903146" y="4643456"/>
            <a:ext cx="959356"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50" name="Striped Right Arrow 49"/>
          <p:cNvSpPr/>
          <p:nvPr/>
        </p:nvSpPr>
        <p:spPr>
          <a:xfrm rot="10800000">
            <a:off x="5206592" y="3770986"/>
            <a:ext cx="959356"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51" name="Rectangle 50"/>
          <p:cNvSpPr/>
          <p:nvPr/>
        </p:nvSpPr>
        <p:spPr>
          <a:xfrm>
            <a:off x="3103808" y="3706769"/>
            <a:ext cx="2075187" cy="644440"/>
          </a:xfrm>
          <a:prstGeom prst="rect">
            <a:avLst/>
          </a:prstGeom>
          <a:solidFill>
            <a:srgbClr val="E4D2F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rgbClr val="C00000"/>
                </a:solidFill>
              </a:rPr>
              <a:t>دعـا</a:t>
            </a:r>
            <a:r>
              <a:rPr lang="ar-BH" sz="2800" b="1" dirty="0" smtClean="0">
                <a:solidFill>
                  <a:srgbClr val="C00000"/>
                </a:solidFill>
              </a:rPr>
              <a:t>        يَدْعو</a:t>
            </a:r>
            <a:endParaRPr lang="ar-BH" sz="2800" b="1" dirty="0">
              <a:solidFill>
                <a:srgbClr val="C00000"/>
              </a:solidFill>
            </a:endParaRPr>
          </a:p>
        </p:txBody>
      </p:sp>
      <p:sp>
        <p:nvSpPr>
          <p:cNvPr id="52" name="Left Arrow 51"/>
          <p:cNvSpPr/>
          <p:nvPr/>
        </p:nvSpPr>
        <p:spPr>
          <a:xfrm>
            <a:off x="3964911" y="3943987"/>
            <a:ext cx="555042" cy="241466"/>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3" name="Rectangle 52"/>
          <p:cNvSpPr/>
          <p:nvPr/>
        </p:nvSpPr>
        <p:spPr>
          <a:xfrm>
            <a:off x="631065" y="3706770"/>
            <a:ext cx="1030775" cy="64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rgbClr val="FFFF00"/>
                </a:solidFill>
              </a:rPr>
              <a:t>مَـدْعُـ</a:t>
            </a:r>
            <a:r>
              <a:rPr lang="ar-BH" sz="2800" b="1" dirty="0" smtClean="0">
                <a:solidFill>
                  <a:srgbClr val="FF0000"/>
                </a:solidFill>
              </a:rPr>
              <a:t>ـوّ</a:t>
            </a:r>
            <a:r>
              <a:rPr lang="ar-BH" sz="2800" b="1" dirty="0" smtClean="0">
                <a:solidFill>
                  <a:srgbClr val="FFFF00"/>
                </a:solidFill>
              </a:rPr>
              <a:t>ٌ</a:t>
            </a:r>
            <a:endParaRPr lang="ar-BH" sz="2800" b="1" dirty="0">
              <a:solidFill>
                <a:srgbClr val="FFFF00"/>
              </a:solidFill>
            </a:endParaRPr>
          </a:p>
        </p:txBody>
      </p:sp>
      <p:sp>
        <p:nvSpPr>
          <p:cNvPr id="54" name="Striped Right Arrow 53"/>
          <p:cNvSpPr/>
          <p:nvPr/>
        </p:nvSpPr>
        <p:spPr>
          <a:xfrm rot="10800000">
            <a:off x="1903146" y="3857487"/>
            <a:ext cx="959356" cy="414466"/>
          </a:xfrm>
          <a:prstGeom prst="stripedRigh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rgbClr val="002060"/>
              </a:solidFill>
            </a:endParaRPr>
          </a:p>
        </p:txBody>
      </p:sp>
      <p:sp>
        <p:nvSpPr>
          <p:cNvPr id="55" name="Rectangle 54"/>
          <p:cNvSpPr/>
          <p:nvPr/>
        </p:nvSpPr>
        <p:spPr>
          <a:xfrm>
            <a:off x="8345269" y="5374396"/>
            <a:ext cx="3319422" cy="7319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600" b="1" dirty="0" smtClean="0">
                <a:solidFill>
                  <a:schemeClr val="tx1"/>
                </a:solidFill>
              </a:rPr>
              <a:t>قَ</a:t>
            </a:r>
            <a:r>
              <a:rPr lang="ar-BH" sz="2600" b="1" dirty="0" smtClean="0">
                <a:solidFill>
                  <a:schemeClr val="tx1"/>
                </a:solidFill>
              </a:rPr>
              <a:t>لى</a:t>
            </a:r>
            <a:r>
              <a:rPr lang="ar-BH" sz="2600" b="1" dirty="0" smtClean="0">
                <a:solidFill>
                  <a:srgbClr val="C00000"/>
                </a:solidFill>
              </a:rPr>
              <a:t>         </a:t>
            </a:r>
            <a:r>
              <a:rPr lang="ar-BH" sz="2600" b="1" dirty="0" smtClean="0">
                <a:solidFill>
                  <a:schemeClr val="tx1"/>
                </a:solidFill>
              </a:rPr>
              <a:t>يَقْـلي</a:t>
            </a:r>
            <a:r>
              <a:rPr lang="ar-BH" sz="2600" b="1" dirty="0" smtClean="0">
                <a:solidFill>
                  <a:srgbClr val="C00000"/>
                </a:solidFill>
              </a:rPr>
              <a:t>        مَـقليٌّ         </a:t>
            </a:r>
            <a:endParaRPr lang="ar-BH" sz="2600" b="1" dirty="0">
              <a:solidFill>
                <a:srgbClr val="C00000"/>
              </a:solidFill>
            </a:endParaRPr>
          </a:p>
        </p:txBody>
      </p:sp>
      <p:sp>
        <p:nvSpPr>
          <p:cNvPr id="56" name="Left Arrow 55"/>
          <p:cNvSpPr/>
          <p:nvPr/>
        </p:nvSpPr>
        <p:spPr>
          <a:xfrm>
            <a:off x="9215143" y="5626981"/>
            <a:ext cx="617404" cy="259859"/>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7" name="Left Arrow 56"/>
          <p:cNvSpPr/>
          <p:nvPr/>
        </p:nvSpPr>
        <p:spPr>
          <a:xfrm>
            <a:off x="10501665" y="5626981"/>
            <a:ext cx="618186" cy="259859"/>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8" name="Rectangle 57"/>
          <p:cNvSpPr/>
          <p:nvPr/>
        </p:nvSpPr>
        <p:spPr>
          <a:xfrm>
            <a:off x="4573777" y="5390943"/>
            <a:ext cx="3461254" cy="7319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600" b="1" dirty="0" smtClean="0">
                <a:solidFill>
                  <a:schemeClr val="tx1"/>
                </a:solidFill>
              </a:rPr>
              <a:t>دنا</a:t>
            </a:r>
            <a:r>
              <a:rPr lang="ar-BH" sz="2600" b="1" dirty="0" smtClean="0">
                <a:solidFill>
                  <a:srgbClr val="C00000"/>
                </a:solidFill>
              </a:rPr>
              <a:t> </a:t>
            </a:r>
            <a:r>
              <a:rPr lang="ar-BH" sz="2600" b="1" dirty="0" smtClean="0">
                <a:solidFill>
                  <a:srgbClr val="C00000"/>
                </a:solidFill>
              </a:rPr>
              <a:t>       </a:t>
            </a:r>
            <a:r>
              <a:rPr lang="ar-BH" sz="2600" b="1" dirty="0" smtClean="0">
                <a:solidFill>
                  <a:schemeClr val="tx1"/>
                </a:solidFill>
              </a:rPr>
              <a:t>   يَـدْنو</a:t>
            </a:r>
            <a:r>
              <a:rPr lang="ar-BH" sz="2600" b="1" dirty="0" smtClean="0">
                <a:solidFill>
                  <a:srgbClr val="C00000"/>
                </a:solidFill>
              </a:rPr>
              <a:t>         مَـدْنُوٌّ         </a:t>
            </a:r>
            <a:endParaRPr lang="ar-BH" sz="2600" b="1" dirty="0">
              <a:solidFill>
                <a:srgbClr val="C00000"/>
              </a:solidFill>
            </a:endParaRPr>
          </a:p>
        </p:txBody>
      </p:sp>
      <p:sp>
        <p:nvSpPr>
          <p:cNvPr id="59" name="Left Arrow 58"/>
          <p:cNvSpPr/>
          <p:nvPr/>
        </p:nvSpPr>
        <p:spPr>
          <a:xfrm>
            <a:off x="5500132" y="5666697"/>
            <a:ext cx="574649" cy="235953"/>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0" name="Left Arrow 59"/>
          <p:cNvSpPr/>
          <p:nvPr/>
        </p:nvSpPr>
        <p:spPr>
          <a:xfrm>
            <a:off x="6753228" y="5650887"/>
            <a:ext cx="614221" cy="251763"/>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1" name="Rectangle 60"/>
          <p:cNvSpPr/>
          <p:nvPr/>
        </p:nvSpPr>
        <p:spPr>
          <a:xfrm>
            <a:off x="631065" y="5390943"/>
            <a:ext cx="3578551" cy="73193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600" b="1" dirty="0" smtClean="0">
                <a:solidFill>
                  <a:schemeClr val="tx1"/>
                </a:solidFill>
              </a:rPr>
              <a:t>هَـدى</a:t>
            </a:r>
            <a:r>
              <a:rPr lang="ar-BH" sz="2600" b="1" dirty="0" smtClean="0">
                <a:solidFill>
                  <a:srgbClr val="C00000"/>
                </a:solidFill>
              </a:rPr>
              <a:t>        </a:t>
            </a:r>
            <a:r>
              <a:rPr lang="ar-BH" sz="2600" b="1" dirty="0" smtClean="0">
                <a:solidFill>
                  <a:schemeClr val="tx1"/>
                </a:solidFill>
              </a:rPr>
              <a:t>يَـهدي</a:t>
            </a:r>
            <a:r>
              <a:rPr lang="ar-BH" sz="2600" b="1" dirty="0" smtClean="0">
                <a:solidFill>
                  <a:srgbClr val="C00000"/>
                </a:solidFill>
              </a:rPr>
              <a:t>        مَـهْديٌّ         </a:t>
            </a:r>
            <a:endParaRPr lang="ar-BH" sz="2600" b="1" dirty="0">
              <a:solidFill>
                <a:srgbClr val="C00000"/>
              </a:solidFill>
            </a:endParaRPr>
          </a:p>
        </p:txBody>
      </p:sp>
      <p:sp>
        <p:nvSpPr>
          <p:cNvPr id="62" name="Left Arrow 61"/>
          <p:cNvSpPr/>
          <p:nvPr/>
        </p:nvSpPr>
        <p:spPr>
          <a:xfrm>
            <a:off x="1561807" y="5654744"/>
            <a:ext cx="618891" cy="259858"/>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3" name="Left Arrow 62"/>
          <p:cNvSpPr/>
          <p:nvPr/>
        </p:nvSpPr>
        <p:spPr>
          <a:xfrm>
            <a:off x="2921880" y="5642792"/>
            <a:ext cx="618186" cy="259859"/>
          </a:xfrm>
          <a:prstGeom prst="left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custDataLst>
      <p:tags r:id="rId1"/>
    </p:custDataLst>
    <p:extLst>
      <p:ext uri="{BB962C8B-B14F-4D97-AF65-F5344CB8AC3E}">
        <p14:creationId xmlns:p14="http://schemas.microsoft.com/office/powerpoint/2010/main" val="2959086894"/>
      </p:ext>
    </p:extLst>
  </p:cSld>
  <p:clrMapOvr>
    <a:masterClrMapping/>
  </p:clrMapOvr>
  <mc:AlternateContent xmlns:mc="http://schemas.openxmlformats.org/markup-compatibility/2006" xmlns:p14="http://schemas.microsoft.com/office/powerpoint/2010/main">
    <mc:Choice Requires="p14">
      <p:transition spd="slow" p14:dur="2000" advTm="60062"/>
    </mc:Choice>
    <mc:Fallback xmlns="">
      <p:transition spd="slow" advTm="600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4625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3375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337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3375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5900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590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590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down)">
                                      <p:cBhvr>
                                        <p:cTn id="77" dur="500"/>
                                        <p:tgtEl>
                                          <p:spTgt spid="5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down)">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500"/>
                                        <p:tgtEl>
                                          <p:spTgt spid="5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down)">
                                      <p:cBhvr>
                                        <p:cTn id="91" dur="500"/>
                                        <p:tgtEl>
                                          <p:spTgt spid="6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down)">
                                      <p:cBhvr>
                                        <p:cTn id="94" dur="5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down)">
                                      <p:cBhvr>
                                        <p:cTn id="99" dur="500"/>
                                        <p:tgtEl>
                                          <p:spTgt spid="6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down)">
                                      <p:cBhvr>
                                        <p:cTn id="102" dur="500"/>
                                        <p:tgtEl>
                                          <p:spTgt spid="63"/>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down)">
                                      <p:cBhvr>
                                        <p:cTn id="10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40" grpId="0" animBg="1"/>
      <p:bldP spid="41" grpId="0" animBg="1"/>
      <p:bldP spid="42" grpId="0" animBg="1"/>
      <p:bldP spid="43" grpId="0" animBg="1"/>
      <p:bldP spid="44" grpId="0" animBg="1"/>
      <p:bldP spid="45" grpId="0" animBg="1"/>
      <p:bldP spid="46" grpId="0" animBg="1"/>
      <p:bldP spid="47" grpId="0" animBg="1"/>
      <p:bldP spid="48" grpId="0" animBg="1"/>
      <p:bldP spid="6"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5|6.5|3.8"/>
</p:tagLst>
</file>

<file path=ppt/tags/tag10.xml><?xml version="1.0" encoding="utf-8"?>
<p:tagLst xmlns:a="http://schemas.openxmlformats.org/drawingml/2006/main" xmlns:r="http://schemas.openxmlformats.org/officeDocument/2006/relationships" xmlns:p="http://schemas.openxmlformats.org/presentationml/2006/main">
  <p:tag name="TIMING" val="|11.9"/>
</p:tagLst>
</file>

<file path=ppt/tags/tag11.xml><?xml version="1.0" encoding="utf-8"?>
<p:tagLst xmlns:a="http://schemas.openxmlformats.org/drawingml/2006/main" xmlns:r="http://schemas.openxmlformats.org/officeDocument/2006/relationships" xmlns:p="http://schemas.openxmlformats.org/presentationml/2006/main">
  <p:tag name="TIMING" val="|11.9"/>
</p:tagLst>
</file>

<file path=ppt/tags/tag2.xml><?xml version="1.0" encoding="utf-8"?>
<p:tagLst xmlns:a="http://schemas.openxmlformats.org/drawingml/2006/main" xmlns:r="http://schemas.openxmlformats.org/officeDocument/2006/relationships" xmlns:p="http://schemas.openxmlformats.org/presentationml/2006/main">
  <p:tag name="TIMING" val="|12|7.5|2.6|2.6|2.6|9.9"/>
</p:tagLst>
</file>

<file path=ppt/tags/tag3.xml><?xml version="1.0" encoding="utf-8"?>
<p:tagLst xmlns:a="http://schemas.openxmlformats.org/drawingml/2006/main" xmlns:r="http://schemas.openxmlformats.org/officeDocument/2006/relationships" xmlns:p="http://schemas.openxmlformats.org/presentationml/2006/main">
  <p:tag name="TIMING" val="|1.3|4.8|8.4|11.1|1|3.5|8.2"/>
</p:tagLst>
</file>

<file path=ppt/tags/tag4.xml><?xml version="1.0" encoding="utf-8"?>
<p:tagLst xmlns:a="http://schemas.openxmlformats.org/drawingml/2006/main" xmlns:r="http://schemas.openxmlformats.org/officeDocument/2006/relationships" xmlns:p="http://schemas.openxmlformats.org/presentationml/2006/main">
  <p:tag name="TIMING" val="|1.3|1.9|7.3|7.1|4.9|7.7|5.2|9.3|4.7"/>
</p:tagLst>
</file>

<file path=ppt/tags/tag5.xml><?xml version="1.0" encoding="utf-8"?>
<p:tagLst xmlns:a="http://schemas.openxmlformats.org/drawingml/2006/main" xmlns:r="http://schemas.openxmlformats.org/officeDocument/2006/relationships" xmlns:p="http://schemas.openxmlformats.org/presentationml/2006/main">
  <p:tag name="TIMING" val="|2.8|4.4"/>
</p:tagLst>
</file>

<file path=ppt/tags/tag6.xml><?xml version="1.0" encoding="utf-8"?>
<p:tagLst xmlns:a="http://schemas.openxmlformats.org/drawingml/2006/main" xmlns:r="http://schemas.openxmlformats.org/officeDocument/2006/relationships" xmlns:p="http://schemas.openxmlformats.org/presentationml/2006/main">
  <p:tag name="TIMING" val="|1.8|4.3|17.4|7.2|5.1|4.6|10.6|1.7|2.5"/>
</p:tagLst>
</file>

<file path=ppt/tags/tag7.xml><?xml version="1.0" encoding="utf-8"?>
<p:tagLst xmlns:a="http://schemas.openxmlformats.org/drawingml/2006/main" xmlns:r="http://schemas.openxmlformats.org/officeDocument/2006/relationships" xmlns:p="http://schemas.openxmlformats.org/presentationml/2006/main">
  <p:tag name="TIMING" val="|1.8|4.3|17.4|7.2|5.1|4.6|10.6|1.7|2.5"/>
</p:tagLst>
</file>

<file path=ppt/tags/tag8.xml><?xml version="1.0" encoding="utf-8"?>
<p:tagLst xmlns:a="http://schemas.openxmlformats.org/drawingml/2006/main" xmlns:r="http://schemas.openxmlformats.org/officeDocument/2006/relationships" xmlns:p="http://schemas.openxmlformats.org/presentationml/2006/main">
  <p:tag name="TIMING" val="|4.3|2.7|3.5|1|5.1|6.9"/>
</p:tagLst>
</file>

<file path=ppt/tags/tag9.xml><?xml version="1.0" encoding="utf-8"?>
<p:tagLst xmlns:a="http://schemas.openxmlformats.org/drawingml/2006/main" xmlns:r="http://schemas.openxmlformats.org/officeDocument/2006/relationships" xmlns:p="http://schemas.openxmlformats.org/presentationml/2006/main">
  <p:tag name="TIMING" val="|16.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1811</TotalTime>
  <Words>661</Words>
  <Application>Microsoft Office PowerPoint</Application>
  <PresentationFormat>Widescreen</PresentationFormat>
  <Paragraphs>172</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Aparajita</vt:lpstr>
      <vt:lpstr>Arial</vt:lpstr>
      <vt:lpstr>Bold Italic Art</vt:lpstr>
      <vt:lpstr>Calibri</vt:lpstr>
      <vt:lpstr>Calibri Light</vt:lpstr>
      <vt:lpstr>DecoType Thuluth</vt:lpstr>
      <vt:lpstr>Leelawadee</vt:lpstr>
      <vt:lpstr>Microsoft Sans Serif</vt:lpstr>
      <vt:lpstr>PT Bold Heading</vt:lpstr>
      <vt:lpstr>Times New Roman</vt:lpstr>
      <vt:lpstr>Wingdings</vt:lpstr>
      <vt:lpstr>Office Theme</vt:lpstr>
      <vt:lpstr>PowerPoint Presentation</vt:lpstr>
      <vt:lpstr>                                  النشاط الاستهلالي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نشاط تقويمي</vt:lpstr>
      <vt:lpstr>نشاط تقويمي</vt:lpstr>
      <vt:lpstr>PowerPoint Presentation</vt:lpstr>
      <vt:lpstr>PowerPoint Presentation</vt:lpstr>
      <vt:lpstr>PowerPoint Presentation</vt:lpstr>
      <vt:lpstr>نشاط تقويمي</vt:lpstr>
      <vt:lpstr>التقويم الختاميّ</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use</cp:lastModifiedBy>
  <cp:revision>151</cp:revision>
  <dcterms:created xsi:type="dcterms:W3CDTF">2020-03-04T10:47:58Z</dcterms:created>
  <dcterms:modified xsi:type="dcterms:W3CDTF">2020-03-31T21:09:30Z</dcterms:modified>
</cp:coreProperties>
</file>