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5" r:id="rId3"/>
    <p:sldId id="335" r:id="rId4"/>
    <p:sldId id="312" r:id="rId5"/>
    <p:sldId id="354" r:id="rId6"/>
    <p:sldId id="336" r:id="rId7"/>
    <p:sldId id="317" r:id="rId8"/>
    <p:sldId id="313" r:id="rId9"/>
    <p:sldId id="338" r:id="rId10"/>
    <p:sldId id="340" r:id="rId11"/>
    <p:sldId id="341" r:id="rId12"/>
    <p:sldId id="344" r:id="rId13"/>
    <p:sldId id="343" r:id="rId14"/>
    <p:sldId id="345" r:id="rId15"/>
    <p:sldId id="346" r:id="rId16"/>
    <p:sldId id="347" r:id="rId17"/>
    <p:sldId id="348" r:id="rId18"/>
    <p:sldId id="349" r:id="rId19"/>
    <p:sldId id="350" r:id="rId20"/>
    <p:sldId id="353" r:id="rId21"/>
    <p:sldId id="351" r:id="rId22"/>
    <p:sldId id="352"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745D"/>
    <a:srgbClr val="474747"/>
    <a:srgbClr val="EEB500"/>
    <a:srgbClr val="AC8300"/>
    <a:srgbClr val="A5BBA9"/>
    <a:srgbClr val="D7B2A1"/>
    <a:srgbClr val="D44059"/>
    <a:srgbClr val="E795A3"/>
    <a:srgbClr val="83BD5B"/>
    <a:srgbClr val="89C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0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AE7AD-EB28-428B-ADA9-20F7DADC2EB6}"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1C07E-F3C3-448B-8884-EE6742B3E917}" type="slidenum">
              <a:rPr lang="en-US" smtClean="0"/>
              <a:t>‹#›</a:t>
            </a:fld>
            <a:endParaRPr lang="en-US"/>
          </a:p>
        </p:txBody>
      </p:sp>
    </p:spTree>
    <p:extLst>
      <p:ext uri="{BB962C8B-B14F-4D97-AF65-F5344CB8AC3E}">
        <p14:creationId xmlns:p14="http://schemas.microsoft.com/office/powerpoint/2010/main" val="333224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1504" y="2279176"/>
            <a:ext cx="6450868" cy="23006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ctr"/>
            <a:endParaRPr lang="ar-BH" sz="6600" b="1" dirty="0" smtClean="0">
              <a:solidFill>
                <a:srgbClr val="C00000"/>
              </a:solidFill>
              <a:latin typeface="Sakkal Majalla" panose="02000000000000000000" pitchFamily="2" charset="-78"/>
              <a:cs typeface="Sakkal Majalla" panose="02000000000000000000" pitchFamily="2" charset="-78"/>
            </a:endParaRPr>
          </a:p>
          <a:p>
            <a:pPr algn="ctr"/>
            <a:r>
              <a:rPr lang="ar-BH" sz="5400" b="1" dirty="0" smtClean="0">
                <a:solidFill>
                  <a:srgbClr val="C00000"/>
                </a:solidFill>
                <a:latin typeface="Sakkal Majalla" panose="02000000000000000000" pitchFamily="2" charset="-78"/>
                <a:cs typeface="Sakkal Majalla" panose="02000000000000000000" pitchFamily="2" charset="-78"/>
              </a:rPr>
              <a:t>    </a:t>
            </a:r>
            <a:r>
              <a:rPr lang="ar-BH" sz="6600" b="1" dirty="0" smtClean="0">
                <a:solidFill>
                  <a:srgbClr val="C00000"/>
                </a:solidFill>
                <a:latin typeface="Sakkal Majalla" panose="02000000000000000000" pitchFamily="2" charset="-78"/>
                <a:cs typeface="Sakkal Majalla" panose="02000000000000000000" pitchFamily="2" charset="-78"/>
              </a:rPr>
              <a:t>الأفعال المتعدّية إلى مفعولين أو ثلاثة</a:t>
            </a:r>
          </a:p>
          <a:p>
            <a:r>
              <a:rPr lang="ar-BH" sz="5400" b="1" dirty="0" smtClean="0">
                <a:solidFill>
                  <a:schemeClr val="tx1"/>
                </a:solidFill>
                <a:latin typeface="Sakkal Majalla" panose="02000000000000000000" pitchFamily="2" charset="-78"/>
                <a:cs typeface="Sakkal Majalla" panose="02000000000000000000" pitchFamily="2" charset="-78"/>
              </a:rPr>
              <a:t> </a:t>
            </a:r>
            <a:r>
              <a:rPr lang="ar-BH" sz="2400" b="1" dirty="0" smtClean="0">
                <a:solidFill>
                  <a:schemeClr val="tx1"/>
                </a:solidFill>
                <a:latin typeface="Sakkal Majalla" panose="02000000000000000000" pitchFamily="2" charset="-78"/>
                <a:cs typeface="Sakkal Majalla" panose="02000000000000000000" pitchFamily="2" charset="-78"/>
              </a:rPr>
              <a:t>                      </a:t>
            </a:r>
          </a:p>
          <a:p>
            <a:endParaRPr lang="ar-BH" sz="2400" b="1" dirty="0">
              <a:solidFill>
                <a:schemeClr val="tx1"/>
              </a:solidFill>
              <a:latin typeface="Sakkal Majalla" panose="02000000000000000000" pitchFamily="2" charset="-78"/>
              <a:cs typeface="Sakkal Majalla" panose="02000000000000000000" pitchFamily="2" charset="-78"/>
            </a:endParaRPr>
          </a:p>
          <a:p>
            <a:pPr algn="ctr"/>
            <a:r>
              <a:rPr lang="ar-BH" sz="2800" b="1" dirty="0" smtClean="0">
                <a:solidFill>
                  <a:schemeClr val="tx1"/>
                </a:solidFill>
                <a:latin typeface="Sakkal Majalla" panose="02000000000000000000" pitchFamily="2" charset="-78"/>
                <a:cs typeface="Sakkal Majalla" panose="02000000000000000000" pitchFamily="2" charset="-78"/>
              </a:rPr>
              <a:t>اللغة العربيّة - الفصل الدراسيّ الأوّل</a:t>
            </a:r>
            <a:endParaRPr lang="ar-BH" sz="2800" b="1" dirty="0">
              <a:solidFill>
                <a:schemeClr val="tx1"/>
              </a:solidFill>
              <a:latin typeface="Sakkal Majalla" panose="02000000000000000000" pitchFamily="2" charset="-78"/>
              <a:cs typeface="Sakkal Majalla" panose="02000000000000000000" pitchFamily="2" charset="-78"/>
            </a:endParaRPr>
          </a:p>
          <a:p>
            <a:pPr algn="ctr"/>
            <a:r>
              <a:rPr lang="ar-BH" sz="3200" b="1" dirty="0" smtClean="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الصفّ الأوّل الثانويّ - عرب </a:t>
            </a:r>
            <a:r>
              <a:rPr lang="ar-BH" sz="2800" b="1" dirty="0" smtClean="0">
                <a:solidFill>
                  <a:schemeClr val="tx1"/>
                </a:solidFill>
                <a:latin typeface="Sakkal Majalla" panose="02000000000000000000" pitchFamily="2" charset="-78"/>
                <a:cs typeface="Sakkal Majalla" panose="02000000000000000000" pitchFamily="2" charset="-78"/>
              </a:rPr>
              <a:t>101- ص 131</a:t>
            </a:r>
            <a:endParaRPr lang="en-US" sz="28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AutoShape 2" descr="نتيجة بحث الصور عن القراء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نتيجة بحث الصور عن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412"/>
          <a:stretch/>
        </p:blipFill>
        <p:spPr>
          <a:xfrm>
            <a:off x="8560631" y="1787857"/>
            <a:ext cx="2591347" cy="3706754"/>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8" name="Rectangle 7"/>
          <p:cNvSpPr/>
          <p:nvPr/>
        </p:nvSpPr>
        <p:spPr>
          <a:xfrm>
            <a:off x="5677469" y="898733"/>
            <a:ext cx="5822869" cy="904863"/>
          </a:xfrm>
          <a:prstGeom prst="rect">
            <a:avLst/>
          </a:prstGeom>
          <a:solidFill>
            <a:schemeClr val="accent2"/>
          </a:solidFill>
        </p:spPr>
        <p:txBody>
          <a:bodyPr wrap="square">
            <a:spAutoFit/>
          </a:bodyPr>
          <a:lstStyle/>
          <a:p>
            <a:pPr algn="ctr">
              <a:lnSpc>
                <a:spcPct val="110000"/>
              </a:lnSpc>
            </a:pPr>
            <a:r>
              <a:rPr lang="ar-BH" sz="4800" b="1" dirty="0" smtClean="0">
                <a:solidFill>
                  <a:srgbClr val="002060"/>
                </a:solidFill>
                <a:latin typeface="Sakkal Majalla" panose="02000000000000000000" pitchFamily="2" charset="-78"/>
                <a:cs typeface="Sakkal Majalla" panose="02000000000000000000" pitchFamily="2" charset="-78"/>
              </a:rPr>
              <a:t>إجابة النشاط التعليمي (1)</a:t>
            </a:r>
            <a:endParaRPr lang="ar-BH" sz="4800" b="1" dirty="0">
              <a:solidFill>
                <a:srgbClr val="002060"/>
              </a:solidFill>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242223873"/>
              </p:ext>
            </p:extLst>
          </p:nvPr>
        </p:nvGraphicFramePr>
        <p:xfrm>
          <a:off x="764275" y="2332893"/>
          <a:ext cx="10736063" cy="3781304"/>
        </p:xfrm>
        <a:graphic>
          <a:graphicData uri="http://schemas.openxmlformats.org/drawingml/2006/table">
            <a:tbl>
              <a:tblPr firstRow="1" bandRow="1">
                <a:tableStyleId>{5C22544A-7EE6-4342-B048-85BDC9FD1C3A}</a:tableStyleId>
              </a:tblPr>
              <a:tblGrid>
                <a:gridCol w="2536047">
                  <a:extLst>
                    <a:ext uri="{9D8B030D-6E8A-4147-A177-3AD203B41FA5}">
                      <a16:colId xmlns="" xmlns:a16="http://schemas.microsoft.com/office/drawing/2014/main" val="20000"/>
                    </a:ext>
                  </a:extLst>
                </a:gridCol>
                <a:gridCol w="3605961">
                  <a:extLst>
                    <a:ext uri="{9D8B030D-6E8A-4147-A177-3AD203B41FA5}">
                      <a16:colId xmlns="" xmlns:a16="http://schemas.microsoft.com/office/drawing/2014/main" val="20001"/>
                    </a:ext>
                  </a:extLst>
                </a:gridCol>
                <a:gridCol w="4594055">
                  <a:extLst>
                    <a:ext uri="{9D8B030D-6E8A-4147-A177-3AD203B41FA5}">
                      <a16:colId xmlns="" xmlns:a16="http://schemas.microsoft.com/office/drawing/2014/main" val="20002"/>
                    </a:ext>
                  </a:extLst>
                </a:gridCol>
              </a:tblGrid>
              <a:tr h="1426616">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الثاني</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الأوّل</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الجملة</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 xmlns:a16="http://schemas.microsoft.com/office/drawing/2014/main" val="10000"/>
                  </a:ext>
                </a:extLst>
              </a:tr>
              <a:tr h="784896">
                <a:tc>
                  <a:txBody>
                    <a:bodyPr/>
                    <a:lstStyle/>
                    <a:p>
                      <a:pPr marL="0" algn="ctr" defTabSz="914400" rtl="1" eaLnBrk="1" latinLnBrk="0" hangingPunct="1"/>
                      <a:r>
                        <a:rPr lang="ar-BH" sz="3200" b="1" kern="1200" dirty="0" smtClean="0">
                          <a:solidFill>
                            <a:srgbClr val="FF0000"/>
                          </a:solidFill>
                          <a:latin typeface="Sakkal Majalla" panose="02000000000000000000" pitchFamily="2" charset="-78"/>
                          <a:ea typeface="+mn-ea"/>
                          <a:cs typeface="Sakkal Majalla" panose="02000000000000000000" pitchFamily="2" charset="-78"/>
                        </a:rPr>
                        <a:t>خضرة</a:t>
                      </a:r>
                      <a:endParaRPr lang="en-US" sz="3200" b="1" kern="1200" dirty="0">
                        <a:solidFill>
                          <a:srgbClr val="FF0000"/>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3200" b="1" kern="1200" dirty="0" smtClean="0">
                          <a:solidFill>
                            <a:srgbClr val="FF0000"/>
                          </a:solidFill>
                          <a:latin typeface="Sakkal Majalla" panose="02000000000000000000" pitchFamily="2" charset="-78"/>
                          <a:ea typeface="+mn-ea"/>
                          <a:cs typeface="Sakkal Majalla" panose="02000000000000000000" pitchFamily="2" charset="-78"/>
                        </a:rPr>
                        <a:t>الأرض</a:t>
                      </a:r>
                      <a:endParaRPr lang="en-US" sz="3200" b="1" kern="1200" dirty="0">
                        <a:solidFill>
                          <a:srgbClr val="FF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ألبس الربيع الأرضَ خضرةً.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1"/>
                  </a:ext>
                </a:extLst>
              </a:tr>
              <a:tr h="784896">
                <a:tc>
                  <a:txBody>
                    <a:bodyPr/>
                    <a:lstStyle/>
                    <a:p>
                      <a:pPr marL="0" algn="ctr" defTabSz="914400" rtl="1" eaLnBrk="1" latinLnBrk="0" hangingPunct="1"/>
                      <a:r>
                        <a:rPr lang="ar-BH" sz="3200" b="1" kern="1200" dirty="0" smtClean="0">
                          <a:solidFill>
                            <a:srgbClr val="FF0000"/>
                          </a:solidFill>
                          <a:latin typeface="Sakkal Majalla" panose="02000000000000000000" pitchFamily="2" charset="-78"/>
                          <a:ea typeface="+mn-ea"/>
                          <a:cs typeface="Sakkal Majalla" panose="02000000000000000000" pitchFamily="2" charset="-78"/>
                        </a:rPr>
                        <a:t>درسًا</a:t>
                      </a:r>
                      <a:endParaRPr lang="en-US" sz="3200" b="1" kern="1200" dirty="0">
                        <a:solidFill>
                          <a:srgbClr val="FF0000"/>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3200" b="1" kern="1200" dirty="0" smtClean="0">
                          <a:solidFill>
                            <a:srgbClr val="FF0000"/>
                          </a:solidFill>
                          <a:latin typeface="Sakkal Majalla" panose="02000000000000000000" pitchFamily="2" charset="-78"/>
                          <a:ea typeface="+mn-ea"/>
                          <a:cs typeface="Sakkal Majalla" panose="02000000000000000000" pitchFamily="2" charset="-78"/>
                        </a:rPr>
                        <a:t>الياء </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(الضمير في أعطتن</a:t>
                      </a:r>
                      <a:r>
                        <a:rPr lang="ar-BH" sz="3200" b="1" kern="1200" dirty="0" smtClean="0">
                          <a:solidFill>
                            <a:srgbClr val="FF0000"/>
                          </a:solidFill>
                          <a:latin typeface="Sakkal Majalla" panose="02000000000000000000" pitchFamily="2" charset="-78"/>
                          <a:ea typeface="+mn-ea"/>
                          <a:cs typeface="Sakkal Majalla" panose="02000000000000000000" pitchFamily="2" charset="-78"/>
                        </a:rPr>
                        <a:t>ي</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-أعطتني</a:t>
                      </a:r>
                      <a:r>
                        <a:rPr lang="ar-BH" sz="3200" b="1" kern="1200" baseline="0" dirty="0" smtClean="0">
                          <a:solidFill>
                            <a:schemeClr val="tx1"/>
                          </a:solidFill>
                          <a:latin typeface="Sakkal Majalla" panose="02000000000000000000" pitchFamily="2" charset="-78"/>
                          <a:ea typeface="+mn-ea"/>
                          <a:cs typeface="Sakkal Majalla" panose="02000000000000000000" pitchFamily="2" charset="-78"/>
                        </a:rPr>
                        <a:t> الحياة درسًا جديدًا.</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2"/>
                  </a:ext>
                </a:extLst>
              </a:tr>
              <a:tr h="784896">
                <a:tc>
                  <a:txBody>
                    <a:bodyPr/>
                    <a:lstStyle/>
                    <a:p>
                      <a:pPr marL="0" algn="ctr" defTabSz="914400" rtl="1" eaLnBrk="1" latinLnBrk="0" hangingPunct="1"/>
                      <a:r>
                        <a:rPr lang="ar-BH" sz="3200" b="1" kern="1200" dirty="0" smtClean="0">
                          <a:solidFill>
                            <a:srgbClr val="FF0000"/>
                          </a:solidFill>
                          <a:latin typeface="Sakkal Majalla" panose="02000000000000000000" pitchFamily="2" charset="-78"/>
                          <a:ea typeface="+mn-ea"/>
                          <a:cs typeface="Sakkal Majalla" panose="02000000000000000000" pitchFamily="2" charset="-78"/>
                        </a:rPr>
                        <a:t>صبرًا</a:t>
                      </a:r>
                      <a:endParaRPr lang="en-US" sz="3200" b="1" kern="1200" dirty="0">
                        <a:solidFill>
                          <a:srgbClr val="FF0000"/>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3200" b="1" kern="1200" dirty="0" smtClean="0">
                          <a:solidFill>
                            <a:srgbClr val="FF0000"/>
                          </a:solidFill>
                          <a:latin typeface="Sakkal Majalla" panose="02000000000000000000" pitchFamily="2" charset="-78"/>
                          <a:ea typeface="+mn-ea"/>
                          <a:cs typeface="Sakkal Majalla" panose="02000000000000000000" pitchFamily="2" charset="-78"/>
                        </a:rPr>
                        <a:t>الجَملَ</a:t>
                      </a:r>
                      <a:endParaRPr lang="en-US" sz="3200" b="1" kern="1200" dirty="0">
                        <a:solidFill>
                          <a:srgbClr val="FF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منحت الصحراء الجَمَلَ صبرًا.</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3"/>
                  </a:ext>
                </a:extLst>
              </a:tr>
            </a:tbl>
          </a:graphicData>
        </a:graphic>
      </p:graphicFrame>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9452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7" name="Rectangle 16"/>
          <p:cNvSpPr/>
          <p:nvPr/>
        </p:nvSpPr>
        <p:spPr>
          <a:xfrm>
            <a:off x="1637731" y="1354652"/>
            <a:ext cx="9934037" cy="837152"/>
          </a:xfrm>
          <a:prstGeom prst="rect">
            <a:avLst/>
          </a:prstGeom>
          <a:solidFill>
            <a:schemeClr val="accent6">
              <a:lumMod val="40000"/>
              <a:lumOff val="60000"/>
            </a:schemeClr>
          </a:solidFill>
        </p:spPr>
        <p:txBody>
          <a:bodyPr wrap="square">
            <a:spAutoFit/>
          </a:bodyPr>
          <a:lstStyle/>
          <a:p>
            <a:pPr algn="r">
              <a:lnSpc>
                <a:spcPct val="110000"/>
              </a:lnSpc>
            </a:pPr>
            <a:r>
              <a:rPr lang="ar-BH" sz="4400" b="1" dirty="0" smtClean="0">
                <a:latin typeface="Sakkal Majalla" panose="02000000000000000000" pitchFamily="2" charset="-78"/>
                <a:cs typeface="Sakkal Majalla" panose="02000000000000000000" pitchFamily="2" charset="-78"/>
              </a:rPr>
              <a:t>ثانيًا: الأفعال التي تنصب مفعولين أصلهما المبتدأ والخبر</a:t>
            </a:r>
            <a:endParaRPr lang="ar-BH" sz="4400" b="1" dirty="0">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
        <p:nvSpPr>
          <p:cNvPr id="7" name="Rectangle 6"/>
          <p:cNvSpPr/>
          <p:nvPr/>
        </p:nvSpPr>
        <p:spPr>
          <a:xfrm>
            <a:off x="460375" y="2647723"/>
            <a:ext cx="11111393" cy="3439178"/>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endParaRPr lang="ar-BH" sz="32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3200" b="1" dirty="0" smtClean="0">
              <a:solidFill>
                <a:schemeClr val="tx1"/>
              </a:solidFill>
              <a:latin typeface="Sakkal Majalla" panose="02000000000000000000" pitchFamily="2" charset="-78"/>
              <a:cs typeface="Sakkal Majalla" panose="02000000000000000000" pitchFamily="2" charset="-78"/>
            </a:endParaRPr>
          </a:p>
          <a:p>
            <a:pPr algn="r" rtl="1"/>
            <a:r>
              <a:rPr lang="ar-BH" sz="3200" b="1" dirty="0" smtClean="0">
                <a:solidFill>
                  <a:srgbClr val="C00000"/>
                </a:solidFill>
                <a:latin typeface="Sakkal Majalla" panose="02000000000000000000" pitchFamily="2" charset="-78"/>
                <a:cs typeface="Sakkal Majalla" panose="02000000000000000000" pitchFamily="2" charset="-78"/>
              </a:rPr>
              <a:t>اقرأ النصّ الآتي، ثمّ حدّد الأفعال التي تنصب مفعولين أصلهما المبتدأ والخبر، وبيّن المفعولين:</a:t>
            </a:r>
          </a:p>
          <a:p>
            <a:pPr algn="r" rtl="1"/>
            <a:r>
              <a:rPr lang="ar-BH" sz="3200" b="1" dirty="0" smtClean="0">
                <a:solidFill>
                  <a:schemeClr val="tx1"/>
                </a:solidFill>
                <a:latin typeface="Sakkal Majalla" panose="02000000000000000000" pitchFamily="2" charset="-78"/>
                <a:cs typeface="Sakkal Majalla" panose="02000000000000000000" pitchFamily="2" charset="-78"/>
              </a:rPr>
              <a:t>	ألا ترى أيُّها الطالبُ العلم نورًا؟ أتظنُّ الجهل غِنًى، والظلم عدلاً؟ لو أنّك دريت القراءة صديقة وفيَّة ما هجرت الكتاب. ولو حسبت الثقافة مجدًا ما قصّرت في أن تكون مثقّفًا. تعلّم تجد العلم فضيلة.</a:t>
            </a:r>
            <a:endParaRPr lang="en-US" sz="3200" b="1" dirty="0" smtClean="0">
              <a:solidFill>
                <a:srgbClr val="00B0F0"/>
              </a:solidFill>
              <a:latin typeface="Sakkal Majalla" panose="02000000000000000000" pitchFamily="2" charset="-78"/>
              <a:cs typeface="Sakkal Majalla" panose="02000000000000000000" pitchFamily="2" charset="-78"/>
            </a:endParaRPr>
          </a:p>
          <a:p>
            <a:pPr algn="just" rtl="1"/>
            <a:endParaRPr lang="ar-BH" sz="3200" b="1" dirty="0" smtClean="0">
              <a:solidFill>
                <a:srgbClr val="002060"/>
              </a:solidFill>
              <a:latin typeface="Sakkal Majalla" panose="02000000000000000000" pitchFamily="2" charset="-78"/>
              <a:cs typeface="Sakkal Majalla" panose="02000000000000000000" pitchFamily="2" charset="-78"/>
            </a:endParaRPr>
          </a:p>
          <a:p>
            <a:pPr algn="just" rtl="1"/>
            <a:endParaRPr lang="ar-BH" sz="32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87423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290350951"/>
              </p:ext>
            </p:extLst>
          </p:nvPr>
        </p:nvGraphicFramePr>
        <p:xfrm>
          <a:off x="1312985" y="2138158"/>
          <a:ext cx="9311649" cy="3901440"/>
        </p:xfrm>
        <a:graphic>
          <a:graphicData uri="http://schemas.openxmlformats.org/drawingml/2006/table">
            <a:tbl>
              <a:tblPr firstRow="1" bandRow="1">
                <a:tableStyleId>{5C22544A-7EE6-4342-B048-85BDC9FD1C3A}</a:tableStyleId>
              </a:tblPr>
              <a:tblGrid>
                <a:gridCol w="2391507">
                  <a:extLst>
                    <a:ext uri="{9D8B030D-6E8A-4147-A177-3AD203B41FA5}">
                      <a16:colId xmlns="" xmlns:a16="http://schemas.microsoft.com/office/drawing/2014/main" val="20000"/>
                    </a:ext>
                  </a:extLst>
                </a:gridCol>
                <a:gridCol w="2579077">
                  <a:extLst>
                    <a:ext uri="{9D8B030D-6E8A-4147-A177-3AD203B41FA5}">
                      <a16:colId xmlns="" xmlns:a16="http://schemas.microsoft.com/office/drawing/2014/main" val="20001"/>
                    </a:ext>
                  </a:extLst>
                </a:gridCol>
                <a:gridCol w="4341065">
                  <a:extLst>
                    <a:ext uri="{9D8B030D-6E8A-4147-A177-3AD203B41FA5}">
                      <a16:colId xmlns="" xmlns:a16="http://schemas.microsoft.com/office/drawing/2014/main" val="20002"/>
                    </a:ext>
                  </a:extLst>
                </a:gridCol>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الثاني</a:t>
                      </a:r>
                      <a:endParaRPr lang="en-US" sz="3200" b="1" kern="1200" dirty="0" smtClean="0">
                        <a:solidFill>
                          <a:schemeClr val="bg1"/>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الأوّل</a:t>
                      </a:r>
                      <a:endParaRPr lang="en-US" sz="3200" b="1" kern="1200" dirty="0" smtClean="0">
                        <a:solidFill>
                          <a:schemeClr val="bg1"/>
                        </a:solidFill>
                        <a:latin typeface="Sakkal Majalla" panose="02000000000000000000" pitchFamily="2" charset="-78"/>
                        <a:ea typeface="+mn-ea"/>
                        <a:cs typeface="Sakkal Majalla" panose="02000000000000000000" pitchFamily="2" charset="-78"/>
                      </a:endParaRPr>
                    </a:p>
                  </a:txBody>
                  <a:tcPr anchor="ctr"/>
                </a:tc>
                <a:tc>
                  <a:txBody>
                    <a:bodyPr/>
                    <a:lstStyle/>
                    <a:p>
                      <a:pPr marL="0" algn="ctr" defTabSz="914400" rtl="1" eaLnBrk="1" latinLnBrk="0" hangingPunct="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الأفعال التي تنصب مفعولين</a:t>
                      </a:r>
                    </a:p>
                    <a:p>
                      <a:pPr marL="0" algn="ctr" defTabSz="914400" rtl="1" eaLnBrk="1" latinLnBrk="0" hangingPunct="1"/>
                      <a:r>
                        <a:rPr lang="ar-BH" sz="2800" b="1" kern="1200" dirty="0" smtClean="0">
                          <a:solidFill>
                            <a:schemeClr val="bg1"/>
                          </a:solidFill>
                          <a:latin typeface="Sakkal Majalla" panose="02000000000000000000" pitchFamily="2" charset="-78"/>
                          <a:ea typeface="+mn-ea"/>
                          <a:cs typeface="Sakkal Majalla" panose="02000000000000000000" pitchFamily="2" charset="-78"/>
                        </a:rPr>
                        <a:t>(أصلهما المبتدأ والخبر) في النصّ</a:t>
                      </a:r>
                      <a:endParaRPr lang="en-US" sz="2800" b="1" kern="1200" dirty="0">
                        <a:solidFill>
                          <a:schemeClr val="bg1"/>
                        </a:solidFill>
                        <a:latin typeface="Sakkal Majalla" panose="02000000000000000000" pitchFamily="2" charset="-78"/>
                        <a:ea typeface="+mn-ea"/>
                        <a:cs typeface="Sakkal Majalla" panose="02000000000000000000" pitchFamily="2" charset="-78"/>
                      </a:endParaRPr>
                    </a:p>
                  </a:txBody>
                  <a:tcPr anchor="ctr"/>
                </a:tc>
                <a:extLst>
                  <a:ext uri="{0D108BD9-81ED-4DB2-BD59-A6C34878D82A}">
                    <a16:rowId xmlns="" xmlns:a16="http://schemas.microsoft.com/office/drawing/2014/main" val="10000"/>
                  </a:ext>
                </a:extLst>
              </a:tr>
              <a:tr h="370840">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نورًا</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العلمَ </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ترى</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العلمَ نورًا.</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1"/>
                  </a:ext>
                </a:extLst>
              </a:tr>
              <a:tr h="370840">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غنًى</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الجهل</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تظن</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الجهلَ غنًى.</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2"/>
                  </a:ext>
                </a:extLst>
              </a:tr>
              <a:tr h="370840">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صديقةً</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القراءةَ </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دريت</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القراءةَ صديقةً.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3"/>
                  </a:ext>
                </a:extLst>
              </a:tr>
              <a:tr h="370840">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مجدًا</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الثقافةَ </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حسبت</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الثقافةَ مجدًا.</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4"/>
                  </a:ext>
                </a:extLst>
              </a:tr>
              <a:tr h="370840">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فضيلةً</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العلمَ </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تجد</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العلمَ فضيلةً.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5"/>
                  </a:ext>
                </a:extLst>
              </a:tr>
            </a:tbl>
          </a:graphicData>
        </a:graphic>
      </p:graphicFrame>
      <p:sp>
        <p:nvSpPr>
          <p:cNvPr id="7" name="Rectangle 6"/>
          <p:cNvSpPr/>
          <p:nvPr/>
        </p:nvSpPr>
        <p:spPr>
          <a:xfrm>
            <a:off x="6291618" y="698677"/>
            <a:ext cx="5198787" cy="870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800" b="1" dirty="0" smtClean="0">
                <a:latin typeface="Sakkal Majalla" panose="02000000000000000000" pitchFamily="2" charset="-78"/>
                <a:cs typeface="Sakkal Majalla" panose="02000000000000000000" pitchFamily="2" charset="-78"/>
              </a:rPr>
              <a:t>التوضيح</a:t>
            </a:r>
            <a:endParaRPr lang="en-US" sz="48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5935105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
        <p:nvSpPr>
          <p:cNvPr id="7" name="Rectangle 6"/>
          <p:cNvSpPr/>
          <p:nvPr/>
        </p:nvSpPr>
        <p:spPr>
          <a:xfrm>
            <a:off x="612775" y="1665028"/>
            <a:ext cx="10712309" cy="4758500"/>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r>
              <a:rPr lang="ar-BH" sz="3200" b="1" dirty="0" smtClean="0">
                <a:solidFill>
                  <a:schemeClr val="tx1"/>
                </a:solidFill>
                <a:latin typeface="Sakkal Majalla" panose="02000000000000000000" pitchFamily="2" charset="-78"/>
                <a:cs typeface="Sakkal Majalla" panose="02000000000000000000" pitchFamily="2" charset="-78"/>
              </a:rPr>
              <a:t>1- لو أنك حذفت الأفعال من الجمل السابقة فسوف تجد أنّ المفعولين كانا على النحو الآتي:</a:t>
            </a:r>
          </a:p>
          <a:p>
            <a:pPr algn="just" rtl="1"/>
            <a:r>
              <a:rPr lang="ar-BH" sz="3200" b="1" dirty="0" smtClean="0">
                <a:solidFill>
                  <a:schemeClr val="tx1"/>
                </a:solidFill>
                <a:latin typeface="Sakkal Majalla" panose="02000000000000000000" pitchFamily="2" charset="-78"/>
                <a:cs typeface="Sakkal Majalla" panose="02000000000000000000" pitchFamily="2" charset="-78"/>
              </a:rPr>
              <a:t>العلمُ نورٌ- الجهلُ غِنًى- الظلمُ عدلٌ- القراءةُ صديقةٌ- الثقافةُ مجدٌ- العلمُ فضيلةٌ.</a:t>
            </a:r>
            <a:endParaRPr lang="en-US" sz="3200" b="1" dirty="0">
              <a:solidFill>
                <a:srgbClr val="00B0F0"/>
              </a:solidFill>
              <a:latin typeface="Sakkal Majalla" panose="02000000000000000000" pitchFamily="2" charset="-78"/>
              <a:cs typeface="Sakkal Majalla" panose="02000000000000000000" pitchFamily="2" charset="-78"/>
            </a:endParaRPr>
          </a:p>
          <a:p>
            <a:pPr algn="just" rtl="1"/>
            <a:r>
              <a:rPr lang="ar-BH" sz="3200" b="1" dirty="0" smtClean="0">
                <a:solidFill>
                  <a:schemeClr val="tx1"/>
                </a:solidFill>
                <a:latin typeface="Sakkal Majalla" panose="02000000000000000000" pitchFamily="2" charset="-78"/>
                <a:cs typeface="Sakkal Majalla" panose="02000000000000000000" pitchFamily="2" charset="-78"/>
              </a:rPr>
              <a:t>ولعلّك تلاحظ أنّها جملٌ اسميةٌ في الأصل مكوّنة من المبتدأ والخبر، ومن ثمّ قلنا إنّ المفعولين </a:t>
            </a:r>
          </a:p>
          <a:p>
            <a:pPr algn="just" rtl="1"/>
            <a:r>
              <a:rPr lang="ar-BH" sz="3200" b="1" dirty="0" smtClean="0">
                <a:solidFill>
                  <a:schemeClr val="tx1"/>
                </a:solidFill>
                <a:latin typeface="Sakkal Majalla" panose="02000000000000000000" pitchFamily="2" charset="-78"/>
                <a:cs typeface="Sakkal Majalla" panose="02000000000000000000" pitchFamily="2" charset="-78"/>
              </a:rPr>
              <a:t>أصلهما المبتدأ والخبر.</a:t>
            </a:r>
          </a:p>
          <a:p>
            <a:pPr algn="just" rtl="1"/>
            <a:r>
              <a:rPr lang="ar-BH" sz="3200" b="1" dirty="0" smtClean="0">
                <a:solidFill>
                  <a:schemeClr val="tx1"/>
                </a:solidFill>
                <a:latin typeface="Sakkal Majalla" panose="02000000000000000000" pitchFamily="2" charset="-78"/>
                <a:cs typeface="Sakkal Majalla" panose="02000000000000000000" pitchFamily="2" charset="-78"/>
              </a:rPr>
              <a:t>2- تنقسم الأفعال التي تنصب مفعولين أصلهما المبتدأ والخبر ثلاثة أقسام: </a:t>
            </a:r>
          </a:p>
          <a:p>
            <a:pPr algn="just" rtl="1"/>
            <a:r>
              <a:rPr lang="ar-BH" sz="3200" b="1" dirty="0">
                <a:solidFill>
                  <a:schemeClr val="tx1"/>
                </a:solidFill>
                <a:latin typeface="Sakkal Majalla" panose="02000000000000000000" pitchFamily="2" charset="-78"/>
                <a:cs typeface="Sakkal Majalla" panose="02000000000000000000" pitchFamily="2" charset="-78"/>
              </a:rPr>
              <a:t>أ. نوع يفيد الظن والرجحان: </a:t>
            </a:r>
            <a:r>
              <a:rPr lang="ar-BH" sz="3200" b="1" dirty="0" smtClean="0">
                <a:solidFill>
                  <a:srgbClr val="C00000"/>
                </a:solidFill>
                <a:latin typeface="Sakkal Majalla" panose="02000000000000000000" pitchFamily="2" charset="-78"/>
                <a:cs typeface="Sakkal Majalla" panose="02000000000000000000" pitchFamily="2" charset="-78"/>
              </a:rPr>
              <a:t>(ظنّ، </a:t>
            </a:r>
            <a:r>
              <a:rPr lang="ar-BH" sz="3200" b="1" dirty="0">
                <a:solidFill>
                  <a:srgbClr val="C00000"/>
                </a:solidFill>
                <a:latin typeface="Sakkal Majalla" panose="02000000000000000000" pitchFamily="2" charset="-78"/>
                <a:cs typeface="Sakkal Majalla" panose="02000000000000000000" pitchFamily="2" charset="-78"/>
              </a:rPr>
              <a:t>خال، </a:t>
            </a:r>
            <a:r>
              <a:rPr lang="ar-BH" sz="3200" b="1" dirty="0" smtClean="0">
                <a:solidFill>
                  <a:srgbClr val="C00000"/>
                </a:solidFill>
                <a:latin typeface="Sakkal Majalla" panose="02000000000000000000" pitchFamily="2" charset="-78"/>
                <a:cs typeface="Sakkal Majalla" panose="02000000000000000000" pitchFamily="2" charset="-78"/>
              </a:rPr>
              <a:t>حسب، زعم).</a:t>
            </a:r>
            <a:endParaRPr lang="en-US" sz="3200" b="1" dirty="0">
              <a:solidFill>
                <a:srgbClr val="C00000"/>
              </a:solidFill>
              <a:latin typeface="Sakkal Majalla" panose="02000000000000000000" pitchFamily="2" charset="-78"/>
              <a:cs typeface="Sakkal Majalla" panose="02000000000000000000" pitchFamily="2" charset="-78"/>
            </a:endParaRPr>
          </a:p>
          <a:p>
            <a:pPr algn="just" rtl="1"/>
            <a:r>
              <a:rPr lang="ar-BH" sz="3200" b="1" dirty="0">
                <a:solidFill>
                  <a:schemeClr val="tx1"/>
                </a:solidFill>
                <a:latin typeface="Sakkal Majalla" panose="02000000000000000000" pitchFamily="2" charset="-78"/>
                <a:cs typeface="Sakkal Majalla" panose="02000000000000000000" pitchFamily="2" charset="-78"/>
              </a:rPr>
              <a:t>ب. نوع يفيد اليقين : </a:t>
            </a:r>
            <a:r>
              <a:rPr lang="ar-BH" sz="3200" b="1" dirty="0" smtClean="0">
                <a:solidFill>
                  <a:srgbClr val="C00000"/>
                </a:solidFill>
                <a:latin typeface="Sakkal Majalla" panose="02000000000000000000" pitchFamily="2" charset="-78"/>
                <a:cs typeface="Sakkal Majalla" panose="02000000000000000000" pitchFamily="2" charset="-78"/>
              </a:rPr>
              <a:t>(رأى، علم، وجد، نبَّأ، ألفى، درى، اعتقد).</a:t>
            </a:r>
            <a:endParaRPr lang="en-US" sz="3200" b="1" dirty="0" smtClean="0">
              <a:solidFill>
                <a:srgbClr val="C00000"/>
              </a:solidFill>
              <a:latin typeface="Sakkal Majalla" panose="02000000000000000000" pitchFamily="2" charset="-78"/>
              <a:cs typeface="Sakkal Majalla" panose="02000000000000000000" pitchFamily="2" charset="-78"/>
            </a:endParaRPr>
          </a:p>
          <a:p>
            <a:pPr algn="just" rtl="1"/>
            <a:r>
              <a:rPr lang="ar-BH" sz="3200" b="1" dirty="0">
                <a:solidFill>
                  <a:schemeClr val="tx1"/>
                </a:solidFill>
                <a:latin typeface="Sakkal Majalla" panose="02000000000000000000" pitchFamily="2" charset="-78"/>
                <a:cs typeface="Sakkal Majalla" panose="02000000000000000000" pitchFamily="2" charset="-78"/>
              </a:rPr>
              <a:t>ج. نوع يفيد </a:t>
            </a:r>
            <a:r>
              <a:rPr lang="ar-BH" sz="3200" b="1" dirty="0" smtClean="0">
                <a:solidFill>
                  <a:schemeClr val="tx1"/>
                </a:solidFill>
                <a:latin typeface="Sakkal Majalla" panose="02000000000000000000" pitchFamily="2" charset="-78"/>
                <a:cs typeface="Sakkal Majalla" panose="02000000000000000000" pitchFamily="2" charset="-78"/>
              </a:rPr>
              <a:t>التحويل: </a:t>
            </a:r>
            <a:r>
              <a:rPr lang="ar-BH" sz="3200" b="1" dirty="0" smtClean="0">
                <a:solidFill>
                  <a:srgbClr val="C00000"/>
                </a:solidFill>
                <a:latin typeface="Sakkal Majalla" panose="02000000000000000000" pitchFamily="2" charset="-78"/>
                <a:cs typeface="Sakkal Majalla" panose="02000000000000000000" pitchFamily="2" charset="-78"/>
              </a:rPr>
              <a:t>(صير، اتّخذ، حوّل، جعل، ترك، ردّ).</a:t>
            </a:r>
          </a:p>
          <a:p>
            <a:pPr algn="just" rtl="1"/>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6923831" y="498623"/>
            <a:ext cx="5019818" cy="837152"/>
          </a:xfrm>
          <a:prstGeom prst="rect">
            <a:avLst/>
          </a:prstGeom>
          <a:solidFill>
            <a:schemeClr val="accent2"/>
          </a:solidFill>
        </p:spPr>
        <p:txBody>
          <a:bodyPr wrap="square">
            <a:spAutoFit/>
          </a:bodyPr>
          <a:lstStyle/>
          <a:p>
            <a:pPr algn="ctr">
              <a:lnSpc>
                <a:spcPct val="110000"/>
              </a:lnSpc>
            </a:pPr>
            <a:r>
              <a:rPr lang="ar-BH" sz="4400" b="1" dirty="0" smtClean="0">
                <a:latin typeface="Sakkal Majalla" panose="02000000000000000000" pitchFamily="2" charset="-78"/>
                <a:cs typeface="Sakkal Majalla" panose="02000000000000000000" pitchFamily="2" charset="-78"/>
              </a:rPr>
              <a:t>لاحظ ما يأتي</a:t>
            </a:r>
            <a:endParaRPr lang="ar-BH"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96615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7" name="Rectangle 6"/>
          <p:cNvSpPr/>
          <p:nvPr/>
        </p:nvSpPr>
        <p:spPr>
          <a:xfrm>
            <a:off x="1359876" y="2145322"/>
            <a:ext cx="10348895" cy="562710"/>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r>
              <a:rPr lang="ar-BH" sz="3200" b="1" dirty="0">
                <a:solidFill>
                  <a:srgbClr val="C00000"/>
                </a:solidFill>
                <a:latin typeface="Sakkal Majalla" panose="02000000000000000000" pitchFamily="2" charset="-78"/>
                <a:cs typeface="Sakkal Majalla" panose="02000000000000000000" pitchFamily="2" charset="-78"/>
              </a:rPr>
              <a:t> </a:t>
            </a:r>
            <a:r>
              <a:rPr lang="ar-BH" sz="3600" b="1" dirty="0" smtClean="0">
                <a:solidFill>
                  <a:schemeClr val="tx1"/>
                </a:solidFill>
                <a:latin typeface="Sakkal Majalla" panose="02000000000000000000" pitchFamily="2" charset="-78"/>
                <a:cs typeface="Sakkal Majalla" panose="02000000000000000000" pitchFamily="2" charset="-78"/>
              </a:rPr>
              <a:t>حدّد المفعول به </a:t>
            </a:r>
            <a:r>
              <a:rPr lang="ar-BH" sz="3600" b="1" dirty="0">
                <a:solidFill>
                  <a:schemeClr val="tx1"/>
                </a:solidFill>
                <a:latin typeface="Sakkal Majalla" panose="02000000000000000000" pitchFamily="2" charset="-78"/>
                <a:cs typeface="Sakkal Majalla" panose="02000000000000000000" pitchFamily="2" charset="-78"/>
              </a:rPr>
              <a:t>الأوّل و المفعول به الثاني </a:t>
            </a:r>
            <a:r>
              <a:rPr lang="ar-BH" sz="3600" b="1" dirty="0" smtClean="0">
                <a:solidFill>
                  <a:schemeClr val="tx1"/>
                </a:solidFill>
                <a:latin typeface="Sakkal Majalla" panose="02000000000000000000" pitchFamily="2" charset="-78"/>
                <a:cs typeface="Sakkal Majalla" panose="02000000000000000000" pitchFamily="2" charset="-78"/>
              </a:rPr>
              <a:t>في الجمل الآتية:</a:t>
            </a:r>
            <a:endParaRPr lang="ar-BH" sz="3600" b="1" dirty="0">
              <a:solidFill>
                <a:schemeClr val="tx1"/>
              </a:solidFill>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8" name="Rectangle 7"/>
          <p:cNvSpPr/>
          <p:nvPr/>
        </p:nvSpPr>
        <p:spPr>
          <a:xfrm>
            <a:off x="6032310" y="898733"/>
            <a:ext cx="5499040" cy="1006429"/>
          </a:xfrm>
          <a:prstGeom prst="rect">
            <a:avLst/>
          </a:prstGeom>
          <a:solidFill>
            <a:schemeClr val="accent5">
              <a:lumMod val="60000"/>
              <a:lumOff val="40000"/>
            </a:schemeClr>
          </a:solidFill>
        </p:spPr>
        <p:txBody>
          <a:bodyPr wrap="square">
            <a:spAutoFit/>
          </a:bodyPr>
          <a:lstStyle/>
          <a:p>
            <a:pPr algn="ctr">
              <a:lnSpc>
                <a:spcPct val="110000"/>
              </a:lnSpc>
            </a:pPr>
            <a:r>
              <a:rPr lang="ar-BH" sz="5400" b="1" dirty="0" smtClean="0">
                <a:latin typeface="Sakkal Majalla" panose="02000000000000000000" pitchFamily="2" charset="-78"/>
                <a:cs typeface="Sakkal Majalla" panose="02000000000000000000" pitchFamily="2" charset="-78"/>
              </a:rPr>
              <a:t>نشاط </a:t>
            </a:r>
            <a:r>
              <a:rPr lang="ar-BH" sz="5400" b="1" dirty="0" smtClean="0">
                <a:latin typeface="Sakkal Majalla" panose="02000000000000000000" pitchFamily="2" charset="-78"/>
                <a:cs typeface="Sakkal Majalla" panose="02000000000000000000" pitchFamily="2" charset="-78"/>
              </a:rPr>
              <a:t>تعليميّ (2)</a:t>
            </a:r>
            <a:endParaRPr lang="ar-BH" sz="5400" b="1" dirty="0">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072778311"/>
              </p:ext>
            </p:extLst>
          </p:nvPr>
        </p:nvGraphicFramePr>
        <p:xfrm>
          <a:off x="1359876" y="2958773"/>
          <a:ext cx="10351478" cy="2909764"/>
        </p:xfrm>
        <a:graphic>
          <a:graphicData uri="http://schemas.openxmlformats.org/drawingml/2006/table">
            <a:tbl>
              <a:tblPr firstRow="1" bandRow="1">
                <a:tableStyleId>{5C22544A-7EE6-4342-B048-85BDC9FD1C3A}</a:tableStyleId>
              </a:tblPr>
              <a:tblGrid>
                <a:gridCol w="2445201">
                  <a:extLst>
                    <a:ext uri="{9D8B030D-6E8A-4147-A177-3AD203B41FA5}">
                      <a16:colId xmlns="" xmlns:a16="http://schemas.microsoft.com/office/drawing/2014/main" val="20000"/>
                    </a:ext>
                  </a:extLst>
                </a:gridCol>
                <a:gridCol w="2589728">
                  <a:extLst>
                    <a:ext uri="{9D8B030D-6E8A-4147-A177-3AD203B41FA5}">
                      <a16:colId xmlns="" xmlns:a16="http://schemas.microsoft.com/office/drawing/2014/main" val="20001"/>
                    </a:ext>
                  </a:extLst>
                </a:gridCol>
                <a:gridCol w="5316549">
                  <a:extLst>
                    <a:ext uri="{9D8B030D-6E8A-4147-A177-3AD203B41FA5}">
                      <a16:colId xmlns="" xmlns:a16="http://schemas.microsoft.com/office/drawing/2014/main" val="20002"/>
                    </a:ext>
                  </a:extLst>
                </a:gridCol>
              </a:tblGrid>
              <a:tr h="727441">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الثاني</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الأوّل</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الجملة</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0"/>
                  </a:ext>
                </a:extLst>
              </a:tr>
              <a:tr h="727441">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رأى</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المؤمن الدين حقًّا.</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1"/>
                  </a:ext>
                </a:extLst>
              </a:tr>
              <a:tr h="727441">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اعتقد</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القاتل الأمر هيّنًا</a:t>
                      </a:r>
                      <a:r>
                        <a:rPr lang="ar-BH" sz="3200" b="1" kern="1200" baseline="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2"/>
                  </a:ext>
                </a:extLst>
              </a:tr>
              <a:tr h="727441">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علمَ</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الكاتب النصّ</a:t>
                      </a:r>
                      <a:r>
                        <a:rPr lang="ar-BH" sz="3200" b="1" kern="1200" baseline="0" dirty="0" smtClean="0">
                          <a:solidFill>
                            <a:schemeClr val="tx1"/>
                          </a:solidFill>
                          <a:latin typeface="Sakkal Majalla" panose="02000000000000000000" pitchFamily="2" charset="-78"/>
                          <a:ea typeface="+mn-ea"/>
                          <a:cs typeface="Sakkal Majalla" panose="02000000000000000000" pitchFamily="2" charset="-78"/>
                        </a:rPr>
                        <a:t> صعبًا</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3"/>
                  </a:ext>
                </a:extLst>
              </a:tr>
            </a:tbl>
          </a:graphicData>
        </a:graphic>
      </p:graphicFrame>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48125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8" name="Rectangle 7"/>
          <p:cNvSpPr/>
          <p:nvPr/>
        </p:nvSpPr>
        <p:spPr>
          <a:xfrm>
            <a:off x="6957848" y="998422"/>
            <a:ext cx="4750922" cy="837152"/>
          </a:xfrm>
          <a:prstGeom prst="rect">
            <a:avLst/>
          </a:prstGeom>
          <a:solidFill>
            <a:schemeClr val="accent5">
              <a:lumMod val="60000"/>
              <a:lumOff val="40000"/>
            </a:schemeClr>
          </a:solidFill>
        </p:spPr>
        <p:txBody>
          <a:bodyPr wrap="square">
            <a:spAutoFit/>
          </a:bodyPr>
          <a:lstStyle/>
          <a:p>
            <a:pPr algn="ctr">
              <a:lnSpc>
                <a:spcPct val="110000"/>
              </a:lnSpc>
            </a:pPr>
            <a:r>
              <a:rPr lang="ar-BH" sz="4400" b="1" dirty="0" smtClean="0">
                <a:latin typeface="Sakkal Majalla" panose="02000000000000000000" pitchFamily="2" charset="-78"/>
                <a:cs typeface="Sakkal Majalla" panose="02000000000000000000" pitchFamily="2" charset="-78"/>
              </a:rPr>
              <a:t>إجابة النشاط </a:t>
            </a:r>
            <a:r>
              <a:rPr lang="ar-BH" sz="4400" b="1" dirty="0" smtClean="0">
                <a:latin typeface="Sakkal Majalla" panose="02000000000000000000" pitchFamily="2" charset="-78"/>
                <a:cs typeface="Sakkal Majalla" panose="02000000000000000000" pitchFamily="2" charset="-78"/>
              </a:rPr>
              <a:t>التعليمي (2)</a:t>
            </a:r>
            <a:endParaRPr lang="ar-BH" sz="4400" b="1" dirty="0">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63557907"/>
              </p:ext>
            </p:extLst>
          </p:nvPr>
        </p:nvGraphicFramePr>
        <p:xfrm>
          <a:off x="723331" y="2501571"/>
          <a:ext cx="10985439" cy="2957532"/>
        </p:xfrm>
        <a:graphic>
          <a:graphicData uri="http://schemas.openxmlformats.org/drawingml/2006/table">
            <a:tbl>
              <a:tblPr firstRow="1" bandRow="1">
                <a:tableStyleId>{5C22544A-7EE6-4342-B048-85BDC9FD1C3A}</a:tableStyleId>
              </a:tblPr>
              <a:tblGrid>
                <a:gridCol w="2594953">
                  <a:extLst>
                    <a:ext uri="{9D8B030D-6E8A-4147-A177-3AD203B41FA5}">
                      <a16:colId xmlns="" xmlns:a16="http://schemas.microsoft.com/office/drawing/2014/main" val="20000"/>
                    </a:ext>
                  </a:extLst>
                </a:gridCol>
                <a:gridCol w="2748333">
                  <a:extLst>
                    <a:ext uri="{9D8B030D-6E8A-4147-A177-3AD203B41FA5}">
                      <a16:colId xmlns="" xmlns:a16="http://schemas.microsoft.com/office/drawing/2014/main" val="20001"/>
                    </a:ext>
                  </a:extLst>
                </a:gridCol>
                <a:gridCol w="5642153">
                  <a:extLst>
                    <a:ext uri="{9D8B030D-6E8A-4147-A177-3AD203B41FA5}">
                      <a16:colId xmlns="" xmlns:a16="http://schemas.microsoft.com/office/drawing/2014/main" val="20002"/>
                    </a:ext>
                  </a:extLst>
                </a:gridCol>
              </a:tblGrid>
              <a:tr h="739383">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الثاني</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الأوّل</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الجملة</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0"/>
                  </a:ext>
                </a:extLst>
              </a:tr>
              <a:tr h="739383">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حقًّا</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الدينَ</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رأى</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المؤمن الدينَ حقًّا.</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1"/>
                  </a:ext>
                </a:extLst>
              </a:tr>
              <a:tr h="739383">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هيّنًا</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الأمرَ</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اعتقد</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القاتل الأمرَ  هيّنًا</a:t>
                      </a:r>
                      <a:r>
                        <a:rPr lang="ar-BH" sz="3200" b="1" kern="1200" baseline="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2"/>
                  </a:ext>
                </a:extLst>
              </a:tr>
              <a:tr h="739383">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صعبًا</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rgbClr val="C00000"/>
                          </a:solidFill>
                          <a:latin typeface="Sakkal Majalla" panose="02000000000000000000" pitchFamily="2" charset="-78"/>
                          <a:ea typeface="+mn-ea"/>
                          <a:cs typeface="Sakkal Majalla" panose="02000000000000000000" pitchFamily="2" charset="-78"/>
                        </a:rPr>
                        <a:t>النصَّ</a:t>
                      </a:r>
                      <a:endParaRPr lang="en-US" sz="32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a:t>
                      </a:r>
                      <a:r>
                        <a:rPr lang="ar-BH" sz="3200" b="1" kern="1200" dirty="0" smtClean="0">
                          <a:solidFill>
                            <a:srgbClr val="C00000"/>
                          </a:solidFill>
                          <a:latin typeface="Sakkal Majalla" panose="02000000000000000000" pitchFamily="2" charset="-78"/>
                          <a:ea typeface="+mn-ea"/>
                          <a:cs typeface="Sakkal Majalla" panose="02000000000000000000" pitchFamily="2" charset="-78"/>
                        </a:rPr>
                        <a:t>علمَ</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 الكاتب النصَّ</a:t>
                      </a:r>
                      <a:r>
                        <a:rPr lang="ar-BH" sz="3200" b="1" kern="1200" baseline="0" dirty="0" smtClean="0">
                          <a:solidFill>
                            <a:schemeClr val="tx1"/>
                          </a:solidFill>
                          <a:latin typeface="Sakkal Majalla" panose="02000000000000000000" pitchFamily="2" charset="-78"/>
                          <a:ea typeface="+mn-ea"/>
                          <a:cs typeface="Sakkal Majalla" panose="02000000000000000000" pitchFamily="2" charset="-78"/>
                        </a:rPr>
                        <a:t> صعبًا</a:t>
                      </a:r>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3"/>
                  </a:ext>
                </a:extLst>
              </a:tr>
            </a:tbl>
          </a:graphicData>
        </a:graphic>
      </p:graphicFrame>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76246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7" name="Rectangle 16"/>
          <p:cNvSpPr/>
          <p:nvPr/>
        </p:nvSpPr>
        <p:spPr>
          <a:xfrm>
            <a:off x="3794079" y="1354652"/>
            <a:ext cx="7777690" cy="837152"/>
          </a:xfrm>
          <a:prstGeom prst="rect">
            <a:avLst/>
          </a:prstGeom>
          <a:solidFill>
            <a:srgbClr val="C00000"/>
          </a:solidFill>
        </p:spPr>
        <p:txBody>
          <a:bodyPr wrap="square">
            <a:spAutoFit/>
          </a:bodyPr>
          <a:lstStyle/>
          <a:p>
            <a:pPr algn="r">
              <a:lnSpc>
                <a:spcPct val="110000"/>
              </a:lnSpc>
            </a:pPr>
            <a:r>
              <a:rPr lang="ar-BH" sz="4400" b="1" dirty="0" smtClean="0">
                <a:solidFill>
                  <a:schemeClr val="bg1"/>
                </a:solidFill>
                <a:latin typeface="Sakkal Majalla" panose="02000000000000000000" pitchFamily="2" charset="-78"/>
                <a:cs typeface="Sakkal Majalla" panose="02000000000000000000" pitchFamily="2" charset="-78"/>
              </a:rPr>
              <a:t>ثالثًا: الأفعال التي تنصب ثلاثة مفاعيل</a:t>
            </a:r>
            <a:endParaRPr lang="ar-BH" sz="4400" b="1" dirty="0">
              <a:solidFill>
                <a:schemeClr val="bg1"/>
              </a:solidFill>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
        <p:nvSpPr>
          <p:cNvPr id="7" name="Rectangle 6"/>
          <p:cNvSpPr/>
          <p:nvPr/>
        </p:nvSpPr>
        <p:spPr>
          <a:xfrm>
            <a:off x="460375" y="2647723"/>
            <a:ext cx="11111394" cy="2991077"/>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endParaRPr lang="ar-BH" sz="3200" b="1" dirty="0" smtClean="0">
              <a:solidFill>
                <a:schemeClr val="tx1"/>
              </a:solidFill>
              <a:latin typeface="Sakkal Majalla" panose="02000000000000000000" pitchFamily="2" charset="-78"/>
              <a:cs typeface="Sakkal Majalla" panose="02000000000000000000" pitchFamily="2" charset="-78"/>
            </a:endParaRPr>
          </a:p>
          <a:p>
            <a:pPr algn="just" rtl="1"/>
            <a:r>
              <a:rPr lang="ar-BH" sz="3600" b="1" dirty="0" smtClean="0">
                <a:solidFill>
                  <a:srgbClr val="002060"/>
                </a:solidFill>
                <a:latin typeface="Sakkal Majalla" panose="02000000000000000000" pitchFamily="2" charset="-78"/>
                <a:cs typeface="Sakkal Majalla" panose="02000000000000000000" pitchFamily="2" charset="-78"/>
              </a:rPr>
              <a:t>اقرأ الجمل الآتية لتتعرّف الأفعال التي تنصب ثلاثة مفاعيل.</a:t>
            </a:r>
          </a:p>
          <a:p>
            <a:pPr algn="just" rtl="1"/>
            <a:r>
              <a:rPr lang="ar-BH" sz="3200" b="1" dirty="0" smtClean="0">
                <a:solidFill>
                  <a:schemeClr val="tx1"/>
                </a:solidFill>
                <a:latin typeface="Sakkal Majalla" panose="02000000000000000000" pitchFamily="2" charset="-78"/>
                <a:cs typeface="Sakkal Majalla" panose="02000000000000000000" pitchFamily="2" charset="-78"/>
              </a:rPr>
              <a:t>1- أعلمْتُكَ سيرة الكاتب مفصّلة.</a:t>
            </a:r>
          </a:p>
          <a:p>
            <a:pPr algn="just" rtl="1"/>
            <a:r>
              <a:rPr lang="ar-BH" sz="3200" b="1" dirty="0" smtClean="0">
                <a:solidFill>
                  <a:schemeClr val="tx1"/>
                </a:solidFill>
                <a:latin typeface="Sakkal Majalla" panose="02000000000000000000" pitchFamily="2" charset="-78"/>
                <a:cs typeface="Sakkal Majalla" panose="02000000000000000000" pitchFamily="2" charset="-78"/>
              </a:rPr>
              <a:t>2- أنبأتَنَا الفروسيّةَ شجاعةً.</a:t>
            </a:r>
          </a:p>
          <a:p>
            <a:pPr algn="just" rtl="1"/>
            <a:r>
              <a:rPr lang="ar-BH" sz="3200" b="1" dirty="0" smtClean="0">
                <a:solidFill>
                  <a:schemeClr val="tx1"/>
                </a:solidFill>
                <a:latin typeface="Sakkal Majalla" panose="02000000000000000000" pitchFamily="2" charset="-78"/>
                <a:cs typeface="Sakkal Majalla" panose="02000000000000000000" pitchFamily="2" charset="-78"/>
              </a:rPr>
              <a:t>3- أخبرْتُكم علاقةَ الشاعر بقبيلته متينةً.</a:t>
            </a:r>
            <a:endParaRPr lang="ar-BH" sz="3200" b="1" dirty="0" smtClean="0">
              <a:solidFill>
                <a:srgbClr val="002060"/>
              </a:solidFill>
              <a:latin typeface="Sakkal Majalla" panose="02000000000000000000" pitchFamily="2" charset="-78"/>
              <a:cs typeface="Sakkal Majalla" panose="02000000000000000000" pitchFamily="2" charset="-78"/>
            </a:endParaRPr>
          </a:p>
          <a:p>
            <a:pPr algn="just" rtl="1"/>
            <a:endParaRPr lang="ar-BH" sz="32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90077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144673006"/>
              </p:ext>
            </p:extLst>
          </p:nvPr>
        </p:nvGraphicFramePr>
        <p:xfrm>
          <a:off x="460376" y="1465865"/>
          <a:ext cx="10962802" cy="4267200"/>
        </p:xfrm>
        <a:graphic>
          <a:graphicData uri="http://schemas.openxmlformats.org/drawingml/2006/table">
            <a:tbl>
              <a:tblPr firstRow="1" bandRow="1">
                <a:tableStyleId>{5C22544A-7EE6-4342-B048-85BDC9FD1C3A}</a:tableStyleId>
              </a:tblPr>
              <a:tblGrid>
                <a:gridCol w="1451340">
                  <a:extLst>
                    <a:ext uri="{9D8B030D-6E8A-4147-A177-3AD203B41FA5}">
                      <a16:colId xmlns="" xmlns:a16="http://schemas.microsoft.com/office/drawing/2014/main" val="20000"/>
                    </a:ext>
                  </a:extLst>
                </a:gridCol>
                <a:gridCol w="1529090">
                  <a:extLst>
                    <a:ext uri="{9D8B030D-6E8A-4147-A177-3AD203B41FA5}">
                      <a16:colId xmlns="" xmlns:a16="http://schemas.microsoft.com/office/drawing/2014/main" val="20001"/>
                    </a:ext>
                  </a:extLst>
                </a:gridCol>
                <a:gridCol w="1775299">
                  <a:extLst>
                    <a:ext uri="{9D8B030D-6E8A-4147-A177-3AD203B41FA5}">
                      <a16:colId xmlns="" xmlns:a16="http://schemas.microsoft.com/office/drawing/2014/main" val="20002"/>
                    </a:ext>
                  </a:extLst>
                </a:gridCol>
                <a:gridCol w="1684591">
                  <a:extLst>
                    <a:ext uri="{9D8B030D-6E8A-4147-A177-3AD203B41FA5}">
                      <a16:colId xmlns="" xmlns:a16="http://schemas.microsoft.com/office/drawing/2014/main" val="20003"/>
                    </a:ext>
                  </a:extLst>
                </a:gridCol>
                <a:gridCol w="4522482">
                  <a:extLst>
                    <a:ext uri="{9D8B030D-6E8A-4147-A177-3AD203B41FA5}">
                      <a16:colId xmlns="" xmlns:a16="http://schemas.microsoft.com/office/drawing/2014/main" val="20004"/>
                    </a:ext>
                  </a:extLst>
                </a:gridCol>
              </a:tblGrid>
              <a:tr h="370840">
                <a:tc>
                  <a:txBody>
                    <a:bodyPr/>
                    <a:lstStyle/>
                    <a:p>
                      <a:pPr marL="0" algn="ctr" defTabSz="914400" rtl="1" eaLnBrk="1" latinLnBrk="0" hangingPunct="1"/>
                      <a:r>
                        <a:rPr lang="ar-BH" sz="3200" b="1" kern="1200" dirty="0" smtClean="0">
                          <a:solidFill>
                            <a:schemeClr val="tx1"/>
                          </a:solidFill>
                          <a:latin typeface="Sakkal Majalla" panose="02000000000000000000" pitchFamily="2" charset="-78"/>
                          <a:ea typeface="+mn-ea"/>
                          <a:cs typeface="Sakkal Majalla" panose="02000000000000000000" pitchFamily="2" charset="-78"/>
                        </a:rPr>
                        <a:t>المفعول به الثالث</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solidFill>
                      <a:schemeClr val="accent5">
                        <a:lumMod val="40000"/>
                        <a:lumOff val="60000"/>
                      </a:schemeClr>
                    </a:solidFill>
                  </a:tcPr>
                </a:tc>
                <a:tc>
                  <a:txBody>
                    <a:bodyPr/>
                    <a:lstStyle/>
                    <a:p>
                      <a:pPr marL="0" algn="ctr" defTabSz="914400" rtl="1" eaLnBrk="1" latinLnBrk="0" hangingPunct="1"/>
                      <a:r>
                        <a:rPr lang="ar-BH" sz="3200" b="1" kern="1200" dirty="0" smtClean="0">
                          <a:solidFill>
                            <a:schemeClr val="tx1"/>
                          </a:solidFill>
                          <a:latin typeface="Sakkal Majalla" panose="02000000000000000000" pitchFamily="2" charset="-78"/>
                          <a:ea typeface="+mn-ea"/>
                          <a:cs typeface="Sakkal Majalla" panose="02000000000000000000" pitchFamily="2" charset="-78"/>
                        </a:rPr>
                        <a:t>المفعول به الثاني</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solidFill>
                      <a:schemeClr val="accent5">
                        <a:lumMod val="40000"/>
                        <a:lumOff val="60000"/>
                      </a:schemeClr>
                    </a:solidFill>
                  </a:tcPr>
                </a:tc>
                <a:tc>
                  <a:txBody>
                    <a:bodyPr/>
                    <a:lstStyle/>
                    <a:p>
                      <a:pPr marL="0" algn="ctr" defTabSz="914400" rtl="1" eaLnBrk="1" latinLnBrk="0" hangingPunct="1"/>
                      <a:r>
                        <a:rPr lang="ar-BH" sz="3200" b="1" kern="1200" dirty="0" smtClean="0">
                          <a:solidFill>
                            <a:schemeClr val="tx1"/>
                          </a:solidFill>
                          <a:latin typeface="Sakkal Majalla" panose="02000000000000000000" pitchFamily="2" charset="-78"/>
                          <a:ea typeface="+mn-ea"/>
                          <a:cs typeface="Sakkal Majalla" panose="02000000000000000000" pitchFamily="2" charset="-78"/>
                        </a:rPr>
                        <a:t>المفعول به الأوّل</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solidFill>
                      <a:schemeClr val="accent5">
                        <a:lumMod val="40000"/>
                        <a:lumOff val="60000"/>
                      </a:schemeClr>
                    </a:solidFill>
                  </a:tcPr>
                </a:tc>
                <a:tc>
                  <a:txBody>
                    <a:bodyPr/>
                    <a:lstStyle/>
                    <a:p>
                      <a:pPr marL="0" algn="ctr" defTabSz="914400" rtl="1" eaLnBrk="1" latinLnBrk="0" hangingPunct="1"/>
                      <a:r>
                        <a:rPr lang="ar-BH" sz="3200" b="1" kern="1200" dirty="0" smtClean="0">
                          <a:solidFill>
                            <a:schemeClr val="tx1"/>
                          </a:solidFill>
                          <a:latin typeface="Sakkal Majalla" panose="02000000000000000000" pitchFamily="2" charset="-78"/>
                          <a:ea typeface="+mn-ea"/>
                          <a:cs typeface="Sakkal Majalla" panose="02000000000000000000" pitchFamily="2" charset="-78"/>
                        </a:rPr>
                        <a:t>الأفعال </a:t>
                      </a:r>
                    </a:p>
                    <a:p>
                      <a:pPr marL="0" algn="ctr" defTabSz="914400" rtl="1" eaLnBrk="1" latinLnBrk="0" hangingPunct="1"/>
                      <a:r>
                        <a:rPr lang="ar-BH" sz="2400" b="1" kern="1200" dirty="0" smtClean="0">
                          <a:solidFill>
                            <a:schemeClr val="tx1"/>
                          </a:solidFill>
                          <a:latin typeface="Sakkal Majalla" panose="02000000000000000000" pitchFamily="2" charset="-78"/>
                          <a:ea typeface="+mn-ea"/>
                          <a:cs typeface="Sakkal Majalla" panose="02000000000000000000" pitchFamily="2" charset="-78"/>
                        </a:rPr>
                        <a:t>التي تنصب ثلاثة مفاعيل</a:t>
                      </a:r>
                      <a:endParaRPr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nchor="ctr">
                    <a:solidFill>
                      <a:schemeClr val="accent5">
                        <a:lumMod val="40000"/>
                        <a:lumOff val="60000"/>
                      </a:schemeClr>
                    </a:solidFill>
                  </a:tcPr>
                </a:tc>
                <a:tc>
                  <a:txBody>
                    <a:bodyPr/>
                    <a:lstStyle/>
                    <a:p>
                      <a:pPr marL="0" algn="ctr" defTabSz="914400" rtl="1" eaLnBrk="1" latinLnBrk="0" hangingPunct="1"/>
                      <a:r>
                        <a:rPr lang="ar-BH" sz="3200" b="1" kern="1200" dirty="0" smtClean="0">
                          <a:solidFill>
                            <a:schemeClr val="tx1"/>
                          </a:solidFill>
                          <a:latin typeface="Sakkal Majalla" panose="02000000000000000000" pitchFamily="2" charset="-78"/>
                          <a:ea typeface="+mn-ea"/>
                          <a:cs typeface="Sakkal Majalla" panose="02000000000000000000" pitchFamily="2" charset="-78"/>
                        </a:rPr>
                        <a:t>الجملة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nchor="ctr">
                    <a:solidFill>
                      <a:schemeClr val="accent5">
                        <a:lumMod val="40000"/>
                        <a:lumOff val="60000"/>
                      </a:schemeClr>
                    </a:solidFill>
                  </a:tcPr>
                </a:tc>
                <a:extLst>
                  <a:ext uri="{0D108BD9-81ED-4DB2-BD59-A6C34878D82A}">
                    <a16:rowId xmlns="" xmlns:a16="http://schemas.microsoft.com/office/drawing/2014/main" val="10000"/>
                  </a:ext>
                </a:extLst>
              </a:tr>
              <a:tr h="370840">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مفصّلةً</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سيرةَ</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الضمير المتصل (الكاف)</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أعلمَ</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800" b="1" kern="1200" dirty="0" smtClean="0">
                          <a:solidFill>
                            <a:srgbClr val="002060"/>
                          </a:solidFill>
                          <a:latin typeface="Sakkal Majalla" panose="02000000000000000000" pitchFamily="2" charset="-78"/>
                          <a:ea typeface="+mn-ea"/>
                          <a:cs typeface="Sakkal Majalla" panose="02000000000000000000" pitchFamily="2" charset="-78"/>
                        </a:rPr>
                        <a:t>- أعلمتكَ سيرة الكاتب مفصّلة.</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extLst>
                  <a:ext uri="{0D108BD9-81ED-4DB2-BD59-A6C34878D82A}">
                    <a16:rowId xmlns="" xmlns:a16="http://schemas.microsoft.com/office/drawing/2014/main" val="10001"/>
                  </a:ext>
                </a:extLst>
              </a:tr>
              <a:tr h="370840">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شجاعةً</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40000"/>
                        <a:lumOff val="60000"/>
                      </a:schemeClr>
                    </a:solidFill>
                  </a:tcPr>
                </a:tc>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الفروسيّةَ</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40000"/>
                        <a:lumOff val="60000"/>
                      </a:schemeClr>
                    </a:solidFill>
                  </a:tcPr>
                </a:tc>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الضمير المتصل (</a:t>
                      </a:r>
                      <a:r>
                        <a:rPr lang="ar-BH" sz="2800" b="1" kern="1200" dirty="0" err="1" smtClean="0">
                          <a:solidFill>
                            <a:srgbClr val="002060"/>
                          </a:solidFill>
                          <a:latin typeface="Sakkal Majalla" panose="02000000000000000000" pitchFamily="2" charset="-78"/>
                          <a:ea typeface="+mn-ea"/>
                          <a:cs typeface="Sakkal Majalla" panose="02000000000000000000" pitchFamily="2" charset="-78"/>
                        </a:rPr>
                        <a:t>نا</a:t>
                      </a:r>
                      <a:r>
                        <a:rPr lang="ar-BH" sz="2800" b="1" kern="1200" dirty="0" smtClean="0">
                          <a:solidFill>
                            <a:srgbClr val="002060"/>
                          </a:solidFill>
                          <a:latin typeface="Sakkal Majalla" panose="02000000000000000000" pitchFamily="2" charset="-78"/>
                          <a:ea typeface="+mn-ea"/>
                          <a:cs typeface="Sakkal Majalla" panose="02000000000000000000" pitchFamily="2" charset="-78"/>
                        </a:rPr>
                        <a:t>)</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40000"/>
                        <a:lumOff val="60000"/>
                      </a:schemeClr>
                    </a:solidFill>
                  </a:tcPr>
                </a:tc>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أنبأَ</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40000"/>
                        <a:lumOff val="6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800" b="1" kern="1200" dirty="0" smtClean="0">
                          <a:solidFill>
                            <a:srgbClr val="002060"/>
                          </a:solidFill>
                          <a:latin typeface="Sakkal Majalla" panose="02000000000000000000" pitchFamily="2" charset="-78"/>
                          <a:ea typeface="+mn-ea"/>
                          <a:cs typeface="Sakkal Majalla" panose="02000000000000000000" pitchFamily="2" charset="-78"/>
                        </a:rPr>
                        <a:t>- أنبأتَنَا الفروسيّةَ شجاعةً.</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40000"/>
                        <a:lumOff val="60000"/>
                      </a:schemeClr>
                    </a:solidFill>
                  </a:tcPr>
                </a:tc>
                <a:extLst>
                  <a:ext uri="{0D108BD9-81ED-4DB2-BD59-A6C34878D82A}">
                    <a16:rowId xmlns="" xmlns:a16="http://schemas.microsoft.com/office/drawing/2014/main" val="10002"/>
                  </a:ext>
                </a:extLst>
              </a:tr>
              <a:tr h="370840">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متينةً</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علاقةَ</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الضمير المتصل (كم)</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algn="ctr" rtl="1"/>
                      <a:r>
                        <a:rPr lang="ar-BH" sz="2800" b="1" kern="1200" dirty="0" smtClean="0">
                          <a:solidFill>
                            <a:srgbClr val="002060"/>
                          </a:solidFill>
                          <a:latin typeface="Sakkal Majalla" panose="02000000000000000000" pitchFamily="2" charset="-78"/>
                          <a:ea typeface="+mn-ea"/>
                          <a:cs typeface="Sakkal Majalla" panose="02000000000000000000" pitchFamily="2" charset="-78"/>
                        </a:rPr>
                        <a:t>أخبرَ</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3200" b="1" kern="1200" dirty="0" smtClean="0">
                          <a:solidFill>
                            <a:srgbClr val="002060"/>
                          </a:solidFill>
                          <a:latin typeface="Sakkal Majalla" panose="02000000000000000000" pitchFamily="2" charset="-78"/>
                          <a:ea typeface="+mn-ea"/>
                          <a:cs typeface="Sakkal Majalla" panose="02000000000000000000" pitchFamily="2" charset="-78"/>
                        </a:rPr>
                        <a:t>- </a:t>
                      </a:r>
                      <a:r>
                        <a:rPr lang="ar-BH" sz="2800" b="1" kern="1200" dirty="0" smtClean="0">
                          <a:solidFill>
                            <a:srgbClr val="002060"/>
                          </a:solidFill>
                          <a:latin typeface="Sakkal Majalla" panose="02000000000000000000" pitchFamily="2" charset="-78"/>
                          <a:ea typeface="+mn-ea"/>
                          <a:cs typeface="Sakkal Majalla" panose="02000000000000000000" pitchFamily="2" charset="-78"/>
                        </a:rPr>
                        <a:t>أخبرتكم علاقةَ الشاعر بقبيلته متينةً.</a:t>
                      </a:r>
                      <a:endParaRPr lang="ar-BH" sz="3200" b="1" kern="1200" dirty="0" smtClean="0">
                        <a:solidFill>
                          <a:srgbClr val="002060"/>
                        </a:solidFill>
                        <a:latin typeface="Sakkal Majalla" panose="02000000000000000000" pitchFamily="2" charset="-78"/>
                        <a:ea typeface="+mn-ea"/>
                        <a:cs typeface="Sakkal Majalla" panose="020000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3200" b="1" kern="1200" dirty="0">
                        <a:solidFill>
                          <a:srgbClr val="002060"/>
                        </a:solidFill>
                        <a:latin typeface="Sakkal Majalla" panose="02000000000000000000" pitchFamily="2" charset="-78"/>
                        <a:ea typeface="+mn-ea"/>
                        <a:cs typeface="Sakkal Majalla" panose="02000000000000000000" pitchFamily="2" charset="-78"/>
                      </a:endParaRPr>
                    </a:p>
                  </a:txBody>
                  <a:tcPr anchor="ctr">
                    <a:solidFill>
                      <a:schemeClr val="accent6">
                        <a:lumMod val="20000"/>
                        <a:lumOff val="80000"/>
                      </a:schemeClr>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6073255" y="312738"/>
            <a:ext cx="5349922" cy="929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smtClean="0">
                <a:solidFill>
                  <a:schemeClr val="tx1"/>
                </a:solidFill>
              </a:rPr>
              <a:t>أمثلة توضيحية</a:t>
            </a:r>
            <a:endParaRPr lang="en-US" sz="4000" b="1" dirty="0">
              <a:solidFill>
                <a:schemeClr val="tx1"/>
              </a:solidFill>
            </a:endParaRPr>
          </a:p>
        </p:txBody>
      </p:sp>
    </p:spTree>
    <p:extLst>
      <p:ext uri="{BB962C8B-B14F-4D97-AF65-F5344CB8AC3E}">
        <p14:creationId xmlns:p14="http://schemas.microsoft.com/office/powerpoint/2010/main" val="365924550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7" name="Rectangle 6"/>
          <p:cNvSpPr/>
          <p:nvPr/>
        </p:nvSpPr>
        <p:spPr>
          <a:xfrm>
            <a:off x="738553" y="2790090"/>
            <a:ext cx="10841263" cy="879233"/>
          </a:xfrm>
          <a:prstGeom prst="rect">
            <a:avLst/>
          </a:prstGeom>
          <a:solidFill>
            <a:schemeClr val="accent6">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r>
              <a:rPr lang="ar-BH" sz="2400" b="1" dirty="0">
                <a:solidFill>
                  <a:srgbClr val="C00000"/>
                </a:solidFill>
                <a:latin typeface="Sakkal Majalla" panose="02000000000000000000" pitchFamily="2" charset="-78"/>
                <a:cs typeface="Sakkal Majalla" panose="02000000000000000000" pitchFamily="2" charset="-78"/>
              </a:rPr>
              <a:t> </a:t>
            </a:r>
            <a:r>
              <a:rPr lang="ar-BH" sz="2800" b="1" dirty="0" smtClean="0">
                <a:solidFill>
                  <a:schemeClr val="tx1"/>
                </a:solidFill>
                <a:latin typeface="Sakkal Majalla" panose="02000000000000000000" pitchFamily="2" charset="-78"/>
                <a:cs typeface="Sakkal Majalla" panose="02000000000000000000" pitchFamily="2" charset="-78"/>
              </a:rPr>
              <a:t> </a:t>
            </a:r>
            <a:r>
              <a:rPr lang="ar-BH" sz="3200" b="1" dirty="0" smtClean="0">
                <a:solidFill>
                  <a:schemeClr val="tx1"/>
                </a:solidFill>
                <a:latin typeface="Sakkal Majalla" panose="02000000000000000000" pitchFamily="2" charset="-78"/>
                <a:cs typeface="Sakkal Majalla" panose="02000000000000000000" pitchFamily="2" charset="-78"/>
              </a:rPr>
              <a:t>الفعل في الجملة الآتية ينصب مفعولين. اجعل المفعولين ثلاثة مفاعيل وغيّر ما يلزم.</a:t>
            </a: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8" name="Rectangle 7"/>
          <p:cNvSpPr/>
          <p:nvPr/>
        </p:nvSpPr>
        <p:spPr>
          <a:xfrm>
            <a:off x="6482687" y="1007260"/>
            <a:ext cx="5097129" cy="1006429"/>
          </a:xfrm>
          <a:prstGeom prst="rect">
            <a:avLst/>
          </a:prstGeom>
          <a:solidFill>
            <a:schemeClr val="accent2"/>
          </a:solidFill>
        </p:spPr>
        <p:txBody>
          <a:bodyPr wrap="square">
            <a:spAutoFit/>
          </a:bodyPr>
          <a:lstStyle/>
          <a:p>
            <a:pPr algn="ctr">
              <a:lnSpc>
                <a:spcPct val="110000"/>
              </a:lnSpc>
            </a:pPr>
            <a:r>
              <a:rPr lang="ar-BH" sz="5400" b="1" dirty="0">
                <a:solidFill>
                  <a:sysClr val="windowText" lastClr="000000"/>
                </a:solidFill>
                <a:latin typeface="Sakkal Majalla" panose="02000000000000000000" pitchFamily="2" charset="-78"/>
                <a:cs typeface="Sakkal Majalla" panose="02000000000000000000" pitchFamily="2" charset="-78"/>
              </a:rPr>
              <a:t> </a:t>
            </a:r>
            <a:r>
              <a:rPr lang="ar-BH" sz="5400" b="1" dirty="0" smtClean="0">
                <a:solidFill>
                  <a:sysClr val="windowText" lastClr="000000"/>
                </a:solidFill>
                <a:latin typeface="Sakkal Majalla" panose="02000000000000000000" pitchFamily="2" charset="-78"/>
                <a:cs typeface="Sakkal Majalla" panose="02000000000000000000" pitchFamily="2" charset="-78"/>
              </a:rPr>
              <a:t>نشاط </a:t>
            </a:r>
            <a:r>
              <a:rPr lang="ar-BH" sz="5400" b="1" dirty="0" smtClean="0">
                <a:solidFill>
                  <a:sysClr val="windowText" lastClr="000000"/>
                </a:solidFill>
                <a:latin typeface="Sakkal Majalla" panose="02000000000000000000" pitchFamily="2" charset="-78"/>
                <a:cs typeface="Sakkal Majalla" panose="02000000000000000000" pitchFamily="2" charset="-78"/>
              </a:rPr>
              <a:t>تعليميّ (3)</a:t>
            </a:r>
            <a:endParaRPr lang="ar-BH" sz="5400" b="1" dirty="0">
              <a:solidFill>
                <a:sysClr val="windowText" lastClr="000000"/>
              </a:solidFill>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
        <p:nvSpPr>
          <p:cNvPr id="10" name="Rectangle 9"/>
          <p:cNvSpPr/>
          <p:nvPr/>
        </p:nvSpPr>
        <p:spPr>
          <a:xfrm>
            <a:off x="738553" y="4052517"/>
            <a:ext cx="10841263" cy="1172309"/>
          </a:xfrm>
          <a:prstGeom prst="rect">
            <a:avLst/>
          </a:prstGeom>
          <a:solidFill>
            <a:schemeClr val="accent1">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r>
              <a:rPr lang="ar-BH" sz="2800" b="1" dirty="0" smtClean="0">
                <a:solidFill>
                  <a:schemeClr val="tx1"/>
                </a:solidFill>
                <a:latin typeface="Sakkal Majalla" panose="02000000000000000000" pitchFamily="2" charset="-78"/>
                <a:cs typeface="Sakkal Majalla" panose="02000000000000000000" pitchFamily="2" charset="-78"/>
              </a:rPr>
              <a:t>أ</a:t>
            </a:r>
            <a:r>
              <a:rPr lang="ar-BH" sz="3200" b="1" dirty="0" smtClean="0">
                <a:solidFill>
                  <a:schemeClr val="tx1"/>
                </a:solidFill>
                <a:latin typeface="Sakkal Majalla" panose="02000000000000000000" pitchFamily="2" charset="-78"/>
                <a:cs typeface="Sakkal Majalla" panose="02000000000000000000" pitchFamily="2" charset="-78"/>
              </a:rPr>
              <a:t>. علمَ محمدٌ الخبرَ صحيحًا.</a:t>
            </a:r>
          </a:p>
        </p:txBody>
      </p:sp>
    </p:spTree>
    <p:extLst>
      <p:ext uri="{BB962C8B-B14F-4D97-AF65-F5344CB8AC3E}">
        <p14:creationId xmlns:p14="http://schemas.microsoft.com/office/powerpoint/2010/main" val="3310216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8" name="Rectangle 7"/>
          <p:cNvSpPr/>
          <p:nvPr/>
        </p:nvSpPr>
        <p:spPr>
          <a:xfrm>
            <a:off x="6455392" y="1198613"/>
            <a:ext cx="5347164" cy="837152"/>
          </a:xfrm>
          <a:prstGeom prst="rect">
            <a:avLst/>
          </a:prstGeom>
          <a:solidFill>
            <a:schemeClr val="accent2"/>
          </a:solidFill>
        </p:spPr>
        <p:txBody>
          <a:bodyPr wrap="square">
            <a:spAutoFit/>
          </a:bodyPr>
          <a:lstStyle/>
          <a:p>
            <a:pPr algn="ctr">
              <a:lnSpc>
                <a:spcPct val="110000"/>
              </a:lnSpc>
            </a:pPr>
            <a:r>
              <a:rPr lang="ar-BH" sz="4400" b="1" dirty="0" smtClean="0">
                <a:solidFill>
                  <a:sysClr val="windowText" lastClr="000000"/>
                </a:solidFill>
                <a:latin typeface="Sakkal Majalla" panose="02000000000000000000" pitchFamily="2" charset="-78"/>
                <a:cs typeface="Sakkal Majalla" panose="02000000000000000000" pitchFamily="2" charset="-78"/>
              </a:rPr>
              <a:t>إجابة النشاط </a:t>
            </a:r>
            <a:r>
              <a:rPr lang="ar-BH" sz="4400" b="1" dirty="0" smtClean="0">
                <a:solidFill>
                  <a:sysClr val="windowText" lastClr="000000"/>
                </a:solidFill>
                <a:latin typeface="Sakkal Majalla" panose="02000000000000000000" pitchFamily="2" charset="-78"/>
                <a:cs typeface="Sakkal Majalla" panose="02000000000000000000" pitchFamily="2" charset="-78"/>
              </a:rPr>
              <a:t>التعليميّ (3)</a:t>
            </a:r>
            <a:endParaRPr lang="ar-BH" sz="4400" b="1" dirty="0">
              <a:solidFill>
                <a:sysClr val="windowText" lastClr="000000"/>
              </a:solidFill>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
        <p:nvSpPr>
          <p:cNvPr id="10" name="Rectangle 9"/>
          <p:cNvSpPr/>
          <p:nvPr/>
        </p:nvSpPr>
        <p:spPr>
          <a:xfrm>
            <a:off x="961292" y="2625969"/>
            <a:ext cx="10841263" cy="2661138"/>
          </a:xfrm>
          <a:prstGeom prst="rect">
            <a:avLst/>
          </a:prstGeom>
          <a:solidFill>
            <a:schemeClr val="accent4">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endParaRPr lang="ar-BH" sz="3600" b="1" dirty="0" smtClean="0">
              <a:solidFill>
                <a:srgbClr val="002060"/>
              </a:solidFill>
              <a:latin typeface="Sakkal Majalla" panose="02000000000000000000" pitchFamily="2" charset="-78"/>
              <a:cs typeface="Sakkal Majalla" panose="02000000000000000000" pitchFamily="2" charset="-78"/>
            </a:endParaRPr>
          </a:p>
          <a:p>
            <a:pPr algn="just" rtl="1"/>
            <a:r>
              <a:rPr lang="ar-BH" sz="3600" b="1" dirty="0" smtClean="0">
                <a:solidFill>
                  <a:srgbClr val="002060"/>
                </a:solidFill>
                <a:latin typeface="Sakkal Majalla" panose="02000000000000000000" pitchFamily="2" charset="-78"/>
                <a:cs typeface="Sakkal Majalla" panose="02000000000000000000" pitchFamily="2" charset="-78"/>
              </a:rPr>
              <a:t>أ. أعلمَتُ محمدًا الخبرَ صحيحًا</a:t>
            </a:r>
            <a:r>
              <a:rPr lang="ar-BH" sz="2800" b="1" dirty="0" smtClean="0">
                <a:solidFill>
                  <a:schemeClr val="tx1"/>
                </a:solidFill>
                <a:latin typeface="Sakkal Majalla" panose="02000000000000000000" pitchFamily="2" charset="-78"/>
                <a:cs typeface="Sakkal Majalla" panose="02000000000000000000" pitchFamily="2" charset="-78"/>
              </a:rPr>
              <a:t>.</a:t>
            </a:r>
          </a:p>
          <a:p>
            <a:pPr algn="just" rtl="1"/>
            <a:r>
              <a:rPr lang="ar-BH" sz="2800" b="1" dirty="0" smtClean="0">
                <a:solidFill>
                  <a:schemeClr val="tx1"/>
                </a:solidFill>
                <a:latin typeface="Sakkal Majalla" panose="02000000000000000000" pitchFamily="2" charset="-78"/>
                <a:cs typeface="Sakkal Majalla" panose="02000000000000000000" pitchFamily="2" charset="-78"/>
              </a:rPr>
              <a:t>المفعول به الأول: محمدًا.</a:t>
            </a:r>
          </a:p>
          <a:p>
            <a:pPr algn="just" rtl="1"/>
            <a:r>
              <a:rPr lang="ar-BH" sz="2800" b="1" dirty="0">
                <a:solidFill>
                  <a:schemeClr val="tx1"/>
                </a:solidFill>
                <a:latin typeface="Sakkal Majalla" panose="02000000000000000000" pitchFamily="2" charset="-78"/>
                <a:cs typeface="Sakkal Majalla" panose="02000000000000000000" pitchFamily="2" charset="-78"/>
              </a:rPr>
              <a:t>المفعول به </a:t>
            </a:r>
            <a:r>
              <a:rPr lang="ar-BH" sz="2800" b="1" dirty="0" smtClean="0">
                <a:solidFill>
                  <a:schemeClr val="tx1"/>
                </a:solidFill>
                <a:latin typeface="Sakkal Majalla" panose="02000000000000000000" pitchFamily="2" charset="-78"/>
                <a:cs typeface="Sakkal Majalla" panose="02000000000000000000" pitchFamily="2" charset="-78"/>
              </a:rPr>
              <a:t>الثاني: الخبرَ.</a:t>
            </a:r>
            <a:endParaRPr lang="ar-BH" sz="2800" b="1" dirty="0">
              <a:solidFill>
                <a:schemeClr val="tx1"/>
              </a:solidFill>
              <a:latin typeface="Sakkal Majalla" panose="02000000000000000000" pitchFamily="2" charset="-78"/>
              <a:cs typeface="Sakkal Majalla" panose="02000000000000000000" pitchFamily="2" charset="-78"/>
            </a:endParaRPr>
          </a:p>
          <a:p>
            <a:pPr algn="just" rtl="1"/>
            <a:r>
              <a:rPr lang="ar-BH" sz="2800" b="1" dirty="0">
                <a:solidFill>
                  <a:schemeClr val="tx1"/>
                </a:solidFill>
                <a:latin typeface="Sakkal Majalla" panose="02000000000000000000" pitchFamily="2" charset="-78"/>
                <a:cs typeface="Sakkal Majalla" panose="02000000000000000000" pitchFamily="2" charset="-78"/>
              </a:rPr>
              <a:t>المفعول به </a:t>
            </a:r>
            <a:r>
              <a:rPr lang="ar-BH" sz="2800" b="1" dirty="0" smtClean="0">
                <a:solidFill>
                  <a:schemeClr val="tx1"/>
                </a:solidFill>
                <a:latin typeface="Sakkal Majalla" panose="02000000000000000000" pitchFamily="2" charset="-78"/>
                <a:cs typeface="Sakkal Majalla" panose="02000000000000000000" pitchFamily="2" charset="-78"/>
              </a:rPr>
              <a:t>الثالث: صحيحًا.</a:t>
            </a:r>
            <a:endParaRPr lang="ar-BH" sz="2800" b="1" dirty="0">
              <a:solidFill>
                <a:schemeClr val="tx1"/>
              </a:solidFill>
              <a:latin typeface="Sakkal Majalla" panose="02000000000000000000" pitchFamily="2" charset="-78"/>
              <a:cs typeface="Sakkal Majalla" panose="02000000000000000000" pitchFamily="2" charset="-78"/>
            </a:endParaRPr>
          </a:p>
          <a:p>
            <a:pPr algn="just" rtl="1"/>
            <a:endParaRPr lang="ar-BH" sz="28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2800" b="1" dirty="0" smtClean="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43965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0375" y="2039815"/>
            <a:ext cx="11485440" cy="3314791"/>
          </a:xfrm>
          <a:prstGeom prst="rect">
            <a:avLst/>
          </a:prstGeom>
          <a:solidFill>
            <a:srgbClr val="F8E0E4"/>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742950" indent="-742950" algn="r" rtl="1">
              <a:buAutoNum type="arabicParenR"/>
            </a:pPr>
            <a:r>
              <a:rPr lang="ar-BH" sz="3600" b="1" dirty="0" smtClean="0">
                <a:solidFill>
                  <a:schemeClr val="tx1"/>
                </a:solidFill>
                <a:latin typeface="Sakkal Majalla" panose="02000000000000000000" pitchFamily="2" charset="-78"/>
                <a:cs typeface="Sakkal Majalla" panose="02000000000000000000" pitchFamily="2" charset="-78"/>
              </a:rPr>
              <a:t>تَعرُّف الأفعال التي تنصب مفعولين ليس أصلهما المبتدأ والخبر.</a:t>
            </a:r>
          </a:p>
          <a:p>
            <a:pPr marL="742950" indent="-742950" algn="r" rtl="1">
              <a:buFontTx/>
              <a:buAutoNum type="arabicParenR"/>
            </a:pPr>
            <a:r>
              <a:rPr lang="ar-BH" sz="3600" b="1" dirty="0">
                <a:solidFill>
                  <a:schemeClr val="tx1"/>
                </a:solidFill>
                <a:latin typeface="Sakkal Majalla" panose="02000000000000000000" pitchFamily="2" charset="-78"/>
                <a:cs typeface="Sakkal Majalla" panose="02000000000000000000" pitchFamily="2" charset="-78"/>
              </a:rPr>
              <a:t>تَعرُّف الأفعال التي تنصب مفعولين </a:t>
            </a:r>
            <a:r>
              <a:rPr lang="ar-BH" sz="3600" b="1" dirty="0" smtClean="0">
                <a:solidFill>
                  <a:schemeClr val="tx1"/>
                </a:solidFill>
                <a:latin typeface="Sakkal Majalla" panose="02000000000000000000" pitchFamily="2" charset="-78"/>
                <a:cs typeface="Sakkal Majalla" panose="02000000000000000000" pitchFamily="2" charset="-78"/>
              </a:rPr>
              <a:t>أصلهما </a:t>
            </a:r>
            <a:r>
              <a:rPr lang="ar-BH" sz="3600" b="1" dirty="0">
                <a:solidFill>
                  <a:schemeClr val="tx1"/>
                </a:solidFill>
                <a:latin typeface="Sakkal Majalla" panose="02000000000000000000" pitchFamily="2" charset="-78"/>
                <a:cs typeface="Sakkal Majalla" panose="02000000000000000000" pitchFamily="2" charset="-78"/>
              </a:rPr>
              <a:t>المبتدأ والخبر</a:t>
            </a:r>
            <a:r>
              <a:rPr lang="ar-BH" sz="3600" b="1" dirty="0" smtClean="0">
                <a:solidFill>
                  <a:schemeClr val="tx1"/>
                </a:solidFill>
                <a:latin typeface="Sakkal Majalla" panose="02000000000000000000" pitchFamily="2" charset="-78"/>
                <a:cs typeface="Sakkal Majalla" panose="02000000000000000000" pitchFamily="2" charset="-78"/>
              </a:rPr>
              <a:t>.</a:t>
            </a:r>
          </a:p>
          <a:p>
            <a:pPr marL="742950" indent="-742950" algn="r" rtl="1">
              <a:buFontTx/>
              <a:buAutoNum type="arabicParenR"/>
            </a:pPr>
            <a:r>
              <a:rPr lang="ar-BH" sz="3600" b="1" dirty="0" smtClean="0">
                <a:solidFill>
                  <a:schemeClr val="tx1"/>
                </a:solidFill>
                <a:latin typeface="Sakkal Majalla" panose="02000000000000000000" pitchFamily="2" charset="-78"/>
                <a:cs typeface="Sakkal Majalla" panose="02000000000000000000" pitchFamily="2" charset="-78"/>
              </a:rPr>
              <a:t>التمييز بين الأفعال التي تنصب مفعولين أصلهما المبتدأ والخبر، </a:t>
            </a:r>
          </a:p>
          <a:p>
            <a:pPr algn="r" rtl="1"/>
            <a:r>
              <a:rPr lang="ar-BH" sz="3600" b="1" dirty="0" smtClean="0">
                <a:solidFill>
                  <a:schemeClr val="tx1"/>
                </a:solidFill>
                <a:latin typeface="Sakkal Majalla" panose="02000000000000000000" pitchFamily="2" charset="-78"/>
                <a:cs typeface="Sakkal Majalla" panose="02000000000000000000" pitchFamily="2" charset="-78"/>
              </a:rPr>
              <a:t>             والتي تنصب مفعولين ليس أصلهما المبتدأ والخبر.</a:t>
            </a:r>
            <a:endParaRPr lang="ar-BH" sz="3600" b="1" dirty="0">
              <a:solidFill>
                <a:schemeClr val="tx1"/>
              </a:solidFill>
              <a:latin typeface="Sakkal Majalla" panose="02000000000000000000" pitchFamily="2" charset="-78"/>
              <a:cs typeface="Sakkal Majalla" panose="02000000000000000000" pitchFamily="2" charset="-78"/>
            </a:endParaRPr>
          </a:p>
          <a:p>
            <a:pPr marL="742950" indent="-742950" algn="r" rtl="1">
              <a:buFontTx/>
              <a:buAutoNum type="arabicParenR"/>
            </a:pPr>
            <a:r>
              <a:rPr lang="ar-BH" sz="3600" b="1" dirty="0" smtClean="0">
                <a:solidFill>
                  <a:schemeClr val="tx1"/>
                </a:solidFill>
                <a:latin typeface="Sakkal Majalla" panose="02000000000000000000" pitchFamily="2" charset="-78"/>
                <a:cs typeface="Sakkal Majalla" panose="02000000000000000000" pitchFamily="2" charset="-78"/>
              </a:rPr>
              <a:t>تعرّف الأفعال التي تنصب </a:t>
            </a:r>
            <a:r>
              <a:rPr lang="ar-BH" sz="3600" b="1" dirty="0">
                <a:solidFill>
                  <a:schemeClr val="tx1"/>
                </a:solidFill>
                <a:latin typeface="Sakkal Majalla" panose="02000000000000000000" pitchFamily="2" charset="-78"/>
                <a:cs typeface="Sakkal Majalla" panose="02000000000000000000" pitchFamily="2" charset="-78"/>
              </a:rPr>
              <a:t>ث</a:t>
            </a:r>
            <a:r>
              <a:rPr lang="ar-BH" sz="3600" b="1" dirty="0" smtClean="0">
                <a:solidFill>
                  <a:schemeClr val="tx1"/>
                </a:solidFill>
                <a:latin typeface="Sakkal Majalla" panose="02000000000000000000" pitchFamily="2" charset="-78"/>
                <a:cs typeface="Sakkal Majalla" panose="02000000000000000000" pitchFamily="2" charset="-78"/>
              </a:rPr>
              <a:t>لاثة مفاعيل. </a:t>
            </a:r>
          </a:p>
        </p:txBody>
      </p:sp>
      <p:sp>
        <p:nvSpPr>
          <p:cNvPr id="6"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
        <p:nvSpPr>
          <p:cNvPr id="9" name="Rectangle 8"/>
          <p:cNvSpPr/>
          <p:nvPr/>
        </p:nvSpPr>
        <p:spPr>
          <a:xfrm>
            <a:off x="9038492" y="1191048"/>
            <a:ext cx="2907323" cy="649475"/>
          </a:xfrm>
          <a:prstGeom prst="rect">
            <a:avLst/>
          </a:prstGeom>
          <a:solidFill>
            <a:srgbClr val="BD2942"/>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r" rtl="1"/>
            <a:r>
              <a:rPr lang="ar-BH" sz="4400" b="1" dirty="0" smtClean="0">
                <a:solidFill>
                  <a:schemeClr val="bg1"/>
                </a:solidFill>
                <a:latin typeface="Sakkal Majalla" panose="02000000000000000000" pitchFamily="2" charset="-78"/>
                <a:cs typeface="Sakkal Majalla" panose="02000000000000000000" pitchFamily="2" charset="-78"/>
              </a:rPr>
              <a:t>أهداف الدرس</a:t>
            </a:r>
            <a:endParaRPr lang="ar-BH" sz="4400" b="1" dirty="0">
              <a:solidFill>
                <a:schemeClr val="bg1"/>
              </a:solidFill>
              <a:latin typeface="Sakkal Majalla" panose="02000000000000000000" pitchFamily="2" charset="-78"/>
              <a:cs typeface="Sakkal Majalla" panose="02000000000000000000" pitchFamily="2" charset="-78"/>
            </a:endParaRPr>
          </a:p>
        </p:txBody>
      </p:sp>
      <p:pic>
        <p:nvPicPr>
          <p:cNvPr id="7" name="Picture 2" descr="C:\Users\Mohamed\Desktop\شعار.png"/>
          <p:cNvPicPr>
            <a:picLocks noChangeAspect="1" noChangeArrowheads="1"/>
          </p:cNvPicPr>
          <p:nvPr/>
        </p:nvPicPr>
        <p:blipFill rotWithShape="1">
          <a:blip r:embed="rId3">
            <a:extLst>
              <a:ext uri="{28A0092B-C50C-407E-A947-70E740481C1C}">
                <a14:useLocalDpi xmlns:a14="http://schemas.microsoft.com/office/drawing/2010/main" val="0"/>
              </a:ext>
            </a:extLst>
          </a:blip>
          <a:srcRect l="82038" t="20378" r="9054" b="68178"/>
          <a:stretch/>
        </p:blipFill>
        <p:spPr bwMode="auto">
          <a:xfrm>
            <a:off x="10112991" y="160339"/>
            <a:ext cx="1791546" cy="93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241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 calcmode="lin" valueType="num">
                                      <p:cBhvr>
                                        <p:cTn id="28"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 calcmode="lin" valueType="num">
                                      <p:cBhvr>
                                        <p:cTn id="35"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 calcmode="lin" valueType="num">
                                      <p:cBhvr>
                                        <p:cTn id="42"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p:cTn id="49"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7" name="Rectangle 6"/>
          <p:cNvSpPr/>
          <p:nvPr/>
        </p:nvSpPr>
        <p:spPr>
          <a:xfrm>
            <a:off x="155575" y="2964430"/>
            <a:ext cx="11553196" cy="1712673"/>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r>
              <a:rPr lang="ar-BH" sz="3600" b="1" dirty="0" smtClean="0">
                <a:solidFill>
                  <a:srgbClr val="002060"/>
                </a:solidFill>
                <a:latin typeface="Sakkal Majalla" panose="02000000000000000000" pitchFamily="2" charset="-78"/>
                <a:cs typeface="Sakkal Majalla" panose="02000000000000000000" pitchFamily="2" charset="-78"/>
              </a:rPr>
              <a:t>من الأفعال ما يتعدّى لينصب ثلاثة مفاعيل، مثل: أنبأ، أخبر، أعلم.. إلى غير ذلك. </a:t>
            </a:r>
            <a:endParaRPr lang="ar-BH" sz="3600" b="1" dirty="0">
              <a:solidFill>
                <a:srgbClr val="002060"/>
              </a:solidFill>
              <a:latin typeface="Sakkal Majalla" panose="02000000000000000000" pitchFamily="2" charset="-78"/>
              <a:cs typeface="Sakkal Majalla" panose="02000000000000000000" pitchFamily="2" charset="-78"/>
            </a:endParaRPr>
          </a:p>
          <a:p>
            <a:pPr algn="just" rtl="1"/>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
        <p:nvSpPr>
          <p:cNvPr id="10" name="Rectangle 9"/>
          <p:cNvSpPr/>
          <p:nvPr/>
        </p:nvSpPr>
        <p:spPr>
          <a:xfrm>
            <a:off x="6688953" y="1728333"/>
            <a:ext cx="5019818" cy="837152"/>
          </a:xfrm>
          <a:prstGeom prst="rect">
            <a:avLst/>
          </a:prstGeom>
          <a:solidFill>
            <a:schemeClr val="accent2"/>
          </a:solidFill>
        </p:spPr>
        <p:txBody>
          <a:bodyPr wrap="square">
            <a:spAutoFit/>
          </a:bodyPr>
          <a:lstStyle/>
          <a:p>
            <a:pPr algn="ctr">
              <a:lnSpc>
                <a:spcPct val="110000"/>
              </a:lnSpc>
            </a:pPr>
            <a:r>
              <a:rPr lang="ar-BH" sz="4400" b="1" dirty="0" smtClean="0">
                <a:latin typeface="Sakkal Majalla" panose="02000000000000000000" pitchFamily="2" charset="-78"/>
                <a:cs typeface="Sakkal Majalla" panose="02000000000000000000" pitchFamily="2" charset="-78"/>
              </a:rPr>
              <a:t>لاحظ ما يأتي:</a:t>
            </a:r>
            <a:endParaRPr lang="ar-BH"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36202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265081416"/>
              </p:ext>
            </p:extLst>
          </p:nvPr>
        </p:nvGraphicFramePr>
        <p:xfrm>
          <a:off x="307974" y="3415973"/>
          <a:ext cx="11112066" cy="2793757"/>
        </p:xfrm>
        <a:graphic>
          <a:graphicData uri="http://schemas.openxmlformats.org/drawingml/2006/table">
            <a:tbl>
              <a:tblPr firstRow="1" bandRow="1">
                <a:tableStyleId>{7DF18680-E054-41AD-8BC1-D1AEF772440D}</a:tableStyleId>
              </a:tblPr>
              <a:tblGrid>
                <a:gridCol w="1877114">
                  <a:extLst>
                    <a:ext uri="{9D8B030D-6E8A-4147-A177-3AD203B41FA5}">
                      <a16:colId xmlns="" xmlns:a16="http://schemas.microsoft.com/office/drawing/2014/main" val="20000"/>
                    </a:ext>
                  </a:extLst>
                </a:gridCol>
                <a:gridCol w="2012969">
                  <a:extLst>
                    <a:ext uri="{9D8B030D-6E8A-4147-A177-3AD203B41FA5}">
                      <a16:colId xmlns="" xmlns:a16="http://schemas.microsoft.com/office/drawing/2014/main" val="20001"/>
                    </a:ext>
                  </a:extLst>
                </a:gridCol>
                <a:gridCol w="2303188">
                  <a:extLst>
                    <a:ext uri="{9D8B030D-6E8A-4147-A177-3AD203B41FA5}">
                      <a16:colId xmlns="" xmlns:a16="http://schemas.microsoft.com/office/drawing/2014/main" val="20002"/>
                    </a:ext>
                  </a:extLst>
                </a:gridCol>
                <a:gridCol w="1605525">
                  <a:extLst>
                    <a:ext uri="{9D8B030D-6E8A-4147-A177-3AD203B41FA5}">
                      <a16:colId xmlns="" xmlns:a16="http://schemas.microsoft.com/office/drawing/2014/main" val="20003"/>
                    </a:ext>
                  </a:extLst>
                </a:gridCol>
                <a:gridCol w="3313270">
                  <a:extLst>
                    <a:ext uri="{9D8B030D-6E8A-4147-A177-3AD203B41FA5}">
                      <a16:colId xmlns="" xmlns:a16="http://schemas.microsoft.com/office/drawing/2014/main" val="20004"/>
                    </a:ext>
                  </a:extLst>
                </a:gridCol>
              </a:tblGrid>
              <a:tr h="640514">
                <a:tc>
                  <a:txBody>
                    <a:bodyPr/>
                    <a:lstStyle/>
                    <a:p>
                      <a:pPr marL="0" algn="ctr" defTabSz="914400" rtl="1" eaLnBrk="1" latinLnBrk="0" hangingPunct="1"/>
                      <a:r>
                        <a:rPr lang="ar-BH" sz="2400" kern="1200" dirty="0" smtClean="0"/>
                        <a:t>المفعول به الثالث</a:t>
                      </a:r>
                      <a:endParaRPr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2400" kern="1200" dirty="0" smtClean="0"/>
                        <a:t>المفعول به الثاني</a:t>
                      </a:r>
                      <a:endParaRPr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2400" kern="1200" dirty="0" smtClean="0"/>
                        <a:t>المفعول به الأوّل</a:t>
                      </a:r>
                      <a:endParaRPr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2800" kern="1200" dirty="0" smtClean="0"/>
                        <a:t>الفعل</a:t>
                      </a:r>
                      <a:endParaRPr lang="ar-BH" sz="2800" b="1" kern="1200" dirty="0" smtClean="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2800" kern="1200" dirty="0" smtClean="0"/>
                        <a:t>الجملة</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0"/>
                  </a:ext>
                </a:extLst>
              </a:tr>
              <a:tr h="565159">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400" kern="1200" dirty="0" smtClean="0"/>
                        <a:t>- صيّرت الرياح الأرض قفرًا.</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1"/>
                  </a:ext>
                </a:extLst>
              </a:tr>
              <a:tr h="565159">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400" kern="1200" dirty="0" smtClean="0"/>
                        <a:t>- منح الغنيّ الفقير مالاً.</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2"/>
                  </a:ext>
                </a:extLst>
              </a:tr>
              <a:tr h="1022925">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algn="ctr" rtl="1"/>
                      <a:r>
                        <a:rPr lang="ar-BH" sz="2400" kern="1200" dirty="0" smtClean="0"/>
                        <a:t>..............</a:t>
                      </a:r>
                      <a:endParaRPr lang="en-US" sz="2400" b="1" kern="1200" dirty="0">
                        <a:solidFill>
                          <a:srgbClr val="002060"/>
                        </a:solidFill>
                        <a:latin typeface="Sakkal Majalla" panose="02000000000000000000" pitchFamily="2" charset="-78"/>
                        <a:ea typeface="+mn-ea"/>
                        <a:cs typeface="Sakkal Majalla" panose="02000000000000000000"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800" kern="1200" dirty="0" smtClean="0"/>
                        <a:t>- </a:t>
                      </a:r>
                      <a:r>
                        <a:rPr lang="ar-BH" sz="2400" kern="1200" dirty="0" smtClean="0"/>
                        <a:t>أنبأتكَ الخبر مفصّلا.</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3"/>
                  </a:ext>
                </a:extLst>
              </a:tr>
            </a:tbl>
          </a:graphicData>
        </a:graphic>
      </p:graphicFrame>
      <p:sp>
        <p:nvSpPr>
          <p:cNvPr id="7" name="Rectangle 6"/>
          <p:cNvSpPr/>
          <p:nvPr/>
        </p:nvSpPr>
        <p:spPr>
          <a:xfrm>
            <a:off x="307975" y="2142699"/>
            <a:ext cx="11069742" cy="991327"/>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ar-BH" sz="3200" b="1" dirty="0" smtClean="0">
                <a:solidFill>
                  <a:schemeClr val="tx1"/>
                </a:solidFill>
                <a:latin typeface="Sakkal Majalla" panose="02000000000000000000" pitchFamily="2" charset="-78"/>
                <a:cs typeface="Sakkal Majalla" panose="02000000000000000000" pitchFamily="2" charset="-78"/>
              </a:rPr>
              <a:t>حدّد الفعل والمفعول به الأوّل، </a:t>
            </a:r>
            <a:r>
              <a:rPr lang="ar-BH" sz="3200" b="1" dirty="0">
                <a:solidFill>
                  <a:schemeClr val="tx1"/>
                </a:solidFill>
                <a:latin typeface="Sakkal Majalla" panose="02000000000000000000" pitchFamily="2" charset="-78"/>
                <a:cs typeface="Sakkal Majalla" panose="02000000000000000000" pitchFamily="2" charset="-78"/>
              </a:rPr>
              <a:t>و المفعول به </a:t>
            </a:r>
            <a:r>
              <a:rPr lang="ar-BH" sz="3200" b="1" dirty="0" smtClean="0">
                <a:solidFill>
                  <a:schemeClr val="tx1"/>
                </a:solidFill>
                <a:latin typeface="Sakkal Majalla" panose="02000000000000000000" pitchFamily="2" charset="-78"/>
                <a:cs typeface="Sakkal Majalla" panose="02000000000000000000" pitchFamily="2" charset="-78"/>
              </a:rPr>
              <a:t>الثاني، والمفعول به الثالث (إن وجد) في الجمل الآتية:</a:t>
            </a: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8" name="Rectangle 7"/>
          <p:cNvSpPr/>
          <p:nvPr/>
        </p:nvSpPr>
        <p:spPr>
          <a:xfrm>
            <a:off x="6889991" y="1073048"/>
            <a:ext cx="4530049" cy="904863"/>
          </a:xfrm>
          <a:prstGeom prst="rect">
            <a:avLst/>
          </a:prstGeom>
          <a:solidFill>
            <a:srgbClr val="C00000"/>
          </a:solidFill>
        </p:spPr>
        <p:txBody>
          <a:bodyPr wrap="square">
            <a:spAutoFit/>
          </a:bodyPr>
          <a:lstStyle/>
          <a:p>
            <a:pPr algn="ctr">
              <a:lnSpc>
                <a:spcPct val="110000"/>
              </a:lnSpc>
            </a:pPr>
            <a:r>
              <a:rPr lang="ar-BH" sz="4800" b="1" dirty="0" smtClean="0">
                <a:solidFill>
                  <a:schemeClr val="bg1"/>
                </a:solidFill>
                <a:latin typeface="Sakkal Majalla" panose="02000000000000000000" pitchFamily="2" charset="-78"/>
                <a:cs typeface="Sakkal Majalla" panose="02000000000000000000" pitchFamily="2" charset="-78"/>
              </a:rPr>
              <a:t>نشاط تقويميّ</a:t>
            </a:r>
            <a:endParaRPr lang="ar-BH" sz="4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46737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847036329"/>
              </p:ext>
            </p:extLst>
          </p:nvPr>
        </p:nvGraphicFramePr>
        <p:xfrm>
          <a:off x="460375" y="2372620"/>
          <a:ext cx="11065173" cy="3386734"/>
        </p:xfrm>
        <a:graphic>
          <a:graphicData uri="http://schemas.openxmlformats.org/drawingml/2006/table">
            <a:tbl>
              <a:tblPr firstRow="1" bandRow="1">
                <a:tableStyleId>{7DF18680-E054-41AD-8BC1-D1AEF772440D}</a:tableStyleId>
              </a:tblPr>
              <a:tblGrid>
                <a:gridCol w="1869192">
                  <a:extLst>
                    <a:ext uri="{9D8B030D-6E8A-4147-A177-3AD203B41FA5}">
                      <a16:colId xmlns="" xmlns:a16="http://schemas.microsoft.com/office/drawing/2014/main" val="20000"/>
                    </a:ext>
                  </a:extLst>
                </a:gridCol>
                <a:gridCol w="1692401">
                  <a:extLst>
                    <a:ext uri="{9D8B030D-6E8A-4147-A177-3AD203B41FA5}">
                      <a16:colId xmlns="" xmlns:a16="http://schemas.microsoft.com/office/drawing/2014/main" val="20001"/>
                    </a:ext>
                  </a:extLst>
                </a:gridCol>
                <a:gridCol w="2605542">
                  <a:extLst>
                    <a:ext uri="{9D8B030D-6E8A-4147-A177-3AD203B41FA5}">
                      <a16:colId xmlns="" xmlns:a16="http://schemas.microsoft.com/office/drawing/2014/main" val="20002"/>
                    </a:ext>
                  </a:extLst>
                </a:gridCol>
                <a:gridCol w="1104773">
                  <a:extLst>
                    <a:ext uri="{9D8B030D-6E8A-4147-A177-3AD203B41FA5}">
                      <a16:colId xmlns="" xmlns:a16="http://schemas.microsoft.com/office/drawing/2014/main" val="20003"/>
                    </a:ext>
                  </a:extLst>
                </a:gridCol>
                <a:gridCol w="3793265">
                  <a:extLst>
                    <a:ext uri="{9D8B030D-6E8A-4147-A177-3AD203B41FA5}">
                      <a16:colId xmlns="" xmlns:a16="http://schemas.microsoft.com/office/drawing/2014/main" val="20004"/>
                    </a:ext>
                  </a:extLst>
                </a:gridCol>
              </a:tblGrid>
              <a:tr h="1139329">
                <a:tc>
                  <a:txBody>
                    <a:bodyPr/>
                    <a:lstStyle/>
                    <a:p>
                      <a:pPr marL="0" algn="ctr" defTabSz="914400" rtl="1" eaLnBrk="1" latinLnBrk="0" hangingPunct="1"/>
                      <a:r>
                        <a:rPr lang="ar-BH" sz="2800" kern="1200" dirty="0" smtClean="0">
                          <a:latin typeface="Sakkal Majalla" panose="02000000000000000000" pitchFamily="2" charset="-78"/>
                          <a:cs typeface="Sakkal Majalla" panose="02000000000000000000" pitchFamily="2" charset="-78"/>
                        </a:rPr>
                        <a:t>المفعول به الثالث</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2800" kern="1200" dirty="0" smtClean="0">
                          <a:latin typeface="Sakkal Majalla" panose="02000000000000000000" pitchFamily="2" charset="-78"/>
                          <a:cs typeface="Sakkal Majalla" panose="02000000000000000000" pitchFamily="2" charset="-78"/>
                        </a:rPr>
                        <a:t>المفعول به الثاني</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2800" kern="1200" dirty="0" smtClean="0">
                          <a:latin typeface="Sakkal Majalla" panose="02000000000000000000" pitchFamily="2" charset="-78"/>
                          <a:cs typeface="Sakkal Majalla" panose="02000000000000000000" pitchFamily="2" charset="-78"/>
                        </a:rPr>
                        <a:t>المفعول به الأوّل</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3200" kern="1200" dirty="0" smtClean="0">
                          <a:latin typeface="Sakkal Majalla" panose="02000000000000000000" pitchFamily="2" charset="-78"/>
                          <a:cs typeface="Sakkal Majalla" panose="02000000000000000000" pitchFamily="2" charset="-78"/>
                        </a:rPr>
                        <a:t>الفعل</a:t>
                      </a:r>
                      <a:endParaRPr lang="ar-BH" sz="3200" b="1" kern="1200" dirty="0" smtClean="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3200" kern="1200" dirty="0" smtClean="0">
                          <a:latin typeface="Sakkal Majalla" panose="02000000000000000000" pitchFamily="2" charset="-78"/>
                          <a:cs typeface="Sakkal Majalla" panose="02000000000000000000" pitchFamily="2" charset="-78"/>
                        </a:rPr>
                        <a:t>الجملة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0"/>
                  </a:ext>
                </a:extLst>
              </a:tr>
              <a:tr h="624793">
                <a:tc>
                  <a:txBody>
                    <a:bodyPr/>
                    <a:lstStyle/>
                    <a:p>
                      <a:pPr algn="ctr" rtl="1"/>
                      <a:r>
                        <a:rPr lang="ar-BH" sz="2800" kern="1200" dirty="0" smtClean="0">
                          <a:latin typeface="Sakkal Majalla" panose="02000000000000000000" pitchFamily="2" charset="-78"/>
                          <a:cs typeface="Sakkal Majalla" panose="02000000000000000000" pitchFamily="2" charset="-78"/>
                        </a:rPr>
                        <a:t>-</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2800" kern="1200" dirty="0" smtClean="0">
                          <a:latin typeface="Sakkal Majalla" panose="02000000000000000000" pitchFamily="2" charset="-78"/>
                          <a:cs typeface="Sakkal Majalla" panose="02000000000000000000" pitchFamily="2" charset="-78"/>
                        </a:rPr>
                        <a:t>قفرًا</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2800" kern="1200" dirty="0" smtClean="0">
                          <a:latin typeface="Sakkal Majalla" panose="02000000000000000000" pitchFamily="2" charset="-78"/>
                          <a:cs typeface="Sakkal Majalla" panose="02000000000000000000" pitchFamily="2" charset="-78"/>
                        </a:rPr>
                        <a:t>الأرضَ</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2800" kern="1200" dirty="0" smtClean="0">
                          <a:latin typeface="Sakkal Majalla" panose="02000000000000000000" pitchFamily="2" charset="-78"/>
                          <a:cs typeface="Sakkal Majalla" panose="02000000000000000000" pitchFamily="2" charset="-78"/>
                        </a:rPr>
                        <a:t>صيّر</a:t>
                      </a:r>
                      <a:endParaRPr lang="en-US" sz="28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800" kern="1200" dirty="0" smtClean="0">
                          <a:latin typeface="Sakkal Majalla" panose="02000000000000000000" pitchFamily="2" charset="-78"/>
                          <a:cs typeface="Sakkal Majalla" panose="02000000000000000000" pitchFamily="2" charset="-78"/>
                        </a:rPr>
                        <a:t>- صيّرت الرياحُ الأرضَ قفرًا.</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1"/>
                  </a:ext>
                </a:extLst>
              </a:tr>
              <a:tr h="624793">
                <a:tc>
                  <a:txBody>
                    <a:bodyPr/>
                    <a:lstStyle/>
                    <a:p>
                      <a:pPr algn="ctr" rtl="1"/>
                      <a:r>
                        <a:rPr lang="ar-BH" sz="2800" kern="1200" dirty="0" smtClean="0">
                          <a:latin typeface="Sakkal Majalla" panose="02000000000000000000" pitchFamily="2" charset="-78"/>
                          <a:cs typeface="Sakkal Majalla" panose="02000000000000000000" pitchFamily="2" charset="-78"/>
                        </a:rPr>
                        <a:t>-</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2800" kern="1200" dirty="0" smtClean="0">
                          <a:latin typeface="Sakkal Majalla" panose="02000000000000000000" pitchFamily="2" charset="-78"/>
                          <a:cs typeface="Sakkal Majalla" panose="02000000000000000000" pitchFamily="2" charset="-78"/>
                        </a:rPr>
                        <a:t>مالاً</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2800" kern="1200" dirty="0" smtClean="0">
                          <a:latin typeface="Sakkal Majalla" panose="02000000000000000000" pitchFamily="2" charset="-78"/>
                          <a:cs typeface="Sakkal Majalla" panose="02000000000000000000" pitchFamily="2" charset="-78"/>
                        </a:rPr>
                        <a:t>الفقيرَ</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2800" kern="1200" dirty="0" smtClean="0">
                          <a:latin typeface="Sakkal Majalla" panose="02000000000000000000" pitchFamily="2" charset="-78"/>
                          <a:cs typeface="Sakkal Majalla" panose="02000000000000000000" pitchFamily="2" charset="-78"/>
                        </a:rPr>
                        <a:t>منح</a:t>
                      </a:r>
                      <a:endParaRPr lang="en-US" sz="28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2800" kern="1200" dirty="0" smtClean="0">
                          <a:latin typeface="Sakkal Majalla" panose="02000000000000000000" pitchFamily="2" charset="-78"/>
                          <a:cs typeface="Sakkal Majalla" panose="02000000000000000000" pitchFamily="2" charset="-78"/>
                        </a:rPr>
                        <a:t>- منح الغنيُّ الفقيرَ مالاً.</a:t>
                      </a:r>
                      <a:endParaRPr lang="en-US" sz="2800" b="1" kern="1200" dirty="0">
                        <a:solidFill>
                          <a:srgbClr val="002060"/>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2"/>
                  </a:ext>
                </a:extLst>
              </a:tr>
              <a:tr h="997819">
                <a:tc>
                  <a:txBody>
                    <a:bodyPr/>
                    <a:lstStyle/>
                    <a:p>
                      <a:pPr algn="ctr" rtl="1"/>
                      <a:r>
                        <a:rPr lang="ar-BH" sz="2800" kern="1200" dirty="0" smtClean="0">
                          <a:latin typeface="Sakkal Majalla" panose="02000000000000000000" pitchFamily="2" charset="-78"/>
                          <a:cs typeface="Sakkal Majalla" panose="02000000000000000000" pitchFamily="2" charset="-78"/>
                        </a:rPr>
                        <a:t>مفصّلا</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2800" kern="1200" dirty="0" smtClean="0">
                          <a:latin typeface="Sakkal Majalla" panose="02000000000000000000" pitchFamily="2" charset="-78"/>
                          <a:cs typeface="Sakkal Majalla" panose="02000000000000000000" pitchFamily="2" charset="-78"/>
                        </a:rPr>
                        <a:t>الخبرَ</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2800" kern="1200" dirty="0" smtClean="0">
                          <a:latin typeface="Sakkal Majalla" panose="02000000000000000000" pitchFamily="2" charset="-78"/>
                          <a:cs typeface="Sakkal Majalla" panose="02000000000000000000" pitchFamily="2" charset="-78"/>
                        </a:rPr>
                        <a:t>الضمير المتصل (ك)</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2800" kern="1200" dirty="0" smtClean="0">
                          <a:latin typeface="Sakkal Majalla" panose="02000000000000000000" pitchFamily="2" charset="-78"/>
                          <a:cs typeface="Sakkal Majalla" panose="02000000000000000000" pitchFamily="2" charset="-78"/>
                        </a:rPr>
                        <a:t>أنبأَ</a:t>
                      </a:r>
                      <a:endParaRPr lang="en-US" sz="2800" b="1" kern="1200" dirty="0">
                        <a:solidFill>
                          <a:srgbClr val="C00000"/>
                        </a:solidFill>
                        <a:latin typeface="Sakkal Majalla" panose="02000000000000000000" pitchFamily="2" charset="-78"/>
                        <a:ea typeface="+mn-ea"/>
                        <a:cs typeface="Sakkal Majalla" panose="02000000000000000000"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sz="3200" kern="1200" dirty="0" smtClean="0">
                          <a:latin typeface="Sakkal Majalla" panose="02000000000000000000" pitchFamily="2" charset="-78"/>
                          <a:cs typeface="Sakkal Majalla" panose="02000000000000000000" pitchFamily="2" charset="-78"/>
                        </a:rPr>
                        <a:t>- </a:t>
                      </a:r>
                      <a:r>
                        <a:rPr lang="ar-BH" sz="2800" kern="1200" dirty="0" smtClean="0">
                          <a:latin typeface="Sakkal Majalla" panose="02000000000000000000" pitchFamily="2" charset="-78"/>
                          <a:cs typeface="Sakkal Majalla" panose="02000000000000000000" pitchFamily="2" charset="-78"/>
                        </a:rPr>
                        <a:t>أنبأتُكَ الخبرَ مفصّلاً.</a:t>
                      </a:r>
                      <a:endParaRPr lang="en-US" sz="3200" b="1" kern="1200" dirty="0">
                        <a:solidFill>
                          <a:srgbClr val="002060"/>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3"/>
                  </a:ext>
                </a:extLst>
              </a:tr>
            </a:tbl>
          </a:graphicData>
        </a:graphic>
      </p:graphicFrame>
      <p:sp>
        <p:nvSpPr>
          <p:cNvPr id="8" name="Rectangle 7"/>
          <p:cNvSpPr/>
          <p:nvPr/>
        </p:nvSpPr>
        <p:spPr>
          <a:xfrm>
            <a:off x="5576132" y="1217101"/>
            <a:ext cx="5949416" cy="837152"/>
          </a:xfrm>
          <a:prstGeom prst="rect">
            <a:avLst/>
          </a:prstGeom>
          <a:solidFill>
            <a:srgbClr val="C00000"/>
          </a:solidFill>
        </p:spPr>
        <p:txBody>
          <a:bodyPr wrap="square">
            <a:spAutoFit/>
          </a:bodyPr>
          <a:lstStyle/>
          <a:p>
            <a:pPr algn="ctr">
              <a:lnSpc>
                <a:spcPct val="110000"/>
              </a:lnSpc>
            </a:pPr>
            <a:r>
              <a:rPr lang="ar-BH" sz="4400" b="1" dirty="0" smtClean="0">
                <a:solidFill>
                  <a:schemeClr val="bg1"/>
                </a:solidFill>
                <a:latin typeface="Sakkal Majalla" panose="02000000000000000000" pitchFamily="2" charset="-78"/>
                <a:cs typeface="Sakkal Majalla" panose="02000000000000000000" pitchFamily="2" charset="-78"/>
              </a:rPr>
              <a:t>إجابة نشاط التقويم</a:t>
            </a:r>
            <a:endParaRPr lang="ar-BH" sz="4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95059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Single Corner Rectangle 3"/>
          <p:cNvSpPr/>
          <p:nvPr/>
        </p:nvSpPr>
        <p:spPr>
          <a:xfrm>
            <a:off x="2551814" y="1828800"/>
            <a:ext cx="6964325" cy="3296093"/>
          </a:xfrm>
          <a:prstGeom prst="round1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rtl="1"/>
            <a:r>
              <a:rPr lang="ar-SA" sz="96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انتهى الدرس</a:t>
            </a:r>
            <a:endParaRPr lang="ar-BH" sz="96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6"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53305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7" name="Rectangle 6"/>
          <p:cNvSpPr/>
          <p:nvPr/>
        </p:nvSpPr>
        <p:spPr>
          <a:xfrm>
            <a:off x="1225920" y="2550935"/>
            <a:ext cx="10501052" cy="707310"/>
          </a:xfrm>
          <a:prstGeom prst="rect">
            <a:avLst/>
          </a:prstGeom>
          <a:solidFill>
            <a:schemeClr val="accent3">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r>
              <a:rPr lang="ar-BH" sz="3600" b="1" dirty="0" smtClean="0">
                <a:solidFill>
                  <a:srgbClr val="002060"/>
                </a:solidFill>
                <a:latin typeface="Sakkal Majalla" panose="02000000000000000000" pitchFamily="2" charset="-78"/>
                <a:cs typeface="Sakkal Majalla" panose="02000000000000000000" pitchFamily="2" charset="-78"/>
              </a:rPr>
              <a:t>- بيّن الفعلَ اللازم، والفعلَ المتعدّي في المثالين الآتيين:</a:t>
            </a: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3" name="Rectangle 12"/>
          <p:cNvSpPr/>
          <p:nvPr/>
        </p:nvSpPr>
        <p:spPr>
          <a:xfrm>
            <a:off x="8270543" y="1160060"/>
            <a:ext cx="3456429" cy="961816"/>
          </a:xfrm>
          <a:prstGeom prst="rect">
            <a:avLst/>
          </a:prstGeom>
          <a:solidFill>
            <a:schemeClr val="accent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7200" b="1" dirty="0" smtClean="0">
                <a:solidFill>
                  <a:schemeClr val="bg1"/>
                </a:solidFill>
                <a:latin typeface="Sakkal Majalla" panose="02000000000000000000" pitchFamily="2" charset="-78"/>
                <a:cs typeface="Sakkal Majalla" panose="02000000000000000000" pitchFamily="2" charset="-78"/>
              </a:rPr>
              <a:t>التمهيد</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2" name="Oval 1"/>
          <p:cNvSpPr/>
          <p:nvPr/>
        </p:nvSpPr>
        <p:spPr>
          <a:xfrm>
            <a:off x="7355944" y="3933092"/>
            <a:ext cx="4114845" cy="132383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srgbClr val="C00000"/>
                </a:solidFill>
                <a:latin typeface="Sakkal Majalla" panose="02000000000000000000" pitchFamily="2" charset="-78"/>
                <a:cs typeface="Sakkal Majalla" panose="02000000000000000000" pitchFamily="2" charset="-78"/>
              </a:rPr>
              <a:t>أ. </a:t>
            </a:r>
            <a:r>
              <a:rPr lang="ar-BH" sz="3600" b="1" dirty="0" smtClean="0">
                <a:solidFill>
                  <a:srgbClr val="C00000"/>
                </a:solidFill>
                <a:latin typeface="Sakkal Majalla" panose="02000000000000000000" pitchFamily="2" charset="-78"/>
                <a:cs typeface="Sakkal Majalla" panose="02000000000000000000" pitchFamily="2" charset="-78"/>
              </a:rPr>
              <a:t>كرّم المعلّم تلميذه.</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11" name="Oval 10"/>
          <p:cNvSpPr/>
          <p:nvPr/>
        </p:nvSpPr>
        <p:spPr>
          <a:xfrm>
            <a:off x="1808904" y="3687304"/>
            <a:ext cx="4213210" cy="145777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a:solidFill>
                  <a:srgbClr val="C00000"/>
                </a:solidFill>
                <a:latin typeface="Sakkal Majalla" panose="02000000000000000000" pitchFamily="2" charset="-78"/>
                <a:cs typeface="Sakkal Majalla" panose="02000000000000000000" pitchFamily="2" charset="-78"/>
              </a:rPr>
              <a:t>ب. نام الطفل وهو يحلم بعالم سعيد.</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14"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41662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3" name="Rectangle 12"/>
          <p:cNvSpPr/>
          <p:nvPr/>
        </p:nvSpPr>
        <p:spPr>
          <a:xfrm>
            <a:off x="7713784" y="515747"/>
            <a:ext cx="4013187" cy="1068758"/>
          </a:xfrm>
          <a:prstGeom prst="rect">
            <a:avLst/>
          </a:prstGeom>
          <a:solidFill>
            <a:schemeClr val="accent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b="1" dirty="0" smtClean="0">
                <a:solidFill>
                  <a:schemeClr val="bg1"/>
                </a:solidFill>
                <a:latin typeface="Sakkal Majalla" panose="02000000000000000000" pitchFamily="2" charset="-78"/>
                <a:cs typeface="Sakkal Majalla" panose="02000000000000000000" pitchFamily="2" charset="-78"/>
              </a:rPr>
              <a:t>إجابة التمهيد</a:t>
            </a:r>
            <a:endParaRPr lang="en-US" sz="5400" b="1" dirty="0">
              <a:solidFill>
                <a:schemeClr val="bg1"/>
              </a:solidFill>
              <a:latin typeface="Sakkal Majalla" panose="02000000000000000000" pitchFamily="2" charset="-78"/>
              <a:cs typeface="Sakkal Majalla" panose="02000000000000000000" pitchFamily="2" charset="-78"/>
            </a:endParaRPr>
          </a:p>
        </p:txBody>
      </p:sp>
      <p:sp>
        <p:nvSpPr>
          <p:cNvPr id="2" name="Left Arrow 1"/>
          <p:cNvSpPr/>
          <p:nvPr/>
        </p:nvSpPr>
        <p:spPr>
          <a:xfrm>
            <a:off x="6268637" y="2989814"/>
            <a:ext cx="1125415" cy="29307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Left Arrow 10"/>
          <p:cNvSpPr/>
          <p:nvPr/>
        </p:nvSpPr>
        <p:spPr>
          <a:xfrm>
            <a:off x="6268638" y="5049154"/>
            <a:ext cx="1125415" cy="29307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13785" y="2541903"/>
            <a:ext cx="4013187" cy="114777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schemeClr val="tx1"/>
                </a:solidFill>
                <a:latin typeface="Sakkal Majalla" panose="02000000000000000000" pitchFamily="2" charset="-78"/>
                <a:cs typeface="Sakkal Majalla" panose="02000000000000000000" pitchFamily="2" charset="-78"/>
              </a:rPr>
              <a:t>أ. </a:t>
            </a:r>
            <a:r>
              <a:rPr lang="ar-BH" sz="3600" b="1" dirty="0" smtClean="0">
                <a:solidFill>
                  <a:schemeClr val="tx1"/>
                </a:solidFill>
                <a:latin typeface="Sakkal Majalla" panose="02000000000000000000" pitchFamily="2" charset="-78"/>
                <a:cs typeface="Sakkal Majalla" panose="02000000000000000000" pitchFamily="2" charset="-78"/>
              </a:rPr>
              <a:t>كرّمَ المعلّمُ تلميذَه.</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3" name="Rounded Rectangle 2"/>
          <p:cNvSpPr/>
          <p:nvPr/>
        </p:nvSpPr>
        <p:spPr>
          <a:xfrm>
            <a:off x="732691" y="2645067"/>
            <a:ext cx="5216213" cy="12308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الفعل متعدّ</a:t>
            </a:r>
          </a:p>
          <a:p>
            <a:pPr algn="ctr"/>
            <a:r>
              <a:rPr lang="ar-BH" sz="3200" b="1" dirty="0" smtClean="0">
                <a:solidFill>
                  <a:srgbClr val="002060"/>
                </a:solidFill>
                <a:latin typeface="Sakkal Majalla" panose="02000000000000000000" pitchFamily="2" charset="-78"/>
                <a:cs typeface="Sakkal Majalla" panose="02000000000000000000" pitchFamily="2" charset="-78"/>
              </a:rPr>
              <a:t>      (نَصبَ </a:t>
            </a:r>
            <a:r>
              <a:rPr lang="ar-BH" sz="3200" b="1" dirty="0">
                <a:solidFill>
                  <a:srgbClr val="002060"/>
                </a:solidFill>
                <a:latin typeface="Sakkal Majalla" panose="02000000000000000000" pitchFamily="2" charset="-78"/>
                <a:cs typeface="Sakkal Majalla" panose="02000000000000000000" pitchFamily="2" charset="-78"/>
              </a:rPr>
              <a:t>مفعولاً </a:t>
            </a:r>
            <a:r>
              <a:rPr lang="ar-BH" sz="3200" b="1" dirty="0" smtClean="0">
                <a:solidFill>
                  <a:srgbClr val="002060"/>
                </a:solidFill>
                <a:latin typeface="Sakkal Majalla" panose="02000000000000000000" pitchFamily="2" charset="-78"/>
                <a:cs typeface="Sakkal Majalla" panose="02000000000000000000" pitchFamily="2" charset="-78"/>
              </a:rPr>
              <a:t>به، </a:t>
            </a:r>
            <a:r>
              <a:rPr lang="ar-BH" sz="3200" b="1" dirty="0">
                <a:solidFill>
                  <a:srgbClr val="002060"/>
                </a:solidFill>
                <a:latin typeface="Sakkal Majalla" panose="02000000000000000000" pitchFamily="2" charset="-78"/>
                <a:cs typeface="Sakkal Majalla" panose="02000000000000000000" pitchFamily="2" charset="-78"/>
              </a:rPr>
              <a:t>وهو كلمة </a:t>
            </a:r>
            <a:r>
              <a:rPr lang="ar-BH" sz="3200" b="1" dirty="0" smtClean="0">
                <a:solidFill>
                  <a:srgbClr val="002060"/>
                </a:solidFill>
                <a:latin typeface="Sakkal Majalla" panose="02000000000000000000" pitchFamily="2" charset="-78"/>
                <a:cs typeface="Sakkal Majalla" panose="02000000000000000000" pitchFamily="2" charset="-78"/>
              </a:rPr>
              <a:t>تلميذ).</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17" name="Oval 16"/>
          <p:cNvSpPr/>
          <p:nvPr/>
        </p:nvSpPr>
        <p:spPr>
          <a:xfrm>
            <a:off x="7713785" y="4647079"/>
            <a:ext cx="4031141" cy="1147778"/>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schemeClr val="tx1"/>
                </a:solidFill>
                <a:latin typeface="Sakkal Majalla" panose="02000000000000000000" pitchFamily="2" charset="-78"/>
                <a:cs typeface="Sakkal Majalla" panose="02000000000000000000" pitchFamily="2" charset="-78"/>
              </a:rPr>
              <a:t>ب. نام </a:t>
            </a:r>
            <a:r>
              <a:rPr lang="ar-BH" sz="3600" b="1" dirty="0" smtClean="0">
                <a:solidFill>
                  <a:schemeClr val="tx1"/>
                </a:solidFill>
                <a:latin typeface="Sakkal Majalla" panose="02000000000000000000" pitchFamily="2" charset="-78"/>
                <a:cs typeface="Sakkal Majalla" panose="02000000000000000000" pitchFamily="2" charset="-78"/>
              </a:rPr>
              <a:t>الطفلُ </a:t>
            </a:r>
            <a:r>
              <a:rPr lang="ar-BH" sz="3600" b="1" dirty="0">
                <a:solidFill>
                  <a:schemeClr val="tx1"/>
                </a:solidFill>
                <a:latin typeface="Sakkal Majalla" panose="02000000000000000000" pitchFamily="2" charset="-78"/>
                <a:cs typeface="Sakkal Majalla" panose="02000000000000000000" pitchFamily="2" charset="-78"/>
              </a:rPr>
              <a:t>وهو يحلم </a:t>
            </a:r>
            <a:r>
              <a:rPr lang="ar-BH" sz="3600" b="1" dirty="0" smtClean="0">
                <a:solidFill>
                  <a:schemeClr val="tx1"/>
                </a:solidFill>
                <a:latin typeface="Sakkal Majalla" panose="02000000000000000000" pitchFamily="2" charset="-78"/>
                <a:cs typeface="Sakkal Majalla" panose="02000000000000000000" pitchFamily="2" charset="-78"/>
              </a:rPr>
              <a:t>بعالمٍ </a:t>
            </a:r>
            <a:r>
              <a:rPr lang="ar-BH" sz="3600" b="1" dirty="0">
                <a:solidFill>
                  <a:schemeClr val="tx1"/>
                </a:solidFill>
                <a:latin typeface="Sakkal Majalla" panose="02000000000000000000" pitchFamily="2" charset="-78"/>
                <a:cs typeface="Sakkal Majalla" panose="02000000000000000000" pitchFamily="2" charset="-78"/>
              </a:rPr>
              <a:t>سعيد.</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8" name="Rounded Rectangle 17"/>
          <p:cNvSpPr/>
          <p:nvPr/>
        </p:nvSpPr>
        <p:spPr>
          <a:xfrm>
            <a:off x="732690" y="4647079"/>
            <a:ext cx="5436097" cy="153535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الفعل لازم</a:t>
            </a:r>
          </a:p>
          <a:p>
            <a:pPr algn="r" rtl="1"/>
            <a:r>
              <a:rPr lang="ar-BH" sz="3200" b="1" dirty="0">
                <a:solidFill>
                  <a:srgbClr val="002060"/>
                </a:solidFill>
                <a:latin typeface="Sakkal Majalla" panose="02000000000000000000" pitchFamily="2" charset="-78"/>
                <a:cs typeface="Sakkal Majalla" panose="02000000000000000000" pitchFamily="2" charset="-78"/>
              </a:rPr>
              <a:t>      (اكتفى بفاعلِهِ، ولم ينصب </a:t>
            </a:r>
            <a:r>
              <a:rPr lang="ar-BH" sz="3200" b="1" dirty="0" smtClean="0">
                <a:solidFill>
                  <a:srgbClr val="002060"/>
                </a:solidFill>
                <a:latin typeface="Sakkal Majalla" panose="02000000000000000000" pitchFamily="2" charset="-78"/>
                <a:cs typeface="Sakkal Majalla" panose="02000000000000000000" pitchFamily="2" charset="-78"/>
              </a:rPr>
              <a:t>مفعولاً </a:t>
            </a:r>
            <a:r>
              <a:rPr lang="ar-BH" sz="3200" b="1" dirty="0">
                <a:solidFill>
                  <a:srgbClr val="002060"/>
                </a:solidFill>
                <a:latin typeface="Sakkal Majalla" panose="02000000000000000000" pitchFamily="2" charset="-78"/>
                <a:cs typeface="Sakkal Majalla" panose="02000000000000000000" pitchFamily="2" charset="-78"/>
              </a:rPr>
              <a:t>به).</a:t>
            </a:r>
          </a:p>
        </p:txBody>
      </p:sp>
      <p:sp>
        <p:nvSpPr>
          <p:cNvPr id="19"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6899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1" grpId="0" animBg="1"/>
      <p:bldP spid="14" grpId="0" animBg="1"/>
      <p:bldP spid="3"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7" name="Rectangle 16"/>
          <p:cNvSpPr/>
          <p:nvPr/>
        </p:nvSpPr>
        <p:spPr>
          <a:xfrm>
            <a:off x="10384221" y="1569747"/>
            <a:ext cx="1430056" cy="701731"/>
          </a:xfrm>
          <a:prstGeom prst="rect">
            <a:avLst/>
          </a:prstGeom>
          <a:solidFill>
            <a:srgbClr val="C00000"/>
          </a:solidFill>
        </p:spPr>
        <p:txBody>
          <a:bodyPr wrap="square">
            <a:spAutoFit/>
          </a:bodyPr>
          <a:lstStyle/>
          <a:p>
            <a:pPr algn="r">
              <a:lnSpc>
                <a:spcPct val="110000"/>
              </a:lnSpc>
            </a:pPr>
            <a:r>
              <a:rPr lang="ar-BH" sz="3600" b="1" dirty="0" smtClean="0">
                <a:solidFill>
                  <a:schemeClr val="bg1"/>
                </a:solidFill>
                <a:latin typeface="Sakkal Majalla" panose="02000000000000000000" pitchFamily="2" charset="-78"/>
                <a:cs typeface="Sakkal Majalla" panose="02000000000000000000" pitchFamily="2" charset="-78"/>
              </a:rPr>
              <a:t>مدخل</a:t>
            </a:r>
            <a:endParaRPr lang="ar-BH" sz="3600" b="1" dirty="0">
              <a:solidFill>
                <a:schemeClr val="bg1"/>
              </a:solidFill>
              <a:latin typeface="Sakkal Majalla" panose="02000000000000000000" pitchFamily="2" charset="-78"/>
              <a:cs typeface="Sakkal Majalla" panose="02000000000000000000" pitchFamily="2" charset="-78"/>
            </a:endParaRPr>
          </a:p>
        </p:txBody>
      </p:sp>
      <p:sp>
        <p:nvSpPr>
          <p:cNvPr id="20" name="Rectangle 19"/>
          <p:cNvSpPr/>
          <p:nvPr/>
        </p:nvSpPr>
        <p:spPr>
          <a:xfrm>
            <a:off x="1214651" y="2574631"/>
            <a:ext cx="10599626" cy="2434725"/>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r"/>
            <a:r>
              <a:rPr lang="ar-BH" sz="4000" b="1" dirty="0" smtClean="0">
                <a:solidFill>
                  <a:schemeClr val="tx1"/>
                </a:solidFill>
                <a:latin typeface="Sakkal Majalla" panose="02000000000000000000" pitchFamily="2" charset="-78"/>
                <a:cs typeface="Sakkal Majalla" panose="02000000000000000000" pitchFamily="2" charset="-78"/>
              </a:rPr>
              <a:t>إذا كان الفعل المتعدّي هو الذي يتجاوز فاعله إلى مفعول به. فهل هناك أفعال تحتاج إلى أكثر من مفعولٍ واحد؟</a:t>
            </a: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55659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20" name="Rectangle 19"/>
          <p:cNvSpPr/>
          <p:nvPr/>
        </p:nvSpPr>
        <p:spPr>
          <a:xfrm>
            <a:off x="460375" y="2515466"/>
            <a:ext cx="11236673" cy="3874824"/>
          </a:xfrm>
          <a:prstGeom prst="rect">
            <a:avLst/>
          </a:prstGeom>
          <a:solidFill>
            <a:schemeClr val="accent4">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r>
              <a:rPr lang="ar-BH" sz="3200" b="1" dirty="0" smtClean="0">
                <a:solidFill>
                  <a:schemeClr val="tx1"/>
                </a:solidFill>
                <a:latin typeface="Sakkal Majalla" panose="02000000000000000000" pitchFamily="2" charset="-78"/>
                <a:cs typeface="Sakkal Majalla" panose="02000000000000000000" pitchFamily="2" charset="-78"/>
              </a:rPr>
              <a:t>	سأل عبدالله أباه توضيحًا عن أهم الأسواق في الجاهليّة. فاعتدل الأب في جلسته، ولمعت عيناه سرورًا بسؤال ابنه. ثمّ قال: كانت سوق عكاظ سوقًا تجاريّة </a:t>
            </a:r>
            <a:r>
              <a:rPr lang="ar-BH" sz="3200" b="1" dirty="0" smtClean="0">
                <a:solidFill>
                  <a:srgbClr val="00B0F0"/>
                </a:solidFill>
                <a:latin typeface="Sakkal Majalla" panose="02000000000000000000" pitchFamily="2" charset="-78"/>
                <a:cs typeface="Sakkal Majalla" panose="02000000000000000000" pitchFamily="2" charset="-78"/>
              </a:rPr>
              <a:t>علّمت</a:t>
            </a:r>
            <a:r>
              <a:rPr lang="ar-BH" sz="3200" b="1" dirty="0" smtClean="0">
                <a:solidFill>
                  <a:schemeClr val="tx1"/>
                </a:solidFill>
                <a:latin typeface="Sakkal Majalla" panose="02000000000000000000" pitchFamily="2" charset="-78"/>
                <a:cs typeface="Sakkal Majalla" panose="02000000000000000000" pitchFamily="2" charset="-78"/>
              </a:rPr>
              <a:t> العرب الفكر الاقتصاديّ، كما </a:t>
            </a:r>
            <a:r>
              <a:rPr lang="ar-BH" sz="3200" b="1" dirty="0" smtClean="0">
                <a:solidFill>
                  <a:srgbClr val="00B0F0"/>
                </a:solidFill>
                <a:latin typeface="Sakkal Majalla" panose="02000000000000000000" pitchFamily="2" charset="-78"/>
                <a:cs typeface="Sakkal Majalla" panose="02000000000000000000" pitchFamily="2" charset="-78"/>
              </a:rPr>
              <a:t>علّمتهم</a:t>
            </a:r>
            <a:r>
              <a:rPr lang="ar-BH" sz="3200" b="1" dirty="0" smtClean="0">
                <a:solidFill>
                  <a:schemeClr val="tx1"/>
                </a:solidFill>
                <a:latin typeface="Sakkal Majalla" panose="02000000000000000000" pitchFamily="2" charset="-78"/>
                <a:cs typeface="Sakkal Majalla" panose="02000000000000000000" pitchFamily="2" charset="-78"/>
              </a:rPr>
              <a:t> تذوّق الشعر والخطب؛ فقد كان الشعراء والخطباء يرتجلون فيها قصائدهم وخطبهم. وكانت قبيلة قريش تحكم في جودة ما يقولون أو رداءته، </a:t>
            </a:r>
            <a:r>
              <a:rPr lang="ar-BH" sz="3200" b="1" dirty="0" smtClean="0">
                <a:solidFill>
                  <a:srgbClr val="00B0F0"/>
                </a:solidFill>
                <a:latin typeface="Sakkal Majalla" panose="02000000000000000000" pitchFamily="2" charset="-78"/>
                <a:cs typeface="Sakkal Majalla" panose="02000000000000000000" pitchFamily="2" charset="-78"/>
              </a:rPr>
              <a:t>وتلبسُ</a:t>
            </a:r>
            <a:r>
              <a:rPr lang="ar-BH" sz="3200" b="1" dirty="0" smtClean="0">
                <a:solidFill>
                  <a:schemeClr val="tx1"/>
                </a:solidFill>
                <a:latin typeface="Sakkal Majalla" panose="02000000000000000000" pitchFamily="2" charset="-78"/>
                <a:cs typeface="Sakkal Majalla" panose="02000000000000000000" pitchFamily="2" charset="-78"/>
              </a:rPr>
              <a:t> الشاعر الفائز مجدًا يخلّده. </a:t>
            </a:r>
            <a:r>
              <a:rPr lang="ar-BH" sz="3200" b="1" dirty="0">
                <a:solidFill>
                  <a:srgbClr val="00B0F0"/>
                </a:solidFill>
                <a:latin typeface="Sakkal Majalla" panose="02000000000000000000" pitchFamily="2" charset="-78"/>
                <a:cs typeface="Sakkal Majalla" panose="02000000000000000000" pitchFamily="2" charset="-78"/>
              </a:rPr>
              <a:t>وتكسوه</a:t>
            </a:r>
            <a:r>
              <a:rPr lang="ar-BH" sz="3200" b="1" dirty="0" smtClean="0">
                <a:solidFill>
                  <a:schemeClr val="tx1"/>
                </a:solidFill>
                <a:latin typeface="Sakkal Majalla" panose="02000000000000000000" pitchFamily="2" charset="-78"/>
                <a:cs typeface="Sakkal Majalla" panose="02000000000000000000" pitchFamily="2" charset="-78"/>
              </a:rPr>
              <a:t> ثوب الفخر الذي يتباهى به، وهي </a:t>
            </a:r>
            <a:r>
              <a:rPr lang="ar-BH" sz="3200" b="1" dirty="0">
                <a:solidFill>
                  <a:srgbClr val="00B0F0"/>
                </a:solidFill>
                <a:latin typeface="Sakkal Majalla" panose="02000000000000000000" pitchFamily="2" charset="-78"/>
                <a:cs typeface="Sakkal Majalla" panose="02000000000000000000" pitchFamily="2" charset="-78"/>
              </a:rPr>
              <a:t>تمنع</a:t>
            </a:r>
            <a:r>
              <a:rPr lang="ar-BH" sz="3200" b="1" dirty="0" smtClean="0">
                <a:solidFill>
                  <a:schemeClr val="tx1"/>
                </a:solidFill>
                <a:latin typeface="Sakkal Majalla" panose="02000000000000000000" pitchFamily="2" charset="-78"/>
                <a:cs typeface="Sakkal Majalla" panose="02000000000000000000" pitchFamily="2" charset="-78"/>
              </a:rPr>
              <a:t> الشعراء الرديئين المشاركة في سباق الشعر. كم </a:t>
            </a:r>
            <a:r>
              <a:rPr lang="ar-BH" sz="3200" b="1" dirty="0">
                <a:solidFill>
                  <a:srgbClr val="00B0F0"/>
                </a:solidFill>
                <a:latin typeface="Sakkal Majalla" panose="02000000000000000000" pitchFamily="2" charset="-78"/>
                <a:cs typeface="Sakkal Majalla" panose="02000000000000000000" pitchFamily="2" charset="-78"/>
              </a:rPr>
              <a:t>أعطت</a:t>
            </a:r>
            <a:r>
              <a:rPr lang="ar-BH" sz="3200" b="1" dirty="0" smtClean="0">
                <a:solidFill>
                  <a:schemeClr val="tx1"/>
                </a:solidFill>
                <a:latin typeface="Sakkal Majalla" panose="02000000000000000000" pitchFamily="2" charset="-78"/>
                <a:cs typeface="Sakkal Majalla" panose="02000000000000000000" pitchFamily="2" charset="-78"/>
              </a:rPr>
              <a:t> المُلحِن نصائح ثمينة يحملها معه، وكم </a:t>
            </a:r>
            <a:r>
              <a:rPr lang="ar-BH" sz="3200" b="1" dirty="0">
                <a:solidFill>
                  <a:srgbClr val="00B0F0"/>
                </a:solidFill>
                <a:latin typeface="Sakkal Majalla" panose="02000000000000000000" pitchFamily="2" charset="-78"/>
                <a:cs typeface="Sakkal Majalla" panose="02000000000000000000" pitchFamily="2" charset="-78"/>
              </a:rPr>
              <a:t>منحتهم</a:t>
            </a:r>
            <a:r>
              <a:rPr lang="ar-BH" sz="3200" b="1" dirty="0" smtClean="0">
                <a:solidFill>
                  <a:schemeClr val="tx1"/>
                </a:solidFill>
                <a:latin typeface="Sakkal Majalla" panose="02000000000000000000" pitchFamily="2" charset="-78"/>
                <a:cs typeface="Sakkal Majalla" panose="02000000000000000000" pitchFamily="2" charset="-78"/>
              </a:rPr>
              <a:t> حريّة القول، </a:t>
            </a:r>
            <a:r>
              <a:rPr lang="ar-BH" sz="3200" b="1" dirty="0" err="1" smtClean="0">
                <a:solidFill>
                  <a:schemeClr val="tx1"/>
                </a:solidFill>
                <a:latin typeface="Sakkal Majalla" panose="02000000000000000000" pitchFamily="2" charset="-78"/>
                <a:cs typeface="Sakkal Majalla" panose="02000000000000000000" pitchFamily="2" charset="-78"/>
              </a:rPr>
              <a:t>فمث</a:t>
            </a:r>
            <a:r>
              <a:rPr lang="ar-SA" sz="3200" b="1" dirty="0" smtClean="0">
                <a:solidFill>
                  <a:schemeClr val="tx1"/>
                </a:solidFill>
                <a:latin typeface="Sakkal Majalla" panose="02000000000000000000" pitchFamily="2" charset="-78"/>
                <a:cs typeface="Sakkal Majalla" panose="02000000000000000000" pitchFamily="2" charset="-78"/>
              </a:rPr>
              <a:t>ّ</a:t>
            </a:r>
            <a:r>
              <a:rPr lang="ar-BH" sz="3200" b="1" dirty="0" smtClean="0">
                <a:solidFill>
                  <a:schemeClr val="tx1"/>
                </a:solidFill>
                <a:latin typeface="Sakkal Majalla" panose="02000000000000000000" pitchFamily="2" charset="-78"/>
                <a:cs typeface="Sakkal Majalla" panose="02000000000000000000" pitchFamily="2" charset="-78"/>
              </a:rPr>
              <a:t>لوا قبائلهم خير تمثيل.</a:t>
            </a: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5735160" y="1863498"/>
            <a:ext cx="5961888" cy="584775"/>
          </a:xfrm>
          <a:prstGeom prst="rect">
            <a:avLst/>
          </a:prstGeom>
        </p:spPr>
        <p:txBody>
          <a:bodyPr wrap="none">
            <a:spAutoFit/>
          </a:bodyPr>
          <a:lstStyle/>
          <a:p>
            <a:pPr algn="r"/>
            <a:r>
              <a:rPr lang="ar-BH" sz="3200" b="1" dirty="0">
                <a:solidFill>
                  <a:srgbClr val="002060"/>
                </a:solidFill>
                <a:latin typeface="Sakkal Majalla" panose="02000000000000000000" pitchFamily="2" charset="-78"/>
                <a:cs typeface="Sakkal Majalla" panose="02000000000000000000" pitchFamily="2" charset="-78"/>
              </a:rPr>
              <a:t>اقرأ النصّ الآتي ثمّ لاحظ الأفعال الملوّنة بالأزرق:</a:t>
            </a:r>
          </a:p>
        </p:txBody>
      </p:sp>
      <p:sp>
        <p:nvSpPr>
          <p:cNvPr id="7" name="Rectangle 6"/>
          <p:cNvSpPr/>
          <p:nvPr/>
        </p:nvSpPr>
        <p:spPr>
          <a:xfrm>
            <a:off x="460375" y="1075340"/>
            <a:ext cx="11236673" cy="701731"/>
          </a:xfrm>
          <a:prstGeom prst="rect">
            <a:avLst/>
          </a:prstGeom>
          <a:solidFill>
            <a:srgbClr val="C00000"/>
          </a:solidFill>
        </p:spPr>
        <p:txBody>
          <a:bodyPr wrap="square">
            <a:spAutoFit/>
          </a:bodyPr>
          <a:lstStyle/>
          <a:p>
            <a:pPr algn="r">
              <a:lnSpc>
                <a:spcPct val="110000"/>
              </a:lnSpc>
            </a:pPr>
            <a:r>
              <a:rPr lang="ar-BH" sz="3600" b="1" dirty="0" smtClean="0">
                <a:solidFill>
                  <a:schemeClr val="bg1"/>
                </a:solidFill>
                <a:latin typeface="Sakkal Majalla" panose="02000000000000000000" pitchFamily="2" charset="-78"/>
                <a:cs typeface="Sakkal Majalla" panose="02000000000000000000" pitchFamily="2" charset="-78"/>
              </a:rPr>
              <a:t>أوّلاً: الأفعال التي تنصب مفعولين ليس أصلهما المبتدأ والخبر</a:t>
            </a:r>
            <a:endParaRPr lang="ar-BH" sz="36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96855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7" name="Rectangle 6"/>
          <p:cNvSpPr/>
          <p:nvPr/>
        </p:nvSpPr>
        <p:spPr>
          <a:xfrm>
            <a:off x="612775" y="1512040"/>
            <a:ext cx="11095995" cy="562710"/>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r" rtl="1"/>
            <a:r>
              <a:rPr lang="ar-BH" sz="2800" b="1" dirty="0">
                <a:solidFill>
                  <a:srgbClr val="C00000"/>
                </a:solidFill>
                <a:latin typeface="Sakkal Majalla" panose="02000000000000000000" pitchFamily="2" charset="-78"/>
                <a:cs typeface="Sakkal Majalla" panose="02000000000000000000" pitchFamily="2" charset="-78"/>
              </a:rPr>
              <a:t> </a:t>
            </a:r>
            <a:r>
              <a:rPr lang="ar-BH" sz="3200" b="1" dirty="0" smtClean="0">
                <a:solidFill>
                  <a:schemeClr val="tx1"/>
                </a:solidFill>
                <a:latin typeface="Sakkal Majalla" panose="02000000000000000000" pitchFamily="2" charset="-78"/>
                <a:cs typeface="Sakkal Majalla" panose="02000000000000000000" pitchFamily="2" charset="-78"/>
              </a:rPr>
              <a:t>الأفعال الملوّنة باللون الأزرق في </a:t>
            </a:r>
            <a:r>
              <a:rPr lang="ar-BH" sz="3200" b="1" dirty="0">
                <a:solidFill>
                  <a:schemeClr val="tx1"/>
                </a:solidFill>
                <a:latin typeface="Sakkal Majalla" panose="02000000000000000000" pitchFamily="2" charset="-78"/>
                <a:cs typeface="Sakkal Majalla" panose="02000000000000000000" pitchFamily="2" charset="-78"/>
              </a:rPr>
              <a:t>الجدول الآتي تنصب </a:t>
            </a:r>
            <a:r>
              <a:rPr lang="ar-BH" sz="3200" b="1" dirty="0" smtClean="0">
                <a:solidFill>
                  <a:schemeClr val="tx1"/>
                </a:solidFill>
                <a:latin typeface="Sakkal Majalla" panose="02000000000000000000" pitchFamily="2" charset="-78"/>
                <a:cs typeface="Sakkal Majalla" panose="02000000000000000000" pitchFamily="2" charset="-78"/>
              </a:rPr>
              <a:t>مفعولين ليس أصلهما المبتدأ والخبر :</a:t>
            </a: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702913114"/>
              </p:ext>
            </p:extLst>
          </p:nvPr>
        </p:nvGraphicFramePr>
        <p:xfrm>
          <a:off x="1006115" y="2257751"/>
          <a:ext cx="10595079" cy="3627120"/>
        </p:xfrm>
        <a:graphic>
          <a:graphicData uri="http://schemas.openxmlformats.org/drawingml/2006/table">
            <a:tbl>
              <a:tblPr firstRow="1" bandRow="1">
                <a:tableStyleId>{5C22544A-7EE6-4342-B048-85BDC9FD1C3A}</a:tableStyleId>
              </a:tblPr>
              <a:tblGrid>
                <a:gridCol w="2256370">
                  <a:extLst>
                    <a:ext uri="{9D8B030D-6E8A-4147-A177-3AD203B41FA5}">
                      <a16:colId xmlns="" xmlns:a16="http://schemas.microsoft.com/office/drawing/2014/main" val="20000"/>
                    </a:ext>
                  </a:extLst>
                </a:gridCol>
                <a:gridCol w="2340380">
                  <a:extLst>
                    <a:ext uri="{9D8B030D-6E8A-4147-A177-3AD203B41FA5}">
                      <a16:colId xmlns="" xmlns:a16="http://schemas.microsoft.com/office/drawing/2014/main" val="20001"/>
                    </a:ext>
                  </a:extLst>
                </a:gridCol>
                <a:gridCol w="1716279">
                  <a:extLst>
                    <a:ext uri="{9D8B030D-6E8A-4147-A177-3AD203B41FA5}">
                      <a16:colId xmlns="" xmlns:a16="http://schemas.microsoft.com/office/drawing/2014/main" val="20002"/>
                    </a:ext>
                  </a:extLst>
                </a:gridCol>
                <a:gridCol w="4282050">
                  <a:extLst>
                    <a:ext uri="{9D8B030D-6E8A-4147-A177-3AD203B41FA5}">
                      <a16:colId xmlns=""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kern="1200" dirty="0" smtClean="0">
                          <a:solidFill>
                            <a:srgbClr val="C00000"/>
                          </a:solidFill>
                          <a:latin typeface="Sakkal Majalla" panose="02000000000000000000" pitchFamily="2" charset="-78"/>
                          <a:ea typeface="+mn-ea"/>
                          <a:cs typeface="Sakkal Majalla" panose="02000000000000000000" pitchFamily="2" charset="-78"/>
                        </a:rPr>
                        <a:t>المفعول به الثاني</a:t>
                      </a:r>
                      <a:endParaRPr lang="en-US" sz="2800" b="1" kern="1200" dirty="0">
                        <a:solidFill>
                          <a:srgbClr val="C0000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marL="0" algn="ctr" defTabSz="914400" rtl="0" eaLnBrk="1" latinLnBrk="0" hangingPunct="1"/>
                      <a:r>
                        <a:rPr lang="ar-BH" sz="2800" b="1" kern="1200" dirty="0" smtClean="0">
                          <a:solidFill>
                            <a:srgbClr val="C00000"/>
                          </a:solidFill>
                          <a:latin typeface="Sakkal Majalla" panose="02000000000000000000" pitchFamily="2" charset="-78"/>
                          <a:ea typeface="+mn-ea"/>
                          <a:cs typeface="Sakkal Majalla" panose="02000000000000000000" pitchFamily="2" charset="-78"/>
                        </a:rPr>
                        <a:t>المفعول به الأوّل</a:t>
                      </a:r>
                      <a:endParaRPr lang="en-US" sz="2800" b="1" kern="1200" dirty="0">
                        <a:solidFill>
                          <a:srgbClr val="C0000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marL="0" algn="ctr" defTabSz="914400" rtl="0" eaLnBrk="1" latinLnBrk="0" hangingPunct="1"/>
                      <a:r>
                        <a:rPr lang="ar-BH" sz="2800" b="1" kern="1200" dirty="0" smtClean="0">
                          <a:solidFill>
                            <a:srgbClr val="C00000"/>
                          </a:solidFill>
                          <a:latin typeface="Sakkal Majalla" panose="02000000000000000000" pitchFamily="2" charset="-78"/>
                          <a:ea typeface="+mn-ea"/>
                          <a:cs typeface="Sakkal Majalla" panose="02000000000000000000" pitchFamily="2" charset="-78"/>
                        </a:rPr>
                        <a:t>الفعل</a:t>
                      </a:r>
                      <a:endParaRPr lang="en-US" sz="2800" b="1" kern="1200" dirty="0">
                        <a:solidFill>
                          <a:srgbClr val="C0000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ctr"/>
                      <a:r>
                        <a:rPr lang="ar-BH" sz="2800" b="1" kern="1200" dirty="0" smtClean="0">
                          <a:solidFill>
                            <a:srgbClr val="C00000"/>
                          </a:solidFill>
                          <a:latin typeface="Sakkal Majalla" panose="02000000000000000000" pitchFamily="2" charset="-78"/>
                          <a:ea typeface="+mn-ea"/>
                          <a:cs typeface="Sakkal Majalla" panose="02000000000000000000" pitchFamily="2" charset="-78"/>
                        </a:rPr>
                        <a:t>الجملة</a:t>
                      </a:r>
                      <a:endParaRPr lang="en-US" sz="2800" b="1" kern="1200" dirty="0">
                        <a:solidFill>
                          <a:srgbClr val="C0000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extLst>
                  <a:ext uri="{0D108BD9-81ED-4DB2-BD59-A6C34878D82A}">
                    <a16:rowId xmlns="" xmlns:a16="http://schemas.microsoft.com/office/drawing/2014/main" val="10000"/>
                  </a:ext>
                </a:extLst>
              </a:tr>
              <a:tr h="370840">
                <a:tc>
                  <a:txBody>
                    <a:bodyPr/>
                    <a:lstStyle/>
                    <a:p>
                      <a:pPr algn="ctr"/>
                      <a:r>
                        <a:rPr lang="ar-BH" sz="2800" b="1" kern="1200" dirty="0" smtClean="0">
                          <a:solidFill>
                            <a:schemeClr val="tx1"/>
                          </a:solidFill>
                          <a:latin typeface="Sakkal Majalla" panose="02000000000000000000" pitchFamily="2" charset="-78"/>
                          <a:ea typeface="+mn-ea"/>
                          <a:cs typeface="Sakkal Majalla" panose="02000000000000000000" pitchFamily="2" charset="-78"/>
                        </a:rPr>
                        <a:t>الفكرَ</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ctr"/>
                      <a:r>
                        <a:rPr lang="ar-BH" sz="2800" b="1" kern="1200" dirty="0" smtClean="0">
                          <a:solidFill>
                            <a:schemeClr val="tx1"/>
                          </a:solidFill>
                          <a:latin typeface="Sakkal Majalla" panose="02000000000000000000" pitchFamily="2" charset="-78"/>
                          <a:ea typeface="+mn-ea"/>
                          <a:cs typeface="Sakkal Majalla" panose="02000000000000000000" pitchFamily="2" charset="-78"/>
                        </a:rPr>
                        <a:t>العربَ</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ctr"/>
                      <a:r>
                        <a:rPr lang="ar-BH" sz="2800" b="1" kern="1200" dirty="0" smtClean="0">
                          <a:solidFill>
                            <a:srgbClr val="0070C0"/>
                          </a:solidFill>
                          <a:latin typeface="Sakkal Majalla" panose="02000000000000000000" pitchFamily="2" charset="-78"/>
                          <a:ea typeface="+mn-ea"/>
                          <a:cs typeface="Sakkal Majalla" panose="02000000000000000000" pitchFamily="2" charset="-78"/>
                        </a:rPr>
                        <a:t>عَلَّمت</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r"/>
                      <a:r>
                        <a:rPr lang="ar-BH" sz="2800" b="1" kern="1200" dirty="0" smtClean="0">
                          <a:solidFill>
                            <a:schemeClr val="tx1"/>
                          </a:solidFill>
                          <a:latin typeface="Sakkal Majalla" panose="02000000000000000000" pitchFamily="2" charset="-78"/>
                          <a:ea typeface="+mn-ea"/>
                          <a:cs typeface="Sakkal Majalla" panose="02000000000000000000" pitchFamily="2" charset="-78"/>
                        </a:rPr>
                        <a:t>1- </a:t>
                      </a:r>
                      <a:r>
                        <a:rPr lang="ar-BH" sz="2800" b="1" kern="1200" dirty="0" smtClean="0">
                          <a:solidFill>
                            <a:srgbClr val="0070C0"/>
                          </a:solidFill>
                          <a:latin typeface="Sakkal Majalla" panose="02000000000000000000" pitchFamily="2" charset="-78"/>
                          <a:ea typeface="+mn-ea"/>
                          <a:cs typeface="Sakkal Majalla" panose="02000000000000000000" pitchFamily="2" charset="-78"/>
                        </a:rPr>
                        <a:t>عَلّمَت</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 العرب الفكر الاقتصاديّ.</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extLst>
                  <a:ext uri="{0D108BD9-81ED-4DB2-BD59-A6C34878D82A}">
                    <a16:rowId xmlns="" xmlns:a16="http://schemas.microsoft.com/office/drawing/2014/main" val="10001"/>
                  </a:ext>
                </a:extLst>
              </a:tr>
              <a:tr h="370840">
                <a:tc>
                  <a:txBody>
                    <a:bodyPr/>
                    <a:lstStyle/>
                    <a:p>
                      <a:pPr algn="ctr"/>
                      <a:r>
                        <a:rPr lang="ar-BH" sz="2800" b="1" kern="1200" dirty="0" smtClean="0">
                          <a:solidFill>
                            <a:schemeClr val="tx1"/>
                          </a:solidFill>
                          <a:latin typeface="Sakkal Majalla" panose="02000000000000000000" pitchFamily="2" charset="-78"/>
                          <a:ea typeface="+mn-ea"/>
                          <a:cs typeface="Sakkal Majalla" panose="02000000000000000000" pitchFamily="2" charset="-78"/>
                        </a:rPr>
                        <a:t>تذوّقَ</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ctr"/>
                      <a:r>
                        <a:rPr lang="ar-BH" sz="2800" b="1" kern="1200" dirty="0" smtClean="0">
                          <a:solidFill>
                            <a:schemeClr val="tx1"/>
                          </a:solidFill>
                          <a:latin typeface="Sakkal Majalla" panose="02000000000000000000" pitchFamily="2" charset="-78"/>
                          <a:ea typeface="+mn-ea"/>
                          <a:cs typeface="Sakkal Majalla" panose="02000000000000000000" pitchFamily="2" charset="-78"/>
                        </a:rPr>
                        <a:t>هم (الضمير المتّصل)</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kern="1200" dirty="0" smtClean="0">
                          <a:solidFill>
                            <a:srgbClr val="0070C0"/>
                          </a:solidFill>
                          <a:latin typeface="Sakkal Majalla" panose="02000000000000000000" pitchFamily="2" charset="-78"/>
                          <a:ea typeface="+mn-ea"/>
                          <a:cs typeface="Sakkal Majalla" panose="02000000000000000000" pitchFamily="2" charset="-78"/>
                        </a:rPr>
                        <a:t>عَلَّمت</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r"/>
                      <a:r>
                        <a:rPr lang="ar-BH" sz="2800" b="1" kern="1200" dirty="0" smtClean="0">
                          <a:solidFill>
                            <a:schemeClr val="tx1"/>
                          </a:solidFill>
                          <a:latin typeface="Sakkal Majalla" panose="02000000000000000000" pitchFamily="2" charset="-78"/>
                          <a:ea typeface="+mn-ea"/>
                          <a:cs typeface="Sakkal Majalla" panose="02000000000000000000" pitchFamily="2" charset="-78"/>
                        </a:rPr>
                        <a:t>2- </a:t>
                      </a:r>
                      <a:r>
                        <a:rPr lang="ar-BH" sz="2800" b="1" kern="1200" dirty="0" smtClean="0">
                          <a:solidFill>
                            <a:srgbClr val="0070C0"/>
                          </a:solidFill>
                          <a:latin typeface="Sakkal Majalla" panose="02000000000000000000" pitchFamily="2" charset="-78"/>
                          <a:ea typeface="+mn-ea"/>
                          <a:cs typeface="Sakkal Majalla" panose="02000000000000000000" pitchFamily="2" charset="-78"/>
                        </a:rPr>
                        <a:t>علّمتهم</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 تذوّقَ الشعر . </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extLst>
                  <a:ext uri="{0D108BD9-81ED-4DB2-BD59-A6C34878D82A}">
                    <a16:rowId xmlns=""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kern="1200" dirty="0" smtClean="0">
                          <a:solidFill>
                            <a:schemeClr val="tx1"/>
                          </a:solidFill>
                          <a:latin typeface="Sakkal Majalla" panose="02000000000000000000" pitchFamily="2" charset="-78"/>
                          <a:ea typeface="+mn-ea"/>
                          <a:cs typeface="Sakkal Majalla" panose="02000000000000000000" pitchFamily="2" charset="-78"/>
                        </a:rPr>
                        <a:t>مَجدًا</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kern="1200" dirty="0" smtClean="0">
                          <a:solidFill>
                            <a:schemeClr val="tx1"/>
                          </a:solidFill>
                          <a:latin typeface="Sakkal Majalla" panose="02000000000000000000" pitchFamily="2" charset="-78"/>
                          <a:ea typeface="+mn-ea"/>
                          <a:cs typeface="Sakkal Majalla" panose="02000000000000000000" pitchFamily="2" charset="-78"/>
                        </a:rPr>
                        <a:t>الشاعرَ</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kern="1200" dirty="0" smtClean="0">
                          <a:solidFill>
                            <a:srgbClr val="0070C0"/>
                          </a:solidFill>
                          <a:latin typeface="Sakkal Majalla" panose="02000000000000000000" pitchFamily="2" charset="-78"/>
                          <a:ea typeface="+mn-ea"/>
                          <a:cs typeface="Sakkal Majalla" panose="02000000000000000000" pitchFamily="2" charset="-78"/>
                        </a:rPr>
                        <a:t>تُلبس</a:t>
                      </a:r>
                      <a:r>
                        <a:rPr lang="ar-BH" sz="2800" b="1" kern="1200" dirty="0" smtClean="0">
                          <a:solidFill>
                            <a:srgbClr val="C00000"/>
                          </a:solidFill>
                          <a:latin typeface="Sakkal Majalla" panose="02000000000000000000" pitchFamily="2" charset="-78"/>
                          <a:ea typeface="+mn-ea"/>
                          <a:cs typeface="Sakkal Majalla" panose="02000000000000000000" pitchFamily="2" charset="-78"/>
                        </a:rPr>
                        <a:t> </a:t>
                      </a:r>
                      <a:endParaRPr lang="en-US" sz="2800" b="1" kern="1200" dirty="0">
                        <a:solidFill>
                          <a:srgbClr val="C0000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r"/>
                      <a:r>
                        <a:rPr lang="ar-BH" sz="2800" b="1" kern="1200" dirty="0" smtClean="0">
                          <a:solidFill>
                            <a:schemeClr val="tx1"/>
                          </a:solidFill>
                          <a:latin typeface="Sakkal Majalla" panose="02000000000000000000" pitchFamily="2" charset="-78"/>
                          <a:ea typeface="+mn-ea"/>
                          <a:cs typeface="Sakkal Majalla" panose="02000000000000000000" pitchFamily="2" charset="-78"/>
                        </a:rPr>
                        <a:t>3- </a:t>
                      </a:r>
                      <a:r>
                        <a:rPr lang="ar-BH" sz="2800" b="1" kern="1200" dirty="0" smtClean="0">
                          <a:solidFill>
                            <a:srgbClr val="0070C0"/>
                          </a:solidFill>
                          <a:latin typeface="Sakkal Majalla" panose="02000000000000000000" pitchFamily="2" charset="-78"/>
                          <a:ea typeface="+mn-ea"/>
                          <a:cs typeface="Sakkal Majalla" panose="02000000000000000000" pitchFamily="2" charset="-78"/>
                        </a:rPr>
                        <a:t>وتُلْبسُ</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 الشاعرَ الفائز مجدًا يخلّده. </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extLst>
                  <a:ext uri="{0D108BD9-81ED-4DB2-BD59-A6C34878D82A}">
                    <a16:rowId xmlns=""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kern="1200" dirty="0" smtClean="0">
                          <a:solidFill>
                            <a:schemeClr val="tx1"/>
                          </a:solidFill>
                          <a:latin typeface="Sakkal Majalla" panose="02000000000000000000" pitchFamily="2" charset="-78"/>
                          <a:ea typeface="+mn-ea"/>
                          <a:cs typeface="Sakkal Majalla" panose="02000000000000000000" pitchFamily="2" charset="-78"/>
                        </a:rPr>
                        <a:t>المشاركةَ</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kern="1200" dirty="0" smtClean="0">
                          <a:solidFill>
                            <a:schemeClr val="tx1"/>
                          </a:solidFill>
                          <a:latin typeface="Sakkal Majalla" panose="02000000000000000000" pitchFamily="2" charset="-78"/>
                          <a:ea typeface="+mn-ea"/>
                          <a:cs typeface="Sakkal Majalla" panose="02000000000000000000" pitchFamily="2" charset="-78"/>
                        </a:rPr>
                        <a:t>الشعراءَ</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kern="1200" dirty="0" smtClean="0">
                          <a:solidFill>
                            <a:srgbClr val="0070C0"/>
                          </a:solidFill>
                          <a:latin typeface="Sakkal Majalla" panose="02000000000000000000" pitchFamily="2" charset="-78"/>
                          <a:ea typeface="+mn-ea"/>
                          <a:cs typeface="Sakkal Majalla" panose="02000000000000000000" pitchFamily="2" charset="-78"/>
                        </a:rPr>
                        <a:t>تمنع</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r"/>
                      <a:r>
                        <a:rPr lang="ar-BH" sz="2800" b="1" kern="1200" dirty="0" smtClean="0">
                          <a:solidFill>
                            <a:schemeClr val="tx1"/>
                          </a:solidFill>
                          <a:latin typeface="Sakkal Majalla" panose="02000000000000000000" pitchFamily="2" charset="-78"/>
                          <a:ea typeface="+mn-ea"/>
                          <a:cs typeface="Sakkal Majalla" panose="02000000000000000000" pitchFamily="2" charset="-78"/>
                        </a:rPr>
                        <a:t>4- </a:t>
                      </a:r>
                      <a:r>
                        <a:rPr lang="ar-BH" sz="2800" b="1" kern="1200" dirty="0" smtClean="0">
                          <a:solidFill>
                            <a:srgbClr val="0070C0"/>
                          </a:solidFill>
                          <a:latin typeface="Sakkal Majalla" panose="02000000000000000000" pitchFamily="2" charset="-78"/>
                          <a:ea typeface="+mn-ea"/>
                          <a:cs typeface="Sakkal Majalla" panose="02000000000000000000" pitchFamily="2" charset="-78"/>
                        </a:rPr>
                        <a:t>تمنع</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 الشعراءَ الرديئين المشاركة. </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extLst>
                  <a:ext uri="{0D108BD9-81ED-4DB2-BD59-A6C34878D82A}">
                    <a16:rowId xmlns="" xmlns:a16="http://schemas.microsoft.com/office/drawing/2014/main" val="10004"/>
                  </a:ext>
                </a:extLst>
              </a:tr>
              <a:tr h="370840">
                <a:tc>
                  <a:txBody>
                    <a:bodyPr/>
                    <a:lstStyle/>
                    <a:p>
                      <a:pPr algn="ctr"/>
                      <a:r>
                        <a:rPr lang="ar-BH" sz="2800" b="1" kern="1200" dirty="0" smtClean="0">
                          <a:solidFill>
                            <a:schemeClr val="tx1"/>
                          </a:solidFill>
                          <a:latin typeface="Sakkal Majalla" panose="02000000000000000000" pitchFamily="2" charset="-78"/>
                          <a:ea typeface="+mn-ea"/>
                          <a:cs typeface="Sakkal Majalla" panose="02000000000000000000" pitchFamily="2" charset="-78"/>
                        </a:rPr>
                        <a:t>نصائحَ</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ctr"/>
                      <a:r>
                        <a:rPr lang="ar-BH" sz="2800" b="1" kern="1200" dirty="0" smtClean="0">
                          <a:solidFill>
                            <a:schemeClr val="tx1"/>
                          </a:solidFill>
                          <a:latin typeface="Sakkal Majalla" panose="02000000000000000000" pitchFamily="2" charset="-78"/>
                          <a:ea typeface="+mn-ea"/>
                          <a:cs typeface="Sakkal Majalla" panose="02000000000000000000" pitchFamily="2" charset="-78"/>
                        </a:rPr>
                        <a:t>المُلْحِنَ</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ctr"/>
                      <a:r>
                        <a:rPr lang="ar-BH" sz="2800" b="1" kern="1200" dirty="0" smtClean="0">
                          <a:solidFill>
                            <a:srgbClr val="0070C0"/>
                          </a:solidFill>
                          <a:latin typeface="Sakkal Majalla" panose="02000000000000000000" pitchFamily="2" charset="-78"/>
                          <a:ea typeface="+mn-ea"/>
                          <a:cs typeface="Sakkal Majalla" panose="02000000000000000000" pitchFamily="2" charset="-78"/>
                        </a:rPr>
                        <a:t>أعطت</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r"/>
                      <a:r>
                        <a:rPr lang="ar-BH" sz="2800" b="1" kern="1200" dirty="0" smtClean="0">
                          <a:solidFill>
                            <a:schemeClr val="tx1"/>
                          </a:solidFill>
                          <a:latin typeface="Sakkal Majalla" panose="02000000000000000000" pitchFamily="2" charset="-78"/>
                          <a:ea typeface="+mn-ea"/>
                          <a:cs typeface="Sakkal Majalla" panose="02000000000000000000" pitchFamily="2" charset="-78"/>
                        </a:rPr>
                        <a:t>5- </a:t>
                      </a:r>
                      <a:r>
                        <a:rPr lang="ar-BH" sz="2800" b="1" kern="1200" dirty="0" smtClean="0">
                          <a:solidFill>
                            <a:srgbClr val="0070C0"/>
                          </a:solidFill>
                          <a:latin typeface="Sakkal Majalla" panose="02000000000000000000" pitchFamily="2" charset="-78"/>
                          <a:ea typeface="+mn-ea"/>
                          <a:cs typeface="Sakkal Majalla" panose="02000000000000000000" pitchFamily="2" charset="-78"/>
                        </a:rPr>
                        <a:t>أعطت</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 المُلْحِنَ نصائحَ ثمينة. </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extLst>
                  <a:ext uri="{0D108BD9-81ED-4DB2-BD59-A6C34878D82A}">
                    <a16:rowId xmlns="" xmlns:a16="http://schemas.microsoft.com/office/drawing/2014/main" val="10005"/>
                  </a:ext>
                </a:extLst>
              </a:tr>
              <a:tr h="370840">
                <a:tc>
                  <a:txBody>
                    <a:bodyPr/>
                    <a:lstStyle/>
                    <a:p>
                      <a:pPr marL="0" algn="ctr" defTabSz="914400" rtl="0" eaLnBrk="1" latinLnBrk="0" hangingPunct="1"/>
                      <a:r>
                        <a:rPr lang="ar-BH" sz="2800" b="1" kern="1200" dirty="0" smtClean="0">
                          <a:solidFill>
                            <a:schemeClr val="tx1"/>
                          </a:solidFill>
                          <a:latin typeface="Sakkal Majalla" panose="02000000000000000000" pitchFamily="2" charset="-78"/>
                          <a:ea typeface="+mn-ea"/>
                          <a:cs typeface="Sakkal Majalla" panose="02000000000000000000" pitchFamily="2" charset="-78"/>
                        </a:rPr>
                        <a:t>حريّةَ</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kern="1200" dirty="0" smtClean="0">
                          <a:solidFill>
                            <a:schemeClr val="tx1"/>
                          </a:solidFill>
                          <a:latin typeface="Sakkal Majalla" panose="02000000000000000000" pitchFamily="2" charset="-78"/>
                          <a:ea typeface="+mn-ea"/>
                          <a:cs typeface="Sakkal Majalla" panose="02000000000000000000" pitchFamily="2" charset="-78"/>
                        </a:rPr>
                        <a:t>هم (الضمير المتّصل)</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marL="0" algn="ctr" defTabSz="914400" rtl="0" eaLnBrk="1" latinLnBrk="0" hangingPunct="1"/>
                      <a:r>
                        <a:rPr lang="ar-BH" sz="2800" b="1" kern="1200" dirty="0" smtClean="0">
                          <a:solidFill>
                            <a:srgbClr val="0070C0"/>
                          </a:solidFill>
                          <a:latin typeface="Sakkal Majalla" panose="02000000000000000000" pitchFamily="2" charset="-78"/>
                          <a:ea typeface="+mn-ea"/>
                          <a:cs typeface="Sakkal Majalla" panose="02000000000000000000" pitchFamily="2" charset="-78"/>
                        </a:rPr>
                        <a:t>منحت</a:t>
                      </a:r>
                      <a:endParaRPr lang="en-US" sz="2800" b="1" kern="1200" dirty="0">
                        <a:solidFill>
                          <a:srgbClr val="0070C0"/>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tc>
                  <a:txBody>
                    <a:bodyPr/>
                    <a:lstStyle/>
                    <a:p>
                      <a:pPr algn="r"/>
                      <a:r>
                        <a:rPr lang="ar-BH" sz="2800" b="1" kern="1200" dirty="0" smtClean="0">
                          <a:solidFill>
                            <a:schemeClr val="tx1"/>
                          </a:solidFill>
                          <a:latin typeface="Sakkal Majalla" panose="02000000000000000000" pitchFamily="2" charset="-78"/>
                          <a:ea typeface="+mn-ea"/>
                          <a:cs typeface="Sakkal Majalla" panose="02000000000000000000" pitchFamily="2" charset="-78"/>
                        </a:rPr>
                        <a:t>6-  </a:t>
                      </a:r>
                      <a:r>
                        <a:rPr lang="ar-BH" sz="2800" b="1" kern="1200" dirty="0" smtClean="0">
                          <a:solidFill>
                            <a:srgbClr val="0070C0"/>
                          </a:solidFill>
                          <a:latin typeface="Sakkal Majalla" panose="02000000000000000000" pitchFamily="2" charset="-78"/>
                          <a:ea typeface="+mn-ea"/>
                          <a:cs typeface="Sakkal Majalla" panose="02000000000000000000" pitchFamily="2" charset="-78"/>
                        </a:rPr>
                        <a:t>منحتهم</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 حريةَ القول.</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solidFill>
                      <a:schemeClr val="accent6">
                        <a:lumMod val="40000"/>
                        <a:lumOff val="60000"/>
                      </a:schemeClr>
                    </a:solidFill>
                  </a:tcPr>
                </a:tc>
                <a:extLst>
                  <a:ext uri="{0D108BD9-81ED-4DB2-BD59-A6C34878D82A}">
                    <a16:rowId xmlns="" xmlns:a16="http://schemas.microsoft.com/office/drawing/2014/main" val="10006"/>
                  </a:ext>
                </a:extLst>
              </a:tr>
            </a:tbl>
          </a:graphicData>
        </a:graphic>
      </p:graphicFrame>
      <p:sp>
        <p:nvSpPr>
          <p:cNvPr id="3" name="Rectangle 2"/>
          <p:cNvSpPr/>
          <p:nvPr/>
        </p:nvSpPr>
        <p:spPr>
          <a:xfrm>
            <a:off x="6859266" y="464983"/>
            <a:ext cx="4849504" cy="715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smtClean="0"/>
              <a:t>التوضيح</a:t>
            </a:r>
            <a:endParaRPr lang="en-US" sz="3600" b="1" dirty="0"/>
          </a:p>
        </p:txBody>
      </p:sp>
    </p:spTree>
    <p:extLst>
      <p:ext uri="{BB962C8B-B14F-4D97-AF65-F5344CB8AC3E}">
        <p14:creationId xmlns:p14="http://schemas.microsoft.com/office/powerpoint/2010/main" val="1360360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7" name="Rectangle 6"/>
          <p:cNvSpPr/>
          <p:nvPr/>
        </p:nvSpPr>
        <p:spPr>
          <a:xfrm>
            <a:off x="155575" y="1975945"/>
            <a:ext cx="11553196" cy="3489434"/>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endParaRPr lang="ar-BH" sz="3600" b="1" dirty="0" smtClean="0">
              <a:solidFill>
                <a:srgbClr val="002060"/>
              </a:solidFill>
              <a:latin typeface="Sakkal Majalla" panose="02000000000000000000" pitchFamily="2" charset="-78"/>
              <a:cs typeface="Sakkal Majalla" panose="02000000000000000000" pitchFamily="2" charset="-78"/>
            </a:endParaRPr>
          </a:p>
          <a:p>
            <a:pPr algn="r" rtl="1"/>
            <a:r>
              <a:rPr lang="ar-BH" sz="3600" b="1" dirty="0" smtClean="0">
                <a:solidFill>
                  <a:srgbClr val="002060"/>
                </a:solidFill>
                <a:latin typeface="Sakkal Majalla" panose="02000000000000000000" pitchFamily="2" charset="-78"/>
                <a:cs typeface="Sakkal Majalla" panose="02000000000000000000" pitchFamily="2" charset="-78"/>
              </a:rPr>
              <a:t>-من الأفعال ما يتعدّى إلى مفعولين اثنين، مثل: أعطى، ألبسَ، علّم، كسا، منح، منع.</a:t>
            </a:r>
          </a:p>
          <a:p>
            <a:pPr algn="r" rtl="1"/>
            <a:r>
              <a:rPr lang="ar-BH" sz="3600" b="1" dirty="0" smtClean="0">
                <a:solidFill>
                  <a:srgbClr val="002060"/>
                </a:solidFill>
                <a:latin typeface="Sakkal Majalla" panose="02000000000000000000" pitchFamily="2" charset="-78"/>
                <a:cs typeface="Sakkal Majalla" panose="02000000000000000000" pitchFamily="2" charset="-78"/>
              </a:rPr>
              <a:t>وهي أفعال تنصب مفعولين ليس أصلهما المبتدأ والخبر. </a:t>
            </a:r>
          </a:p>
          <a:p>
            <a:pPr algn="r" rtl="1"/>
            <a:r>
              <a:rPr lang="ar-BH" sz="3600" b="1" dirty="0" smtClean="0">
                <a:solidFill>
                  <a:srgbClr val="002060"/>
                </a:solidFill>
                <a:latin typeface="Sakkal Majalla" panose="02000000000000000000" pitchFamily="2" charset="-78"/>
                <a:cs typeface="Sakkal Majalla" panose="02000000000000000000" pitchFamily="2" charset="-78"/>
              </a:rPr>
              <a:t>-معنى أنّ المفعولين ليس أصلهما المبتدأ والخبر أنّهما لا يكوّنان معًا جملة اسميّة؛ فلو قلنا: (منح المعلمُ التلميذَ جائزةً)، فإنّ المفعولين (التلميذ جائزة) ليس أصلهما المبتدأ والخبر.</a:t>
            </a:r>
            <a:endParaRPr lang="ar-BH" sz="3600" b="1" dirty="0">
              <a:solidFill>
                <a:srgbClr val="002060"/>
              </a:solidFill>
              <a:latin typeface="Sakkal Majalla" panose="02000000000000000000" pitchFamily="2" charset="-78"/>
              <a:cs typeface="Sakkal Majalla" panose="02000000000000000000" pitchFamily="2" charset="-78"/>
            </a:endParaRPr>
          </a:p>
          <a:p>
            <a:pPr algn="r" rtl="1"/>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
        <p:nvSpPr>
          <p:cNvPr id="10" name="Rectangle 9"/>
          <p:cNvSpPr/>
          <p:nvPr/>
        </p:nvSpPr>
        <p:spPr>
          <a:xfrm>
            <a:off x="6688953" y="1024140"/>
            <a:ext cx="5019818" cy="837152"/>
          </a:xfrm>
          <a:prstGeom prst="rect">
            <a:avLst/>
          </a:prstGeom>
          <a:solidFill>
            <a:schemeClr val="accent2"/>
          </a:solidFill>
        </p:spPr>
        <p:txBody>
          <a:bodyPr wrap="square">
            <a:spAutoFit/>
          </a:bodyPr>
          <a:lstStyle/>
          <a:p>
            <a:pPr algn="ctr">
              <a:lnSpc>
                <a:spcPct val="110000"/>
              </a:lnSpc>
            </a:pPr>
            <a:r>
              <a:rPr lang="ar-BH" sz="4400" b="1" dirty="0" smtClean="0">
                <a:latin typeface="Sakkal Majalla" panose="02000000000000000000" pitchFamily="2" charset="-78"/>
                <a:cs typeface="Sakkal Majalla" panose="02000000000000000000" pitchFamily="2" charset="-78"/>
              </a:rPr>
              <a:t>لاحظ ما يأتي:</a:t>
            </a:r>
            <a:endParaRPr lang="ar-BH" sz="4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18023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8" descr="نتيجة بحث الصور عن معالم البحرين الأث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7" name="Rectangle 6"/>
          <p:cNvSpPr/>
          <p:nvPr/>
        </p:nvSpPr>
        <p:spPr>
          <a:xfrm>
            <a:off x="914402" y="2145322"/>
            <a:ext cx="10794370" cy="562710"/>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rtl="1"/>
            <a:r>
              <a:rPr lang="ar-BH" sz="3600" b="1" dirty="0" smtClean="0">
                <a:solidFill>
                  <a:schemeClr val="tx1"/>
                </a:solidFill>
                <a:latin typeface="Sakkal Majalla" panose="02000000000000000000" pitchFamily="2" charset="-78"/>
                <a:cs typeface="Sakkal Majalla" panose="02000000000000000000" pitchFamily="2" charset="-78"/>
              </a:rPr>
              <a:t>حدّد المفعول به </a:t>
            </a:r>
            <a:r>
              <a:rPr lang="ar-BH" sz="3600" b="1" dirty="0">
                <a:solidFill>
                  <a:schemeClr val="tx1"/>
                </a:solidFill>
                <a:latin typeface="Sakkal Majalla" panose="02000000000000000000" pitchFamily="2" charset="-78"/>
                <a:cs typeface="Sakkal Majalla" panose="02000000000000000000" pitchFamily="2" charset="-78"/>
              </a:rPr>
              <a:t>الأوّل و المفعول به الثاني </a:t>
            </a:r>
            <a:r>
              <a:rPr lang="ar-BH" sz="3600" b="1" dirty="0" smtClean="0">
                <a:solidFill>
                  <a:schemeClr val="tx1"/>
                </a:solidFill>
                <a:latin typeface="Sakkal Majalla" panose="02000000000000000000" pitchFamily="2" charset="-78"/>
                <a:cs typeface="Sakkal Majalla" panose="02000000000000000000" pitchFamily="2" charset="-78"/>
              </a:rPr>
              <a:t>في الجمل الآتية:</a:t>
            </a:r>
            <a:endParaRPr lang="ar-BH" sz="3600" b="1" dirty="0">
              <a:solidFill>
                <a:schemeClr val="tx1"/>
              </a:solidFill>
              <a:latin typeface="Sakkal Majalla" panose="02000000000000000000" pitchFamily="2" charset="-78"/>
              <a:cs typeface="Sakkal Majalla" panose="02000000000000000000" pitchFamily="2" charset="-78"/>
            </a:endParaRPr>
          </a:p>
        </p:txBody>
      </p:sp>
      <p:sp>
        <p:nvSpPr>
          <p:cNvPr id="9" name="AutoShape 2" descr="نتيجة بحث الصور عن تحدي القراء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8" name="Rectangle 7"/>
          <p:cNvSpPr/>
          <p:nvPr/>
        </p:nvSpPr>
        <p:spPr>
          <a:xfrm>
            <a:off x="7083188" y="967355"/>
            <a:ext cx="4625583" cy="904863"/>
          </a:xfrm>
          <a:prstGeom prst="rect">
            <a:avLst/>
          </a:prstGeom>
          <a:solidFill>
            <a:schemeClr val="accent2"/>
          </a:solidFill>
        </p:spPr>
        <p:txBody>
          <a:bodyPr wrap="square">
            <a:spAutoFit/>
          </a:bodyPr>
          <a:lstStyle/>
          <a:p>
            <a:pPr algn="ctr">
              <a:lnSpc>
                <a:spcPct val="110000"/>
              </a:lnSpc>
            </a:pPr>
            <a:r>
              <a:rPr lang="ar-BH" sz="4800" b="1" dirty="0" smtClean="0">
                <a:solidFill>
                  <a:srgbClr val="002060"/>
                </a:solidFill>
                <a:latin typeface="Sakkal Majalla" panose="02000000000000000000" pitchFamily="2" charset="-78"/>
                <a:cs typeface="Sakkal Majalla" panose="02000000000000000000" pitchFamily="2" charset="-78"/>
              </a:rPr>
              <a:t>نشاط تعليمي (1)</a:t>
            </a:r>
            <a:endParaRPr lang="ar-BH" sz="4800" b="1" dirty="0">
              <a:solidFill>
                <a:srgbClr val="002060"/>
              </a:solidFill>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603571914"/>
              </p:ext>
            </p:extLst>
          </p:nvPr>
        </p:nvGraphicFramePr>
        <p:xfrm>
          <a:off x="914401" y="2958771"/>
          <a:ext cx="10796953" cy="3005300"/>
        </p:xfrm>
        <a:graphic>
          <a:graphicData uri="http://schemas.openxmlformats.org/drawingml/2006/table">
            <a:tbl>
              <a:tblPr firstRow="1" bandRow="1">
                <a:tableStyleId>{5C22544A-7EE6-4342-B048-85BDC9FD1C3A}</a:tableStyleId>
              </a:tblPr>
              <a:tblGrid>
                <a:gridCol w="2550430">
                  <a:extLst>
                    <a:ext uri="{9D8B030D-6E8A-4147-A177-3AD203B41FA5}">
                      <a16:colId xmlns="" xmlns:a16="http://schemas.microsoft.com/office/drawing/2014/main" val="20000"/>
                    </a:ext>
                  </a:extLst>
                </a:gridCol>
                <a:gridCol w="2701177">
                  <a:extLst>
                    <a:ext uri="{9D8B030D-6E8A-4147-A177-3AD203B41FA5}">
                      <a16:colId xmlns="" xmlns:a16="http://schemas.microsoft.com/office/drawing/2014/main" val="20001"/>
                    </a:ext>
                  </a:extLst>
                </a:gridCol>
                <a:gridCol w="5545346">
                  <a:extLst>
                    <a:ext uri="{9D8B030D-6E8A-4147-A177-3AD203B41FA5}">
                      <a16:colId xmlns="" xmlns:a16="http://schemas.microsoft.com/office/drawing/2014/main" val="20002"/>
                    </a:ext>
                  </a:extLst>
                </a:gridCol>
              </a:tblGrid>
              <a:tr h="751325">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الثاني</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المفعول به الأوّل</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bg1"/>
                          </a:solidFill>
                          <a:latin typeface="Sakkal Majalla" panose="02000000000000000000" pitchFamily="2" charset="-78"/>
                          <a:ea typeface="+mn-ea"/>
                          <a:cs typeface="Sakkal Majalla" panose="02000000000000000000" pitchFamily="2" charset="-78"/>
                        </a:rPr>
                        <a:t>الجملة</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0"/>
                  </a:ext>
                </a:extLst>
              </a:tr>
              <a:tr h="751325">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ألبس الربيع الأرض خضرة.</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1"/>
                  </a:ext>
                </a:extLst>
              </a:tr>
              <a:tr h="751325">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-أعطتني</a:t>
                      </a:r>
                      <a:r>
                        <a:rPr lang="ar-BH" sz="3200" b="1" kern="1200" baseline="0" dirty="0" smtClean="0">
                          <a:solidFill>
                            <a:schemeClr val="tx1"/>
                          </a:solidFill>
                          <a:latin typeface="Sakkal Majalla" panose="02000000000000000000" pitchFamily="2" charset="-78"/>
                          <a:ea typeface="+mn-ea"/>
                          <a:cs typeface="Sakkal Majalla" panose="02000000000000000000" pitchFamily="2" charset="-78"/>
                        </a:rPr>
                        <a:t> الحياة درسًا جديدًا.</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2"/>
                  </a:ext>
                </a:extLst>
              </a:tr>
              <a:tr h="751325">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r" rtl="1"/>
                      <a:r>
                        <a:rPr lang="ar-BH" sz="3200" b="1" kern="1200" dirty="0" smtClean="0">
                          <a:solidFill>
                            <a:schemeClr val="tx1"/>
                          </a:solidFill>
                          <a:latin typeface="Sakkal Majalla" panose="02000000000000000000" pitchFamily="2" charset="-78"/>
                          <a:ea typeface="+mn-ea"/>
                          <a:cs typeface="Sakkal Majalla" panose="02000000000000000000" pitchFamily="2" charset="-78"/>
                        </a:rPr>
                        <a:t>- منحت الصحراء الجَمَلَ صبرًا.</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 xmlns:a16="http://schemas.microsoft.com/office/drawing/2014/main" val="10003"/>
                  </a:ext>
                </a:extLst>
              </a:tr>
            </a:tbl>
          </a:graphicData>
        </a:graphic>
      </p:graphicFrame>
      <p:sp>
        <p:nvSpPr>
          <p:cNvPr id="11" name="مستطيل 9">
            <a:extLst>
              <a:ext uri="{FF2B5EF4-FFF2-40B4-BE49-F238E27FC236}">
                <a16:creationId xmlns="" xmlns:a16="http://schemas.microsoft.com/office/drawing/2014/main" id="{255D957B-3BA8-46D8-ACB8-983334DA4329}"/>
              </a:ext>
            </a:extLst>
          </p:cNvPr>
          <p:cNvSpPr/>
          <p:nvPr/>
        </p:nvSpPr>
        <p:spPr>
          <a:xfrm>
            <a:off x="155575" y="498623"/>
            <a:ext cx="3759934" cy="400110"/>
          </a:xfrm>
          <a:prstGeom prst="rect">
            <a:avLst/>
          </a:prstGeom>
          <a:solidFill>
            <a:schemeClr val="accent4">
              <a:lumMod val="60000"/>
              <a:lumOff val="40000"/>
            </a:schemeClr>
          </a:solidFill>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ar-BH" sz="2000" b="1" dirty="0" smtClean="0">
                <a:solidFill>
                  <a:schemeClr val="tx1"/>
                </a:solidFill>
                <a:latin typeface="Sakkal Majalla" panose="02000000000000000000" pitchFamily="2" charset="-78"/>
                <a:cs typeface="Sakkal Majalla" panose="02000000000000000000" pitchFamily="2" charset="-78"/>
              </a:rPr>
              <a:t>الأفعال المتعدّية إلى مفعولين أو ثلاثة-عرب 101</a:t>
            </a:r>
            <a:endParaRPr lang="ar-BH" sz="105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71786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1575</TotalTime>
  <Words>1158</Words>
  <Application>Microsoft Office PowerPoint</Application>
  <PresentationFormat>Widescreen</PresentationFormat>
  <Paragraphs>257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USER</cp:lastModifiedBy>
  <cp:revision>250</cp:revision>
  <dcterms:created xsi:type="dcterms:W3CDTF">2020-03-04T10:47:58Z</dcterms:created>
  <dcterms:modified xsi:type="dcterms:W3CDTF">2020-09-30T08:34:49Z</dcterms:modified>
</cp:coreProperties>
</file>