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lvl="0">
      <a:defRPr lang="ar-BH"/>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A1DF4-7366-41C0-B966-554DED2D60BC}" type="doc">
      <dgm:prSet loTypeId="urn:microsoft.com/office/officeart/2005/8/layout/hProcess4" loCatId="process" qsTypeId="urn:microsoft.com/office/officeart/2005/8/quickstyle/simple1" qsCatId="simple" csTypeId="urn:microsoft.com/office/officeart/2005/8/colors/colorful2" csCatId="colorful" phldr="1"/>
      <dgm:spPr/>
      <dgm:t>
        <a:bodyPr/>
        <a:lstStyle/>
        <a:p>
          <a:endParaRPr lang="en-US"/>
        </a:p>
      </dgm:t>
    </dgm:pt>
    <dgm:pt modelId="{29415A99-76ED-4041-B24C-79CEC0D4B6A7}">
      <dgm:prSet phldrT="[Text]"/>
      <dgm:spPr/>
      <dgm:t>
        <a:bodyPr/>
        <a:lstStyle/>
        <a:p>
          <a:r>
            <a:rPr lang="ar-BH" dirty="0">
              <a:latin typeface="Sakkal Majalla" panose="02000000000000000000" pitchFamily="2" charset="-78"/>
              <a:cs typeface="Sakkal Majalla" panose="02000000000000000000" pitchFamily="2" charset="-78"/>
            </a:rPr>
            <a:t>النتيجة</a:t>
          </a:r>
          <a:endParaRPr lang="en-US" dirty="0">
            <a:latin typeface="Sakkal Majalla" panose="02000000000000000000" pitchFamily="2" charset="-78"/>
            <a:cs typeface="Sakkal Majalla" panose="02000000000000000000" pitchFamily="2" charset="-78"/>
          </a:endParaRPr>
        </a:p>
      </dgm:t>
    </dgm:pt>
    <dgm:pt modelId="{09DD815E-6817-4C64-8D17-41EB1DA62D99}" type="parTrans" cxnId="{DA209CC6-1958-458F-BD88-2021C7E60E05}">
      <dgm:prSet/>
      <dgm:spPr/>
      <dgm:t>
        <a:bodyPr/>
        <a:lstStyle/>
        <a:p>
          <a:endParaRPr lang="en-US"/>
        </a:p>
      </dgm:t>
    </dgm:pt>
    <dgm:pt modelId="{88610C61-C4CA-4790-A165-4A0AADAAB2BA}" type="sibTrans" cxnId="{DA209CC6-1958-458F-BD88-2021C7E60E05}">
      <dgm:prSet/>
      <dgm:spPr>
        <a:scene3d>
          <a:camera prst="orthographicFront">
            <a:rot lat="0" lon="10800000" rev="0"/>
          </a:camera>
          <a:lightRig rig="threePt" dir="t"/>
        </a:scene3d>
      </dgm:spPr>
      <dgm:t>
        <a:bodyPr/>
        <a:lstStyle/>
        <a:p>
          <a:endParaRPr lang="en-US"/>
        </a:p>
      </dgm:t>
    </dgm:pt>
    <dgm:pt modelId="{787A53CF-C65C-4335-B065-B7B0DE67AB7A}">
      <dgm:prSet phldrT="[Text]" custT="1"/>
      <dgm:spPr/>
      <dgm:t>
        <a:bodyPr/>
        <a:lstStyle/>
        <a:p>
          <a:pPr algn="just" rtl="1"/>
          <a:r>
            <a:rPr lang="ar-BH" sz="2600" b="1" dirty="0">
              <a:latin typeface="Sakkal Majalla" pitchFamily="2" charset="-78"/>
              <a:cs typeface="Sakkal Majalla" pitchFamily="2" charset="-78"/>
            </a:rPr>
            <a:t>هي مآل الحجاج ومنتهاه.</a:t>
          </a:r>
          <a:endParaRPr lang="en-US" sz="2600" b="1" dirty="0">
            <a:latin typeface="Sakkal Majalla" pitchFamily="2" charset="-78"/>
            <a:cs typeface="Sakkal Majalla" pitchFamily="2" charset="-78"/>
          </a:endParaRPr>
        </a:p>
      </dgm:t>
    </dgm:pt>
    <dgm:pt modelId="{E12DA944-E2D3-4DDF-9691-4653A5AC91CA}" type="parTrans" cxnId="{F12CC266-61CA-4425-A232-FFC819C9CDCB}">
      <dgm:prSet/>
      <dgm:spPr/>
      <dgm:t>
        <a:bodyPr/>
        <a:lstStyle/>
        <a:p>
          <a:endParaRPr lang="en-US"/>
        </a:p>
      </dgm:t>
    </dgm:pt>
    <dgm:pt modelId="{8F25BAB2-A0D7-4430-9DB6-76E4E6D0C41B}" type="sibTrans" cxnId="{F12CC266-61CA-4425-A232-FFC819C9CDCB}">
      <dgm:prSet/>
      <dgm:spPr/>
      <dgm:t>
        <a:bodyPr/>
        <a:lstStyle/>
        <a:p>
          <a:endParaRPr lang="en-US"/>
        </a:p>
      </dgm:t>
    </dgm:pt>
    <dgm:pt modelId="{A5DB4AFB-ED4A-4E57-9CC2-6EB0680A20F7}">
      <dgm:prSet phldrT="[Text]" custT="1"/>
      <dgm:spPr/>
      <dgm:t>
        <a:bodyPr/>
        <a:lstStyle/>
        <a:p>
          <a:pPr algn="just" rtl="1"/>
          <a:r>
            <a:rPr lang="ar-BH" sz="2600" b="1" dirty="0">
              <a:latin typeface="Sakkal Majalla" pitchFamily="2" charset="-78"/>
              <a:cs typeface="Sakkal Majalla" pitchFamily="2" charset="-78"/>
            </a:rPr>
            <a:t>تكون باقتناع أحــــــــــــــــــــد طرفي الحجاج وإذعانه، أو بتأكيد الأطروحة وإقـــــــــــــــــــــــــرار نتيجة مسار الحجاج.</a:t>
          </a:r>
          <a:endParaRPr lang="en-US" sz="2600" b="1" dirty="0">
            <a:latin typeface="Sakkal Majalla" pitchFamily="2" charset="-78"/>
            <a:cs typeface="Sakkal Majalla" pitchFamily="2" charset="-78"/>
          </a:endParaRPr>
        </a:p>
      </dgm:t>
    </dgm:pt>
    <dgm:pt modelId="{05CFEE4F-0A29-4B75-BEED-5FFC63CE3874}" type="parTrans" cxnId="{DE67DD59-F5B7-40F5-B08B-432FF1799F3A}">
      <dgm:prSet/>
      <dgm:spPr/>
      <dgm:t>
        <a:bodyPr/>
        <a:lstStyle/>
        <a:p>
          <a:endParaRPr lang="en-US"/>
        </a:p>
      </dgm:t>
    </dgm:pt>
    <dgm:pt modelId="{F59521A9-9477-4A78-87A3-394709131E54}" type="sibTrans" cxnId="{DE67DD59-F5B7-40F5-B08B-432FF1799F3A}">
      <dgm:prSet/>
      <dgm:spPr/>
      <dgm:t>
        <a:bodyPr/>
        <a:lstStyle/>
        <a:p>
          <a:endParaRPr lang="en-US"/>
        </a:p>
      </dgm:t>
    </dgm:pt>
    <dgm:pt modelId="{BEF63DE4-0D6E-4CCB-9E15-6E42DF2C31D3}">
      <dgm:prSet phldrT="[Text]"/>
      <dgm:spPr/>
      <dgm:t>
        <a:bodyPr/>
        <a:lstStyle/>
        <a:p>
          <a:r>
            <a:rPr lang="ar-BH" dirty="0">
              <a:latin typeface="Sakkal Majalla" panose="02000000000000000000" pitchFamily="2" charset="-78"/>
              <a:cs typeface="Sakkal Majalla" panose="02000000000000000000" pitchFamily="2" charset="-78"/>
            </a:rPr>
            <a:t>سيرورة الحجاج</a:t>
          </a:r>
          <a:endParaRPr lang="en-US" dirty="0">
            <a:latin typeface="Sakkal Majalla" panose="02000000000000000000" pitchFamily="2" charset="-78"/>
            <a:cs typeface="Sakkal Majalla" panose="02000000000000000000" pitchFamily="2" charset="-78"/>
          </a:endParaRPr>
        </a:p>
      </dgm:t>
    </dgm:pt>
    <dgm:pt modelId="{9694A779-6DF7-4992-A9C1-BA61FC9867EA}" type="parTrans" cxnId="{57D96B87-304B-472C-A281-193C636ACA5D}">
      <dgm:prSet/>
      <dgm:spPr/>
      <dgm:t>
        <a:bodyPr/>
        <a:lstStyle/>
        <a:p>
          <a:endParaRPr lang="en-US"/>
        </a:p>
      </dgm:t>
    </dgm:pt>
    <dgm:pt modelId="{40D9F8E0-3330-4B3B-8B34-62296B16FB69}" type="sibTrans" cxnId="{57D96B87-304B-472C-A281-193C636ACA5D}">
      <dgm:prSet/>
      <dgm:spPr>
        <a:scene3d>
          <a:camera prst="orthographicFront">
            <a:rot lat="21301143" lon="8400000" rev="21573786"/>
          </a:camera>
          <a:lightRig rig="threePt" dir="t"/>
        </a:scene3d>
      </dgm:spPr>
      <dgm:t>
        <a:bodyPr/>
        <a:lstStyle/>
        <a:p>
          <a:endParaRPr lang="en-US"/>
        </a:p>
      </dgm:t>
    </dgm:pt>
    <dgm:pt modelId="{ADC542EF-2441-4F28-B3A0-12EF585C8EC0}">
      <dgm:prSet phldrT="[Text]" custT="1"/>
      <dgm:spPr/>
      <dgm:t>
        <a:bodyPr/>
        <a:lstStyle/>
        <a:p>
          <a:pPr algn="justLow" rtl="1">
            <a:lnSpc>
              <a:spcPct val="100000"/>
            </a:lnSpc>
          </a:pPr>
          <a:r>
            <a:rPr lang="ar-BH" sz="2400" b="1" dirty="0">
              <a:latin typeface="Sakkal Majalla" pitchFamily="2" charset="-78"/>
              <a:cs typeface="Sakkal Majalla" pitchFamily="2" charset="-78"/>
            </a:rPr>
            <a:t>هي مسار عمليّة الإقناع بالأطروحة.</a:t>
          </a:r>
          <a:endParaRPr lang="en-US" sz="2400" b="1" dirty="0">
            <a:latin typeface="Sakkal Majalla" pitchFamily="2" charset="-78"/>
            <a:cs typeface="Sakkal Majalla" pitchFamily="2" charset="-78"/>
          </a:endParaRPr>
        </a:p>
      </dgm:t>
    </dgm:pt>
    <dgm:pt modelId="{0C584A34-1B18-41BC-80E2-DFBD293F8248}" type="parTrans" cxnId="{315DA24D-AD6A-457D-8D40-3A857E9C9998}">
      <dgm:prSet/>
      <dgm:spPr/>
      <dgm:t>
        <a:bodyPr/>
        <a:lstStyle/>
        <a:p>
          <a:endParaRPr lang="en-US"/>
        </a:p>
      </dgm:t>
    </dgm:pt>
    <dgm:pt modelId="{2857C194-EA54-48AD-B30C-83B11147FB26}" type="sibTrans" cxnId="{315DA24D-AD6A-457D-8D40-3A857E9C9998}">
      <dgm:prSet/>
      <dgm:spPr/>
      <dgm:t>
        <a:bodyPr/>
        <a:lstStyle/>
        <a:p>
          <a:endParaRPr lang="en-US"/>
        </a:p>
      </dgm:t>
    </dgm:pt>
    <dgm:pt modelId="{EDE3F67D-63B0-4753-AF1B-A86A25E408C3}">
      <dgm:prSet phldrT="[Text]" custT="1"/>
      <dgm:spPr/>
      <dgm:t>
        <a:bodyPr/>
        <a:lstStyle/>
        <a:p>
          <a:pPr algn="justLow" rtl="1">
            <a:lnSpc>
              <a:spcPct val="100000"/>
            </a:lnSpc>
          </a:pPr>
          <a:r>
            <a:rPr lang="ar-BH" sz="2400" b="1" dirty="0">
              <a:latin typeface="Sakkal Majalla" pitchFamily="2" charset="-78"/>
              <a:cs typeface="Sakkal Majalla" pitchFamily="2" charset="-78"/>
            </a:rPr>
            <a:t>تتضمّن مختلف الحجج ووسائل الإقناع التـي وظّفها الكاتب في الدفاع عن الأطروحة ودعمها.</a:t>
          </a:r>
          <a:endParaRPr lang="en-US" sz="2400" b="1" dirty="0">
            <a:latin typeface="Sakkal Majalla" pitchFamily="2" charset="-78"/>
            <a:cs typeface="Sakkal Majalla" pitchFamily="2" charset="-78"/>
          </a:endParaRPr>
        </a:p>
      </dgm:t>
    </dgm:pt>
    <dgm:pt modelId="{084EC880-E084-4A45-8D6C-C976CA1617B7}" type="parTrans" cxnId="{94D17A16-4B92-4800-8451-E184F5A82DEE}">
      <dgm:prSet/>
      <dgm:spPr/>
      <dgm:t>
        <a:bodyPr/>
        <a:lstStyle/>
        <a:p>
          <a:endParaRPr lang="en-US"/>
        </a:p>
      </dgm:t>
    </dgm:pt>
    <dgm:pt modelId="{4F098C4C-0517-4512-B167-38B6F9035241}" type="sibTrans" cxnId="{94D17A16-4B92-4800-8451-E184F5A82DEE}">
      <dgm:prSet/>
      <dgm:spPr/>
      <dgm:t>
        <a:bodyPr/>
        <a:lstStyle/>
        <a:p>
          <a:endParaRPr lang="en-US"/>
        </a:p>
      </dgm:t>
    </dgm:pt>
    <dgm:pt modelId="{C0F5208F-291C-4B01-A000-4FF6C37D424B}">
      <dgm:prSet phldrT="[Text]"/>
      <dgm:spPr/>
      <dgm:t>
        <a:bodyPr/>
        <a:lstStyle/>
        <a:p>
          <a:r>
            <a:rPr lang="ar-BH" dirty="0">
              <a:latin typeface="Sakkal Majalla" panose="02000000000000000000" pitchFamily="2" charset="-78"/>
              <a:cs typeface="Sakkal Majalla" panose="02000000000000000000" pitchFamily="2" charset="-78"/>
            </a:rPr>
            <a:t>الأطروحة</a:t>
          </a:r>
          <a:endParaRPr lang="en-US" dirty="0">
            <a:latin typeface="Sakkal Majalla" panose="02000000000000000000" pitchFamily="2" charset="-78"/>
            <a:cs typeface="Sakkal Majalla" panose="02000000000000000000" pitchFamily="2" charset="-78"/>
          </a:endParaRPr>
        </a:p>
      </dgm:t>
    </dgm:pt>
    <dgm:pt modelId="{FC1D43E8-4B28-46BE-88B5-BC8938E41129}" type="parTrans" cxnId="{329D7635-3EBA-4722-87B1-EBD6F0B8AFAC}">
      <dgm:prSet/>
      <dgm:spPr/>
      <dgm:t>
        <a:bodyPr/>
        <a:lstStyle/>
        <a:p>
          <a:endParaRPr lang="en-US"/>
        </a:p>
      </dgm:t>
    </dgm:pt>
    <dgm:pt modelId="{17BF7432-BC62-4B3E-B72C-AFFE55E73477}" type="sibTrans" cxnId="{329D7635-3EBA-4722-87B1-EBD6F0B8AFAC}">
      <dgm:prSet/>
      <dgm:spPr/>
      <dgm:t>
        <a:bodyPr/>
        <a:lstStyle/>
        <a:p>
          <a:endParaRPr lang="en-US"/>
        </a:p>
      </dgm:t>
    </dgm:pt>
    <dgm:pt modelId="{6A7B4291-D3A8-4EB6-AEBF-F6B8F5E5A139}">
      <dgm:prSet phldrT="[Text]" custT="1"/>
      <dgm:spPr/>
      <dgm:t>
        <a:bodyPr/>
        <a:lstStyle/>
        <a:p>
          <a:pPr algn="just" rtl="1"/>
          <a:r>
            <a:rPr lang="ar-BH" sz="2600" b="1" dirty="0">
              <a:latin typeface="Sakkal Majalla" pitchFamily="2" charset="-78"/>
              <a:cs typeface="Sakkal Majalla" pitchFamily="2" charset="-78"/>
            </a:rPr>
            <a:t>وهي الفكرة التـي يدافع عنها الكاتب ويسعى إلى الإقناع بها.</a:t>
          </a:r>
          <a:endParaRPr lang="en-US" sz="2600" b="1" dirty="0">
            <a:latin typeface="Sakkal Majalla" pitchFamily="2" charset="-78"/>
            <a:cs typeface="Sakkal Majalla" pitchFamily="2" charset="-78"/>
          </a:endParaRPr>
        </a:p>
      </dgm:t>
    </dgm:pt>
    <dgm:pt modelId="{977B6E80-42EA-4CB0-8928-84489F55A6D9}" type="parTrans" cxnId="{BE19FD68-D376-41BC-B8A5-8B9BE56285EC}">
      <dgm:prSet/>
      <dgm:spPr/>
      <dgm:t>
        <a:bodyPr/>
        <a:lstStyle/>
        <a:p>
          <a:endParaRPr lang="en-US"/>
        </a:p>
      </dgm:t>
    </dgm:pt>
    <dgm:pt modelId="{FA6C5B01-DA68-452D-8B12-4AC323FBC45A}" type="sibTrans" cxnId="{BE19FD68-D376-41BC-B8A5-8B9BE56285EC}">
      <dgm:prSet/>
      <dgm:spPr/>
      <dgm:t>
        <a:bodyPr/>
        <a:lstStyle/>
        <a:p>
          <a:endParaRPr lang="en-US"/>
        </a:p>
      </dgm:t>
    </dgm:pt>
    <dgm:pt modelId="{8B16980B-92C4-4ED0-AE55-00D715D67F3D}" type="pres">
      <dgm:prSet presAssocID="{1B0A1DF4-7366-41C0-B966-554DED2D60BC}" presName="Name0" presStyleCnt="0">
        <dgm:presLayoutVars>
          <dgm:dir/>
          <dgm:animLvl val="lvl"/>
          <dgm:resizeHandles val="exact"/>
        </dgm:presLayoutVars>
      </dgm:prSet>
      <dgm:spPr/>
    </dgm:pt>
    <dgm:pt modelId="{42550387-EC34-4913-A337-5D256912CF67}" type="pres">
      <dgm:prSet presAssocID="{1B0A1DF4-7366-41C0-B966-554DED2D60BC}" presName="tSp" presStyleCnt="0"/>
      <dgm:spPr/>
    </dgm:pt>
    <dgm:pt modelId="{BAB8AE06-66E7-47CA-9145-9FDA77A9909B}" type="pres">
      <dgm:prSet presAssocID="{1B0A1DF4-7366-41C0-B966-554DED2D60BC}" presName="bSp" presStyleCnt="0"/>
      <dgm:spPr/>
    </dgm:pt>
    <dgm:pt modelId="{D070D113-B149-4D08-8418-8232D9FD2EFD}" type="pres">
      <dgm:prSet presAssocID="{1B0A1DF4-7366-41C0-B966-554DED2D60BC}" presName="process" presStyleCnt="0"/>
      <dgm:spPr/>
    </dgm:pt>
    <dgm:pt modelId="{4528C8FF-D7D1-4835-803F-EBB41A5AEEF6}" type="pres">
      <dgm:prSet presAssocID="{29415A99-76ED-4041-B24C-79CEC0D4B6A7}" presName="composite1" presStyleCnt="0"/>
      <dgm:spPr/>
    </dgm:pt>
    <dgm:pt modelId="{C9BDD4FB-78CE-47F2-B578-4E3B66285CFB}" type="pres">
      <dgm:prSet presAssocID="{29415A99-76ED-4041-B24C-79CEC0D4B6A7}" presName="dummyNode1" presStyleLbl="node1" presStyleIdx="0" presStyleCnt="3"/>
      <dgm:spPr/>
    </dgm:pt>
    <dgm:pt modelId="{D5524CC0-652F-42FC-A5E3-77DD2759C47C}" type="pres">
      <dgm:prSet presAssocID="{29415A99-76ED-4041-B24C-79CEC0D4B6A7}" presName="childNode1" presStyleLbl="bgAcc1" presStyleIdx="0" presStyleCnt="3" custScaleX="145401" custScaleY="149605" custLinFactNeighborX="-106" custLinFactNeighborY="-34283">
        <dgm:presLayoutVars>
          <dgm:bulletEnabled val="1"/>
        </dgm:presLayoutVars>
      </dgm:prSet>
      <dgm:spPr/>
    </dgm:pt>
    <dgm:pt modelId="{6387C538-A4B1-404B-8C74-06C1DC1D39DC}" type="pres">
      <dgm:prSet presAssocID="{29415A99-76ED-4041-B24C-79CEC0D4B6A7}" presName="childNode1tx" presStyleLbl="bgAcc1" presStyleIdx="0" presStyleCnt="3">
        <dgm:presLayoutVars>
          <dgm:bulletEnabled val="1"/>
        </dgm:presLayoutVars>
      </dgm:prSet>
      <dgm:spPr/>
    </dgm:pt>
    <dgm:pt modelId="{BF1EC06E-6D8B-4094-AB8A-F12D333B9BD3}" type="pres">
      <dgm:prSet presAssocID="{29415A99-76ED-4041-B24C-79CEC0D4B6A7}" presName="parentNode1" presStyleLbl="node1" presStyleIdx="0" presStyleCnt="3" custScaleX="113749" custScaleY="106480" custLinFactNeighborX="-16366" custLinFactNeighborY="-10029">
        <dgm:presLayoutVars>
          <dgm:chMax val="1"/>
          <dgm:bulletEnabled val="1"/>
        </dgm:presLayoutVars>
      </dgm:prSet>
      <dgm:spPr/>
    </dgm:pt>
    <dgm:pt modelId="{3E41899E-D5EB-46E0-A93E-E41A37C04826}" type="pres">
      <dgm:prSet presAssocID="{29415A99-76ED-4041-B24C-79CEC0D4B6A7}" presName="connSite1" presStyleCnt="0"/>
      <dgm:spPr/>
    </dgm:pt>
    <dgm:pt modelId="{9B992F40-6A4B-48FF-B5ED-63BBDAEA519D}" type="pres">
      <dgm:prSet presAssocID="{88610C61-C4CA-4790-A165-4A0AADAAB2BA}" presName="Name9" presStyleLbl="sibTrans2D1" presStyleIdx="0" presStyleCnt="2" custLinFactNeighborX="22050" custLinFactNeighborY="2940"/>
      <dgm:spPr/>
    </dgm:pt>
    <dgm:pt modelId="{3EF86901-419B-4561-A7FE-A14FE63EA65C}" type="pres">
      <dgm:prSet presAssocID="{BEF63DE4-0D6E-4CCB-9E15-6E42DF2C31D3}" presName="composite2" presStyleCnt="0"/>
      <dgm:spPr/>
    </dgm:pt>
    <dgm:pt modelId="{1B5E73B7-0323-4CB2-AD31-29ACEBC9C688}" type="pres">
      <dgm:prSet presAssocID="{BEF63DE4-0D6E-4CCB-9E15-6E42DF2C31D3}" presName="dummyNode2" presStyleLbl="node1" presStyleIdx="0" presStyleCnt="3"/>
      <dgm:spPr/>
    </dgm:pt>
    <dgm:pt modelId="{1F0DA24A-20E2-4185-B2E1-DBBA82559F7D}" type="pres">
      <dgm:prSet presAssocID="{BEF63DE4-0D6E-4CCB-9E15-6E42DF2C31D3}" presName="childNode2" presStyleLbl="bgAcc1" presStyleIdx="1" presStyleCnt="3" custScaleX="135321" custScaleY="205744" custLinFactNeighborX="5966" custLinFactNeighborY="-787">
        <dgm:presLayoutVars>
          <dgm:bulletEnabled val="1"/>
        </dgm:presLayoutVars>
      </dgm:prSet>
      <dgm:spPr/>
    </dgm:pt>
    <dgm:pt modelId="{36276BF9-D990-4126-978A-0CA0F864388F}" type="pres">
      <dgm:prSet presAssocID="{BEF63DE4-0D6E-4CCB-9E15-6E42DF2C31D3}" presName="childNode2tx" presStyleLbl="bgAcc1" presStyleIdx="1" presStyleCnt="3">
        <dgm:presLayoutVars>
          <dgm:bulletEnabled val="1"/>
        </dgm:presLayoutVars>
      </dgm:prSet>
      <dgm:spPr/>
    </dgm:pt>
    <dgm:pt modelId="{C71C8D71-D7A7-411E-A740-FA34EA301B16}" type="pres">
      <dgm:prSet presAssocID="{BEF63DE4-0D6E-4CCB-9E15-6E42DF2C31D3}" presName="parentNode2" presStyleLbl="node1" presStyleIdx="1" presStyleCnt="3" custScaleX="120582" custLinFactNeighborX="-13058" custLinFactNeighborY="-83236">
        <dgm:presLayoutVars>
          <dgm:chMax val="0"/>
          <dgm:bulletEnabled val="1"/>
        </dgm:presLayoutVars>
      </dgm:prSet>
      <dgm:spPr/>
    </dgm:pt>
    <dgm:pt modelId="{A25B1A83-317B-430D-84CD-7BBAD7F3B358}" type="pres">
      <dgm:prSet presAssocID="{BEF63DE4-0D6E-4CCB-9E15-6E42DF2C31D3}" presName="connSite2" presStyleCnt="0"/>
      <dgm:spPr/>
    </dgm:pt>
    <dgm:pt modelId="{EFD7D22B-4E4E-47D9-9621-D3C449E9F605}" type="pres">
      <dgm:prSet presAssocID="{40D9F8E0-3330-4B3B-8B34-62296B16FB69}" presName="Name18" presStyleLbl="sibTrans2D1" presStyleIdx="1" presStyleCnt="2" custAng="1776094" custScaleX="121746" custScaleY="85250" custLinFactNeighborX="15115" custLinFactNeighborY="-3205"/>
      <dgm:spPr/>
    </dgm:pt>
    <dgm:pt modelId="{D73F259C-2F96-4977-A779-0B92563C9F35}" type="pres">
      <dgm:prSet presAssocID="{C0F5208F-291C-4B01-A000-4FF6C37D424B}" presName="composite1" presStyleCnt="0"/>
      <dgm:spPr/>
    </dgm:pt>
    <dgm:pt modelId="{5A4997BF-4A51-45BC-9FA3-CEBB56E8B8E6}" type="pres">
      <dgm:prSet presAssocID="{C0F5208F-291C-4B01-A000-4FF6C37D424B}" presName="dummyNode1" presStyleLbl="node1" presStyleIdx="1" presStyleCnt="3"/>
      <dgm:spPr/>
    </dgm:pt>
    <dgm:pt modelId="{7CA18AB8-60EC-4602-AE8D-0ADD57C8473F}" type="pres">
      <dgm:prSet presAssocID="{C0F5208F-291C-4B01-A000-4FF6C37D424B}" presName="childNode1" presStyleLbl="bgAcc1" presStyleIdx="2" presStyleCnt="3" custScaleX="104083" custScaleY="118595" custLinFactNeighborX="8728" custLinFactNeighborY="18812">
        <dgm:presLayoutVars>
          <dgm:bulletEnabled val="1"/>
        </dgm:presLayoutVars>
      </dgm:prSet>
      <dgm:spPr/>
    </dgm:pt>
    <dgm:pt modelId="{E84E0FC8-B1BD-4EC1-A978-7C335AF71F7C}" type="pres">
      <dgm:prSet presAssocID="{C0F5208F-291C-4B01-A000-4FF6C37D424B}" presName="childNode1tx" presStyleLbl="bgAcc1" presStyleIdx="2" presStyleCnt="3">
        <dgm:presLayoutVars>
          <dgm:bulletEnabled val="1"/>
        </dgm:presLayoutVars>
      </dgm:prSet>
      <dgm:spPr/>
    </dgm:pt>
    <dgm:pt modelId="{4A7E1FF7-C2C3-44C2-8186-12E7475B56C1}" type="pres">
      <dgm:prSet presAssocID="{C0F5208F-291C-4B01-A000-4FF6C37D424B}" presName="parentNode1" presStyleLbl="node1" presStyleIdx="2" presStyleCnt="3" custScaleX="89668" custLinFactY="-100000" custLinFactNeighborX="-11281" custLinFactNeighborY="-142051">
        <dgm:presLayoutVars>
          <dgm:chMax val="1"/>
          <dgm:bulletEnabled val="1"/>
        </dgm:presLayoutVars>
      </dgm:prSet>
      <dgm:spPr/>
    </dgm:pt>
    <dgm:pt modelId="{E513C6DB-5ABB-4B41-98C3-13AFD36F0172}" type="pres">
      <dgm:prSet presAssocID="{C0F5208F-291C-4B01-A000-4FF6C37D424B}" presName="connSite1" presStyleCnt="0"/>
      <dgm:spPr/>
    </dgm:pt>
  </dgm:ptLst>
  <dgm:cxnLst>
    <dgm:cxn modelId="{AF6F8E00-D9F7-4812-86E3-E1E37BAA86FE}" type="presOf" srcId="{29415A99-76ED-4041-B24C-79CEC0D4B6A7}" destId="{BF1EC06E-6D8B-4094-AB8A-F12D333B9BD3}" srcOrd="0" destOrd="0" presId="urn:microsoft.com/office/officeart/2005/8/layout/hProcess4"/>
    <dgm:cxn modelId="{7E5E2002-6E6D-4E2F-BFB8-C79F6619929F}" type="presOf" srcId="{A5DB4AFB-ED4A-4E57-9CC2-6EB0680A20F7}" destId="{D5524CC0-652F-42FC-A5E3-77DD2759C47C}" srcOrd="0" destOrd="1" presId="urn:microsoft.com/office/officeart/2005/8/layout/hProcess4"/>
    <dgm:cxn modelId="{149DFE11-B2A3-4974-8D0A-3560C3A20692}" type="presOf" srcId="{787A53CF-C65C-4335-B065-B7B0DE67AB7A}" destId="{6387C538-A4B1-404B-8C74-06C1DC1D39DC}" srcOrd="1" destOrd="0" presId="urn:microsoft.com/office/officeart/2005/8/layout/hProcess4"/>
    <dgm:cxn modelId="{94D17A16-4B92-4800-8451-E184F5A82DEE}" srcId="{BEF63DE4-0D6E-4CCB-9E15-6E42DF2C31D3}" destId="{EDE3F67D-63B0-4753-AF1B-A86A25E408C3}" srcOrd="1" destOrd="0" parTransId="{084EC880-E084-4A45-8D6C-C976CA1617B7}" sibTransId="{4F098C4C-0517-4512-B167-38B6F9035241}"/>
    <dgm:cxn modelId="{B5984D21-3557-4C52-95AD-EE76CD8C387C}" type="presOf" srcId="{ADC542EF-2441-4F28-B3A0-12EF585C8EC0}" destId="{1F0DA24A-20E2-4185-B2E1-DBBA82559F7D}" srcOrd="0" destOrd="0" presId="urn:microsoft.com/office/officeart/2005/8/layout/hProcess4"/>
    <dgm:cxn modelId="{A186AA22-930D-42E8-94AD-7D4FD02B4D08}" type="presOf" srcId="{40D9F8E0-3330-4B3B-8B34-62296B16FB69}" destId="{EFD7D22B-4E4E-47D9-9621-D3C449E9F605}" srcOrd="0" destOrd="0" presId="urn:microsoft.com/office/officeart/2005/8/layout/hProcess4"/>
    <dgm:cxn modelId="{329D7635-3EBA-4722-87B1-EBD6F0B8AFAC}" srcId="{1B0A1DF4-7366-41C0-B966-554DED2D60BC}" destId="{C0F5208F-291C-4B01-A000-4FF6C37D424B}" srcOrd="2" destOrd="0" parTransId="{FC1D43E8-4B28-46BE-88B5-BC8938E41129}" sibTransId="{17BF7432-BC62-4B3E-B72C-AFFE55E73477}"/>
    <dgm:cxn modelId="{FC26DC3F-10B3-4325-8977-B9DCBEBB0BB1}" type="presOf" srcId="{787A53CF-C65C-4335-B065-B7B0DE67AB7A}" destId="{D5524CC0-652F-42FC-A5E3-77DD2759C47C}" srcOrd="0" destOrd="0" presId="urn:microsoft.com/office/officeart/2005/8/layout/hProcess4"/>
    <dgm:cxn modelId="{C2493B5D-78E9-4C6F-9796-1CBD22676A0D}" type="presOf" srcId="{C0F5208F-291C-4B01-A000-4FF6C37D424B}" destId="{4A7E1FF7-C2C3-44C2-8186-12E7475B56C1}" srcOrd="0" destOrd="0" presId="urn:microsoft.com/office/officeart/2005/8/layout/hProcess4"/>
    <dgm:cxn modelId="{817C2142-FA6A-4654-8709-845557DEF62E}" type="presOf" srcId="{BEF63DE4-0D6E-4CCB-9E15-6E42DF2C31D3}" destId="{C71C8D71-D7A7-411E-A740-FA34EA301B16}" srcOrd="0" destOrd="0" presId="urn:microsoft.com/office/officeart/2005/8/layout/hProcess4"/>
    <dgm:cxn modelId="{F12CC266-61CA-4425-A232-FFC819C9CDCB}" srcId="{29415A99-76ED-4041-B24C-79CEC0D4B6A7}" destId="{787A53CF-C65C-4335-B065-B7B0DE67AB7A}" srcOrd="0" destOrd="0" parTransId="{E12DA944-E2D3-4DDF-9691-4653A5AC91CA}" sibTransId="{8F25BAB2-A0D7-4430-9DB6-76E4E6D0C41B}"/>
    <dgm:cxn modelId="{BE19FD68-D376-41BC-B8A5-8B9BE56285EC}" srcId="{C0F5208F-291C-4B01-A000-4FF6C37D424B}" destId="{6A7B4291-D3A8-4EB6-AEBF-F6B8F5E5A139}" srcOrd="0" destOrd="0" parTransId="{977B6E80-42EA-4CB0-8928-84489F55A6D9}" sibTransId="{FA6C5B01-DA68-452D-8B12-4AC323FBC45A}"/>
    <dgm:cxn modelId="{8E44096D-2010-4E02-A819-C9DB7D25064A}" type="presOf" srcId="{ADC542EF-2441-4F28-B3A0-12EF585C8EC0}" destId="{36276BF9-D990-4126-978A-0CA0F864388F}" srcOrd="1" destOrd="0" presId="urn:microsoft.com/office/officeart/2005/8/layout/hProcess4"/>
    <dgm:cxn modelId="{315DA24D-AD6A-457D-8D40-3A857E9C9998}" srcId="{BEF63DE4-0D6E-4CCB-9E15-6E42DF2C31D3}" destId="{ADC542EF-2441-4F28-B3A0-12EF585C8EC0}" srcOrd="0" destOrd="0" parTransId="{0C584A34-1B18-41BC-80E2-DFBD293F8248}" sibTransId="{2857C194-EA54-48AD-B30C-83B11147FB26}"/>
    <dgm:cxn modelId="{DE67DD59-F5B7-40F5-B08B-432FF1799F3A}" srcId="{29415A99-76ED-4041-B24C-79CEC0D4B6A7}" destId="{A5DB4AFB-ED4A-4E57-9CC2-6EB0680A20F7}" srcOrd="1" destOrd="0" parTransId="{05CFEE4F-0A29-4B75-BEED-5FFC63CE3874}" sibTransId="{F59521A9-9477-4A78-87A3-394709131E54}"/>
    <dgm:cxn modelId="{57D96B87-304B-472C-A281-193C636ACA5D}" srcId="{1B0A1DF4-7366-41C0-B966-554DED2D60BC}" destId="{BEF63DE4-0D6E-4CCB-9E15-6E42DF2C31D3}" srcOrd="1" destOrd="0" parTransId="{9694A779-6DF7-4992-A9C1-BA61FC9867EA}" sibTransId="{40D9F8E0-3330-4B3B-8B34-62296B16FB69}"/>
    <dgm:cxn modelId="{7D17D08E-276A-498F-B1A3-165ADBE79B2E}" type="presOf" srcId="{EDE3F67D-63B0-4753-AF1B-A86A25E408C3}" destId="{36276BF9-D990-4126-978A-0CA0F864388F}" srcOrd="1" destOrd="1" presId="urn:microsoft.com/office/officeart/2005/8/layout/hProcess4"/>
    <dgm:cxn modelId="{B0D22B9A-8A48-4847-A02E-0C80AD5E5DF2}" type="presOf" srcId="{6A7B4291-D3A8-4EB6-AEBF-F6B8F5E5A139}" destId="{7CA18AB8-60EC-4602-AE8D-0ADD57C8473F}" srcOrd="0" destOrd="0" presId="urn:microsoft.com/office/officeart/2005/8/layout/hProcess4"/>
    <dgm:cxn modelId="{799BC2A2-2ACC-4B04-BBBD-8E0745C08E3A}" type="presOf" srcId="{EDE3F67D-63B0-4753-AF1B-A86A25E408C3}" destId="{1F0DA24A-20E2-4185-B2E1-DBBA82559F7D}" srcOrd="0" destOrd="1" presId="urn:microsoft.com/office/officeart/2005/8/layout/hProcess4"/>
    <dgm:cxn modelId="{B87B3DBE-3937-49F1-AB6B-A4DFC93138E0}" type="presOf" srcId="{A5DB4AFB-ED4A-4E57-9CC2-6EB0680A20F7}" destId="{6387C538-A4B1-404B-8C74-06C1DC1D39DC}" srcOrd="1" destOrd="1" presId="urn:microsoft.com/office/officeart/2005/8/layout/hProcess4"/>
    <dgm:cxn modelId="{DA209CC6-1958-458F-BD88-2021C7E60E05}" srcId="{1B0A1DF4-7366-41C0-B966-554DED2D60BC}" destId="{29415A99-76ED-4041-B24C-79CEC0D4B6A7}" srcOrd="0" destOrd="0" parTransId="{09DD815E-6817-4C64-8D17-41EB1DA62D99}" sibTransId="{88610C61-C4CA-4790-A165-4A0AADAAB2BA}"/>
    <dgm:cxn modelId="{29CD1BCC-9BE3-4559-A117-62A137F1CB11}" type="presOf" srcId="{1B0A1DF4-7366-41C0-B966-554DED2D60BC}" destId="{8B16980B-92C4-4ED0-AE55-00D715D67F3D}" srcOrd="0" destOrd="0" presId="urn:microsoft.com/office/officeart/2005/8/layout/hProcess4"/>
    <dgm:cxn modelId="{AECDE9E0-700D-4C45-A56B-867FE9B72290}" type="presOf" srcId="{88610C61-C4CA-4790-A165-4A0AADAAB2BA}" destId="{9B992F40-6A4B-48FF-B5ED-63BBDAEA519D}" srcOrd="0" destOrd="0" presId="urn:microsoft.com/office/officeart/2005/8/layout/hProcess4"/>
    <dgm:cxn modelId="{BBF23BF7-0959-4E20-B69E-55A1E4E7F393}" type="presOf" srcId="{6A7B4291-D3A8-4EB6-AEBF-F6B8F5E5A139}" destId="{E84E0FC8-B1BD-4EC1-A978-7C335AF71F7C}" srcOrd="1" destOrd="0" presId="urn:microsoft.com/office/officeart/2005/8/layout/hProcess4"/>
    <dgm:cxn modelId="{4CF63D6B-7EB4-4E7E-A7FF-BBBC4BBDBE27}" type="presParOf" srcId="{8B16980B-92C4-4ED0-AE55-00D715D67F3D}" destId="{42550387-EC34-4913-A337-5D256912CF67}" srcOrd="0" destOrd="0" presId="urn:microsoft.com/office/officeart/2005/8/layout/hProcess4"/>
    <dgm:cxn modelId="{DAC2B11B-9C1F-4697-85DF-87F674FB53F9}" type="presParOf" srcId="{8B16980B-92C4-4ED0-AE55-00D715D67F3D}" destId="{BAB8AE06-66E7-47CA-9145-9FDA77A9909B}" srcOrd="1" destOrd="0" presId="urn:microsoft.com/office/officeart/2005/8/layout/hProcess4"/>
    <dgm:cxn modelId="{60AD985F-3C54-4F52-B7A6-FEB36F5DA202}" type="presParOf" srcId="{8B16980B-92C4-4ED0-AE55-00D715D67F3D}" destId="{D070D113-B149-4D08-8418-8232D9FD2EFD}" srcOrd="2" destOrd="0" presId="urn:microsoft.com/office/officeart/2005/8/layout/hProcess4"/>
    <dgm:cxn modelId="{F743B6D9-60DC-4DC2-8B6C-6F9875930805}" type="presParOf" srcId="{D070D113-B149-4D08-8418-8232D9FD2EFD}" destId="{4528C8FF-D7D1-4835-803F-EBB41A5AEEF6}" srcOrd="0" destOrd="0" presId="urn:microsoft.com/office/officeart/2005/8/layout/hProcess4"/>
    <dgm:cxn modelId="{E6B70CD9-9756-4C55-80C0-C215C3DF4043}" type="presParOf" srcId="{4528C8FF-D7D1-4835-803F-EBB41A5AEEF6}" destId="{C9BDD4FB-78CE-47F2-B578-4E3B66285CFB}" srcOrd="0" destOrd="0" presId="urn:microsoft.com/office/officeart/2005/8/layout/hProcess4"/>
    <dgm:cxn modelId="{8DA146D4-2FFE-4592-B23A-64F4C2ADFA39}" type="presParOf" srcId="{4528C8FF-D7D1-4835-803F-EBB41A5AEEF6}" destId="{D5524CC0-652F-42FC-A5E3-77DD2759C47C}" srcOrd="1" destOrd="0" presId="urn:microsoft.com/office/officeart/2005/8/layout/hProcess4"/>
    <dgm:cxn modelId="{68D553B1-4917-49F8-A2C1-878A6FA332AF}" type="presParOf" srcId="{4528C8FF-D7D1-4835-803F-EBB41A5AEEF6}" destId="{6387C538-A4B1-404B-8C74-06C1DC1D39DC}" srcOrd="2" destOrd="0" presId="urn:microsoft.com/office/officeart/2005/8/layout/hProcess4"/>
    <dgm:cxn modelId="{ADE206B7-1CE8-4829-9A92-A29A504F38F9}" type="presParOf" srcId="{4528C8FF-D7D1-4835-803F-EBB41A5AEEF6}" destId="{BF1EC06E-6D8B-4094-AB8A-F12D333B9BD3}" srcOrd="3" destOrd="0" presId="urn:microsoft.com/office/officeart/2005/8/layout/hProcess4"/>
    <dgm:cxn modelId="{C240AD08-D77F-4C5B-80B0-21BF842AA66F}" type="presParOf" srcId="{4528C8FF-D7D1-4835-803F-EBB41A5AEEF6}" destId="{3E41899E-D5EB-46E0-A93E-E41A37C04826}" srcOrd="4" destOrd="0" presId="urn:microsoft.com/office/officeart/2005/8/layout/hProcess4"/>
    <dgm:cxn modelId="{17E64772-05D9-4CF0-A1B2-308567BF8F12}" type="presParOf" srcId="{D070D113-B149-4D08-8418-8232D9FD2EFD}" destId="{9B992F40-6A4B-48FF-B5ED-63BBDAEA519D}" srcOrd="1" destOrd="0" presId="urn:microsoft.com/office/officeart/2005/8/layout/hProcess4"/>
    <dgm:cxn modelId="{3AC6EAEB-2534-4552-9B65-15D194081E28}" type="presParOf" srcId="{D070D113-B149-4D08-8418-8232D9FD2EFD}" destId="{3EF86901-419B-4561-A7FE-A14FE63EA65C}" srcOrd="2" destOrd="0" presId="urn:microsoft.com/office/officeart/2005/8/layout/hProcess4"/>
    <dgm:cxn modelId="{E797E604-0B49-4F78-9EBC-E45D272D3054}" type="presParOf" srcId="{3EF86901-419B-4561-A7FE-A14FE63EA65C}" destId="{1B5E73B7-0323-4CB2-AD31-29ACEBC9C688}" srcOrd="0" destOrd="0" presId="urn:microsoft.com/office/officeart/2005/8/layout/hProcess4"/>
    <dgm:cxn modelId="{88856C9A-5285-4D19-9EFA-BDFF8946CCC4}" type="presParOf" srcId="{3EF86901-419B-4561-A7FE-A14FE63EA65C}" destId="{1F0DA24A-20E2-4185-B2E1-DBBA82559F7D}" srcOrd="1" destOrd="0" presId="urn:microsoft.com/office/officeart/2005/8/layout/hProcess4"/>
    <dgm:cxn modelId="{48E61799-FC7C-43C0-9572-0BADA266B2F1}" type="presParOf" srcId="{3EF86901-419B-4561-A7FE-A14FE63EA65C}" destId="{36276BF9-D990-4126-978A-0CA0F864388F}" srcOrd="2" destOrd="0" presId="urn:microsoft.com/office/officeart/2005/8/layout/hProcess4"/>
    <dgm:cxn modelId="{4E7F47C6-D6AD-4267-B906-2E2A699B082F}" type="presParOf" srcId="{3EF86901-419B-4561-A7FE-A14FE63EA65C}" destId="{C71C8D71-D7A7-411E-A740-FA34EA301B16}" srcOrd="3" destOrd="0" presId="urn:microsoft.com/office/officeart/2005/8/layout/hProcess4"/>
    <dgm:cxn modelId="{31FBCAFE-DA82-47A3-84D9-0B9D889B800B}" type="presParOf" srcId="{3EF86901-419B-4561-A7FE-A14FE63EA65C}" destId="{A25B1A83-317B-430D-84CD-7BBAD7F3B358}" srcOrd="4" destOrd="0" presId="urn:microsoft.com/office/officeart/2005/8/layout/hProcess4"/>
    <dgm:cxn modelId="{F23BAE8E-435D-4E13-BF33-34F6B75CBAC8}" type="presParOf" srcId="{D070D113-B149-4D08-8418-8232D9FD2EFD}" destId="{EFD7D22B-4E4E-47D9-9621-D3C449E9F605}" srcOrd="3" destOrd="0" presId="urn:microsoft.com/office/officeart/2005/8/layout/hProcess4"/>
    <dgm:cxn modelId="{DCAEFE58-4DFE-40EA-9423-94902B392083}" type="presParOf" srcId="{D070D113-B149-4D08-8418-8232D9FD2EFD}" destId="{D73F259C-2F96-4977-A779-0B92563C9F35}" srcOrd="4" destOrd="0" presId="urn:microsoft.com/office/officeart/2005/8/layout/hProcess4"/>
    <dgm:cxn modelId="{337330BA-81EE-4B5C-9813-2C8A93A92CBA}" type="presParOf" srcId="{D73F259C-2F96-4977-A779-0B92563C9F35}" destId="{5A4997BF-4A51-45BC-9FA3-CEBB56E8B8E6}" srcOrd="0" destOrd="0" presId="urn:microsoft.com/office/officeart/2005/8/layout/hProcess4"/>
    <dgm:cxn modelId="{EEFB8B46-7318-40EC-A0FB-0AA01F132DC3}" type="presParOf" srcId="{D73F259C-2F96-4977-A779-0B92563C9F35}" destId="{7CA18AB8-60EC-4602-AE8D-0ADD57C8473F}" srcOrd="1" destOrd="0" presId="urn:microsoft.com/office/officeart/2005/8/layout/hProcess4"/>
    <dgm:cxn modelId="{E6D548BC-D92E-41C6-8FCB-2C54011FDB7F}" type="presParOf" srcId="{D73F259C-2F96-4977-A779-0B92563C9F35}" destId="{E84E0FC8-B1BD-4EC1-A978-7C335AF71F7C}" srcOrd="2" destOrd="0" presId="urn:microsoft.com/office/officeart/2005/8/layout/hProcess4"/>
    <dgm:cxn modelId="{ACB3C3BA-2406-4C24-93C7-DDE2263706D0}" type="presParOf" srcId="{D73F259C-2F96-4977-A779-0B92563C9F35}" destId="{4A7E1FF7-C2C3-44C2-8186-12E7475B56C1}" srcOrd="3" destOrd="0" presId="urn:microsoft.com/office/officeart/2005/8/layout/hProcess4"/>
    <dgm:cxn modelId="{966A2339-CB2D-4322-AB28-CAA8091D7DA5}" type="presParOf" srcId="{D73F259C-2F96-4977-A779-0B92563C9F35}" destId="{E513C6DB-5ABB-4B41-98C3-13AFD36F0172}"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0FB630-ACF9-401C-9988-E4C9EA9F7A49}" type="doc">
      <dgm:prSet loTypeId="urn:microsoft.com/office/officeart/2005/8/layout/cycle7" loCatId="cycle" qsTypeId="urn:microsoft.com/office/officeart/2005/8/quickstyle/3d3" qsCatId="3D" csTypeId="urn:microsoft.com/office/officeart/2005/8/colors/colorful3" csCatId="colorful" phldr="1"/>
      <dgm:spPr/>
      <dgm:t>
        <a:bodyPr/>
        <a:lstStyle/>
        <a:p>
          <a:endParaRPr lang="en-US"/>
        </a:p>
      </dgm:t>
    </dgm:pt>
    <dgm:pt modelId="{80F54F85-BA1B-4A2E-A0FE-52208AB86048}">
      <dgm:prSet phldrT="[Text]" custT="1"/>
      <dgm:spPr/>
      <dgm:t>
        <a:bodyPr/>
        <a:lstStyle/>
        <a:p>
          <a:r>
            <a:rPr lang="ar-BH" sz="3600" b="1" dirty="0">
              <a:solidFill>
                <a:srgbClr val="000076"/>
              </a:solidFill>
              <a:latin typeface="Sakkal Majalla" pitchFamily="2" charset="-78"/>
              <a:cs typeface="Sakkal Majalla" pitchFamily="2" charset="-78"/>
            </a:rPr>
            <a:t>الأطروحة نوعان:</a:t>
          </a:r>
          <a:endParaRPr lang="en-US" sz="3600" b="1" dirty="0">
            <a:solidFill>
              <a:srgbClr val="000076"/>
            </a:solidFill>
            <a:latin typeface="Sakkal Majalla" pitchFamily="2" charset="-78"/>
            <a:cs typeface="Sakkal Majalla" pitchFamily="2" charset="-78"/>
          </a:endParaRPr>
        </a:p>
      </dgm:t>
    </dgm:pt>
    <dgm:pt modelId="{51247583-B019-42CE-968C-A6B73E77F83F}" type="parTrans" cxnId="{D1E161F6-79D7-43F0-A086-E4B8172CEEF0}">
      <dgm:prSet/>
      <dgm:spPr/>
      <dgm:t>
        <a:bodyPr/>
        <a:lstStyle/>
        <a:p>
          <a:endParaRPr lang="en-US"/>
        </a:p>
      </dgm:t>
    </dgm:pt>
    <dgm:pt modelId="{3C71F41A-3E18-4AB5-A7E8-A35A9FCDF636}" type="sibTrans" cxnId="{D1E161F6-79D7-43F0-A086-E4B8172CEEF0}">
      <dgm:prSet/>
      <dgm:spPr/>
      <dgm:t>
        <a:bodyPr/>
        <a:lstStyle/>
        <a:p>
          <a:endParaRPr lang="en-US"/>
        </a:p>
      </dgm:t>
    </dgm:pt>
    <dgm:pt modelId="{AE29BF04-1FB1-411D-80C5-F2487C2F33E6}">
      <dgm:prSet phldrT="[Text]" custT="1"/>
      <dgm:spPr/>
      <dgm:t>
        <a:bodyPr/>
        <a:lstStyle/>
        <a:p>
          <a:pPr>
            <a:lnSpc>
              <a:spcPct val="90000"/>
            </a:lnSpc>
            <a:spcAft>
              <a:spcPct val="35000"/>
            </a:spcAft>
          </a:pPr>
          <a:endParaRPr lang="ar-BH" sz="1800" dirty="0">
            <a:latin typeface="Sakkal Majalla" pitchFamily="2" charset="-78"/>
            <a:cs typeface="Sakkal Majalla" pitchFamily="2" charset="-78"/>
          </a:endParaRPr>
        </a:p>
        <a:p>
          <a:pPr>
            <a:lnSpc>
              <a:spcPct val="90000"/>
            </a:lnSpc>
            <a:spcAft>
              <a:spcPct val="35000"/>
            </a:spcAft>
          </a:pPr>
          <a:r>
            <a:rPr lang="ar-BH" sz="3200" dirty="0">
              <a:latin typeface="Sakkal Majalla" pitchFamily="2" charset="-78"/>
              <a:cs typeface="Sakkal Majalla" pitchFamily="2" charset="-78"/>
            </a:rPr>
            <a:t>أطروحة مدعومة</a:t>
          </a:r>
        </a:p>
        <a:p>
          <a:pPr>
            <a:lnSpc>
              <a:spcPct val="100000"/>
            </a:lnSpc>
            <a:spcAft>
              <a:spcPts val="0"/>
            </a:spcAft>
          </a:pPr>
          <a:endParaRPr lang="en-US" sz="3200" dirty="0">
            <a:latin typeface="Sakkal Majalla" pitchFamily="2" charset="-78"/>
            <a:cs typeface="Sakkal Majalla" pitchFamily="2" charset="-78"/>
          </a:endParaRPr>
        </a:p>
      </dgm:t>
    </dgm:pt>
    <dgm:pt modelId="{05FA8C3A-81E0-4411-B61C-27B4079C6103}" type="parTrans" cxnId="{1251DB91-B8BD-4BD7-9532-9BC23DA102C1}">
      <dgm:prSet/>
      <dgm:spPr/>
      <dgm:t>
        <a:bodyPr/>
        <a:lstStyle/>
        <a:p>
          <a:endParaRPr lang="en-US"/>
        </a:p>
      </dgm:t>
    </dgm:pt>
    <dgm:pt modelId="{99CB847F-8CEC-40F4-8589-1ADB3D6DBCFA}" type="sibTrans" cxnId="{1251DB91-B8BD-4BD7-9532-9BC23DA102C1}">
      <dgm:prSet custT="1"/>
      <dgm:spPr/>
      <dgm:t>
        <a:bodyPr/>
        <a:lstStyle/>
        <a:p>
          <a:r>
            <a:rPr lang="ar-BH" sz="2400" b="1" dirty="0"/>
            <a:t>+         -</a:t>
          </a:r>
          <a:endParaRPr lang="en-US" sz="2400" b="1" dirty="0"/>
        </a:p>
      </dgm:t>
    </dgm:pt>
    <dgm:pt modelId="{50E9FA5B-4E83-4E23-9395-7380E1F27D96}">
      <dgm:prSet phldrT="[Text]" custT="1"/>
      <dgm:spPr/>
      <dgm:t>
        <a:bodyPr/>
        <a:lstStyle/>
        <a:p>
          <a:endParaRPr lang="ar-BH" sz="1800" dirty="0">
            <a:latin typeface="Sakkal Majalla" pitchFamily="2" charset="-78"/>
            <a:cs typeface="Sakkal Majalla" pitchFamily="2" charset="-78"/>
          </a:endParaRPr>
        </a:p>
        <a:p>
          <a:r>
            <a:rPr lang="ar-BH" sz="3200" dirty="0">
              <a:latin typeface="Sakkal Majalla" pitchFamily="2" charset="-78"/>
              <a:cs typeface="Sakkal Majalla" pitchFamily="2" charset="-78"/>
            </a:rPr>
            <a:t>أطروحة مدحوضة</a:t>
          </a:r>
        </a:p>
        <a:p>
          <a:endParaRPr lang="en-US" sz="3200" dirty="0">
            <a:latin typeface="Sakkal Majalla" pitchFamily="2" charset="-78"/>
            <a:cs typeface="Sakkal Majalla" pitchFamily="2" charset="-78"/>
          </a:endParaRPr>
        </a:p>
      </dgm:t>
    </dgm:pt>
    <dgm:pt modelId="{E749DD60-1679-4387-9090-51BFFB17E8C6}" type="parTrans" cxnId="{8016B782-5BF4-40C6-BA1A-C20CDCAA5417}">
      <dgm:prSet/>
      <dgm:spPr/>
      <dgm:t>
        <a:bodyPr/>
        <a:lstStyle/>
        <a:p>
          <a:endParaRPr lang="en-US"/>
        </a:p>
      </dgm:t>
    </dgm:pt>
    <dgm:pt modelId="{49BB0EB9-7E85-4F34-A2ED-0888A6EBC77D}" type="sibTrans" cxnId="{8016B782-5BF4-40C6-BA1A-C20CDCAA5417}">
      <dgm:prSet/>
      <dgm:spPr/>
      <dgm:t>
        <a:bodyPr/>
        <a:lstStyle/>
        <a:p>
          <a:endParaRPr lang="en-US"/>
        </a:p>
      </dgm:t>
    </dgm:pt>
    <dgm:pt modelId="{AF8A9CE2-3B4F-455F-9947-C175BFB6BD80}" type="pres">
      <dgm:prSet presAssocID="{990FB630-ACF9-401C-9988-E4C9EA9F7A49}" presName="Name0" presStyleCnt="0">
        <dgm:presLayoutVars>
          <dgm:dir/>
          <dgm:resizeHandles val="exact"/>
        </dgm:presLayoutVars>
      </dgm:prSet>
      <dgm:spPr/>
    </dgm:pt>
    <dgm:pt modelId="{5A859474-8CD4-4C9D-AC0D-F0C3EF89D98B}" type="pres">
      <dgm:prSet presAssocID="{80F54F85-BA1B-4A2E-A0FE-52208AB86048}" presName="node" presStyleLbl="node1" presStyleIdx="0" presStyleCnt="3" custScaleY="56544" custRadScaleRad="96077" custRadScaleInc="-11672">
        <dgm:presLayoutVars>
          <dgm:bulletEnabled val="1"/>
        </dgm:presLayoutVars>
      </dgm:prSet>
      <dgm:spPr/>
    </dgm:pt>
    <dgm:pt modelId="{0FF60D63-2E1A-411F-9DA8-3C6915FD7A76}" type="pres">
      <dgm:prSet presAssocID="{3C71F41A-3E18-4AB5-A7E8-A35A9FCDF636}" presName="sibTrans" presStyleLbl="sibTrans2D1" presStyleIdx="0" presStyleCnt="3" custScaleX="95952" custScaleY="77485" custLinFactNeighborX="29232" custLinFactNeighborY="-17932"/>
      <dgm:spPr/>
    </dgm:pt>
    <dgm:pt modelId="{DB8D771A-C7B7-4FE8-9454-3401E9F76811}" type="pres">
      <dgm:prSet presAssocID="{3C71F41A-3E18-4AB5-A7E8-A35A9FCDF636}" presName="connectorText" presStyleLbl="sibTrans2D1" presStyleIdx="0" presStyleCnt="3"/>
      <dgm:spPr/>
    </dgm:pt>
    <dgm:pt modelId="{EFFEDFF3-BCD6-4FDE-A4F1-124ABFCEAA7D}" type="pres">
      <dgm:prSet presAssocID="{AE29BF04-1FB1-411D-80C5-F2487C2F33E6}" presName="node" presStyleLbl="node1" presStyleIdx="1" presStyleCnt="3" custScaleX="92912" custScaleY="71477" custRadScaleRad="95278" custRadScaleInc="-66522">
        <dgm:presLayoutVars>
          <dgm:bulletEnabled val="1"/>
        </dgm:presLayoutVars>
      </dgm:prSet>
      <dgm:spPr/>
    </dgm:pt>
    <dgm:pt modelId="{CF779A24-517D-4B3F-8182-5C73A55962C7}" type="pres">
      <dgm:prSet presAssocID="{99CB847F-8CEC-40F4-8589-1ADB3D6DBCFA}" presName="sibTrans" presStyleLbl="sibTrans2D1" presStyleIdx="1" presStyleCnt="3" custScaleX="106851" custScaleY="109412" custLinFactNeighborX="-655" custLinFactNeighborY="-4793"/>
      <dgm:spPr/>
    </dgm:pt>
    <dgm:pt modelId="{27F9280F-9823-44D6-A6E9-20CC5054E5C8}" type="pres">
      <dgm:prSet presAssocID="{99CB847F-8CEC-40F4-8589-1ADB3D6DBCFA}" presName="connectorText" presStyleLbl="sibTrans2D1" presStyleIdx="1" presStyleCnt="3"/>
      <dgm:spPr/>
    </dgm:pt>
    <dgm:pt modelId="{46F8BFD3-E7A5-46D7-9258-B0906CCB2DAA}" type="pres">
      <dgm:prSet presAssocID="{50E9FA5B-4E83-4E23-9395-7380E1F27D96}" presName="node" presStyleLbl="node1" presStyleIdx="2" presStyleCnt="3" custScaleX="92912" custScaleY="71477" custRadScaleRad="87749" custRadScaleInc="65471">
        <dgm:presLayoutVars>
          <dgm:bulletEnabled val="1"/>
        </dgm:presLayoutVars>
      </dgm:prSet>
      <dgm:spPr/>
    </dgm:pt>
    <dgm:pt modelId="{E1C6847C-79A2-469D-A3B5-F46ECA71C5D5}" type="pres">
      <dgm:prSet presAssocID="{49BB0EB9-7E85-4F34-A2ED-0888A6EBC77D}" presName="sibTrans" presStyleLbl="sibTrans2D1" presStyleIdx="2" presStyleCnt="3" custScaleX="90583" custScaleY="77485" custLinFactNeighborX="-54214" custLinFactNeighborY="-14398"/>
      <dgm:spPr/>
    </dgm:pt>
    <dgm:pt modelId="{89326A72-D925-4764-AC00-269DF2DABB36}" type="pres">
      <dgm:prSet presAssocID="{49BB0EB9-7E85-4F34-A2ED-0888A6EBC77D}" presName="connectorText" presStyleLbl="sibTrans2D1" presStyleIdx="2" presStyleCnt="3"/>
      <dgm:spPr/>
    </dgm:pt>
  </dgm:ptLst>
  <dgm:cxnLst>
    <dgm:cxn modelId="{2ECCCF02-90F9-49A2-880F-83DB392DD15D}" type="presOf" srcId="{49BB0EB9-7E85-4F34-A2ED-0888A6EBC77D}" destId="{E1C6847C-79A2-469D-A3B5-F46ECA71C5D5}" srcOrd="0" destOrd="0" presId="urn:microsoft.com/office/officeart/2005/8/layout/cycle7"/>
    <dgm:cxn modelId="{0F81AD18-5D59-4329-A359-10F236999E13}" type="presOf" srcId="{49BB0EB9-7E85-4F34-A2ED-0888A6EBC77D}" destId="{89326A72-D925-4764-AC00-269DF2DABB36}" srcOrd="1" destOrd="0" presId="urn:microsoft.com/office/officeart/2005/8/layout/cycle7"/>
    <dgm:cxn modelId="{D7923A2D-9F7B-467A-935E-E104726AB9B5}" type="presOf" srcId="{99CB847F-8CEC-40F4-8589-1ADB3D6DBCFA}" destId="{CF779A24-517D-4B3F-8182-5C73A55962C7}" srcOrd="0" destOrd="0" presId="urn:microsoft.com/office/officeart/2005/8/layout/cycle7"/>
    <dgm:cxn modelId="{5802A869-92F0-49F4-B369-4EC00505CB2D}" type="presOf" srcId="{99CB847F-8CEC-40F4-8589-1ADB3D6DBCFA}" destId="{27F9280F-9823-44D6-A6E9-20CC5054E5C8}" srcOrd="1" destOrd="0" presId="urn:microsoft.com/office/officeart/2005/8/layout/cycle7"/>
    <dgm:cxn modelId="{8016B782-5BF4-40C6-BA1A-C20CDCAA5417}" srcId="{990FB630-ACF9-401C-9988-E4C9EA9F7A49}" destId="{50E9FA5B-4E83-4E23-9395-7380E1F27D96}" srcOrd="2" destOrd="0" parTransId="{E749DD60-1679-4387-9090-51BFFB17E8C6}" sibTransId="{49BB0EB9-7E85-4F34-A2ED-0888A6EBC77D}"/>
    <dgm:cxn modelId="{300B8589-C30B-4E7D-9AEA-2C42DDBFE73B}" type="presOf" srcId="{990FB630-ACF9-401C-9988-E4C9EA9F7A49}" destId="{AF8A9CE2-3B4F-455F-9947-C175BFB6BD80}" srcOrd="0" destOrd="0" presId="urn:microsoft.com/office/officeart/2005/8/layout/cycle7"/>
    <dgm:cxn modelId="{1251DB91-B8BD-4BD7-9532-9BC23DA102C1}" srcId="{990FB630-ACF9-401C-9988-E4C9EA9F7A49}" destId="{AE29BF04-1FB1-411D-80C5-F2487C2F33E6}" srcOrd="1" destOrd="0" parTransId="{05FA8C3A-81E0-4411-B61C-27B4079C6103}" sibTransId="{99CB847F-8CEC-40F4-8589-1ADB3D6DBCFA}"/>
    <dgm:cxn modelId="{24971E92-CAED-4CEF-B56A-98AE7BA63773}" type="presOf" srcId="{80F54F85-BA1B-4A2E-A0FE-52208AB86048}" destId="{5A859474-8CD4-4C9D-AC0D-F0C3EF89D98B}" srcOrd="0" destOrd="0" presId="urn:microsoft.com/office/officeart/2005/8/layout/cycle7"/>
    <dgm:cxn modelId="{15BF7B94-02AE-4A73-B5E4-BE7266E4B7F2}" type="presOf" srcId="{3C71F41A-3E18-4AB5-A7E8-A35A9FCDF636}" destId="{0FF60D63-2E1A-411F-9DA8-3C6915FD7A76}" srcOrd="0" destOrd="0" presId="urn:microsoft.com/office/officeart/2005/8/layout/cycle7"/>
    <dgm:cxn modelId="{DD834AB3-CD19-47C8-BE57-2C7635C1664D}" type="presOf" srcId="{50E9FA5B-4E83-4E23-9395-7380E1F27D96}" destId="{46F8BFD3-E7A5-46D7-9258-B0906CCB2DAA}" srcOrd="0" destOrd="0" presId="urn:microsoft.com/office/officeart/2005/8/layout/cycle7"/>
    <dgm:cxn modelId="{E93016BC-9361-422D-9AC1-F3663224ECB1}" type="presOf" srcId="{AE29BF04-1FB1-411D-80C5-F2487C2F33E6}" destId="{EFFEDFF3-BCD6-4FDE-A4F1-124ABFCEAA7D}" srcOrd="0" destOrd="0" presId="urn:microsoft.com/office/officeart/2005/8/layout/cycle7"/>
    <dgm:cxn modelId="{E370F7D2-1C48-49BF-AED1-30AB1F2F8D05}" type="presOf" srcId="{3C71F41A-3E18-4AB5-A7E8-A35A9FCDF636}" destId="{DB8D771A-C7B7-4FE8-9454-3401E9F76811}" srcOrd="1" destOrd="0" presId="urn:microsoft.com/office/officeart/2005/8/layout/cycle7"/>
    <dgm:cxn modelId="{D1E161F6-79D7-43F0-A086-E4B8172CEEF0}" srcId="{990FB630-ACF9-401C-9988-E4C9EA9F7A49}" destId="{80F54F85-BA1B-4A2E-A0FE-52208AB86048}" srcOrd="0" destOrd="0" parTransId="{51247583-B019-42CE-968C-A6B73E77F83F}" sibTransId="{3C71F41A-3E18-4AB5-A7E8-A35A9FCDF636}"/>
    <dgm:cxn modelId="{A439A8E4-5CC8-4950-8825-9C8266EC76C1}" type="presParOf" srcId="{AF8A9CE2-3B4F-455F-9947-C175BFB6BD80}" destId="{5A859474-8CD4-4C9D-AC0D-F0C3EF89D98B}" srcOrd="0" destOrd="0" presId="urn:microsoft.com/office/officeart/2005/8/layout/cycle7"/>
    <dgm:cxn modelId="{969C1803-994F-4434-8BF7-14C0DE0088E3}" type="presParOf" srcId="{AF8A9CE2-3B4F-455F-9947-C175BFB6BD80}" destId="{0FF60D63-2E1A-411F-9DA8-3C6915FD7A76}" srcOrd="1" destOrd="0" presId="urn:microsoft.com/office/officeart/2005/8/layout/cycle7"/>
    <dgm:cxn modelId="{3068CBFD-6795-4CF5-831B-E434D44C89DB}" type="presParOf" srcId="{0FF60D63-2E1A-411F-9DA8-3C6915FD7A76}" destId="{DB8D771A-C7B7-4FE8-9454-3401E9F76811}" srcOrd="0" destOrd="0" presId="urn:microsoft.com/office/officeart/2005/8/layout/cycle7"/>
    <dgm:cxn modelId="{186B284C-603F-4AD4-B28F-CB3934394970}" type="presParOf" srcId="{AF8A9CE2-3B4F-455F-9947-C175BFB6BD80}" destId="{EFFEDFF3-BCD6-4FDE-A4F1-124ABFCEAA7D}" srcOrd="2" destOrd="0" presId="urn:microsoft.com/office/officeart/2005/8/layout/cycle7"/>
    <dgm:cxn modelId="{AF7E9665-BB74-4BFD-8C85-D37C0E2B70E5}" type="presParOf" srcId="{AF8A9CE2-3B4F-455F-9947-C175BFB6BD80}" destId="{CF779A24-517D-4B3F-8182-5C73A55962C7}" srcOrd="3" destOrd="0" presId="urn:microsoft.com/office/officeart/2005/8/layout/cycle7"/>
    <dgm:cxn modelId="{2213A885-C53F-403F-9E1A-BECBC139E810}" type="presParOf" srcId="{CF779A24-517D-4B3F-8182-5C73A55962C7}" destId="{27F9280F-9823-44D6-A6E9-20CC5054E5C8}" srcOrd="0" destOrd="0" presId="urn:microsoft.com/office/officeart/2005/8/layout/cycle7"/>
    <dgm:cxn modelId="{0EFDF9E1-EE41-4CF6-BA02-967666F14E27}" type="presParOf" srcId="{AF8A9CE2-3B4F-455F-9947-C175BFB6BD80}" destId="{46F8BFD3-E7A5-46D7-9258-B0906CCB2DAA}" srcOrd="4" destOrd="0" presId="urn:microsoft.com/office/officeart/2005/8/layout/cycle7"/>
    <dgm:cxn modelId="{78403883-53D2-4528-8319-57C0A8326E69}" type="presParOf" srcId="{AF8A9CE2-3B4F-455F-9947-C175BFB6BD80}" destId="{E1C6847C-79A2-469D-A3B5-F46ECA71C5D5}" srcOrd="5" destOrd="0" presId="urn:microsoft.com/office/officeart/2005/8/layout/cycle7"/>
    <dgm:cxn modelId="{AFFD5557-578C-4A30-B4FD-CF47F6F90489}" type="presParOf" srcId="{E1C6847C-79A2-469D-A3B5-F46ECA71C5D5}" destId="{89326A72-D925-4764-AC00-269DF2DABB36}" srcOrd="0" destOrd="0" presId="urn:microsoft.com/office/officeart/2005/8/layout/cycle7"/>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24CC0-652F-42FC-A5E3-77DD2759C47C}">
      <dsp:nvSpPr>
        <dsp:cNvPr id="0" name=""/>
        <dsp:cNvSpPr/>
      </dsp:nvSpPr>
      <dsp:spPr>
        <a:xfrm>
          <a:off x="3752" y="763328"/>
          <a:ext cx="3144854" cy="266884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just" defTabSz="1155700" rtl="1">
            <a:lnSpc>
              <a:spcPct val="90000"/>
            </a:lnSpc>
            <a:spcBef>
              <a:spcPct val="0"/>
            </a:spcBef>
            <a:spcAft>
              <a:spcPct val="15000"/>
            </a:spcAft>
            <a:buChar char="•"/>
          </a:pPr>
          <a:r>
            <a:rPr lang="ar-BH" sz="2600" b="1" kern="1200" dirty="0">
              <a:latin typeface="Sakkal Majalla" pitchFamily="2" charset="-78"/>
              <a:cs typeface="Sakkal Majalla" pitchFamily="2" charset="-78"/>
            </a:rPr>
            <a:t>هي مآل الحجاج ومنتهاه.</a:t>
          </a:r>
          <a:endParaRPr lang="en-US" sz="2600" b="1" kern="1200" dirty="0">
            <a:latin typeface="Sakkal Majalla" pitchFamily="2" charset="-78"/>
            <a:cs typeface="Sakkal Majalla" pitchFamily="2" charset="-78"/>
          </a:endParaRPr>
        </a:p>
        <a:p>
          <a:pPr marL="228600" lvl="1" indent="-228600" algn="just" defTabSz="1155700" rtl="1">
            <a:lnSpc>
              <a:spcPct val="90000"/>
            </a:lnSpc>
            <a:spcBef>
              <a:spcPct val="0"/>
            </a:spcBef>
            <a:spcAft>
              <a:spcPct val="15000"/>
            </a:spcAft>
            <a:buChar char="•"/>
          </a:pPr>
          <a:r>
            <a:rPr lang="ar-BH" sz="2600" b="1" kern="1200" dirty="0">
              <a:latin typeface="Sakkal Majalla" pitchFamily="2" charset="-78"/>
              <a:cs typeface="Sakkal Majalla" pitchFamily="2" charset="-78"/>
            </a:rPr>
            <a:t>تكون باقتناع أحــــــــــــــــــــد طرفي الحجاج وإذعانه، أو بتأكيد الأطروحة وإقـــــــــــــــــــــــــرار نتيجة مسار الحجاج.</a:t>
          </a:r>
          <a:endParaRPr lang="en-US" sz="2600" b="1" kern="1200" dirty="0">
            <a:latin typeface="Sakkal Majalla" pitchFamily="2" charset="-78"/>
            <a:cs typeface="Sakkal Majalla" pitchFamily="2" charset="-78"/>
          </a:endParaRPr>
        </a:p>
      </dsp:txBody>
      <dsp:txXfrm>
        <a:off x="65170" y="824746"/>
        <a:ext cx="3022018" cy="1974112"/>
      </dsp:txXfrm>
    </dsp:sp>
    <dsp:sp modelId="{9B992F40-6A4B-48FF-B5ED-63BBDAEA519D}">
      <dsp:nvSpPr>
        <dsp:cNvPr id="0" name=""/>
        <dsp:cNvSpPr/>
      </dsp:nvSpPr>
      <dsp:spPr>
        <a:xfrm>
          <a:off x="2127937" y="1448731"/>
          <a:ext cx="3544860" cy="3544860"/>
        </a:xfrm>
        <a:prstGeom prst="leftCircularArrow">
          <a:avLst>
            <a:gd name="adj1" fmla="val 1832"/>
            <a:gd name="adj2" fmla="val 218655"/>
            <a:gd name="adj3" fmla="val 2053792"/>
            <a:gd name="adj4" fmla="val 9084115"/>
            <a:gd name="adj5" fmla="val 2137"/>
          </a:avLst>
        </a:prstGeom>
        <a:solidFill>
          <a:schemeClr val="accent2">
            <a:hueOff val="0"/>
            <a:satOff val="0"/>
            <a:lumOff val="0"/>
            <a:alphaOff val="0"/>
          </a:schemeClr>
        </a:solidFill>
        <a:ln>
          <a:noFill/>
        </a:ln>
        <a:effectLst/>
        <a:scene3d>
          <a:camera prst="orthographicFront">
            <a:rot lat="0" lon="10800000" rev="0"/>
          </a:camera>
          <a:lightRig rig="threePt" dir="t"/>
        </a:scene3d>
      </dsp:spPr>
      <dsp:style>
        <a:lnRef idx="0">
          <a:scrgbClr r="0" g="0" b="0"/>
        </a:lnRef>
        <a:fillRef idx="1">
          <a:scrgbClr r="0" g="0" b="0"/>
        </a:fillRef>
        <a:effectRef idx="0">
          <a:scrgbClr r="0" g="0" b="0"/>
        </a:effectRef>
        <a:fontRef idx="minor">
          <a:schemeClr val="lt1"/>
        </a:fontRef>
      </dsp:style>
    </dsp:sp>
    <dsp:sp modelId="{BF1EC06E-6D8B-4094-AB8A-F12D333B9BD3}">
      <dsp:nvSpPr>
        <dsp:cNvPr id="0" name=""/>
        <dsp:cNvSpPr/>
      </dsp:nvSpPr>
      <dsp:spPr>
        <a:xfrm>
          <a:off x="530858" y="3117580"/>
          <a:ext cx="2186896" cy="81408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ar-BH" sz="3700" kern="1200" dirty="0">
              <a:latin typeface="Sakkal Majalla" panose="02000000000000000000" pitchFamily="2" charset="-78"/>
              <a:cs typeface="Sakkal Majalla" panose="02000000000000000000" pitchFamily="2" charset="-78"/>
            </a:rPr>
            <a:t>النتيجة</a:t>
          </a:r>
          <a:endParaRPr lang="en-US" sz="3700" kern="1200" dirty="0">
            <a:latin typeface="Sakkal Majalla" panose="02000000000000000000" pitchFamily="2" charset="-78"/>
            <a:cs typeface="Sakkal Majalla" panose="02000000000000000000" pitchFamily="2" charset="-78"/>
          </a:endParaRPr>
        </a:p>
      </dsp:txBody>
      <dsp:txXfrm>
        <a:off x="554702" y="3141424"/>
        <a:ext cx="2139208" cy="766394"/>
      </dsp:txXfrm>
    </dsp:sp>
    <dsp:sp modelId="{1F0DA24A-20E2-4185-B2E1-DBBA82559F7D}">
      <dsp:nvSpPr>
        <dsp:cNvPr id="0" name=""/>
        <dsp:cNvSpPr/>
      </dsp:nvSpPr>
      <dsp:spPr>
        <a:xfrm>
          <a:off x="3589196" y="860132"/>
          <a:ext cx="2926835" cy="367032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justLow" defTabSz="1066800" rtl="1">
            <a:lnSpc>
              <a:spcPct val="100000"/>
            </a:lnSpc>
            <a:spcBef>
              <a:spcPct val="0"/>
            </a:spcBef>
            <a:spcAft>
              <a:spcPct val="15000"/>
            </a:spcAft>
            <a:buChar char="•"/>
          </a:pPr>
          <a:r>
            <a:rPr lang="ar-BH" sz="2400" b="1" kern="1200" dirty="0">
              <a:latin typeface="Sakkal Majalla" pitchFamily="2" charset="-78"/>
              <a:cs typeface="Sakkal Majalla" pitchFamily="2" charset="-78"/>
            </a:rPr>
            <a:t>هي مسار عمليّة الإقناع بالأطروحة.</a:t>
          </a:r>
          <a:endParaRPr lang="en-US" sz="2400" b="1" kern="1200" dirty="0">
            <a:latin typeface="Sakkal Majalla" pitchFamily="2" charset="-78"/>
            <a:cs typeface="Sakkal Majalla" pitchFamily="2" charset="-78"/>
          </a:endParaRPr>
        </a:p>
        <a:p>
          <a:pPr marL="228600" lvl="1" indent="-228600" algn="justLow" defTabSz="1066800" rtl="1">
            <a:lnSpc>
              <a:spcPct val="100000"/>
            </a:lnSpc>
            <a:spcBef>
              <a:spcPct val="0"/>
            </a:spcBef>
            <a:spcAft>
              <a:spcPct val="15000"/>
            </a:spcAft>
            <a:buChar char="•"/>
          </a:pPr>
          <a:r>
            <a:rPr lang="ar-BH" sz="2400" b="1" kern="1200" dirty="0">
              <a:latin typeface="Sakkal Majalla" pitchFamily="2" charset="-78"/>
              <a:cs typeface="Sakkal Majalla" pitchFamily="2" charset="-78"/>
            </a:rPr>
            <a:t>تتضمّن مختلف الحجج ووسائل الإقناع التـي وظّفها الكاتب في الدفاع عن الأطروحة ودعمها.</a:t>
          </a:r>
          <a:endParaRPr lang="en-US" sz="2400" b="1" kern="1200" dirty="0">
            <a:latin typeface="Sakkal Majalla" pitchFamily="2" charset="-78"/>
            <a:cs typeface="Sakkal Majalla" pitchFamily="2" charset="-78"/>
          </a:endParaRPr>
        </a:p>
      </dsp:txBody>
      <dsp:txXfrm>
        <a:off x="3673660" y="1731094"/>
        <a:ext cx="2757907" cy="2714896"/>
      </dsp:txXfrm>
    </dsp:sp>
    <dsp:sp modelId="{EFD7D22B-4E4E-47D9-9621-D3C449E9F605}">
      <dsp:nvSpPr>
        <dsp:cNvPr id="0" name=""/>
        <dsp:cNvSpPr/>
      </dsp:nvSpPr>
      <dsp:spPr>
        <a:xfrm rot="1776094">
          <a:off x="4533537" y="451591"/>
          <a:ext cx="4327754" cy="3030416"/>
        </a:xfrm>
        <a:prstGeom prst="circularArrow">
          <a:avLst>
            <a:gd name="adj1" fmla="val 1827"/>
            <a:gd name="adj2" fmla="val 218022"/>
            <a:gd name="adj3" fmla="val 20751685"/>
            <a:gd name="adj4" fmla="val 13720729"/>
            <a:gd name="adj5" fmla="val 2131"/>
          </a:avLst>
        </a:prstGeom>
        <a:solidFill>
          <a:schemeClr val="accent2">
            <a:hueOff val="-1455363"/>
            <a:satOff val="-83928"/>
            <a:lumOff val="8628"/>
            <a:alphaOff val="0"/>
          </a:schemeClr>
        </a:solidFill>
        <a:ln>
          <a:noFill/>
        </a:ln>
        <a:effectLst/>
        <a:scene3d>
          <a:camera prst="orthographicFront">
            <a:rot lat="21301143" lon="8400000" rev="21573786"/>
          </a:camera>
          <a:lightRig rig="threePt" dir="t"/>
        </a:scene3d>
      </dsp:spPr>
      <dsp:style>
        <a:lnRef idx="0">
          <a:scrgbClr r="0" g="0" b="0"/>
        </a:lnRef>
        <a:fillRef idx="1">
          <a:scrgbClr r="0" g="0" b="0"/>
        </a:fillRef>
        <a:effectRef idx="0">
          <a:scrgbClr r="0" g="0" b="0"/>
        </a:effectRef>
        <a:fontRef idx="minor">
          <a:schemeClr val="lt1"/>
        </a:fontRef>
      </dsp:style>
    </dsp:sp>
    <dsp:sp modelId="{C71C8D71-D7A7-411E-A740-FA34EA301B16}">
      <dsp:nvSpPr>
        <dsp:cNvPr id="0" name=""/>
        <dsp:cNvSpPr/>
      </dsp:nvSpPr>
      <dsp:spPr>
        <a:xfrm>
          <a:off x="3873876" y="798727"/>
          <a:ext cx="2318265" cy="764540"/>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ar-BH" sz="3700" kern="1200" dirty="0">
              <a:latin typeface="Sakkal Majalla" panose="02000000000000000000" pitchFamily="2" charset="-78"/>
              <a:cs typeface="Sakkal Majalla" panose="02000000000000000000" pitchFamily="2" charset="-78"/>
            </a:rPr>
            <a:t>سيرورة الحجاج</a:t>
          </a:r>
          <a:endParaRPr lang="en-US" sz="3700" kern="1200" dirty="0">
            <a:latin typeface="Sakkal Majalla" panose="02000000000000000000" pitchFamily="2" charset="-78"/>
            <a:cs typeface="Sakkal Majalla" panose="02000000000000000000" pitchFamily="2" charset="-78"/>
          </a:endParaRPr>
        </a:p>
      </dsp:txBody>
      <dsp:txXfrm>
        <a:off x="3896269" y="821120"/>
        <a:ext cx="2273479" cy="719754"/>
      </dsp:txXfrm>
    </dsp:sp>
    <dsp:sp modelId="{7CA18AB8-60EC-4602-AE8D-0ADD57C8473F}">
      <dsp:nvSpPr>
        <dsp:cNvPr id="0" name=""/>
        <dsp:cNvSpPr/>
      </dsp:nvSpPr>
      <dsp:spPr>
        <a:xfrm>
          <a:off x="6941225" y="1988286"/>
          <a:ext cx="2251194" cy="21156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just" defTabSz="1155700" rtl="1">
            <a:lnSpc>
              <a:spcPct val="90000"/>
            </a:lnSpc>
            <a:spcBef>
              <a:spcPct val="0"/>
            </a:spcBef>
            <a:spcAft>
              <a:spcPct val="15000"/>
            </a:spcAft>
            <a:buChar char="•"/>
          </a:pPr>
          <a:r>
            <a:rPr lang="ar-BH" sz="2600" b="1" kern="1200" dirty="0">
              <a:latin typeface="Sakkal Majalla" pitchFamily="2" charset="-78"/>
              <a:cs typeface="Sakkal Majalla" pitchFamily="2" charset="-78"/>
            </a:rPr>
            <a:t>وهي الفكرة التـي يدافع عنها الكاتب ويسعى إلى الإقناع بها.</a:t>
          </a:r>
          <a:endParaRPr lang="en-US" sz="2600" b="1" kern="1200" dirty="0">
            <a:latin typeface="Sakkal Majalla" pitchFamily="2" charset="-78"/>
            <a:cs typeface="Sakkal Majalla" pitchFamily="2" charset="-78"/>
          </a:endParaRPr>
        </a:p>
      </dsp:txBody>
      <dsp:txXfrm>
        <a:off x="6989912" y="2036973"/>
        <a:ext cx="2153820" cy="1564920"/>
      </dsp:txXfrm>
    </dsp:sp>
    <dsp:sp modelId="{4A7E1FF7-C2C3-44C2-8186-12E7475B56C1}">
      <dsp:nvSpPr>
        <dsp:cNvPr id="0" name=""/>
        <dsp:cNvSpPr/>
      </dsp:nvSpPr>
      <dsp:spPr>
        <a:xfrm>
          <a:off x="7159680" y="1369634"/>
          <a:ext cx="1723924" cy="764540"/>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ar-BH" sz="3700" kern="1200" dirty="0">
              <a:latin typeface="Sakkal Majalla" panose="02000000000000000000" pitchFamily="2" charset="-78"/>
              <a:cs typeface="Sakkal Majalla" panose="02000000000000000000" pitchFamily="2" charset="-78"/>
            </a:rPr>
            <a:t>الأطروحة</a:t>
          </a:r>
          <a:endParaRPr lang="en-US" sz="3700" kern="1200" dirty="0">
            <a:latin typeface="Sakkal Majalla" panose="02000000000000000000" pitchFamily="2" charset="-78"/>
            <a:cs typeface="Sakkal Majalla" panose="02000000000000000000" pitchFamily="2" charset="-78"/>
          </a:endParaRPr>
        </a:p>
      </dsp:txBody>
      <dsp:txXfrm>
        <a:off x="7182073" y="1392027"/>
        <a:ext cx="1679138" cy="7197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859474-8CD4-4C9D-AC0D-F0C3EF89D98B}">
      <dsp:nvSpPr>
        <dsp:cNvPr id="0" name=""/>
        <dsp:cNvSpPr/>
      </dsp:nvSpPr>
      <dsp:spPr>
        <a:xfrm>
          <a:off x="2638649" y="512529"/>
          <a:ext cx="2708713" cy="765807"/>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ar-BH" sz="3600" b="1" kern="1200" dirty="0">
              <a:solidFill>
                <a:srgbClr val="000076"/>
              </a:solidFill>
              <a:latin typeface="Sakkal Majalla" pitchFamily="2" charset="-78"/>
              <a:cs typeface="Sakkal Majalla" pitchFamily="2" charset="-78"/>
            </a:rPr>
            <a:t>الأطروحة نوعان:</a:t>
          </a:r>
          <a:endParaRPr lang="en-US" sz="3600" b="1" kern="1200" dirty="0">
            <a:solidFill>
              <a:srgbClr val="000076"/>
            </a:solidFill>
            <a:latin typeface="Sakkal Majalla" pitchFamily="2" charset="-78"/>
            <a:cs typeface="Sakkal Majalla" pitchFamily="2" charset="-78"/>
          </a:endParaRPr>
        </a:p>
      </dsp:txBody>
      <dsp:txXfrm>
        <a:off x="2661079" y="534959"/>
        <a:ext cx="2663853" cy="720947"/>
      </dsp:txXfrm>
    </dsp:sp>
    <dsp:sp modelId="{0FF60D63-2E1A-411F-9DA8-3C6915FD7A76}">
      <dsp:nvSpPr>
        <dsp:cNvPr id="0" name=""/>
        <dsp:cNvSpPr/>
      </dsp:nvSpPr>
      <dsp:spPr>
        <a:xfrm rot="2207610">
          <a:off x="5038051" y="1596214"/>
          <a:ext cx="1285544" cy="367298"/>
        </a:xfrm>
        <a:prstGeom prst="lef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148240" y="1669674"/>
        <a:ext cx="1065166" cy="220378"/>
      </dsp:txXfrm>
    </dsp:sp>
    <dsp:sp modelId="{EFFEDFF3-BCD6-4FDE-A4F1-124ABFCEAA7D}">
      <dsp:nvSpPr>
        <dsp:cNvPr id="0" name=""/>
        <dsp:cNvSpPr/>
      </dsp:nvSpPr>
      <dsp:spPr>
        <a:xfrm>
          <a:off x="5462198" y="2451394"/>
          <a:ext cx="2516720" cy="968053"/>
        </a:xfrm>
        <a:prstGeom prst="roundRect">
          <a:avLst>
            <a:gd name="adj" fmla="val 10000"/>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ar-BH" sz="1800" kern="1200" dirty="0">
            <a:latin typeface="Sakkal Majalla" pitchFamily="2" charset="-78"/>
            <a:cs typeface="Sakkal Majalla" pitchFamily="2" charset="-78"/>
          </a:endParaRPr>
        </a:p>
        <a:p>
          <a:pPr marL="0" lvl="0" indent="0" algn="ctr" defTabSz="800100">
            <a:lnSpc>
              <a:spcPct val="90000"/>
            </a:lnSpc>
            <a:spcBef>
              <a:spcPct val="0"/>
            </a:spcBef>
            <a:spcAft>
              <a:spcPct val="35000"/>
            </a:spcAft>
            <a:buNone/>
          </a:pPr>
          <a:r>
            <a:rPr lang="ar-BH" sz="3200" kern="1200" dirty="0">
              <a:latin typeface="Sakkal Majalla" pitchFamily="2" charset="-78"/>
              <a:cs typeface="Sakkal Majalla" pitchFamily="2" charset="-78"/>
            </a:rPr>
            <a:t>أطروحة مدعومة</a:t>
          </a:r>
        </a:p>
        <a:p>
          <a:pPr marL="0" lvl="0" indent="0" algn="ctr" defTabSz="800100">
            <a:lnSpc>
              <a:spcPct val="100000"/>
            </a:lnSpc>
            <a:spcBef>
              <a:spcPct val="0"/>
            </a:spcBef>
            <a:spcAft>
              <a:spcPts val="0"/>
            </a:spcAft>
            <a:buNone/>
          </a:pPr>
          <a:endParaRPr lang="en-US" sz="3200" kern="1200" dirty="0">
            <a:latin typeface="Sakkal Majalla" pitchFamily="2" charset="-78"/>
            <a:cs typeface="Sakkal Majalla" pitchFamily="2" charset="-78"/>
          </a:endParaRPr>
        </a:p>
      </dsp:txBody>
      <dsp:txXfrm>
        <a:off x="5490551" y="2479747"/>
        <a:ext cx="2460014" cy="911347"/>
      </dsp:txXfrm>
    </dsp:sp>
    <dsp:sp modelId="{CF779A24-517D-4B3F-8182-5C73A55962C7}">
      <dsp:nvSpPr>
        <dsp:cNvPr id="0" name=""/>
        <dsp:cNvSpPr/>
      </dsp:nvSpPr>
      <dsp:spPr>
        <a:xfrm rot="10757169">
          <a:off x="3664830" y="2682426"/>
          <a:ext cx="1431566" cy="518640"/>
        </a:xfrm>
        <a:prstGeom prst="leftRightArrow">
          <a:avLst>
            <a:gd name="adj1" fmla="val 60000"/>
            <a:gd name="adj2" fmla="val 50000"/>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ar-BH" sz="2400" b="1" kern="1200" dirty="0"/>
            <a:t>+         -</a:t>
          </a:r>
          <a:endParaRPr lang="en-US" sz="2400" b="1" kern="1200" dirty="0"/>
        </a:p>
      </dsp:txBody>
      <dsp:txXfrm rot="10800000">
        <a:off x="3820422" y="2786154"/>
        <a:ext cx="1120382" cy="311184"/>
      </dsp:txXfrm>
    </dsp:sp>
    <dsp:sp modelId="{46F8BFD3-E7A5-46D7-9258-B0906CCB2DAA}">
      <dsp:nvSpPr>
        <dsp:cNvPr id="0" name=""/>
        <dsp:cNvSpPr/>
      </dsp:nvSpPr>
      <dsp:spPr>
        <a:xfrm>
          <a:off x="799859" y="2509485"/>
          <a:ext cx="2516720" cy="968053"/>
        </a:xfrm>
        <a:prstGeom prst="roundRect">
          <a:avLst>
            <a:gd name="adj" fmla="val 1000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ar-BH" sz="1800" kern="1200" dirty="0">
            <a:latin typeface="Sakkal Majalla" pitchFamily="2" charset="-78"/>
            <a:cs typeface="Sakkal Majalla" pitchFamily="2" charset="-78"/>
          </a:endParaRPr>
        </a:p>
        <a:p>
          <a:pPr marL="0" lvl="0" indent="0" algn="ctr" defTabSz="800100">
            <a:lnSpc>
              <a:spcPct val="90000"/>
            </a:lnSpc>
            <a:spcBef>
              <a:spcPct val="0"/>
            </a:spcBef>
            <a:spcAft>
              <a:spcPct val="35000"/>
            </a:spcAft>
            <a:buNone/>
          </a:pPr>
          <a:r>
            <a:rPr lang="ar-BH" sz="3200" kern="1200" dirty="0">
              <a:latin typeface="Sakkal Majalla" pitchFamily="2" charset="-78"/>
              <a:cs typeface="Sakkal Majalla" pitchFamily="2" charset="-78"/>
            </a:rPr>
            <a:t>أطروحة مدحوضة</a:t>
          </a:r>
        </a:p>
        <a:p>
          <a:pPr marL="0" lvl="0" indent="0" algn="ctr" defTabSz="800100">
            <a:lnSpc>
              <a:spcPct val="90000"/>
            </a:lnSpc>
            <a:spcBef>
              <a:spcPct val="0"/>
            </a:spcBef>
            <a:spcAft>
              <a:spcPct val="35000"/>
            </a:spcAft>
            <a:buNone/>
          </a:pPr>
          <a:endParaRPr lang="en-US" sz="3200" kern="1200" dirty="0">
            <a:latin typeface="Sakkal Majalla" pitchFamily="2" charset="-78"/>
            <a:cs typeface="Sakkal Majalla" pitchFamily="2" charset="-78"/>
          </a:endParaRPr>
        </a:p>
      </dsp:txBody>
      <dsp:txXfrm>
        <a:off x="828212" y="2537838"/>
        <a:ext cx="2460014" cy="911347"/>
      </dsp:txXfrm>
    </dsp:sp>
    <dsp:sp modelId="{E1C6847C-79A2-469D-A3B5-F46ECA71C5D5}">
      <dsp:nvSpPr>
        <dsp:cNvPr id="0" name=""/>
        <dsp:cNvSpPr/>
      </dsp:nvSpPr>
      <dsp:spPr>
        <a:xfrm rot="18760881">
          <a:off x="1739086" y="1642011"/>
          <a:ext cx="1213611" cy="367298"/>
        </a:xfrm>
        <a:prstGeom prst="leftRightArrow">
          <a:avLst>
            <a:gd name="adj1" fmla="val 60000"/>
            <a:gd name="adj2" fmla="val 5000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1849275" y="1715471"/>
        <a:ext cx="993233" cy="22037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BH"/>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6A91F86-147A-4A04-9625-8663E8E168F2}" type="datetimeFigureOut">
              <a:rPr lang="ar-BH" smtClean="0"/>
              <a:pPr/>
              <a:t>15/02/1443</a:t>
            </a:fld>
            <a:endParaRPr lang="ar-B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B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BH"/>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D228842-AA24-48D6-AD73-F6985D91EC95}" type="slidenum">
              <a:rPr lang="ar-BH" smtClean="0"/>
              <a:pPr/>
              <a:t>‹#›</a:t>
            </a:fld>
            <a:endParaRPr lang="ar-BH"/>
          </a:p>
        </p:txBody>
      </p:sp>
    </p:spTree>
    <p:extLst>
      <p:ext uri="{BB962C8B-B14F-4D97-AF65-F5344CB8AC3E}">
        <p14:creationId xmlns:p14="http://schemas.microsoft.com/office/powerpoint/2010/main" val="21804910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228842-AA24-48D6-AD73-F6985D91EC95}" type="slidenum">
              <a:rPr lang="ar-BH" smtClean="0"/>
              <a:pPr/>
              <a:t>9</a:t>
            </a:fld>
            <a:endParaRPr lang="ar-BH"/>
          </a:p>
        </p:txBody>
      </p:sp>
    </p:spTree>
    <p:extLst>
      <p:ext uri="{BB962C8B-B14F-4D97-AF65-F5344CB8AC3E}">
        <p14:creationId xmlns:p14="http://schemas.microsoft.com/office/powerpoint/2010/main" val="428539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228842-AA24-48D6-AD73-F6985D91EC95}" type="slidenum">
              <a:rPr lang="ar-BH" smtClean="0"/>
              <a:pPr/>
              <a:t>10</a:t>
            </a:fld>
            <a:endParaRPr lang="ar-BH"/>
          </a:p>
        </p:txBody>
      </p:sp>
    </p:spTree>
    <p:extLst>
      <p:ext uri="{BB962C8B-B14F-4D97-AF65-F5344CB8AC3E}">
        <p14:creationId xmlns:p14="http://schemas.microsoft.com/office/powerpoint/2010/main" val="3291070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B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BH"/>
          </a:p>
        </p:txBody>
      </p:sp>
      <p:sp>
        <p:nvSpPr>
          <p:cNvPr id="4" name="Date Placeholder 3"/>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77874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B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Date Placeholder 3"/>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63704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B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Date Placeholder 3"/>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3156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B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Date Placeholder 3"/>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212863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B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475823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BH"/>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5" name="Date Placeholder 4"/>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77983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B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7" name="Date Placeholder 6"/>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8" name="Footer Placeholder 7"/>
          <p:cNvSpPr>
            <a:spLocks noGrp="1"/>
          </p:cNvSpPr>
          <p:nvPr>
            <p:ph type="ftr" sz="quarter" idx="11"/>
          </p:nvPr>
        </p:nvSpPr>
        <p:spPr/>
        <p:txBody>
          <a:bodyPr/>
          <a:lstStyle/>
          <a:p>
            <a:endParaRPr lang="ar-BH"/>
          </a:p>
        </p:txBody>
      </p:sp>
      <p:sp>
        <p:nvSpPr>
          <p:cNvPr id="9" name="Slide Number Placeholder 8"/>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399653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BH"/>
          </a:p>
        </p:txBody>
      </p:sp>
      <p:sp>
        <p:nvSpPr>
          <p:cNvPr id="3" name="Date Placeholder 2"/>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4" name="Footer Placeholder 3"/>
          <p:cNvSpPr>
            <a:spLocks noGrp="1"/>
          </p:cNvSpPr>
          <p:nvPr>
            <p:ph type="ftr" sz="quarter" idx="11"/>
          </p:nvPr>
        </p:nvSpPr>
        <p:spPr/>
        <p:txBody>
          <a:bodyPr/>
          <a:lstStyle/>
          <a:p>
            <a:endParaRPr lang="ar-BH"/>
          </a:p>
        </p:txBody>
      </p:sp>
      <p:sp>
        <p:nvSpPr>
          <p:cNvPr id="5" name="Slide Number Placeholder 4"/>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130135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3" name="Footer Placeholder 2"/>
          <p:cNvSpPr>
            <a:spLocks noGrp="1"/>
          </p:cNvSpPr>
          <p:nvPr>
            <p:ph type="ftr" sz="quarter" idx="11"/>
          </p:nvPr>
        </p:nvSpPr>
        <p:spPr/>
        <p:txBody>
          <a:bodyPr/>
          <a:lstStyle/>
          <a:p>
            <a:endParaRPr lang="ar-BH"/>
          </a:p>
        </p:txBody>
      </p:sp>
      <p:sp>
        <p:nvSpPr>
          <p:cNvPr id="4" name="Slide Number Placeholder 3"/>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36930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B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289438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B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B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B68A5-3199-4491-9E42-0F3FC01B541E}" type="datetimeFigureOut">
              <a:rPr lang="ar-BH" smtClean="0"/>
              <a:pPr/>
              <a:t>15/02/1443</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2284075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B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3B68A5-3199-4491-9E42-0F3FC01B541E}" type="datetimeFigureOut">
              <a:rPr lang="ar-BH" smtClean="0"/>
              <a:pPr/>
              <a:t>15/02/1443</a:t>
            </a:fld>
            <a:endParaRPr lang="ar-B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BH"/>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8A5825-2D60-4FC2-9145-9D789DB56459}" type="slidenum">
              <a:rPr lang="ar-BH" smtClean="0"/>
              <a:pPr/>
              <a:t>‹#›</a:t>
            </a:fld>
            <a:endParaRPr lang="ar-BH"/>
          </a:p>
        </p:txBody>
      </p:sp>
    </p:spTree>
    <p:extLst>
      <p:ext uri="{BB962C8B-B14F-4D97-AF65-F5344CB8AC3E}">
        <p14:creationId xmlns:p14="http://schemas.microsoft.com/office/powerpoint/2010/main" val="1090540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BH"/>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59447" y="90536"/>
            <a:ext cx="7163421" cy="1176630"/>
          </a:xfrm>
          <a:prstGeom prst="rect">
            <a:avLst/>
          </a:prstGeom>
          <a:ln/>
        </p:spPr>
      </p:pic>
      <p:sp>
        <p:nvSpPr>
          <p:cNvPr id="11" name="Rectangle 10"/>
          <p:cNvSpPr/>
          <p:nvPr/>
        </p:nvSpPr>
        <p:spPr>
          <a:xfrm>
            <a:off x="4582275" y="3405883"/>
            <a:ext cx="5332806" cy="2063261"/>
          </a:xfrm>
          <a:prstGeom prst="rect">
            <a:avLst/>
          </a:prstGeom>
          <a:solidFill>
            <a:srgbClr val="9AC88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r>
              <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r>
              <a:rPr lang="en-US"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en-US" sz="5400" b="1" dirty="0">
              <a:solidFill>
                <a:srgbClr val="C00000"/>
              </a:solidFill>
              <a:latin typeface="Sakkal Majalla" panose="02000000000000000000" pitchFamily="2" charset="-78"/>
              <a:cs typeface="Sakkal Majalla" panose="02000000000000000000" pitchFamily="2" charset="-78"/>
            </a:endParaRPr>
          </a:p>
          <a:p>
            <a:pPr algn="ctr"/>
            <a:r>
              <a:rPr lang="ar-BH" sz="5400" b="1" dirty="0">
                <a:solidFill>
                  <a:srgbClr val="C00000"/>
                </a:solidFill>
                <a:latin typeface="Sakkal Majalla" panose="02000000000000000000" pitchFamily="2" charset="-78"/>
                <a:cs typeface="Sakkal Majalla" panose="02000000000000000000" pitchFamily="2" charset="-78"/>
              </a:rPr>
              <a:t>إنتاج نصّ </a:t>
            </a:r>
          </a:p>
          <a:p>
            <a:pPr algn="ctr"/>
            <a:r>
              <a:rPr lang="ar-BH" sz="5400" b="1" dirty="0">
                <a:solidFill>
                  <a:srgbClr val="C00000"/>
                </a:solidFill>
                <a:latin typeface="Sakkal Majalla" panose="02000000000000000000" pitchFamily="2" charset="-78"/>
                <a:cs typeface="Sakkal Majalla" panose="02000000000000000000" pitchFamily="2" charset="-78"/>
              </a:rPr>
              <a:t>ذي بنية حجاجيّة</a:t>
            </a: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6" name="Rectangle 5"/>
          <p:cNvSpPr/>
          <p:nvPr/>
        </p:nvSpPr>
        <p:spPr>
          <a:xfrm>
            <a:off x="0" y="1678040"/>
            <a:ext cx="12192000" cy="1034185"/>
          </a:xfrm>
          <a:prstGeom prst="rect">
            <a:avLst/>
          </a:prstGeom>
          <a:solidFill>
            <a:srgbClr val="DE3745"/>
          </a:solidFill>
          <a:ln>
            <a:noFill/>
          </a:ln>
        </p:spPr>
        <p:style>
          <a:lnRef idx="1">
            <a:schemeClr val="accent6"/>
          </a:lnRef>
          <a:fillRef idx="2">
            <a:schemeClr val="accent6"/>
          </a:fillRef>
          <a:effectRef idx="1">
            <a:schemeClr val="accent6"/>
          </a:effectRef>
          <a:fontRef idx="minor">
            <a:schemeClr val="dk1"/>
          </a:fontRef>
        </p:style>
        <p:txBody>
          <a:bodyPr rtlCol="0" anchor="ctr"/>
          <a:lstStyle/>
          <a:p>
            <a:r>
              <a:rPr lang="ar-BH" sz="4800" b="1" dirty="0">
                <a:solidFill>
                  <a:schemeClr val="bg1"/>
                </a:solidFill>
                <a:latin typeface="Sakkal Majalla" panose="02000000000000000000" pitchFamily="2" charset="-78"/>
                <a:cs typeface="Sakkal Majalla" panose="02000000000000000000" pitchFamily="2" charset="-78"/>
              </a:rPr>
              <a:t>                                            الإنتاج الكتابيّ</a:t>
            </a:r>
            <a:endParaRPr lang="en-US" sz="4800" b="1" dirty="0">
              <a:solidFill>
                <a:schemeClr val="bg1"/>
              </a:solidFill>
              <a:latin typeface="Sakkal Majalla" panose="02000000000000000000" pitchFamily="2" charset="-78"/>
              <a:cs typeface="Sakkal Majalla" panose="02000000000000000000" pitchFamily="2" charset="-78"/>
            </a:endParaRPr>
          </a:p>
        </p:txBody>
      </p:sp>
      <p:sp>
        <p:nvSpPr>
          <p:cNvPr id="8" name="Rectangle 7"/>
          <p:cNvSpPr/>
          <p:nvPr/>
        </p:nvSpPr>
        <p:spPr>
          <a:xfrm>
            <a:off x="4353336" y="5843311"/>
            <a:ext cx="6096000" cy="830997"/>
          </a:xfrm>
          <a:prstGeom prst="rect">
            <a:avLst/>
          </a:prstGeom>
        </p:spPr>
        <p:txBody>
          <a:bodyPr>
            <a:spAutoFit/>
          </a:bodyPr>
          <a:lstStyle/>
          <a:p>
            <a:pPr algn="ctr"/>
            <a:r>
              <a:rPr lang="ar-BH" sz="2400" b="1" dirty="0">
                <a:solidFill>
                  <a:schemeClr val="tx1">
                    <a:lumMod val="95000"/>
                    <a:lumOff val="5000"/>
                  </a:schemeClr>
                </a:solidFill>
                <a:latin typeface="Sakkal Majalla" pitchFamily="2" charset="-78"/>
                <a:cs typeface="Sakkal Majalla" pitchFamily="2" charset="-78"/>
              </a:rPr>
              <a:t>الل</a:t>
            </a:r>
            <a:r>
              <a:rPr lang="ar-SA" sz="2400" b="1" dirty="0">
                <a:solidFill>
                  <a:schemeClr val="tx1">
                    <a:lumMod val="95000"/>
                    <a:lumOff val="5000"/>
                  </a:schemeClr>
                </a:solidFill>
                <a:latin typeface="Sakkal Majalla" pitchFamily="2" charset="-78"/>
                <a:cs typeface="Sakkal Majalla" pitchFamily="2" charset="-78"/>
              </a:rPr>
              <a:t>ّ</a:t>
            </a:r>
            <a:r>
              <a:rPr lang="ar-BH" sz="2400" b="1" dirty="0">
                <a:solidFill>
                  <a:schemeClr val="tx1">
                    <a:lumMod val="95000"/>
                    <a:lumOff val="5000"/>
                  </a:schemeClr>
                </a:solidFill>
                <a:latin typeface="Sakkal Majalla" pitchFamily="2" charset="-78"/>
                <a:cs typeface="Sakkal Majalla" pitchFamily="2" charset="-78"/>
              </a:rPr>
              <a:t>غة العربيّة  - الفصل الدراسيّ الأوّل</a:t>
            </a:r>
            <a:endParaRPr lang="ar-BH" sz="2400" b="1" dirty="0">
              <a:latin typeface="Sakkal Majalla" panose="02000000000000000000" pitchFamily="2" charset="-78"/>
              <a:ea typeface="Arial Unicode MS" pitchFamily="34" charset="-128"/>
              <a:cs typeface="Sakkal Majalla" panose="02000000000000000000" pitchFamily="2" charset="-78"/>
            </a:endParaRPr>
          </a:p>
          <a:p>
            <a:pPr algn="ctr"/>
            <a:r>
              <a:rPr lang="ar-BH" sz="2400" b="1" dirty="0">
                <a:solidFill>
                  <a:schemeClr val="tx1">
                    <a:lumMod val="95000"/>
                    <a:lumOff val="5000"/>
                  </a:schemeClr>
                </a:solidFill>
                <a:latin typeface="Sakkal Majalla" pitchFamily="2" charset="-78"/>
                <a:cs typeface="Sakkal Majalla" pitchFamily="2" charset="-78"/>
              </a:rPr>
              <a:t> </a:t>
            </a:r>
            <a:r>
              <a:rPr lang="ar-SA" sz="2400" b="1" dirty="0">
                <a:solidFill>
                  <a:schemeClr val="tx1">
                    <a:lumMod val="95000"/>
                    <a:lumOff val="5000"/>
                  </a:schemeClr>
                </a:solidFill>
                <a:latin typeface="Sakkal Majalla" pitchFamily="2" charset="-78"/>
                <a:cs typeface="Sakkal Majalla" pitchFamily="2" charset="-78"/>
              </a:rPr>
              <a:t>المقرّر </a:t>
            </a:r>
            <a:r>
              <a:rPr lang="ar-BH" sz="2400" b="1" dirty="0">
                <a:solidFill>
                  <a:schemeClr val="tx1">
                    <a:lumMod val="95000"/>
                    <a:lumOff val="5000"/>
                  </a:schemeClr>
                </a:solidFill>
                <a:latin typeface="Sakkal Majalla" pitchFamily="2" charset="-78"/>
                <a:cs typeface="Sakkal Majalla" pitchFamily="2" charset="-78"/>
              </a:rPr>
              <a:t>عرب 201 - الصفّ الثاني الثانويّ</a:t>
            </a:r>
            <a:endParaRPr lang="ar-BH" sz="2400" b="1" dirty="0">
              <a:latin typeface="Sakkal Majalla" panose="02000000000000000000" pitchFamily="2" charset="-78"/>
              <a:ea typeface="Arial Unicode MS" pitchFamily="34" charset="-128"/>
              <a:cs typeface="Sakkal Majalla" panose="02000000000000000000" pitchFamily="2" charset="-78"/>
            </a:endParaRPr>
          </a:p>
        </p:txBody>
      </p:sp>
      <p:pic>
        <p:nvPicPr>
          <p:cNvPr id="22530" name="Picture 2" descr="Page Background"/>
          <p:cNvPicPr>
            <a:picLocks noChangeAspect="1" noChangeArrowheads="1"/>
          </p:cNvPicPr>
          <p:nvPr/>
        </p:nvPicPr>
        <p:blipFill>
          <a:blip r:embed="rId3"/>
          <a:srcRect/>
          <a:stretch>
            <a:fillRect/>
          </a:stretch>
        </p:blipFill>
        <p:spPr bwMode="auto">
          <a:xfrm>
            <a:off x="0" y="1931791"/>
            <a:ext cx="4027470" cy="4912340"/>
          </a:xfrm>
          <a:prstGeom prst="rect">
            <a:avLst/>
          </a:prstGeom>
          <a:noFill/>
        </p:spPr>
      </p:pic>
    </p:spTree>
    <p:extLst>
      <p:ext uri="{BB962C8B-B14F-4D97-AF65-F5344CB8AC3E}">
        <p14:creationId xmlns:p14="http://schemas.microsoft.com/office/powerpoint/2010/main" val="1185851398"/>
      </p:ext>
    </p:extLst>
  </p:cSld>
  <p:clrMapOvr>
    <a:masterClrMapping/>
  </p:clrMapOvr>
  <p:transition spd="slow" advTm="45122">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597" y="-1"/>
            <a:ext cx="1261404" cy="1054723"/>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3" name="Title 1"/>
          <p:cNvSpPr txBox="1">
            <a:spLocks/>
          </p:cNvSpPr>
          <p:nvPr/>
        </p:nvSpPr>
        <p:spPr>
          <a:xfrm>
            <a:off x="4501663" y="115213"/>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الإنتاج الجزئيّ</a:t>
            </a:r>
            <a:endParaRPr lang="ar-BH" sz="3600" dirty="0">
              <a:solidFill>
                <a:schemeClr val="bg1"/>
              </a:solidFill>
              <a:latin typeface="Sakkal Majalla" panose="02000000000000000000" pitchFamily="2" charset="-78"/>
              <a:cs typeface="Sakkal Majalla" panose="02000000000000000000" pitchFamily="2" charset="-78"/>
            </a:endParaRPr>
          </a:p>
        </p:txBody>
      </p:sp>
      <p:sp>
        <p:nvSpPr>
          <p:cNvPr id="8" name="Rectangle 7"/>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10" name="Title 1"/>
          <p:cNvSpPr txBox="1">
            <a:spLocks/>
          </p:cNvSpPr>
          <p:nvPr/>
        </p:nvSpPr>
        <p:spPr>
          <a:xfrm>
            <a:off x="9551963" y="1069471"/>
            <a:ext cx="2463609" cy="520177"/>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أوّلًا: الأطروحة:</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11" name="Rectangle 10"/>
          <p:cNvSpPr/>
          <p:nvPr/>
        </p:nvSpPr>
        <p:spPr>
          <a:xfrm>
            <a:off x="1055078" y="1702190"/>
            <a:ext cx="10944664" cy="63304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latin typeface="Sakkal Majalla" pitchFamily="2" charset="-78"/>
                <a:cs typeface="Sakkal Majalla" pitchFamily="2" charset="-78"/>
              </a:rPr>
              <a:t>اكتب أطروحة مدحوضة مناسبة لكلّ فكرة ممّا يأتي مستعملًا ما شئتَ من العبارات المقترحة.</a:t>
            </a:r>
            <a:endParaRPr lang="en-US" sz="3200" b="1" dirty="0">
              <a:latin typeface="Sakkal Majalla" pitchFamily="2" charset="-78"/>
              <a:cs typeface="Sakkal Majalla" pitchFamily="2" charset="-78"/>
            </a:endParaRPr>
          </a:p>
        </p:txBody>
      </p:sp>
      <p:sp>
        <p:nvSpPr>
          <p:cNvPr id="12" name="Rectangle 11"/>
          <p:cNvSpPr/>
          <p:nvPr/>
        </p:nvSpPr>
        <p:spPr>
          <a:xfrm>
            <a:off x="4628271" y="2768992"/>
            <a:ext cx="7383191" cy="4947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2800" b="1" dirty="0">
                <a:solidFill>
                  <a:srgbClr val="000076"/>
                </a:solidFill>
                <a:latin typeface="Sakkal Majalla" pitchFamily="2" charset="-78"/>
                <a:cs typeface="Sakkal Majalla" pitchFamily="2" charset="-78"/>
              </a:rPr>
              <a:t>1) الإسلامُ ليس دينَ تَسامُح.</a:t>
            </a:r>
            <a:endParaRPr lang="en-US" sz="2800" b="1" dirty="0">
              <a:solidFill>
                <a:srgbClr val="000076"/>
              </a:solidFill>
              <a:latin typeface="Sakkal Majalla" pitchFamily="2" charset="-78"/>
              <a:cs typeface="Sakkal Majalla" pitchFamily="2" charset="-78"/>
            </a:endParaRPr>
          </a:p>
        </p:txBody>
      </p:sp>
      <p:sp>
        <p:nvSpPr>
          <p:cNvPr id="13" name="Rectangle 12"/>
          <p:cNvSpPr/>
          <p:nvPr/>
        </p:nvSpPr>
        <p:spPr>
          <a:xfrm>
            <a:off x="4712678" y="3976468"/>
            <a:ext cx="7296439" cy="4947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2800" b="1" dirty="0">
                <a:solidFill>
                  <a:srgbClr val="000076"/>
                </a:solidFill>
                <a:latin typeface="Sakkal Majalla" pitchFamily="2" charset="-78"/>
                <a:cs typeface="Sakkal Majalla" pitchFamily="2" charset="-78"/>
              </a:rPr>
              <a:t>2) ليس للمرأة إسهام فعليّ في مجال الثقافة والعُلوم.</a:t>
            </a:r>
            <a:endParaRPr lang="en-US" sz="2800" b="1" dirty="0">
              <a:solidFill>
                <a:srgbClr val="000076"/>
              </a:solidFill>
              <a:latin typeface="Sakkal Majalla" pitchFamily="2" charset="-78"/>
              <a:cs typeface="Sakkal Majalla" pitchFamily="2" charset="-78"/>
            </a:endParaRPr>
          </a:p>
        </p:txBody>
      </p:sp>
      <p:sp>
        <p:nvSpPr>
          <p:cNvPr id="14" name="Title 1"/>
          <p:cNvSpPr txBox="1">
            <a:spLocks/>
          </p:cNvSpPr>
          <p:nvPr/>
        </p:nvSpPr>
        <p:spPr>
          <a:xfrm>
            <a:off x="211017" y="2532185"/>
            <a:ext cx="2644725" cy="3615396"/>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BH" sz="3200" b="1" dirty="0">
                <a:solidFill>
                  <a:srgbClr val="000076"/>
                </a:solidFill>
                <a:latin typeface="Sakkal Majalla" panose="02000000000000000000" pitchFamily="2" charset="-78"/>
                <a:cs typeface="Sakkal Majalla" panose="02000000000000000000" pitchFamily="2" charset="-78"/>
              </a:rPr>
              <a:t>ليس...</a:t>
            </a:r>
          </a:p>
          <a:p>
            <a:pPr algn="r" rtl="1"/>
            <a:r>
              <a:rPr lang="ar-BH" sz="3200" b="1" dirty="0">
                <a:solidFill>
                  <a:srgbClr val="000076"/>
                </a:solidFill>
                <a:latin typeface="Sakkal Majalla" panose="02000000000000000000" pitchFamily="2" charset="-78"/>
                <a:cs typeface="Sakkal Majalla" panose="02000000000000000000" pitchFamily="2" charset="-78"/>
              </a:rPr>
              <a:t>ــــ يُخطئ مَن يظنّ...</a:t>
            </a:r>
          </a:p>
          <a:p>
            <a:pPr algn="r" rtl="1"/>
            <a:r>
              <a:rPr lang="ar-BH" sz="3200" b="1" dirty="0">
                <a:solidFill>
                  <a:srgbClr val="000076"/>
                </a:solidFill>
                <a:latin typeface="Sakkal Majalla" panose="02000000000000000000" pitchFamily="2" charset="-78"/>
                <a:cs typeface="Sakkal Majalla" panose="02000000000000000000" pitchFamily="2" charset="-78"/>
              </a:rPr>
              <a:t>ــــ وهو قول مُجانِبٌ للصواب.</a:t>
            </a:r>
          </a:p>
          <a:p>
            <a:pPr algn="r" rtl="1"/>
            <a:r>
              <a:rPr lang="ar-BH" sz="3200" b="1" dirty="0">
                <a:solidFill>
                  <a:srgbClr val="000076"/>
                </a:solidFill>
                <a:latin typeface="Sakkal Majalla" panose="02000000000000000000" pitchFamily="2" charset="-78"/>
                <a:cs typeface="Sakkal Majalla" panose="02000000000000000000" pitchFamily="2" charset="-78"/>
              </a:rPr>
              <a:t>ــــ إلّا أنّ، غيرَ أنّ...، لكنّ...، بَيدَ أنّ...</a:t>
            </a:r>
          </a:p>
          <a:p>
            <a:pPr algn="r" rtl="1"/>
            <a:r>
              <a:rPr lang="ar-BH" sz="3200" b="1" dirty="0">
                <a:solidFill>
                  <a:srgbClr val="000076"/>
                </a:solidFill>
                <a:latin typeface="Sakkal Majalla" panose="02000000000000000000" pitchFamily="2" charset="-78"/>
                <a:cs typeface="Sakkal Majalla" panose="02000000000000000000" pitchFamily="2" charset="-78"/>
              </a:rPr>
              <a:t>ــــ رأي لا يخلو من مُغالَطَة.</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15" name="Rectangle 14"/>
          <p:cNvSpPr/>
          <p:nvPr/>
        </p:nvSpPr>
        <p:spPr>
          <a:xfrm>
            <a:off x="3108961" y="2630660"/>
            <a:ext cx="8914225" cy="92846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يرى البعضُ أنّ الإسلامَ ليسَ دينَ تسامح، </a:t>
            </a:r>
            <a:r>
              <a:rPr lang="ar-BH" sz="2800" b="1" dirty="0">
                <a:solidFill>
                  <a:srgbClr val="C00000"/>
                </a:solidFill>
                <a:latin typeface="Sakkal Majalla" pitchFamily="2" charset="-78"/>
                <a:cs typeface="Sakkal Majalla" pitchFamily="2" charset="-78"/>
              </a:rPr>
              <a:t>وهو رأيٌ لا يخلو مِن مُغالطة</a:t>
            </a:r>
            <a:r>
              <a:rPr lang="ar-BH" sz="2800" b="1" dirty="0">
                <a:solidFill>
                  <a:srgbClr val="000076"/>
                </a:solidFill>
                <a:latin typeface="Sakkal Majalla" pitchFamily="2" charset="-78"/>
                <a:cs typeface="Sakkal Majalla" pitchFamily="2" charset="-78"/>
              </a:rPr>
              <a:t>، فالتسامُحُ من أبرز خصائص الدين الإسلاميّ وأشهر مميّزاته. </a:t>
            </a:r>
            <a:endParaRPr lang="en-US" sz="2800" b="1" dirty="0">
              <a:solidFill>
                <a:srgbClr val="000076"/>
              </a:solidFill>
              <a:latin typeface="Sakkal Majalla" pitchFamily="2" charset="-78"/>
              <a:cs typeface="Sakkal Majalla" pitchFamily="2" charset="-78"/>
            </a:endParaRPr>
          </a:p>
        </p:txBody>
      </p:sp>
      <p:sp>
        <p:nvSpPr>
          <p:cNvPr id="16" name="Rectangle 15"/>
          <p:cNvSpPr/>
          <p:nvPr/>
        </p:nvSpPr>
        <p:spPr>
          <a:xfrm>
            <a:off x="4724401" y="5099539"/>
            <a:ext cx="7296439" cy="4947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2800" b="1" dirty="0">
                <a:solidFill>
                  <a:srgbClr val="000076"/>
                </a:solidFill>
                <a:latin typeface="Sakkal Majalla" pitchFamily="2" charset="-78"/>
                <a:cs typeface="Sakkal Majalla" pitchFamily="2" charset="-78"/>
              </a:rPr>
              <a:t>3) العمل اليدويّ أقلّ منزلة من العمل الفكريّ.</a:t>
            </a:r>
            <a:endParaRPr lang="en-US" sz="2800" b="1" dirty="0">
              <a:solidFill>
                <a:srgbClr val="000076"/>
              </a:solidFill>
              <a:latin typeface="Sakkal Majalla" pitchFamily="2" charset="-78"/>
              <a:cs typeface="Sakkal Majalla" pitchFamily="2" charset="-78"/>
            </a:endParaRPr>
          </a:p>
        </p:txBody>
      </p:sp>
      <p:sp>
        <p:nvSpPr>
          <p:cNvPr id="17" name="Rectangle 16"/>
          <p:cNvSpPr/>
          <p:nvPr/>
        </p:nvSpPr>
        <p:spPr>
          <a:xfrm>
            <a:off x="3120685" y="3781867"/>
            <a:ext cx="8914225" cy="92846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C00000"/>
                </a:solidFill>
                <a:latin typeface="Sakkal Majalla" pitchFamily="2" charset="-78"/>
                <a:cs typeface="Sakkal Majalla" pitchFamily="2" charset="-78"/>
              </a:rPr>
              <a:t>يُخطئُ مَن يظنّ </a:t>
            </a:r>
            <a:r>
              <a:rPr lang="ar-BH" sz="2800" b="1" dirty="0">
                <a:solidFill>
                  <a:srgbClr val="000076"/>
                </a:solidFill>
                <a:latin typeface="Sakkal Majalla" pitchFamily="2" charset="-78"/>
                <a:cs typeface="Sakkal Majalla" pitchFamily="2" charset="-78"/>
              </a:rPr>
              <a:t>أنّ المرأة لا إسهامَ لها في المَجال الثقافيّ والعلميّ، وأنّ هذا المجال حكرٌ على الرجل. </a:t>
            </a:r>
            <a:endParaRPr lang="en-US" sz="2800" b="1" dirty="0">
              <a:solidFill>
                <a:srgbClr val="000076"/>
              </a:solidFill>
              <a:latin typeface="Sakkal Majalla" pitchFamily="2" charset="-78"/>
              <a:cs typeface="Sakkal Majalla" pitchFamily="2" charset="-78"/>
            </a:endParaRPr>
          </a:p>
        </p:txBody>
      </p:sp>
      <p:sp>
        <p:nvSpPr>
          <p:cNvPr id="20" name="Rectangle 19"/>
          <p:cNvSpPr/>
          <p:nvPr/>
        </p:nvSpPr>
        <p:spPr>
          <a:xfrm>
            <a:off x="3120685" y="4935417"/>
            <a:ext cx="8914225" cy="92846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ما زال كثيرٌ من الناس ينظرون بازدراء إلى العمل اليدويّ، ويرونه دليلًا على ضيق الأفق وتدنّي المنزلة الاجتماعيّة. والحقُّ أنّ أصحاب هذه الرؤية </a:t>
            </a:r>
            <a:r>
              <a:rPr lang="ar-BH" sz="2800" b="1" dirty="0">
                <a:solidFill>
                  <a:srgbClr val="C00000"/>
                </a:solidFill>
                <a:latin typeface="Sakkal Majalla" pitchFamily="2" charset="-78"/>
                <a:cs typeface="Sakkal Majalla" pitchFamily="2" charset="-78"/>
              </a:rPr>
              <a:t>يُجانبون الصواب</a:t>
            </a:r>
            <a:r>
              <a:rPr lang="ar-BH" sz="2800" b="1" dirty="0">
                <a:solidFill>
                  <a:srgbClr val="000076"/>
                </a:solidFill>
                <a:latin typeface="Sakkal Majalla" pitchFamily="2" charset="-78"/>
                <a:cs typeface="Sakkal Majalla" pitchFamily="2" charset="-78"/>
              </a:rPr>
              <a:t>. </a:t>
            </a:r>
            <a:endParaRPr lang="en-US" sz="2800" b="1" dirty="0">
              <a:solidFill>
                <a:srgbClr val="000076"/>
              </a:solidFill>
              <a:latin typeface="Sakkal Majalla" pitchFamily="2" charset="-78"/>
              <a:cs typeface="Sakkal Majalla" pitchFamily="2" charset="-78"/>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wipe(down)">
                                      <p:cBhvr>
                                        <p:cTn id="7" dur="500"/>
                                        <p:tgtEl>
                                          <p:spTgt spid="11">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wipe(down)">
                                      <p:cBhvr>
                                        <p:cTn id="10" dur="5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2">
                                            <p:bg/>
                                          </p:spTgt>
                                        </p:tgtEl>
                                        <p:attrNameLst>
                                          <p:attrName>style.visibility</p:attrName>
                                        </p:attrNameLst>
                                      </p:cBhvr>
                                      <p:to>
                                        <p:strVal val="visible"/>
                                      </p:to>
                                    </p:set>
                                    <p:animEffect transition="in" filter="wipe(down)">
                                      <p:cBhvr>
                                        <p:cTn id="15" dur="500"/>
                                        <p:tgtEl>
                                          <p:spTgt spid="12">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wipe(down)">
                                      <p:cBhvr>
                                        <p:cTn id="18" dur="500"/>
                                        <p:tgtEl>
                                          <p:spTgt spid="12">
                                            <p:txEl>
                                              <p:pRg st="0" end="0"/>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3">
                                            <p:bg/>
                                          </p:spTgt>
                                        </p:tgtEl>
                                        <p:attrNameLst>
                                          <p:attrName>style.visibility</p:attrName>
                                        </p:attrNameLst>
                                      </p:cBhvr>
                                      <p:to>
                                        <p:strVal val="visible"/>
                                      </p:to>
                                    </p:set>
                                    <p:animEffect transition="in" filter="wipe(down)">
                                      <p:cBhvr>
                                        <p:cTn id="21" dur="500"/>
                                        <p:tgtEl>
                                          <p:spTgt spid="13">
                                            <p:bg/>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animEffect transition="in" filter="wipe(down)">
                                      <p:cBhvr>
                                        <p:cTn id="24" dur="500"/>
                                        <p:tgtEl>
                                          <p:spTgt spid="13">
                                            <p:txEl>
                                              <p:pRg st="0" end="0"/>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6">
                                            <p:bg/>
                                          </p:spTgt>
                                        </p:tgtEl>
                                        <p:attrNameLst>
                                          <p:attrName>style.visibility</p:attrName>
                                        </p:attrNameLst>
                                      </p:cBhvr>
                                      <p:to>
                                        <p:strVal val="visible"/>
                                      </p:to>
                                    </p:set>
                                    <p:animEffect transition="in" filter="wipe(down)">
                                      <p:cBhvr>
                                        <p:cTn id="27" dur="500"/>
                                        <p:tgtEl>
                                          <p:spTgt spid="16">
                                            <p:bg/>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6">
                                            <p:txEl>
                                              <p:pRg st="0" end="0"/>
                                            </p:txEl>
                                          </p:spTgt>
                                        </p:tgtEl>
                                        <p:attrNameLst>
                                          <p:attrName>style.visibility</p:attrName>
                                        </p:attrNameLst>
                                      </p:cBhvr>
                                      <p:to>
                                        <p:strVal val="visible"/>
                                      </p:to>
                                    </p:set>
                                    <p:animEffect transition="in" filter="wipe(down)">
                                      <p:cBhvr>
                                        <p:cTn id="30" dur="500"/>
                                        <p:tgtEl>
                                          <p:spTgt spid="1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bg/>
                                          </p:spTgt>
                                        </p:tgtEl>
                                        <p:attrNameLst>
                                          <p:attrName>style.visibility</p:attrName>
                                        </p:attrNameLst>
                                      </p:cBhvr>
                                      <p:to>
                                        <p:strVal val="visible"/>
                                      </p:to>
                                    </p:set>
                                    <p:animEffect transition="in" filter="fade">
                                      <p:cBhvr>
                                        <p:cTn id="35" dur="2000"/>
                                        <p:tgtEl>
                                          <p:spTgt spid="14">
                                            <p:bg/>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xEl>
                                              <p:pRg st="0" end="0"/>
                                            </p:txEl>
                                          </p:spTgt>
                                        </p:tgtEl>
                                        <p:attrNameLst>
                                          <p:attrName>style.visibility</p:attrName>
                                        </p:attrNameLst>
                                      </p:cBhvr>
                                      <p:to>
                                        <p:strVal val="visible"/>
                                      </p:to>
                                    </p:set>
                                    <p:animEffect transition="in" filter="fade">
                                      <p:cBhvr>
                                        <p:cTn id="38" dur="2000"/>
                                        <p:tgtEl>
                                          <p:spTgt spid="14">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xEl>
                                              <p:pRg st="1" end="1"/>
                                            </p:txEl>
                                          </p:spTgt>
                                        </p:tgtEl>
                                        <p:attrNameLst>
                                          <p:attrName>style.visibility</p:attrName>
                                        </p:attrNameLst>
                                      </p:cBhvr>
                                      <p:to>
                                        <p:strVal val="visible"/>
                                      </p:to>
                                    </p:set>
                                    <p:animEffect transition="in" filter="fade">
                                      <p:cBhvr>
                                        <p:cTn id="41" dur="2000"/>
                                        <p:tgtEl>
                                          <p:spTgt spid="14">
                                            <p:txEl>
                                              <p:pRg st="1" end="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xEl>
                                              <p:pRg st="2" end="2"/>
                                            </p:txEl>
                                          </p:spTgt>
                                        </p:tgtEl>
                                        <p:attrNameLst>
                                          <p:attrName>style.visibility</p:attrName>
                                        </p:attrNameLst>
                                      </p:cBhvr>
                                      <p:to>
                                        <p:strVal val="visible"/>
                                      </p:to>
                                    </p:set>
                                    <p:animEffect transition="in" filter="fade">
                                      <p:cBhvr>
                                        <p:cTn id="44" dur="2000"/>
                                        <p:tgtEl>
                                          <p:spTgt spid="14">
                                            <p:txEl>
                                              <p:pRg st="2" end="2"/>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xEl>
                                              <p:pRg st="3" end="3"/>
                                            </p:txEl>
                                          </p:spTgt>
                                        </p:tgtEl>
                                        <p:attrNameLst>
                                          <p:attrName>style.visibility</p:attrName>
                                        </p:attrNameLst>
                                      </p:cBhvr>
                                      <p:to>
                                        <p:strVal val="visible"/>
                                      </p:to>
                                    </p:set>
                                    <p:animEffect transition="in" filter="fade">
                                      <p:cBhvr>
                                        <p:cTn id="47" dur="2000"/>
                                        <p:tgtEl>
                                          <p:spTgt spid="14">
                                            <p:txEl>
                                              <p:pRg st="3" end="3"/>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xEl>
                                              <p:pRg st="4" end="4"/>
                                            </p:txEl>
                                          </p:spTgt>
                                        </p:tgtEl>
                                        <p:attrNameLst>
                                          <p:attrName>style.visibility</p:attrName>
                                        </p:attrNameLst>
                                      </p:cBhvr>
                                      <p:to>
                                        <p:strVal val="visible"/>
                                      </p:to>
                                    </p:set>
                                    <p:animEffect transition="in" filter="fade">
                                      <p:cBhvr>
                                        <p:cTn id="50" dur="2000"/>
                                        <p:tgtEl>
                                          <p:spTgt spid="14">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5">
                                            <p:bg/>
                                          </p:spTgt>
                                        </p:tgtEl>
                                        <p:attrNameLst>
                                          <p:attrName>style.visibility</p:attrName>
                                        </p:attrNameLst>
                                      </p:cBhvr>
                                      <p:to>
                                        <p:strVal val="visible"/>
                                      </p:to>
                                    </p:set>
                                    <p:animEffect transition="in" filter="wipe(down)">
                                      <p:cBhvr>
                                        <p:cTn id="55" dur="500"/>
                                        <p:tgtEl>
                                          <p:spTgt spid="15">
                                            <p:bg/>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xEl>
                                              <p:pRg st="0" end="0"/>
                                            </p:txEl>
                                          </p:spTgt>
                                        </p:tgtEl>
                                        <p:attrNameLst>
                                          <p:attrName>style.visibility</p:attrName>
                                        </p:attrNameLst>
                                      </p:cBhvr>
                                      <p:to>
                                        <p:strVal val="visible"/>
                                      </p:to>
                                    </p:set>
                                    <p:animEffect transition="in" filter="wipe(down)">
                                      <p:cBhvr>
                                        <p:cTn id="58" dur="500"/>
                                        <p:tgtEl>
                                          <p:spTgt spid="1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7">
                                            <p:bg/>
                                          </p:spTgt>
                                        </p:tgtEl>
                                        <p:attrNameLst>
                                          <p:attrName>style.visibility</p:attrName>
                                        </p:attrNameLst>
                                      </p:cBhvr>
                                      <p:to>
                                        <p:strVal val="visible"/>
                                      </p:to>
                                    </p:set>
                                    <p:animEffect transition="in" filter="wipe(down)">
                                      <p:cBhvr>
                                        <p:cTn id="63" dur="500"/>
                                        <p:tgtEl>
                                          <p:spTgt spid="17">
                                            <p:bg/>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7">
                                            <p:txEl>
                                              <p:pRg st="0" end="0"/>
                                            </p:txEl>
                                          </p:spTgt>
                                        </p:tgtEl>
                                        <p:attrNameLst>
                                          <p:attrName>style.visibility</p:attrName>
                                        </p:attrNameLst>
                                      </p:cBhvr>
                                      <p:to>
                                        <p:strVal val="visible"/>
                                      </p:to>
                                    </p:set>
                                    <p:animEffect transition="in" filter="wipe(down)">
                                      <p:cBhvr>
                                        <p:cTn id="66" dur="500"/>
                                        <p:tgtEl>
                                          <p:spTgt spid="17">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0">
                                            <p:bg/>
                                          </p:spTgt>
                                        </p:tgtEl>
                                        <p:attrNameLst>
                                          <p:attrName>style.visibility</p:attrName>
                                        </p:attrNameLst>
                                      </p:cBhvr>
                                      <p:to>
                                        <p:strVal val="visible"/>
                                      </p:to>
                                    </p:set>
                                    <p:animEffect transition="in" filter="fade">
                                      <p:cBhvr>
                                        <p:cTn id="71" dur="2000"/>
                                        <p:tgtEl>
                                          <p:spTgt spid="20">
                                            <p:bg/>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0">
                                            <p:txEl>
                                              <p:pRg st="0" end="0"/>
                                            </p:txEl>
                                          </p:spTgt>
                                        </p:tgtEl>
                                        <p:attrNameLst>
                                          <p:attrName>style.visibility</p:attrName>
                                        </p:attrNameLst>
                                      </p:cBhvr>
                                      <p:to>
                                        <p:strVal val="visible"/>
                                      </p:to>
                                    </p:set>
                                    <p:animEffect transition="in" filter="fade">
                                      <p:cBhvr>
                                        <p:cTn id="74" dur="20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P spid="12" grpId="0" build="allAtOnce" animBg="1"/>
      <p:bldP spid="13" grpId="0" build="allAtOnce" animBg="1"/>
      <p:bldP spid="14" grpId="0" build="allAtOnce" animBg="1"/>
      <p:bldP spid="15" grpId="0" build="allAtOnce" animBg="1"/>
      <p:bldP spid="16" grpId="0" build="allAtOnce" animBg="1"/>
      <p:bldP spid="17" grpId="0" build="allAtOnce" animBg="1"/>
      <p:bldP spid="20"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7945757" y="6312006"/>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2" name="Rectangle 21"/>
          <p:cNvSpPr/>
          <p:nvPr/>
        </p:nvSpPr>
        <p:spPr>
          <a:xfrm>
            <a:off x="5117712" y="2677016"/>
            <a:ext cx="6897860" cy="664062"/>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الأطروحة: الحياةُ في الريف أفضل من الحياة في المدينة.</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23" name="Title 1"/>
          <p:cNvSpPr txBox="1">
            <a:spLocks/>
          </p:cNvSpPr>
          <p:nvPr/>
        </p:nvSpPr>
        <p:spPr>
          <a:xfrm>
            <a:off x="4501663" y="171485"/>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b="1" dirty="0">
                <a:solidFill>
                  <a:schemeClr val="bg1"/>
                </a:solidFill>
                <a:latin typeface="Sakkal Majalla" panose="02000000000000000000" pitchFamily="2" charset="-78"/>
                <a:cs typeface="Sakkal Majalla" panose="02000000000000000000" pitchFamily="2" charset="-78"/>
              </a:rPr>
              <a:t>الإنتاج الجزئيّ</a:t>
            </a:r>
            <a:endParaRPr lang="ar-BH" dirty="0">
              <a:solidFill>
                <a:schemeClr val="bg1"/>
              </a:solidFill>
              <a:latin typeface="Sakkal Majalla" panose="02000000000000000000" pitchFamily="2" charset="-78"/>
              <a:cs typeface="Sakkal Majalla" panose="02000000000000000000" pitchFamily="2" charset="-78"/>
            </a:endParaRPr>
          </a:p>
        </p:txBody>
      </p:sp>
      <p:sp>
        <p:nvSpPr>
          <p:cNvPr id="8" name="Rectangle 7"/>
          <p:cNvSpPr/>
          <p:nvPr/>
        </p:nvSpPr>
        <p:spPr>
          <a:xfrm>
            <a:off x="353455" y="1671765"/>
            <a:ext cx="11662117" cy="889460"/>
          </a:xfrm>
          <a:prstGeom prst="rect">
            <a:avLst/>
          </a:prstGeom>
          <a:solidFill>
            <a:srgbClr val="C5C3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3000" b="1" dirty="0">
                <a:solidFill>
                  <a:srgbClr val="000076"/>
                </a:solidFill>
                <a:latin typeface="Sakkal Majalla" pitchFamily="2" charset="-78"/>
                <a:cs typeface="Sakkal Majalla" pitchFamily="2" charset="-78"/>
              </a:rPr>
              <a:t>على المُحاجّ أن يستعمل في سيرورة الحجاج مجموعة من الحجج ليدعم بها أطروحته.</a:t>
            </a:r>
          </a:p>
          <a:p>
            <a:pPr algn="just"/>
            <a:r>
              <a:rPr lang="ar-BH" sz="3000" b="1" dirty="0">
                <a:solidFill>
                  <a:srgbClr val="C00000"/>
                </a:solidFill>
                <a:latin typeface="Sakkal Majalla" pitchFamily="2" charset="-78"/>
                <a:cs typeface="Sakkal Majalla" pitchFamily="2" charset="-78"/>
              </a:rPr>
              <a:t>هاتِ للأطروحة الآتية حُججًا مناسبة.  </a:t>
            </a:r>
            <a:endParaRPr lang="en-US" sz="3000" dirty="0">
              <a:solidFill>
                <a:srgbClr val="C00000"/>
              </a:solidFill>
            </a:endParaRPr>
          </a:p>
        </p:txBody>
      </p:sp>
      <p:sp>
        <p:nvSpPr>
          <p:cNvPr id="10" name="Title 1"/>
          <p:cNvSpPr txBox="1">
            <a:spLocks/>
          </p:cNvSpPr>
          <p:nvPr/>
        </p:nvSpPr>
        <p:spPr>
          <a:xfrm>
            <a:off x="9237785" y="1008185"/>
            <a:ext cx="2777787" cy="581463"/>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ثانيًا: سيرورة الحجاج:</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11" name="Title 1"/>
          <p:cNvSpPr txBox="1">
            <a:spLocks/>
          </p:cNvSpPr>
          <p:nvPr/>
        </p:nvSpPr>
        <p:spPr>
          <a:xfrm>
            <a:off x="10714892" y="3464225"/>
            <a:ext cx="1300680" cy="474730"/>
          </a:xfrm>
          <a:prstGeom prst="rect">
            <a:avLst/>
          </a:prstGeom>
          <a:solidFill>
            <a:srgbClr val="666699"/>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chemeClr val="bg1"/>
                </a:solidFill>
                <a:latin typeface="Sakkal Majalla" panose="02000000000000000000" pitchFamily="2" charset="-78"/>
                <a:cs typeface="Sakkal Majalla" panose="02000000000000000000" pitchFamily="2" charset="-78"/>
              </a:rPr>
              <a:t>الحُجَج:</a:t>
            </a:r>
            <a:endParaRPr lang="ar-BH" sz="3200" dirty="0">
              <a:solidFill>
                <a:schemeClr val="bg1"/>
              </a:solidFill>
              <a:latin typeface="Sakkal Majalla" panose="02000000000000000000" pitchFamily="2" charset="-78"/>
              <a:cs typeface="Sakkal Majalla" panose="02000000000000000000" pitchFamily="2" charset="-78"/>
            </a:endParaRPr>
          </a:p>
        </p:txBody>
      </p:sp>
      <p:sp>
        <p:nvSpPr>
          <p:cNvPr id="12" name="Rectangle 11"/>
          <p:cNvSpPr/>
          <p:nvPr/>
        </p:nvSpPr>
        <p:spPr>
          <a:xfrm>
            <a:off x="798446" y="3459268"/>
            <a:ext cx="9838447" cy="2601564"/>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5" name="Rectangle 14"/>
          <p:cNvSpPr/>
          <p:nvPr/>
        </p:nvSpPr>
        <p:spPr>
          <a:xfrm>
            <a:off x="3927229" y="4112389"/>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600" b="1" dirty="0">
                <a:solidFill>
                  <a:schemeClr val="tx1"/>
                </a:solidFill>
                <a:latin typeface="Sakkal Majalla" pitchFamily="2" charset="-78"/>
                <a:cs typeface="Sakkal Majalla" pitchFamily="2" charset="-78"/>
              </a:rPr>
              <a:t>.................................................................................................</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6" name="Rectangle 15"/>
          <p:cNvSpPr/>
          <p:nvPr/>
        </p:nvSpPr>
        <p:spPr>
          <a:xfrm>
            <a:off x="3927229" y="4571373"/>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600" b="1" dirty="0">
                <a:solidFill>
                  <a:schemeClr val="tx1"/>
                </a:solidFill>
                <a:latin typeface="Sakkal Majalla" pitchFamily="2" charset="-78"/>
                <a:cs typeface="Sakkal Majalla" pitchFamily="2" charset="-78"/>
              </a:rPr>
              <a:t>.................................................................................................</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20" name="Rectangle 19"/>
          <p:cNvSpPr/>
          <p:nvPr/>
        </p:nvSpPr>
        <p:spPr>
          <a:xfrm>
            <a:off x="3927229" y="5210464"/>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600" b="1" dirty="0">
                <a:solidFill>
                  <a:schemeClr val="tx1"/>
                </a:solidFill>
                <a:latin typeface="Sakkal Majalla" pitchFamily="2" charset="-78"/>
                <a:cs typeface="Sakkal Majalla" pitchFamily="2" charset="-78"/>
              </a:rPr>
              <a:t>.................................................................................................</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24" name="Oval Callout 23"/>
          <p:cNvSpPr/>
          <p:nvPr/>
        </p:nvSpPr>
        <p:spPr>
          <a:xfrm>
            <a:off x="10537366" y="3227711"/>
            <a:ext cx="1612673" cy="947758"/>
          </a:xfrm>
          <a:prstGeom prst="wedgeEllipseCallout">
            <a:avLst>
              <a:gd name="adj1" fmla="val -23934"/>
              <a:gd name="adj2" fmla="val 79833"/>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000076"/>
                </a:solidFill>
                <a:latin typeface="Sakkal Majalla" panose="02000000000000000000" pitchFamily="2" charset="-78"/>
                <a:cs typeface="Sakkal Majalla" panose="02000000000000000000" pitchFamily="2" charset="-78"/>
              </a:rPr>
              <a:t>الإجابــة</a:t>
            </a:r>
            <a:endParaRPr lang="en-US" sz="3600" dirty="0">
              <a:solidFill>
                <a:srgbClr val="000076"/>
              </a:solidFill>
            </a:endParaRPr>
          </a:p>
        </p:txBody>
      </p:sp>
      <p:sp>
        <p:nvSpPr>
          <p:cNvPr id="25" name="Rectangle 24"/>
          <p:cNvSpPr/>
          <p:nvPr/>
        </p:nvSpPr>
        <p:spPr>
          <a:xfrm>
            <a:off x="3941510" y="3644086"/>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600" b="1" dirty="0">
                <a:solidFill>
                  <a:srgbClr val="810A0A"/>
                </a:solidFill>
                <a:latin typeface="Sakkal Majalla" pitchFamily="2" charset="-78"/>
                <a:cs typeface="Sakkal Majalla" pitchFamily="2" charset="-78"/>
              </a:rPr>
              <a:t>الريف أقلّ تلوّثًا من المدينة.</a:t>
            </a: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800" b="1" dirty="0">
                <a:solidFill>
                  <a:srgbClr val="C00000"/>
                </a:solidFill>
                <a:latin typeface="Sakkal Majalla" pitchFamily="2" charset="-78"/>
                <a:cs typeface="Sakkal Majalla" pitchFamily="2" charset="-78"/>
              </a:rPr>
              <a:t> </a:t>
            </a:r>
          </a:p>
        </p:txBody>
      </p:sp>
      <p:sp>
        <p:nvSpPr>
          <p:cNvPr id="26" name="Rectangle 25"/>
          <p:cNvSpPr/>
          <p:nvPr/>
        </p:nvSpPr>
        <p:spPr>
          <a:xfrm>
            <a:off x="3927226" y="4163620"/>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600" b="1" dirty="0">
                <a:solidFill>
                  <a:srgbClr val="810A0A"/>
                </a:solidFill>
                <a:latin typeface="Sakkal Majalla" pitchFamily="2" charset="-78"/>
                <a:cs typeface="Sakkal Majalla" pitchFamily="2" charset="-78"/>
              </a:rPr>
              <a:t>الحياة في الريف أقلّ كلفة.</a:t>
            </a: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800" b="1" dirty="0">
                <a:solidFill>
                  <a:srgbClr val="C00000"/>
                </a:solidFill>
                <a:latin typeface="Sakkal Majalla" pitchFamily="2" charset="-78"/>
                <a:cs typeface="Sakkal Majalla" pitchFamily="2" charset="-78"/>
              </a:rPr>
              <a:t> </a:t>
            </a:r>
          </a:p>
        </p:txBody>
      </p:sp>
      <p:sp>
        <p:nvSpPr>
          <p:cNvPr id="27" name="Rectangle 26"/>
          <p:cNvSpPr/>
          <p:nvPr/>
        </p:nvSpPr>
        <p:spPr>
          <a:xfrm>
            <a:off x="3927226" y="4736778"/>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600" b="1" dirty="0">
                <a:solidFill>
                  <a:srgbClr val="810A0A"/>
                </a:solidFill>
                <a:latin typeface="Sakkal Majalla" pitchFamily="2" charset="-78"/>
                <a:cs typeface="Sakkal Majalla" pitchFamily="2" charset="-78"/>
              </a:rPr>
              <a:t>العلاقات الاجتماعيّة في الريف أمتن.</a:t>
            </a: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800" b="1" dirty="0">
                <a:solidFill>
                  <a:srgbClr val="C00000"/>
                </a:solidFill>
                <a:latin typeface="Sakkal Majalla" pitchFamily="2" charset="-78"/>
                <a:cs typeface="Sakkal Majalla" pitchFamily="2" charset="-78"/>
              </a:rPr>
              <a:t> </a:t>
            </a:r>
          </a:p>
        </p:txBody>
      </p:sp>
      <p:sp>
        <p:nvSpPr>
          <p:cNvPr id="28" name="Rectangle 27"/>
          <p:cNvSpPr/>
          <p:nvPr/>
        </p:nvSpPr>
        <p:spPr>
          <a:xfrm>
            <a:off x="3941510" y="5361166"/>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600" b="1" dirty="0">
                <a:solidFill>
                  <a:srgbClr val="810A0A"/>
                </a:solidFill>
                <a:latin typeface="Sakkal Majalla" pitchFamily="2" charset="-78"/>
                <a:cs typeface="Sakkal Majalla" pitchFamily="2" charset="-78"/>
              </a:rPr>
              <a:t>الريف أكثر هدوءًا وأقلّ صخَبًا.</a:t>
            </a: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800" b="1" dirty="0">
                <a:solidFill>
                  <a:srgbClr val="C00000"/>
                </a:solidFill>
                <a:latin typeface="Sakkal Majalla" pitchFamily="2" charset="-78"/>
                <a:cs typeface="Sakkal Majalla" pitchFamily="2" charset="-78"/>
              </a:rPr>
              <a:t> </a:t>
            </a:r>
          </a:p>
        </p:txBody>
      </p:sp>
      <p:sp>
        <p:nvSpPr>
          <p:cNvPr id="29" name="Rectangle 28"/>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4">
                                            <p:bg/>
                                          </p:spTgt>
                                        </p:tgtEl>
                                        <p:attrNameLst>
                                          <p:attrName>style.visibility</p:attrName>
                                        </p:attrNameLst>
                                      </p:cBhvr>
                                      <p:to>
                                        <p:strVal val="visible"/>
                                      </p:to>
                                    </p:set>
                                    <p:animEffect transition="in" filter="wipe(down)">
                                      <p:cBhvr>
                                        <p:cTn id="37" dur="500"/>
                                        <p:tgtEl>
                                          <p:spTgt spid="24">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4">
                                            <p:txEl>
                                              <p:pRg st="0" end="0"/>
                                            </p:txEl>
                                          </p:spTgt>
                                        </p:tgtEl>
                                        <p:attrNameLst>
                                          <p:attrName>style.visibility</p:attrName>
                                        </p:attrNameLst>
                                      </p:cBhvr>
                                      <p:to>
                                        <p:strVal val="visible"/>
                                      </p:to>
                                    </p:set>
                                    <p:animEffect transition="in" filter="wipe(down)">
                                      <p:cBhvr>
                                        <p:cTn id="40" dur="500"/>
                                        <p:tgtEl>
                                          <p:spTgt spid="2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10" grpId="0" animBg="1"/>
      <p:bldP spid="11" grpId="0" animBg="1"/>
      <p:bldP spid="12" grpId="0" animBg="1"/>
      <p:bldP spid="15" grpId="0" animBg="1"/>
      <p:bldP spid="16" grpId="0" animBg="1"/>
      <p:bldP spid="20" grpId="0" animBg="1"/>
      <p:bldP spid="24" grpId="0" build="allAtOnce" animBg="1"/>
      <p:bldP spid="25" grpId="0" animBg="1"/>
      <p:bldP spid="26" grpId="0" animBg="1"/>
      <p:bldP spid="27"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33503"/>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2" name="Rectangle 21"/>
          <p:cNvSpPr/>
          <p:nvPr/>
        </p:nvSpPr>
        <p:spPr>
          <a:xfrm>
            <a:off x="5117712" y="2441250"/>
            <a:ext cx="6897860" cy="664062"/>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الأطروحة: الحياةُ في المدينة أفضل من الحياة في الريف.</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23" name="Title 1"/>
          <p:cNvSpPr txBox="1">
            <a:spLocks/>
          </p:cNvSpPr>
          <p:nvPr/>
        </p:nvSpPr>
        <p:spPr>
          <a:xfrm>
            <a:off x="4501663" y="171485"/>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b="1" dirty="0">
                <a:solidFill>
                  <a:schemeClr val="bg1"/>
                </a:solidFill>
                <a:latin typeface="Sakkal Majalla" panose="02000000000000000000" pitchFamily="2" charset="-78"/>
                <a:cs typeface="Sakkal Majalla" panose="02000000000000000000" pitchFamily="2" charset="-78"/>
              </a:rPr>
              <a:t>الإنتاج الجزئيّ</a:t>
            </a:r>
            <a:endParaRPr lang="ar-BH" dirty="0">
              <a:solidFill>
                <a:schemeClr val="bg1"/>
              </a:solidFill>
              <a:latin typeface="Sakkal Majalla" panose="02000000000000000000" pitchFamily="2" charset="-78"/>
              <a:cs typeface="Sakkal Majalla" panose="02000000000000000000" pitchFamily="2" charset="-78"/>
            </a:endParaRPr>
          </a:p>
        </p:txBody>
      </p:sp>
      <p:sp>
        <p:nvSpPr>
          <p:cNvPr id="8" name="Rectangle 7"/>
          <p:cNvSpPr/>
          <p:nvPr/>
        </p:nvSpPr>
        <p:spPr>
          <a:xfrm>
            <a:off x="353455" y="1671765"/>
            <a:ext cx="11662117" cy="56420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3000" b="1" dirty="0">
                <a:solidFill>
                  <a:srgbClr val="000076"/>
                </a:solidFill>
                <a:latin typeface="Sakkal Majalla" pitchFamily="2" charset="-78"/>
                <a:cs typeface="Sakkal Majalla" pitchFamily="2" charset="-78"/>
              </a:rPr>
              <a:t>هاتِ للأطروحة الآتية حُججًا مناسبة.  </a:t>
            </a:r>
            <a:endParaRPr lang="en-US" sz="3000" dirty="0">
              <a:solidFill>
                <a:srgbClr val="000076"/>
              </a:solidFill>
            </a:endParaRPr>
          </a:p>
        </p:txBody>
      </p:sp>
      <p:sp>
        <p:nvSpPr>
          <p:cNvPr id="10" name="Title 1"/>
          <p:cNvSpPr txBox="1">
            <a:spLocks/>
          </p:cNvSpPr>
          <p:nvPr/>
        </p:nvSpPr>
        <p:spPr>
          <a:xfrm>
            <a:off x="9237785" y="1008185"/>
            <a:ext cx="2777787" cy="581463"/>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ثانيًا: سيرورة الحجاج:</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11" name="Title 1"/>
          <p:cNvSpPr txBox="1">
            <a:spLocks/>
          </p:cNvSpPr>
          <p:nvPr/>
        </p:nvSpPr>
        <p:spPr>
          <a:xfrm>
            <a:off x="10714892" y="3464225"/>
            <a:ext cx="1300680" cy="474730"/>
          </a:xfrm>
          <a:prstGeom prst="rect">
            <a:avLst/>
          </a:prstGeom>
          <a:solidFill>
            <a:srgbClr val="666699"/>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chemeClr val="bg1"/>
                </a:solidFill>
                <a:latin typeface="Sakkal Majalla" panose="02000000000000000000" pitchFamily="2" charset="-78"/>
                <a:cs typeface="Sakkal Majalla" panose="02000000000000000000" pitchFamily="2" charset="-78"/>
              </a:rPr>
              <a:t>الحُجَج:</a:t>
            </a:r>
            <a:endParaRPr lang="ar-BH" sz="3200" dirty="0">
              <a:solidFill>
                <a:schemeClr val="bg1"/>
              </a:solidFill>
              <a:latin typeface="Sakkal Majalla" panose="02000000000000000000" pitchFamily="2" charset="-78"/>
              <a:cs typeface="Sakkal Majalla" panose="02000000000000000000" pitchFamily="2" charset="-78"/>
            </a:endParaRPr>
          </a:p>
        </p:txBody>
      </p:sp>
      <p:sp>
        <p:nvSpPr>
          <p:cNvPr id="12" name="Rectangle 11"/>
          <p:cNvSpPr/>
          <p:nvPr/>
        </p:nvSpPr>
        <p:spPr>
          <a:xfrm>
            <a:off x="353455" y="3464224"/>
            <a:ext cx="10273223" cy="2702113"/>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5" name="Rectangle 14"/>
          <p:cNvSpPr/>
          <p:nvPr/>
        </p:nvSpPr>
        <p:spPr>
          <a:xfrm>
            <a:off x="3927229" y="4112389"/>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600" b="1" dirty="0">
                <a:solidFill>
                  <a:schemeClr val="tx1"/>
                </a:solidFill>
                <a:latin typeface="Sakkal Majalla" pitchFamily="2" charset="-78"/>
                <a:cs typeface="Sakkal Majalla" pitchFamily="2" charset="-78"/>
              </a:rPr>
              <a:t>.................................................................................................</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6" name="Rectangle 15"/>
          <p:cNvSpPr/>
          <p:nvPr/>
        </p:nvSpPr>
        <p:spPr>
          <a:xfrm>
            <a:off x="3927229" y="4571373"/>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600" b="1" dirty="0">
                <a:solidFill>
                  <a:schemeClr val="tx1"/>
                </a:solidFill>
                <a:latin typeface="Sakkal Majalla" pitchFamily="2" charset="-78"/>
                <a:cs typeface="Sakkal Majalla" pitchFamily="2" charset="-78"/>
              </a:rPr>
              <a:t>.................................................................................................</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20" name="Rectangle 19"/>
          <p:cNvSpPr/>
          <p:nvPr/>
        </p:nvSpPr>
        <p:spPr>
          <a:xfrm>
            <a:off x="3927229" y="5210464"/>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600" b="1" dirty="0">
                <a:solidFill>
                  <a:schemeClr val="tx1"/>
                </a:solidFill>
                <a:latin typeface="Sakkal Majalla" pitchFamily="2" charset="-78"/>
                <a:cs typeface="Sakkal Majalla" pitchFamily="2" charset="-78"/>
              </a:rPr>
              <a:t>.................................................................................................</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24" name="Oval Callout 23"/>
          <p:cNvSpPr/>
          <p:nvPr/>
        </p:nvSpPr>
        <p:spPr>
          <a:xfrm>
            <a:off x="10544606" y="3263101"/>
            <a:ext cx="1612673" cy="947758"/>
          </a:xfrm>
          <a:prstGeom prst="wedgeEllipseCallout">
            <a:avLst>
              <a:gd name="adj1" fmla="val -23934"/>
              <a:gd name="adj2" fmla="val 79833"/>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000076"/>
                </a:solidFill>
                <a:latin typeface="Sakkal Majalla" panose="02000000000000000000" pitchFamily="2" charset="-78"/>
                <a:cs typeface="Sakkal Majalla" panose="02000000000000000000" pitchFamily="2" charset="-78"/>
              </a:rPr>
              <a:t>الإجابــة</a:t>
            </a:r>
            <a:endParaRPr lang="en-US" sz="3600" dirty="0">
              <a:solidFill>
                <a:srgbClr val="000076"/>
              </a:solidFill>
            </a:endParaRPr>
          </a:p>
        </p:txBody>
      </p:sp>
      <p:sp>
        <p:nvSpPr>
          <p:cNvPr id="25" name="Rectangle 24"/>
          <p:cNvSpPr/>
          <p:nvPr/>
        </p:nvSpPr>
        <p:spPr>
          <a:xfrm>
            <a:off x="3971333" y="3610003"/>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600" b="1" dirty="0">
                <a:solidFill>
                  <a:srgbClr val="810A0A"/>
                </a:solidFill>
                <a:latin typeface="Sakkal Majalla" pitchFamily="2" charset="-78"/>
                <a:cs typeface="Sakkal Majalla" pitchFamily="2" charset="-78"/>
              </a:rPr>
              <a:t>فرص العمل في المدينة أكثر من فرص العمل في الريف.</a:t>
            </a: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800" b="1" dirty="0">
                <a:solidFill>
                  <a:srgbClr val="C00000"/>
                </a:solidFill>
                <a:latin typeface="Sakkal Majalla" pitchFamily="2" charset="-78"/>
                <a:cs typeface="Sakkal Majalla" pitchFamily="2" charset="-78"/>
              </a:rPr>
              <a:t> </a:t>
            </a:r>
          </a:p>
        </p:txBody>
      </p:sp>
      <p:sp>
        <p:nvSpPr>
          <p:cNvPr id="26" name="Rectangle 25"/>
          <p:cNvSpPr/>
          <p:nvPr/>
        </p:nvSpPr>
        <p:spPr>
          <a:xfrm>
            <a:off x="3971332" y="4110064"/>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600" b="1" dirty="0">
                <a:solidFill>
                  <a:srgbClr val="810A0A"/>
                </a:solidFill>
                <a:latin typeface="Sakkal Majalla" pitchFamily="2" charset="-78"/>
                <a:cs typeface="Sakkal Majalla" pitchFamily="2" charset="-78"/>
              </a:rPr>
              <a:t>وسائل الترفيه في المدينة كثيرة ومتنوّعة.</a:t>
            </a: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800" b="1" dirty="0">
                <a:solidFill>
                  <a:srgbClr val="C00000"/>
                </a:solidFill>
                <a:latin typeface="Sakkal Majalla" pitchFamily="2" charset="-78"/>
                <a:cs typeface="Sakkal Majalla" pitchFamily="2" charset="-78"/>
              </a:rPr>
              <a:t> </a:t>
            </a:r>
          </a:p>
        </p:txBody>
      </p:sp>
      <p:sp>
        <p:nvSpPr>
          <p:cNvPr id="27" name="Rectangle 26"/>
          <p:cNvSpPr/>
          <p:nvPr/>
        </p:nvSpPr>
        <p:spPr>
          <a:xfrm>
            <a:off x="3971331" y="4620287"/>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600" b="1" dirty="0">
                <a:solidFill>
                  <a:srgbClr val="810A0A"/>
                </a:solidFill>
                <a:latin typeface="Sakkal Majalla" pitchFamily="2" charset="-78"/>
                <a:cs typeface="Sakkal Majalla" pitchFamily="2" charset="-78"/>
              </a:rPr>
              <a:t>جميع المرافق الأساسيّة متوفّرة في المدينة.</a:t>
            </a: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800" b="1" dirty="0">
                <a:solidFill>
                  <a:srgbClr val="C00000"/>
                </a:solidFill>
                <a:latin typeface="Sakkal Majalla" pitchFamily="2" charset="-78"/>
                <a:cs typeface="Sakkal Majalla" pitchFamily="2" charset="-78"/>
              </a:rPr>
              <a:t> </a:t>
            </a:r>
          </a:p>
        </p:txBody>
      </p:sp>
      <p:sp>
        <p:nvSpPr>
          <p:cNvPr id="28" name="Rectangle 27"/>
          <p:cNvSpPr/>
          <p:nvPr/>
        </p:nvSpPr>
        <p:spPr>
          <a:xfrm>
            <a:off x="3927228" y="5184674"/>
            <a:ext cx="6529171" cy="449911"/>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600" b="1" dirty="0">
                <a:solidFill>
                  <a:srgbClr val="810A0A"/>
                </a:solidFill>
                <a:latin typeface="Sakkal Majalla" pitchFamily="2" charset="-78"/>
                <a:cs typeface="Sakkal Majalla" pitchFamily="2" charset="-78"/>
              </a:rPr>
              <a:t>المدينة بيئة أكثر تحرّرًا من الريف.</a:t>
            </a: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endParaRPr lang="ar-BH" sz="2800" b="1" dirty="0">
              <a:solidFill>
                <a:srgbClr val="C00000"/>
              </a:solidFill>
              <a:latin typeface="Sakkal Majalla" pitchFamily="2" charset="-78"/>
              <a:cs typeface="Sakkal Majalla" pitchFamily="2" charset="-78"/>
            </a:endParaRPr>
          </a:p>
          <a:p>
            <a:pPr algn="just"/>
            <a:r>
              <a:rPr lang="ar-BH" sz="2800" b="1" dirty="0">
                <a:solidFill>
                  <a:srgbClr val="C00000"/>
                </a:solidFill>
                <a:latin typeface="Sakkal Majalla" pitchFamily="2" charset="-78"/>
                <a:cs typeface="Sakkal Majalla" pitchFamily="2" charset="-78"/>
              </a:rPr>
              <a:t> </a:t>
            </a:r>
          </a:p>
        </p:txBody>
      </p:sp>
      <p:sp>
        <p:nvSpPr>
          <p:cNvPr id="21" name="Rectangle 20"/>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Tree>
    <p:extLst>
      <p:ext uri="{BB962C8B-B14F-4D97-AF65-F5344CB8AC3E}">
        <p14:creationId xmlns:p14="http://schemas.microsoft.com/office/powerpoint/2010/main" val="227611902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4">
                                            <p:bg/>
                                          </p:spTgt>
                                        </p:tgtEl>
                                        <p:attrNameLst>
                                          <p:attrName>style.visibility</p:attrName>
                                        </p:attrNameLst>
                                      </p:cBhvr>
                                      <p:to>
                                        <p:strVal val="visible"/>
                                      </p:to>
                                    </p:set>
                                    <p:animEffect transition="in" filter="wipe(down)">
                                      <p:cBhvr>
                                        <p:cTn id="37" dur="500"/>
                                        <p:tgtEl>
                                          <p:spTgt spid="24">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4">
                                            <p:txEl>
                                              <p:pRg st="0" end="0"/>
                                            </p:txEl>
                                          </p:spTgt>
                                        </p:tgtEl>
                                        <p:attrNameLst>
                                          <p:attrName>style.visibility</p:attrName>
                                        </p:attrNameLst>
                                      </p:cBhvr>
                                      <p:to>
                                        <p:strVal val="visible"/>
                                      </p:to>
                                    </p:set>
                                    <p:animEffect transition="in" filter="wipe(down)">
                                      <p:cBhvr>
                                        <p:cTn id="40" dur="500"/>
                                        <p:tgtEl>
                                          <p:spTgt spid="2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10" grpId="0" animBg="1"/>
      <p:bldP spid="11" grpId="0" animBg="1"/>
      <p:bldP spid="12" grpId="0" animBg="1"/>
      <p:bldP spid="15" grpId="0" animBg="1"/>
      <p:bldP spid="16" grpId="0" animBg="1"/>
      <p:bldP spid="20" grpId="0" animBg="1"/>
      <p:bldP spid="24" grpId="0" build="allAtOnce" animBg="1"/>
      <p:bldP spid="25" grpId="0" animBg="1"/>
      <p:bldP spid="26" grpId="0" animBg="1"/>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16170"/>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3" name="Title 1"/>
          <p:cNvSpPr txBox="1">
            <a:spLocks/>
          </p:cNvSpPr>
          <p:nvPr/>
        </p:nvSpPr>
        <p:spPr>
          <a:xfrm>
            <a:off x="4501663" y="182880"/>
            <a:ext cx="4140008" cy="773723"/>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4000" b="1" dirty="0">
                <a:solidFill>
                  <a:schemeClr val="bg1"/>
                </a:solidFill>
                <a:latin typeface="Sakkal Majalla" panose="02000000000000000000" pitchFamily="2" charset="-78"/>
                <a:cs typeface="Sakkal Majalla" panose="02000000000000000000" pitchFamily="2" charset="-78"/>
              </a:rPr>
              <a:t>الإنتاج الجزئيّ</a:t>
            </a:r>
            <a:endParaRPr lang="ar-BH" sz="4000" dirty="0">
              <a:solidFill>
                <a:schemeClr val="bg1"/>
              </a:solidFill>
              <a:latin typeface="Sakkal Majalla" panose="02000000000000000000" pitchFamily="2" charset="-78"/>
              <a:cs typeface="Sakkal Majalla" panose="02000000000000000000" pitchFamily="2" charset="-78"/>
            </a:endParaRPr>
          </a:p>
        </p:txBody>
      </p:sp>
      <p:sp>
        <p:nvSpPr>
          <p:cNvPr id="13" name="Rectangle 12"/>
          <p:cNvSpPr/>
          <p:nvPr/>
        </p:nvSpPr>
        <p:spPr>
          <a:xfrm>
            <a:off x="187569" y="2644454"/>
            <a:ext cx="2327646" cy="3521884"/>
          </a:xfrm>
          <a:prstGeom prst="rect">
            <a:avLst/>
          </a:prstGeom>
          <a:solidFill>
            <a:srgbClr val="87B6E1"/>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r>
              <a:rPr lang="ar-BH" sz="2400" b="1" dirty="0">
                <a:solidFill>
                  <a:srgbClr val="000076"/>
                </a:solidFill>
                <a:latin typeface="Sakkal Majalla" pitchFamily="2" charset="-78"/>
                <a:cs typeface="Sakkal Majalla" pitchFamily="2" charset="-78"/>
              </a:rPr>
              <a:t>ـــــ إنّ.../ كما أنّ...</a:t>
            </a:r>
          </a:p>
          <a:p>
            <a:pPr algn="justLow"/>
            <a:r>
              <a:rPr lang="ar-BH" sz="2400" b="1" dirty="0">
                <a:solidFill>
                  <a:srgbClr val="000076"/>
                </a:solidFill>
                <a:latin typeface="Sakkal Majalla" pitchFamily="2" charset="-78"/>
                <a:cs typeface="Sakkal Majalla" pitchFamily="2" charset="-78"/>
              </a:rPr>
              <a:t>ـــــ قد + فعل ماض</a:t>
            </a:r>
          </a:p>
          <a:p>
            <a:pPr algn="justLow"/>
            <a:r>
              <a:rPr lang="ar-BH" sz="2400" b="1" dirty="0">
                <a:solidFill>
                  <a:srgbClr val="000076"/>
                </a:solidFill>
                <a:latin typeface="Sakkal Majalla" pitchFamily="2" charset="-78"/>
                <a:cs typeface="Sakkal Majalla" pitchFamily="2" charset="-78"/>
              </a:rPr>
              <a:t>ـــــ ليس... إلّا...</a:t>
            </a:r>
          </a:p>
          <a:p>
            <a:pPr algn="justLow"/>
            <a:r>
              <a:rPr lang="ar-BH" sz="2400" b="1" dirty="0">
                <a:solidFill>
                  <a:srgbClr val="000076"/>
                </a:solidFill>
                <a:latin typeface="Sakkal Majalla" pitchFamily="2" charset="-78"/>
                <a:cs typeface="Sakkal Majalla" pitchFamily="2" charset="-78"/>
              </a:rPr>
              <a:t>ـــــ إنّما...</a:t>
            </a:r>
          </a:p>
          <a:p>
            <a:pPr algn="justLow"/>
            <a:r>
              <a:rPr lang="ar-BH" sz="2400" b="1" dirty="0">
                <a:solidFill>
                  <a:srgbClr val="000076"/>
                </a:solidFill>
                <a:latin typeface="Sakkal Majalla" pitchFamily="2" charset="-78"/>
                <a:cs typeface="Sakkal Majalla" pitchFamily="2" charset="-78"/>
              </a:rPr>
              <a:t>ــــــ لا شكّ.../ لا جِدال... </a:t>
            </a:r>
          </a:p>
          <a:p>
            <a:pPr algn="justLow"/>
            <a:r>
              <a:rPr lang="ar-BH" sz="2400" b="1" dirty="0">
                <a:solidFill>
                  <a:srgbClr val="000076"/>
                </a:solidFill>
                <a:latin typeface="Sakkal Majalla" pitchFamily="2" charset="-78"/>
                <a:cs typeface="Sakkal Majalla" pitchFamily="2" charset="-78"/>
              </a:rPr>
              <a:t>ـــــــ هذا قول لا يختلف فيه عاقلان/ هذا قول لا مِريةَ فيه</a:t>
            </a:r>
            <a:endParaRPr lang="en-US" sz="2400" b="1" dirty="0">
              <a:solidFill>
                <a:srgbClr val="000076"/>
              </a:solidFill>
              <a:latin typeface="Sakkal Majalla" pitchFamily="2" charset="-78"/>
              <a:cs typeface="Sakkal Majalla" pitchFamily="2" charset="-78"/>
            </a:endParaRPr>
          </a:p>
        </p:txBody>
      </p:sp>
      <p:sp>
        <p:nvSpPr>
          <p:cNvPr id="16" name="Title 1"/>
          <p:cNvSpPr txBox="1">
            <a:spLocks/>
          </p:cNvSpPr>
          <p:nvPr/>
        </p:nvSpPr>
        <p:spPr>
          <a:xfrm>
            <a:off x="9237785" y="1008185"/>
            <a:ext cx="2777787" cy="581463"/>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ثانيًا: سيرورة الحجاج:</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20" name="Rectangle 19"/>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21" name="Rectangle 20"/>
          <p:cNvSpPr/>
          <p:nvPr/>
        </p:nvSpPr>
        <p:spPr>
          <a:xfrm>
            <a:off x="270641" y="1663133"/>
            <a:ext cx="11662117" cy="889460"/>
          </a:xfrm>
          <a:prstGeom prst="rect">
            <a:avLst/>
          </a:prstGeom>
          <a:solidFill>
            <a:srgbClr val="C0BC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يحتاج المُحاجّ لبناء خطابه الحجاجيّ وتحقيق الوظيفة الإقناعيّة إلى استعمال مؤشّرات لغويّة وروابط حجاجيّة ملائمة لوظيفتي الدعم أو الدحض. </a:t>
            </a:r>
            <a:r>
              <a:rPr lang="ar-BH" sz="2800" b="1" dirty="0">
                <a:solidFill>
                  <a:srgbClr val="A50021"/>
                </a:solidFill>
                <a:latin typeface="Sakkal Majalla" pitchFamily="2" charset="-78"/>
                <a:cs typeface="Sakkal Majalla" pitchFamily="2" charset="-78"/>
              </a:rPr>
              <a:t>استعمل من القائمة المقترحة ما يمكن لدعم الأطروحة الآتية:  </a:t>
            </a:r>
            <a:endParaRPr lang="en-US" sz="2800" dirty="0">
              <a:solidFill>
                <a:srgbClr val="A50021"/>
              </a:solidFill>
            </a:endParaRPr>
          </a:p>
        </p:txBody>
      </p:sp>
      <p:sp>
        <p:nvSpPr>
          <p:cNvPr id="10" name="Rectangle 9"/>
          <p:cNvSpPr/>
          <p:nvPr/>
        </p:nvSpPr>
        <p:spPr>
          <a:xfrm>
            <a:off x="5034898" y="2666488"/>
            <a:ext cx="6897860" cy="49733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الأطروحة: لحوار الحضارات دور بارز في تقدّم الأمم ورقيّها.</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1" name="Rectangle 10"/>
          <p:cNvSpPr/>
          <p:nvPr/>
        </p:nvSpPr>
        <p:spPr>
          <a:xfrm>
            <a:off x="2661138" y="3277715"/>
            <a:ext cx="9271620" cy="2888623"/>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2" name="Rectangle 11"/>
          <p:cNvSpPr/>
          <p:nvPr/>
        </p:nvSpPr>
        <p:spPr>
          <a:xfrm>
            <a:off x="10374923" y="3424361"/>
            <a:ext cx="1549497" cy="397470"/>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3600" b="1" dirty="0">
                <a:solidFill>
                  <a:srgbClr val="A50021"/>
                </a:solidFill>
                <a:latin typeface="Sakkal Majalla" pitchFamily="2" charset="-78"/>
                <a:cs typeface="Sakkal Majalla" pitchFamily="2" charset="-78"/>
              </a:rPr>
              <a:t>الدعم: ...</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4" name="Rectangle 13"/>
          <p:cNvSpPr/>
          <p:nvPr/>
        </p:nvSpPr>
        <p:spPr>
          <a:xfrm>
            <a:off x="2919046" y="3821831"/>
            <a:ext cx="8859451" cy="2250723"/>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Low"/>
            <a:r>
              <a:rPr lang="ar-BH" sz="2400" b="1" dirty="0">
                <a:solidFill>
                  <a:srgbClr val="C00000"/>
                </a:solidFill>
                <a:latin typeface="Sakkal Majalla" pitchFamily="2" charset="-78"/>
                <a:cs typeface="Sakkal Majalla" pitchFamily="2" charset="-78"/>
              </a:rPr>
              <a:t>لا جِدالَ في أنّ </a:t>
            </a:r>
            <a:r>
              <a:rPr lang="ar-BH" sz="2400" b="1" dirty="0">
                <a:solidFill>
                  <a:schemeClr val="tx1"/>
                </a:solidFill>
                <a:latin typeface="Sakkal Majalla" pitchFamily="2" charset="-78"/>
                <a:cs typeface="Sakkal Majalla" pitchFamily="2" charset="-78"/>
              </a:rPr>
              <a:t>حِوارَ الحضارات يُساعِدُ المجتمعاتِ على الاطلاع على ثقافات الشعوب الأخرى وعواملِ ازدِهارها؛ </a:t>
            </a:r>
            <a:r>
              <a:rPr lang="ar-BH" sz="2400" b="1" dirty="0">
                <a:solidFill>
                  <a:srgbClr val="C00000"/>
                </a:solidFill>
                <a:latin typeface="Sakkal Majalla" pitchFamily="2" charset="-78"/>
                <a:cs typeface="Sakkal Majalla" pitchFamily="2" charset="-78"/>
              </a:rPr>
              <a:t>وليس أدلَّ على ذلك من أنّ </a:t>
            </a:r>
            <a:r>
              <a:rPr lang="ar-BH" sz="2400" b="1" dirty="0">
                <a:solidFill>
                  <a:schemeClr val="tx1"/>
                </a:solidFill>
                <a:latin typeface="Sakkal Majalla" pitchFamily="2" charset="-78"/>
                <a:cs typeface="Sakkal Majalla" pitchFamily="2" charset="-78"/>
              </a:rPr>
              <a:t>روادَ النهضة العربيّة اكتشفوا أثناء رحلاتهم إلى أوروبا عمقَ الهُوّة التي تفصل العربَ عن الغرب ووقفوا على حاجة الشعوب العربيّة إلى التعلّم منه؛ </a:t>
            </a:r>
            <a:r>
              <a:rPr lang="ar-BH" sz="2400" b="1" dirty="0">
                <a:solidFill>
                  <a:srgbClr val="C00000"/>
                </a:solidFill>
                <a:latin typeface="Sakkal Majalla" pitchFamily="2" charset="-78"/>
                <a:cs typeface="Sakkal Majalla" pitchFamily="2" charset="-78"/>
              </a:rPr>
              <a:t>كما أنّ </a:t>
            </a:r>
            <a:r>
              <a:rPr lang="ar-BH" sz="2400" b="1" dirty="0">
                <a:solidFill>
                  <a:schemeClr val="tx1"/>
                </a:solidFill>
                <a:latin typeface="Sakkal Majalla" pitchFamily="2" charset="-78"/>
                <a:cs typeface="Sakkal Majalla" pitchFamily="2" charset="-78"/>
              </a:rPr>
              <a:t>التقدّم الهائلَ الذي يشهده العالمُ اليوم </a:t>
            </a:r>
            <a:r>
              <a:rPr lang="ar-BH" sz="2400" b="1" dirty="0">
                <a:solidFill>
                  <a:srgbClr val="C00000"/>
                </a:solidFill>
                <a:latin typeface="Sakkal Majalla" pitchFamily="2" charset="-78"/>
                <a:cs typeface="Sakkal Majalla" pitchFamily="2" charset="-78"/>
              </a:rPr>
              <a:t>ليس إلّا </a:t>
            </a:r>
            <a:r>
              <a:rPr lang="ar-BH" sz="2400" b="1" dirty="0">
                <a:solidFill>
                  <a:schemeClr val="tx1"/>
                </a:solidFill>
                <a:latin typeface="Sakkal Majalla" pitchFamily="2" charset="-78"/>
                <a:cs typeface="Sakkal Majalla" pitchFamily="2" charset="-78"/>
              </a:rPr>
              <a:t>ثمرةً لانتقال العلوم والخبرات والنظريّات من أمّة إلى أخرى.</a:t>
            </a:r>
          </a:p>
          <a:p>
            <a:pPr algn="justLow"/>
            <a:r>
              <a:rPr lang="ar-BH" sz="2400" b="1" dirty="0">
                <a:solidFill>
                  <a:schemeClr val="tx1"/>
                </a:solidFill>
                <a:latin typeface="Sakkal Majalla" pitchFamily="2" charset="-78"/>
                <a:cs typeface="Sakkal Majalla" pitchFamily="2" charset="-78"/>
              </a:rPr>
              <a:t>ولا يتيحُ حوارُ الحضارات أخذَ العلوم والتكنولوجيا فقط، </a:t>
            </a:r>
            <a:r>
              <a:rPr lang="ar-BH" sz="2400" b="1" dirty="0">
                <a:solidFill>
                  <a:srgbClr val="C00000"/>
                </a:solidFill>
                <a:latin typeface="Sakkal Majalla" pitchFamily="2" charset="-78"/>
                <a:cs typeface="Sakkal Majalla" pitchFamily="2" charset="-78"/>
              </a:rPr>
              <a:t>وإنّما</a:t>
            </a:r>
            <a:r>
              <a:rPr lang="ar-BH" sz="2400" b="1" dirty="0">
                <a:solidFill>
                  <a:schemeClr val="tx1"/>
                </a:solidFill>
                <a:latin typeface="Sakkal Majalla" pitchFamily="2" charset="-78"/>
                <a:cs typeface="Sakkal Majalla" pitchFamily="2" charset="-78"/>
              </a:rPr>
              <a:t> يمكّنُ أيضًا من نشر القيم الإنسانيّة مثل حرّيّة التعبير، والإخاء، والمساواة ممّا يقرّبُ بين الشعوب ويدعم السلمَ والتعاون في العالم. </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5" name="Oval Callout 14"/>
          <p:cNvSpPr/>
          <p:nvPr/>
        </p:nvSpPr>
        <p:spPr>
          <a:xfrm>
            <a:off x="9439633" y="2587921"/>
            <a:ext cx="1612673" cy="947758"/>
          </a:xfrm>
          <a:prstGeom prst="wedgeEllipseCallout">
            <a:avLst>
              <a:gd name="adj1" fmla="val -23934"/>
              <a:gd name="adj2" fmla="val 79833"/>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000076"/>
                </a:solidFill>
                <a:latin typeface="Sakkal Majalla" panose="02000000000000000000" pitchFamily="2" charset="-78"/>
                <a:cs typeface="Sakkal Majalla" panose="02000000000000000000" pitchFamily="2" charset="-78"/>
              </a:rPr>
              <a:t>الإجابــة</a:t>
            </a:r>
            <a:endParaRPr lang="en-US" sz="3600" dirty="0">
              <a:solidFill>
                <a:srgbClr val="000076"/>
              </a:solidFill>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5">
                                            <p:bg/>
                                          </p:spTgt>
                                        </p:tgtEl>
                                        <p:attrNameLst>
                                          <p:attrName>style.visibility</p:attrName>
                                        </p:attrNameLst>
                                      </p:cBhvr>
                                      <p:to>
                                        <p:strVal val="visible"/>
                                      </p:to>
                                    </p:set>
                                    <p:animEffect transition="in" filter="wipe(down)">
                                      <p:cBhvr>
                                        <p:cTn id="30" dur="500"/>
                                        <p:tgtEl>
                                          <p:spTgt spid="15">
                                            <p:bg/>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ipe(down)">
                                      <p:cBhvr>
                                        <p:cTn id="33" dur="5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10" grpId="0" animBg="1"/>
      <p:bldP spid="11" grpId="0" animBg="1"/>
      <p:bldP spid="12" grpId="0" animBg="1"/>
      <p:bldP spid="14" grpId="0" animBg="1"/>
      <p:bldP spid="15"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26982" y="63294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3" name="Title 1"/>
          <p:cNvSpPr txBox="1">
            <a:spLocks/>
          </p:cNvSpPr>
          <p:nvPr/>
        </p:nvSpPr>
        <p:spPr>
          <a:xfrm>
            <a:off x="4501663" y="182880"/>
            <a:ext cx="4140008" cy="773723"/>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4000" b="1" dirty="0">
                <a:solidFill>
                  <a:schemeClr val="bg1"/>
                </a:solidFill>
                <a:latin typeface="Sakkal Majalla" panose="02000000000000000000" pitchFamily="2" charset="-78"/>
                <a:cs typeface="Sakkal Majalla" panose="02000000000000000000" pitchFamily="2" charset="-78"/>
              </a:rPr>
              <a:t>الإنتاج الجزئيّ</a:t>
            </a:r>
            <a:endParaRPr lang="ar-BH" sz="4000" dirty="0">
              <a:solidFill>
                <a:schemeClr val="bg1"/>
              </a:solidFill>
              <a:latin typeface="Sakkal Majalla" panose="02000000000000000000" pitchFamily="2" charset="-78"/>
              <a:cs typeface="Sakkal Majalla" panose="02000000000000000000" pitchFamily="2" charset="-78"/>
            </a:endParaRPr>
          </a:p>
        </p:txBody>
      </p:sp>
      <p:sp>
        <p:nvSpPr>
          <p:cNvPr id="13" name="Rectangle 12"/>
          <p:cNvSpPr/>
          <p:nvPr/>
        </p:nvSpPr>
        <p:spPr>
          <a:xfrm>
            <a:off x="270641" y="2644454"/>
            <a:ext cx="2494144" cy="3521884"/>
          </a:xfrm>
          <a:prstGeom prst="rect">
            <a:avLst/>
          </a:prstGeom>
          <a:solidFill>
            <a:srgbClr val="87B6E1"/>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r>
              <a:rPr lang="ar-BH" sz="2800" b="1" dirty="0">
                <a:solidFill>
                  <a:srgbClr val="000076"/>
                </a:solidFill>
                <a:latin typeface="Sakkal Majalla" pitchFamily="2" charset="-78"/>
                <a:cs typeface="Sakkal Majalla" pitchFamily="2" charset="-78"/>
              </a:rPr>
              <a:t>ـــــ ليس...</a:t>
            </a:r>
          </a:p>
          <a:p>
            <a:pPr algn="justLow"/>
            <a:r>
              <a:rPr lang="ar-BH" sz="2800" b="1" dirty="0">
                <a:solidFill>
                  <a:srgbClr val="000076"/>
                </a:solidFill>
                <a:latin typeface="Sakkal Majalla" pitchFamily="2" charset="-78"/>
                <a:cs typeface="Sakkal Majalla" pitchFamily="2" charset="-78"/>
              </a:rPr>
              <a:t>ـــــ رأي يُجانبُ الصواب</a:t>
            </a:r>
          </a:p>
          <a:p>
            <a:pPr algn="justLow"/>
            <a:r>
              <a:rPr lang="ar-BH" sz="2800" b="1" dirty="0">
                <a:solidFill>
                  <a:srgbClr val="000076"/>
                </a:solidFill>
                <a:latin typeface="Sakkal Majalla" pitchFamily="2" charset="-78"/>
                <a:cs typeface="Sakkal Majalla" pitchFamily="2" charset="-78"/>
              </a:rPr>
              <a:t>ـــــ مُخطِئٌ كلّ </a:t>
            </a:r>
            <a:r>
              <a:rPr lang="ar-BH" sz="2800" b="1" dirty="0" err="1">
                <a:solidFill>
                  <a:srgbClr val="000076"/>
                </a:solidFill>
                <a:latin typeface="Sakkal Majalla" pitchFamily="2" charset="-78"/>
                <a:cs typeface="Sakkal Majalla" pitchFamily="2" charset="-78"/>
              </a:rPr>
              <a:t>الخطإ</a:t>
            </a:r>
            <a:endParaRPr lang="ar-BH" sz="2800" b="1" dirty="0">
              <a:solidFill>
                <a:srgbClr val="000076"/>
              </a:solidFill>
              <a:latin typeface="Sakkal Majalla" pitchFamily="2" charset="-78"/>
              <a:cs typeface="Sakkal Majalla" pitchFamily="2" charset="-78"/>
            </a:endParaRPr>
          </a:p>
          <a:p>
            <a:pPr algn="justLow"/>
            <a:r>
              <a:rPr lang="ar-BH" sz="2800" b="1" dirty="0">
                <a:solidFill>
                  <a:srgbClr val="000076"/>
                </a:solidFill>
                <a:latin typeface="Sakkal Majalla" pitchFamily="2" charset="-78"/>
                <a:cs typeface="Sakkal Majalla" pitchFamily="2" charset="-78"/>
              </a:rPr>
              <a:t>ـــــ يرى البعضُ واهمًا...</a:t>
            </a:r>
          </a:p>
          <a:p>
            <a:pPr algn="justLow"/>
            <a:r>
              <a:rPr lang="ar-BH" sz="2800" b="1" dirty="0">
                <a:solidFill>
                  <a:srgbClr val="000076"/>
                </a:solidFill>
                <a:latin typeface="Sakkal Majalla" pitchFamily="2" charset="-78"/>
                <a:cs typeface="Sakkal Majalla" pitchFamily="2" charset="-78"/>
              </a:rPr>
              <a:t>ــــــ يُخطئُ من يظنُّ...</a:t>
            </a:r>
          </a:p>
          <a:p>
            <a:pPr algn="justLow"/>
            <a:r>
              <a:rPr lang="ar-BH" sz="2800" b="1" dirty="0">
                <a:solidFill>
                  <a:srgbClr val="000076"/>
                </a:solidFill>
                <a:latin typeface="Sakkal Majalla" pitchFamily="2" charset="-78"/>
                <a:cs typeface="Sakkal Majalla" pitchFamily="2" charset="-78"/>
              </a:rPr>
              <a:t>ــــــ لكنّ...</a:t>
            </a:r>
          </a:p>
          <a:p>
            <a:pPr algn="justLow"/>
            <a:r>
              <a:rPr lang="ar-BH" sz="2800" b="1" dirty="0">
                <a:solidFill>
                  <a:srgbClr val="000076"/>
                </a:solidFill>
                <a:latin typeface="Sakkal Majalla" pitchFamily="2" charset="-78"/>
                <a:cs typeface="Sakkal Majalla" pitchFamily="2" charset="-78"/>
              </a:rPr>
              <a:t>ــــــ غيرَ أنّ...</a:t>
            </a:r>
          </a:p>
          <a:p>
            <a:pPr algn="justLow"/>
            <a:r>
              <a:rPr lang="ar-BH" sz="2800" b="1" dirty="0">
                <a:solidFill>
                  <a:srgbClr val="000076"/>
                </a:solidFill>
                <a:latin typeface="Sakkal Majalla" pitchFamily="2" charset="-78"/>
                <a:cs typeface="Sakkal Majalla" pitchFamily="2" charset="-78"/>
              </a:rPr>
              <a:t>ـــــــ بَيد أنّ...</a:t>
            </a:r>
            <a:endParaRPr lang="en-US" sz="2800" b="1" dirty="0">
              <a:solidFill>
                <a:srgbClr val="000076"/>
              </a:solidFill>
              <a:latin typeface="Sakkal Majalla" pitchFamily="2" charset="-78"/>
              <a:cs typeface="Sakkal Majalla" pitchFamily="2" charset="-78"/>
            </a:endParaRPr>
          </a:p>
        </p:txBody>
      </p:sp>
      <p:sp>
        <p:nvSpPr>
          <p:cNvPr id="16" name="Title 1"/>
          <p:cNvSpPr txBox="1">
            <a:spLocks/>
          </p:cNvSpPr>
          <p:nvPr/>
        </p:nvSpPr>
        <p:spPr>
          <a:xfrm>
            <a:off x="9237785" y="1008185"/>
            <a:ext cx="2777787" cy="581463"/>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ثانيًا: سيرورة الحجاج:</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20" name="Rectangle 19"/>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21" name="Rectangle 20"/>
          <p:cNvSpPr/>
          <p:nvPr/>
        </p:nvSpPr>
        <p:spPr>
          <a:xfrm>
            <a:off x="353455" y="1631043"/>
            <a:ext cx="11662117" cy="889460"/>
          </a:xfrm>
          <a:prstGeom prst="rect">
            <a:avLst/>
          </a:prstGeom>
          <a:solidFill>
            <a:srgbClr val="C0BC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A50021"/>
                </a:solidFill>
                <a:latin typeface="Sakkal Majalla" pitchFamily="2" charset="-78"/>
                <a:cs typeface="Sakkal Majalla" pitchFamily="2" charset="-78"/>
              </a:rPr>
              <a:t>استعمل من القائمة المقترحة ما يمكن </a:t>
            </a:r>
            <a:r>
              <a:rPr lang="ar-BH" sz="2800" b="1" u="sng" dirty="0">
                <a:solidFill>
                  <a:srgbClr val="A50021"/>
                </a:solidFill>
                <a:latin typeface="Sakkal Majalla" pitchFamily="2" charset="-78"/>
                <a:cs typeface="Sakkal Majalla" pitchFamily="2" charset="-78"/>
              </a:rPr>
              <a:t>لدحض</a:t>
            </a:r>
            <a:r>
              <a:rPr lang="ar-BH" sz="2800" b="1" dirty="0">
                <a:solidFill>
                  <a:srgbClr val="A50021"/>
                </a:solidFill>
                <a:latin typeface="Sakkal Majalla" pitchFamily="2" charset="-78"/>
                <a:cs typeface="Sakkal Majalla" pitchFamily="2" charset="-78"/>
              </a:rPr>
              <a:t> الأطروحة الآتية:  </a:t>
            </a:r>
            <a:endParaRPr lang="en-US" sz="2800" dirty="0">
              <a:solidFill>
                <a:srgbClr val="A50021"/>
              </a:solidFill>
            </a:endParaRPr>
          </a:p>
        </p:txBody>
      </p:sp>
      <p:sp>
        <p:nvSpPr>
          <p:cNvPr id="10" name="Rectangle 9"/>
          <p:cNvSpPr/>
          <p:nvPr/>
        </p:nvSpPr>
        <p:spPr>
          <a:xfrm>
            <a:off x="5034898" y="2712114"/>
            <a:ext cx="6897860" cy="49733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الأطروحة: تفاعل الحضارات لا يؤثّر في المجتمعات إلّا إيجابيًّا.</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1" name="Rectangle 10"/>
          <p:cNvSpPr/>
          <p:nvPr/>
        </p:nvSpPr>
        <p:spPr>
          <a:xfrm>
            <a:off x="2919046" y="3277715"/>
            <a:ext cx="9013712" cy="2888623"/>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2" name="Rectangle 11"/>
          <p:cNvSpPr/>
          <p:nvPr/>
        </p:nvSpPr>
        <p:spPr>
          <a:xfrm>
            <a:off x="10036720" y="3434771"/>
            <a:ext cx="1818908" cy="397470"/>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3600" b="1" dirty="0">
                <a:solidFill>
                  <a:srgbClr val="A50021"/>
                </a:solidFill>
                <a:latin typeface="Sakkal Majalla" pitchFamily="2" charset="-78"/>
                <a:cs typeface="Sakkal Majalla" pitchFamily="2" charset="-78"/>
              </a:rPr>
              <a:t>الدحض: ...</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4" name="Rectangle 13"/>
          <p:cNvSpPr/>
          <p:nvPr/>
        </p:nvSpPr>
        <p:spPr>
          <a:xfrm>
            <a:off x="2919046" y="3821831"/>
            <a:ext cx="8859451" cy="2250723"/>
          </a:xfrm>
          <a:prstGeom prst="rect">
            <a:avLst/>
          </a:prstGeom>
          <a:solidFill>
            <a:srgbClr val="F7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Low"/>
            <a:r>
              <a:rPr lang="ar-BH" sz="2400" b="1" dirty="0">
                <a:solidFill>
                  <a:srgbClr val="C00000"/>
                </a:solidFill>
                <a:latin typeface="Sakkal Majalla" pitchFamily="2" charset="-78"/>
                <a:cs typeface="Sakkal Majalla" pitchFamily="2" charset="-78"/>
              </a:rPr>
              <a:t>يرى البعضُ واهِمًا </a:t>
            </a:r>
            <a:r>
              <a:rPr lang="ar-BH" sz="2400" b="1" dirty="0">
                <a:solidFill>
                  <a:schemeClr val="tx1"/>
                </a:solidFill>
                <a:latin typeface="Sakkal Majalla" pitchFamily="2" charset="-78"/>
                <a:cs typeface="Sakkal Majalla" pitchFamily="2" charset="-78"/>
              </a:rPr>
              <a:t>أنّ تفاعُلَ الحضارات لا يُؤثِّرُ في المُجتمعات إلّا إيجابيًّا، وعندي أنّ </a:t>
            </a:r>
            <a:r>
              <a:rPr lang="ar-BH" sz="2400" b="1" dirty="0">
                <a:solidFill>
                  <a:srgbClr val="C00000"/>
                </a:solidFill>
                <a:latin typeface="Sakkal Majalla" pitchFamily="2" charset="-78"/>
                <a:cs typeface="Sakkal Majalla" pitchFamily="2" charset="-78"/>
              </a:rPr>
              <a:t>هذا الرأيَ يُجانِبُ الصوابَ</a:t>
            </a:r>
            <a:r>
              <a:rPr lang="ar-BH" sz="2400" b="1" dirty="0">
                <a:solidFill>
                  <a:schemeClr val="tx1"/>
                </a:solidFill>
                <a:latin typeface="Sakkal Majalla" pitchFamily="2" charset="-78"/>
                <a:cs typeface="Sakkal Majalla" pitchFamily="2" charset="-78"/>
              </a:rPr>
              <a:t>، لأنّه يَنظُرُ إلى الأمرِ مِن زاوية واحدة. فتفاعُلُ الحضارات يُهدّدُ اله</a:t>
            </a:r>
            <a:r>
              <a:rPr lang="ar-SA" sz="2400" b="1" dirty="0">
                <a:solidFill>
                  <a:schemeClr val="tx1"/>
                </a:solidFill>
                <a:latin typeface="Sakkal Majalla" pitchFamily="2" charset="-78"/>
                <a:cs typeface="Sakkal Majalla" pitchFamily="2" charset="-78"/>
              </a:rPr>
              <a:t>ُ</a:t>
            </a:r>
            <a:r>
              <a:rPr lang="ar-BH" sz="2400" b="1" dirty="0" err="1">
                <a:solidFill>
                  <a:schemeClr val="tx1"/>
                </a:solidFill>
                <a:latin typeface="Sakkal Majalla" pitchFamily="2" charset="-78"/>
                <a:cs typeface="Sakkal Majalla" pitchFamily="2" charset="-78"/>
              </a:rPr>
              <a:t>ويّات</a:t>
            </a:r>
            <a:r>
              <a:rPr lang="ar-BH" sz="2400" b="1" dirty="0">
                <a:solidFill>
                  <a:schemeClr val="tx1"/>
                </a:solidFill>
                <a:latin typeface="Sakkal Majalla" pitchFamily="2" charset="-78"/>
                <a:cs typeface="Sakkal Majalla" pitchFamily="2" charset="-78"/>
              </a:rPr>
              <a:t> الوطنيّة بِما يفرضُه مِن قِيَم وعادات مُخالفةٍ لما أنفَقَت الشعوبُ مئات السنين في إنتاجه. صحيحٌ أنّ لهذا التفاعُل مزايا لا يمكن إنكارُها، </a:t>
            </a:r>
            <a:r>
              <a:rPr lang="ar-BH" sz="2400" b="1" dirty="0">
                <a:solidFill>
                  <a:srgbClr val="C00000"/>
                </a:solidFill>
                <a:latin typeface="Sakkal Majalla" pitchFamily="2" charset="-78"/>
                <a:cs typeface="Sakkal Majalla" pitchFamily="2" charset="-78"/>
              </a:rPr>
              <a:t>غيـر أنّه </a:t>
            </a:r>
            <a:r>
              <a:rPr lang="ar-BH" sz="2400" b="1" dirty="0">
                <a:solidFill>
                  <a:schemeClr val="tx1"/>
                </a:solidFill>
                <a:latin typeface="Sakkal Majalla" pitchFamily="2" charset="-78"/>
                <a:cs typeface="Sakkal Majalla" pitchFamily="2" charset="-78"/>
              </a:rPr>
              <a:t>بِتوفيره حلولًا جاهزةً مُغريةً عن طريق الاستيراد المُباشر  يُشجّع على الجمود والتواكُل والاكتفاء بالوافد السهل دون السعي إلى الابتكار والإبداع. كما أنّه قد يتحوّل وسيلَةً للهيمنة وعاملَ صِدامٍ يُنمّي النزعات العدائيّة ويُهدّد السلام في العالم. </a:t>
            </a:r>
            <a:r>
              <a:rPr lang="ar-BH" sz="2400" b="1" dirty="0">
                <a:solidFill>
                  <a:srgbClr val="C00000"/>
                </a:solidFill>
                <a:latin typeface="Sakkal Majalla" pitchFamily="2" charset="-78"/>
                <a:cs typeface="Sakkal Majalla" pitchFamily="2" charset="-78"/>
              </a:rPr>
              <a:t> </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r>
              <a:rPr lang="ar-BH" sz="2800" b="1" dirty="0">
                <a:solidFill>
                  <a:schemeClr val="tx1"/>
                </a:solidFill>
                <a:latin typeface="Sakkal Majalla" pitchFamily="2" charset="-78"/>
                <a:cs typeface="Sakkal Majalla" pitchFamily="2" charset="-78"/>
              </a:rPr>
              <a:t> </a:t>
            </a:r>
          </a:p>
        </p:txBody>
      </p:sp>
      <p:sp>
        <p:nvSpPr>
          <p:cNvPr id="15" name="Oval Callout 14"/>
          <p:cNvSpPr/>
          <p:nvPr/>
        </p:nvSpPr>
        <p:spPr>
          <a:xfrm>
            <a:off x="3254590" y="2366059"/>
            <a:ext cx="1612673" cy="947758"/>
          </a:xfrm>
          <a:prstGeom prst="wedgeEllipseCallout">
            <a:avLst>
              <a:gd name="adj1" fmla="val -23934"/>
              <a:gd name="adj2" fmla="val 79833"/>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000076"/>
                </a:solidFill>
                <a:latin typeface="Sakkal Majalla" panose="02000000000000000000" pitchFamily="2" charset="-78"/>
                <a:cs typeface="Sakkal Majalla" panose="02000000000000000000" pitchFamily="2" charset="-78"/>
              </a:rPr>
              <a:t>الإجابــة</a:t>
            </a:r>
            <a:endParaRPr lang="en-US" sz="3600" dirty="0">
              <a:solidFill>
                <a:srgbClr val="000076"/>
              </a:solidFill>
            </a:endParaRPr>
          </a:p>
        </p:txBody>
      </p:sp>
    </p:spTree>
    <p:extLst>
      <p:ext uri="{BB962C8B-B14F-4D97-AF65-F5344CB8AC3E}">
        <p14:creationId xmlns:p14="http://schemas.microsoft.com/office/powerpoint/2010/main" val="380087767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5">
                                            <p:bg/>
                                          </p:spTgt>
                                        </p:tgtEl>
                                        <p:attrNameLst>
                                          <p:attrName>style.visibility</p:attrName>
                                        </p:attrNameLst>
                                      </p:cBhvr>
                                      <p:to>
                                        <p:strVal val="visible"/>
                                      </p:to>
                                    </p:set>
                                    <p:animEffect transition="in" filter="wipe(down)">
                                      <p:cBhvr>
                                        <p:cTn id="30" dur="500"/>
                                        <p:tgtEl>
                                          <p:spTgt spid="15">
                                            <p:bg/>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ipe(down)">
                                      <p:cBhvr>
                                        <p:cTn id="33" dur="5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10" grpId="0" animBg="1"/>
      <p:bldP spid="11" grpId="0" animBg="1"/>
      <p:bldP spid="12" grpId="0" animBg="1"/>
      <p:bldP spid="14" grpId="0" animBg="1"/>
      <p:bldP spid="15"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3" name="Title 1"/>
          <p:cNvSpPr txBox="1">
            <a:spLocks/>
          </p:cNvSpPr>
          <p:nvPr/>
        </p:nvSpPr>
        <p:spPr>
          <a:xfrm>
            <a:off x="4501663" y="182880"/>
            <a:ext cx="4140008" cy="773723"/>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4000" b="1" dirty="0">
                <a:solidFill>
                  <a:schemeClr val="bg1"/>
                </a:solidFill>
                <a:latin typeface="Sakkal Majalla" panose="02000000000000000000" pitchFamily="2" charset="-78"/>
                <a:cs typeface="Sakkal Majalla" panose="02000000000000000000" pitchFamily="2" charset="-78"/>
              </a:rPr>
              <a:t>الإنتاج الجزئيّ</a:t>
            </a:r>
            <a:endParaRPr lang="ar-BH" sz="4000" dirty="0">
              <a:solidFill>
                <a:schemeClr val="bg1"/>
              </a:solidFill>
              <a:latin typeface="Sakkal Majalla" panose="02000000000000000000" pitchFamily="2" charset="-78"/>
              <a:cs typeface="Sakkal Majalla" panose="02000000000000000000" pitchFamily="2" charset="-78"/>
            </a:endParaRPr>
          </a:p>
        </p:txBody>
      </p:sp>
      <p:sp>
        <p:nvSpPr>
          <p:cNvPr id="13" name="Rectangle 12"/>
          <p:cNvSpPr/>
          <p:nvPr/>
        </p:nvSpPr>
        <p:spPr>
          <a:xfrm>
            <a:off x="353455" y="2644454"/>
            <a:ext cx="2411330" cy="3521884"/>
          </a:xfrm>
          <a:prstGeom prst="rect">
            <a:avLst/>
          </a:prstGeom>
          <a:solidFill>
            <a:srgbClr val="87B6E1"/>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r>
              <a:rPr lang="ar-BH" sz="2400" b="1" dirty="0">
                <a:solidFill>
                  <a:srgbClr val="000076"/>
                </a:solidFill>
                <a:latin typeface="Sakkal Majalla" pitchFamily="2" charset="-78"/>
                <a:cs typeface="Sakkal Majalla" pitchFamily="2" charset="-78"/>
              </a:rPr>
              <a:t>ــــ والدليلُ على ذلك.../ وليس أدلَّ على ذلك مِن...</a:t>
            </a:r>
          </a:p>
          <a:p>
            <a:pPr algn="justLow"/>
            <a:r>
              <a:rPr lang="ar-BH" sz="2400" b="1" dirty="0">
                <a:solidFill>
                  <a:srgbClr val="000076"/>
                </a:solidFill>
                <a:latin typeface="Sakkal Majalla" pitchFamily="2" charset="-78"/>
                <a:cs typeface="Sakkal Majalla" pitchFamily="2" charset="-78"/>
              </a:rPr>
              <a:t>ـــــ مِثالُ ذلك...</a:t>
            </a:r>
          </a:p>
          <a:p>
            <a:pPr algn="justLow"/>
            <a:r>
              <a:rPr lang="ar-BH" sz="2400" b="1" dirty="0">
                <a:solidFill>
                  <a:srgbClr val="000076"/>
                </a:solidFill>
                <a:latin typeface="Sakkal Majalla" pitchFamily="2" charset="-78"/>
                <a:cs typeface="Sakkal Majalla" pitchFamily="2" charset="-78"/>
              </a:rPr>
              <a:t>ـــــ آيَةُ ذلك...</a:t>
            </a:r>
          </a:p>
          <a:p>
            <a:pPr algn="justLow"/>
            <a:r>
              <a:rPr lang="ar-BH" sz="2400" b="1" dirty="0">
                <a:solidFill>
                  <a:srgbClr val="000076"/>
                </a:solidFill>
                <a:latin typeface="Sakkal Majalla" pitchFamily="2" charset="-78"/>
                <a:cs typeface="Sakkal Majalla" pitchFamily="2" charset="-78"/>
              </a:rPr>
              <a:t>ـــــ ويتجلّى ذلك...</a:t>
            </a:r>
          </a:p>
          <a:p>
            <a:pPr algn="justLow"/>
            <a:r>
              <a:rPr lang="ar-BH" sz="2400" b="1" dirty="0">
                <a:solidFill>
                  <a:srgbClr val="000076"/>
                </a:solidFill>
                <a:latin typeface="Sakkal Majalla" pitchFamily="2" charset="-78"/>
                <a:cs typeface="Sakkal Majalla" pitchFamily="2" charset="-78"/>
              </a:rPr>
              <a:t>ــــــ ذلك أنّ...</a:t>
            </a:r>
          </a:p>
          <a:p>
            <a:pPr algn="justLow"/>
            <a:r>
              <a:rPr lang="ar-BH" sz="2400" b="1" dirty="0">
                <a:solidFill>
                  <a:srgbClr val="000076"/>
                </a:solidFill>
                <a:latin typeface="Sakkal Majalla" pitchFamily="2" charset="-78"/>
                <a:cs typeface="Sakkal Majalla" pitchFamily="2" charset="-78"/>
              </a:rPr>
              <a:t>ـــــــ من ذلك...</a:t>
            </a:r>
          </a:p>
          <a:p>
            <a:pPr algn="justLow"/>
            <a:r>
              <a:rPr lang="ar-BH" sz="2400" b="1" dirty="0">
                <a:solidFill>
                  <a:srgbClr val="000076"/>
                </a:solidFill>
                <a:latin typeface="Sakkal Majalla" pitchFamily="2" charset="-78"/>
                <a:cs typeface="Sakkal Majalla" pitchFamily="2" charset="-78"/>
              </a:rPr>
              <a:t>ــــــ أمارات ذلك كثـيـرة، منها...، ومنها...</a:t>
            </a:r>
          </a:p>
        </p:txBody>
      </p:sp>
      <p:sp>
        <p:nvSpPr>
          <p:cNvPr id="16" name="Title 1"/>
          <p:cNvSpPr txBox="1">
            <a:spLocks/>
          </p:cNvSpPr>
          <p:nvPr/>
        </p:nvSpPr>
        <p:spPr>
          <a:xfrm>
            <a:off x="9237785" y="1008185"/>
            <a:ext cx="2777787" cy="581463"/>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ثانيًا: سيرورة الحجاج:</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20" name="Rectangle 19"/>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21" name="Rectangle 20"/>
          <p:cNvSpPr/>
          <p:nvPr/>
        </p:nvSpPr>
        <p:spPr>
          <a:xfrm>
            <a:off x="353455" y="1648021"/>
            <a:ext cx="11662117" cy="591987"/>
          </a:xfrm>
          <a:prstGeom prst="rect">
            <a:avLst/>
          </a:prstGeom>
          <a:solidFill>
            <a:srgbClr val="C0BC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A50021"/>
                </a:solidFill>
                <a:latin typeface="Sakkal Majalla" pitchFamily="2" charset="-78"/>
                <a:cs typeface="Sakkal Majalla" pitchFamily="2" charset="-78"/>
              </a:rPr>
              <a:t>ادعم الأطروحة الآتية مستعملًا ما أمكن من الروابط والمؤشّرات الموجودة بالقائمة المقترحَة:  </a:t>
            </a:r>
            <a:endParaRPr lang="en-US" sz="2800" dirty="0">
              <a:solidFill>
                <a:srgbClr val="A50021"/>
              </a:solidFill>
            </a:endParaRPr>
          </a:p>
        </p:txBody>
      </p:sp>
      <p:sp>
        <p:nvSpPr>
          <p:cNvPr id="10" name="Rectangle 9"/>
          <p:cNvSpPr/>
          <p:nvPr/>
        </p:nvSpPr>
        <p:spPr>
          <a:xfrm>
            <a:off x="2886030" y="2527935"/>
            <a:ext cx="9129541" cy="534213"/>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800" dirty="0">
              <a:solidFill>
                <a:schemeClr val="tx1"/>
              </a:solidFill>
              <a:latin typeface="Sakkal Majalla" pitchFamily="2" charset="-78"/>
              <a:cs typeface="Sakkal Majalla" pitchFamily="2" charset="-78"/>
            </a:endParaRPr>
          </a:p>
          <a:p>
            <a:pPr algn="just"/>
            <a:endParaRPr lang="ar-BH" sz="2800" dirty="0">
              <a:solidFill>
                <a:schemeClr val="tx1"/>
              </a:solidFill>
              <a:latin typeface="Sakkal Majalla" pitchFamily="2" charset="-78"/>
              <a:cs typeface="Sakkal Majalla" pitchFamily="2" charset="-78"/>
            </a:endParaRPr>
          </a:p>
          <a:p>
            <a:pPr algn="just"/>
            <a:endParaRPr lang="ar-BH" sz="2800" dirty="0">
              <a:solidFill>
                <a:schemeClr val="tx1"/>
              </a:solidFill>
              <a:latin typeface="Sakkal Majalla" pitchFamily="2" charset="-78"/>
              <a:cs typeface="Sakkal Majalla" pitchFamily="2" charset="-78"/>
            </a:endParaRPr>
          </a:p>
          <a:p>
            <a:pPr algn="just"/>
            <a:endParaRPr lang="ar-BH" sz="2800" dirty="0">
              <a:solidFill>
                <a:schemeClr val="tx1"/>
              </a:solidFill>
              <a:latin typeface="Sakkal Majalla" pitchFamily="2" charset="-78"/>
              <a:cs typeface="Sakkal Majalla" pitchFamily="2" charset="-78"/>
            </a:endParaRPr>
          </a:p>
          <a:p>
            <a:pPr algn="just"/>
            <a:r>
              <a:rPr lang="ar-BH" sz="2800" dirty="0">
                <a:solidFill>
                  <a:schemeClr val="tx1"/>
                </a:solidFill>
                <a:latin typeface="Sakkal Majalla" pitchFamily="2" charset="-78"/>
                <a:cs typeface="Sakkal Majalla" pitchFamily="2" charset="-78"/>
              </a:rPr>
              <a:t>الأطروحة: اعتماد بعض الأسر على المرَبّية الأجنبيّة له انعكاسات سلبيّة على المجتمع وثقافته.</a:t>
            </a:r>
          </a:p>
          <a:p>
            <a:pPr algn="just"/>
            <a:endParaRPr lang="ar-BH" sz="2800" dirty="0">
              <a:solidFill>
                <a:schemeClr val="tx1"/>
              </a:solidFill>
              <a:latin typeface="Sakkal Majalla" pitchFamily="2" charset="-78"/>
              <a:cs typeface="Sakkal Majalla" pitchFamily="2" charset="-78"/>
            </a:endParaRPr>
          </a:p>
          <a:p>
            <a:pPr algn="just"/>
            <a:endParaRPr lang="ar-BH" sz="2800" dirty="0">
              <a:solidFill>
                <a:schemeClr val="tx1"/>
              </a:solidFill>
              <a:latin typeface="Sakkal Majalla" pitchFamily="2" charset="-78"/>
              <a:cs typeface="Sakkal Majalla" pitchFamily="2" charset="-78"/>
            </a:endParaRPr>
          </a:p>
          <a:p>
            <a:pPr algn="just"/>
            <a:endParaRPr lang="ar-BH" sz="2800" dirty="0">
              <a:solidFill>
                <a:schemeClr val="tx1"/>
              </a:solidFill>
              <a:latin typeface="Sakkal Majalla" pitchFamily="2" charset="-78"/>
              <a:cs typeface="Sakkal Majalla" pitchFamily="2" charset="-78"/>
            </a:endParaRPr>
          </a:p>
          <a:p>
            <a:pPr algn="just"/>
            <a:r>
              <a:rPr lang="ar-BH" sz="2800" dirty="0">
                <a:solidFill>
                  <a:schemeClr val="tx1"/>
                </a:solidFill>
                <a:latin typeface="Sakkal Majalla" pitchFamily="2" charset="-78"/>
                <a:cs typeface="Sakkal Majalla" pitchFamily="2" charset="-78"/>
              </a:rPr>
              <a:t> </a:t>
            </a:r>
          </a:p>
        </p:txBody>
      </p:sp>
      <p:sp>
        <p:nvSpPr>
          <p:cNvPr id="11" name="Rectangle 10"/>
          <p:cNvSpPr/>
          <p:nvPr/>
        </p:nvSpPr>
        <p:spPr>
          <a:xfrm>
            <a:off x="2886030" y="3106615"/>
            <a:ext cx="9129541" cy="3101720"/>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r>
              <a:rPr lang="ar-BH" sz="2400" b="1" dirty="0">
                <a:solidFill>
                  <a:schemeClr val="tx1"/>
                </a:solidFill>
                <a:latin typeface="Sakkal Majalla" pitchFamily="2" charset="-78"/>
                <a:cs typeface="Sakkal Majalla" pitchFamily="2" charset="-78"/>
              </a:rPr>
              <a:t>يرى بعض ال</a:t>
            </a:r>
            <a:r>
              <a:rPr lang="ar-SA" sz="2400" b="1" dirty="0">
                <a:solidFill>
                  <a:schemeClr val="tx1"/>
                </a:solidFill>
                <a:latin typeface="Sakkal Majalla" pitchFamily="2" charset="-78"/>
                <a:cs typeface="Sakkal Majalla" pitchFamily="2" charset="-78"/>
              </a:rPr>
              <a:t>نّاس</a:t>
            </a:r>
            <a:r>
              <a:rPr lang="ar-BH" sz="2400" b="1" dirty="0">
                <a:solidFill>
                  <a:schemeClr val="tx1"/>
                </a:solidFill>
                <a:latin typeface="Sakkal Majalla" pitchFamily="2" charset="-78"/>
                <a:cs typeface="Sakkal Majalla" pitchFamily="2" charset="-78"/>
              </a:rPr>
              <a:t> أنّ تزايد إقبال الكثير من الأسر العربيّة على استعمال مربّيات أجنبيّات ترك انعكاسات سلبيّة من الناحية الاجتماعيّة. </a:t>
            </a:r>
          </a:p>
          <a:p>
            <a:pPr algn="just"/>
            <a:r>
              <a:rPr lang="ar-BH" sz="2400" b="1" dirty="0">
                <a:solidFill>
                  <a:schemeClr val="tx1"/>
                </a:solidFill>
                <a:latin typeface="Sakkal Majalla" pitchFamily="2" charset="-78"/>
                <a:cs typeface="Sakkal Majalla" pitchFamily="2" charset="-78"/>
              </a:rPr>
              <a:t>ولا خفاءَ أنّ </a:t>
            </a:r>
            <a:r>
              <a:rPr lang="ar-BH" sz="2400" b="1" dirty="0">
                <a:solidFill>
                  <a:srgbClr val="C00000"/>
                </a:solidFill>
                <a:latin typeface="Sakkal Majalla" pitchFamily="2" charset="-78"/>
                <a:cs typeface="Sakkal Majalla" pitchFamily="2" charset="-78"/>
              </a:rPr>
              <a:t>أماراتِ ذلك كثيرة، منها </a:t>
            </a:r>
            <a:r>
              <a:rPr lang="ar-BH" sz="2400" b="1" dirty="0">
                <a:solidFill>
                  <a:schemeClr val="tx1"/>
                </a:solidFill>
                <a:latin typeface="Sakkal Majalla" pitchFamily="2" charset="-78"/>
                <a:cs typeface="Sakkal Majalla" pitchFamily="2" charset="-78"/>
              </a:rPr>
              <a:t>تفشّي الاتّكال وانعدام روح المبادرة نتيجة الاعتماد المطلق على المربّية في تلبية جميع الاحتياجات، </a:t>
            </a:r>
            <a:r>
              <a:rPr lang="ar-BH" sz="2400" b="1" dirty="0">
                <a:solidFill>
                  <a:srgbClr val="C00000"/>
                </a:solidFill>
                <a:latin typeface="Sakkal Majalla" pitchFamily="2" charset="-78"/>
                <a:cs typeface="Sakkal Majalla" pitchFamily="2" charset="-78"/>
              </a:rPr>
              <a:t>ومنها</a:t>
            </a:r>
            <a:r>
              <a:rPr lang="ar-BH" sz="2400" b="1" dirty="0">
                <a:solidFill>
                  <a:schemeClr val="tx1"/>
                </a:solidFill>
                <a:latin typeface="Sakkal Majalla" pitchFamily="2" charset="-78"/>
                <a:cs typeface="Sakkal Majalla" pitchFamily="2" charset="-78"/>
              </a:rPr>
              <a:t> اختلال العلاقة بين أفراد الأسرة</a:t>
            </a:r>
            <a:r>
              <a:rPr lang="ar-SA" sz="2400" b="1" dirty="0">
                <a:solidFill>
                  <a:schemeClr val="tx1"/>
                </a:solidFill>
                <a:latin typeface="Sakkal Majalla" pitchFamily="2" charset="-78"/>
                <a:cs typeface="Sakkal Majalla" pitchFamily="2" charset="-78"/>
              </a:rPr>
              <a:t>؛</a:t>
            </a:r>
            <a:r>
              <a:rPr lang="ar-BH" sz="2400" b="1" dirty="0">
                <a:solidFill>
                  <a:schemeClr val="tx1"/>
                </a:solidFill>
                <a:latin typeface="Sakkal Majalla" pitchFamily="2" charset="-78"/>
                <a:cs typeface="Sakkal Majalla" pitchFamily="2" charset="-78"/>
              </a:rPr>
              <a:t> لأنّ كثيرًا من هذه العلاقات صارت تمرّ عبر المربّية.</a:t>
            </a:r>
          </a:p>
          <a:p>
            <a:pPr algn="just"/>
            <a:r>
              <a:rPr lang="ar-BH" sz="2400" b="1" dirty="0">
                <a:solidFill>
                  <a:schemeClr val="tx1"/>
                </a:solidFill>
                <a:latin typeface="Sakkal Majalla" pitchFamily="2" charset="-78"/>
                <a:cs typeface="Sakkal Majalla" pitchFamily="2" charset="-78"/>
              </a:rPr>
              <a:t>وليس خطر الاعتماد على المربّية الأجنبيّة بأقلّ من الناحية الثقافيّة، </a:t>
            </a:r>
            <a:r>
              <a:rPr lang="ar-BH" sz="2400" b="1" dirty="0">
                <a:solidFill>
                  <a:srgbClr val="C00000"/>
                </a:solidFill>
                <a:latin typeface="Sakkal Majalla" pitchFamily="2" charset="-78"/>
                <a:cs typeface="Sakkal Majalla" pitchFamily="2" charset="-78"/>
              </a:rPr>
              <a:t>ذلك أنّ </a:t>
            </a:r>
            <a:r>
              <a:rPr lang="ar-BH" sz="2400" b="1" dirty="0">
                <a:solidFill>
                  <a:schemeClr val="tx1"/>
                </a:solidFill>
                <a:latin typeface="Sakkal Majalla" pitchFamily="2" charset="-78"/>
                <a:cs typeface="Sakkal Majalla" pitchFamily="2" charset="-78"/>
              </a:rPr>
              <a:t>تعدّد جنسيّات المربّيات وتنوّع ثقافاتهنّ أدّى إلى ظهور خليط ثقافيّ غريب واضطراب لسانيّ بفعل مزاحمة لغة المربّية اللغة الأمّ للطفل، ممّا صار يهدّد لغتنا العربيّة.</a:t>
            </a:r>
          </a:p>
          <a:p>
            <a:pPr algn="just"/>
            <a:endParaRPr lang="ar-BH" sz="2400" b="1" dirty="0">
              <a:solidFill>
                <a:schemeClr val="tx1"/>
              </a:solidFill>
              <a:latin typeface="Sakkal Majalla" pitchFamily="2" charset="-78"/>
              <a:cs typeface="Sakkal Majalla" pitchFamily="2" charset="-78"/>
            </a:endParaRPr>
          </a:p>
          <a:p>
            <a:pPr algn="just"/>
            <a:endParaRPr lang="ar-BH" sz="2400" b="1" dirty="0">
              <a:solidFill>
                <a:schemeClr val="tx1"/>
              </a:solidFill>
              <a:latin typeface="Sakkal Majalla" pitchFamily="2" charset="-78"/>
              <a:cs typeface="Sakkal Majalla" pitchFamily="2" charset="-78"/>
            </a:endParaRPr>
          </a:p>
          <a:p>
            <a:pPr algn="just"/>
            <a:r>
              <a:rPr lang="ar-BH" sz="2400" b="1" dirty="0">
                <a:solidFill>
                  <a:schemeClr val="tx1"/>
                </a:solidFill>
                <a:latin typeface="Sakkal Majalla" pitchFamily="2" charset="-78"/>
                <a:cs typeface="Sakkal Majalla" pitchFamily="2" charset="-78"/>
              </a:rPr>
              <a:t> </a:t>
            </a: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a:p>
            <a:pPr algn="just"/>
            <a:endParaRPr lang="ar-BH" sz="2800" b="1" dirty="0">
              <a:solidFill>
                <a:schemeClr val="tx1"/>
              </a:solidFill>
              <a:latin typeface="Sakkal Majalla" pitchFamily="2" charset="-78"/>
              <a:cs typeface="Sakkal Majalla" pitchFamily="2" charset="-78"/>
            </a:endParaRPr>
          </a:p>
        </p:txBody>
      </p:sp>
      <p:sp>
        <p:nvSpPr>
          <p:cNvPr id="15" name="Oval Callout 14"/>
          <p:cNvSpPr/>
          <p:nvPr/>
        </p:nvSpPr>
        <p:spPr>
          <a:xfrm>
            <a:off x="2666458" y="2072748"/>
            <a:ext cx="1612673" cy="947758"/>
          </a:xfrm>
          <a:prstGeom prst="wedgeEllipseCallout">
            <a:avLst>
              <a:gd name="adj1" fmla="val -23934"/>
              <a:gd name="adj2" fmla="val 79833"/>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000076"/>
                </a:solidFill>
                <a:latin typeface="Sakkal Majalla" panose="02000000000000000000" pitchFamily="2" charset="-78"/>
                <a:cs typeface="Sakkal Majalla" panose="02000000000000000000" pitchFamily="2" charset="-78"/>
              </a:rPr>
              <a:t>الإجابــة</a:t>
            </a:r>
            <a:endParaRPr lang="en-US" sz="3600" dirty="0">
              <a:solidFill>
                <a:srgbClr val="000076"/>
              </a:solidFill>
            </a:endParaRPr>
          </a:p>
        </p:txBody>
      </p:sp>
      <p:sp>
        <p:nvSpPr>
          <p:cNvPr id="14" name="Rectangle 18"/>
          <p:cNvSpPr>
            <a:spLocks/>
          </p:cNvSpPr>
          <p:nvPr/>
        </p:nvSpPr>
        <p:spPr>
          <a:xfrm>
            <a:off x="8335401" y="6306207"/>
            <a:ext cx="3419475" cy="381000"/>
          </a:xfrm>
          <a:prstGeom prst="rect">
            <a:avLst/>
          </a:prstGeom>
          <a:solidFill>
            <a:schemeClr val="bg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29192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10" grpId="0" animBg="1"/>
      <p:bldP spid="11"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785971" y="1716140"/>
            <a:ext cx="8229601" cy="548758"/>
          </a:xfrm>
          <a:prstGeom prst="rect">
            <a:avLst/>
          </a:prstGeom>
          <a:solidFill>
            <a:schemeClr val="accent4">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3200" b="1" dirty="0">
              <a:solidFill>
                <a:srgbClr val="000076"/>
              </a:solidFill>
              <a:latin typeface="Sakkal Majalla" pitchFamily="2" charset="-78"/>
              <a:cs typeface="Sakkal Majalla" pitchFamily="2" charset="-78"/>
            </a:endParaRPr>
          </a:p>
          <a:p>
            <a:pPr algn="just"/>
            <a:r>
              <a:rPr lang="ar-BH" sz="3200" b="1" dirty="0">
                <a:solidFill>
                  <a:srgbClr val="000076"/>
                </a:solidFill>
                <a:latin typeface="Sakkal Majalla" pitchFamily="2" charset="-78"/>
                <a:cs typeface="Sakkal Majalla" pitchFamily="2" charset="-78"/>
              </a:rPr>
              <a:t>اقرأ النصّ الحجاجيّ الآتي، ثمّ حدّد أقسامَه الثلاثة.</a:t>
            </a:r>
          </a:p>
          <a:p>
            <a:pPr algn="just"/>
            <a:endParaRPr lang="en-US" sz="3200" dirty="0">
              <a:solidFill>
                <a:srgbClr val="000076"/>
              </a:solidFill>
              <a:latin typeface="Sakkal Majalla" pitchFamily="2" charset="-78"/>
              <a:cs typeface="Sakkal Majalla" pitchFamily="2" charset="-78"/>
            </a:endParaRPr>
          </a:p>
        </p:txBody>
      </p:sp>
      <p:sp>
        <p:nvSpPr>
          <p:cNvPr id="23" name="Title 1"/>
          <p:cNvSpPr txBox="1">
            <a:spLocks/>
          </p:cNvSpPr>
          <p:nvPr/>
        </p:nvSpPr>
        <p:spPr>
          <a:xfrm>
            <a:off x="4501663" y="182880"/>
            <a:ext cx="4140008" cy="773723"/>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4000" b="1" dirty="0">
                <a:solidFill>
                  <a:schemeClr val="bg1"/>
                </a:solidFill>
                <a:latin typeface="Sakkal Majalla" panose="02000000000000000000" pitchFamily="2" charset="-78"/>
                <a:cs typeface="Sakkal Majalla" panose="02000000000000000000" pitchFamily="2" charset="-78"/>
              </a:rPr>
              <a:t>الإنتاج الجزئيّ</a:t>
            </a:r>
            <a:endParaRPr lang="ar-BH" sz="4000" dirty="0">
              <a:solidFill>
                <a:schemeClr val="bg1"/>
              </a:solidFill>
              <a:latin typeface="Sakkal Majalla" panose="02000000000000000000" pitchFamily="2" charset="-78"/>
              <a:cs typeface="Sakkal Majalla" panose="02000000000000000000" pitchFamily="2" charset="-78"/>
            </a:endParaRPr>
          </a:p>
        </p:txBody>
      </p:sp>
      <p:sp>
        <p:nvSpPr>
          <p:cNvPr id="11" name="Rectangle 10"/>
          <p:cNvSpPr/>
          <p:nvPr/>
        </p:nvSpPr>
        <p:spPr>
          <a:xfrm>
            <a:off x="140678" y="2349185"/>
            <a:ext cx="10034954" cy="3828877"/>
          </a:xfrm>
          <a:prstGeom prst="rect">
            <a:avLst/>
          </a:prstGeom>
          <a:solidFill>
            <a:srgbClr val="CADFF2"/>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endParaRPr lang="ar-BH" sz="3200" b="1" dirty="0">
              <a:solidFill>
                <a:srgbClr val="000076"/>
              </a:solidFill>
              <a:latin typeface="Sakkal Majalla" pitchFamily="2" charset="-78"/>
              <a:cs typeface="Sakkal Majalla" pitchFamily="2" charset="-78"/>
            </a:endParaRPr>
          </a:p>
          <a:p>
            <a:pPr algn="justLow"/>
            <a:r>
              <a:rPr lang="ar-BH" sz="2400" b="1" dirty="0">
                <a:solidFill>
                  <a:srgbClr val="000076"/>
                </a:solidFill>
                <a:latin typeface="Sakkal Majalla" pitchFamily="2" charset="-78"/>
                <a:cs typeface="Sakkal Majalla" pitchFamily="2" charset="-78"/>
              </a:rPr>
              <a:t>يعتقدُ بعضُ المُستشرقين الغربيّين أنّ التسامُحَ لا وجودَ له في الإسلام.</a:t>
            </a:r>
          </a:p>
          <a:p>
            <a:pPr algn="justLow"/>
            <a:r>
              <a:rPr lang="ar-BH" sz="2400" b="1" dirty="0">
                <a:solidFill>
                  <a:srgbClr val="000076"/>
                </a:solidFill>
                <a:latin typeface="Sakkal Majalla" pitchFamily="2" charset="-78"/>
                <a:cs typeface="Sakkal Majalla" pitchFamily="2" charset="-78"/>
              </a:rPr>
              <a:t>لكنَّ المُتعمِّقَ في النصّ القرآنيّ يقفُ على بُطلان هذا الرأي؛ إذ جاء في الآية الكريمة «وما أرسلناك إلّا رحمةً للعالمين». </a:t>
            </a:r>
          </a:p>
          <a:p>
            <a:pPr algn="justLow"/>
            <a:r>
              <a:rPr lang="ar-BH" sz="2400" b="1" dirty="0">
                <a:solidFill>
                  <a:srgbClr val="000076"/>
                </a:solidFill>
                <a:latin typeface="Sakkal Majalla" pitchFamily="2" charset="-78"/>
                <a:cs typeface="Sakkal Majalla" pitchFamily="2" charset="-78"/>
              </a:rPr>
              <a:t>وإن شئتَ فعُد إلى شواهدِ التاريخ تَجدْ مصداقَ ما ذكرناه. لقد مازَجَ المسلمون أممًا مختلفةَ الأديان دخلوا تحت سُلطانهم من نصارى العرب، ومجوس الفُرس، ويَعاقِبة القِبط، وصابِئَةِ العراق.. فكانوا مع الجميع على أحسن ما يُعامِلُ به العشيرُ عشيرَه؛ ولم يحفظ التاريخُ أنَّ أمّةً سوّت رعاياها المُخالفين لها في دينِها بِرَعاياها الأصليّين مثل أمّة المُسلِمين.</a:t>
            </a:r>
          </a:p>
          <a:p>
            <a:pPr algn="justLow"/>
            <a:r>
              <a:rPr lang="ar-BH" sz="2400" b="1" dirty="0">
                <a:solidFill>
                  <a:srgbClr val="000076"/>
                </a:solidFill>
                <a:latin typeface="Sakkal Majalla" pitchFamily="2" charset="-78"/>
                <a:cs typeface="Sakkal Majalla" pitchFamily="2" charset="-78"/>
              </a:rPr>
              <a:t>إذن يحقُّ لنا أن نقول إنَّ التسامُحَ مِن خصائصِ دين الإسلام وأشهر مُميّزاته، وإنّه من النعم التي أنعم الله بها على أضداده وأعدائه، فالإسلامُ حين جعلَ التسامُحَ مِن أصول نِظامِه قد أنبَأَ على أنّه مليءٌ بِثِقة النفس وصِدقِ المَوقف وسلامَةِ الطويّة.</a:t>
            </a:r>
          </a:p>
          <a:p>
            <a:pPr algn="l"/>
            <a:r>
              <a:rPr lang="ar-BH" sz="2000" b="1" dirty="0">
                <a:solidFill>
                  <a:srgbClr val="000076"/>
                </a:solidFill>
                <a:latin typeface="Sakkal Majalla" pitchFamily="2" charset="-78"/>
                <a:cs typeface="Sakkal Majalla" pitchFamily="2" charset="-78"/>
              </a:rPr>
              <a:t>(محمّد الطاهر بن عاشور)</a:t>
            </a:r>
          </a:p>
          <a:p>
            <a:pPr algn="justLow"/>
            <a:endParaRPr lang="en-US" sz="3200" dirty="0">
              <a:solidFill>
                <a:srgbClr val="000076"/>
              </a:solidFill>
              <a:latin typeface="Sakkal Majalla" pitchFamily="2" charset="-78"/>
              <a:cs typeface="Sakkal Majalla" pitchFamily="2" charset="-78"/>
            </a:endParaRPr>
          </a:p>
        </p:txBody>
      </p:sp>
      <p:sp>
        <p:nvSpPr>
          <p:cNvPr id="16" name="Rectangle 15"/>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20" name="Title 1"/>
          <p:cNvSpPr txBox="1">
            <a:spLocks/>
          </p:cNvSpPr>
          <p:nvPr/>
        </p:nvSpPr>
        <p:spPr>
          <a:xfrm>
            <a:off x="9577754" y="1008185"/>
            <a:ext cx="2437818" cy="581463"/>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ثالثًا: الاستنتاج:</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8" name="Oval Callout 7"/>
          <p:cNvSpPr/>
          <p:nvPr/>
        </p:nvSpPr>
        <p:spPr>
          <a:xfrm>
            <a:off x="1511121" y="1320018"/>
            <a:ext cx="1814732" cy="1055077"/>
          </a:xfrm>
          <a:prstGeom prst="wedgeEllipseCallout">
            <a:avLst>
              <a:gd name="adj1" fmla="val -56492"/>
              <a:gd name="adj2" fmla="val 53166"/>
            </a:avLst>
          </a:prstGeom>
          <a:solidFill>
            <a:srgbClr val="FFC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000" b="1" dirty="0">
                <a:solidFill>
                  <a:srgbClr val="000076"/>
                </a:solidFill>
                <a:latin typeface="Sakkal Majalla" panose="02000000000000000000" pitchFamily="2" charset="-78"/>
                <a:cs typeface="Sakkal Majalla" panose="02000000000000000000" pitchFamily="2" charset="-78"/>
              </a:rPr>
              <a:t>الإجابــة</a:t>
            </a:r>
            <a:endParaRPr lang="en-US" sz="4000" dirty="0">
              <a:solidFill>
                <a:srgbClr val="000076"/>
              </a:solidFill>
            </a:endParaRPr>
          </a:p>
        </p:txBody>
      </p:sp>
      <p:sp>
        <p:nvSpPr>
          <p:cNvPr id="21" name="Rectangle 20"/>
          <p:cNvSpPr/>
          <p:nvPr/>
        </p:nvSpPr>
        <p:spPr>
          <a:xfrm>
            <a:off x="10275866" y="2375095"/>
            <a:ext cx="1739706" cy="391551"/>
          </a:xfrm>
          <a:prstGeom prst="rect">
            <a:avLst/>
          </a:prstGeom>
          <a:solidFill>
            <a:schemeClr val="accent4">
              <a:lumMod val="40000"/>
              <a:lumOff val="60000"/>
            </a:schemeClr>
          </a:solidFill>
          <a:ln>
            <a:solidFill>
              <a:schemeClr val="accent1">
                <a:lumMod val="75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BH" sz="2800" b="1" dirty="0">
                <a:solidFill>
                  <a:srgbClr val="000076"/>
                </a:solidFill>
                <a:latin typeface="Sakkal Majalla" pitchFamily="2" charset="-78"/>
                <a:cs typeface="Sakkal Majalla" pitchFamily="2" charset="-78"/>
              </a:rPr>
              <a:t>الأطروحة</a:t>
            </a:r>
            <a:endParaRPr lang="en-US" sz="2800" b="1" dirty="0">
              <a:solidFill>
                <a:srgbClr val="000076"/>
              </a:solidFill>
              <a:latin typeface="Sakkal Majalla" pitchFamily="2" charset="-78"/>
              <a:cs typeface="Sakkal Majalla" pitchFamily="2" charset="-78"/>
            </a:endParaRPr>
          </a:p>
        </p:txBody>
      </p:sp>
      <p:sp>
        <p:nvSpPr>
          <p:cNvPr id="24" name="Rectangle 23"/>
          <p:cNvSpPr/>
          <p:nvPr/>
        </p:nvSpPr>
        <p:spPr>
          <a:xfrm>
            <a:off x="10275866" y="2876195"/>
            <a:ext cx="1739706" cy="1744448"/>
          </a:xfrm>
          <a:prstGeom prst="rect">
            <a:avLst/>
          </a:prstGeom>
          <a:solidFill>
            <a:schemeClr val="accent4">
              <a:lumMod val="40000"/>
              <a:lumOff val="60000"/>
            </a:schemeClr>
          </a:solidFill>
          <a:ln>
            <a:solidFill>
              <a:schemeClr val="accent1">
                <a:lumMod val="75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BH" sz="2800" b="1" dirty="0">
                <a:solidFill>
                  <a:srgbClr val="000076"/>
                </a:solidFill>
                <a:latin typeface="Sakkal Majalla" pitchFamily="2" charset="-78"/>
                <a:cs typeface="Sakkal Majalla" pitchFamily="2" charset="-78"/>
              </a:rPr>
              <a:t>سيرورة</a:t>
            </a:r>
          </a:p>
          <a:p>
            <a:pPr algn="ctr"/>
            <a:r>
              <a:rPr lang="ar-BH" sz="2800" b="1" dirty="0">
                <a:solidFill>
                  <a:srgbClr val="000076"/>
                </a:solidFill>
                <a:latin typeface="Sakkal Majalla" pitchFamily="2" charset="-78"/>
                <a:cs typeface="Sakkal Majalla" pitchFamily="2" charset="-78"/>
              </a:rPr>
              <a:t>الحجاج</a:t>
            </a:r>
            <a:endParaRPr lang="en-US" sz="2800" b="1" dirty="0">
              <a:solidFill>
                <a:srgbClr val="000076"/>
              </a:solidFill>
              <a:latin typeface="Sakkal Majalla" pitchFamily="2" charset="-78"/>
              <a:cs typeface="Sakkal Majalla" pitchFamily="2" charset="-78"/>
            </a:endParaRPr>
          </a:p>
        </p:txBody>
      </p:sp>
      <p:sp>
        <p:nvSpPr>
          <p:cNvPr id="25" name="Rectangle 24"/>
          <p:cNvSpPr/>
          <p:nvPr/>
        </p:nvSpPr>
        <p:spPr>
          <a:xfrm>
            <a:off x="10275866" y="4711380"/>
            <a:ext cx="1739706" cy="1279112"/>
          </a:xfrm>
          <a:prstGeom prst="rect">
            <a:avLst/>
          </a:prstGeom>
          <a:solidFill>
            <a:schemeClr val="accent4">
              <a:lumMod val="40000"/>
              <a:lumOff val="60000"/>
            </a:schemeClr>
          </a:solidFill>
          <a:ln>
            <a:solidFill>
              <a:schemeClr val="accent1">
                <a:lumMod val="75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BH" sz="2800" b="1" dirty="0">
                <a:solidFill>
                  <a:srgbClr val="000076"/>
                </a:solidFill>
                <a:latin typeface="Sakkal Majalla" pitchFamily="2" charset="-78"/>
                <a:cs typeface="Sakkal Majalla" pitchFamily="2" charset="-78"/>
              </a:rPr>
              <a:t>الاستنتاج</a:t>
            </a:r>
            <a:endParaRPr lang="en-US" sz="2800" b="1" dirty="0">
              <a:solidFill>
                <a:srgbClr val="000076"/>
              </a:solidFill>
              <a:latin typeface="Sakkal Majalla" pitchFamily="2" charset="-78"/>
              <a:cs typeface="Sakkal Majalla" pitchFamily="2" charset="-78"/>
            </a:endParaRPr>
          </a:p>
        </p:txBody>
      </p:sp>
      <p:sp>
        <p:nvSpPr>
          <p:cNvPr id="15"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1" grpId="0" animBg="1"/>
      <p:bldP spid="20" grpId="0" animBg="1"/>
      <p:bldP spid="8" grpId="0" animBg="1"/>
      <p:bldP spid="21" grpId="0" animBg="1"/>
      <p:bldP spid="24" grpId="0" animBg="1"/>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70641" y="1644861"/>
            <a:ext cx="11744931" cy="658955"/>
          </a:xfrm>
          <a:prstGeom prst="rect">
            <a:avLst/>
          </a:prstGeom>
          <a:solidFill>
            <a:schemeClr val="accent4">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3200" b="1" dirty="0">
              <a:solidFill>
                <a:srgbClr val="000076"/>
              </a:solidFill>
              <a:latin typeface="Sakkal Majalla" pitchFamily="2" charset="-78"/>
              <a:cs typeface="Sakkal Majalla" pitchFamily="2" charset="-78"/>
            </a:endParaRPr>
          </a:p>
          <a:p>
            <a:pPr algn="just"/>
            <a:r>
              <a:rPr lang="ar-BH" sz="2800" b="1" dirty="0">
                <a:solidFill>
                  <a:srgbClr val="000076"/>
                </a:solidFill>
                <a:latin typeface="Sakkal Majalla" pitchFamily="2" charset="-78"/>
                <a:cs typeface="Sakkal Majalla" pitchFamily="2" charset="-78"/>
              </a:rPr>
              <a:t>أكمل النصّ الحجاجيّ الآتي بنتيجة مناسبة مُستعملا ما أمكن من الروابط الموجودة بالقائمة المقترحة.</a:t>
            </a:r>
          </a:p>
          <a:p>
            <a:pPr algn="just"/>
            <a:endParaRPr lang="en-US" sz="3200" dirty="0">
              <a:solidFill>
                <a:srgbClr val="000076"/>
              </a:solidFill>
              <a:latin typeface="Sakkal Majalla" pitchFamily="2" charset="-78"/>
              <a:cs typeface="Sakkal Majalla" pitchFamily="2" charset="-78"/>
            </a:endParaRPr>
          </a:p>
        </p:txBody>
      </p:sp>
      <p:sp>
        <p:nvSpPr>
          <p:cNvPr id="23" name="Title 1"/>
          <p:cNvSpPr txBox="1">
            <a:spLocks/>
          </p:cNvSpPr>
          <p:nvPr/>
        </p:nvSpPr>
        <p:spPr>
          <a:xfrm>
            <a:off x="4501663" y="182880"/>
            <a:ext cx="4140008" cy="773723"/>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4000" b="1" dirty="0">
                <a:solidFill>
                  <a:schemeClr val="bg1"/>
                </a:solidFill>
                <a:latin typeface="Sakkal Majalla" panose="02000000000000000000" pitchFamily="2" charset="-78"/>
                <a:cs typeface="Sakkal Majalla" panose="02000000000000000000" pitchFamily="2" charset="-78"/>
              </a:rPr>
              <a:t>الإنتاج الجزئيّ</a:t>
            </a:r>
            <a:endParaRPr lang="ar-BH" sz="4000" dirty="0">
              <a:solidFill>
                <a:schemeClr val="bg1"/>
              </a:solidFill>
              <a:latin typeface="Sakkal Majalla" panose="02000000000000000000" pitchFamily="2" charset="-78"/>
              <a:cs typeface="Sakkal Majalla" panose="02000000000000000000" pitchFamily="2" charset="-78"/>
            </a:endParaRPr>
          </a:p>
        </p:txBody>
      </p:sp>
      <p:sp>
        <p:nvSpPr>
          <p:cNvPr id="11" name="Rectangle 10"/>
          <p:cNvSpPr/>
          <p:nvPr/>
        </p:nvSpPr>
        <p:spPr>
          <a:xfrm>
            <a:off x="2266659" y="2518874"/>
            <a:ext cx="7924801" cy="3364292"/>
          </a:xfrm>
          <a:prstGeom prst="rect">
            <a:avLst/>
          </a:prstGeom>
          <a:solidFill>
            <a:srgbClr val="CADFF2"/>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endParaRPr lang="ar-BH" sz="3200" b="1" dirty="0">
              <a:solidFill>
                <a:srgbClr val="000076"/>
              </a:solidFill>
              <a:latin typeface="Sakkal Majalla" pitchFamily="2" charset="-78"/>
              <a:cs typeface="Sakkal Majalla" pitchFamily="2" charset="-78"/>
            </a:endParaRPr>
          </a:p>
          <a:p>
            <a:pPr algn="justLow"/>
            <a:endParaRPr lang="ar-BH" sz="2400" b="1" dirty="0">
              <a:solidFill>
                <a:srgbClr val="000076"/>
              </a:solidFill>
              <a:latin typeface="Sakkal Majalla" pitchFamily="2" charset="-78"/>
              <a:cs typeface="Sakkal Majalla" pitchFamily="2" charset="-78"/>
            </a:endParaRPr>
          </a:p>
          <a:p>
            <a:pPr algn="justLow"/>
            <a:endParaRPr lang="ar-BH" sz="2400" b="1" dirty="0">
              <a:solidFill>
                <a:srgbClr val="000076"/>
              </a:solidFill>
              <a:latin typeface="Sakkal Majalla" pitchFamily="2" charset="-78"/>
              <a:cs typeface="Sakkal Majalla" pitchFamily="2" charset="-78"/>
            </a:endParaRPr>
          </a:p>
          <a:p>
            <a:pPr algn="justLow"/>
            <a:r>
              <a:rPr lang="ar-BH" sz="2400" b="1" dirty="0">
                <a:solidFill>
                  <a:srgbClr val="000076"/>
                </a:solidFill>
                <a:latin typeface="Sakkal Majalla" pitchFamily="2" charset="-78"/>
                <a:cs typeface="Sakkal Majalla" pitchFamily="2" charset="-78"/>
              </a:rPr>
              <a:t>رأيتُ البعضَ يزدري المُعلّمَ ويترفّعُ على مهنة المعلّمين، والحقُّ أنّ هؤلاء مُخطئونَ كلَّ الخطأ.</a:t>
            </a:r>
          </a:p>
          <a:p>
            <a:pPr algn="justLow"/>
            <a:r>
              <a:rPr lang="ar-BH" sz="2400" b="1" dirty="0">
                <a:solidFill>
                  <a:srgbClr val="000076"/>
                </a:solidFill>
                <a:latin typeface="Sakkal Majalla" pitchFamily="2" charset="-78"/>
                <a:cs typeface="Sakkal Majalla" pitchFamily="2" charset="-78"/>
              </a:rPr>
              <a:t>في رأيي أنّ مهنة التعليم أشرفُ المِهن على الإطلاق لأنّها أبعدُها عن الأنانيّة وأشدّها إنكارًا للذات؛ ألا تَرى أنَّ الأجيالَ تمرُّ تحتَ نظر المعلّم فينشأُ منها الأطبّاءُ والمُهندسون والأدباءُ والمُفكّرون الذين يقتحمون الحياةَ يُحاربون بالسلاح الذي وضعه في أيديهم ذلك البطلُ المجهولُ، أمّا هم فأسماء برّاقةٌ في شتّى آفاق الحياة، وأمّا هو فلا يزالُ يُنشئ أجيالًا جديدة واسمه مغمور.</a:t>
            </a:r>
          </a:p>
          <a:p>
            <a:pPr algn="justLow"/>
            <a:endParaRPr lang="ar-BH" sz="2400" b="1" dirty="0">
              <a:solidFill>
                <a:srgbClr val="000076"/>
              </a:solidFill>
              <a:latin typeface="Sakkal Majalla" pitchFamily="2" charset="-78"/>
              <a:cs typeface="Sakkal Majalla" pitchFamily="2" charset="-78"/>
            </a:endParaRPr>
          </a:p>
          <a:p>
            <a:pPr algn="justLow"/>
            <a:endParaRPr lang="ar-BH" sz="2400" b="1" dirty="0">
              <a:solidFill>
                <a:srgbClr val="000076"/>
              </a:solidFill>
              <a:latin typeface="Sakkal Majalla" pitchFamily="2" charset="-78"/>
              <a:cs typeface="Sakkal Majalla" pitchFamily="2" charset="-78"/>
            </a:endParaRPr>
          </a:p>
          <a:p>
            <a:pPr algn="justLow"/>
            <a:endParaRPr lang="ar-BH" sz="2400" b="1" dirty="0">
              <a:solidFill>
                <a:srgbClr val="000076"/>
              </a:solidFill>
              <a:latin typeface="Sakkal Majalla" pitchFamily="2" charset="-78"/>
              <a:cs typeface="Sakkal Majalla" pitchFamily="2" charset="-78"/>
            </a:endParaRPr>
          </a:p>
          <a:p>
            <a:pPr algn="justLow"/>
            <a:endParaRPr lang="ar-BH" sz="2400" b="1" dirty="0">
              <a:solidFill>
                <a:srgbClr val="000076"/>
              </a:solidFill>
              <a:latin typeface="Sakkal Majalla" pitchFamily="2" charset="-78"/>
              <a:cs typeface="Sakkal Majalla" pitchFamily="2" charset="-78"/>
            </a:endParaRPr>
          </a:p>
          <a:p>
            <a:pPr algn="justLow"/>
            <a:endParaRPr lang="ar-BH" sz="2400" b="1" dirty="0">
              <a:solidFill>
                <a:srgbClr val="000076"/>
              </a:solidFill>
              <a:latin typeface="Sakkal Majalla" pitchFamily="2" charset="-78"/>
              <a:cs typeface="Sakkal Majalla" pitchFamily="2" charset="-78"/>
            </a:endParaRPr>
          </a:p>
          <a:p>
            <a:pPr algn="justLow"/>
            <a:endParaRPr lang="en-US" sz="3200" dirty="0">
              <a:solidFill>
                <a:srgbClr val="000076"/>
              </a:solidFill>
              <a:latin typeface="Sakkal Majalla" pitchFamily="2" charset="-78"/>
              <a:cs typeface="Sakkal Majalla" pitchFamily="2" charset="-78"/>
            </a:endParaRPr>
          </a:p>
        </p:txBody>
      </p:sp>
      <p:sp>
        <p:nvSpPr>
          <p:cNvPr id="16" name="Rectangle 15"/>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20" name="Title 1"/>
          <p:cNvSpPr txBox="1">
            <a:spLocks/>
          </p:cNvSpPr>
          <p:nvPr/>
        </p:nvSpPr>
        <p:spPr>
          <a:xfrm>
            <a:off x="9577754" y="1008185"/>
            <a:ext cx="2437818" cy="581463"/>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ثالثًا: الاستنتاج:</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25" name="Rectangle 24"/>
          <p:cNvSpPr/>
          <p:nvPr/>
        </p:nvSpPr>
        <p:spPr>
          <a:xfrm>
            <a:off x="10275866" y="4978063"/>
            <a:ext cx="1739706" cy="879231"/>
          </a:xfrm>
          <a:prstGeom prst="rect">
            <a:avLst/>
          </a:prstGeom>
          <a:solidFill>
            <a:schemeClr val="accent4">
              <a:lumMod val="40000"/>
              <a:lumOff val="60000"/>
            </a:schemeClr>
          </a:solidFill>
          <a:ln>
            <a:solidFill>
              <a:schemeClr val="accent1">
                <a:lumMod val="75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BH" sz="2800" b="1" dirty="0">
                <a:solidFill>
                  <a:srgbClr val="000076"/>
                </a:solidFill>
                <a:latin typeface="Sakkal Majalla" pitchFamily="2" charset="-78"/>
                <a:cs typeface="Sakkal Majalla" pitchFamily="2" charset="-78"/>
              </a:rPr>
              <a:t>الاستنتاج</a:t>
            </a:r>
          </a:p>
          <a:p>
            <a:pPr algn="ctr"/>
            <a:r>
              <a:rPr lang="ar-BH" sz="2800" b="1" dirty="0">
                <a:solidFill>
                  <a:srgbClr val="000076"/>
                </a:solidFill>
                <a:latin typeface="Sakkal Majalla" pitchFamily="2" charset="-78"/>
                <a:cs typeface="Sakkal Majalla" pitchFamily="2" charset="-78"/>
              </a:rPr>
              <a:t>.................</a:t>
            </a:r>
            <a:endParaRPr lang="en-US" sz="2800" b="1" dirty="0">
              <a:solidFill>
                <a:srgbClr val="000076"/>
              </a:solidFill>
              <a:latin typeface="Sakkal Majalla" pitchFamily="2" charset="-78"/>
              <a:cs typeface="Sakkal Majalla" pitchFamily="2" charset="-78"/>
            </a:endParaRPr>
          </a:p>
        </p:txBody>
      </p:sp>
      <p:sp>
        <p:nvSpPr>
          <p:cNvPr id="14" name="Rectangle 13"/>
          <p:cNvSpPr/>
          <p:nvPr/>
        </p:nvSpPr>
        <p:spPr>
          <a:xfrm>
            <a:off x="353455" y="2527224"/>
            <a:ext cx="1768422" cy="3355941"/>
          </a:xfrm>
          <a:prstGeom prst="rect">
            <a:avLst/>
          </a:prstGeom>
          <a:solidFill>
            <a:srgbClr val="87B6E1"/>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lnSpc>
                <a:spcPct val="150000"/>
              </a:lnSpc>
            </a:pPr>
            <a:r>
              <a:rPr lang="ar-BH" sz="2400" b="1" dirty="0">
                <a:solidFill>
                  <a:srgbClr val="000076"/>
                </a:solidFill>
                <a:latin typeface="Sakkal Majalla" pitchFamily="2" charset="-78"/>
                <a:cs typeface="Sakkal Majalla" pitchFamily="2" charset="-78"/>
              </a:rPr>
              <a:t>ــــ إذن...</a:t>
            </a:r>
          </a:p>
          <a:p>
            <a:pPr algn="justLow">
              <a:lnSpc>
                <a:spcPct val="150000"/>
              </a:lnSpc>
            </a:pPr>
            <a:r>
              <a:rPr lang="ar-BH" sz="2400" b="1" dirty="0">
                <a:solidFill>
                  <a:srgbClr val="000076"/>
                </a:solidFill>
                <a:latin typeface="Sakkal Majalla" pitchFamily="2" charset="-78"/>
                <a:cs typeface="Sakkal Majalla" pitchFamily="2" charset="-78"/>
              </a:rPr>
              <a:t>ـــــ وعلى هذا الأساس...</a:t>
            </a:r>
          </a:p>
          <a:p>
            <a:pPr algn="justLow">
              <a:lnSpc>
                <a:spcPct val="150000"/>
              </a:lnSpc>
            </a:pPr>
            <a:r>
              <a:rPr lang="ar-BH" sz="2400" b="1" dirty="0">
                <a:solidFill>
                  <a:srgbClr val="000076"/>
                </a:solidFill>
                <a:latin typeface="Sakkal Majalla" pitchFamily="2" charset="-78"/>
                <a:cs typeface="Sakkal Majalla" pitchFamily="2" charset="-78"/>
              </a:rPr>
              <a:t>ـــــ وبناء على ما تقدّم...</a:t>
            </a:r>
          </a:p>
          <a:p>
            <a:pPr algn="justLow">
              <a:lnSpc>
                <a:spcPct val="150000"/>
              </a:lnSpc>
            </a:pPr>
            <a:r>
              <a:rPr lang="ar-BH" sz="2400" b="1" dirty="0">
                <a:solidFill>
                  <a:srgbClr val="000076"/>
                </a:solidFill>
                <a:latin typeface="Sakkal Majalla" pitchFamily="2" charset="-78"/>
                <a:cs typeface="Sakkal Majalla" pitchFamily="2" charset="-78"/>
              </a:rPr>
              <a:t>ـــــ وهكذا إذن...</a:t>
            </a:r>
          </a:p>
        </p:txBody>
      </p:sp>
      <p:sp>
        <p:nvSpPr>
          <p:cNvPr id="8" name="Oval Callout 7"/>
          <p:cNvSpPr/>
          <p:nvPr/>
        </p:nvSpPr>
        <p:spPr>
          <a:xfrm>
            <a:off x="10205888" y="3246386"/>
            <a:ext cx="1814732" cy="1055077"/>
          </a:xfrm>
          <a:prstGeom prst="wedgeEllipseCallout">
            <a:avLst>
              <a:gd name="adj1" fmla="val -56492"/>
              <a:gd name="adj2" fmla="val 53166"/>
            </a:avLst>
          </a:prstGeom>
          <a:solidFill>
            <a:srgbClr val="FFC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000" b="1" dirty="0">
                <a:solidFill>
                  <a:srgbClr val="000076"/>
                </a:solidFill>
                <a:latin typeface="Sakkal Majalla" panose="02000000000000000000" pitchFamily="2" charset="-78"/>
                <a:cs typeface="Sakkal Majalla" panose="02000000000000000000" pitchFamily="2" charset="-78"/>
              </a:rPr>
              <a:t>الإجابــة</a:t>
            </a:r>
            <a:endParaRPr lang="en-US" sz="4000" dirty="0">
              <a:solidFill>
                <a:srgbClr val="000076"/>
              </a:solidFill>
            </a:endParaRPr>
          </a:p>
        </p:txBody>
      </p:sp>
      <p:sp>
        <p:nvSpPr>
          <p:cNvPr id="15" name="Rectangle 14"/>
          <p:cNvSpPr/>
          <p:nvPr/>
        </p:nvSpPr>
        <p:spPr>
          <a:xfrm>
            <a:off x="2360443" y="4837790"/>
            <a:ext cx="7737231" cy="879231"/>
          </a:xfrm>
          <a:prstGeom prst="rect">
            <a:avLst/>
          </a:prstGeom>
          <a:solidFill>
            <a:srgbClr val="CADF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r>
              <a:rPr lang="ar-BH" sz="2400" b="1" dirty="0">
                <a:solidFill>
                  <a:srgbClr val="000076"/>
                </a:solidFill>
                <a:latin typeface="Sakkal Majalla" pitchFamily="2" charset="-78"/>
                <a:cs typeface="Sakkal Majalla" pitchFamily="2" charset="-78"/>
              </a:rPr>
              <a:t>إذن فليَكفَّ الناسُ عن ازدراء مهنةٍ هي أنبلُ المهن، فحسبُ المعلّمين فخرًا وجزاءًا وشرفًا أنّ العالَمَ صنيعُ أيديهم.</a:t>
            </a:r>
          </a:p>
        </p:txBody>
      </p:sp>
      <p:sp>
        <p:nvSpPr>
          <p:cNvPr id="17" name="Rectangle 18"/>
          <p:cNvSpPr>
            <a:spLocks/>
          </p:cNvSpPr>
          <p:nvPr/>
        </p:nvSpPr>
        <p:spPr>
          <a:xfrm>
            <a:off x="8387936" y="6345823"/>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641265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1" grpId="0" animBg="1"/>
      <p:bldP spid="20" grpId="0" animBg="1"/>
      <p:bldP spid="25" grpId="0" animBg="1"/>
      <p:bldP spid="14" grpId="0" animBg="1"/>
      <p:bldP spid="8"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Title 1"/>
          <p:cNvSpPr txBox="1">
            <a:spLocks/>
          </p:cNvSpPr>
          <p:nvPr/>
        </p:nvSpPr>
        <p:spPr>
          <a:xfrm>
            <a:off x="4501663" y="171485"/>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الإنتاج الكامل</a:t>
            </a:r>
            <a:endParaRPr lang="ar-BH" sz="3600" dirty="0">
              <a:solidFill>
                <a:schemeClr val="bg1"/>
              </a:solidFill>
              <a:latin typeface="Sakkal Majalla" panose="02000000000000000000" pitchFamily="2" charset="-78"/>
              <a:cs typeface="Sakkal Majalla" panose="02000000000000000000" pitchFamily="2" charset="-78"/>
            </a:endParaRPr>
          </a:p>
        </p:txBody>
      </p:sp>
      <p:sp>
        <p:nvSpPr>
          <p:cNvPr id="13" name="Rectangle 12"/>
          <p:cNvSpPr/>
          <p:nvPr/>
        </p:nvSpPr>
        <p:spPr>
          <a:xfrm>
            <a:off x="534571" y="2693370"/>
            <a:ext cx="11169749" cy="2447778"/>
          </a:xfrm>
          <a:prstGeom prst="rect">
            <a:avLst/>
          </a:prstGeom>
          <a:solidFill>
            <a:schemeClr val="accent4">
              <a:lumMod val="40000"/>
              <a:lumOff val="6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r>
              <a:rPr lang="ar-BH" sz="3200" b="1" dirty="0">
                <a:solidFill>
                  <a:srgbClr val="000076"/>
                </a:solidFill>
                <a:latin typeface="Sakkal Majalla" pitchFamily="2" charset="-78"/>
                <a:cs typeface="Sakkal Majalla" pitchFamily="2" charset="-78"/>
              </a:rPr>
              <a:t>يثني البعض على وسائل الإعلام المرئيّة وما لها من دور إيجابي في حياة الإنسان المعاصر متناسين سلبيّاتها ومخاطرها. </a:t>
            </a:r>
          </a:p>
          <a:p>
            <a:pPr algn="justLow"/>
            <a:r>
              <a:rPr lang="ar-BH" sz="3200" b="1" dirty="0">
                <a:solidFill>
                  <a:srgbClr val="000076"/>
                </a:solidFill>
                <a:latin typeface="Sakkal Majalla" pitchFamily="2" charset="-78"/>
                <a:cs typeface="Sakkal Majalla" pitchFamily="2" charset="-78"/>
              </a:rPr>
              <a:t>- اكتب في هذا الموضوع نصًّا حجاجيًّا توضّح فيه الجانب السلبيّ من وسائل الإعلام المرئيّة.</a:t>
            </a:r>
            <a:endParaRPr lang="en-US" sz="3200" b="1" dirty="0">
              <a:solidFill>
                <a:srgbClr val="000076"/>
              </a:solidFill>
              <a:latin typeface="Sakkal Majalla" pitchFamily="2" charset="-78"/>
              <a:cs typeface="Sakkal Majalla" pitchFamily="2" charset="-78"/>
            </a:endParaRPr>
          </a:p>
        </p:txBody>
      </p:sp>
      <p:sp>
        <p:nvSpPr>
          <p:cNvPr id="16" name="Rectangle 15"/>
          <p:cNvSpPr/>
          <p:nvPr/>
        </p:nvSpPr>
        <p:spPr>
          <a:xfrm>
            <a:off x="9061938" y="1524579"/>
            <a:ext cx="2642382" cy="787791"/>
          </a:xfrm>
          <a:prstGeom prst="rect">
            <a:avLst/>
          </a:prstGeom>
          <a:solidFill>
            <a:schemeClr val="accent2">
              <a:lumMod val="75000"/>
            </a:schemeClr>
          </a:solidFill>
          <a:ln>
            <a:solidFill>
              <a:srgbClr val="000076"/>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BH" sz="4400" b="1" dirty="0">
                <a:solidFill>
                  <a:schemeClr val="accent4">
                    <a:lumMod val="20000"/>
                    <a:lumOff val="80000"/>
                  </a:schemeClr>
                </a:solidFill>
                <a:latin typeface="Sakkal Majalla" pitchFamily="2" charset="-78"/>
                <a:cs typeface="Sakkal Majalla" pitchFamily="2" charset="-78"/>
              </a:rPr>
              <a:t>الموضوع:</a:t>
            </a:r>
            <a:endParaRPr lang="en-US" sz="4400" b="1" dirty="0">
              <a:solidFill>
                <a:schemeClr val="accent4">
                  <a:lumMod val="20000"/>
                  <a:lumOff val="80000"/>
                </a:schemeClr>
              </a:solidFill>
              <a:latin typeface="Sakkal Majalla" pitchFamily="2" charset="-78"/>
              <a:cs typeface="Sakkal Majalla" pitchFamily="2" charset="-78"/>
            </a:endParaRPr>
          </a:p>
        </p:txBody>
      </p:sp>
      <p:sp>
        <p:nvSpPr>
          <p:cNvPr id="10" name="Rectangle 9"/>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11"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942821"/>
          </a:xfrm>
          <a:prstGeom prst="rect">
            <a:avLst/>
          </a:prstGeom>
        </p:spPr>
      </p:pic>
      <p:cxnSp>
        <p:nvCxnSpPr>
          <p:cNvPr id="18" name="Straight Connector 17"/>
          <p:cNvCxnSpPr/>
          <p:nvPr/>
        </p:nvCxnSpPr>
        <p:spPr>
          <a:xfrm flipV="1">
            <a:off x="335119" y="6202973"/>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Title 1"/>
          <p:cNvSpPr txBox="1">
            <a:spLocks/>
          </p:cNvSpPr>
          <p:nvPr/>
        </p:nvSpPr>
        <p:spPr>
          <a:xfrm>
            <a:off x="4501663" y="171485"/>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الإنتاج الكامل</a:t>
            </a:r>
            <a:endParaRPr lang="ar-BH" sz="3600" dirty="0">
              <a:solidFill>
                <a:schemeClr val="bg1"/>
              </a:solidFill>
              <a:latin typeface="Sakkal Majalla" panose="02000000000000000000" pitchFamily="2" charset="-78"/>
              <a:cs typeface="Sakkal Majalla" panose="02000000000000000000" pitchFamily="2" charset="-78"/>
            </a:endParaRPr>
          </a:p>
        </p:txBody>
      </p:sp>
      <p:sp>
        <p:nvSpPr>
          <p:cNvPr id="13" name="Rectangle 12"/>
          <p:cNvSpPr/>
          <p:nvPr/>
        </p:nvSpPr>
        <p:spPr>
          <a:xfrm>
            <a:off x="128955" y="1314304"/>
            <a:ext cx="11910646" cy="4793419"/>
          </a:xfrm>
          <a:prstGeom prst="rect">
            <a:avLst/>
          </a:prstGeom>
          <a:solidFill>
            <a:schemeClr val="accent4">
              <a:lumMod val="40000"/>
              <a:lumOff val="6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r>
              <a:rPr lang="ar-BH" sz="2300" b="1" dirty="0">
                <a:solidFill>
                  <a:srgbClr val="000076"/>
                </a:solidFill>
                <a:latin typeface="Sakkal Majalla" pitchFamily="2" charset="-78"/>
                <a:cs typeface="Sakkal Majalla" pitchFamily="2" charset="-78"/>
              </a:rPr>
              <a:t>          </a:t>
            </a:r>
          </a:p>
          <a:p>
            <a:pPr algn="justLow"/>
            <a:r>
              <a:rPr lang="ar-BH" sz="2300" b="1" dirty="0">
                <a:solidFill>
                  <a:srgbClr val="000076"/>
                </a:solidFill>
                <a:latin typeface="Sakkal Majalla" pitchFamily="2" charset="-78"/>
                <a:cs typeface="Sakkal Majalla" pitchFamily="2" charset="-78"/>
              </a:rPr>
              <a:t>عَرفتْ وسائل الإعلام المرئيّة تطوُّرًا مُذهلًا بظهور المحطّات الفضائيّة وتطوّر معدّات التصوير وتقنياته، ممّا أغنى المشهد الإعلاميّ في جميع أنحاء العالم ونوّع البرامج التلفزيونيّة بشكل لافت.</a:t>
            </a:r>
          </a:p>
          <a:p>
            <a:pPr algn="justLow"/>
            <a:r>
              <a:rPr lang="ar-BH" sz="2300" b="1" dirty="0">
                <a:solidFill>
                  <a:srgbClr val="000076"/>
                </a:solidFill>
                <a:latin typeface="Sakkal Majalla" pitchFamily="2" charset="-78"/>
                <a:cs typeface="Sakkal Majalla" pitchFamily="2" charset="-78"/>
              </a:rPr>
              <a:t>وقد ترتّب عن هذا التطوّر الكثيـر من المزايا من قَبيل سرعة انتقال المعلومة، وتنوّع المادّة الإعلاميّة، والاطّلاع على مميّـزات الشعوب الأخرى ومنتجاتِهم الثقافيّة.</a:t>
            </a:r>
          </a:p>
          <a:p>
            <a:pPr algn="justLow"/>
            <a:r>
              <a:rPr lang="ar-BH" sz="2300" b="1" dirty="0">
                <a:solidFill>
                  <a:srgbClr val="000076"/>
                </a:solidFill>
                <a:latin typeface="Sakkal Majalla" pitchFamily="2" charset="-78"/>
                <a:cs typeface="Sakkal Majalla" pitchFamily="2" charset="-78"/>
              </a:rPr>
              <a:t>غير أنّ هذه المزايا لا ينبغي أن تحجب عنّا الوجه السلبيّ لهذه الوسائل الوافدة التي اقتحمت بيوتنا وصارت تستحوذ على أفئدة أبنائنا وعقولهم بما تعرضه من مادّة مغرية تشدّ الـمُشاهد وتؤثّر في فكره ووجدانه أيّما تأثير.</a:t>
            </a:r>
          </a:p>
          <a:p>
            <a:pPr algn="justLow"/>
            <a:r>
              <a:rPr lang="ar-BH" sz="2300" b="1" dirty="0">
                <a:solidFill>
                  <a:srgbClr val="000076"/>
                </a:solidFill>
                <a:latin typeface="Sakkal Majalla" pitchFamily="2" charset="-78"/>
                <a:cs typeface="Sakkal Majalla" pitchFamily="2" charset="-78"/>
              </a:rPr>
              <a:t>وليس أدلّ على ذلك من أنّ الكثير من الفضائيّات تعرض مادّة إعلاميّة تخدش الحياء وتتعارض مع ثقافة شعب مُسلم محافظ، فنحن يجب ألّا نغفل عن كون كلّ شعب له قيمٌ عليا يُحافظ عليها، بيدَ أنّ الكثيـر من القنوات التلفزيونيّة الأجنبيّة لا تحتـرم قيم الشعوب وهويّاتها بما تبثّه من برامج ومنوّعات.</a:t>
            </a:r>
          </a:p>
          <a:p>
            <a:pPr algn="justLow"/>
            <a:r>
              <a:rPr lang="ar-BH" sz="2300" b="1" dirty="0">
                <a:solidFill>
                  <a:srgbClr val="000076"/>
                </a:solidFill>
                <a:latin typeface="Sakkal Majalla" pitchFamily="2" charset="-78"/>
                <a:cs typeface="Sakkal Majalla" pitchFamily="2" charset="-78"/>
              </a:rPr>
              <a:t>وفضلًا عن ذلك صار  هذا التطوّر الإعلاميّ وسيلة للغزو الفكريّ والهيمنة الثقافيّة لا سيّما في غياب فرص مُتكافئة مع القنوات التلفزيونيّة المحلّية إنْ مِن حيث التقنيات والإمكانيّات المادّيّة، أو من حيث جودة المادّة المعروضة.</a:t>
            </a:r>
          </a:p>
          <a:p>
            <a:pPr algn="justLow"/>
            <a:r>
              <a:rPr lang="ar-BH" sz="2300" b="1" dirty="0">
                <a:solidFill>
                  <a:srgbClr val="000076"/>
                </a:solidFill>
                <a:latin typeface="Sakkal Majalla" pitchFamily="2" charset="-78"/>
                <a:cs typeface="Sakkal Majalla" pitchFamily="2" charset="-78"/>
              </a:rPr>
              <a:t>وهكذا إذن نخلصُ إلى أنّ تطوّر وسائل الإعلام ليس خيرًا كلّه</a:t>
            </a:r>
            <a:r>
              <a:rPr lang="ar-BH" sz="2300" b="1">
                <a:solidFill>
                  <a:srgbClr val="000076"/>
                </a:solidFill>
                <a:latin typeface="Sakkal Majalla" pitchFamily="2" charset="-78"/>
                <a:cs typeface="Sakkal Majalla" pitchFamily="2" charset="-78"/>
              </a:rPr>
              <a:t>، لأنّه؛ </a:t>
            </a:r>
            <a:r>
              <a:rPr lang="ar-BH" sz="2300" b="1" dirty="0">
                <a:solidFill>
                  <a:srgbClr val="000076"/>
                </a:solidFill>
                <a:latin typeface="Sakkal Majalla" pitchFamily="2" charset="-78"/>
                <a:cs typeface="Sakkal Majalla" pitchFamily="2" charset="-78"/>
              </a:rPr>
              <a:t>على مزاياه التي لا يمكن إنكارُها، لا يخلو من مخاطر قد تكون عواقبها وخيمة. </a:t>
            </a:r>
          </a:p>
          <a:p>
            <a:pPr algn="justLow"/>
            <a:endParaRPr lang="en-US" sz="2300" b="1" dirty="0">
              <a:solidFill>
                <a:srgbClr val="000076"/>
              </a:solidFill>
              <a:latin typeface="Sakkal Majalla" pitchFamily="2" charset="-78"/>
              <a:cs typeface="Sakkal Majalla" pitchFamily="2" charset="-78"/>
            </a:endParaRPr>
          </a:p>
        </p:txBody>
      </p:sp>
      <p:sp>
        <p:nvSpPr>
          <p:cNvPr id="16" name="Rectangle 15"/>
          <p:cNvSpPr/>
          <p:nvPr/>
        </p:nvSpPr>
        <p:spPr>
          <a:xfrm>
            <a:off x="9740198" y="865834"/>
            <a:ext cx="2273266" cy="406428"/>
          </a:xfrm>
          <a:prstGeom prst="rect">
            <a:avLst/>
          </a:prstGeom>
          <a:solidFill>
            <a:schemeClr val="accent2">
              <a:lumMod val="75000"/>
            </a:schemeClr>
          </a:solidFill>
          <a:ln>
            <a:solidFill>
              <a:srgbClr val="000076"/>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BH" sz="3200" b="1" dirty="0">
                <a:solidFill>
                  <a:schemeClr val="accent4">
                    <a:lumMod val="20000"/>
                    <a:lumOff val="80000"/>
                  </a:schemeClr>
                </a:solidFill>
                <a:latin typeface="Sakkal Majalla" pitchFamily="2" charset="-78"/>
                <a:cs typeface="Sakkal Majalla" pitchFamily="2" charset="-78"/>
              </a:rPr>
              <a:t>الإنتاج المقترح:</a:t>
            </a:r>
            <a:endParaRPr lang="en-US" sz="3200" b="1" dirty="0">
              <a:solidFill>
                <a:schemeClr val="accent4">
                  <a:lumMod val="20000"/>
                  <a:lumOff val="80000"/>
                </a:schemeClr>
              </a:solidFill>
              <a:latin typeface="Sakkal Majalla" pitchFamily="2" charset="-78"/>
              <a:cs typeface="Sakkal Majalla" pitchFamily="2" charset="-78"/>
            </a:endParaRPr>
          </a:p>
        </p:txBody>
      </p:sp>
      <p:sp>
        <p:nvSpPr>
          <p:cNvPr id="10" name="Rectangle 9"/>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11" name="Rectangle 18"/>
          <p:cNvSpPr>
            <a:spLocks/>
          </p:cNvSpPr>
          <p:nvPr/>
        </p:nvSpPr>
        <p:spPr>
          <a:xfrm>
            <a:off x="8349483" y="6340265"/>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861321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57933" y="495041"/>
            <a:ext cx="4140008" cy="1052405"/>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br>
              <a:rPr lang="ar-BH" sz="5400" b="1" dirty="0">
                <a:solidFill>
                  <a:schemeClr val="bg1"/>
                </a:solidFill>
                <a:latin typeface="Sakkal Majalla" panose="02000000000000000000" pitchFamily="2" charset="-78"/>
                <a:cs typeface="Sakkal Majalla" panose="02000000000000000000" pitchFamily="2" charset="-78"/>
              </a:rPr>
            </a:br>
            <a:r>
              <a:rPr lang="ar-BH" sz="5400" b="1" dirty="0">
                <a:solidFill>
                  <a:schemeClr val="bg1"/>
                </a:solidFill>
                <a:latin typeface="Sakkal Majalla" panose="02000000000000000000" pitchFamily="2" charset="-78"/>
                <a:cs typeface="Sakkal Majalla" panose="02000000000000000000" pitchFamily="2" charset="-78"/>
              </a:rPr>
              <a:t>     أهداف الدرس</a:t>
            </a:r>
            <a:r>
              <a:rPr lang="en-US" sz="5400" b="1" dirty="0">
                <a:solidFill>
                  <a:schemeClr val="bg1"/>
                </a:solidFill>
                <a:latin typeface="Sakkal Majalla" panose="02000000000000000000" pitchFamily="2" charset="-78"/>
                <a:cs typeface="Sakkal Majalla" panose="02000000000000000000" pitchFamily="2" charset="-78"/>
              </a:rPr>
              <a:t>    </a:t>
            </a:r>
            <a:br>
              <a:rPr lang="ar-BH" sz="5400" b="1" dirty="0">
                <a:solidFill>
                  <a:schemeClr val="bg1"/>
                </a:solidFill>
                <a:latin typeface="Sakkal Majalla" panose="02000000000000000000" pitchFamily="2" charset="-78"/>
                <a:cs typeface="Sakkal Majalla" panose="02000000000000000000" pitchFamily="2" charset="-78"/>
              </a:rPr>
            </a:br>
            <a:endParaRPr lang="ar-BH" sz="5400" dirty="0">
              <a:solidFill>
                <a:schemeClr val="bg1"/>
              </a:solidFill>
              <a:latin typeface="Sakkal Majalla" panose="02000000000000000000" pitchFamily="2" charset="-78"/>
              <a:cs typeface="Sakkal Majalla" panose="02000000000000000000" pitchFamily="2" charset="-78"/>
            </a:endParaRPr>
          </a:p>
        </p:txBody>
      </p:sp>
      <p:sp>
        <p:nvSpPr>
          <p:cNvPr id="11" name="Rectangle 10"/>
          <p:cNvSpPr/>
          <p:nvPr/>
        </p:nvSpPr>
        <p:spPr>
          <a:xfrm>
            <a:off x="3472664" y="3221946"/>
            <a:ext cx="8156109" cy="571617"/>
          </a:xfrm>
          <a:prstGeom prst="rect">
            <a:avLst/>
          </a:prstGeom>
          <a:solidFill>
            <a:schemeClr val="bg1">
              <a:lumMod val="85000"/>
            </a:schemeClr>
          </a:solidFill>
          <a:ln>
            <a:solidFill>
              <a:srgbClr val="00330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600" b="1" dirty="0">
                <a:solidFill>
                  <a:srgbClr val="A50021"/>
                </a:solidFill>
                <a:latin typeface="Sakkal Majalla" panose="02000000000000000000" pitchFamily="2" charset="-78"/>
                <a:cs typeface="Sakkal Majalla" panose="02000000000000000000" pitchFamily="2" charset="-78"/>
              </a:rPr>
              <a:t>1- يتعرّف بنية النصّ الحجاجيّ</a:t>
            </a:r>
            <a:r>
              <a:rPr lang="ar-SA" sz="3600" b="1" dirty="0">
                <a:solidFill>
                  <a:srgbClr val="A50021"/>
                </a:solidFill>
                <a:latin typeface="Sakkal Majalla" panose="02000000000000000000" pitchFamily="2" charset="-78"/>
                <a:cs typeface="Sakkal Majalla" panose="02000000000000000000" pitchFamily="2" charset="-78"/>
              </a:rPr>
              <a:t>.</a:t>
            </a:r>
            <a:endParaRPr lang="ar-BH" sz="3600" dirty="0">
              <a:solidFill>
                <a:srgbClr val="A50021"/>
              </a:solidFill>
              <a:latin typeface="Sakkal Majalla" panose="02000000000000000000" pitchFamily="2" charset="-78"/>
              <a:cs typeface="Sakkal Majalla" panose="02000000000000000000" pitchFamily="2" charset="-78"/>
            </a:endParaRPr>
          </a:p>
        </p:txBody>
      </p:sp>
      <p:sp>
        <p:nvSpPr>
          <p:cNvPr id="13" name="Rectangle 12"/>
          <p:cNvSpPr/>
          <p:nvPr/>
        </p:nvSpPr>
        <p:spPr>
          <a:xfrm>
            <a:off x="3472665" y="4238720"/>
            <a:ext cx="8156109" cy="571617"/>
          </a:xfrm>
          <a:prstGeom prst="rect">
            <a:avLst/>
          </a:prstGeom>
          <a:solidFill>
            <a:schemeClr val="bg1">
              <a:lumMod val="85000"/>
            </a:schemeClr>
          </a:solidFill>
          <a:ln>
            <a:solidFill>
              <a:srgbClr val="00330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600" b="1" dirty="0">
                <a:solidFill>
                  <a:srgbClr val="A50021"/>
                </a:solidFill>
                <a:latin typeface="Sakkal Majalla" panose="02000000000000000000" pitchFamily="2" charset="-78"/>
                <a:cs typeface="Sakkal Majalla" panose="02000000000000000000" pitchFamily="2" charset="-78"/>
              </a:rPr>
              <a:t>2- ينتج أجزاء من نصّ حجاجيّ</a:t>
            </a:r>
            <a:r>
              <a:rPr lang="ar-SA" sz="3600" b="1" dirty="0">
                <a:solidFill>
                  <a:srgbClr val="A50021"/>
                </a:solidFill>
                <a:latin typeface="Sakkal Majalla" panose="02000000000000000000" pitchFamily="2" charset="-78"/>
                <a:cs typeface="Sakkal Majalla" panose="02000000000000000000" pitchFamily="2" charset="-78"/>
              </a:rPr>
              <a:t>.</a:t>
            </a:r>
            <a:endParaRPr lang="ar-BH" sz="3600" dirty="0">
              <a:solidFill>
                <a:srgbClr val="A50021"/>
              </a:solidFill>
              <a:latin typeface="Sakkal Majalla" panose="02000000000000000000" pitchFamily="2" charset="-78"/>
              <a:cs typeface="Sakkal Majalla" panose="02000000000000000000" pitchFamily="2" charset="-78"/>
            </a:endParaRPr>
          </a:p>
        </p:txBody>
      </p:sp>
      <p:sp>
        <p:nvSpPr>
          <p:cNvPr id="15" name="Rectangle 14"/>
          <p:cNvSpPr/>
          <p:nvPr/>
        </p:nvSpPr>
        <p:spPr>
          <a:xfrm>
            <a:off x="0" y="1969477"/>
            <a:ext cx="12191999" cy="84406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4800" b="1" dirty="0">
                <a:solidFill>
                  <a:srgbClr val="0000DE"/>
                </a:solidFill>
                <a:latin typeface="Sakkal Majalla" panose="02000000000000000000" pitchFamily="2" charset="-78"/>
                <a:cs typeface="Sakkal Majalla" panose="02000000000000000000" pitchFamily="2" charset="-78"/>
              </a:rPr>
              <a:t>  يُتوقّع من الطالب في نهاية الدرس أن:</a:t>
            </a:r>
            <a:endParaRPr lang="en-US" sz="4800" b="1" dirty="0">
              <a:solidFill>
                <a:srgbClr val="0000DE"/>
              </a:solidFill>
              <a:latin typeface="Sakkal Majalla" panose="02000000000000000000" pitchFamily="2" charset="-78"/>
              <a:cs typeface="Sakkal Majalla" panose="02000000000000000000" pitchFamily="2" charset="-78"/>
            </a:endParaRPr>
          </a:p>
        </p:txBody>
      </p:sp>
      <p:sp>
        <p:nvSpPr>
          <p:cNvPr id="16" name="Rectangle 15"/>
          <p:cNvSpPr/>
          <p:nvPr/>
        </p:nvSpPr>
        <p:spPr>
          <a:xfrm>
            <a:off x="3472664" y="5318855"/>
            <a:ext cx="8156109" cy="571617"/>
          </a:xfrm>
          <a:prstGeom prst="rect">
            <a:avLst/>
          </a:prstGeom>
          <a:solidFill>
            <a:schemeClr val="bg1">
              <a:lumMod val="85000"/>
            </a:schemeClr>
          </a:solidFill>
          <a:ln>
            <a:solidFill>
              <a:srgbClr val="00330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600" b="1" dirty="0">
                <a:solidFill>
                  <a:srgbClr val="A50021"/>
                </a:solidFill>
                <a:latin typeface="Sakkal Majalla" panose="02000000000000000000" pitchFamily="2" charset="-78"/>
                <a:cs typeface="Sakkal Majalla" panose="02000000000000000000" pitchFamily="2" charset="-78"/>
              </a:rPr>
              <a:t>3- يكتب نصًّا حجاجيًّا متكاملًا انطلاقًا من موضوع مطروح</a:t>
            </a:r>
            <a:r>
              <a:rPr lang="ar-SA" sz="3600" b="1" dirty="0">
                <a:solidFill>
                  <a:srgbClr val="A50021"/>
                </a:solidFill>
                <a:latin typeface="Sakkal Majalla" panose="02000000000000000000" pitchFamily="2" charset="-78"/>
                <a:cs typeface="Sakkal Majalla" panose="02000000000000000000" pitchFamily="2" charset="-78"/>
              </a:rPr>
              <a:t>.</a:t>
            </a:r>
            <a:endParaRPr lang="ar-BH" sz="3600" dirty="0">
              <a:solidFill>
                <a:srgbClr val="A50021"/>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7855" y="228746"/>
            <a:ext cx="1516557" cy="1268068"/>
          </a:xfrm>
          <a:prstGeom prst="rect">
            <a:avLst/>
          </a:prstGeom>
        </p:spPr>
      </p:pic>
      <p:sp>
        <p:nvSpPr>
          <p:cNvPr id="17" name="Rectangle 16"/>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882717" y="2101756"/>
            <a:ext cx="10345003" cy="2933684"/>
          </a:xfrm>
          <a:prstGeom prst="rect">
            <a:avLst/>
          </a:prstGeom>
          <a:noFill/>
        </p:spPr>
        <p:txBody>
          <a:bodyPr/>
          <a:lstStyle>
            <a:defPPr>
              <a:defRPr lang="en-US"/>
            </a:defPPr>
            <a:lvl1pPr lvl="0" algn="ctr" rtl="1" fontAlgn="auto">
              <a:spcBef>
                <a:spcPts val="0"/>
              </a:spcBef>
              <a:spcAft>
                <a:spcPts val="0"/>
              </a:spcAft>
              <a:defRPr sz="3200" b="0" i="0">
                <a:solidFill>
                  <a:srgbClr val="FF0000"/>
                </a:solidFill>
                <a:latin typeface="Times New Roman" panose="02020603050405020304" pitchFamily="18" charset="0"/>
                <a:cs typeface="PT Simple Bold Ruled" panose="02010400000000000000" pitchFamily="2" charset="-78"/>
              </a:defRPr>
            </a:lvl1pPr>
            <a:lvl2pPr algn="r" fontAlgn="base">
              <a:spcBef>
                <a:spcPct val="0"/>
              </a:spcBef>
              <a:spcAft>
                <a:spcPct val="0"/>
              </a:spcAft>
              <a:defRPr sz="2800" b="1" i="1">
                <a:solidFill>
                  <a:srgbClr val="1F5281"/>
                </a:solidFill>
                <a:latin typeface="Verdana" panose="020B0604030504040204" pitchFamily="34" charset="0"/>
              </a:defRPr>
            </a:lvl2pPr>
            <a:lvl3pPr algn="r" fontAlgn="base">
              <a:spcBef>
                <a:spcPct val="0"/>
              </a:spcBef>
              <a:spcAft>
                <a:spcPct val="0"/>
              </a:spcAft>
              <a:defRPr sz="2800" b="1" i="1">
                <a:solidFill>
                  <a:srgbClr val="1F5281"/>
                </a:solidFill>
                <a:latin typeface="Verdana" panose="020B0604030504040204" pitchFamily="34" charset="0"/>
              </a:defRPr>
            </a:lvl3pPr>
            <a:lvl4pPr algn="r" fontAlgn="base">
              <a:spcBef>
                <a:spcPct val="0"/>
              </a:spcBef>
              <a:spcAft>
                <a:spcPct val="0"/>
              </a:spcAft>
              <a:defRPr sz="2800" b="1" i="1">
                <a:solidFill>
                  <a:srgbClr val="1F5281"/>
                </a:solidFill>
                <a:latin typeface="Verdana" panose="020B0604030504040204" pitchFamily="34" charset="0"/>
              </a:defRPr>
            </a:lvl4pPr>
            <a:lvl5pPr algn="r" fontAlgn="base">
              <a:spcBef>
                <a:spcPct val="0"/>
              </a:spcBef>
              <a:spcAft>
                <a:spcPct val="0"/>
              </a:spcAft>
              <a:defRPr sz="2800" b="1" i="1">
                <a:solidFill>
                  <a:srgbClr val="1F5281"/>
                </a:solidFill>
                <a:latin typeface="Verdana" panose="020B0604030504040204" pitchFamily="34" charset="0"/>
              </a:defRPr>
            </a:lvl5pPr>
            <a:lvl6pPr marL="457200" algn="r" fontAlgn="base">
              <a:spcBef>
                <a:spcPct val="0"/>
              </a:spcBef>
              <a:spcAft>
                <a:spcPct val="0"/>
              </a:spcAft>
              <a:defRPr sz="2800" b="1" i="1">
                <a:solidFill>
                  <a:srgbClr val="1F5281"/>
                </a:solidFill>
                <a:latin typeface="Verdana" panose="020B0604030504040204" pitchFamily="34" charset="0"/>
              </a:defRPr>
            </a:lvl6pPr>
            <a:lvl7pPr marL="914400" algn="r" fontAlgn="base">
              <a:spcBef>
                <a:spcPct val="0"/>
              </a:spcBef>
              <a:spcAft>
                <a:spcPct val="0"/>
              </a:spcAft>
              <a:defRPr sz="2800" b="1" i="1">
                <a:solidFill>
                  <a:srgbClr val="1F5281"/>
                </a:solidFill>
                <a:latin typeface="Verdana" panose="020B0604030504040204" pitchFamily="34" charset="0"/>
              </a:defRPr>
            </a:lvl7pPr>
            <a:lvl8pPr marL="1371600" algn="r" fontAlgn="base">
              <a:spcBef>
                <a:spcPct val="0"/>
              </a:spcBef>
              <a:spcAft>
                <a:spcPct val="0"/>
              </a:spcAft>
              <a:defRPr sz="2800" b="1" i="1">
                <a:solidFill>
                  <a:srgbClr val="1F5281"/>
                </a:solidFill>
                <a:latin typeface="Verdana" panose="020B0604030504040204" pitchFamily="34" charset="0"/>
              </a:defRPr>
            </a:lvl8pPr>
            <a:lvl9pPr marL="1828800" algn="r" fontAlgn="base">
              <a:spcBef>
                <a:spcPct val="0"/>
              </a:spcBef>
              <a:spcAft>
                <a:spcPct val="0"/>
              </a:spcAft>
              <a:defRPr sz="2800" b="1" i="1">
                <a:solidFill>
                  <a:srgbClr val="1F5281"/>
                </a:solidFill>
                <a:latin typeface="Verdana" panose="020B0604030504040204" pitchFamily="34" charset="0"/>
              </a:defRPr>
            </a:lvl9pPr>
          </a:lstStyle>
          <a:p>
            <a:pPr marR="0" lvl="0" indent="0" fontAlgn="auto">
              <a:lnSpc>
                <a:spcPct val="90000"/>
              </a:lnSpc>
              <a:spcBef>
                <a:spcPct val="0"/>
              </a:spcBef>
              <a:spcAft>
                <a:spcPts val="0"/>
              </a:spcAft>
              <a:buClrTx/>
              <a:buSzTx/>
              <a:tabLst/>
              <a:defRPr/>
            </a:pPr>
            <a:endParaRPr lang="en-US" sz="4000" b="1" spc="50" dirty="0">
              <a:ln w="0"/>
              <a:solidFill>
                <a:srgbClr val="FF2621"/>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endParaRPr>
          </a:p>
        </p:txBody>
      </p:sp>
      <p:sp>
        <p:nvSpPr>
          <p:cNvPr id="2" name="Rounded Rectangle 1"/>
          <p:cNvSpPr/>
          <p:nvPr/>
        </p:nvSpPr>
        <p:spPr>
          <a:xfrm>
            <a:off x="2503126" y="1453662"/>
            <a:ext cx="7033846" cy="3581778"/>
          </a:xfrm>
          <a:prstGeom prst="roundRect">
            <a:avLst/>
          </a:prstGeom>
          <a:solidFill>
            <a:srgbClr val="8B0B0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800" b="1" dirty="0">
                <a:latin typeface="Sakkal Majalla" panose="02000000000000000000" pitchFamily="2" charset="-78"/>
                <a:cs typeface="Sakkal Majalla" panose="02000000000000000000" pitchFamily="2" charset="-78"/>
              </a:rPr>
              <a:t>انتهى الدرس</a:t>
            </a:r>
          </a:p>
          <a:p>
            <a:pPr algn="ctr"/>
            <a:r>
              <a:rPr lang="ar-BH" sz="4000" dirty="0">
                <a:latin typeface="Sakkal Majalla" panose="02000000000000000000" pitchFamily="2" charset="-78"/>
                <a:cs typeface="Sakkal Majalla" panose="02000000000000000000" pitchFamily="2" charset="-78"/>
              </a:rPr>
              <a:t>أشكركم على تفاعلكم </a:t>
            </a:r>
            <a:br>
              <a:rPr lang="ar-BH" sz="4000" dirty="0">
                <a:latin typeface="Sakkal Majalla" panose="02000000000000000000" pitchFamily="2" charset="-78"/>
                <a:cs typeface="Sakkal Majalla" panose="02000000000000000000" pitchFamily="2" charset="-78"/>
              </a:rPr>
            </a:br>
            <a:r>
              <a:rPr lang="ar-BH" sz="4000" dirty="0">
                <a:latin typeface="Sakkal Majalla" panose="02000000000000000000" pitchFamily="2" charset="-78"/>
                <a:cs typeface="Sakkal Majalla" panose="02000000000000000000" pitchFamily="2" charset="-78"/>
              </a:rPr>
              <a:t>وإلى اللّقاء في درس آخر</a:t>
            </a:r>
          </a:p>
        </p:txBody>
      </p:sp>
    </p:spTree>
    <p:extLst>
      <p:ext uri="{BB962C8B-B14F-4D97-AF65-F5344CB8AC3E}">
        <p14:creationId xmlns:p14="http://schemas.microsoft.com/office/powerpoint/2010/main" val="3793899327"/>
      </p:ext>
    </p:extLst>
  </p:cSld>
  <p:clrMapOvr>
    <a:masterClrMapping/>
  </p:clrMapOvr>
  <mc:AlternateContent xmlns:mc="http://schemas.openxmlformats.org/markup-compatibility/2006" xmlns:p14="http://schemas.microsoft.com/office/powerpoint/2010/main">
    <mc:Choice Requires="p14">
      <p:transition spd="slow" p14:dur="1200" advTm="11221">
        <p14:prism dir="r"/>
      </p:transition>
    </mc:Choice>
    <mc:Fallback xmlns="">
      <p:transition spd="slow" advTm="11221">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nodePh="1">
                                  <p:stCondLst>
                                    <p:cond delay="150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57933" y="495041"/>
            <a:ext cx="4140008" cy="1052405"/>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br>
              <a:rPr lang="ar-BH" sz="5400" b="1" dirty="0">
                <a:solidFill>
                  <a:schemeClr val="bg1"/>
                </a:solidFill>
                <a:latin typeface="Sakkal Majalla" panose="02000000000000000000" pitchFamily="2" charset="-78"/>
                <a:cs typeface="Sakkal Majalla" panose="02000000000000000000" pitchFamily="2" charset="-78"/>
              </a:rPr>
            </a:br>
            <a:r>
              <a:rPr lang="ar-BH" sz="5400" b="1" dirty="0">
                <a:solidFill>
                  <a:schemeClr val="bg1"/>
                </a:solidFill>
                <a:latin typeface="Sakkal Majalla" panose="02000000000000000000" pitchFamily="2" charset="-78"/>
                <a:cs typeface="Sakkal Majalla" panose="02000000000000000000" pitchFamily="2" charset="-78"/>
              </a:rPr>
              <a:t>     </a:t>
            </a:r>
            <a:r>
              <a:rPr lang="ar-BH" sz="5400" b="1">
                <a:solidFill>
                  <a:schemeClr val="bg1"/>
                </a:solidFill>
                <a:latin typeface="Sakkal Majalla" panose="02000000000000000000" pitchFamily="2" charset="-78"/>
                <a:cs typeface="Sakkal Majalla" panose="02000000000000000000" pitchFamily="2" charset="-78"/>
              </a:rPr>
              <a:t>معايير القرائية</a:t>
            </a:r>
            <a:br>
              <a:rPr lang="ar-BH" sz="5400" b="1" dirty="0">
                <a:solidFill>
                  <a:schemeClr val="bg1"/>
                </a:solidFill>
                <a:latin typeface="Sakkal Majalla" panose="02000000000000000000" pitchFamily="2" charset="-78"/>
                <a:cs typeface="Sakkal Majalla" panose="02000000000000000000" pitchFamily="2" charset="-78"/>
              </a:rPr>
            </a:br>
            <a:endParaRPr lang="ar-BH" sz="5400" dirty="0">
              <a:solidFill>
                <a:schemeClr val="bg1"/>
              </a:solidFill>
              <a:latin typeface="Sakkal Majalla" panose="02000000000000000000" pitchFamily="2" charset="-78"/>
              <a:cs typeface="Sakkal Majalla" panose="02000000000000000000" pitchFamily="2" charset="-78"/>
            </a:endParaRPr>
          </a:p>
        </p:txBody>
      </p:sp>
      <p:sp>
        <p:nvSpPr>
          <p:cNvPr id="11" name="Rectangle 10"/>
          <p:cNvSpPr/>
          <p:nvPr/>
        </p:nvSpPr>
        <p:spPr>
          <a:xfrm>
            <a:off x="270641" y="3048794"/>
            <a:ext cx="11693771" cy="2834371"/>
          </a:xfrm>
          <a:prstGeom prst="rect">
            <a:avLst/>
          </a:prstGeom>
          <a:solidFill>
            <a:schemeClr val="bg1">
              <a:lumMod val="85000"/>
            </a:schemeClr>
          </a:solidFill>
          <a:ln>
            <a:solidFill>
              <a:srgbClr val="003300"/>
            </a:solidFill>
          </a:ln>
        </p:spPr>
        <p:style>
          <a:lnRef idx="1">
            <a:schemeClr val="accent4"/>
          </a:lnRef>
          <a:fillRef idx="2">
            <a:schemeClr val="accent4"/>
          </a:fillRef>
          <a:effectRef idx="1">
            <a:schemeClr val="accent4"/>
          </a:effectRef>
          <a:fontRef idx="minor">
            <a:schemeClr val="dk1"/>
          </a:fontRef>
        </p:style>
        <p:txBody>
          <a:bodyPr rtlCol="1" anchor="ctr"/>
          <a:lstStyle/>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يحدّد المطلوب من موضوع الكتابة ويضبط حدوده وعناصره.</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يصمّم خطة للكتابة مراعيًا وضعية التواصل الكتابي ومقاصده. </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يكتب موضوعات إنشائيّة سرديّة ووصفيّة </a:t>
            </a:r>
            <a:r>
              <a:rPr lang="ar-BH" sz="2800" dirty="0" err="1">
                <a:solidFill>
                  <a:srgbClr val="A50021"/>
                </a:solidFill>
                <a:latin typeface="Sakkal Majalla" panose="02000000000000000000" pitchFamily="2" charset="-78"/>
                <a:cs typeface="Sakkal Majalla" panose="02000000000000000000" pitchFamily="2" charset="-78"/>
              </a:rPr>
              <a:t>وحجاجيّة</a:t>
            </a:r>
            <a:r>
              <a:rPr lang="ar-BH" sz="2800" dirty="0">
                <a:solidFill>
                  <a:srgbClr val="A50021"/>
                </a:solidFill>
                <a:latin typeface="Sakkal Majalla" panose="02000000000000000000" pitchFamily="2" charset="-78"/>
                <a:cs typeface="Sakkal Majalla" panose="02000000000000000000" pitchFamily="2" charset="-78"/>
              </a:rPr>
              <a:t> مستوفية الخصائص الفنّيّة. </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يكتب بلغة سليمة ملائمة لطبيعة النصّ المزمع كتابته.</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يكتب بخطّ واضح ومقروء، ويوزّع محتويات منتجه الكتابيّ على فضاء الورقة توزيعًا محكما.</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يحيل إلى مراجع معينة للاستدلال على رأيه في قضية مطروحة أو بيان موقفه منها.</a:t>
            </a:r>
          </a:p>
        </p:txBody>
      </p:sp>
      <p:sp>
        <p:nvSpPr>
          <p:cNvPr id="15" name="Rectangle 14"/>
          <p:cNvSpPr/>
          <p:nvPr/>
        </p:nvSpPr>
        <p:spPr>
          <a:xfrm>
            <a:off x="0" y="1788649"/>
            <a:ext cx="12191999" cy="110866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3600" b="1" dirty="0">
                <a:solidFill>
                  <a:srgbClr val="A50021"/>
                </a:solidFill>
                <a:latin typeface="Sakkal Majalla" panose="02000000000000000000" pitchFamily="2" charset="-78"/>
                <a:cs typeface="Sakkal Majalla" panose="02000000000000000000" pitchFamily="2" charset="-78"/>
              </a:rPr>
              <a:t>يوظّف مُكتسباته اللغويّة والأدبيّة والثقافيّة في إنتاج نصـــــــــــوص وخطابات متنوّعـــــــــــــــــة الأغراض والمقاصد في مختلف الأنماط الكتابيّة.</a:t>
            </a: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7855" y="228746"/>
            <a:ext cx="1516557" cy="1268068"/>
          </a:xfrm>
          <a:prstGeom prst="rect">
            <a:avLst/>
          </a:prstGeom>
        </p:spPr>
      </p:pic>
      <p:sp>
        <p:nvSpPr>
          <p:cNvPr id="17" name="Rectangle 16"/>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811994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72001" y="157416"/>
            <a:ext cx="4140008" cy="841390"/>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5400" b="1" dirty="0">
                <a:solidFill>
                  <a:schemeClr val="bg1"/>
                </a:solidFill>
                <a:latin typeface="Sakkal Majalla" panose="02000000000000000000" pitchFamily="2" charset="-78"/>
                <a:cs typeface="Sakkal Majalla" panose="02000000000000000000" pitchFamily="2" charset="-78"/>
              </a:rPr>
              <a:t>النشاط التمهيديّ</a:t>
            </a:r>
            <a:endParaRPr lang="ar-BH" sz="5400" dirty="0">
              <a:solidFill>
                <a:schemeClr val="bg1"/>
              </a:solidFill>
              <a:latin typeface="Sakkal Majalla" panose="02000000000000000000" pitchFamily="2" charset="-78"/>
              <a:cs typeface="Sakkal Majalla" panose="02000000000000000000" pitchFamily="2" charset="-78"/>
            </a:endParaRPr>
          </a:p>
        </p:txBody>
      </p:sp>
      <p:sp>
        <p:nvSpPr>
          <p:cNvPr id="11" name="Rectangle 10"/>
          <p:cNvSpPr/>
          <p:nvPr/>
        </p:nvSpPr>
        <p:spPr>
          <a:xfrm>
            <a:off x="1659988" y="2363372"/>
            <a:ext cx="10283483" cy="844060"/>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000" b="1" dirty="0">
                <a:solidFill>
                  <a:srgbClr val="002060"/>
                </a:solidFill>
                <a:latin typeface="Sakkal Majalla" panose="02000000000000000000" pitchFamily="2" charset="-78"/>
                <a:cs typeface="Sakkal Majalla" panose="02000000000000000000" pitchFamily="2" charset="-78"/>
              </a:rPr>
              <a:t>- اختر شخصيّة سياسيّة أو دينيّة أُعجبتَ بها، وارو</a:t>
            </a:r>
            <a:r>
              <a:rPr lang="ar-SA" sz="3000" b="1" dirty="0">
                <a:solidFill>
                  <a:srgbClr val="002060"/>
                </a:solidFill>
                <a:latin typeface="Sakkal Majalla" panose="02000000000000000000" pitchFamily="2" charset="-78"/>
                <a:cs typeface="Sakkal Majalla" panose="02000000000000000000" pitchFamily="2" charset="-78"/>
              </a:rPr>
              <a:t>ِ</a:t>
            </a:r>
            <a:r>
              <a:rPr lang="ar-BH" sz="3000" b="1" dirty="0">
                <a:solidFill>
                  <a:srgbClr val="002060"/>
                </a:solidFill>
                <a:latin typeface="Sakkal Majalla" panose="02000000000000000000" pitchFamily="2" charset="-78"/>
                <a:cs typeface="Sakkal Majalla" panose="02000000000000000000" pitchFamily="2" charset="-78"/>
              </a:rPr>
              <a:t> سيرتَها مُبرزًا ما تتميّز به من خصال ومناقب.</a:t>
            </a:r>
            <a:endParaRPr lang="ar-BH" sz="3000" dirty="0">
              <a:solidFill>
                <a:srgbClr val="002060"/>
              </a:solidFill>
              <a:latin typeface="Sakkal Majalla" panose="02000000000000000000" pitchFamily="2" charset="-78"/>
              <a:cs typeface="Sakkal Majalla" panose="02000000000000000000" pitchFamily="2" charset="-78"/>
            </a:endParaRPr>
          </a:p>
        </p:txBody>
      </p:sp>
      <p:sp>
        <p:nvSpPr>
          <p:cNvPr id="15" name="Rectangle 14"/>
          <p:cNvSpPr/>
          <p:nvPr/>
        </p:nvSpPr>
        <p:spPr>
          <a:xfrm>
            <a:off x="1688124" y="1076179"/>
            <a:ext cx="10320996" cy="914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3200" b="1" dirty="0">
                <a:solidFill>
                  <a:srgbClr val="0000DE"/>
                </a:solidFill>
                <a:latin typeface="Sakkal Majalla" panose="02000000000000000000" pitchFamily="2" charset="-78"/>
                <a:cs typeface="Sakkal Majalla" panose="02000000000000000000" pitchFamily="2" charset="-78"/>
              </a:rPr>
              <a:t>تأمّل المواضيع الآتية وضع حرف(س) أمام الموضوع السرديّ، وحرف (ص) أمام الموضوع الوصفيّ، وحرف (ج) أمام الموضوع الحجاجي.</a:t>
            </a:r>
            <a:endParaRPr lang="en-US" sz="3200" b="1" dirty="0">
              <a:solidFill>
                <a:srgbClr val="0000DE"/>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5305" y="0"/>
            <a:ext cx="1216695" cy="1017339"/>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pic>
        <p:nvPicPr>
          <p:cNvPr id="14" name="Picture 13"/>
          <p:cNvPicPr>
            <a:picLocks noChangeAspect="1"/>
          </p:cNvPicPr>
          <p:nvPr/>
        </p:nvPicPr>
        <p:blipFill>
          <a:blip r:embed="rId3"/>
          <a:stretch>
            <a:fillRect/>
          </a:stretch>
        </p:blipFill>
        <p:spPr>
          <a:xfrm>
            <a:off x="70337" y="450167"/>
            <a:ext cx="998806" cy="11358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1" name="Oval Callout 20"/>
          <p:cNvSpPr/>
          <p:nvPr/>
        </p:nvSpPr>
        <p:spPr>
          <a:xfrm>
            <a:off x="225082" y="1406770"/>
            <a:ext cx="1631853" cy="956604"/>
          </a:xfrm>
          <a:prstGeom prst="wedgeEllipseCallout">
            <a:avLst>
              <a:gd name="adj1" fmla="val -23934"/>
              <a:gd name="adj2" fmla="val 79833"/>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C00000"/>
                </a:solidFill>
                <a:latin typeface="Sakkal Majalla" panose="02000000000000000000" pitchFamily="2" charset="-78"/>
                <a:cs typeface="Sakkal Majalla" panose="02000000000000000000" pitchFamily="2" charset="-78"/>
              </a:rPr>
              <a:t>الإجابــة</a:t>
            </a:r>
            <a:endParaRPr lang="en-US" sz="3600" dirty="0">
              <a:solidFill>
                <a:srgbClr val="C00000"/>
              </a:solidFill>
            </a:endParaRPr>
          </a:p>
        </p:txBody>
      </p:sp>
      <p:sp>
        <p:nvSpPr>
          <p:cNvPr id="22" name="Rectangle 21"/>
          <p:cNvSpPr/>
          <p:nvPr/>
        </p:nvSpPr>
        <p:spPr>
          <a:xfrm>
            <a:off x="1674055" y="3345762"/>
            <a:ext cx="10269416" cy="844060"/>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000" b="1" dirty="0">
                <a:solidFill>
                  <a:srgbClr val="002060"/>
                </a:solidFill>
                <a:latin typeface="Sakkal Majalla" panose="02000000000000000000" pitchFamily="2" charset="-78"/>
                <a:cs typeface="Sakkal Majalla" panose="02000000000000000000" pitchFamily="2" charset="-78"/>
              </a:rPr>
              <a:t>- ورد في الحديث الشريف ”الجنّة تحت أقدام الأمّهات“. </a:t>
            </a:r>
          </a:p>
          <a:p>
            <a:r>
              <a:rPr lang="ar-BH" sz="3000" b="1" dirty="0">
                <a:solidFill>
                  <a:srgbClr val="002060"/>
                </a:solidFill>
                <a:latin typeface="Sakkal Majalla" panose="02000000000000000000" pitchFamily="2" charset="-78"/>
                <a:cs typeface="Sakkal Majalla" panose="02000000000000000000" pitchFamily="2" charset="-78"/>
              </a:rPr>
              <a:t>اشرح هذا الحديث مبيّنًا دور الأمّ في تنشئة جيل مسلم صالح، مُدعِّمًا آراءَكَ بحُجج مُتنوّعة. </a:t>
            </a:r>
            <a:endParaRPr lang="ar-BH" sz="3000" dirty="0">
              <a:solidFill>
                <a:srgbClr val="002060"/>
              </a:solidFill>
              <a:latin typeface="Sakkal Majalla" panose="02000000000000000000" pitchFamily="2" charset="-78"/>
              <a:cs typeface="Sakkal Majalla" panose="02000000000000000000" pitchFamily="2" charset="-78"/>
            </a:endParaRPr>
          </a:p>
        </p:txBody>
      </p:sp>
      <p:sp>
        <p:nvSpPr>
          <p:cNvPr id="23" name="Rectangle 22"/>
          <p:cNvSpPr/>
          <p:nvPr/>
        </p:nvSpPr>
        <p:spPr>
          <a:xfrm>
            <a:off x="1702969" y="4330501"/>
            <a:ext cx="10252226" cy="844060"/>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000" b="1" dirty="0">
                <a:solidFill>
                  <a:srgbClr val="002060"/>
                </a:solidFill>
                <a:latin typeface="Sakkal Majalla" panose="02000000000000000000" pitchFamily="2" charset="-78"/>
                <a:cs typeface="Sakkal Majalla" panose="02000000000000000000" pitchFamily="2" charset="-78"/>
              </a:rPr>
              <a:t>- سافرتَ إلى بلد أجنبيّ فاكتشفتَ عالَمًا جديدًا وعادات مختلفة.</a:t>
            </a:r>
          </a:p>
          <a:p>
            <a:r>
              <a:rPr lang="ar-BH" sz="3000" b="1" dirty="0">
                <a:solidFill>
                  <a:srgbClr val="002060"/>
                </a:solidFill>
                <a:latin typeface="Sakkal Majalla" panose="02000000000000000000" pitchFamily="2" charset="-78"/>
                <a:cs typeface="Sakkal Majalla" panose="02000000000000000000" pitchFamily="2" charset="-78"/>
              </a:rPr>
              <a:t>صف هذا البلد، مبرزًا ما أعجبكَ فيه وما لفتَ نظرَكَ في عادات أهله.</a:t>
            </a:r>
            <a:endParaRPr lang="ar-BH" sz="3000" dirty="0">
              <a:solidFill>
                <a:srgbClr val="002060"/>
              </a:solidFill>
              <a:latin typeface="Sakkal Majalla" panose="02000000000000000000" pitchFamily="2" charset="-78"/>
              <a:cs typeface="Sakkal Majalla" panose="02000000000000000000" pitchFamily="2" charset="-78"/>
            </a:endParaRPr>
          </a:p>
        </p:txBody>
      </p:sp>
      <p:sp>
        <p:nvSpPr>
          <p:cNvPr id="24" name="Rectangle 23"/>
          <p:cNvSpPr/>
          <p:nvPr/>
        </p:nvSpPr>
        <p:spPr>
          <a:xfrm>
            <a:off x="1700625" y="5312896"/>
            <a:ext cx="10252226" cy="844060"/>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000" b="1" dirty="0">
                <a:solidFill>
                  <a:srgbClr val="002060"/>
                </a:solidFill>
                <a:latin typeface="Sakkal Majalla" panose="02000000000000000000" pitchFamily="2" charset="-78"/>
                <a:cs typeface="Sakkal Majalla" panose="02000000000000000000" pitchFamily="2" charset="-78"/>
              </a:rPr>
              <a:t>- اختلفتَ مع أحدِهم حول تساوي المرأة مع الرجل في الإسهام العلميّ والثقافيّ.</a:t>
            </a:r>
          </a:p>
          <a:p>
            <a:r>
              <a:rPr lang="ar-BH" sz="3000" b="1" dirty="0">
                <a:solidFill>
                  <a:srgbClr val="002060"/>
                </a:solidFill>
                <a:latin typeface="Sakkal Majalla" panose="02000000000000000000" pitchFamily="2" charset="-78"/>
                <a:cs typeface="Sakkal Majalla" panose="02000000000000000000" pitchFamily="2" charset="-78"/>
              </a:rPr>
              <a:t>بيّن أوجه الاختلاف بين الرأيين والحجج التي يستند إليها كلّ منكما لبيان صحّة رأيه.</a:t>
            </a:r>
            <a:endParaRPr lang="ar-BH" sz="3000" dirty="0">
              <a:solidFill>
                <a:srgbClr val="002060"/>
              </a:solidFill>
              <a:latin typeface="Sakkal Majalla" panose="02000000000000000000" pitchFamily="2" charset="-78"/>
              <a:cs typeface="Sakkal Majalla" panose="02000000000000000000" pitchFamily="2" charset="-78"/>
            </a:endParaRPr>
          </a:p>
        </p:txBody>
      </p:sp>
      <p:sp>
        <p:nvSpPr>
          <p:cNvPr id="25" name="Oval 24"/>
          <p:cNvSpPr/>
          <p:nvPr/>
        </p:nvSpPr>
        <p:spPr>
          <a:xfrm>
            <a:off x="661167" y="2518117"/>
            <a:ext cx="745588" cy="618978"/>
          </a:xfrm>
          <a:prstGeom prst="ellipse">
            <a:avLst/>
          </a:prstGeom>
          <a:solidFill>
            <a:srgbClr val="F2A16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FF0000"/>
                </a:solidFill>
                <a:latin typeface="Sakkal Majalla" pitchFamily="2" charset="-78"/>
                <a:cs typeface="Sakkal Majalla" pitchFamily="2" charset="-78"/>
              </a:rPr>
              <a:t>س</a:t>
            </a:r>
            <a:endParaRPr lang="en-US" sz="3600" b="1" dirty="0">
              <a:solidFill>
                <a:srgbClr val="FF0000"/>
              </a:solidFill>
              <a:latin typeface="Sakkal Majalla" pitchFamily="2" charset="-78"/>
              <a:cs typeface="Sakkal Majalla" pitchFamily="2" charset="-78"/>
            </a:endParaRPr>
          </a:p>
        </p:txBody>
      </p:sp>
      <p:sp>
        <p:nvSpPr>
          <p:cNvPr id="26" name="Oval 25"/>
          <p:cNvSpPr/>
          <p:nvPr/>
        </p:nvSpPr>
        <p:spPr>
          <a:xfrm>
            <a:off x="644754" y="3444240"/>
            <a:ext cx="745588" cy="618978"/>
          </a:xfrm>
          <a:prstGeom prst="ellipse">
            <a:avLst/>
          </a:prstGeom>
          <a:solidFill>
            <a:srgbClr val="F2A16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FF0000"/>
                </a:solidFill>
                <a:latin typeface="Sakkal Majalla" pitchFamily="2" charset="-78"/>
                <a:cs typeface="Sakkal Majalla" pitchFamily="2" charset="-78"/>
              </a:rPr>
              <a:t>ج</a:t>
            </a:r>
            <a:endParaRPr lang="en-US" sz="3600" b="1" dirty="0">
              <a:solidFill>
                <a:srgbClr val="FF0000"/>
              </a:solidFill>
              <a:latin typeface="Sakkal Majalla" pitchFamily="2" charset="-78"/>
              <a:cs typeface="Sakkal Majalla" pitchFamily="2" charset="-78"/>
            </a:endParaRPr>
          </a:p>
        </p:txBody>
      </p:sp>
      <p:sp>
        <p:nvSpPr>
          <p:cNvPr id="27" name="Oval 26"/>
          <p:cNvSpPr/>
          <p:nvPr/>
        </p:nvSpPr>
        <p:spPr>
          <a:xfrm>
            <a:off x="670545" y="4454770"/>
            <a:ext cx="745588" cy="618978"/>
          </a:xfrm>
          <a:prstGeom prst="ellipse">
            <a:avLst/>
          </a:prstGeom>
          <a:solidFill>
            <a:srgbClr val="F2A16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FF0000"/>
                </a:solidFill>
                <a:latin typeface="Sakkal Majalla" pitchFamily="2" charset="-78"/>
                <a:cs typeface="Sakkal Majalla" pitchFamily="2" charset="-78"/>
              </a:rPr>
              <a:t>ص</a:t>
            </a:r>
            <a:endParaRPr lang="en-US" sz="3600" b="1" dirty="0">
              <a:solidFill>
                <a:srgbClr val="FF0000"/>
              </a:solidFill>
              <a:latin typeface="Sakkal Majalla" pitchFamily="2" charset="-78"/>
              <a:cs typeface="Sakkal Majalla" pitchFamily="2" charset="-78"/>
            </a:endParaRPr>
          </a:p>
        </p:txBody>
      </p:sp>
      <p:sp>
        <p:nvSpPr>
          <p:cNvPr id="28" name="Oval 27"/>
          <p:cNvSpPr/>
          <p:nvPr/>
        </p:nvSpPr>
        <p:spPr>
          <a:xfrm>
            <a:off x="668201" y="5451231"/>
            <a:ext cx="745588" cy="618978"/>
          </a:xfrm>
          <a:prstGeom prst="ellipse">
            <a:avLst/>
          </a:prstGeom>
          <a:solidFill>
            <a:srgbClr val="F2A16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FF0000"/>
                </a:solidFill>
                <a:latin typeface="Sakkal Majalla" pitchFamily="2" charset="-78"/>
                <a:cs typeface="Sakkal Majalla" pitchFamily="2" charset="-78"/>
              </a:rPr>
              <a:t>ج</a:t>
            </a:r>
            <a:endParaRPr lang="en-US" sz="3600" b="1" dirty="0">
              <a:solidFill>
                <a:srgbClr val="FF0000"/>
              </a:solidFill>
              <a:latin typeface="Sakkal Majalla" pitchFamily="2" charset="-78"/>
              <a:cs typeface="Sakkal Majalla" pitchFamily="2" charset="-78"/>
            </a:endParaRPr>
          </a:p>
        </p:txBody>
      </p:sp>
      <p:sp>
        <p:nvSpPr>
          <p:cNvPr id="29" name="Rectangle 28"/>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fade">
                                      <p:cBhvr>
                                        <p:cTn id="7" dur="2000"/>
                                        <p:tgtEl>
                                          <p:spTgt spid="1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2000"/>
                                        <p:tgtEl>
                                          <p:spTgt spid="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bg/>
                                          </p:spTgt>
                                        </p:tgtEl>
                                        <p:attrNameLst>
                                          <p:attrName>style.visibility</p:attrName>
                                        </p:attrNameLst>
                                      </p:cBhvr>
                                      <p:to>
                                        <p:strVal val="visible"/>
                                      </p:to>
                                    </p:set>
                                    <p:animEffect transition="in" filter="fade">
                                      <p:cBhvr>
                                        <p:cTn id="15" dur="2000"/>
                                        <p:tgtEl>
                                          <p:spTgt spid="11">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2000"/>
                                        <p:tgtEl>
                                          <p:spTgt spid="11">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bg/>
                                          </p:spTgt>
                                        </p:tgtEl>
                                        <p:attrNameLst>
                                          <p:attrName>style.visibility</p:attrName>
                                        </p:attrNameLst>
                                      </p:cBhvr>
                                      <p:to>
                                        <p:strVal val="visible"/>
                                      </p:to>
                                    </p:set>
                                    <p:animEffect transition="in" filter="fade">
                                      <p:cBhvr>
                                        <p:cTn id="21" dur="2000"/>
                                        <p:tgtEl>
                                          <p:spTgt spid="22">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Effect transition="in" filter="fade">
                                      <p:cBhvr>
                                        <p:cTn id="24" dur="2000"/>
                                        <p:tgtEl>
                                          <p:spTgt spid="22">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2">
                                            <p:txEl>
                                              <p:pRg st="1" end="1"/>
                                            </p:txEl>
                                          </p:spTgt>
                                        </p:tgtEl>
                                        <p:attrNameLst>
                                          <p:attrName>style.visibility</p:attrName>
                                        </p:attrNameLst>
                                      </p:cBhvr>
                                      <p:to>
                                        <p:strVal val="visible"/>
                                      </p:to>
                                    </p:set>
                                    <p:animEffect transition="in" filter="fade">
                                      <p:cBhvr>
                                        <p:cTn id="27" dur="2000"/>
                                        <p:tgtEl>
                                          <p:spTgt spid="22">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3">
                                            <p:bg/>
                                          </p:spTgt>
                                        </p:tgtEl>
                                        <p:attrNameLst>
                                          <p:attrName>style.visibility</p:attrName>
                                        </p:attrNameLst>
                                      </p:cBhvr>
                                      <p:to>
                                        <p:strVal val="visible"/>
                                      </p:to>
                                    </p:set>
                                    <p:animEffect transition="in" filter="fade">
                                      <p:cBhvr>
                                        <p:cTn id="30" dur="2000"/>
                                        <p:tgtEl>
                                          <p:spTgt spid="23">
                                            <p:bg/>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xEl>
                                              <p:pRg st="0" end="0"/>
                                            </p:txEl>
                                          </p:spTgt>
                                        </p:tgtEl>
                                        <p:attrNameLst>
                                          <p:attrName>style.visibility</p:attrName>
                                        </p:attrNameLst>
                                      </p:cBhvr>
                                      <p:to>
                                        <p:strVal val="visible"/>
                                      </p:to>
                                    </p:set>
                                    <p:animEffect transition="in" filter="fade">
                                      <p:cBhvr>
                                        <p:cTn id="33" dur="2000"/>
                                        <p:tgtEl>
                                          <p:spTgt spid="23">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3">
                                            <p:txEl>
                                              <p:pRg st="1" end="1"/>
                                            </p:txEl>
                                          </p:spTgt>
                                        </p:tgtEl>
                                        <p:attrNameLst>
                                          <p:attrName>style.visibility</p:attrName>
                                        </p:attrNameLst>
                                      </p:cBhvr>
                                      <p:to>
                                        <p:strVal val="visible"/>
                                      </p:to>
                                    </p:set>
                                    <p:animEffect transition="in" filter="fade">
                                      <p:cBhvr>
                                        <p:cTn id="36" dur="2000"/>
                                        <p:tgtEl>
                                          <p:spTgt spid="23">
                                            <p:txEl>
                                              <p:pRg st="1" end="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4">
                                            <p:bg/>
                                          </p:spTgt>
                                        </p:tgtEl>
                                        <p:attrNameLst>
                                          <p:attrName>style.visibility</p:attrName>
                                        </p:attrNameLst>
                                      </p:cBhvr>
                                      <p:to>
                                        <p:strVal val="visible"/>
                                      </p:to>
                                    </p:set>
                                    <p:animEffect transition="in" filter="fade">
                                      <p:cBhvr>
                                        <p:cTn id="39" dur="2000"/>
                                        <p:tgtEl>
                                          <p:spTgt spid="24">
                                            <p:bg/>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4">
                                            <p:txEl>
                                              <p:pRg st="0" end="0"/>
                                            </p:txEl>
                                          </p:spTgt>
                                        </p:tgtEl>
                                        <p:attrNameLst>
                                          <p:attrName>style.visibility</p:attrName>
                                        </p:attrNameLst>
                                      </p:cBhvr>
                                      <p:to>
                                        <p:strVal val="visible"/>
                                      </p:to>
                                    </p:set>
                                    <p:animEffect transition="in" filter="fade">
                                      <p:cBhvr>
                                        <p:cTn id="42" dur="2000"/>
                                        <p:tgtEl>
                                          <p:spTgt spid="24">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
                                            <p:txEl>
                                              <p:pRg st="1" end="1"/>
                                            </p:txEl>
                                          </p:spTgt>
                                        </p:tgtEl>
                                        <p:attrNameLst>
                                          <p:attrName>style.visibility</p:attrName>
                                        </p:attrNameLst>
                                      </p:cBhvr>
                                      <p:to>
                                        <p:strVal val="visible"/>
                                      </p:to>
                                    </p:set>
                                    <p:animEffect transition="in" filter="fade">
                                      <p:cBhvr>
                                        <p:cTn id="45" dur="2000"/>
                                        <p:tgtEl>
                                          <p:spTgt spid="24">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1">
                                            <p:bg/>
                                          </p:spTgt>
                                        </p:tgtEl>
                                        <p:attrNameLst>
                                          <p:attrName>style.visibility</p:attrName>
                                        </p:attrNameLst>
                                      </p:cBhvr>
                                      <p:to>
                                        <p:strVal val="visible"/>
                                      </p:to>
                                    </p:set>
                                    <p:animEffect transition="in" filter="fade">
                                      <p:cBhvr>
                                        <p:cTn id="50" dur="2000"/>
                                        <p:tgtEl>
                                          <p:spTgt spid="21">
                                            <p:bg/>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1">
                                            <p:txEl>
                                              <p:pRg st="0" end="0"/>
                                            </p:txEl>
                                          </p:spTgt>
                                        </p:tgtEl>
                                        <p:attrNameLst>
                                          <p:attrName>style.visibility</p:attrName>
                                        </p:attrNameLst>
                                      </p:cBhvr>
                                      <p:to>
                                        <p:strVal val="visible"/>
                                      </p:to>
                                    </p:set>
                                    <p:animEffect transition="in" filter="fade">
                                      <p:cBhvr>
                                        <p:cTn id="53" dur="2000"/>
                                        <p:tgtEl>
                                          <p:spTgt spid="21">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5">
                                            <p:bg/>
                                          </p:spTgt>
                                        </p:tgtEl>
                                        <p:attrNameLst>
                                          <p:attrName>style.visibility</p:attrName>
                                        </p:attrNameLst>
                                      </p:cBhvr>
                                      <p:to>
                                        <p:strVal val="visible"/>
                                      </p:to>
                                    </p:set>
                                    <p:animEffect transition="in" filter="fade">
                                      <p:cBhvr>
                                        <p:cTn id="58" dur="2000"/>
                                        <p:tgtEl>
                                          <p:spTgt spid="25">
                                            <p:bg/>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5">
                                            <p:txEl>
                                              <p:pRg st="0" end="0"/>
                                            </p:txEl>
                                          </p:spTgt>
                                        </p:tgtEl>
                                        <p:attrNameLst>
                                          <p:attrName>style.visibility</p:attrName>
                                        </p:attrNameLst>
                                      </p:cBhvr>
                                      <p:to>
                                        <p:strVal val="visible"/>
                                      </p:to>
                                    </p:set>
                                    <p:animEffect transition="in" filter="fade">
                                      <p:cBhvr>
                                        <p:cTn id="61" dur="2000"/>
                                        <p:tgtEl>
                                          <p:spTgt spid="25">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6">
                                            <p:bg/>
                                          </p:spTgt>
                                        </p:tgtEl>
                                        <p:attrNameLst>
                                          <p:attrName>style.visibility</p:attrName>
                                        </p:attrNameLst>
                                      </p:cBhvr>
                                      <p:to>
                                        <p:strVal val="visible"/>
                                      </p:to>
                                    </p:set>
                                    <p:animEffect transition="in" filter="fade">
                                      <p:cBhvr>
                                        <p:cTn id="66" dur="2000"/>
                                        <p:tgtEl>
                                          <p:spTgt spid="26">
                                            <p:bg/>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6">
                                            <p:txEl>
                                              <p:pRg st="0" end="0"/>
                                            </p:txEl>
                                          </p:spTgt>
                                        </p:tgtEl>
                                        <p:attrNameLst>
                                          <p:attrName>style.visibility</p:attrName>
                                        </p:attrNameLst>
                                      </p:cBhvr>
                                      <p:to>
                                        <p:strVal val="visible"/>
                                      </p:to>
                                    </p:set>
                                    <p:animEffect transition="in" filter="fade">
                                      <p:cBhvr>
                                        <p:cTn id="69" dur="2000"/>
                                        <p:tgtEl>
                                          <p:spTgt spid="26">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7">
                                            <p:bg/>
                                          </p:spTgt>
                                        </p:tgtEl>
                                        <p:attrNameLst>
                                          <p:attrName>style.visibility</p:attrName>
                                        </p:attrNameLst>
                                      </p:cBhvr>
                                      <p:to>
                                        <p:strVal val="visible"/>
                                      </p:to>
                                    </p:set>
                                    <p:animEffect transition="in" filter="fade">
                                      <p:cBhvr>
                                        <p:cTn id="74" dur="2000"/>
                                        <p:tgtEl>
                                          <p:spTgt spid="27">
                                            <p:bg/>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7">
                                            <p:txEl>
                                              <p:pRg st="0" end="0"/>
                                            </p:txEl>
                                          </p:spTgt>
                                        </p:tgtEl>
                                        <p:attrNameLst>
                                          <p:attrName>style.visibility</p:attrName>
                                        </p:attrNameLst>
                                      </p:cBhvr>
                                      <p:to>
                                        <p:strVal val="visible"/>
                                      </p:to>
                                    </p:set>
                                    <p:animEffect transition="in" filter="fade">
                                      <p:cBhvr>
                                        <p:cTn id="77" dur="2000"/>
                                        <p:tgtEl>
                                          <p:spTgt spid="27">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8">
                                            <p:bg/>
                                          </p:spTgt>
                                        </p:tgtEl>
                                        <p:attrNameLst>
                                          <p:attrName>style.visibility</p:attrName>
                                        </p:attrNameLst>
                                      </p:cBhvr>
                                      <p:to>
                                        <p:strVal val="visible"/>
                                      </p:to>
                                    </p:set>
                                    <p:animEffect transition="in" filter="fade">
                                      <p:cBhvr>
                                        <p:cTn id="82" dur="2000"/>
                                        <p:tgtEl>
                                          <p:spTgt spid="28">
                                            <p:bg/>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8">
                                            <p:txEl>
                                              <p:pRg st="0" end="0"/>
                                            </p:txEl>
                                          </p:spTgt>
                                        </p:tgtEl>
                                        <p:attrNameLst>
                                          <p:attrName>style.visibility</p:attrName>
                                        </p:attrNameLst>
                                      </p:cBhvr>
                                      <p:to>
                                        <p:strVal val="visible"/>
                                      </p:to>
                                    </p:set>
                                    <p:animEffect transition="in" filter="fade">
                                      <p:cBhvr>
                                        <p:cTn id="85" dur="20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P spid="15" grpId="0" build="allAtOnce" animBg="1"/>
      <p:bldP spid="21" grpId="0" build="allAtOnce" animBg="1"/>
      <p:bldP spid="22" grpId="0" build="allAtOnce" animBg="1"/>
      <p:bldP spid="23" grpId="0" build="allAtOnce" animBg="1"/>
      <p:bldP spid="24" grpId="0" build="allAtOnce" animBg="1"/>
      <p:bldP spid="25" grpId="0" build="allAtOnce" animBg="1"/>
      <p:bldP spid="26" grpId="0" build="allAtOnce" animBg="1"/>
      <p:bldP spid="27" grpId="0" build="allAtOnce" animBg="1"/>
      <p:bldP spid="28"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5326743" y="1224113"/>
            <a:ext cx="6622757" cy="5345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3600" b="1" dirty="0">
                <a:solidFill>
                  <a:srgbClr val="000076"/>
                </a:solidFill>
                <a:latin typeface="Sakkal Majalla" panose="02000000000000000000" pitchFamily="2" charset="-78"/>
                <a:cs typeface="Sakkal Majalla" panose="02000000000000000000" pitchFamily="2" charset="-78"/>
              </a:rPr>
              <a:t>يقوم النصّ الحجاجيّ على بنية ثلاثيّة تتكوّن من:</a:t>
            </a:r>
            <a:endParaRPr lang="en-US" sz="3600" b="1"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443" y="0"/>
            <a:ext cx="1516557" cy="126806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0" name="Left Arrow Callout 19"/>
          <p:cNvSpPr/>
          <p:nvPr/>
        </p:nvSpPr>
        <p:spPr>
          <a:xfrm>
            <a:off x="9811657" y="3165231"/>
            <a:ext cx="2287453" cy="1537398"/>
          </a:xfrm>
          <a:prstGeom prst="leftArrowCallout">
            <a:avLst>
              <a:gd name="adj1" fmla="val 24999"/>
              <a:gd name="adj2" fmla="val 26476"/>
              <a:gd name="adj3" fmla="val 43141"/>
              <a:gd name="adj4" fmla="val 68892"/>
            </a:avLst>
          </a:prstGeom>
          <a:solidFill>
            <a:schemeClr val="accent5">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Sakkal Majalla" panose="02000000000000000000" pitchFamily="2" charset="-78"/>
                <a:cs typeface="Sakkal Majalla" panose="02000000000000000000" pitchFamily="2" charset="-78"/>
              </a:rPr>
              <a:t>النصّ الحجاجيّ</a:t>
            </a:r>
            <a:endParaRPr lang="en-US" sz="3200" dirty="0">
              <a:solidFill>
                <a:schemeClr val="bg1"/>
              </a:solidFill>
            </a:endParaRPr>
          </a:p>
        </p:txBody>
      </p:sp>
      <p:sp>
        <p:nvSpPr>
          <p:cNvPr id="22" name="Title 1"/>
          <p:cNvSpPr txBox="1">
            <a:spLocks/>
          </p:cNvSpPr>
          <p:nvPr/>
        </p:nvSpPr>
        <p:spPr>
          <a:xfrm>
            <a:off x="4557934" y="213688"/>
            <a:ext cx="4140008" cy="771050"/>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نشاط التعرّف</a:t>
            </a:r>
            <a:endParaRPr lang="ar-BH" sz="3600" dirty="0">
              <a:solidFill>
                <a:schemeClr val="bg1"/>
              </a:solidFill>
              <a:latin typeface="Sakkal Majalla" panose="02000000000000000000" pitchFamily="2" charset="-78"/>
              <a:cs typeface="Sakkal Majalla" panose="02000000000000000000" pitchFamily="2" charset="-78"/>
            </a:endParaRPr>
          </a:p>
        </p:txBody>
      </p:sp>
      <p:graphicFrame>
        <p:nvGraphicFramePr>
          <p:cNvPr id="24" name="Diagram 23"/>
          <p:cNvGraphicFramePr/>
          <p:nvPr>
            <p:extLst>
              <p:ext uri="{D42A27DB-BD31-4B8C-83A1-F6EECF244321}">
                <p14:modId xmlns:p14="http://schemas.microsoft.com/office/powerpoint/2010/main" val="4062430577"/>
              </p:ext>
            </p:extLst>
          </p:nvPr>
        </p:nvGraphicFramePr>
        <p:xfrm>
          <a:off x="605803" y="1183899"/>
          <a:ext cx="920585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fade">
                                      <p:cBhvr>
                                        <p:cTn id="7" dur="2000"/>
                                        <p:tgtEl>
                                          <p:spTgt spid="1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2000"/>
                                        <p:tgtEl>
                                          <p:spTgt spid="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bg/>
                                          </p:spTgt>
                                        </p:tgtEl>
                                        <p:attrNameLst>
                                          <p:attrName>style.visibility</p:attrName>
                                        </p:attrNameLst>
                                      </p:cBhvr>
                                      <p:to>
                                        <p:strVal val="visible"/>
                                      </p:to>
                                    </p:set>
                                    <p:animEffect transition="in" filter="fade">
                                      <p:cBhvr>
                                        <p:cTn id="15" dur="2000"/>
                                        <p:tgtEl>
                                          <p:spTgt spid="20">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xEl>
                                              <p:pRg st="0" end="0"/>
                                            </p:txEl>
                                          </p:spTgt>
                                        </p:tgtEl>
                                        <p:attrNameLst>
                                          <p:attrName>style.visibility</p:attrName>
                                        </p:attrNameLst>
                                      </p:cBhvr>
                                      <p:to>
                                        <p:strVal val="visible"/>
                                      </p:to>
                                    </p:set>
                                    <p:animEffect transition="in" filter="fade">
                                      <p:cBhvr>
                                        <p:cTn id="18" dur="2000"/>
                                        <p:tgtEl>
                                          <p:spTgt spid="2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animBg="1"/>
      <p:bldP spid="20" grpId="0" build="allAtOnce" animBg="1"/>
      <p:bldGraphic spid="2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01663" y="171485"/>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نشاط التعرّف</a:t>
            </a:r>
            <a:endParaRPr lang="ar-BH" sz="3600" dirty="0">
              <a:solidFill>
                <a:schemeClr val="bg1"/>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2" name="Rectangle 21"/>
          <p:cNvSpPr/>
          <p:nvPr/>
        </p:nvSpPr>
        <p:spPr>
          <a:xfrm>
            <a:off x="211015" y="1814732"/>
            <a:ext cx="11732457" cy="4389120"/>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700" b="1" dirty="0">
                <a:solidFill>
                  <a:srgbClr val="000076"/>
                </a:solidFill>
                <a:latin typeface="Sakkal Majalla" pitchFamily="2" charset="-78"/>
                <a:cs typeface="Sakkal Majalla" pitchFamily="2" charset="-78"/>
              </a:rPr>
              <a:t>يقولُ بعضُ الرجال إنّ هذه المَدَنيَّةَ إنّما هي زراعةٌ وصِناعَةٌ وأدواتٌ وآلاتٌ وثقافةٌ وعُلومٌ وفُنونٌ وآدابٌ، فأين المرأةُ مِن كلّ ذلك؟ الرجلُ هو الذي ابتكَرَ وأنتجَ، والمرأةُ تَستغلُّ ذلك الإنتاجَ وتَستَهلِكُه.</a:t>
            </a:r>
          </a:p>
          <a:p>
            <a:pPr algn="just"/>
            <a:r>
              <a:rPr lang="ar-BH" sz="2700" b="1" dirty="0">
                <a:solidFill>
                  <a:srgbClr val="000076"/>
                </a:solidFill>
                <a:latin typeface="Sakkal Majalla" pitchFamily="2" charset="-78"/>
                <a:cs typeface="Sakkal Majalla" pitchFamily="2" charset="-78"/>
              </a:rPr>
              <a:t>أمّا أنا فأقول إنّ المرأةَ تقومُ بِدورِها في المجتمع بكفاءة وأَلْمَعِيَّة، وتُساهِمُ في بِناء صَرحِ المَدَنيّة مثلها مثل الرجل، تَجدُها في المؤتمرات الاجتماعيّة، والمُنظَّمات الاقتصاديّة، والهيئات العلميّة، حتّى مؤتمرات السياسة الدوليّة تشترك المرأةُ فيها عُضوًا وموظّفةً ومُترجِمَةً ومُحرِّرَةً، فما بالُك بِمؤتمر العائلة، والعائلةُ خليّة المجتمع ولبِنَتُه ونسيجُه، أو هي بالأحرى نواتُه الأساسيّة التي تتناسقُ حولَها دوائرُ النشاط والحضارة.</a:t>
            </a:r>
          </a:p>
          <a:p>
            <a:pPr algn="just"/>
            <a:r>
              <a:rPr lang="ar-BH" sz="2700" b="1" dirty="0">
                <a:solidFill>
                  <a:srgbClr val="000076"/>
                </a:solidFill>
                <a:latin typeface="Sakkal Majalla" pitchFamily="2" charset="-78"/>
                <a:cs typeface="Sakkal Majalla" pitchFamily="2" charset="-78"/>
              </a:rPr>
              <a:t>وكما تكون العائلة يكون المجتمع، وإذا جاز لي التشبيهُ هنا قلتُ إنّ المرأةَ دعامةُ العائلة وجوُّها وروحُها، أمّا الرجلُ فجُدران العائلة وواجهتُها وسقفُها. وهل مِن قيامٍ للجدران، وهل مِن مَتانَةٍ للسقف بغير أساسٍ مكين؟</a:t>
            </a:r>
          </a:p>
          <a:p>
            <a:pPr algn="just"/>
            <a:r>
              <a:rPr lang="ar-BH" sz="2700" b="1" dirty="0">
                <a:solidFill>
                  <a:srgbClr val="000076"/>
                </a:solidFill>
                <a:latin typeface="Sakkal Majalla" pitchFamily="2" charset="-78"/>
                <a:cs typeface="Sakkal Majalla" pitchFamily="2" charset="-78"/>
              </a:rPr>
              <a:t>إذن على الرجال الذين يُنكرون فضلَ المرأة على المدَنيّة الحديثة أن يُغيّروا مِن نظرتِهم هذه وإلّا قُلنا لهم إنّ فضلَها أسبقُ مِن فضلِكم. </a:t>
            </a:r>
          </a:p>
          <a:p>
            <a:pPr algn="l"/>
            <a:r>
              <a:rPr lang="ar-BH" sz="2000" b="1" dirty="0">
                <a:solidFill>
                  <a:srgbClr val="C00000"/>
                </a:solidFill>
                <a:latin typeface="Sakkal Majalla" pitchFamily="2" charset="-78"/>
                <a:cs typeface="Sakkal Majalla" pitchFamily="2" charset="-78"/>
              </a:rPr>
              <a:t>(عن مي زيادة)</a:t>
            </a:r>
          </a:p>
        </p:txBody>
      </p:sp>
      <p:sp>
        <p:nvSpPr>
          <p:cNvPr id="8" name="Title 1"/>
          <p:cNvSpPr txBox="1">
            <a:spLocks/>
          </p:cNvSpPr>
          <p:nvPr/>
        </p:nvSpPr>
        <p:spPr>
          <a:xfrm>
            <a:off x="267287" y="1069473"/>
            <a:ext cx="11718387" cy="632718"/>
          </a:xfrm>
          <a:prstGeom prst="rect">
            <a:avLst/>
          </a:prstGeom>
          <a:solidFill>
            <a:schemeClr val="tx2">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latin typeface="Sakkal Majalla" panose="02000000000000000000" pitchFamily="2" charset="-78"/>
                <a:cs typeface="Sakkal Majalla" panose="02000000000000000000" pitchFamily="2" charset="-78"/>
              </a:rPr>
              <a:t>اقرأ النصّ الآتي ثمّ ميّز أقسامه الثلاثة (الأطروحة، سيرورة الحجاج، النتيجة).</a:t>
            </a:r>
            <a:endParaRPr lang="ar-BH" sz="32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2" name="Rectangle 21"/>
          <p:cNvSpPr/>
          <p:nvPr/>
        </p:nvSpPr>
        <p:spPr>
          <a:xfrm>
            <a:off x="6485206" y="1561514"/>
            <a:ext cx="5317589" cy="2250830"/>
          </a:xfrm>
          <a:prstGeom prst="rect">
            <a:avLst/>
          </a:prstGeom>
          <a:solidFill>
            <a:schemeClr val="accent4">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000" b="1" dirty="0">
              <a:solidFill>
                <a:srgbClr val="000076"/>
              </a:solidFill>
            </a:endParaRPr>
          </a:p>
          <a:p>
            <a:pPr algn="just"/>
            <a:endParaRPr lang="ar-BH" sz="2400" b="1" dirty="0">
              <a:solidFill>
                <a:srgbClr val="000076"/>
              </a:solidFill>
              <a:latin typeface="Sakkal Majalla" pitchFamily="2" charset="-78"/>
              <a:cs typeface="Sakkal Majalla" pitchFamily="2" charset="-78"/>
            </a:endParaRPr>
          </a:p>
          <a:p>
            <a:pPr algn="just"/>
            <a:r>
              <a:rPr lang="ar-BH" sz="2400" b="1" dirty="0">
                <a:solidFill>
                  <a:srgbClr val="000076"/>
                </a:solidFill>
                <a:latin typeface="Sakkal Majalla" pitchFamily="2" charset="-78"/>
                <a:cs typeface="Sakkal Majalla" pitchFamily="2" charset="-78"/>
              </a:rPr>
              <a:t>يقولُ بعضُ الرجال إنّ هذه المَدَنيَّةَ إنّما هي زراعةٌ وصِناعَةٌ وأدواتٌ وآلاتٌ وثقافةٌ وعُلومٌ وفُنونٌ وآدابٌ، فأين المرأةُ مِن كلّ ذلك؟ الرجلُ هو الذي ابتكَرَ وأنتجَ، والمرأةُ تَستغلُّ ذلك الإنتاجَ وتَستَهلِكُه.</a:t>
            </a:r>
          </a:p>
          <a:p>
            <a:pPr algn="just"/>
            <a:r>
              <a:rPr lang="ar-BH" sz="2400" b="1" dirty="0">
                <a:solidFill>
                  <a:srgbClr val="000076"/>
                </a:solidFill>
              </a:rPr>
              <a:t>  </a:t>
            </a:r>
            <a:endParaRPr lang="en-US" sz="2400" dirty="0">
              <a:solidFill>
                <a:srgbClr val="000076"/>
              </a:solidFill>
            </a:endParaRPr>
          </a:p>
        </p:txBody>
      </p:sp>
      <p:sp>
        <p:nvSpPr>
          <p:cNvPr id="23" name="Title 1"/>
          <p:cNvSpPr txBox="1">
            <a:spLocks/>
          </p:cNvSpPr>
          <p:nvPr/>
        </p:nvSpPr>
        <p:spPr>
          <a:xfrm>
            <a:off x="4501663" y="171485"/>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نشاط التعرّف</a:t>
            </a:r>
            <a:endParaRPr lang="ar-BH" sz="3600" dirty="0">
              <a:solidFill>
                <a:schemeClr val="bg1"/>
              </a:solidFill>
              <a:latin typeface="Sakkal Majalla" panose="02000000000000000000" pitchFamily="2" charset="-78"/>
              <a:cs typeface="Sakkal Majalla" panose="02000000000000000000" pitchFamily="2" charset="-78"/>
            </a:endParaRPr>
          </a:p>
        </p:txBody>
      </p:sp>
      <p:sp>
        <p:nvSpPr>
          <p:cNvPr id="10" name="Rectangle 9"/>
          <p:cNvSpPr/>
          <p:nvPr/>
        </p:nvSpPr>
        <p:spPr>
          <a:xfrm>
            <a:off x="7340992" y="1643574"/>
            <a:ext cx="3165231" cy="39389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Sakkal Majalla" pitchFamily="2" charset="-78"/>
                <a:cs typeface="Sakkal Majalla" pitchFamily="2" charset="-78"/>
              </a:rPr>
              <a:t>الأطروحة</a:t>
            </a:r>
            <a:endParaRPr lang="en-US" sz="3200" dirty="0">
              <a:solidFill>
                <a:schemeClr val="bg1"/>
              </a:solidFill>
            </a:endParaRPr>
          </a:p>
        </p:txBody>
      </p:sp>
      <p:sp>
        <p:nvSpPr>
          <p:cNvPr id="13" name="Rectangle 12"/>
          <p:cNvSpPr/>
          <p:nvPr/>
        </p:nvSpPr>
        <p:spPr>
          <a:xfrm>
            <a:off x="348345" y="1547393"/>
            <a:ext cx="11482137" cy="4515729"/>
          </a:xfrm>
          <a:prstGeom prst="rect">
            <a:avLst/>
          </a:prstGeom>
          <a:solidFill>
            <a:srgbClr val="CCD3D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000" b="1" dirty="0">
              <a:solidFill>
                <a:srgbClr val="000076"/>
              </a:solidFill>
            </a:endParaRPr>
          </a:p>
          <a:p>
            <a:pPr algn="just"/>
            <a:endParaRPr lang="ar-BH" sz="2000" b="1" dirty="0">
              <a:solidFill>
                <a:srgbClr val="000076"/>
              </a:solidFill>
            </a:endParaRPr>
          </a:p>
          <a:p>
            <a:pPr algn="just">
              <a:lnSpc>
                <a:spcPct val="150000"/>
              </a:lnSpc>
            </a:pPr>
            <a:r>
              <a:rPr lang="ar-BH" sz="2800" b="1" dirty="0">
                <a:solidFill>
                  <a:srgbClr val="000076"/>
                </a:solidFill>
                <a:latin typeface="Sakkal Majalla" pitchFamily="2" charset="-78"/>
                <a:cs typeface="Sakkal Majalla" pitchFamily="2" charset="-78"/>
              </a:rPr>
              <a:t>أمّا أنا فأقول إنّ المرأةَ تقومُ بِدورِها في المجتمع بكفاءة وأَلْمَعِيَّة، وتُساهِمُ في بِناء صَرحِ المَدَنيّة مثلها مثل الرجل، تَجدُها في المؤتمرات الاجتماعيّة، والمُنظَّمات الاقتصاديّة، والهيئات العلميّة، حتّى مؤتمرات السياسة الدوليّة تشترك المرأةُ فيها عُضوًا وموظّفةً ومُترجِمَةً ومُحرِّرَةً، فما بالُك بِمؤتمر العائلة، والعائلةُ خليّة المجتمع ولبِنَتُه ونسيجُه، أو هي بالأحرى نواتُه الأساسيّة التي تتناسقُ حولَها دوائرُ النشاط والحضارة.</a:t>
            </a:r>
          </a:p>
          <a:p>
            <a:pPr algn="just">
              <a:lnSpc>
                <a:spcPct val="150000"/>
              </a:lnSpc>
            </a:pPr>
            <a:r>
              <a:rPr lang="ar-BH" sz="2800" b="1" dirty="0">
                <a:solidFill>
                  <a:srgbClr val="000076"/>
                </a:solidFill>
                <a:latin typeface="Sakkal Majalla" pitchFamily="2" charset="-78"/>
                <a:cs typeface="Sakkal Majalla" pitchFamily="2" charset="-78"/>
              </a:rPr>
              <a:t>وكما تكون العائلة يكون المجتمع، وإذا جاز لي التشبيهُ هنا قلتُ إنّ المرأةَ دِعامةُ العائلة وجوُّها وروحُها، أمّا الرجلُ فجُدران العائلة وواجهتُها وسقفُها. وهل مِن قيامٍ للجدران، وهل مِن مَتانَةٍ للسقف بغير أساسٍ مكين؟</a:t>
            </a:r>
          </a:p>
          <a:p>
            <a:pPr algn="just"/>
            <a:endParaRPr lang="ar-BH" sz="2000" b="1" dirty="0">
              <a:solidFill>
                <a:srgbClr val="000076"/>
              </a:solidFill>
            </a:endParaRPr>
          </a:p>
        </p:txBody>
      </p:sp>
      <p:sp>
        <p:nvSpPr>
          <p:cNvPr id="14" name="Rectangle 13"/>
          <p:cNvSpPr/>
          <p:nvPr/>
        </p:nvSpPr>
        <p:spPr>
          <a:xfrm>
            <a:off x="4770957" y="1647426"/>
            <a:ext cx="3165231" cy="39389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Sakkal Majalla" pitchFamily="2" charset="-78"/>
                <a:cs typeface="Sakkal Majalla" pitchFamily="2" charset="-78"/>
              </a:rPr>
              <a:t>سيرورة الحجاج</a:t>
            </a:r>
            <a:endParaRPr lang="en-US" sz="3200" dirty="0">
              <a:solidFill>
                <a:schemeClr val="bg1"/>
              </a:solidFill>
            </a:endParaRPr>
          </a:p>
        </p:txBody>
      </p:sp>
      <p:sp>
        <p:nvSpPr>
          <p:cNvPr id="8" name="Oval Callout 7"/>
          <p:cNvSpPr/>
          <p:nvPr/>
        </p:nvSpPr>
        <p:spPr>
          <a:xfrm>
            <a:off x="9087730" y="436098"/>
            <a:ext cx="1814732" cy="1055077"/>
          </a:xfrm>
          <a:prstGeom prst="wedgeEllipseCallout">
            <a:avLst>
              <a:gd name="adj1" fmla="val -23934"/>
              <a:gd name="adj2" fmla="val 79833"/>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000" b="1" dirty="0">
                <a:solidFill>
                  <a:srgbClr val="000076"/>
                </a:solidFill>
                <a:latin typeface="Sakkal Majalla" panose="02000000000000000000" pitchFamily="2" charset="-78"/>
                <a:cs typeface="Sakkal Majalla" panose="02000000000000000000" pitchFamily="2" charset="-78"/>
              </a:rPr>
              <a:t>الإجابــة</a:t>
            </a:r>
            <a:endParaRPr lang="en-US" sz="4000" dirty="0">
              <a:solidFill>
                <a:srgbClr val="000076"/>
              </a:solidFill>
            </a:endParaRPr>
          </a:p>
        </p:txBody>
      </p:sp>
      <p:sp>
        <p:nvSpPr>
          <p:cNvPr id="11" name="Rectangle 10"/>
          <p:cNvSpPr/>
          <p:nvPr/>
        </p:nvSpPr>
        <p:spPr>
          <a:xfrm>
            <a:off x="393895" y="3767350"/>
            <a:ext cx="5337799" cy="2250830"/>
          </a:xfrm>
          <a:prstGeom prst="rect">
            <a:avLst/>
          </a:prstGeom>
          <a:solidFill>
            <a:srgbClr val="CADFF2"/>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ar-BH" sz="2000" b="1" dirty="0">
              <a:solidFill>
                <a:srgbClr val="000076"/>
              </a:solidFill>
            </a:endParaRPr>
          </a:p>
          <a:p>
            <a:pPr algn="just"/>
            <a:r>
              <a:rPr lang="ar-BH" sz="2800" b="1" dirty="0">
                <a:solidFill>
                  <a:srgbClr val="000076"/>
                </a:solidFill>
                <a:latin typeface="Sakkal Majalla" pitchFamily="2" charset="-78"/>
                <a:cs typeface="Sakkal Majalla" pitchFamily="2" charset="-78"/>
              </a:rPr>
              <a:t>إذن على الرجال الذين يُنكرون فضلَ المرأة على المدَنيّة الحديثة أن يُغيّروا مِن نظرتِهم هذه وإلّا قُلنا لهم إنّ فضلَها أسبقُ مِن فضلِكم. </a:t>
            </a:r>
          </a:p>
        </p:txBody>
      </p:sp>
      <p:sp>
        <p:nvSpPr>
          <p:cNvPr id="12" name="Rectangle 11"/>
          <p:cNvSpPr/>
          <p:nvPr/>
        </p:nvSpPr>
        <p:spPr>
          <a:xfrm>
            <a:off x="1298027" y="3918409"/>
            <a:ext cx="3165231" cy="39389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Sakkal Majalla" pitchFamily="2" charset="-78"/>
                <a:cs typeface="Sakkal Majalla" pitchFamily="2" charset="-78"/>
              </a:rPr>
              <a:t>النتيجة</a:t>
            </a:r>
            <a:endParaRPr lang="en-US" sz="3200" dirty="0">
              <a:solidFill>
                <a:schemeClr val="bg1"/>
              </a:solidFill>
            </a:endParaRPr>
          </a:p>
        </p:txBody>
      </p:sp>
      <p:sp>
        <p:nvSpPr>
          <p:cNvPr id="15" name="Rectangle 14"/>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wipe(down)">
                                      <p:cBhvr>
                                        <p:cTn id="7" dur="500"/>
                                        <p:tgtEl>
                                          <p:spTgt spid="8">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down)">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bg/>
                                          </p:spTgt>
                                        </p:tgtEl>
                                        <p:attrNameLst>
                                          <p:attrName>style.visibility</p:attrName>
                                        </p:attrNameLst>
                                      </p:cBhvr>
                                      <p:to>
                                        <p:strVal val="visible"/>
                                      </p:to>
                                    </p:set>
                                    <p:animEffect transition="in" filter="fade">
                                      <p:cBhvr>
                                        <p:cTn id="15" dur="2000"/>
                                        <p:tgtEl>
                                          <p:spTgt spid="10">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fade">
                                      <p:cBhvr>
                                        <p:cTn id="18" dur="2000"/>
                                        <p:tgtEl>
                                          <p:spTgt spid="10">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bg/>
                                          </p:spTgt>
                                        </p:tgtEl>
                                        <p:attrNameLst>
                                          <p:attrName>style.visibility</p:attrName>
                                        </p:attrNameLst>
                                      </p:cBhvr>
                                      <p:to>
                                        <p:strVal val="visible"/>
                                      </p:to>
                                    </p:set>
                                    <p:animEffect transition="in" filter="fade">
                                      <p:cBhvr>
                                        <p:cTn id="21" dur="2000"/>
                                        <p:tgtEl>
                                          <p:spTgt spid="22">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xEl>
                                              <p:pRg st="2" end="2"/>
                                            </p:txEl>
                                          </p:spTgt>
                                        </p:tgtEl>
                                        <p:attrNameLst>
                                          <p:attrName>style.visibility</p:attrName>
                                        </p:attrNameLst>
                                      </p:cBhvr>
                                      <p:to>
                                        <p:strVal val="visible"/>
                                      </p:to>
                                    </p:set>
                                    <p:animEffect transition="in" filter="fade">
                                      <p:cBhvr>
                                        <p:cTn id="24" dur="2000"/>
                                        <p:tgtEl>
                                          <p:spTgt spid="22">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2">
                                            <p:txEl>
                                              <p:pRg st="3" end="3"/>
                                            </p:txEl>
                                          </p:spTgt>
                                        </p:tgtEl>
                                        <p:attrNameLst>
                                          <p:attrName>style.visibility</p:attrName>
                                        </p:attrNameLst>
                                      </p:cBhvr>
                                      <p:to>
                                        <p:strVal val="visible"/>
                                      </p:to>
                                    </p:set>
                                    <p:animEffect transition="in" filter="fade">
                                      <p:cBhvr>
                                        <p:cTn id="27" dur="2000"/>
                                        <p:tgtEl>
                                          <p:spTgt spid="2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bg/>
                                          </p:spTgt>
                                        </p:tgtEl>
                                        <p:attrNameLst>
                                          <p:attrName>style.visibility</p:attrName>
                                        </p:attrNameLst>
                                      </p:cBhvr>
                                      <p:to>
                                        <p:strVal val="visible"/>
                                      </p:to>
                                    </p:set>
                                    <p:animEffect transition="in" filter="fade">
                                      <p:cBhvr>
                                        <p:cTn id="32" dur="2000"/>
                                        <p:tgtEl>
                                          <p:spTgt spid="14">
                                            <p:bg/>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xEl>
                                              <p:pRg st="0" end="0"/>
                                            </p:txEl>
                                          </p:spTgt>
                                        </p:tgtEl>
                                        <p:attrNameLst>
                                          <p:attrName>style.visibility</p:attrName>
                                        </p:attrNameLst>
                                      </p:cBhvr>
                                      <p:to>
                                        <p:strVal val="visible"/>
                                      </p:to>
                                    </p:set>
                                    <p:animEffect transition="in" filter="fade">
                                      <p:cBhvr>
                                        <p:cTn id="35" dur="2000"/>
                                        <p:tgtEl>
                                          <p:spTgt spid="14">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bg/>
                                          </p:spTgt>
                                        </p:tgtEl>
                                        <p:attrNameLst>
                                          <p:attrName>style.visibility</p:attrName>
                                        </p:attrNameLst>
                                      </p:cBhvr>
                                      <p:to>
                                        <p:strVal val="visible"/>
                                      </p:to>
                                    </p:set>
                                    <p:animEffect transition="in" filter="fade">
                                      <p:cBhvr>
                                        <p:cTn id="38" dur="2000"/>
                                        <p:tgtEl>
                                          <p:spTgt spid="13">
                                            <p:bg/>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fade">
                                      <p:cBhvr>
                                        <p:cTn id="41" dur="2000"/>
                                        <p:tgtEl>
                                          <p:spTgt spid="13">
                                            <p:txEl>
                                              <p:pRg st="2" end="2"/>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3">
                                            <p:txEl>
                                              <p:pRg st="3" end="3"/>
                                            </p:txEl>
                                          </p:spTgt>
                                        </p:tgtEl>
                                        <p:attrNameLst>
                                          <p:attrName>style.visibility</p:attrName>
                                        </p:attrNameLst>
                                      </p:cBhvr>
                                      <p:to>
                                        <p:strVal val="visible"/>
                                      </p:to>
                                    </p:set>
                                    <p:animEffect transition="in" filter="fade">
                                      <p:cBhvr>
                                        <p:cTn id="44" dur="2000"/>
                                        <p:tgtEl>
                                          <p:spTgt spid="1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bg/>
                                          </p:spTgt>
                                        </p:tgtEl>
                                        <p:attrNameLst>
                                          <p:attrName>style.visibility</p:attrName>
                                        </p:attrNameLst>
                                      </p:cBhvr>
                                      <p:to>
                                        <p:strVal val="visible"/>
                                      </p:to>
                                    </p:set>
                                    <p:animEffect transition="in" filter="fade">
                                      <p:cBhvr>
                                        <p:cTn id="49" dur="2000"/>
                                        <p:tgtEl>
                                          <p:spTgt spid="12">
                                            <p:bg/>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fade">
                                      <p:cBhvr>
                                        <p:cTn id="52" dur="2000"/>
                                        <p:tgtEl>
                                          <p:spTgt spid="12">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
                                            <p:bg/>
                                          </p:spTgt>
                                        </p:tgtEl>
                                        <p:attrNameLst>
                                          <p:attrName>style.visibility</p:attrName>
                                        </p:attrNameLst>
                                      </p:cBhvr>
                                      <p:to>
                                        <p:strVal val="visible"/>
                                      </p:to>
                                    </p:set>
                                    <p:animEffect transition="in" filter="fade">
                                      <p:cBhvr>
                                        <p:cTn id="55" dur="2000"/>
                                        <p:tgtEl>
                                          <p:spTgt spid="11">
                                            <p:bg/>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1">
                                            <p:txEl>
                                              <p:pRg st="1" end="1"/>
                                            </p:txEl>
                                          </p:spTgt>
                                        </p:tgtEl>
                                        <p:attrNameLst>
                                          <p:attrName>style.visibility</p:attrName>
                                        </p:attrNameLst>
                                      </p:cBhvr>
                                      <p:to>
                                        <p:strVal val="visible"/>
                                      </p:to>
                                    </p:set>
                                    <p:animEffect transition="in" filter="fade">
                                      <p:cBhvr>
                                        <p:cTn id="58" dur="2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allAtOnce" animBg="1"/>
      <p:bldP spid="10" grpId="0" build="allAtOnce" animBg="1"/>
      <p:bldP spid="13" grpId="0" build="allAtOnce" animBg="1"/>
      <p:bldP spid="14" grpId="0" build="allAtOnce" animBg="1"/>
      <p:bldP spid="8" grpId="0" build="allAtOnce" animBg="1"/>
      <p:bldP spid="11" grpId="0" build="allAtOnce" animBg="1"/>
      <p:bldP spid="12"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6831" y="0"/>
            <a:ext cx="1315169" cy="109967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3" name="Title 1"/>
          <p:cNvSpPr txBox="1">
            <a:spLocks/>
          </p:cNvSpPr>
          <p:nvPr/>
        </p:nvSpPr>
        <p:spPr>
          <a:xfrm>
            <a:off x="4501663" y="115213"/>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الإنتاج الجزئيّ</a:t>
            </a:r>
            <a:endParaRPr lang="ar-BH" sz="3600" dirty="0">
              <a:solidFill>
                <a:schemeClr val="bg1"/>
              </a:solidFill>
              <a:latin typeface="Sakkal Majalla" panose="02000000000000000000" pitchFamily="2" charset="-78"/>
              <a:cs typeface="Sakkal Majalla" panose="02000000000000000000" pitchFamily="2" charset="-78"/>
            </a:endParaRPr>
          </a:p>
        </p:txBody>
      </p:sp>
      <p:sp>
        <p:nvSpPr>
          <p:cNvPr id="8" name="Rectangle 7"/>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10" name="Title 1"/>
          <p:cNvSpPr txBox="1">
            <a:spLocks/>
          </p:cNvSpPr>
          <p:nvPr/>
        </p:nvSpPr>
        <p:spPr>
          <a:xfrm>
            <a:off x="9551963" y="1069471"/>
            <a:ext cx="2463609" cy="618651"/>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أوّلًا: الأطروحة:</a:t>
            </a:r>
            <a:endParaRPr lang="ar-BH" sz="3200" dirty="0">
              <a:solidFill>
                <a:srgbClr val="000076"/>
              </a:solidFill>
              <a:latin typeface="Sakkal Majalla" panose="02000000000000000000" pitchFamily="2" charset="-78"/>
              <a:cs typeface="Sakkal Majalla" panose="02000000000000000000" pitchFamily="2" charset="-78"/>
            </a:endParaRPr>
          </a:p>
        </p:txBody>
      </p:sp>
      <p:graphicFrame>
        <p:nvGraphicFramePr>
          <p:cNvPr id="12" name="Diagram 11"/>
          <p:cNvGraphicFramePr/>
          <p:nvPr>
            <p:extLst>
              <p:ext uri="{D42A27DB-BD31-4B8C-83A1-F6EECF244321}">
                <p14:modId xmlns:p14="http://schemas.microsoft.com/office/powerpoint/2010/main" val="184460202"/>
              </p:ext>
            </p:extLst>
          </p:nvPr>
        </p:nvGraphicFramePr>
        <p:xfrm>
          <a:off x="1774091" y="902677"/>
          <a:ext cx="8495323" cy="52334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Up Arrow Callout 12"/>
          <p:cNvSpPr/>
          <p:nvPr/>
        </p:nvSpPr>
        <p:spPr>
          <a:xfrm>
            <a:off x="6757182" y="4449115"/>
            <a:ext cx="3446585" cy="1364567"/>
          </a:xfrm>
          <a:prstGeom prst="upArrowCallou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latin typeface="Sakkal Majalla" pitchFamily="2" charset="-78"/>
                <a:cs typeface="Sakkal Majalla" pitchFamily="2" charset="-78"/>
              </a:rPr>
              <a:t>يسعى الكاتب إلى دعمها والدفاع عنها والإقناع بصحّتها ووجاهتـها.</a:t>
            </a:r>
            <a:endParaRPr lang="en-US" sz="2800" b="1" dirty="0">
              <a:latin typeface="Sakkal Majalla" pitchFamily="2" charset="-78"/>
              <a:cs typeface="Sakkal Majalla" pitchFamily="2" charset="-78"/>
            </a:endParaRPr>
          </a:p>
        </p:txBody>
      </p:sp>
      <p:sp>
        <p:nvSpPr>
          <p:cNvPr id="14" name="Up Arrow Callout 13"/>
          <p:cNvSpPr/>
          <p:nvPr/>
        </p:nvSpPr>
        <p:spPr>
          <a:xfrm>
            <a:off x="2110176" y="4496006"/>
            <a:ext cx="3446585" cy="1364567"/>
          </a:xfrm>
          <a:prstGeom prst="upArrowCallou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latin typeface="Sakkal Majalla" pitchFamily="2" charset="-78"/>
                <a:cs typeface="Sakkal Majalla" pitchFamily="2" charset="-78"/>
              </a:rPr>
              <a:t>يسعى الكاتب إلى دحضها وتفنيدها وبيان خطئِها أو تهافتها.</a:t>
            </a:r>
            <a:endParaRPr lang="en-US" sz="2800" b="1" dirty="0">
              <a:latin typeface="Sakkal Majalla" pitchFamily="2" charset="-78"/>
              <a:cs typeface="Sakkal Majalla" pitchFamily="2" charset="-78"/>
            </a:endParaRPr>
          </a:p>
        </p:txBody>
      </p:sp>
      <p:sp>
        <p:nvSpPr>
          <p:cNvPr id="17412" name="AutoShape 4" descr="أنبارية - قرار حظر التجول بين معارض وبين موافق لهذا الشيء...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أنبارية - قرار حظر التجول بين معارض وبين موافق لهذا الشيء...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6" name="Picture 8" descr="C:\Users\user\Desktop\ddd.jpg"/>
          <p:cNvPicPr>
            <a:picLocks noChangeAspect="1" noChangeArrowheads="1"/>
          </p:cNvPicPr>
          <p:nvPr/>
        </p:nvPicPr>
        <p:blipFill>
          <a:blip r:embed="rId8"/>
          <a:srcRect/>
          <a:stretch>
            <a:fillRect/>
          </a:stretch>
        </p:blipFill>
        <p:spPr bwMode="auto">
          <a:xfrm>
            <a:off x="8179202" y="3805502"/>
            <a:ext cx="522848" cy="476444"/>
          </a:xfrm>
          <a:prstGeom prst="rect">
            <a:avLst/>
          </a:prstGeom>
          <a:noFill/>
        </p:spPr>
      </p:pic>
      <p:pic>
        <p:nvPicPr>
          <p:cNvPr id="17417" name="Picture 9" descr="C:\Users\user\Desktop\fff.jpg"/>
          <p:cNvPicPr>
            <a:picLocks noChangeAspect="1" noChangeArrowheads="1"/>
          </p:cNvPicPr>
          <p:nvPr/>
        </p:nvPicPr>
        <p:blipFill>
          <a:blip r:embed="rId9"/>
          <a:srcRect/>
          <a:stretch>
            <a:fillRect/>
          </a:stretch>
        </p:blipFill>
        <p:spPr bwMode="auto">
          <a:xfrm>
            <a:off x="3546950" y="3888167"/>
            <a:ext cx="573038" cy="466299"/>
          </a:xfrm>
          <a:prstGeom prst="rect">
            <a:avLst/>
          </a:prstGeom>
          <a:noFill/>
        </p:spPr>
      </p:pic>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7416"/>
                                        </p:tgtEl>
                                        <p:attrNameLst>
                                          <p:attrName>style.visibility</p:attrName>
                                        </p:attrNameLst>
                                      </p:cBhvr>
                                      <p:to>
                                        <p:strVal val="visible"/>
                                      </p:to>
                                    </p:set>
                                    <p:anim calcmode="lin" valueType="num">
                                      <p:cBhvr additive="base">
                                        <p:cTn id="17" dur="500" fill="hold"/>
                                        <p:tgtEl>
                                          <p:spTgt spid="17416"/>
                                        </p:tgtEl>
                                        <p:attrNameLst>
                                          <p:attrName>ppt_x</p:attrName>
                                        </p:attrNameLst>
                                      </p:cBhvr>
                                      <p:tavLst>
                                        <p:tav tm="0">
                                          <p:val>
                                            <p:strVal val="#ppt_x"/>
                                          </p:val>
                                        </p:tav>
                                        <p:tav tm="100000">
                                          <p:val>
                                            <p:strVal val="#ppt_x"/>
                                          </p:val>
                                        </p:tav>
                                      </p:tavLst>
                                    </p:anim>
                                    <p:anim calcmode="lin" valueType="num">
                                      <p:cBhvr additive="base">
                                        <p:cTn id="18" dur="500" fill="hold"/>
                                        <p:tgtEl>
                                          <p:spTgt spid="1741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7417"/>
                                        </p:tgtEl>
                                        <p:attrNameLst>
                                          <p:attrName>style.visibility</p:attrName>
                                        </p:attrNameLst>
                                      </p:cBhvr>
                                      <p:to>
                                        <p:strVal val="visible"/>
                                      </p:to>
                                    </p:set>
                                    <p:anim calcmode="lin" valueType="num">
                                      <p:cBhvr additive="base">
                                        <p:cTn id="21" dur="500" fill="hold"/>
                                        <p:tgtEl>
                                          <p:spTgt spid="17417"/>
                                        </p:tgtEl>
                                        <p:attrNameLst>
                                          <p:attrName>ppt_x</p:attrName>
                                        </p:attrNameLst>
                                      </p:cBhvr>
                                      <p:tavLst>
                                        <p:tav tm="0">
                                          <p:val>
                                            <p:strVal val="#ppt_x"/>
                                          </p:val>
                                        </p:tav>
                                        <p:tav tm="100000">
                                          <p:val>
                                            <p:strVal val="#ppt_x"/>
                                          </p:val>
                                        </p:tav>
                                      </p:tavLst>
                                    </p:anim>
                                    <p:anim calcmode="lin" valueType="num">
                                      <p:cBhvr additive="base">
                                        <p:cTn id="22"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Graphic spid="12" grpId="0">
        <p:bldAsOne/>
      </p:bldGraphic>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597" y="-1"/>
            <a:ext cx="1261404" cy="1054723"/>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rtl="0">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23" name="Title 1"/>
          <p:cNvSpPr txBox="1">
            <a:spLocks/>
          </p:cNvSpPr>
          <p:nvPr/>
        </p:nvSpPr>
        <p:spPr>
          <a:xfrm>
            <a:off x="4501663" y="115213"/>
            <a:ext cx="4140008" cy="602238"/>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الإنتاج الجزئيّ</a:t>
            </a:r>
            <a:endParaRPr lang="ar-BH" sz="3600" dirty="0">
              <a:solidFill>
                <a:schemeClr val="bg1"/>
              </a:solidFill>
              <a:latin typeface="Sakkal Majalla" panose="02000000000000000000" pitchFamily="2" charset="-78"/>
              <a:cs typeface="Sakkal Majalla" panose="02000000000000000000" pitchFamily="2" charset="-78"/>
            </a:endParaRPr>
          </a:p>
        </p:txBody>
      </p:sp>
      <p:sp>
        <p:nvSpPr>
          <p:cNvPr id="8" name="Rectangle 7"/>
          <p:cNvSpPr/>
          <p:nvPr/>
        </p:nvSpPr>
        <p:spPr>
          <a:xfrm>
            <a:off x="0" y="0"/>
            <a:ext cx="3699803"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ذي بنية حجاجيّة. عرب 201</a:t>
            </a:r>
            <a:endParaRPr lang="en-US" dirty="0">
              <a:solidFill>
                <a:schemeClr val="bg1"/>
              </a:solidFill>
            </a:endParaRPr>
          </a:p>
        </p:txBody>
      </p:sp>
      <p:sp>
        <p:nvSpPr>
          <p:cNvPr id="10" name="Title 1"/>
          <p:cNvSpPr txBox="1">
            <a:spLocks/>
          </p:cNvSpPr>
          <p:nvPr/>
        </p:nvSpPr>
        <p:spPr>
          <a:xfrm>
            <a:off x="9551963" y="1069471"/>
            <a:ext cx="2463609" cy="520177"/>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200" b="1" dirty="0">
                <a:solidFill>
                  <a:srgbClr val="000076"/>
                </a:solidFill>
                <a:latin typeface="Sakkal Majalla" panose="02000000000000000000" pitchFamily="2" charset="-78"/>
                <a:cs typeface="Sakkal Majalla" panose="02000000000000000000" pitchFamily="2" charset="-78"/>
              </a:rPr>
              <a:t>أوّلًا: الأطروحة:</a:t>
            </a:r>
            <a:endParaRPr lang="ar-BH" sz="3200" dirty="0">
              <a:solidFill>
                <a:srgbClr val="000076"/>
              </a:solidFill>
              <a:latin typeface="Sakkal Majalla" panose="02000000000000000000" pitchFamily="2" charset="-78"/>
              <a:cs typeface="Sakkal Majalla" panose="02000000000000000000" pitchFamily="2" charset="-78"/>
            </a:endParaRPr>
          </a:p>
        </p:txBody>
      </p:sp>
      <p:sp>
        <p:nvSpPr>
          <p:cNvPr id="11" name="Rectangle 10"/>
          <p:cNvSpPr/>
          <p:nvPr/>
        </p:nvSpPr>
        <p:spPr>
          <a:xfrm>
            <a:off x="1055078" y="1702190"/>
            <a:ext cx="10944664" cy="63304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latin typeface="Sakkal Majalla" pitchFamily="2" charset="-78"/>
                <a:cs typeface="Sakkal Majalla" pitchFamily="2" charset="-78"/>
              </a:rPr>
              <a:t>اكتب أطروحة مدعومة مناسبة لكلّ فكرة ممّا يأتي مستعملًا ما شئتَ من العبارات المقترحة.</a:t>
            </a:r>
            <a:endParaRPr lang="en-US" sz="3200" b="1" dirty="0">
              <a:latin typeface="Sakkal Majalla" pitchFamily="2" charset="-78"/>
              <a:cs typeface="Sakkal Majalla" pitchFamily="2" charset="-78"/>
            </a:endParaRPr>
          </a:p>
        </p:txBody>
      </p:sp>
      <p:sp>
        <p:nvSpPr>
          <p:cNvPr id="12" name="Rectangle 11"/>
          <p:cNvSpPr/>
          <p:nvPr/>
        </p:nvSpPr>
        <p:spPr>
          <a:xfrm>
            <a:off x="4628271" y="2768992"/>
            <a:ext cx="7383191" cy="4947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srgbClr val="000076"/>
                </a:solidFill>
                <a:latin typeface="Sakkal Majalla" pitchFamily="2" charset="-78"/>
                <a:cs typeface="Sakkal Majalla" pitchFamily="2" charset="-78"/>
              </a:rPr>
              <a:t>1) إسهام الحضارة العربيّة الإسلاميّة في بناء الإرث العلميّ الإنسانيّ.</a:t>
            </a:r>
            <a:endParaRPr lang="en-US" sz="2800" b="1" dirty="0">
              <a:solidFill>
                <a:srgbClr val="000076"/>
              </a:solidFill>
              <a:latin typeface="Sakkal Majalla" pitchFamily="2" charset="-78"/>
              <a:cs typeface="Sakkal Majalla" pitchFamily="2" charset="-78"/>
            </a:endParaRPr>
          </a:p>
        </p:txBody>
      </p:sp>
      <p:sp>
        <p:nvSpPr>
          <p:cNvPr id="13" name="Rectangle 12"/>
          <p:cNvSpPr/>
          <p:nvPr/>
        </p:nvSpPr>
        <p:spPr>
          <a:xfrm>
            <a:off x="4712678" y="3976468"/>
            <a:ext cx="7296439" cy="4947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2800" b="1" dirty="0">
                <a:solidFill>
                  <a:srgbClr val="000076"/>
                </a:solidFill>
                <a:latin typeface="Sakkal Majalla" pitchFamily="2" charset="-78"/>
                <a:cs typeface="Sakkal Majalla" pitchFamily="2" charset="-78"/>
              </a:rPr>
              <a:t>2) دور الشباب المثقّف في تحقيق نهضة الأمّة ورخائها.</a:t>
            </a:r>
            <a:endParaRPr lang="en-US" sz="2800" b="1" dirty="0">
              <a:solidFill>
                <a:srgbClr val="000076"/>
              </a:solidFill>
              <a:latin typeface="Sakkal Majalla" pitchFamily="2" charset="-78"/>
              <a:cs typeface="Sakkal Majalla" pitchFamily="2" charset="-78"/>
            </a:endParaRPr>
          </a:p>
        </p:txBody>
      </p:sp>
      <p:sp>
        <p:nvSpPr>
          <p:cNvPr id="14" name="Title 1"/>
          <p:cNvSpPr txBox="1">
            <a:spLocks/>
          </p:cNvSpPr>
          <p:nvPr/>
        </p:nvSpPr>
        <p:spPr>
          <a:xfrm>
            <a:off x="211017" y="2532185"/>
            <a:ext cx="2672859" cy="3615396"/>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BH" sz="2800" b="1" dirty="0">
                <a:solidFill>
                  <a:srgbClr val="000076"/>
                </a:solidFill>
                <a:latin typeface="Sakkal Majalla" panose="02000000000000000000" pitchFamily="2" charset="-78"/>
                <a:cs typeface="Sakkal Majalla" panose="02000000000000000000" pitchFamily="2" charset="-78"/>
              </a:rPr>
              <a:t>ـــــ إنّ...</a:t>
            </a:r>
          </a:p>
          <a:p>
            <a:pPr algn="r" rtl="1"/>
            <a:r>
              <a:rPr lang="ar-BH" sz="2800" b="1" dirty="0">
                <a:solidFill>
                  <a:srgbClr val="000076"/>
                </a:solidFill>
                <a:latin typeface="Sakkal Majalla" panose="02000000000000000000" pitchFamily="2" charset="-78"/>
                <a:cs typeface="Sakkal Majalla" panose="02000000000000000000" pitchFamily="2" charset="-78"/>
              </a:rPr>
              <a:t>ــــ لا شكّ أنّ...، لا ريبَ أنّ...، لا خَفاءَ أنّ...، لا جِدالَ في أنّ...</a:t>
            </a:r>
          </a:p>
          <a:p>
            <a:pPr algn="r" rtl="1"/>
            <a:r>
              <a:rPr lang="ar-BH" sz="2800" b="1" dirty="0">
                <a:solidFill>
                  <a:srgbClr val="000076"/>
                </a:solidFill>
                <a:latin typeface="Sakkal Majalla" panose="02000000000000000000" pitchFamily="2" charset="-78"/>
                <a:cs typeface="Sakkal Majalla" panose="02000000000000000000" pitchFamily="2" charset="-78"/>
              </a:rPr>
              <a:t>ــــ ممّا لا ينفُذ إليه الشكّ أنّ...</a:t>
            </a:r>
          </a:p>
          <a:p>
            <a:pPr algn="r" rtl="1"/>
            <a:r>
              <a:rPr lang="ar-BH" sz="2800" b="1" dirty="0">
                <a:solidFill>
                  <a:srgbClr val="000076"/>
                </a:solidFill>
                <a:latin typeface="Sakkal Majalla" panose="02000000000000000000" pitchFamily="2" charset="-78"/>
                <a:cs typeface="Sakkal Majalla" panose="02000000000000000000" pitchFamily="2" charset="-78"/>
              </a:rPr>
              <a:t>ــــ لقد + فعل ماض</a:t>
            </a:r>
            <a:r>
              <a:rPr lang="ar-SA" sz="2800" b="1" dirty="0">
                <a:solidFill>
                  <a:srgbClr val="000076"/>
                </a:solidFill>
                <a:latin typeface="Sakkal Majalla" panose="02000000000000000000" pitchFamily="2" charset="-78"/>
                <a:cs typeface="Sakkal Majalla" panose="02000000000000000000" pitchFamily="2" charset="-78"/>
              </a:rPr>
              <a:t>ٍ</a:t>
            </a:r>
            <a:r>
              <a:rPr lang="ar-BH" sz="2800" b="1" dirty="0">
                <a:solidFill>
                  <a:srgbClr val="000076"/>
                </a:solidFill>
                <a:latin typeface="Sakkal Majalla" panose="02000000000000000000" pitchFamily="2" charset="-78"/>
                <a:cs typeface="Sakkal Majalla" panose="02000000000000000000" pitchFamily="2" charset="-78"/>
              </a:rPr>
              <a:t>.</a:t>
            </a:r>
          </a:p>
          <a:p>
            <a:pPr algn="r" rtl="1"/>
            <a:r>
              <a:rPr lang="ar-BH" sz="2800" b="1" dirty="0">
                <a:solidFill>
                  <a:srgbClr val="000076"/>
                </a:solidFill>
                <a:latin typeface="Sakkal Majalla" panose="02000000000000000000" pitchFamily="2" charset="-78"/>
                <a:cs typeface="Sakkal Majalla" panose="02000000000000000000" pitchFamily="2" charset="-78"/>
              </a:rPr>
              <a:t>ــــ لئن... فإنّ...</a:t>
            </a:r>
            <a:endParaRPr lang="ar-BH" sz="2800" dirty="0">
              <a:solidFill>
                <a:srgbClr val="000076"/>
              </a:solidFill>
              <a:latin typeface="Sakkal Majalla" panose="02000000000000000000" pitchFamily="2" charset="-78"/>
              <a:cs typeface="Sakkal Majalla" panose="02000000000000000000" pitchFamily="2" charset="-78"/>
            </a:endParaRPr>
          </a:p>
        </p:txBody>
      </p:sp>
      <p:sp>
        <p:nvSpPr>
          <p:cNvPr id="15" name="Rectangle 14"/>
          <p:cNvSpPr/>
          <p:nvPr/>
        </p:nvSpPr>
        <p:spPr>
          <a:xfrm>
            <a:off x="3108960" y="2602523"/>
            <a:ext cx="8914225" cy="92846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srgbClr val="C00000"/>
                </a:solidFill>
                <a:latin typeface="Sakkal Majalla" pitchFamily="2" charset="-78"/>
                <a:cs typeface="Sakkal Majalla" pitchFamily="2" charset="-78"/>
              </a:rPr>
              <a:t>لا جدالَ في أنّ </a:t>
            </a:r>
            <a:r>
              <a:rPr lang="ar-BH" sz="2800" b="1" dirty="0">
                <a:solidFill>
                  <a:srgbClr val="000076"/>
                </a:solidFill>
                <a:latin typeface="Sakkal Majalla" pitchFamily="2" charset="-78"/>
                <a:cs typeface="Sakkal Majalla" pitchFamily="2" charset="-78"/>
              </a:rPr>
              <a:t>الحضارةَ العربيّةَ الإسلاميّةَ قدّمت إضافةً نوعيّةً في مستوى إنتاج المعرفة وبناء مناهجها، وإرساء ضوابطها وقواعدها، ممّا أسهمَ في إغناء الإرث العلميّ الإنسانيّ. </a:t>
            </a:r>
            <a:endParaRPr lang="en-US" sz="2800" b="1" dirty="0">
              <a:solidFill>
                <a:srgbClr val="000076"/>
              </a:solidFill>
              <a:latin typeface="Sakkal Majalla" pitchFamily="2" charset="-78"/>
              <a:cs typeface="Sakkal Majalla" pitchFamily="2" charset="-78"/>
            </a:endParaRPr>
          </a:p>
        </p:txBody>
      </p:sp>
      <p:sp>
        <p:nvSpPr>
          <p:cNvPr id="16" name="Rectangle 15"/>
          <p:cNvSpPr/>
          <p:nvPr/>
        </p:nvSpPr>
        <p:spPr>
          <a:xfrm>
            <a:off x="4724401" y="5099539"/>
            <a:ext cx="7296439" cy="4947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2800" b="1" dirty="0">
                <a:solidFill>
                  <a:srgbClr val="000076"/>
                </a:solidFill>
                <a:latin typeface="Sakkal Majalla" pitchFamily="2" charset="-78"/>
                <a:cs typeface="Sakkal Majalla" pitchFamily="2" charset="-78"/>
              </a:rPr>
              <a:t>3) مزايا التطوّر العلميّ والتكنولوجيّ ومخاطره.</a:t>
            </a:r>
            <a:endParaRPr lang="en-US" sz="2800" b="1" dirty="0">
              <a:solidFill>
                <a:srgbClr val="000076"/>
              </a:solidFill>
              <a:latin typeface="Sakkal Majalla" pitchFamily="2" charset="-78"/>
              <a:cs typeface="Sakkal Majalla" pitchFamily="2" charset="-78"/>
            </a:endParaRPr>
          </a:p>
        </p:txBody>
      </p:sp>
      <p:sp>
        <p:nvSpPr>
          <p:cNvPr id="17" name="Rectangle 16"/>
          <p:cNvSpPr/>
          <p:nvPr/>
        </p:nvSpPr>
        <p:spPr>
          <a:xfrm>
            <a:off x="3120683" y="3753729"/>
            <a:ext cx="8914225" cy="92846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C00000"/>
                </a:solidFill>
                <a:latin typeface="Sakkal Majalla" pitchFamily="2" charset="-78"/>
                <a:cs typeface="Sakkal Majalla" pitchFamily="2" charset="-78"/>
              </a:rPr>
              <a:t>ممّا لا ينفُذ إليه الشكّ أنّ </a:t>
            </a:r>
            <a:r>
              <a:rPr lang="ar-BH" sz="2800" b="1" dirty="0">
                <a:solidFill>
                  <a:srgbClr val="000076"/>
                </a:solidFill>
                <a:latin typeface="Sakkal Majalla" pitchFamily="2" charset="-78"/>
                <a:cs typeface="Sakkal Majalla" pitchFamily="2" charset="-78"/>
              </a:rPr>
              <a:t>الشبابَ المثقَّفَ عِمادُ الأمّة وسببُ نهضتِها ورخائها لا سيّما إذا صاحب ثقافتَه تمسّكٌ بالأصالة والأخلاق الفاضلة. </a:t>
            </a:r>
            <a:endParaRPr lang="en-US" sz="2800" b="1" dirty="0">
              <a:solidFill>
                <a:srgbClr val="000076"/>
              </a:solidFill>
              <a:latin typeface="Sakkal Majalla" pitchFamily="2" charset="-78"/>
              <a:cs typeface="Sakkal Majalla" pitchFamily="2" charset="-78"/>
            </a:endParaRPr>
          </a:p>
        </p:txBody>
      </p:sp>
      <p:sp>
        <p:nvSpPr>
          <p:cNvPr id="20" name="Rectangle 19"/>
          <p:cNvSpPr/>
          <p:nvPr/>
        </p:nvSpPr>
        <p:spPr>
          <a:xfrm>
            <a:off x="3120685" y="4935415"/>
            <a:ext cx="8914225" cy="92846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C00000"/>
                </a:solidFill>
                <a:latin typeface="Sakkal Majalla" pitchFamily="2" charset="-78"/>
                <a:cs typeface="Sakkal Majalla" pitchFamily="2" charset="-78"/>
              </a:rPr>
              <a:t>لئن</a:t>
            </a:r>
            <a:r>
              <a:rPr lang="ar-BH" sz="2800" b="1" dirty="0">
                <a:solidFill>
                  <a:srgbClr val="000076"/>
                </a:solidFill>
                <a:latin typeface="Sakkal Majalla" pitchFamily="2" charset="-78"/>
                <a:cs typeface="Sakkal Majalla" pitchFamily="2" charset="-78"/>
              </a:rPr>
              <a:t> كان للتقدّم العلميّ والتكنولوجيّ مزايا وإيجابيّات كثيرة </a:t>
            </a:r>
            <a:r>
              <a:rPr lang="ar-BH" sz="2800" b="1" dirty="0">
                <a:solidFill>
                  <a:srgbClr val="C00000"/>
                </a:solidFill>
                <a:latin typeface="Sakkal Majalla" pitchFamily="2" charset="-78"/>
                <a:cs typeface="Sakkal Majalla" pitchFamily="2" charset="-78"/>
              </a:rPr>
              <a:t>فإنّ</a:t>
            </a:r>
            <a:r>
              <a:rPr lang="ar-BH" sz="2800" b="1" dirty="0">
                <a:solidFill>
                  <a:srgbClr val="000076"/>
                </a:solidFill>
                <a:latin typeface="Sakkal Majalla" pitchFamily="2" charset="-78"/>
                <a:cs typeface="Sakkal Majalla" pitchFamily="2" charset="-78"/>
              </a:rPr>
              <a:t> له بالمقابل مخاطر وسلبيّات لا يمكن إنكارُها. </a:t>
            </a:r>
            <a:endParaRPr lang="en-US" sz="2800" b="1" dirty="0">
              <a:solidFill>
                <a:srgbClr val="000076"/>
              </a:solidFill>
              <a:latin typeface="Sakkal Majalla" pitchFamily="2" charset="-78"/>
              <a:cs typeface="Sakkal Majalla" pitchFamily="2" charset="-78"/>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wipe(down)">
                                      <p:cBhvr>
                                        <p:cTn id="7" dur="500"/>
                                        <p:tgtEl>
                                          <p:spTgt spid="11">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wipe(down)">
                                      <p:cBhvr>
                                        <p:cTn id="10" dur="5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2">
                                            <p:bg/>
                                          </p:spTgt>
                                        </p:tgtEl>
                                        <p:attrNameLst>
                                          <p:attrName>style.visibility</p:attrName>
                                        </p:attrNameLst>
                                      </p:cBhvr>
                                      <p:to>
                                        <p:strVal val="visible"/>
                                      </p:to>
                                    </p:set>
                                    <p:animEffect transition="in" filter="wipe(down)">
                                      <p:cBhvr>
                                        <p:cTn id="15" dur="500"/>
                                        <p:tgtEl>
                                          <p:spTgt spid="12">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wipe(down)">
                                      <p:cBhvr>
                                        <p:cTn id="18" dur="500"/>
                                        <p:tgtEl>
                                          <p:spTgt spid="12">
                                            <p:txEl>
                                              <p:pRg st="0" end="0"/>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3">
                                            <p:bg/>
                                          </p:spTgt>
                                        </p:tgtEl>
                                        <p:attrNameLst>
                                          <p:attrName>style.visibility</p:attrName>
                                        </p:attrNameLst>
                                      </p:cBhvr>
                                      <p:to>
                                        <p:strVal val="visible"/>
                                      </p:to>
                                    </p:set>
                                    <p:animEffect transition="in" filter="wipe(down)">
                                      <p:cBhvr>
                                        <p:cTn id="21" dur="500"/>
                                        <p:tgtEl>
                                          <p:spTgt spid="13">
                                            <p:bg/>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animEffect transition="in" filter="wipe(down)">
                                      <p:cBhvr>
                                        <p:cTn id="24" dur="500"/>
                                        <p:tgtEl>
                                          <p:spTgt spid="13">
                                            <p:txEl>
                                              <p:pRg st="0" end="0"/>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6">
                                            <p:bg/>
                                          </p:spTgt>
                                        </p:tgtEl>
                                        <p:attrNameLst>
                                          <p:attrName>style.visibility</p:attrName>
                                        </p:attrNameLst>
                                      </p:cBhvr>
                                      <p:to>
                                        <p:strVal val="visible"/>
                                      </p:to>
                                    </p:set>
                                    <p:animEffect transition="in" filter="wipe(down)">
                                      <p:cBhvr>
                                        <p:cTn id="27" dur="500"/>
                                        <p:tgtEl>
                                          <p:spTgt spid="16">
                                            <p:bg/>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6">
                                            <p:txEl>
                                              <p:pRg st="0" end="0"/>
                                            </p:txEl>
                                          </p:spTgt>
                                        </p:tgtEl>
                                        <p:attrNameLst>
                                          <p:attrName>style.visibility</p:attrName>
                                        </p:attrNameLst>
                                      </p:cBhvr>
                                      <p:to>
                                        <p:strVal val="visible"/>
                                      </p:to>
                                    </p:set>
                                    <p:animEffect transition="in" filter="wipe(down)">
                                      <p:cBhvr>
                                        <p:cTn id="30" dur="500"/>
                                        <p:tgtEl>
                                          <p:spTgt spid="1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bg/>
                                          </p:spTgt>
                                        </p:tgtEl>
                                        <p:attrNameLst>
                                          <p:attrName>style.visibility</p:attrName>
                                        </p:attrNameLst>
                                      </p:cBhvr>
                                      <p:to>
                                        <p:strVal val="visible"/>
                                      </p:to>
                                    </p:set>
                                    <p:animEffect transition="in" filter="fade">
                                      <p:cBhvr>
                                        <p:cTn id="35" dur="2000"/>
                                        <p:tgtEl>
                                          <p:spTgt spid="14">
                                            <p:bg/>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xEl>
                                              <p:pRg st="0" end="0"/>
                                            </p:txEl>
                                          </p:spTgt>
                                        </p:tgtEl>
                                        <p:attrNameLst>
                                          <p:attrName>style.visibility</p:attrName>
                                        </p:attrNameLst>
                                      </p:cBhvr>
                                      <p:to>
                                        <p:strVal val="visible"/>
                                      </p:to>
                                    </p:set>
                                    <p:animEffect transition="in" filter="fade">
                                      <p:cBhvr>
                                        <p:cTn id="38" dur="2000"/>
                                        <p:tgtEl>
                                          <p:spTgt spid="14">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xEl>
                                              <p:pRg st="1" end="1"/>
                                            </p:txEl>
                                          </p:spTgt>
                                        </p:tgtEl>
                                        <p:attrNameLst>
                                          <p:attrName>style.visibility</p:attrName>
                                        </p:attrNameLst>
                                      </p:cBhvr>
                                      <p:to>
                                        <p:strVal val="visible"/>
                                      </p:to>
                                    </p:set>
                                    <p:animEffect transition="in" filter="fade">
                                      <p:cBhvr>
                                        <p:cTn id="41" dur="2000"/>
                                        <p:tgtEl>
                                          <p:spTgt spid="14">
                                            <p:txEl>
                                              <p:pRg st="1" end="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xEl>
                                              <p:pRg st="2" end="2"/>
                                            </p:txEl>
                                          </p:spTgt>
                                        </p:tgtEl>
                                        <p:attrNameLst>
                                          <p:attrName>style.visibility</p:attrName>
                                        </p:attrNameLst>
                                      </p:cBhvr>
                                      <p:to>
                                        <p:strVal val="visible"/>
                                      </p:to>
                                    </p:set>
                                    <p:animEffect transition="in" filter="fade">
                                      <p:cBhvr>
                                        <p:cTn id="44" dur="2000"/>
                                        <p:tgtEl>
                                          <p:spTgt spid="14">
                                            <p:txEl>
                                              <p:pRg st="2" end="2"/>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xEl>
                                              <p:pRg st="3" end="3"/>
                                            </p:txEl>
                                          </p:spTgt>
                                        </p:tgtEl>
                                        <p:attrNameLst>
                                          <p:attrName>style.visibility</p:attrName>
                                        </p:attrNameLst>
                                      </p:cBhvr>
                                      <p:to>
                                        <p:strVal val="visible"/>
                                      </p:to>
                                    </p:set>
                                    <p:animEffect transition="in" filter="fade">
                                      <p:cBhvr>
                                        <p:cTn id="47" dur="2000"/>
                                        <p:tgtEl>
                                          <p:spTgt spid="14">
                                            <p:txEl>
                                              <p:pRg st="3" end="3"/>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xEl>
                                              <p:pRg st="4" end="4"/>
                                            </p:txEl>
                                          </p:spTgt>
                                        </p:tgtEl>
                                        <p:attrNameLst>
                                          <p:attrName>style.visibility</p:attrName>
                                        </p:attrNameLst>
                                      </p:cBhvr>
                                      <p:to>
                                        <p:strVal val="visible"/>
                                      </p:to>
                                    </p:set>
                                    <p:animEffect transition="in" filter="fade">
                                      <p:cBhvr>
                                        <p:cTn id="50" dur="2000"/>
                                        <p:tgtEl>
                                          <p:spTgt spid="14">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5">
                                            <p:bg/>
                                          </p:spTgt>
                                        </p:tgtEl>
                                        <p:attrNameLst>
                                          <p:attrName>style.visibility</p:attrName>
                                        </p:attrNameLst>
                                      </p:cBhvr>
                                      <p:to>
                                        <p:strVal val="visible"/>
                                      </p:to>
                                    </p:set>
                                    <p:animEffect transition="in" filter="wipe(down)">
                                      <p:cBhvr>
                                        <p:cTn id="55" dur="500"/>
                                        <p:tgtEl>
                                          <p:spTgt spid="15">
                                            <p:bg/>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xEl>
                                              <p:pRg st="0" end="0"/>
                                            </p:txEl>
                                          </p:spTgt>
                                        </p:tgtEl>
                                        <p:attrNameLst>
                                          <p:attrName>style.visibility</p:attrName>
                                        </p:attrNameLst>
                                      </p:cBhvr>
                                      <p:to>
                                        <p:strVal val="visible"/>
                                      </p:to>
                                    </p:set>
                                    <p:animEffect transition="in" filter="wipe(down)">
                                      <p:cBhvr>
                                        <p:cTn id="58" dur="500"/>
                                        <p:tgtEl>
                                          <p:spTgt spid="1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7">
                                            <p:bg/>
                                          </p:spTgt>
                                        </p:tgtEl>
                                        <p:attrNameLst>
                                          <p:attrName>style.visibility</p:attrName>
                                        </p:attrNameLst>
                                      </p:cBhvr>
                                      <p:to>
                                        <p:strVal val="visible"/>
                                      </p:to>
                                    </p:set>
                                    <p:animEffect transition="in" filter="wipe(down)">
                                      <p:cBhvr>
                                        <p:cTn id="63" dur="500"/>
                                        <p:tgtEl>
                                          <p:spTgt spid="17">
                                            <p:bg/>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7">
                                            <p:txEl>
                                              <p:pRg st="0" end="0"/>
                                            </p:txEl>
                                          </p:spTgt>
                                        </p:tgtEl>
                                        <p:attrNameLst>
                                          <p:attrName>style.visibility</p:attrName>
                                        </p:attrNameLst>
                                      </p:cBhvr>
                                      <p:to>
                                        <p:strVal val="visible"/>
                                      </p:to>
                                    </p:set>
                                    <p:animEffect transition="in" filter="wipe(down)">
                                      <p:cBhvr>
                                        <p:cTn id="66" dur="500"/>
                                        <p:tgtEl>
                                          <p:spTgt spid="17">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0">
                                            <p:bg/>
                                          </p:spTgt>
                                        </p:tgtEl>
                                        <p:attrNameLst>
                                          <p:attrName>style.visibility</p:attrName>
                                        </p:attrNameLst>
                                      </p:cBhvr>
                                      <p:to>
                                        <p:strVal val="visible"/>
                                      </p:to>
                                    </p:set>
                                    <p:animEffect transition="in" filter="fade">
                                      <p:cBhvr>
                                        <p:cTn id="71" dur="2000"/>
                                        <p:tgtEl>
                                          <p:spTgt spid="20">
                                            <p:bg/>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0">
                                            <p:txEl>
                                              <p:pRg st="0" end="0"/>
                                            </p:txEl>
                                          </p:spTgt>
                                        </p:tgtEl>
                                        <p:attrNameLst>
                                          <p:attrName>style.visibility</p:attrName>
                                        </p:attrNameLst>
                                      </p:cBhvr>
                                      <p:to>
                                        <p:strVal val="visible"/>
                                      </p:to>
                                    </p:set>
                                    <p:animEffect transition="in" filter="fade">
                                      <p:cBhvr>
                                        <p:cTn id="74" dur="20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P spid="12" grpId="0" build="allAtOnce" animBg="1"/>
      <p:bldP spid="13" grpId="0" build="allAtOnce" animBg="1"/>
      <p:bldP spid="14" grpId="0" build="allAtOnce" animBg="1"/>
      <p:bldP spid="15" grpId="0" build="allAtOnce" animBg="1"/>
      <p:bldP spid="16" grpId="0" build="allAtOnce" animBg="1"/>
      <p:bldP spid="17" grpId="0" build="allAtOnce" animBg="1"/>
      <p:bldP spid="20" grpId="0"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2682</Words>
  <Application>Microsoft Office PowerPoint</Application>
  <PresentationFormat>شاشة عريضة</PresentationFormat>
  <Paragraphs>515</Paragraphs>
  <Slides>20</Slides>
  <Notes>2</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20</vt:i4>
      </vt:variant>
    </vt:vector>
  </HeadingPairs>
  <TitlesOfParts>
    <vt:vector size="26" baseType="lpstr">
      <vt:lpstr>Arial</vt:lpstr>
      <vt:lpstr>Calibri</vt:lpstr>
      <vt:lpstr>Calibri Light</vt:lpstr>
      <vt:lpstr>Sakkal Majalla</vt:lpstr>
      <vt:lpstr>Wingdings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خولة</dc:creator>
  <cp:lastModifiedBy>Khawla Mohamed Ahmed Bujaffal</cp:lastModifiedBy>
  <cp:revision>12</cp:revision>
  <dcterms:modified xsi:type="dcterms:W3CDTF">2021-09-22T09:12:40Z</dcterms:modified>
</cp:coreProperties>
</file>