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EEEE"/>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21A68835-5F8A-4794-9693-7CCEF4C5A82D}" type="datetimeFigureOut">
              <a:rPr lang="en-US" smtClean="0"/>
              <a:t>2/7/2021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F025A300-DD2D-4467-B923-B061F030355C}" type="slidenum">
              <a:rPr lang="en-US" smtClean="0"/>
              <a:t>‹#›</a:t>
            </a:fld>
            <a:endParaRPr lang="en-US"/>
          </a:p>
        </p:txBody>
      </p:sp>
    </p:spTree>
    <p:extLst>
      <p:ext uri="{BB962C8B-B14F-4D97-AF65-F5344CB8AC3E}">
        <p14:creationId xmlns:p14="http://schemas.microsoft.com/office/powerpoint/2010/main" val="31613242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5BB54EE-DF0D-4FA1-B48F-C292469C25C4}" type="datetimeFigureOut">
              <a:rPr lang="en-US" smtClean="0"/>
              <a:t>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905636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BB54EE-DF0D-4FA1-B48F-C292469C25C4}" type="datetimeFigureOut">
              <a:rPr lang="en-US" smtClean="0"/>
              <a:t>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495067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BB54EE-DF0D-4FA1-B48F-C292469C25C4}" type="datetimeFigureOut">
              <a:rPr lang="en-US" smtClean="0"/>
              <a:t>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104229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BB54EE-DF0D-4FA1-B48F-C292469C25C4}" type="datetimeFigureOut">
              <a:rPr lang="en-US" smtClean="0"/>
              <a:t>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4107749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5BB54EE-DF0D-4FA1-B48F-C292469C25C4}" type="datetimeFigureOut">
              <a:rPr lang="en-US" smtClean="0"/>
              <a:t>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58170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5BB54EE-DF0D-4FA1-B48F-C292469C25C4}" type="datetimeFigureOut">
              <a:rPr lang="en-US" smtClean="0"/>
              <a:t>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934561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5BB54EE-DF0D-4FA1-B48F-C292469C25C4}" type="datetimeFigureOut">
              <a:rPr lang="en-US" smtClean="0"/>
              <a:t>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2922307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5BB54EE-DF0D-4FA1-B48F-C292469C25C4}" type="datetimeFigureOut">
              <a:rPr lang="en-US" smtClean="0"/>
              <a:t>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095030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BB54EE-DF0D-4FA1-B48F-C292469C25C4}" type="datetimeFigureOut">
              <a:rPr lang="en-US" smtClean="0"/>
              <a:t>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215593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BB54EE-DF0D-4FA1-B48F-C292469C25C4}" type="datetimeFigureOut">
              <a:rPr lang="en-US" smtClean="0"/>
              <a:t>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2810518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BB54EE-DF0D-4FA1-B48F-C292469C25C4}" type="datetimeFigureOut">
              <a:rPr lang="en-US" smtClean="0"/>
              <a:t>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8054275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8000">
              <a:srgbClr val="ECECEC"/>
            </a:gs>
            <a:gs pos="39000">
              <a:schemeClr val="bg1"/>
            </a:gs>
            <a:gs pos="0">
              <a:schemeClr val="bg1">
                <a:lumMod val="95000"/>
              </a:schemeClr>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BB54EE-DF0D-4FA1-B48F-C292469C25C4}" type="datetimeFigureOut">
              <a:rPr lang="en-US" smtClean="0"/>
              <a:t>2/7/2021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F20112-F681-4D23-BAD6-386DBC2EFDE9}" type="slidenum">
              <a:rPr lang="en-US" smtClean="0"/>
              <a:t>‹#›</a:t>
            </a:fld>
            <a:endParaRPr lang="en-US"/>
          </a:p>
        </p:txBody>
      </p:sp>
    </p:spTree>
    <p:extLst>
      <p:ext uri="{BB962C8B-B14F-4D97-AF65-F5344CB8AC3E}">
        <p14:creationId xmlns:p14="http://schemas.microsoft.com/office/powerpoint/2010/main" val="42807650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2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 Target="slide2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20.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20.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 Target="slide20.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 Target="slide20.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46000">
              <a:schemeClr val="bg1"/>
            </a:gs>
            <a:gs pos="0">
              <a:schemeClr val="bg1">
                <a:lumMod val="95000"/>
              </a:schemeClr>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cxnSp>
        <p:nvCxnSpPr>
          <p:cNvPr id="3" name="Straight Connector 2"/>
          <p:cNvCxnSpPr>
            <a:cxnSpLocks/>
          </p:cNvCxnSpPr>
          <p:nvPr/>
        </p:nvCxnSpPr>
        <p:spPr>
          <a:xfrm>
            <a:off x="267286" y="6418913"/>
            <a:ext cx="11501672"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6" name="Rectangle 5"/>
          <p:cNvSpPr>
            <a:spLocks/>
          </p:cNvSpPr>
          <p:nvPr/>
        </p:nvSpPr>
        <p:spPr>
          <a:xfrm>
            <a:off x="8349483" y="6460955"/>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–الفصل الدراسي الثاني 2020-2021م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8" name="Picture 7"/>
          <p:cNvPicPr>
            <a:picLocks noChangeAspect="1"/>
          </p:cNvPicPr>
          <p:nvPr/>
        </p:nvPicPr>
        <p:blipFill rotWithShape="1">
          <a:blip r:embed="rId2" cstate="print">
            <a:clrChange>
              <a:clrFrom>
                <a:srgbClr val="FDFDFD"/>
              </a:clrFrom>
              <a:clrTo>
                <a:srgbClr val="FDFDFD">
                  <a:alpha val="0"/>
                </a:srgbClr>
              </a:clrTo>
            </a:clrChange>
            <a:extLst>
              <a:ext uri="{28A0092B-C50C-407E-A947-70E740481C1C}">
                <a14:useLocalDpi xmlns:a14="http://schemas.microsoft.com/office/drawing/2010/main" val="0"/>
              </a:ext>
            </a:extLst>
          </a:blip>
          <a:srcRect l="6723" t="25076" r="6723" b="21638"/>
          <a:stretch/>
        </p:blipFill>
        <p:spPr>
          <a:xfrm>
            <a:off x="1949728" y="272530"/>
            <a:ext cx="8303543" cy="1370489"/>
          </a:xfrm>
          <a:prstGeom prst="rect">
            <a:avLst/>
          </a:prstGeom>
        </p:spPr>
      </p:pic>
      <p:sp>
        <p:nvSpPr>
          <p:cNvPr id="12" name="Title 1">
            <a:extLst>
              <a:ext uri="{FF2B5EF4-FFF2-40B4-BE49-F238E27FC236}">
                <a16:creationId xmlns="" xmlns:a16="http://schemas.microsoft.com/office/drawing/2014/main" id="{7C35AB30-3ED4-4453-A8FB-5EC75AAB41AC}"/>
              </a:ext>
            </a:extLst>
          </p:cNvPr>
          <p:cNvSpPr txBox="1">
            <a:spLocks/>
          </p:cNvSpPr>
          <p:nvPr/>
        </p:nvSpPr>
        <p:spPr>
          <a:xfrm>
            <a:off x="3779001" y="2192428"/>
            <a:ext cx="4633990" cy="1765371"/>
          </a:xfrm>
          <a:prstGeom prst="rect">
            <a:avLst/>
          </a:prstGeom>
          <a:no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457200" rtl="1"/>
            <a:r>
              <a:rPr lang="ar-BH" sz="4800" b="1" dirty="0">
                <a:solidFill>
                  <a:schemeClr val="accent1">
                    <a:lumMod val="75000"/>
                  </a:schemeClr>
                </a:solidFill>
                <a:latin typeface="Sakkal Majalla" panose="02000000000000000000" pitchFamily="2" charset="-78"/>
                <a:cs typeface="Sakkal Majalla" panose="02000000000000000000" pitchFamily="2" charset="-78"/>
              </a:rPr>
              <a:t>صفات الرسول </a:t>
            </a:r>
            <a:r>
              <a:rPr lang="ar-BH" sz="4800" b="1" dirty="0">
                <a:solidFill>
                  <a:schemeClr val="accent1">
                    <a:lumMod val="75000"/>
                  </a:schemeClr>
                </a:solidFill>
                <a:latin typeface="Sakkal Majalla" panose="02000000000000000000" pitchFamily="2" charset="-78"/>
                <a:cs typeface="Sakkal Majalla" panose="02000000000000000000" pitchFamily="2" charset="-78"/>
                <a:sym typeface="AGA Arabesque" panose="05010101010101010101" pitchFamily="2" charset="2"/>
              </a:rPr>
              <a:t></a:t>
            </a:r>
            <a:endParaRPr lang="en-US" sz="4800" b="1" dirty="0">
              <a:solidFill>
                <a:schemeClr val="accent1">
                  <a:lumMod val="75000"/>
                </a:schemeClr>
              </a:solidFill>
              <a:latin typeface="Sakkal Majalla" panose="02000000000000000000" pitchFamily="2" charset="-78"/>
              <a:cs typeface="Sakkal Majalla" panose="02000000000000000000" pitchFamily="2" charset="-78"/>
            </a:endParaRPr>
          </a:p>
        </p:txBody>
      </p:sp>
      <p:pic>
        <p:nvPicPr>
          <p:cNvPr id="13" name="Picture 12">
            <a:extLst>
              <a:ext uri="{FF2B5EF4-FFF2-40B4-BE49-F238E27FC236}">
                <a16:creationId xmlns="" xmlns:a16="http://schemas.microsoft.com/office/drawing/2014/main" id="{929145D1-E75B-460C-8FA7-6E9A8EC0E8F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2583" y="1761565"/>
            <a:ext cx="2594289" cy="3617180"/>
          </a:xfrm>
          <a:prstGeom prst="rect">
            <a:avLst/>
          </a:prstGeom>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pic>
      <p:sp>
        <p:nvSpPr>
          <p:cNvPr id="14" name="Subtitle 2">
            <a:extLst>
              <a:ext uri="{FF2B5EF4-FFF2-40B4-BE49-F238E27FC236}">
                <a16:creationId xmlns="" xmlns:a16="http://schemas.microsoft.com/office/drawing/2014/main" id="{3A184F5B-BEED-49B2-BC6B-1347D48A85CC}"/>
              </a:ext>
            </a:extLst>
          </p:cNvPr>
          <p:cNvSpPr txBox="1">
            <a:spLocks/>
          </p:cNvSpPr>
          <p:nvPr/>
        </p:nvSpPr>
        <p:spPr>
          <a:xfrm>
            <a:off x="3982195" y="4507208"/>
            <a:ext cx="4227603" cy="137048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rtl="1">
              <a:lnSpc>
                <a:spcPct val="150000"/>
              </a:lnSpc>
              <a:spcBef>
                <a:spcPts val="0"/>
              </a:spcBef>
              <a:buNone/>
            </a:pPr>
            <a:r>
              <a:rPr lang="ar-BH" sz="3200" b="1" dirty="0">
                <a:solidFill>
                  <a:srgbClr val="C00000"/>
                </a:solidFill>
                <a:latin typeface="Sakkal Majalla" panose="02000000000000000000" pitchFamily="2" charset="-78"/>
                <a:cs typeface="Sakkal Majalla" panose="02000000000000000000" pitchFamily="2" charset="-78"/>
              </a:rPr>
              <a:t>دراسات في السّيرة</a:t>
            </a:r>
          </a:p>
          <a:p>
            <a:pPr marL="0" indent="0" algn="ctr" rtl="1">
              <a:lnSpc>
                <a:spcPct val="150000"/>
              </a:lnSpc>
              <a:spcBef>
                <a:spcPts val="0"/>
              </a:spcBef>
              <a:buNone/>
            </a:pPr>
            <a:r>
              <a:rPr lang="ar-BH" sz="3200" b="1" dirty="0">
                <a:solidFill>
                  <a:schemeClr val="accent5">
                    <a:lumMod val="50000"/>
                  </a:schemeClr>
                </a:solidFill>
                <a:latin typeface="Sakkal Majalla" panose="02000000000000000000" pitchFamily="2" charset="-78"/>
                <a:cs typeface="Sakkal Majalla" panose="02000000000000000000" pitchFamily="2" charset="-78"/>
              </a:rPr>
              <a:t>دين </a:t>
            </a:r>
            <a:r>
              <a:rPr lang="ar-BH" sz="3200" b="1" dirty="0" smtClean="0">
                <a:solidFill>
                  <a:schemeClr val="accent5">
                    <a:lumMod val="50000"/>
                  </a:schemeClr>
                </a:solidFill>
                <a:latin typeface="Sakkal Majalla" panose="02000000000000000000" pitchFamily="2" charset="-78"/>
                <a:cs typeface="Sakkal Majalla" panose="02000000000000000000" pitchFamily="2" charset="-78"/>
              </a:rPr>
              <a:t>214، 806</a:t>
            </a:r>
            <a:endParaRPr lang="ar-BH" b="1" dirty="0">
              <a:solidFill>
                <a:schemeClr val="accent5">
                  <a:lumMod val="50000"/>
                </a:schemeClr>
              </a:solidFill>
              <a:latin typeface="Sakkal Majalla" panose="02000000000000000000" pitchFamily="2" charset="-78"/>
              <a:cs typeface="Sakkal Majalla" panose="02000000000000000000" pitchFamily="2" charset="-78"/>
            </a:endParaRPr>
          </a:p>
          <a:p>
            <a:pPr marL="0" indent="0" algn="ctr" rtl="1">
              <a:lnSpc>
                <a:spcPct val="150000"/>
              </a:lnSpc>
              <a:buNone/>
            </a:pPr>
            <a:endParaRPr lang="en-US" sz="5400" b="1" dirty="0">
              <a:solidFill>
                <a:srgbClr val="C00000"/>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255457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1000"/>
                                        <p:tgtEl>
                                          <p:spTgt spid="14"/>
                                        </p:tgtEl>
                                      </p:cBhvr>
                                    </p:animEffect>
                                    <p:anim calcmode="lin" valueType="num">
                                      <p:cBhvr>
                                        <p:cTn id="14" dur="1000" fill="hold"/>
                                        <p:tgtEl>
                                          <p:spTgt spid="14"/>
                                        </p:tgtEl>
                                        <p:attrNameLst>
                                          <p:attrName>ppt_x</p:attrName>
                                        </p:attrNameLst>
                                      </p:cBhvr>
                                      <p:tavLst>
                                        <p:tav tm="0">
                                          <p:val>
                                            <p:strVal val="#ppt_x"/>
                                          </p:val>
                                        </p:tav>
                                        <p:tav tm="100000">
                                          <p:val>
                                            <p:strVal val="#ppt_x"/>
                                          </p:val>
                                        </p:tav>
                                      </p:tavLst>
                                    </p:anim>
                                    <p:anim calcmode="lin" valueType="num">
                                      <p:cBhvr>
                                        <p:cTn id="15" dur="1000" fill="hold"/>
                                        <p:tgtEl>
                                          <p:spTgt spid="14"/>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6" presetClass="entr" presetSubtype="16" fill="hold"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circle(in)">
                                      <p:cBhvr>
                                        <p:cTn id="19"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a:cxnSpLocks/>
          </p:cNvCxnSpPr>
          <p:nvPr/>
        </p:nvCxnSpPr>
        <p:spPr>
          <a:xfrm>
            <a:off x="309489" y="6418912"/>
            <a:ext cx="11459469"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460954"/>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–الفصل الدراسي الثاني 2020-2021م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8" name="شكل بيضاوي 8">
            <a:hlinkClick r:id="rId2" action="ppaction://hlinksldjump"/>
          </p:cNvPr>
          <p:cNvSpPr/>
          <p:nvPr/>
        </p:nvSpPr>
        <p:spPr>
          <a:xfrm>
            <a:off x="4009912" y="327288"/>
            <a:ext cx="4559123" cy="1197935"/>
          </a:xfrm>
          <a:prstGeom prst="ellipse">
            <a:avLst/>
          </a:prstGeo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BH" sz="40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صفاته </a:t>
            </a:r>
            <a:r>
              <a:rPr lang="ar-BH" sz="40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 الخَلْقِيّة</a:t>
            </a:r>
            <a:endParaRPr lang="ar-JO" sz="40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9" name="Rectangle: Diagonal Corners Snipped 1">
            <a:extLst>
              <a:ext uri="{FF2B5EF4-FFF2-40B4-BE49-F238E27FC236}">
                <a16:creationId xmlns="" xmlns:a16="http://schemas.microsoft.com/office/drawing/2014/main" id="{17A693D1-4E1B-440E-9786-BD0B3570F711}"/>
              </a:ext>
            </a:extLst>
          </p:cNvPr>
          <p:cNvSpPr/>
          <p:nvPr/>
        </p:nvSpPr>
        <p:spPr>
          <a:xfrm>
            <a:off x="58212" y="301530"/>
            <a:ext cx="2406239" cy="592627"/>
          </a:xfrm>
          <a:prstGeom prst="snip2DiagRect">
            <a:avLst/>
          </a:prstGeom>
          <a:solidFill>
            <a:schemeClr val="accent1">
              <a:lumMod val="20000"/>
              <a:lumOff val="80000"/>
            </a:schemeClr>
          </a:solidFill>
          <a:ln>
            <a:noFill/>
            <a:prstDash val="lgDashDotDot"/>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b="1" kern="0" dirty="0">
                <a:solidFill>
                  <a:prstClr val="black"/>
                </a:solidFill>
                <a:latin typeface="Sakkal Majalla" panose="02000000000000000000" pitchFamily="2" charset="-78"/>
                <a:cs typeface="Sakkal Majalla" panose="02000000000000000000" pitchFamily="2" charset="-78"/>
              </a:rPr>
              <a:t>صفات الرسول </a:t>
            </a:r>
            <a:r>
              <a:rPr lang="ar-BH" b="1" kern="0"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a:t>
            </a:r>
            <a:r>
              <a:rPr lang="ar-BH" b="1" kern="0" dirty="0">
                <a:solidFill>
                  <a:prstClr val="black"/>
                </a:solidFill>
                <a:latin typeface="Sakkal Majalla" panose="02000000000000000000" pitchFamily="2" charset="-78"/>
                <a:cs typeface="Sakkal Majalla" panose="02000000000000000000" pitchFamily="2" charset="-78"/>
              </a:rPr>
              <a:t>/ ( دين214 )</a:t>
            </a:r>
          </a:p>
        </p:txBody>
      </p:sp>
      <p:sp>
        <p:nvSpPr>
          <p:cNvPr id="11" name="Horizontal Scroll 10"/>
          <p:cNvSpPr/>
          <p:nvPr/>
        </p:nvSpPr>
        <p:spPr>
          <a:xfrm>
            <a:off x="309489" y="1967560"/>
            <a:ext cx="10650828" cy="4430332"/>
          </a:xfrm>
          <a:prstGeom prst="horizontalScroll">
            <a:avLst/>
          </a:prstGeom>
          <a:solidFill>
            <a:schemeClr val="accent4">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just" rtl="1">
              <a:lnSpc>
                <a:spcPct val="150000"/>
              </a:lnSpc>
            </a:pPr>
            <a:r>
              <a:rPr lang="ar-DZ" sz="28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كان لجسده وعرقه وأعضائه </a:t>
            </a:r>
            <a:r>
              <a:rPr lang="en-US" sz="28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ar-DZ" sz="28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 ريحٌ أطيب من كلِّ طيب. قال أنس </a:t>
            </a:r>
            <a:r>
              <a:rPr lang="en-US" sz="28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ar-DZ" sz="28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 «</a:t>
            </a:r>
            <a:r>
              <a:rPr lang="ar-BH" sz="28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ما شَمَمْتُ عَنْبَرًا قَطُّ، وَلَا مِسْكًا، وَلَا شَيْئًا أَطْيَبَ مِنْ رِيحِ رَسُولِ اللهِ </a:t>
            </a:r>
            <a:r>
              <a:rPr lang="en-US" sz="28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ar-BH" sz="28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 </a:t>
            </a:r>
            <a:r>
              <a:rPr lang="ar-DZ" sz="28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 وقال جابر </a:t>
            </a:r>
            <a:r>
              <a:rPr lang="en-US" sz="28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ar-DZ" sz="28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 "</a:t>
            </a:r>
            <a:r>
              <a:rPr lang="ar-BH" sz="28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لَمْ يَكُنِ النَّبِيّ </a:t>
            </a:r>
            <a:r>
              <a:rPr lang="en-US" sz="28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ar-DZ" sz="28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 يمرُّ </a:t>
            </a:r>
            <a:r>
              <a:rPr lang="ar-BH" sz="28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في طريق فِيتبعه أحد إلا عرف أَنَّهُ سلكه من طيب عَرْفِهِ «</a:t>
            </a:r>
            <a:r>
              <a:rPr lang="ar-BH" sz="28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rPr>
              <a:t>الرائحة الطّيبة</a:t>
            </a:r>
            <a:r>
              <a:rPr lang="ar-BH" sz="28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a:t>
            </a:r>
            <a:r>
              <a:rPr lang="ar-DZ" sz="28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a:t>
            </a:r>
            <a:endParaRPr lang="en-US" sz="28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endParaRPr>
          </a:p>
          <a:p>
            <a:pPr algn="just" rtl="1">
              <a:lnSpc>
                <a:spcPct val="150000"/>
              </a:lnSpc>
            </a:pPr>
            <a:r>
              <a:rPr lang="ar-DZ" sz="28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وكان يصافحُ الرجل فيظلُّ يومه يجد ريحها، ويضع يده على رأس الصبيِّ فيُعرفُ من بين الصبيان بريحها. وحفظتْ أمُّ سُلَيْم عرقه في قارورةٍ لتجعله في طيبها؛ لأنّه أطيب الطِّيب.</a:t>
            </a:r>
            <a:endParaRPr lang="en-US" sz="28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2" name="Left Arrow 11"/>
          <p:cNvSpPr/>
          <p:nvPr/>
        </p:nvSpPr>
        <p:spPr>
          <a:xfrm>
            <a:off x="0" y="5897256"/>
            <a:ext cx="1532586" cy="721217"/>
          </a:xfrm>
          <a:prstGeom prst="leftArrow">
            <a:avLst/>
          </a:prstGeom>
          <a:solidFill>
            <a:schemeClr val="accent6">
              <a:lumMod val="60000"/>
              <a:lumOff val="40000"/>
            </a:schemeClr>
          </a:solidFill>
          <a:ln>
            <a:noFill/>
          </a:ln>
          <a:effectLst>
            <a:outerShdw blurRad="190500" dist="228600" dir="2700000" algn="ctr">
              <a:srgbClr val="000000">
                <a:alpha val="30000"/>
              </a:srgbClr>
            </a:outerShdw>
          </a:effectLst>
          <a:scene3d>
            <a:camera prst="isometricOffAxis1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24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rPr>
              <a:t>تابع</a:t>
            </a:r>
            <a:r>
              <a:rPr lang="ar-BH" sz="1600" dirty="0">
                <a:solidFill>
                  <a:srgbClr val="FF0000"/>
                </a:solidFill>
              </a:rPr>
              <a:t> </a:t>
            </a:r>
            <a:endParaRPr lang="en-US" dirty="0">
              <a:solidFill>
                <a:srgbClr val="FF0000"/>
              </a:solidFill>
            </a:endParaRPr>
          </a:p>
        </p:txBody>
      </p:sp>
      <p:sp>
        <p:nvSpPr>
          <p:cNvPr id="13" name="Oval 12"/>
          <p:cNvSpPr/>
          <p:nvPr/>
        </p:nvSpPr>
        <p:spPr>
          <a:xfrm>
            <a:off x="9107324" y="763448"/>
            <a:ext cx="2661634" cy="1004552"/>
          </a:xfrm>
          <a:prstGeom prst="ellipse">
            <a:avLst/>
          </a:prstGeom>
          <a:solidFill>
            <a:schemeClr val="accent4">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dk1"/>
          </a:lnRef>
          <a:fillRef idx="1">
            <a:schemeClr val="lt1"/>
          </a:fillRef>
          <a:effectRef idx="0">
            <a:schemeClr val="dk1"/>
          </a:effectRef>
          <a:fontRef idx="minor">
            <a:schemeClr val="dk1"/>
          </a:fontRef>
        </p:style>
        <p:txBody>
          <a:bodyPr rtlCol="0" anchor="ctr"/>
          <a:lstStyle/>
          <a:p>
            <a:pPr algn="ctr" rtl="1"/>
            <a:r>
              <a:rPr lang="ar-BH" sz="28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rPr>
              <a:t>10.</a:t>
            </a:r>
            <a:r>
              <a:rPr lang="ar-DZ" sz="28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rPr>
              <a:t> رائحته </a:t>
            </a:r>
            <a:r>
              <a:rPr lang="en-US" sz="28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ar-DZ" sz="28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rPr>
              <a:t>: </a:t>
            </a:r>
            <a:endParaRPr lang="en-US" sz="28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endParaRPr>
          </a:p>
        </p:txBody>
      </p:sp>
    </p:spTree>
    <p:extLst>
      <p:ext uri="{BB962C8B-B14F-4D97-AF65-F5344CB8AC3E}">
        <p14:creationId xmlns:p14="http://schemas.microsoft.com/office/powerpoint/2010/main" val="3911718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80">
                                          <p:stCondLst>
                                            <p:cond delay="0"/>
                                          </p:stCondLst>
                                        </p:cTn>
                                        <p:tgtEl>
                                          <p:spTgt spid="13"/>
                                        </p:tgtEl>
                                      </p:cBhvr>
                                    </p:animEffect>
                                    <p:anim calcmode="lin" valueType="num">
                                      <p:cBhvr>
                                        <p:cTn id="8"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13" dur="26">
                                          <p:stCondLst>
                                            <p:cond delay="650"/>
                                          </p:stCondLst>
                                        </p:cTn>
                                        <p:tgtEl>
                                          <p:spTgt spid="13"/>
                                        </p:tgtEl>
                                      </p:cBhvr>
                                      <p:to x="100000" y="60000"/>
                                    </p:animScale>
                                    <p:animScale>
                                      <p:cBhvr>
                                        <p:cTn id="14" dur="166" decel="50000">
                                          <p:stCondLst>
                                            <p:cond delay="676"/>
                                          </p:stCondLst>
                                        </p:cTn>
                                        <p:tgtEl>
                                          <p:spTgt spid="13"/>
                                        </p:tgtEl>
                                      </p:cBhvr>
                                      <p:to x="100000" y="100000"/>
                                    </p:animScale>
                                    <p:animScale>
                                      <p:cBhvr>
                                        <p:cTn id="15" dur="26">
                                          <p:stCondLst>
                                            <p:cond delay="1312"/>
                                          </p:stCondLst>
                                        </p:cTn>
                                        <p:tgtEl>
                                          <p:spTgt spid="13"/>
                                        </p:tgtEl>
                                      </p:cBhvr>
                                      <p:to x="100000" y="80000"/>
                                    </p:animScale>
                                    <p:animScale>
                                      <p:cBhvr>
                                        <p:cTn id="16" dur="166" decel="50000">
                                          <p:stCondLst>
                                            <p:cond delay="1338"/>
                                          </p:stCondLst>
                                        </p:cTn>
                                        <p:tgtEl>
                                          <p:spTgt spid="13"/>
                                        </p:tgtEl>
                                      </p:cBhvr>
                                      <p:to x="100000" y="100000"/>
                                    </p:animScale>
                                    <p:animScale>
                                      <p:cBhvr>
                                        <p:cTn id="17" dur="26">
                                          <p:stCondLst>
                                            <p:cond delay="1642"/>
                                          </p:stCondLst>
                                        </p:cTn>
                                        <p:tgtEl>
                                          <p:spTgt spid="13"/>
                                        </p:tgtEl>
                                      </p:cBhvr>
                                      <p:to x="100000" y="90000"/>
                                    </p:animScale>
                                    <p:animScale>
                                      <p:cBhvr>
                                        <p:cTn id="18" dur="166" decel="50000">
                                          <p:stCondLst>
                                            <p:cond delay="1668"/>
                                          </p:stCondLst>
                                        </p:cTn>
                                        <p:tgtEl>
                                          <p:spTgt spid="13"/>
                                        </p:tgtEl>
                                      </p:cBhvr>
                                      <p:to x="100000" y="100000"/>
                                    </p:animScale>
                                    <p:animScale>
                                      <p:cBhvr>
                                        <p:cTn id="19" dur="26">
                                          <p:stCondLst>
                                            <p:cond delay="1808"/>
                                          </p:stCondLst>
                                        </p:cTn>
                                        <p:tgtEl>
                                          <p:spTgt spid="13"/>
                                        </p:tgtEl>
                                      </p:cBhvr>
                                      <p:to x="100000" y="95000"/>
                                    </p:animScale>
                                    <p:animScale>
                                      <p:cBhvr>
                                        <p:cTn id="20" dur="166" decel="50000">
                                          <p:stCondLst>
                                            <p:cond delay="1834"/>
                                          </p:stCondLst>
                                        </p:cTn>
                                        <p:tgtEl>
                                          <p:spTgt spid="13"/>
                                        </p:tgtEl>
                                      </p:cBhvr>
                                      <p:to x="100000" y="100000"/>
                                    </p:animScale>
                                  </p:childTnLst>
                                </p:cTn>
                              </p:par>
                            </p:childTnLst>
                          </p:cTn>
                        </p:par>
                        <p:par>
                          <p:cTn id="21" fill="hold">
                            <p:stCondLst>
                              <p:cond delay="2000"/>
                            </p:stCondLst>
                            <p:childTnLst>
                              <p:par>
                                <p:cTn id="22" presetID="6" presetClass="entr" presetSubtype="16" fill="hold" grpId="0" nodeType="after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circle(in)">
                                      <p:cBhvr>
                                        <p:cTn id="24" dur="2000"/>
                                        <p:tgtEl>
                                          <p:spTgt spid="11"/>
                                        </p:tgtEl>
                                      </p:cBhvr>
                                    </p:animEffect>
                                  </p:childTnLst>
                                </p:cTn>
                              </p:par>
                            </p:childTnLst>
                          </p:cTn>
                        </p:par>
                        <p:par>
                          <p:cTn id="25" fill="hold">
                            <p:stCondLst>
                              <p:cond delay="4000"/>
                            </p:stCondLst>
                            <p:childTnLst>
                              <p:par>
                                <p:cTn id="26" presetID="6" presetClass="entr" presetSubtype="16" fill="hold" grpId="0" nodeType="after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circle(in)">
                                      <p:cBhvr>
                                        <p:cTn id="28"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a:cxnSpLocks/>
          </p:cNvCxnSpPr>
          <p:nvPr/>
        </p:nvCxnSpPr>
        <p:spPr>
          <a:xfrm>
            <a:off x="309489" y="6418912"/>
            <a:ext cx="11459469"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460954"/>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–الفصل الدراسي الثاني 2020-2021م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8" name="مستطيل مستدير الزوايا 4"/>
          <p:cNvSpPr/>
          <p:nvPr/>
        </p:nvSpPr>
        <p:spPr>
          <a:xfrm>
            <a:off x="180304" y="1994710"/>
            <a:ext cx="11492777" cy="4290179"/>
          </a:xfrm>
          <a:prstGeom prst="roundRect">
            <a:avLst/>
          </a:prstGeom>
          <a:solidFill>
            <a:schemeClr val="accent4">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dk1"/>
          </a:lnRef>
          <a:fillRef idx="1">
            <a:schemeClr val="lt1"/>
          </a:fillRef>
          <a:effectRef idx="0">
            <a:schemeClr val="dk1"/>
          </a:effectRef>
          <a:fontRef idx="minor">
            <a:schemeClr val="dk1"/>
          </a:fontRef>
        </p:style>
        <p:txBody>
          <a:bodyPr rtlCol="1" anchor="ctr"/>
          <a:lstStyle/>
          <a:p>
            <a:pPr algn="just" rtl="1"/>
            <a:r>
              <a:rPr lang="ar-BH" sz="28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rPr>
              <a:t>1. </a:t>
            </a:r>
            <a:r>
              <a:rPr lang="ar-DZ" sz="28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rPr>
              <a:t>طوله وقامته </a:t>
            </a:r>
            <a:r>
              <a:rPr lang="en-US" sz="28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ar-DZ" sz="28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rPr>
              <a:t>:</a:t>
            </a:r>
            <a:endParaRPr lang="ar-BH" sz="28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endParaRPr>
          </a:p>
          <a:p>
            <a:pPr algn="just" rtl="1"/>
            <a:r>
              <a:rPr lang="ar-DZ"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كان رسول الله </a:t>
            </a:r>
            <a:r>
              <a:rPr lang="en-US"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ar-DZ"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 معتدل القامة، ليس بالطويل البائن، ولا بالقصير المتردِّد، لكنَّه كان أقرب إلى الطول، فلم يكن </a:t>
            </a:r>
            <a:r>
              <a:rPr lang="ar-DZ" sz="2400" b="1" dirty="0" err="1">
                <a:solidFill>
                  <a:prstClr val="black"/>
                </a:solidFill>
                <a:latin typeface="Sakkal Majalla" panose="02000000000000000000" pitchFamily="2" charset="-78"/>
                <a:ea typeface="Calibri" panose="020F0502020204030204" pitchFamily="34" charset="0"/>
                <a:cs typeface="Sakkal Majalla" panose="02000000000000000000" pitchFamily="2" charset="-78"/>
              </a:rPr>
              <a:t>يُماشيه</a:t>
            </a:r>
            <a:r>
              <a:rPr lang="ar-DZ"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 أحدٌ يُنْسَبُ إلى الطول إلاّ طاله </a:t>
            </a:r>
            <a:r>
              <a:rPr lang="en-US"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ar-DZ"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a:t>
            </a:r>
            <a:endParaRPr lang="ar-BH" sz="24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endParaRPr>
          </a:p>
          <a:p>
            <a:pPr algn="just" rtl="1"/>
            <a:r>
              <a:rPr lang="ar-BH" sz="28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rPr>
              <a:t>2. </a:t>
            </a:r>
            <a:r>
              <a:rPr lang="ar-DZ" sz="28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rPr>
              <a:t>لحيته </a:t>
            </a:r>
            <a:r>
              <a:rPr lang="en-US" sz="28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ar-DZ" sz="28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rPr>
              <a:t>: </a:t>
            </a:r>
            <a:endParaRPr lang="ar-BH" sz="28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endParaRPr>
          </a:p>
          <a:p>
            <a:pPr algn="just" rtl="1"/>
            <a:r>
              <a:rPr lang="ar-DZ" sz="24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كان رسول الله </a:t>
            </a:r>
            <a:r>
              <a:rPr lang="en-US" sz="24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ar-DZ" sz="24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 ذا لحيةٍ عظيمةٍ حسنة، كثيرة الشعر، شديدة السواد، تكاد تملأ نحره، وكان في الصِّدْغين </a:t>
            </a:r>
            <a:r>
              <a:rPr lang="ar-DZ" sz="2400" b="1" dirty="0" err="1">
                <a:solidFill>
                  <a:schemeClr val="tx1"/>
                </a:solidFill>
                <a:latin typeface="Sakkal Majalla" panose="02000000000000000000" pitchFamily="2" charset="-78"/>
                <a:ea typeface="Calibri" panose="020F0502020204030204" pitchFamily="34" charset="0"/>
                <a:cs typeface="Sakkal Majalla" panose="02000000000000000000" pitchFamily="2" charset="-78"/>
              </a:rPr>
              <a:t>والعنفقة</a:t>
            </a:r>
            <a:r>
              <a:rPr lang="ar-DZ" sz="24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 شيءٌ من البياض، شعراتٌ معدودةٌ فقط.</a:t>
            </a:r>
            <a:endParaRPr lang="ar-BH" sz="24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endParaRPr>
          </a:p>
          <a:p>
            <a:pPr algn="just" rtl="1"/>
            <a:r>
              <a:rPr lang="ar-BH" sz="28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rPr>
              <a:t>3. </a:t>
            </a:r>
            <a:r>
              <a:rPr lang="ar-DZ" sz="28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rPr>
              <a:t>عيناه وأنفه </a:t>
            </a:r>
            <a:r>
              <a:rPr lang="en-US" sz="28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ar-DZ" sz="36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rPr>
              <a:t>: </a:t>
            </a:r>
            <a:endParaRPr lang="en-US" sz="36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endParaRPr>
          </a:p>
          <a:p>
            <a:pPr algn="just" rtl="1"/>
            <a:r>
              <a:rPr lang="ar-DZ" sz="24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كان رسول الله </a:t>
            </a:r>
            <a:r>
              <a:rPr lang="en-US" sz="24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ar-DZ" sz="24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 واسع العينين، مشربًا بياضهما بحمرة، مع شدة سواد الحدقة، أهدب الأشفار، متقوِّس الحاجبين، سابغهما مع الدقة، غير مقترنين. إذا نظرتَ إليه قلتَ: أكحل العينين، وليس بأكحل. وكان أنفه طويل</a:t>
            </a:r>
            <a:r>
              <a:rPr lang="ar-BH" sz="24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a:t>
            </a:r>
            <a:r>
              <a:rPr lang="ar-DZ" sz="24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ا مستقيمًا، في وسطه بعض ارتفاع، مع دقة أرنبته.</a:t>
            </a:r>
            <a:endParaRPr lang="en-US" sz="24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9" name="Hexagon 8"/>
          <p:cNvSpPr/>
          <p:nvPr/>
        </p:nvSpPr>
        <p:spPr>
          <a:xfrm>
            <a:off x="3464417" y="1027972"/>
            <a:ext cx="7925329" cy="707886"/>
          </a:xfrm>
          <a:prstGeom prst="hexagon">
            <a:avLst/>
          </a:prstGeom>
          <a:solidFill>
            <a:schemeClr val="accent4">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dk1"/>
          </a:lnRef>
          <a:fillRef idx="1">
            <a:schemeClr val="lt1"/>
          </a:fillRef>
          <a:effectRef idx="0">
            <a:schemeClr val="dk1"/>
          </a:effectRef>
          <a:fontRef idx="minor">
            <a:schemeClr val="dk1"/>
          </a:fontRef>
        </p:style>
        <p:txBody>
          <a:bodyPr rtlCol="0" anchor="ctr"/>
          <a:lstStyle/>
          <a:p>
            <a:pPr algn="r" rtl="1"/>
            <a:r>
              <a:rPr lang="ar-BH" sz="28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من خلال دراستك لصفات الرّسول </a:t>
            </a:r>
            <a:r>
              <a:rPr lang="ar-BH" sz="28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  الخَلْقِية </a:t>
            </a:r>
            <a:r>
              <a:rPr lang="ar-BH" sz="28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وضِّح الآتي:</a:t>
            </a:r>
            <a:endParaRPr lang="ar-JO" sz="2800" dirty="0">
              <a:solidFill>
                <a:schemeClr val="tx1"/>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0" name="Rectangle 9"/>
          <p:cNvSpPr/>
          <p:nvPr/>
        </p:nvSpPr>
        <p:spPr>
          <a:xfrm>
            <a:off x="9780292" y="186063"/>
            <a:ext cx="1988666" cy="707886"/>
          </a:xfrm>
          <a:prstGeom prst="rect">
            <a:avLst/>
          </a:prstGeom>
          <a:solidFill>
            <a:schemeClr val="accent4">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a:spAutoFit/>
          </a:bodyPr>
          <a:lstStyle/>
          <a:p>
            <a:pPr lvl="0" algn="ctr" rtl="1"/>
            <a:r>
              <a:rPr lang="ar-BH" sz="4000" b="1" dirty="0">
                <a:solidFill>
                  <a:srgbClr val="C00000"/>
                </a:solidFill>
                <a:latin typeface="Sakkal Majalla" panose="02000000000000000000" pitchFamily="2" charset="-78"/>
                <a:ea typeface="Calibri" panose="020F0502020204030204" pitchFamily="34" charset="0"/>
                <a:cs typeface="Sakkal Majalla" panose="02000000000000000000" pitchFamily="2" charset="-78"/>
              </a:rPr>
              <a:t>نشاط (2)</a:t>
            </a:r>
          </a:p>
        </p:txBody>
      </p:sp>
      <p:sp>
        <p:nvSpPr>
          <p:cNvPr id="11" name="Rectangle: Diagonal Corners Snipped 1">
            <a:extLst>
              <a:ext uri="{FF2B5EF4-FFF2-40B4-BE49-F238E27FC236}">
                <a16:creationId xmlns="" xmlns:a16="http://schemas.microsoft.com/office/drawing/2014/main" id="{17A693D1-4E1B-440E-9786-BD0B3570F711}"/>
              </a:ext>
            </a:extLst>
          </p:cNvPr>
          <p:cNvSpPr/>
          <p:nvPr/>
        </p:nvSpPr>
        <p:spPr>
          <a:xfrm>
            <a:off x="66505" y="51316"/>
            <a:ext cx="2406239" cy="592627"/>
          </a:xfrm>
          <a:prstGeom prst="snip2DiagRect">
            <a:avLst/>
          </a:prstGeom>
          <a:solidFill>
            <a:schemeClr val="accent1">
              <a:lumMod val="20000"/>
              <a:lumOff val="80000"/>
            </a:schemeClr>
          </a:solidFill>
          <a:ln>
            <a:noFill/>
            <a:prstDash val="lgDashDotDot"/>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b="1" kern="0" dirty="0">
                <a:solidFill>
                  <a:prstClr val="black"/>
                </a:solidFill>
                <a:latin typeface="Sakkal Majalla" panose="02000000000000000000" pitchFamily="2" charset="-78"/>
                <a:ea typeface="+mj-ea"/>
                <a:cs typeface="Sakkal Majalla" panose="02000000000000000000" pitchFamily="2" charset="-78"/>
              </a:rPr>
              <a:t>صفات الرسول </a:t>
            </a:r>
            <a:r>
              <a:rPr lang="ar-BH" b="1" kern="0" dirty="0">
                <a:solidFill>
                  <a:prstClr val="black"/>
                </a:solidFill>
                <a:latin typeface="Sakkal Majalla" panose="02000000000000000000" pitchFamily="2" charset="-78"/>
                <a:ea typeface="+mj-ea"/>
                <a:cs typeface="Sakkal Majalla" panose="02000000000000000000" pitchFamily="2" charset="-78"/>
                <a:sym typeface="AGA Arabesque" panose="05010101010101010101" pitchFamily="2" charset="2"/>
              </a:rPr>
              <a:t></a:t>
            </a:r>
            <a:r>
              <a:rPr lang="ar-BH" b="1" kern="0" dirty="0">
                <a:solidFill>
                  <a:prstClr val="black"/>
                </a:solidFill>
                <a:latin typeface="Sakkal Majalla" panose="02000000000000000000" pitchFamily="2" charset="-78"/>
                <a:ea typeface="+mj-ea"/>
                <a:cs typeface="Sakkal Majalla" panose="02000000000000000000" pitchFamily="2" charset="-78"/>
              </a:rPr>
              <a:t>/ ( دين214 )</a:t>
            </a:r>
          </a:p>
        </p:txBody>
      </p:sp>
      <p:sp>
        <p:nvSpPr>
          <p:cNvPr id="12" name="Cloud 11">
            <a:extLst>
              <a:ext uri="{FF2B5EF4-FFF2-40B4-BE49-F238E27FC236}">
                <a16:creationId xmlns="" xmlns:a16="http://schemas.microsoft.com/office/drawing/2014/main" id="{92C2CB30-B951-4D69-A302-C2FC7C202E75}"/>
              </a:ext>
            </a:extLst>
          </p:cNvPr>
          <p:cNvSpPr/>
          <p:nvPr/>
        </p:nvSpPr>
        <p:spPr>
          <a:xfrm>
            <a:off x="271636" y="983218"/>
            <a:ext cx="1995976" cy="1000357"/>
          </a:xfrm>
          <a:prstGeom prst="cloud">
            <a:avLst/>
          </a:prstGeom>
          <a:solidFill>
            <a:schemeClr val="accent4">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3000" b="1" dirty="0">
                <a:solidFill>
                  <a:prstClr val="black"/>
                </a:solidFill>
                <a:latin typeface="Sakkal Majalla" panose="02000000000000000000" pitchFamily="2" charset="-78"/>
                <a:cs typeface="Sakkal Majalla" panose="02000000000000000000" pitchFamily="2" charset="-78"/>
              </a:rPr>
              <a:t>الإجابة</a:t>
            </a:r>
            <a:endParaRPr lang="en-US" sz="3000" b="1" dirty="0">
              <a:solidFill>
                <a:prstClr val="black"/>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181440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randombar(horizontal)">
                                      <p:cBhvr>
                                        <p:cTn id="7" dur="500"/>
                                        <p:tgtEl>
                                          <p:spTgt spid="10"/>
                                        </p:tgtEl>
                                      </p:cBhvr>
                                    </p:animEffect>
                                  </p:childTnLst>
                                </p:cTn>
                              </p:par>
                            </p:childTnLst>
                          </p:cTn>
                        </p:par>
                        <p:par>
                          <p:cTn id="8" fill="hold">
                            <p:stCondLst>
                              <p:cond delay="500"/>
                            </p:stCondLst>
                            <p:childTnLst>
                              <p:par>
                                <p:cTn id="9" presetID="26"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down)">
                                      <p:cBhvr>
                                        <p:cTn id="11" dur="580">
                                          <p:stCondLst>
                                            <p:cond delay="0"/>
                                          </p:stCondLst>
                                        </p:cTn>
                                        <p:tgtEl>
                                          <p:spTgt spid="9"/>
                                        </p:tgtEl>
                                      </p:cBhvr>
                                    </p:animEffect>
                                    <p:anim calcmode="lin" valueType="num">
                                      <p:cBhvr>
                                        <p:cTn id="12"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17" dur="26">
                                          <p:stCondLst>
                                            <p:cond delay="650"/>
                                          </p:stCondLst>
                                        </p:cTn>
                                        <p:tgtEl>
                                          <p:spTgt spid="9"/>
                                        </p:tgtEl>
                                      </p:cBhvr>
                                      <p:to x="100000" y="60000"/>
                                    </p:animScale>
                                    <p:animScale>
                                      <p:cBhvr>
                                        <p:cTn id="18" dur="166" decel="50000">
                                          <p:stCondLst>
                                            <p:cond delay="676"/>
                                          </p:stCondLst>
                                        </p:cTn>
                                        <p:tgtEl>
                                          <p:spTgt spid="9"/>
                                        </p:tgtEl>
                                      </p:cBhvr>
                                      <p:to x="100000" y="100000"/>
                                    </p:animScale>
                                    <p:animScale>
                                      <p:cBhvr>
                                        <p:cTn id="19" dur="26">
                                          <p:stCondLst>
                                            <p:cond delay="1312"/>
                                          </p:stCondLst>
                                        </p:cTn>
                                        <p:tgtEl>
                                          <p:spTgt spid="9"/>
                                        </p:tgtEl>
                                      </p:cBhvr>
                                      <p:to x="100000" y="80000"/>
                                    </p:animScale>
                                    <p:animScale>
                                      <p:cBhvr>
                                        <p:cTn id="20" dur="166" decel="50000">
                                          <p:stCondLst>
                                            <p:cond delay="1338"/>
                                          </p:stCondLst>
                                        </p:cTn>
                                        <p:tgtEl>
                                          <p:spTgt spid="9"/>
                                        </p:tgtEl>
                                      </p:cBhvr>
                                      <p:to x="100000" y="100000"/>
                                    </p:animScale>
                                    <p:animScale>
                                      <p:cBhvr>
                                        <p:cTn id="21" dur="26">
                                          <p:stCondLst>
                                            <p:cond delay="1642"/>
                                          </p:stCondLst>
                                        </p:cTn>
                                        <p:tgtEl>
                                          <p:spTgt spid="9"/>
                                        </p:tgtEl>
                                      </p:cBhvr>
                                      <p:to x="100000" y="90000"/>
                                    </p:animScale>
                                    <p:animScale>
                                      <p:cBhvr>
                                        <p:cTn id="22" dur="166" decel="50000">
                                          <p:stCondLst>
                                            <p:cond delay="1668"/>
                                          </p:stCondLst>
                                        </p:cTn>
                                        <p:tgtEl>
                                          <p:spTgt spid="9"/>
                                        </p:tgtEl>
                                      </p:cBhvr>
                                      <p:to x="100000" y="100000"/>
                                    </p:animScale>
                                    <p:animScale>
                                      <p:cBhvr>
                                        <p:cTn id="23" dur="26">
                                          <p:stCondLst>
                                            <p:cond delay="1808"/>
                                          </p:stCondLst>
                                        </p:cTn>
                                        <p:tgtEl>
                                          <p:spTgt spid="9"/>
                                        </p:tgtEl>
                                      </p:cBhvr>
                                      <p:to x="100000" y="95000"/>
                                    </p:animScale>
                                    <p:animScale>
                                      <p:cBhvr>
                                        <p:cTn id="24" dur="166" decel="50000">
                                          <p:stCondLst>
                                            <p:cond delay="1834"/>
                                          </p:stCondLst>
                                        </p:cTn>
                                        <p:tgtEl>
                                          <p:spTgt spid="9"/>
                                        </p:tgtEl>
                                      </p:cBhvr>
                                      <p:to x="100000" y="100000"/>
                                    </p:animScale>
                                  </p:childTnLst>
                                </p:cTn>
                              </p:par>
                            </p:childTnLst>
                          </p:cTn>
                        </p:par>
                        <p:par>
                          <p:cTn id="25" fill="hold">
                            <p:stCondLst>
                              <p:cond delay="2500"/>
                            </p:stCondLst>
                            <p:childTnLst>
                              <p:par>
                                <p:cTn id="26" presetID="42" presetClass="entr" presetSubtype="0"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1000"/>
                                        <p:tgtEl>
                                          <p:spTgt spid="8"/>
                                        </p:tgtEl>
                                      </p:cBhvr>
                                    </p:animEffect>
                                    <p:anim calcmode="lin" valueType="num">
                                      <p:cBhvr>
                                        <p:cTn id="29" dur="1000" fill="hold"/>
                                        <p:tgtEl>
                                          <p:spTgt spid="8"/>
                                        </p:tgtEl>
                                        <p:attrNameLst>
                                          <p:attrName>ppt_x</p:attrName>
                                        </p:attrNameLst>
                                      </p:cBhvr>
                                      <p:tavLst>
                                        <p:tav tm="0">
                                          <p:val>
                                            <p:strVal val="#ppt_x"/>
                                          </p:val>
                                        </p:tav>
                                        <p:tav tm="100000">
                                          <p:val>
                                            <p:strVal val="#ppt_x"/>
                                          </p:val>
                                        </p:tav>
                                      </p:tavLst>
                                    </p:anim>
                                    <p:anim calcmode="lin" valueType="num">
                                      <p:cBhvr>
                                        <p:cTn id="30" dur="1000" fill="hold"/>
                                        <p:tgtEl>
                                          <p:spTgt spid="8"/>
                                        </p:tgtEl>
                                        <p:attrNameLst>
                                          <p:attrName>ppt_y</p:attrName>
                                        </p:attrNameLst>
                                      </p:cBhvr>
                                      <p:tavLst>
                                        <p:tav tm="0">
                                          <p:val>
                                            <p:strVal val="#ppt_y+.1"/>
                                          </p:val>
                                        </p:tav>
                                        <p:tav tm="100000">
                                          <p:val>
                                            <p:strVal val="#ppt_y"/>
                                          </p:val>
                                        </p:tav>
                                      </p:tavLst>
                                    </p:anim>
                                  </p:childTnLst>
                                </p:cTn>
                              </p:par>
                            </p:childTnLst>
                          </p:cTn>
                        </p:par>
                        <p:par>
                          <p:cTn id="31" fill="hold">
                            <p:stCondLst>
                              <p:cond delay="3500"/>
                            </p:stCondLst>
                            <p:childTnLst>
                              <p:par>
                                <p:cTn id="32" presetID="6" presetClass="entr" presetSubtype="16" fill="hold" nodeType="afterEffect">
                                  <p:stCondLst>
                                    <p:cond delay="0"/>
                                  </p:stCondLst>
                                  <p:childTnLst>
                                    <p:set>
                                      <p:cBhvr>
                                        <p:cTn id="33" dur="1" fill="hold">
                                          <p:stCondLst>
                                            <p:cond delay="0"/>
                                          </p:stCondLst>
                                        </p:cTn>
                                        <p:tgtEl>
                                          <p:spTgt spid="8">
                                            <p:txEl>
                                              <p:pRg st="0" end="0"/>
                                            </p:txEl>
                                          </p:spTgt>
                                        </p:tgtEl>
                                        <p:attrNameLst>
                                          <p:attrName>style.visibility</p:attrName>
                                        </p:attrNameLst>
                                      </p:cBhvr>
                                      <p:to>
                                        <p:strVal val="visible"/>
                                      </p:to>
                                    </p:set>
                                    <p:animEffect transition="in" filter="circle(in)">
                                      <p:cBhvr>
                                        <p:cTn id="34" dur="2000"/>
                                        <p:tgtEl>
                                          <p:spTgt spid="8">
                                            <p:txEl>
                                              <p:pRg st="0" end="0"/>
                                            </p:txEl>
                                          </p:spTgt>
                                        </p:tgtEl>
                                      </p:cBhvr>
                                    </p:animEffect>
                                  </p:childTnLst>
                                </p:cTn>
                              </p:par>
                            </p:childTnLst>
                          </p:cTn>
                        </p:par>
                        <p:par>
                          <p:cTn id="35" fill="hold">
                            <p:stCondLst>
                              <p:cond delay="5500"/>
                            </p:stCondLst>
                            <p:childTnLst>
                              <p:par>
                                <p:cTn id="36" presetID="6" presetClass="entr" presetSubtype="16" fill="hold" nodeType="afterEffect">
                                  <p:stCondLst>
                                    <p:cond delay="0"/>
                                  </p:stCondLst>
                                  <p:childTnLst>
                                    <p:set>
                                      <p:cBhvr>
                                        <p:cTn id="37" dur="1" fill="hold">
                                          <p:stCondLst>
                                            <p:cond delay="0"/>
                                          </p:stCondLst>
                                        </p:cTn>
                                        <p:tgtEl>
                                          <p:spTgt spid="8">
                                            <p:txEl>
                                              <p:pRg st="2" end="2"/>
                                            </p:txEl>
                                          </p:spTgt>
                                        </p:tgtEl>
                                        <p:attrNameLst>
                                          <p:attrName>style.visibility</p:attrName>
                                        </p:attrNameLst>
                                      </p:cBhvr>
                                      <p:to>
                                        <p:strVal val="visible"/>
                                      </p:to>
                                    </p:set>
                                    <p:animEffect transition="in" filter="circle(in)">
                                      <p:cBhvr>
                                        <p:cTn id="38" dur="2000"/>
                                        <p:tgtEl>
                                          <p:spTgt spid="8">
                                            <p:txEl>
                                              <p:pRg st="2" end="2"/>
                                            </p:txEl>
                                          </p:spTgt>
                                        </p:tgtEl>
                                      </p:cBhvr>
                                    </p:animEffect>
                                  </p:childTnLst>
                                </p:cTn>
                              </p:par>
                            </p:childTnLst>
                          </p:cTn>
                        </p:par>
                        <p:par>
                          <p:cTn id="39" fill="hold">
                            <p:stCondLst>
                              <p:cond delay="7500"/>
                            </p:stCondLst>
                            <p:childTnLst>
                              <p:par>
                                <p:cTn id="40" presetID="42" presetClass="entr" presetSubtype="0" fill="hold" nodeType="afterEffect">
                                  <p:stCondLst>
                                    <p:cond delay="0"/>
                                  </p:stCondLst>
                                  <p:childTnLst>
                                    <p:set>
                                      <p:cBhvr>
                                        <p:cTn id="41" dur="1" fill="hold">
                                          <p:stCondLst>
                                            <p:cond delay="0"/>
                                          </p:stCondLst>
                                        </p:cTn>
                                        <p:tgtEl>
                                          <p:spTgt spid="8">
                                            <p:txEl>
                                              <p:pRg st="4" end="4"/>
                                            </p:txEl>
                                          </p:spTgt>
                                        </p:tgtEl>
                                        <p:attrNameLst>
                                          <p:attrName>style.visibility</p:attrName>
                                        </p:attrNameLst>
                                      </p:cBhvr>
                                      <p:to>
                                        <p:strVal val="visible"/>
                                      </p:to>
                                    </p:set>
                                    <p:animEffect transition="in" filter="fade">
                                      <p:cBhvr>
                                        <p:cTn id="42" dur="1000"/>
                                        <p:tgtEl>
                                          <p:spTgt spid="8">
                                            <p:txEl>
                                              <p:pRg st="4" end="4"/>
                                            </p:txEl>
                                          </p:spTgt>
                                        </p:tgtEl>
                                      </p:cBhvr>
                                    </p:animEffect>
                                    <p:anim calcmode="lin" valueType="num">
                                      <p:cBhvr>
                                        <p:cTn id="43" dur="1000" fill="hold"/>
                                        <p:tgtEl>
                                          <p:spTgt spid="8">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8">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6" presetClass="entr" presetSubtype="0"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wipe(down)">
                                      <p:cBhvr>
                                        <p:cTn id="49" dur="580">
                                          <p:stCondLst>
                                            <p:cond delay="0"/>
                                          </p:stCondLst>
                                        </p:cTn>
                                        <p:tgtEl>
                                          <p:spTgt spid="12"/>
                                        </p:tgtEl>
                                      </p:cBhvr>
                                    </p:animEffect>
                                    <p:anim calcmode="lin" valueType="num">
                                      <p:cBhvr>
                                        <p:cTn id="50"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51"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52"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53"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54"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55" dur="26">
                                          <p:stCondLst>
                                            <p:cond delay="650"/>
                                          </p:stCondLst>
                                        </p:cTn>
                                        <p:tgtEl>
                                          <p:spTgt spid="12"/>
                                        </p:tgtEl>
                                      </p:cBhvr>
                                      <p:to x="100000" y="60000"/>
                                    </p:animScale>
                                    <p:animScale>
                                      <p:cBhvr>
                                        <p:cTn id="56" dur="166" decel="50000">
                                          <p:stCondLst>
                                            <p:cond delay="676"/>
                                          </p:stCondLst>
                                        </p:cTn>
                                        <p:tgtEl>
                                          <p:spTgt spid="12"/>
                                        </p:tgtEl>
                                      </p:cBhvr>
                                      <p:to x="100000" y="100000"/>
                                    </p:animScale>
                                    <p:animScale>
                                      <p:cBhvr>
                                        <p:cTn id="57" dur="26">
                                          <p:stCondLst>
                                            <p:cond delay="1312"/>
                                          </p:stCondLst>
                                        </p:cTn>
                                        <p:tgtEl>
                                          <p:spTgt spid="12"/>
                                        </p:tgtEl>
                                      </p:cBhvr>
                                      <p:to x="100000" y="80000"/>
                                    </p:animScale>
                                    <p:animScale>
                                      <p:cBhvr>
                                        <p:cTn id="58" dur="166" decel="50000">
                                          <p:stCondLst>
                                            <p:cond delay="1338"/>
                                          </p:stCondLst>
                                        </p:cTn>
                                        <p:tgtEl>
                                          <p:spTgt spid="12"/>
                                        </p:tgtEl>
                                      </p:cBhvr>
                                      <p:to x="100000" y="100000"/>
                                    </p:animScale>
                                    <p:animScale>
                                      <p:cBhvr>
                                        <p:cTn id="59" dur="26">
                                          <p:stCondLst>
                                            <p:cond delay="1642"/>
                                          </p:stCondLst>
                                        </p:cTn>
                                        <p:tgtEl>
                                          <p:spTgt spid="12"/>
                                        </p:tgtEl>
                                      </p:cBhvr>
                                      <p:to x="100000" y="90000"/>
                                    </p:animScale>
                                    <p:animScale>
                                      <p:cBhvr>
                                        <p:cTn id="60" dur="166" decel="50000">
                                          <p:stCondLst>
                                            <p:cond delay="1668"/>
                                          </p:stCondLst>
                                        </p:cTn>
                                        <p:tgtEl>
                                          <p:spTgt spid="12"/>
                                        </p:tgtEl>
                                      </p:cBhvr>
                                      <p:to x="100000" y="100000"/>
                                    </p:animScale>
                                    <p:animScale>
                                      <p:cBhvr>
                                        <p:cTn id="61" dur="26">
                                          <p:stCondLst>
                                            <p:cond delay="1808"/>
                                          </p:stCondLst>
                                        </p:cTn>
                                        <p:tgtEl>
                                          <p:spTgt spid="12"/>
                                        </p:tgtEl>
                                      </p:cBhvr>
                                      <p:to x="100000" y="95000"/>
                                    </p:animScale>
                                    <p:animScale>
                                      <p:cBhvr>
                                        <p:cTn id="62" dur="166" decel="50000">
                                          <p:stCondLst>
                                            <p:cond delay="1834"/>
                                          </p:stCondLst>
                                        </p:cTn>
                                        <p:tgtEl>
                                          <p:spTgt spid="12"/>
                                        </p:tgtEl>
                                      </p:cBhvr>
                                      <p:to x="100000" y="100000"/>
                                    </p:animScale>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nodeType="clickEffect">
                                  <p:stCondLst>
                                    <p:cond delay="0"/>
                                  </p:stCondLst>
                                  <p:childTnLst>
                                    <p:set>
                                      <p:cBhvr>
                                        <p:cTn id="66" dur="1" fill="hold">
                                          <p:stCondLst>
                                            <p:cond delay="0"/>
                                          </p:stCondLst>
                                        </p:cTn>
                                        <p:tgtEl>
                                          <p:spTgt spid="8">
                                            <p:txEl>
                                              <p:pRg st="1" end="1"/>
                                            </p:txEl>
                                          </p:spTgt>
                                        </p:tgtEl>
                                        <p:attrNameLst>
                                          <p:attrName>style.visibility</p:attrName>
                                        </p:attrNameLst>
                                      </p:cBhvr>
                                      <p:to>
                                        <p:strVal val="visible"/>
                                      </p:to>
                                    </p:set>
                                    <p:animEffect transition="in" filter="fade">
                                      <p:cBhvr>
                                        <p:cTn id="67" dur="1000"/>
                                        <p:tgtEl>
                                          <p:spTgt spid="8">
                                            <p:txEl>
                                              <p:pRg st="1" end="1"/>
                                            </p:txEl>
                                          </p:spTgt>
                                        </p:tgtEl>
                                      </p:cBhvr>
                                    </p:animEffect>
                                    <p:anim calcmode="lin" valueType="num">
                                      <p:cBhvr>
                                        <p:cTn id="68"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69"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42" presetClass="entr" presetSubtype="0" fill="hold" nodeType="clickEffect">
                                  <p:stCondLst>
                                    <p:cond delay="0"/>
                                  </p:stCondLst>
                                  <p:childTnLst>
                                    <p:set>
                                      <p:cBhvr>
                                        <p:cTn id="73" dur="1" fill="hold">
                                          <p:stCondLst>
                                            <p:cond delay="0"/>
                                          </p:stCondLst>
                                        </p:cTn>
                                        <p:tgtEl>
                                          <p:spTgt spid="8">
                                            <p:txEl>
                                              <p:pRg st="3" end="3"/>
                                            </p:txEl>
                                          </p:spTgt>
                                        </p:tgtEl>
                                        <p:attrNameLst>
                                          <p:attrName>style.visibility</p:attrName>
                                        </p:attrNameLst>
                                      </p:cBhvr>
                                      <p:to>
                                        <p:strVal val="visible"/>
                                      </p:to>
                                    </p:set>
                                    <p:animEffect transition="in" filter="fade">
                                      <p:cBhvr>
                                        <p:cTn id="74" dur="1000"/>
                                        <p:tgtEl>
                                          <p:spTgt spid="8">
                                            <p:txEl>
                                              <p:pRg st="3" end="3"/>
                                            </p:txEl>
                                          </p:spTgt>
                                        </p:tgtEl>
                                      </p:cBhvr>
                                    </p:animEffect>
                                    <p:anim calcmode="lin" valueType="num">
                                      <p:cBhvr>
                                        <p:cTn id="75"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76"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42" presetClass="entr" presetSubtype="0" fill="hold" nodeType="clickEffect">
                                  <p:stCondLst>
                                    <p:cond delay="0"/>
                                  </p:stCondLst>
                                  <p:childTnLst>
                                    <p:set>
                                      <p:cBhvr>
                                        <p:cTn id="80" dur="1" fill="hold">
                                          <p:stCondLst>
                                            <p:cond delay="0"/>
                                          </p:stCondLst>
                                        </p:cTn>
                                        <p:tgtEl>
                                          <p:spTgt spid="8">
                                            <p:txEl>
                                              <p:pRg st="5" end="5"/>
                                            </p:txEl>
                                          </p:spTgt>
                                        </p:tgtEl>
                                        <p:attrNameLst>
                                          <p:attrName>style.visibility</p:attrName>
                                        </p:attrNameLst>
                                      </p:cBhvr>
                                      <p:to>
                                        <p:strVal val="visible"/>
                                      </p:to>
                                    </p:set>
                                    <p:animEffect transition="in" filter="fade">
                                      <p:cBhvr>
                                        <p:cTn id="81" dur="1000"/>
                                        <p:tgtEl>
                                          <p:spTgt spid="8">
                                            <p:txEl>
                                              <p:pRg st="5" end="5"/>
                                            </p:txEl>
                                          </p:spTgt>
                                        </p:tgtEl>
                                      </p:cBhvr>
                                    </p:animEffect>
                                    <p:anim calcmode="lin" valueType="num">
                                      <p:cBhvr>
                                        <p:cTn id="82" dur="1000" fill="hold"/>
                                        <p:tgtEl>
                                          <p:spTgt spid="8">
                                            <p:txEl>
                                              <p:pRg st="5" end="5"/>
                                            </p:txEl>
                                          </p:spTgt>
                                        </p:tgtEl>
                                        <p:attrNameLst>
                                          <p:attrName>ppt_x</p:attrName>
                                        </p:attrNameLst>
                                      </p:cBhvr>
                                      <p:tavLst>
                                        <p:tav tm="0">
                                          <p:val>
                                            <p:strVal val="#ppt_x"/>
                                          </p:val>
                                        </p:tav>
                                        <p:tav tm="100000">
                                          <p:val>
                                            <p:strVal val="#ppt_x"/>
                                          </p:val>
                                        </p:tav>
                                      </p:tavLst>
                                    </p:anim>
                                    <p:anim calcmode="lin" valueType="num">
                                      <p:cBhvr>
                                        <p:cTn id="83" dur="1000" fill="hold"/>
                                        <p:tgtEl>
                                          <p:spTgt spid="8">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a:cxnSpLocks/>
          </p:cNvCxnSpPr>
          <p:nvPr/>
        </p:nvCxnSpPr>
        <p:spPr>
          <a:xfrm>
            <a:off x="309489" y="6418912"/>
            <a:ext cx="11459469"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460954"/>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–الفصل الدراسي الثاني 2020-2021م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8" name="Rectangle: Diagonal Corners Snipped 1">
            <a:extLst>
              <a:ext uri="{FF2B5EF4-FFF2-40B4-BE49-F238E27FC236}">
                <a16:creationId xmlns="" xmlns:a16="http://schemas.microsoft.com/office/drawing/2014/main" id="{17A693D1-4E1B-440E-9786-BD0B3570F711}"/>
              </a:ext>
            </a:extLst>
          </p:cNvPr>
          <p:cNvSpPr/>
          <p:nvPr/>
        </p:nvSpPr>
        <p:spPr>
          <a:xfrm>
            <a:off x="66505" y="51316"/>
            <a:ext cx="2406239" cy="592627"/>
          </a:xfrm>
          <a:prstGeom prst="snip2DiagRect">
            <a:avLst/>
          </a:prstGeom>
          <a:solidFill>
            <a:schemeClr val="accent1">
              <a:lumMod val="20000"/>
              <a:lumOff val="80000"/>
            </a:schemeClr>
          </a:solidFill>
          <a:ln>
            <a:noFill/>
            <a:prstDash val="lgDashDotDot"/>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b="1" kern="0" dirty="0">
                <a:solidFill>
                  <a:prstClr val="black"/>
                </a:solidFill>
                <a:latin typeface="Sakkal Majalla" panose="02000000000000000000" pitchFamily="2" charset="-78"/>
                <a:cs typeface="Sakkal Majalla" panose="02000000000000000000" pitchFamily="2" charset="-78"/>
              </a:rPr>
              <a:t>صفات الرسول </a:t>
            </a:r>
            <a:r>
              <a:rPr lang="ar-BH" b="1" kern="0"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a:t>
            </a:r>
            <a:r>
              <a:rPr lang="ar-BH" b="1" kern="0" dirty="0">
                <a:solidFill>
                  <a:prstClr val="black"/>
                </a:solidFill>
                <a:latin typeface="Sakkal Majalla" panose="02000000000000000000" pitchFamily="2" charset="-78"/>
                <a:cs typeface="Sakkal Majalla" panose="02000000000000000000" pitchFamily="2" charset="-78"/>
              </a:rPr>
              <a:t>/ ( دين214 )</a:t>
            </a:r>
          </a:p>
        </p:txBody>
      </p:sp>
      <p:sp>
        <p:nvSpPr>
          <p:cNvPr id="9" name="Left Arrow 8"/>
          <p:cNvSpPr/>
          <p:nvPr/>
        </p:nvSpPr>
        <p:spPr>
          <a:xfrm>
            <a:off x="379925" y="5460641"/>
            <a:ext cx="1667815" cy="867578"/>
          </a:xfrm>
          <a:prstGeom prst="leftArrow">
            <a:avLst/>
          </a:prstGeom>
          <a:solidFill>
            <a:schemeClr val="accent4">
              <a:lumMod val="20000"/>
              <a:lumOff val="80000"/>
            </a:schemeClr>
          </a:solidFill>
          <a:ln>
            <a:noFill/>
          </a:ln>
          <a:effectLst>
            <a:outerShdw blurRad="190500" dist="228600" dir="2700000" algn="ctr">
              <a:srgbClr val="000000">
                <a:alpha val="30000"/>
              </a:srgbClr>
            </a:outerShdw>
          </a:effectLst>
          <a:scene3d>
            <a:camera prst="isometricOffAxis1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28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تابع</a:t>
            </a:r>
            <a:r>
              <a:rPr lang="ar-BH" dirty="0">
                <a:solidFill>
                  <a:schemeClr val="tx1"/>
                </a:solidFill>
              </a:rPr>
              <a:t> </a:t>
            </a:r>
            <a:endParaRPr lang="en-US" dirty="0">
              <a:solidFill>
                <a:schemeClr val="tx1"/>
              </a:solidFill>
            </a:endParaRPr>
          </a:p>
        </p:txBody>
      </p:sp>
      <p:sp>
        <p:nvSpPr>
          <p:cNvPr id="10" name="Rounded Rectangle 9"/>
          <p:cNvSpPr/>
          <p:nvPr/>
        </p:nvSpPr>
        <p:spPr>
          <a:xfrm>
            <a:off x="991673" y="1715234"/>
            <a:ext cx="10187189" cy="3062827"/>
          </a:xfrm>
          <a:prstGeom prst="roundRect">
            <a:avLst/>
          </a:prstGeom>
          <a:solidFill>
            <a:srgbClr val="DAFAD8"/>
          </a:solidFill>
        </p:spPr>
        <p:style>
          <a:lnRef idx="2">
            <a:schemeClr val="dk1"/>
          </a:lnRef>
          <a:fillRef idx="1">
            <a:schemeClr val="lt1"/>
          </a:fillRef>
          <a:effectRef idx="0">
            <a:schemeClr val="dk1"/>
          </a:effectRef>
          <a:fontRef idx="minor">
            <a:schemeClr val="dk1"/>
          </a:fontRef>
        </p:style>
        <p:txBody>
          <a:bodyPr rtlCol="0" anchor="ctr"/>
          <a:lstStyle/>
          <a:p>
            <a:pPr algn="just" rtl="1">
              <a:lnSpc>
                <a:spcPct val="150000"/>
              </a:lnSpc>
              <a:spcBef>
                <a:spcPts val="1005"/>
              </a:spcBef>
              <a:spcAft>
                <a:spcPts val="0"/>
              </a:spcAft>
            </a:pPr>
            <a:r>
              <a:rPr lang="ar-SA"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خصَّ الله تعالى نبيّه محمدًا </a:t>
            </a:r>
            <a:r>
              <a:rPr lang="en-US"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en-US"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 </a:t>
            </a:r>
            <a:r>
              <a:rPr lang="ar-BH"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 بمكارم الأخلاق، وأثنى عليه بها، فقال جلّ شأنه: </a:t>
            </a:r>
            <a:r>
              <a:rPr lang="ar-SA" sz="2800" b="1" dirty="0">
                <a:solidFill>
                  <a:srgbClr val="000000"/>
                </a:solidFill>
                <a:latin typeface="Sakkal Majalla" panose="02000000000000000000" pitchFamily="2" charset="-78"/>
                <a:cs typeface="Sakkal Majalla" panose="02000000000000000000" pitchFamily="2" charset="-78"/>
              </a:rPr>
              <a:t>﴿</a:t>
            </a:r>
            <a:r>
              <a:rPr lang="ar-SA"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وَإِنَّكَ لَعَلى خُلُقٍ عَظِيمٍ</a:t>
            </a:r>
            <a:r>
              <a:rPr lang="ar-SA" sz="2800" b="1" dirty="0">
                <a:solidFill>
                  <a:prstClr val="black"/>
                </a:solidFill>
                <a:latin typeface="Sakkal Majalla" panose="02000000000000000000" pitchFamily="2" charset="-78"/>
                <a:cs typeface="Sakkal Majalla" panose="02000000000000000000" pitchFamily="2" charset="-78"/>
              </a:rPr>
              <a:t>﴾</a:t>
            </a:r>
            <a:r>
              <a:rPr lang="ar-BH"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 وقال سعد بن هشام: "دخلتُ على عائشة رضي الله عنها فسألتها عن أخلاق رسول الله </a:t>
            </a:r>
            <a:r>
              <a:rPr lang="en-US"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ar-BH"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 فقالت: أما تقرأ القرآن؟ فقلتُ: بلى. قالت: كان خلق رسول الله </a:t>
            </a:r>
            <a:r>
              <a:rPr lang="en-US"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ar-BH"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 القرآن".</a:t>
            </a:r>
            <a:endParaRPr lang="en-US"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1" name="مستطيل مستدير الزوايا 7"/>
          <p:cNvSpPr/>
          <p:nvPr/>
        </p:nvSpPr>
        <p:spPr>
          <a:xfrm>
            <a:off x="4625274" y="444918"/>
            <a:ext cx="2919985" cy="587737"/>
          </a:xfrm>
          <a:prstGeom prst="roundRect">
            <a:avLst/>
          </a:prstGeom>
          <a:solidFill>
            <a:srgbClr val="92D050"/>
          </a:solidFill>
          <a:ln>
            <a:noFill/>
            <a:prstDash val="dash"/>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spcBef>
                <a:spcPts val="1005"/>
              </a:spcBef>
              <a:spcAft>
                <a:spcPts val="0"/>
              </a:spcAft>
            </a:pPr>
            <a:r>
              <a:rPr lang="ar-DZ"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ثانيًا</a:t>
            </a:r>
            <a:r>
              <a:rPr lang="ar-BH"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a:t>
            </a:r>
            <a:r>
              <a:rPr lang="ar-DZ"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 صفاته الخُلُق</a:t>
            </a:r>
            <a:r>
              <a:rPr lang="ar-BH"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a:t>
            </a:r>
            <a:r>
              <a:rPr lang="ar-DZ"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ي</a:t>
            </a:r>
            <a:r>
              <a:rPr lang="ar-BH"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a:t>
            </a:r>
            <a:r>
              <a:rPr lang="ar-DZ"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ة: </a:t>
            </a:r>
            <a:endParaRPr lang="en-US"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Tree>
    <p:extLst>
      <p:ext uri="{BB962C8B-B14F-4D97-AF65-F5344CB8AC3E}">
        <p14:creationId xmlns:p14="http://schemas.microsoft.com/office/powerpoint/2010/main" val="3061106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circle(in)">
                                      <p:cBhvr>
                                        <p:cTn id="14" dur="20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circle(in)">
                                      <p:cBhvr>
                                        <p:cTn id="19"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a:cxnSpLocks/>
          </p:cNvCxnSpPr>
          <p:nvPr/>
        </p:nvCxnSpPr>
        <p:spPr>
          <a:xfrm>
            <a:off x="309489" y="6418912"/>
            <a:ext cx="11459469"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460954"/>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–الفصل الدراسي الثاني 2020-2021م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8" name="مستطيل مستدير الزوايا 7"/>
          <p:cNvSpPr/>
          <p:nvPr/>
        </p:nvSpPr>
        <p:spPr>
          <a:xfrm>
            <a:off x="765201" y="1425462"/>
            <a:ext cx="10661596" cy="4121239"/>
          </a:xfrm>
          <a:prstGeom prst="roundRect">
            <a:avLst/>
          </a:prstGeom>
          <a:solidFill>
            <a:schemeClr val="accent4">
              <a:lumMod val="40000"/>
              <a:lumOff val="60000"/>
            </a:schemeClr>
          </a:solidFill>
          <a:ln>
            <a:noFill/>
            <a:prstDash val="dash"/>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rtl="1">
              <a:lnSpc>
                <a:spcPct val="150000"/>
              </a:lnSpc>
            </a:pPr>
            <a:r>
              <a:rPr lang="ar-BH" sz="26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 1. عن عائشة رضي الله عنها قالت: «مَا خُيِّرَ رَسُولُ اللهِ </a:t>
            </a:r>
            <a:r>
              <a:rPr lang="ar-BH" sz="26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ar-BH" sz="26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 بَيْنَ أَمْرَيْنِ إِلَّا أَخَذَ أَيْسَرَهُمَا مَا لَمْ يَكُنْ إِثْمًا، فَإِنْ كَانَ إِثْمًا كَانَ أَبْعَدَ النَّاسِ مِنْهُ، وَمَا انْتَقَمَ رَسُولُ اللهِ </a:t>
            </a:r>
            <a:r>
              <a:rPr lang="ar-BH" sz="26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ar-BH" sz="26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 لِنَفْسِهِ، إِلَّا أَنْ تُنْتَهَكَ حُرْمَةُ اللهِ </a:t>
            </a:r>
            <a:r>
              <a:rPr lang="ar-BH" sz="26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ar-BH" sz="26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a:t>
            </a:r>
          </a:p>
          <a:p>
            <a:pPr algn="just" rtl="1">
              <a:lnSpc>
                <a:spcPct val="150000"/>
              </a:lnSpc>
            </a:pPr>
            <a:r>
              <a:rPr lang="ar-BH" sz="26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2. عن أنس بن مالك </a:t>
            </a:r>
            <a:r>
              <a:rPr lang="en-US" sz="26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ar-BH" sz="26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 قال: «خَدَمْتُ رَسُولَ اللهِ </a:t>
            </a:r>
            <a:r>
              <a:rPr lang="ar-BH" sz="26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 </a:t>
            </a:r>
            <a:r>
              <a:rPr lang="ar-BH" sz="26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عَشْرَ سِنِينَ، وَاللهِ مَا قَالَ لِي: أُفًّا قَطُّ، وَلَا قَالَ لِي لِشَيْءٍ: لِمَ فَعَلْتَ كَذَا؟ وَهَلَّا فَعَلْتَ كَذَا؟».</a:t>
            </a:r>
          </a:p>
          <a:p>
            <a:pPr algn="just" rtl="1">
              <a:lnSpc>
                <a:spcPct val="150000"/>
              </a:lnSpc>
            </a:pPr>
            <a:r>
              <a:rPr lang="ar-BH" sz="26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3. عن أبي هريرة </a:t>
            </a:r>
            <a:r>
              <a:rPr lang="en-US" sz="26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en-US" sz="26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 </a:t>
            </a:r>
            <a:r>
              <a:rPr lang="ar-BH" sz="26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 أَنَّ أَعْرَابِيًّا بَالَ فِي المَسْجِدِ، فَثَارَ إِلَيْهِ النَّاسُ ليَقَعُوا بِهِ، فَقَالَ لَهُمْ رَسُولُ اللَّهِ </a:t>
            </a:r>
            <a:r>
              <a:rPr lang="ar-BH" sz="26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ar-BH" sz="26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 «دَعُوهُ، </a:t>
            </a:r>
            <a:r>
              <a:rPr lang="ar-BH" sz="2600" b="1" dirty="0" err="1">
                <a:solidFill>
                  <a:prstClr val="black"/>
                </a:solidFill>
                <a:latin typeface="Sakkal Majalla" panose="02000000000000000000" pitchFamily="2" charset="-78"/>
                <a:ea typeface="Calibri" panose="020F0502020204030204" pitchFamily="34" charset="0"/>
                <a:cs typeface="Sakkal Majalla" panose="02000000000000000000" pitchFamily="2" charset="-78"/>
              </a:rPr>
              <a:t>وَأَهْرِيقُوا</a:t>
            </a:r>
            <a:r>
              <a:rPr lang="ar-BH" sz="26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 عَلَى بَوْلِهِ ذَنُوبًا مِنْ مَاءٍ، أَوْ سَجْلًا مِنْ مَاءٍ، فَإِنَّمَا بُعِثْتُمْ مُيَسِّرِينَ وَلَمْ تُبْعَثُوا مُعَسِّرِينَ»".</a:t>
            </a:r>
            <a:endParaRPr lang="en-US" sz="26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a:p>
            <a:pPr algn="just" rtl="1"/>
            <a:endParaRPr lang="en-US" sz="26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9" name="مستطيل مستدير الزوايا 7"/>
          <p:cNvSpPr/>
          <p:nvPr/>
        </p:nvSpPr>
        <p:spPr>
          <a:xfrm>
            <a:off x="9801006" y="259382"/>
            <a:ext cx="2029558" cy="587737"/>
          </a:xfrm>
          <a:prstGeom prst="roundRect">
            <a:avLst/>
          </a:prstGeom>
          <a:solidFill>
            <a:schemeClr val="accent2">
              <a:lumMod val="40000"/>
              <a:lumOff val="60000"/>
            </a:schemeClr>
          </a:solidFill>
          <a:ln>
            <a:noFill/>
            <a:prstDash val="lgDashDotDot"/>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BH"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a:p>
            <a:pPr algn="just" rtl="1"/>
            <a:r>
              <a:rPr lang="en-US"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1</a:t>
            </a:r>
            <a:r>
              <a:rPr lang="ar-BH"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 الأناة والحلم:</a:t>
            </a:r>
            <a:endParaRPr lang="en-US"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a:p>
            <a:pPr algn="ctr" rtl="1"/>
            <a:endParaRPr lang="en-US"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0" name="Rectangle: Diagonal Corners Snipped 1">
            <a:extLst>
              <a:ext uri="{FF2B5EF4-FFF2-40B4-BE49-F238E27FC236}">
                <a16:creationId xmlns="" xmlns:a16="http://schemas.microsoft.com/office/drawing/2014/main" id="{17A693D1-4E1B-440E-9786-BD0B3570F711}"/>
              </a:ext>
            </a:extLst>
          </p:cNvPr>
          <p:cNvSpPr/>
          <p:nvPr/>
        </p:nvSpPr>
        <p:spPr>
          <a:xfrm>
            <a:off x="66505" y="51316"/>
            <a:ext cx="2406239" cy="592627"/>
          </a:xfrm>
          <a:prstGeom prst="snip2DiagRect">
            <a:avLst/>
          </a:prstGeom>
          <a:solidFill>
            <a:schemeClr val="accent1">
              <a:lumMod val="20000"/>
              <a:lumOff val="80000"/>
            </a:schemeClr>
          </a:solidFill>
          <a:ln>
            <a:noFill/>
            <a:prstDash val="lgDashDotDot"/>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b="1" kern="0" dirty="0">
                <a:solidFill>
                  <a:prstClr val="black"/>
                </a:solidFill>
                <a:latin typeface="Sakkal Majalla" panose="02000000000000000000" pitchFamily="2" charset="-78"/>
                <a:ea typeface="+mj-ea"/>
                <a:cs typeface="Sakkal Majalla" panose="02000000000000000000" pitchFamily="2" charset="-78"/>
              </a:rPr>
              <a:t>صفات الرسول </a:t>
            </a:r>
            <a:r>
              <a:rPr lang="ar-BH" b="1" kern="0" dirty="0">
                <a:solidFill>
                  <a:prstClr val="black"/>
                </a:solidFill>
                <a:latin typeface="Sakkal Majalla" panose="02000000000000000000" pitchFamily="2" charset="-78"/>
                <a:ea typeface="+mj-ea"/>
                <a:cs typeface="Sakkal Majalla" panose="02000000000000000000" pitchFamily="2" charset="-78"/>
                <a:sym typeface="AGA Arabesque" panose="05010101010101010101" pitchFamily="2" charset="2"/>
              </a:rPr>
              <a:t></a:t>
            </a:r>
            <a:r>
              <a:rPr lang="ar-BH" b="1" kern="0" dirty="0">
                <a:solidFill>
                  <a:prstClr val="black"/>
                </a:solidFill>
                <a:latin typeface="Sakkal Majalla" panose="02000000000000000000" pitchFamily="2" charset="-78"/>
                <a:ea typeface="+mj-ea"/>
                <a:cs typeface="Sakkal Majalla" panose="02000000000000000000" pitchFamily="2" charset="-78"/>
              </a:rPr>
              <a:t>/ ( دين214 )</a:t>
            </a:r>
          </a:p>
        </p:txBody>
      </p:sp>
      <p:sp>
        <p:nvSpPr>
          <p:cNvPr id="11" name="Left Arrow 10"/>
          <p:cNvSpPr/>
          <p:nvPr/>
        </p:nvSpPr>
        <p:spPr>
          <a:xfrm>
            <a:off x="435716" y="5456548"/>
            <a:ext cx="1667815" cy="867578"/>
          </a:xfrm>
          <a:prstGeom prst="leftArrow">
            <a:avLst/>
          </a:prstGeom>
          <a:solidFill>
            <a:schemeClr val="accent4">
              <a:lumMod val="20000"/>
              <a:lumOff val="80000"/>
            </a:schemeClr>
          </a:solidFill>
          <a:ln>
            <a:noFill/>
          </a:ln>
          <a:effectLst>
            <a:outerShdw blurRad="190500" dist="228600" dir="2700000" algn="ctr">
              <a:srgbClr val="000000">
                <a:alpha val="30000"/>
              </a:srgbClr>
            </a:outerShdw>
          </a:effectLst>
          <a:scene3d>
            <a:camera prst="isometricOffAxis1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28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تابع</a:t>
            </a:r>
            <a:r>
              <a:rPr lang="ar-BH" dirty="0">
                <a:solidFill>
                  <a:schemeClr val="tx1"/>
                </a:solidFill>
              </a:rPr>
              <a:t> </a:t>
            </a:r>
            <a:endParaRPr lang="en-US" dirty="0">
              <a:solidFill>
                <a:schemeClr val="tx1"/>
              </a:solidFill>
            </a:endParaRPr>
          </a:p>
        </p:txBody>
      </p:sp>
      <p:sp>
        <p:nvSpPr>
          <p:cNvPr id="12" name="Oval 11"/>
          <p:cNvSpPr/>
          <p:nvPr/>
        </p:nvSpPr>
        <p:spPr>
          <a:xfrm>
            <a:off x="5195016" y="461871"/>
            <a:ext cx="1801967" cy="846796"/>
          </a:xfrm>
          <a:prstGeom prst="ellipse">
            <a:avLst/>
          </a:prstGeom>
          <a:solidFill>
            <a:schemeClr val="accent6">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dk1"/>
          </a:lnRef>
          <a:fillRef idx="1">
            <a:schemeClr val="lt1"/>
          </a:fillRef>
          <a:effectRef idx="0">
            <a:schemeClr val="dk1"/>
          </a:effectRef>
          <a:fontRef idx="minor">
            <a:schemeClr val="dk1"/>
          </a:fontRef>
        </p:style>
        <p:txBody>
          <a:bodyPr rtlCol="0" anchor="ctr"/>
          <a:lstStyle/>
          <a:p>
            <a:pPr algn="ctr"/>
            <a:r>
              <a:rPr lang="ar-BH"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دليل ذلك:</a:t>
            </a:r>
            <a:endParaRPr lang="en-US"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Tree>
    <p:extLst>
      <p:ext uri="{BB962C8B-B14F-4D97-AF65-F5344CB8AC3E}">
        <p14:creationId xmlns:p14="http://schemas.microsoft.com/office/powerpoint/2010/main" val="212923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wipe(down)">
                                      <p:cBhvr>
                                        <p:cTn id="14" dur="580">
                                          <p:stCondLst>
                                            <p:cond delay="0"/>
                                          </p:stCondLst>
                                        </p:cTn>
                                        <p:tgtEl>
                                          <p:spTgt spid="12"/>
                                        </p:tgtEl>
                                      </p:cBhvr>
                                    </p:animEffect>
                                    <p:anim calcmode="lin" valueType="num">
                                      <p:cBhvr>
                                        <p:cTn id="15"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20" dur="26">
                                          <p:stCondLst>
                                            <p:cond delay="650"/>
                                          </p:stCondLst>
                                        </p:cTn>
                                        <p:tgtEl>
                                          <p:spTgt spid="12"/>
                                        </p:tgtEl>
                                      </p:cBhvr>
                                      <p:to x="100000" y="60000"/>
                                    </p:animScale>
                                    <p:animScale>
                                      <p:cBhvr>
                                        <p:cTn id="21" dur="166" decel="50000">
                                          <p:stCondLst>
                                            <p:cond delay="676"/>
                                          </p:stCondLst>
                                        </p:cTn>
                                        <p:tgtEl>
                                          <p:spTgt spid="12"/>
                                        </p:tgtEl>
                                      </p:cBhvr>
                                      <p:to x="100000" y="100000"/>
                                    </p:animScale>
                                    <p:animScale>
                                      <p:cBhvr>
                                        <p:cTn id="22" dur="26">
                                          <p:stCondLst>
                                            <p:cond delay="1312"/>
                                          </p:stCondLst>
                                        </p:cTn>
                                        <p:tgtEl>
                                          <p:spTgt spid="12"/>
                                        </p:tgtEl>
                                      </p:cBhvr>
                                      <p:to x="100000" y="80000"/>
                                    </p:animScale>
                                    <p:animScale>
                                      <p:cBhvr>
                                        <p:cTn id="23" dur="166" decel="50000">
                                          <p:stCondLst>
                                            <p:cond delay="1338"/>
                                          </p:stCondLst>
                                        </p:cTn>
                                        <p:tgtEl>
                                          <p:spTgt spid="12"/>
                                        </p:tgtEl>
                                      </p:cBhvr>
                                      <p:to x="100000" y="100000"/>
                                    </p:animScale>
                                    <p:animScale>
                                      <p:cBhvr>
                                        <p:cTn id="24" dur="26">
                                          <p:stCondLst>
                                            <p:cond delay="1642"/>
                                          </p:stCondLst>
                                        </p:cTn>
                                        <p:tgtEl>
                                          <p:spTgt spid="12"/>
                                        </p:tgtEl>
                                      </p:cBhvr>
                                      <p:to x="100000" y="90000"/>
                                    </p:animScale>
                                    <p:animScale>
                                      <p:cBhvr>
                                        <p:cTn id="25" dur="166" decel="50000">
                                          <p:stCondLst>
                                            <p:cond delay="1668"/>
                                          </p:stCondLst>
                                        </p:cTn>
                                        <p:tgtEl>
                                          <p:spTgt spid="12"/>
                                        </p:tgtEl>
                                      </p:cBhvr>
                                      <p:to x="100000" y="100000"/>
                                    </p:animScale>
                                    <p:animScale>
                                      <p:cBhvr>
                                        <p:cTn id="26" dur="26">
                                          <p:stCondLst>
                                            <p:cond delay="1808"/>
                                          </p:stCondLst>
                                        </p:cTn>
                                        <p:tgtEl>
                                          <p:spTgt spid="12"/>
                                        </p:tgtEl>
                                      </p:cBhvr>
                                      <p:to x="100000" y="95000"/>
                                    </p:animScale>
                                    <p:animScale>
                                      <p:cBhvr>
                                        <p:cTn id="27" dur="166" decel="50000">
                                          <p:stCondLst>
                                            <p:cond delay="1834"/>
                                          </p:stCondLst>
                                        </p:cTn>
                                        <p:tgtEl>
                                          <p:spTgt spid="12"/>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circle(in)">
                                      <p:cBhvr>
                                        <p:cTn id="32" dur="20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8">
                                            <p:txEl>
                                              <p:pRg st="0" end="0"/>
                                            </p:txEl>
                                          </p:spTgt>
                                        </p:tgtEl>
                                        <p:attrNameLst>
                                          <p:attrName>style.visibility</p:attrName>
                                        </p:attrNameLst>
                                      </p:cBhvr>
                                      <p:to>
                                        <p:strVal val="visible"/>
                                      </p:to>
                                    </p:set>
                                    <p:animEffect transition="in" filter="fade">
                                      <p:cBhvr>
                                        <p:cTn id="37" dur="1000"/>
                                        <p:tgtEl>
                                          <p:spTgt spid="8">
                                            <p:txEl>
                                              <p:pRg st="0" end="0"/>
                                            </p:txEl>
                                          </p:spTgt>
                                        </p:tgtEl>
                                      </p:cBhvr>
                                    </p:animEffect>
                                    <p:anim calcmode="lin" valueType="num">
                                      <p:cBhvr>
                                        <p:cTn id="3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39"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nodeType="clickEffect">
                                  <p:stCondLst>
                                    <p:cond delay="0"/>
                                  </p:stCondLst>
                                  <p:childTnLst>
                                    <p:set>
                                      <p:cBhvr>
                                        <p:cTn id="43" dur="1" fill="hold">
                                          <p:stCondLst>
                                            <p:cond delay="0"/>
                                          </p:stCondLst>
                                        </p:cTn>
                                        <p:tgtEl>
                                          <p:spTgt spid="8">
                                            <p:txEl>
                                              <p:pRg st="1" end="1"/>
                                            </p:txEl>
                                          </p:spTgt>
                                        </p:tgtEl>
                                        <p:attrNameLst>
                                          <p:attrName>style.visibility</p:attrName>
                                        </p:attrNameLst>
                                      </p:cBhvr>
                                      <p:to>
                                        <p:strVal val="visible"/>
                                      </p:to>
                                    </p:set>
                                    <p:animEffect transition="in" filter="fade">
                                      <p:cBhvr>
                                        <p:cTn id="44" dur="1000"/>
                                        <p:tgtEl>
                                          <p:spTgt spid="8">
                                            <p:txEl>
                                              <p:pRg st="1" end="1"/>
                                            </p:txEl>
                                          </p:spTgt>
                                        </p:tgtEl>
                                      </p:cBhvr>
                                    </p:animEffect>
                                    <p:anim calcmode="lin" valueType="num">
                                      <p:cBhvr>
                                        <p:cTn id="45"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46"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nodeType="clickEffect">
                                  <p:stCondLst>
                                    <p:cond delay="0"/>
                                  </p:stCondLst>
                                  <p:childTnLst>
                                    <p:set>
                                      <p:cBhvr>
                                        <p:cTn id="50" dur="1" fill="hold">
                                          <p:stCondLst>
                                            <p:cond delay="0"/>
                                          </p:stCondLst>
                                        </p:cTn>
                                        <p:tgtEl>
                                          <p:spTgt spid="8">
                                            <p:txEl>
                                              <p:pRg st="2" end="2"/>
                                            </p:txEl>
                                          </p:spTgt>
                                        </p:tgtEl>
                                        <p:attrNameLst>
                                          <p:attrName>style.visibility</p:attrName>
                                        </p:attrNameLst>
                                      </p:cBhvr>
                                      <p:to>
                                        <p:strVal val="visible"/>
                                      </p:to>
                                    </p:set>
                                    <p:animEffect transition="in" filter="fade">
                                      <p:cBhvr>
                                        <p:cTn id="51" dur="1000"/>
                                        <p:tgtEl>
                                          <p:spTgt spid="8">
                                            <p:txEl>
                                              <p:pRg st="2" end="2"/>
                                            </p:txEl>
                                          </p:spTgt>
                                        </p:tgtEl>
                                      </p:cBhvr>
                                    </p:animEffect>
                                    <p:anim calcmode="lin" valueType="num">
                                      <p:cBhvr>
                                        <p:cTn id="52"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53"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par>
                          <p:cTn id="54" fill="hold">
                            <p:stCondLst>
                              <p:cond delay="1000"/>
                            </p:stCondLst>
                            <p:childTnLst>
                              <p:par>
                                <p:cTn id="55" presetID="6" presetClass="entr" presetSubtype="16" fill="hold" grpId="0" nodeType="afterEffect">
                                  <p:stCondLst>
                                    <p:cond delay="0"/>
                                  </p:stCondLst>
                                  <p:childTnLst>
                                    <p:set>
                                      <p:cBhvr>
                                        <p:cTn id="56" dur="1" fill="hold">
                                          <p:stCondLst>
                                            <p:cond delay="0"/>
                                          </p:stCondLst>
                                        </p:cTn>
                                        <p:tgtEl>
                                          <p:spTgt spid="11"/>
                                        </p:tgtEl>
                                        <p:attrNameLst>
                                          <p:attrName>style.visibility</p:attrName>
                                        </p:attrNameLst>
                                      </p:cBhvr>
                                      <p:to>
                                        <p:strVal val="visible"/>
                                      </p:to>
                                    </p:set>
                                    <p:animEffect transition="in" filter="circle(in)">
                                      <p:cBhvr>
                                        <p:cTn id="5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1" grpId="0" animBg="1"/>
      <p:bldP spid="1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a:cxnSpLocks/>
          </p:cNvCxnSpPr>
          <p:nvPr/>
        </p:nvCxnSpPr>
        <p:spPr>
          <a:xfrm>
            <a:off x="309489" y="6418912"/>
            <a:ext cx="11459469"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460954"/>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–الفصل الدراسي الثاني 2020-2021م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8" name="مستطيل مستدير الزوايا 7"/>
          <p:cNvSpPr/>
          <p:nvPr/>
        </p:nvSpPr>
        <p:spPr>
          <a:xfrm>
            <a:off x="901522" y="1532780"/>
            <a:ext cx="10728101" cy="4564098"/>
          </a:xfrm>
          <a:prstGeom prst="roundRect">
            <a:avLst/>
          </a:prstGeom>
          <a:solidFill>
            <a:schemeClr val="accent1">
              <a:lumMod val="20000"/>
              <a:lumOff val="80000"/>
            </a:schemeClr>
          </a:solidFill>
          <a:ln>
            <a:noFill/>
            <a:prstDash val="dash"/>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rtl="1">
              <a:lnSpc>
                <a:spcPct val="150000"/>
              </a:lnSpc>
            </a:pPr>
            <a:r>
              <a:rPr lang="ar-BH"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1. كانت الأمة من إماء أهل المدينة تأخذ بيد رسول الله </a:t>
            </a:r>
            <a:r>
              <a:rPr lang="en-US"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ar-BH"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 فتنطلق به حيث شاءت. </a:t>
            </a:r>
          </a:p>
          <a:p>
            <a:pPr algn="just" rtl="1">
              <a:lnSpc>
                <a:spcPct val="150000"/>
              </a:lnSpc>
            </a:pPr>
            <a:r>
              <a:rPr lang="ar-BH"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2. وكان </a:t>
            </a:r>
            <a:r>
              <a:rPr lang="en-US"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ar-BH"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 بين أصحابه كأحدهم، يشاركهم في العمل، ولا يتميّز عليهم بشيء، ففي غزوة الأحزاب اشترك معهم في حفر الخندق، وقد وارى التراب بطنه. </a:t>
            </a:r>
          </a:p>
          <a:p>
            <a:pPr algn="just" rtl="1">
              <a:lnSpc>
                <a:spcPct val="150000"/>
              </a:lnSpc>
            </a:pPr>
            <a:r>
              <a:rPr lang="ar-BH"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3. وعنْ أَبِي هُرَيْرَةَ، وَأَبِي ذَرٍّ، قَالَا: كَانَ رَسُولُ اللَّهِ </a:t>
            </a:r>
            <a:r>
              <a:rPr lang="ar-BH"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ar-BH"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 يَجْلِسُ بَيْنَ ظَهْرَانَيْ أَصْحَابِهِ، فَيَجِيءُ الْغَرِيبُ فَلَا يَدْرِي أَيُّهُمْ هُوَ حَتَّى يَسْأَلَ.</a:t>
            </a:r>
          </a:p>
          <a:p>
            <a:pPr algn="just" rtl="1">
              <a:lnSpc>
                <a:spcPct val="150000"/>
              </a:lnSpc>
            </a:pPr>
            <a:r>
              <a:rPr lang="ar-BH"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4. وعن أَنَسَ بْنَ مَالِكٍ قَالَ: كَانَ رَسُولُ اللهِ </a:t>
            </a:r>
            <a:r>
              <a:rPr lang="ar-BH"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ar-BH"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 يُخَالِطُنَا، حَتَّى إِنْ كَانَ لَيَقُولُ لِأَخٍ لِي: "يَا أَبَا عُمَيْرٍ مَا فَعَلَ النُّغَيْرُ».</a:t>
            </a:r>
            <a:endParaRPr lang="en-US"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9" name="مستطيل مستدير الزوايا 7"/>
          <p:cNvSpPr/>
          <p:nvPr/>
        </p:nvSpPr>
        <p:spPr>
          <a:xfrm>
            <a:off x="10183217" y="379497"/>
            <a:ext cx="1585741" cy="587737"/>
          </a:xfrm>
          <a:prstGeom prst="roundRect">
            <a:avLst/>
          </a:prstGeom>
          <a:solidFill>
            <a:schemeClr val="accent1">
              <a:lumMod val="40000"/>
              <a:lumOff val="60000"/>
            </a:schemeClr>
          </a:solidFill>
          <a:ln>
            <a:noFill/>
            <a:prstDash val="lgDashDotDot"/>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rtl="1"/>
            <a:r>
              <a:rPr lang="ar-BH"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2. </a:t>
            </a:r>
            <a:r>
              <a:rPr lang="ar-BH" sz="2800" b="1" dirty="0" smtClean="0">
                <a:solidFill>
                  <a:prstClr val="black"/>
                </a:solidFill>
                <a:latin typeface="Sakkal Majalla" panose="02000000000000000000" pitchFamily="2" charset="-78"/>
                <a:ea typeface="Calibri" panose="020F0502020204030204" pitchFamily="34" charset="0"/>
                <a:cs typeface="Sakkal Majalla" panose="02000000000000000000" pitchFamily="2" charset="-78"/>
              </a:rPr>
              <a:t>التواضع:</a:t>
            </a:r>
            <a:endParaRPr lang="en-US"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0" name="Rectangle: Diagonal Corners Snipped 1">
            <a:extLst>
              <a:ext uri="{FF2B5EF4-FFF2-40B4-BE49-F238E27FC236}">
                <a16:creationId xmlns="" xmlns:a16="http://schemas.microsoft.com/office/drawing/2014/main" id="{17A693D1-4E1B-440E-9786-BD0B3570F711}"/>
              </a:ext>
            </a:extLst>
          </p:cNvPr>
          <p:cNvSpPr/>
          <p:nvPr/>
        </p:nvSpPr>
        <p:spPr>
          <a:xfrm>
            <a:off x="66505" y="51316"/>
            <a:ext cx="2406239" cy="592627"/>
          </a:xfrm>
          <a:prstGeom prst="snip2DiagRect">
            <a:avLst/>
          </a:prstGeom>
          <a:solidFill>
            <a:schemeClr val="accent1">
              <a:lumMod val="20000"/>
              <a:lumOff val="80000"/>
            </a:schemeClr>
          </a:solidFill>
          <a:ln>
            <a:noFill/>
            <a:prstDash val="lgDashDotDot"/>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b="1" kern="0" dirty="0">
                <a:solidFill>
                  <a:prstClr val="black"/>
                </a:solidFill>
                <a:latin typeface="Sakkal Majalla" panose="02000000000000000000" pitchFamily="2" charset="-78"/>
                <a:cs typeface="Sakkal Majalla" panose="02000000000000000000" pitchFamily="2" charset="-78"/>
              </a:rPr>
              <a:t>صفات الرسول </a:t>
            </a:r>
            <a:r>
              <a:rPr lang="ar-BH" b="1" kern="0"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a:t>
            </a:r>
            <a:r>
              <a:rPr lang="ar-BH" b="1" kern="0" dirty="0">
                <a:solidFill>
                  <a:prstClr val="black"/>
                </a:solidFill>
                <a:latin typeface="Sakkal Majalla" panose="02000000000000000000" pitchFamily="2" charset="-78"/>
                <a:cs typeface="Sakkal Majalla" panose="02000000000000000000" pitchFamily="2" charset="-78"/>
              </a:rPr>
              <a:t>/ ( دين214 )</a:t>
            </a:r>
          </a:p>
        </p:txBody>
      </p:sp>
      <p:sp>
        <p:nvSpPr>
          <p:cNvPr id="11" name="Left Arrow 10"/>
          <p:cNvSpPr/>
          <p:nvPr/>
        </p:nvSpPr>
        <p:spPr>
          <a:xfrm>
            <a:off x="-44021" y="5538564"/>
            <a:ext cx="1667815" cy="867578"/>
          </a:xfrm>
          <a:prstGeom prst="leftArrow">
            <a:avLst/>
          </a:prstGeom>
          <a:solidFill>
            <a:schemeClr val="accent1">
              <a:lumMod val="40000"/>
              <a:lumOff val="60000"/>
            </a:schemeClr>
          </a:solidFill>
          <a:ln>
            <a:noFill/>
          </a:ln>
          <a:effectLst>
            <a:outerShdw blurRad="190500" dist="228600" dir="2700000" algn="ctr">
              <a:srgbClr val="000000">
                <a:alpha val="30000"/>
              </a:srgbClr>
            </a:outerShdw>
          </a:effectLst>
          <a:scene3d>
            <a:camera prst="isometricOffAxis1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تابع</a:t>
            </a:r>
            <a:r>
              <a:rPr lang="ar-BH" dirty="0">
                <a:solidFill>
                  <a:prstClr val="black"/>
                </a:solidFill>
              </a:rPr>
              <a:t> </a:t>
            </a:r>
            <a:endParaRPr lang="en-US" dirty="0">
              <a:solidFill>
                <a:prstClr val="black"/>
              </a:solidFill>
            </a:endParaRPr>
          </a:p>
        </p:txBody>
      </p:sp>
      <p:sp>
        <p:nvSpPr>
          <p:cNvPr id="12" name="Oval 11"/>
          <p:cNvSpPr/>
          <p:nvPr/>
        </p:nvSpPr>
        <p:spPr>
          <a:xfrm>
            <a:off x="5426997" y="253632"/>
            <a:ext cx="1801967" cy="846796"/>
          </a:xfrm>
          <a:prstGeom prst="ellipse">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dk1"/>
          </a:lnRef>
          <a:fillRef idx="1">
            <a:schemeClr val="lt1"/>
          </a:fillRef>
          <a:effectRef idx="0">
            <a:schemeClr val="dk1"/>
          </a:effectRef>
          <a:fontRef idx="minor">
            <a:schemeClr val="dk1"/>
          </a:fontRef>
        </p:style>
        <p:txBody>
          <a:bodyPr rtlCol="0" anchor="ctr"/>
          <a:lstStyle/>
          <a:p>
            <a:pPr algn="ctr"/>
            <a:r>
              <a:rPr lang="ar-BH"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دليل ذلك:</a:t>
            </a:r>
            <a:endParaRPr lang="en-US"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Tree>
    <p:extLst>
      <p:ext uri="{BB962C8B-B14F-4D97-AF65-F5344CB8AC3E}">
        <p14:creationId xmlns:p14="http://schemas.microsoft.com/office/powerpoint/2010/main" val="3910308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wipe(down)">
                                      <p:cBhvr>
                                        <p:cTn id="14" dur="580">
                                          <p:stCondLst>
                                            <p:cond delay="0"/>
                                          </p:stCondLst>
                                        </p:cTn>
                                        <p:tgtEl>
                                          <p:spTgt spid="12"/>
                                        </p:tgtEl>
                                      </p:cBhvr>
                                    </p:animEffect>
                                    <p:anim calcmode="lin" valueType="num">
                                      <p:cBhvr>
                                        <p:cTn id="15"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20" dur="26">
                                          <p:stCondLst>
                                            <p:cond delay="650"/>
                                          </p:stCondLst>
                                        </p:cTn>
                                        <p:tgtEl>
                                          <p:spTgt spid="12"/>
                                        </p:tgtEl>
                                      </p:cBhvr>
                                      <p:to x="100000" y="60000"/>
                                    </p:animScale>
                                    <p:animScale>
                                      <p:cBhvr>
                                        <p:cTn id="21" dur="166" decel="50000">
                                          <p:stCondLst>
                                            <p:cond delay="676"/>
                                          </p:stCondLst>
                                        </p:cTn>
                                        <p:tgtEl>
                                          <p:spTgt spid="12"/>
                                        </p:tgtEl>
                                      </p:cBhvr>
                                      <p:to x="100000" y="100000"/>
                                    </p:animScale>
                                    <p:animScale>
                                      <p:cBhvr>
                                        <p:cTn id="22" dur="26">
                                          <p:stCondLst>
                                            <p:cond delay="1312"/>
                                          </p:stCondLst>
                                        </p:cTn>
                                        <p:tgtEl>
                                          <p:spTgt spid="12"/>
                                        </p:tgtEl>
                                      </p:cBhvr>
                                      <p:to x="100000" y="80000"/>
                                    </p:animScale>
                                    <p:animScale>
                                      <p:cBhvr>
                                        <p:cTn id="23" dur="166" decel="50000">
                                          <p:stCondLst>
                                            <p:cond delay="1338"/>
                                          </p:stCondLst>
                                        </p:cTn>
                                        <p:tgtEl>
                                          <p:spTgt spid="12"/>
                                        </p:tgtEl>
                                      </p:cBhvr>
                                      <p:to x="100000" y="100000"/>
                                    </p:animScale>
                                    <p:animScale>
                                      <p:cBhvr>
                                        <p:cTn id="24" dur="26">
                                          <p:stCondLst>
                                            <p:cond delay="1642"/>
                                          </p:stCondLst>
                                        </p:cTn>
                                        <p:tgtEl>
                                          <p:spTgt spid="12"/>
                                        </p:tgtEl>
                                      </p:cBhvr>
                                      <p:to x="100000" y="90000"/>
                                    </p:animScale>
                                    <p:animScale>
                                      <p:cBhvr>
                                        <p:cTn id="25" dur="166" decel="50000">
                                          <p:stCondLst>
                                            <p:cond delay="1668"/>
                                          </p:stCondLst>
                                        </p:cTn>
                                        <p:tgtEl>
                                          <p:spTgt spid="12"/>
                                        </p:tgtEl>
                                      </p:cBhvr>
                                      <p:to x="100000" y="100000"/>
                                    </p:animScale>
                                    <p:animScale>
                                      <p:cBhvr>
                                        <p:cTn id="26" dur="26">
                                          <p:stCondLst>
                                            <p:cond delay="1808"/>
                                          </p:stCondLst>
                                        </p:cTn>
                                        <p:tgtEl>
                                          <p:spTgt spid="12"/>
                                        </p:tgtEl>
                                      </p:cBhvr>
                                      <p:to x="100000" y="95000"/>
                                    </p:animScale>
                                    <p:animScale>
                                      <p:cBhvr>
                                        <p:cTn id="27" dur="166" decel="50000">
                                          <p:stCondLst>
                                            <p:cond delay="1834"/>
                                          </p:stCondLst>
                                        </p:cTn>
                                        <p:tgtEl>
                                          <p:spTgt spid="12"/>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circle(in)">
                                      <p:cBhvr>
                                        <p:cTn id="32" dur="20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8">
                                            <p:txEl>
                                              <p:pRg st="0" end="0"/>
                                            </p:txEl>
                                          </p:spTgt>
                                        </p:tgtEl>
                                        <p:attrNameLst>
                                          <p:attrName>style.visibility</p:attrName>
                                        </p:attrNameLst>
                                      </p:cBhvr>
                                      <p:to>
                                        <p:strVal val="visible"/>
                                      </p:to>
                                    </p:set>
                                    <p:animEffect transition="in" filter="fade">
                                      <p:cBhvr>
                                        <p:cTn id="37" dur="1000"/>
                                        <p:tgtEl>
                                          <p:spTgt spid="8">
                                            <p:txEl>
                                              <p:pRg st="0" end="0"/>
                                            </p:txEl>
                                          </p:spTgt>
                                        </p:tgtEl>
                                      </p:cBhvr>
                                    </p:animEffect>
                                    <p:anim calcmode="lin" valueType="num">
                                      <p:cBhvr>
                                        <p:cTn id="3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39"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nodeType="clickEffect">
                                  <p:stCondLst>
                                    <p:cond delay="0"/>
                                  </p:stCondLst>
                                  <p:childTnLst>
                                    <p:set>
                                      <p:cBhvr>
                                        <p:cTn id="43" dur="1" fill="hold">
                                          <p:stCondLst>
                                            <p:cond delay="0"/>
                                          </p:stCondLst>
                                        </p:cTn>
                                        <p:tgtEl>
                                          <p:spTgt spid="8">
                                            <p:txEl>
                                              <p:pRg st="1" end="1"/>
                                            </p:txEl>
                                          </p:spTgt>
                                        </p:tgtEl>
                                        <p:attrNameLst>
                                          <p:attrName>style.visibility</p:attrName>
                                        </p:attrNameLst>
                                      </p:cBhvr>
                                      <p:to>
                                        <p:strVal val="visible"/>
                                      </p:to>
                                    </p:set>
                                    <p:animEffect transition="in" filter="fade">
                                      <p:cBhvr>
                                        <p:cTn id="44" dur="1000"/>
                                        <p:tgtEl>
                                          <p:spTgt spid="8">
                                            <p:txEl>
                                              <p:pRg st="1" end="1"/>
                                            </p:txEl>
                                          </p:spTgt>
                                        </p:tgtEl>
                                      </p:cBhvr>
                                    </p:animEffect>
                                    <p:anim calcmode="lin" valueType="num">
                                      <p:cBhvr>
                                        <p:cTn id="45"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46"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nodeType="clickEffect">
                                  <p:stCondLst>
                                    <p:cond delay="0"/>
                                  </p:stCondLst>
                                  <p:childTnLst>
                                    <p:set>
                                      <p:cBhvr>
                                        <p:cTn id="50" dur="1" fill="hold">
                                          <p:stCondLst>
                                            <p:cond delay="0"/>
                                          </p:stCondLst>
                                        </p:cTn>
                                        <p:tgtEl>
                                          <p:spTgt spid="8">
                                            <p:txEl>
                                              <p:pRg st="2" end="2"/>
                                            </p:txEl>
                                          </p:spTgt>
                                        </p:tgtEl>
                                        <p:attrNameLst>
                                          <p:attrName>style.visibility</p:attrName>
                                        </p:attrNameLst>
                                      </p:cBhvr>
                                      <p:to>
                                        <p:strVal val="visible"/>
                                      </p:to>
                                    </p:set>
                                    <p:animEffect transition="in" filter="fade">
                                      <p:cBhvr>
                                        <p:cTn id="51" dur="1000"/>
                                        <p:tgtEl>
                                          <p:spTgt spid="8">
                                            <p:txEl>
                                              <p:pRg st="2" end="2"/>
                                            </p:txEl>
                                          </p:spTgt>
                                        </p:tgtEl>
                                      </p:cBhvr>
                                    </p:animEffect>
                                    <p:anim calcmode="lin" valueType="num">
                                      <p:cBhvr>
                                        <p:cTn id="52"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53"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nodeType="clickEffect">
                                  <p:stCondLst>
                                    <p:cond delay="0"/>
                                  </p:stCondLst>
                                  <p:childTnLst>
                                    <p:set>
                                      <p:cBhvr>
                                        <p:cTn id="57" dur="1" fill="hold">
                                          <p:stCondLst>
                                            <p:cond delay="0"/>
                                          </p:stCondLst>
                                        </p:cTn>
                                        <p:tgtEl>
                                          <p:spTgt spid="8">
                                            <p:txEl>
                                              <p:pRg st="3" end="3"/>
                                            </p:txEl>
                                          </p:spTgt>
                                        </p:tgtEl>
                                        <p:attrNameLst>
                                          <p:attrName>style.visibility</p:attrName>
                                        </p:attrNameLst>
                                      </p:cBhvr>
                                      <p:to>
                                        <p:strVal val="visible"/>
                                      </p:to>
                                    </p:set>
                                    <p:animEffect transition="in" filter="fade">
                                      <p:cBhvr>
                                        <p:cTn id="58" dur="1000"/>
                                        <p:tgtEl>
                                          <p:spTgt spid="8">
                                            <p:txEl>
                                              <p:pRg st="3" end="3"/>
                                            </p:txEl>
                                          </p:spTgt>
                                        </p:tgtEl>
                                      </p:cBhvr>
                                    </p:animEffect>
                                    <p:anim calcmode="lin" valueType="num">
                                      <p:cBhvr>
                                        <p:cTn id="59"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60"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par>
                          <p:cTn id="61" fill="hold">
                            <p:stCondLst>
                              <p:cond delay="1000"/>
                            </p:stCondLst>
                            <p:childTnLst>
                              <p:par>
                                <p:cTn id="62" presetID="6" presetClass="entr" presetSubtype="16" fill="hold" grpId="0" nodeType="afterEffect">
                                  <p:stCondLst>
                                    <p:cond delay="0"/>
                                  </p:stCondLst>
                                  <p:childTnLst>
                                    <p:set>
                                      <p:cBhvr>
                                        <p:cTn id="63" dur="1" fill="hold">
                                          <p:stCondLst>
                                            <p:cond delay="0"/>
                                          </p:stCondLst>
                                        </p:cTn>
                                        <p:tgtEl>
                                          <p:spTgt spid="11"/>
                                        </p:tgtEl>
                                        <p:attrNameLst>
                                          <p:attrName>style.visibility</p:attrName>
                                        </p:attrNameLst>
                                      </p:cBhvr>
                                      <p:to>
                                        <p:strVal val="visible"/>
                                      </p:to>
                                    </p:set>
                                    <p:animEffect transition="in" filter="circle(in)">
                                      <p:cBhvr>
                                        <p:cTn id="64"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1" grpId="0" animBg="1"/>
      <p:bldP spid="1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a:cxnSpLocks/>
          </p:cNvCxnSpPr>
          <p:nvPr/>
        </p:nvCxnSpPr>
        <p:spPr>
          <a:xfrm>
            <a:off x="309489" y="6418912"/>
            <a:ext cx="11459469"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460954"/>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–الفصل الدراسي الثاني 2020-2021م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3" name="مستطيل مستدير الزوايا 7"/>
          <p:cNvSpPr/>
          <p:nvPr/>
        </p:nvSpPr>
        <p:spPr>
          <a:xfrm>
            <a:off x="210355" y="1171978"/>
            <a:ext cx="11771289" cy="5092585"/>
          </a:xfrm>
          <a:prstGeom prst="roundRect">
            <a:avLst/>
          </a:prstGeom>
          <a:solidFill>
            <a:schemeClr val="accent5">
              <a:lumMod val="20000"/>
              <a:lumOff val="80000"/>
            </a:schemeClr>
          </a:solidFill>
          <a:ln>
            <a:noFill/>
            <a:prstDash val="dash"/>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rtl="1">
              <a:lnSpc>
                <a:spcPct val="150000"/>
              </a:lnSpc>
            </a:pPr>
            <a:r>
              <a:rPr lang="ar-BH" sz="23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1. كان من شروط هدنة الحديبية بين الرسول </a:t>
            </a:r>
            <a:r>
              <a:rPr lang="en-US" sz="23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ar-BH" sz="23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 والمشركين من قريش: أنّ من جاءهم من المسلمين لا يردُّونه إلى رسول الله </a:t>
            </a:r>
            <a:r>
              <a:rPr lang="en-US" sz="23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ar-BH" sz="23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 ومن جاء إلى النبيّ </a:t>
            </a:r>
            <a:r>
              <a:rPr lang="en-US" sz="23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ar-BH" sz="23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 منهم ردّه إليهم. فبينما رسول الله </a:t>
            </a:r>
            <a:r>
              <a:rPr lang="en-US" sz="23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ar-BH" sz="23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 يكتب العهد الذي اتفقوا عليه إذ جاء أبو جندل وهو ابن سهيل بن عمرو الذي كان يفاوض الرسول </a:t>
            </a:r>
            <a:r>
              <a:rPr lang="en-US" sz="23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ar-BH" sz="23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 وكان أبو جندل قد أسلم، وعذّبه قومه وحبسوه، فجاء يرسف في قيوده يلوذ بالنبيّ </a:t>
            </a:r>
            <a:r>
              <a:rPr lang="en-US" sz="23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ar-BH" sz="23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 فَلَمَّا رَأَى سُهَيْلٌ أَبَا جَنْدَلٍ، قَامَ إِلَيْهِ، فَضَرَبَ وَجْهَهُ، ثُمَّ قَالَ: يَا مُحَمَّدُ، قَدْ لُجَّتِ الْقَضِيَّةُ بَيْنِي وَبَيْنَكَ قَبْلَ أَنْ يَأْتِيَكَ هَذَا. قَالَ: "صَدَقْتَ". فَقَامَ إِلَيْهِ، فَأَخَذَ بِتَلْبِيبِهِ، قَالَ: وَصَرَخَ أَبُو جَنْدَلٍ بِأَعْلَى صَوْتِهِ: يَا مَعَاشِرَ الْمُسْلِمِينَ، أَتَرُدُّونَنِي إِلَى أَهْلِ الشِّرْكِ، فَيَفْتِنُونِي فِي دِينِي. قَالَ: فَزَادَ النَّاسُ شَرًّا إِلَى مَا بِهِمْ. فَقَالَ رَسُولُ اللهِ </a:t>
            </a:r>
            <a:r>
              <a:rPr lang="ar-BH" sz="23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ar-BH" sz="23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 "يَا أَبَا جَنْدَلٍ اصْبِرْ وَاحْتَسِبْ، فَإِنَّ اللهَ </a:t>
            </a:r>
            <a:r>
              <a:rPr lang="ar-BH" sz="23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 </a:t>
            </a:r>
            <a:r>
              <a:rPr lang="ar-BH" sz="23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جَاعِلٌ لَكَ وَلِمَنْ مَعَكَ مِنَ الْمُسْتَضْعَفِينَ فَرَجًا وَمَخْرَجًا، إِنَّا قَدْ عَقَدْنَا بَيْنَنَا وَبَيْنَ الْقَوْمِ صُلْحًا، فَأَعْطَيْنَاهُمْ عَلَى ذَلِكَ، وَأَعْطَوْنَا عَلَيْهِ عَهْدًا، وَإِنَّا لَنْ نَغْدِرَ بِهِمْ".</a:t>
            </a:r>
          </a:p>
          <a:p>
            <a:pPr algn="just" rtl="1">
              <a:lnSpc>
                <a:spcPct val="150000"/>
              </a:lnSpc>
            </a:pPr>
            <a:r>
              <a:rPr lang="ar-BH" sz="23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2. وكذلك فعل مع أبي بصير لما أفْلتَ من حبس المشركين بمكة وهاجر إليه. وكذلك فعل مع أبي رافع لما أرسلته قريش برسالةٍ إلى المدينة فرغب في الإسلام والمقام، فقال له النبيُّ </a:t>
            </a:r>
            <a:r>
              <a:rPr lang="en-US" sz="23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ar-BH" sz="23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 (إني لا أخيسُ بالعهد</a:t>
            </a:r>
            <a:r>
              <a:rPr lang="ar-BH" sz="2300" b="1" dirty="0" smtClean="0">
                <a:solidFill>
                  <a:prstClr val="black"/>
                </a:solidFill>
                <a:latin typeface="Sakkal Majalla" panose="02000000000000000000" pitchFamily="2" charset="-78"/>
                <a:ea typeface="Calibri" panose="020F0502020204030204" pitchFamily="34" charset="0"/>
                <a:cs typeface="Sakkal Majalla" panose="02000000000000000000" pitchFamily="2" charset="-78"/>
              </a:rPr>
              <a:t>).</a:t>
            </a:r>
            <a:endParaRPr lang="en-US" sz="23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4" name="مستطيل مستدير الزوايا 7"/>
          <p:cNvSpPr/>
          <p:nvPr/>
        </p:nvSpPr>
        <p:spPr>
          <a:xfrm>
            <a:off x="10354615" y="122848"/>
            <a:ext cx="1414344" cy="587737"/>
          </a:xfrm>
          <a:prstGeom prst="roundRect">
            <a:avLst/>
          </a:prstGeom>
          <a:solidFill>
            <a:schemeClr val="accent5">
              <a:lumMod val="40000"/>
              <a:lumOff val="60000"/>
            </a:schemeClr>
          </a:solidFill>
          <a:ln>
            <a:noFill/>
            <a:prstDash val="lgDashDotDot"/>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rtl="1"/>
            <a:r>
              <a:rPr lang="ar-BH"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3. الوفاء:</a:t>
            </a:r>
            <a:endParaRPr lang="en-US"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5" name="Rectangle: Diagonal Corners Snipped 1">
            <a:extLst>
              <a:ext uri="{FF2B5EF4-FFF2-40B4-BE49-F238E27FC236}">
                <a16:creationId xmlns="" xmlns:a16="http://schemas.microsoft.com/office/drawing/2014/main" id="{17A693D1-4E1B-440E-9786-BD0B3570F711}"/>
              </a:ext>
            </a:extLst>
          </p:cNvPr>
          <p:cNvSpPr/>
          <p:nvPr/>
        </p:nvSpPr>
        <p:spPr>
          <a:xfrm>
            <a:off x="66505" y="51316"/>
            <a:ext cx="2406239" cy="592627"/>
          </a:xfrm>
          <a:prstGeom prst="snip2DiagRect">
            <a:avLst/>
          </a:prstGeom>
          <a:solidFill>
            <a:schemeClr val="accent1">
              <a:lumMod val="20000"/>
              <a:lumOff val="80000"/>
            </a:schemeClr>
          </a:solidFill>
          <a:ln>
            <a:noFill/>
            <a:prstDash val="lgDashDotDot"/>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b="1" kern="0" dirty="0">
                <a:solidFill>
                  <a:prstClr val="black"/>
                </a:solidFill>
                <a:latin typeface="Sakkal Majalla" panose="02000000000000000000" pitchFamily="2" charset="-78"/>
                <a:cs typeface="Sakkal Majalla" panose="02000000000000000000" pitchFamily="2" charset="-78"/>
              </a:rPr>
              <a:t>صفات الرسول </a:t>
            </a:r>
            <a:r>
              <a:rPr lang="ar-BH" b="1" kern="0"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a:t>
            </a:r>
            <a:r>
              <a:rPr lang="ar-BH" b="1" kern="0" dirty="0">
                <a:solidFill>
                  <a:prstClr val="black"/>
                </a:solidFill>
                <a:latin typeface="Sakkal Majalla" panose="02000000000000000000" pitchFamily="2" charset="-78"/>
                <a:cs typeface="Sakkal Majalla" panose="02000000000000000000" pitchFamily="2" charset="-78"/>
              </a:rPr>
              <a:t>/ ( دين214 )</a:t>
            </a:r>
          </a:p>
        </p:txBody>
      </p:sp>
      <p:sp>
        <p:nvSpPr>
          <p:cNvPr id="16" name="Left Arrow 15"/>
          <p:cNvSpPr/>
          <p:nvPr/>
        </p:nvSpPr>
        <p:spPr>
          <a:xfrm>
            <a:off x="-103031" y="5750670"/>
            <a:ext cx="1667815" cy="867578"/>
          </a:xfrm>
          <a:prstGeom prst="leftArrow">
            <a:avLst/>
          </a:prstGeom>
          <a:solidFill>
            <a:schemeClr val="accent5">
              <a:lumMod val="40000"/>
              <a:lumOff val="60000"/>
            </a:schemeClr>
          </a:solidFill>
          <a:ln>
            <a:noFill/>
          </a:ln>
          <a:effectLst>
            <a:outerShdw blurRad="190500" dist="228600" dir="2700000" algn="ctr">
              <a:srgbClr val="000000">
                <a:alpha val="30000"/>
              </a:srgbClr>
            </a:outerShdw>
          </a:effectLst>
          <a:scene3d>
            <a:camera prst="isometricOffAxis1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تابع</a:t>
            </a:r>
            <a:r>
              <a:rPr lang="ar-BH" dirty="0">
                <a:solidFill>
                  <a:prstClr val="black"/>
                </a:solidFill>
              </a:rPr>
              <a:t> </a:t>
            </a:r>
            <a:endParaRPr lang="en-US" dirty="0">
              <a:solidFill>
                <a:prstClr val="black"/>
              </a:solidFill>
            </a:endParaRPr>
          </a:p>
        </p:txBody>
      </p:sp>
      <p:sp>
        <p:nvSpPr>
          <p:cNvPr id="17" name="Oval 16"/>
          <p:cNvSpPr/>
          <p:nvPr/>
        </p:nvSpPr>
        <p:spPr>
          <a:xfrm>
            <a:off x="5195015" y="51316"/>
            <a:ext cx="1801967" cy="785613"/>
          </a:xfrm>
          <a:prstGeom prst="ellipse">
            <a:avLst/>
          </a:prstGeom>
          <a:solidFill>
            <a:schemeClr val="accent5">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dk1"/>
          </a:lnRef>
          <a:fillRef idx="1">
            <a:schemeClr val="lt1"/>
          </a:fillRef>
          <a:effectRef idx="0">
            <a:schemeClr val="dk1"/>
          </a:effectRef>
          <a:fontRef idx="minor">
            <a:schemeClr val="dk1"/>
          </a:fontRef>
        </p:style>
        <p:txBody>
          <a:bodyPr rtlCol="0" anchor="ctr"/>
          <a:lstStyle/>
          <a:p>
            <a:pPr algn="ctr"/>
            <a:r>
              <a:rPr lang="ar-BH"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دليل ذلك:</a:t>
            </a:r>
            <a:endParaRPr lang="en-US"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Tree>
    <p:extLst>
      <p:ext uri="{BB962C8B-B14F-4D97-AF65-F5344CB8AC3E}">
        <p14:creationId xmlns:p14="http://schemas.microsoft.com/office/powerpoint/2010/main" val="1541643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17"/>
                                        </p:tgtEl>
                                        <p:attrNameLst>
                                          <p:attrName>style.visibility</p:attrName>
                                        </p:attrNameLst>
                                      </p:cBhvr>
                                      <p:to>
                                        <p:strVal val="visible"/>
                                      </p:to>
                                    </p:set>
                                    <p:animEffect transition="in" filter="wipe(down)">
                                      <p:cBhvr>
                                        <p:cTn id="14" dur="580">
                                          <p:stCondLst>
                                            <p:cond delay="0"/>
                                          </p:stCondLst>
                                        </p:cTn>
                                        <p:tgtEl>
                                          <p:spTgt spid="17"/>
                                        </p:tgtEl>
                                      </p:cBhvr>
                                    </p:animEffect>
                                    <p:anim calcmode="lin" valueType="num">
                                      <p:cBhvr>
                                        <p:cTn id="15" dur="1822" tmFilter="0,0; 0.14,0.36; 0.43,0.73; 0.71,0.91; 1.0,1.0">
                                          <p:stCondLst>
                                            <p:cond delay="0"/>
                                          </p:stCondLst>
                                        </p:cTn>
                                        <p:tgtEl>
                                          <p:spTgt spid="17"/>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17"/>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17"/>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17"/>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17"/>
                                        </p:tgtEl>
                                        <p:attrNameLst>
                                          <p:attrName>ppt_y</p:attrName>
                                        </p:attrNameLst>
                                      </p:cBhvr>
                                      <p:tavLst>
                                        <p:tav tm="0" fmla="#ppt_y-sin(pi*$)/81">
                                          <p:val>
                                            <p:fltVal val="0"/>
                                          </p:val>
                                        </p:tav>
                                        <p:tav tm="100000">
                                          <p:val>
                                            <p:fltVal val="1"/>
                                          </p:val>
                                        </p:tav>
                                      </p:tavLst>
                                    </p:anim>
                                    <p:animScale>
                                      <p:cBhvr>
                                        <p:cTn id="20" dur="26">
                                          <p:stCondLst>
                                            <p:cond delay="650"/>
                                          </p:stCondLst>
                                        </p:cTn>
                                        <p:tgtEl>
                                          <p:spTgt spid="17"/>
                                        </p:tgtEl>
                                      </p:cBhvr>
                                      <p:to x="100000" y="60000"/>
                                    </p:animScale>
                                    <p:animScale>
                                      <p:cBhvr>
                                        <p:cTn id="21" dur="166" decel="50000">
                                          <p:stCondLst>
                                            <p:cond delay="676"/>
                                          </p:stCondLst>
                                        </p:cTn>
                                        <p:tgtEl>
                                          <p:spTgt spid="17"/>
                                        </p:tgtEl>
                                      </p:cBhvr>
                                      <p:to x="100000" y="100000"/>
                                    </p:animScale>
                                    <p:animScale>
                                      <p:cBhvr>
                                        <p:cTn id="22" dur="26">
                                          <p:stCondLst>
                                            <p:cond delay="1312"/>
                                          </p:stCondLst>
                                        </p:cTn>
                                        <p:tgtEl>
                                          <p:spTgt spid="17"/>
                                        </p:tgtEl>
                                      </p:cBhvr>
                                      <p:to x="100000" y="80000"/>
                                    </p:animScale>
                                    <p:animScale>
                                      <p:cBhvr>
                                        <p:cTn id="23" dur="166" decel="50000">
                                          <p:stCondLst>
                                            <p:cond delay="1338"/>
                                          </p:stCondLst>
                                        </p:cTn>
                                        <p:tgtEl>
                                          <p:spTgt spid="17"/>
                                        </p:tgtEl>
                                      </p:cBhvr>
                                      <p:to x="100000" y="100000"/>
                                    </p:animScale>
                                    <p:animScale>
                                      <p:cBhvr>
                                        <p:cTn id="24" dur="26">
                                          <p:stCondLst>
                                            <p:cond delay="1642"/>
                                          </p:stCondLst>
                                        </p:cTn>
                                        <p:tgtEl>
                                          <p:spTgt spid="17"/>
                                        </p:tgtEl>
                                      </p:cBhvr>
                                      <p:to x="100000" y="90000"/>
                                    </p:animScale>
                                    <p:animScale>
                                      <p:cBhvr>
                                        <p:cTn id="25" dur="166" decel="50000">
                                          <p:stCondLst>
                                            <p:cond delay="1668"/>
                                          </p:stCondLst>
                                        </p:cTn>
                                        <p:tgtEl>
                                          <p:spTgt spid="17"/>
                                        </p:tgtEl>
                                      </p:cBhvr>
                                      <p:to x="100000" y="100000"/>
                                    </p:animScale>
                                    <p:animScale>
                                      <p:cBhvr>
                                        <p:cTn id="26" dur="26">
                                          <p:stCondLst>
                                            <p:cond delay="1808"/>
                                          </p:stCondLst>
                                        </p:cTn>
                                        <p:tgtEl>
                                          <p:spTgt spid="17"/>
                                        </p:tgtEl>
                                      </p:cBhvr>
                                      <p:to x="100000" y="95000"/>
                                    </p:animScale>
                                    <p:animScale>
                                      <p:cBhvr>
                                        <p:cTn id="27" dur="166" decel="50000">
                                          <p:stCondLst>
                                            <p:cond delay="1834"/>
                                          </p:stCondLst>
                                        </p:cTn>
                                        <p:tgtEl>
                                          <p:spTgt spid="17"/>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circle(in)">
                                      <p:cBhvr>
                                        <p:cTn id="32" dur="20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13">
                                            <p:txEl>
                                              <p:pRg st="0" end="0"/>
                                            </p:txEl>
                                          </p:spTgt>
                                        </p:tgtEl>
                                        <p:attrNameLst>
                                          <p:attrName>style.visibility</p:attrName>
                                        </p:attrNameLst>
                                      </p:cBhvr>
                                      <p:to>
                                        <p:strVal val="visible"/>
                                      </p:to>
                                    </p:set>
                                    <p:animEffect transition="in" filter="fade">
                                      <p:cBhvr>
                                        <p:cTn id="37" dur="1000"/>
                                        <p:tgtEl>
                                          <p:spTgt spid="13">
                                            <p:txEl>
                                              <p:pRg st="0" end="0"/>
                                            </p:txEl>
                                          </p:spTgt>
                                        </p:tgtEl>
                                      </p:cBhvr>
                                    </p:animEffect>
                                    <p:anim calcmode="lin" valueType="num">
                                      <p:cBhvr>
                                        <p:cTn id="38"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39" dur="1000" fill="hold"/>
                                        <p:tgtEl>
                                          <p:spTgt spid="1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nodeType="clickEffect">
                                  <p:stCondLst>
                                    <p:cond delay="0"/>
                                  </p:stCondLst>
                                  <p:childTnLst>
                                    <p:set>
                                      <p:cBhvr>
                                        <p:cTn id="43" dur="1" fill="hold">
                                          <p:stCondLst>
                                            <p:cond delay="0"/>
                                          </p:stCondLst>
                                        </p:cTn>
                                        <p:tgtEl>
                                          <p:spTgt spid="13">
                                            <p:txEl>
                                              <p:pRg st="1" end="1"/>
                                            </p:txEl>
                                          </p:spTgt>
                                        </p:tgtEl>
                                        <p:attrNameLst>
                                          <p:attrName>style.visibility</p:attrName>
                                        </p:attrNameLst>
                                      </p:cBhvr>
                                      <p:to>
                                        <p:strVal val="visible"/>
                                      </p:to>
                                    </p:set>
                                    <p:animEffect transition="in" filter="fade">
                                      <p:cBhvr>
                                        <p:cTn id="44" dur="1000"/>
                                        <p:tgtEl>
                                          <p:spTgt spid="13">
                                            <p:txEl>
                                              <p:pRg st="1" end="1"/>
                                            </p:txEl>
                                          </p:spTgt>
                                        </p:tgtEl>
                                      </p:cBhvr>
                                    </p:animEffect>
                                    <p:anim calcmode="lin" valueType="num">
                                      <p:cBhvr>
                                        <p:cTn id="45" dur="1000" fill="hold"/>
                                        <p:tgtEl>
                                          <p:spTgt spid="13">
                                            <p:txEl>
                                              <p:pRg st="1" end="1"/>
                                            </p:txEl>
                                          </p:spTgt>
                                        </p:tgtEl>
                                        <p:attrNameLst>
                                          <p:attrName>ppt_x</p:attrName>
                                        </p:attrNameLst>
                                      </p:cBhvr>
                                      <p:tavLst>
                                        <p:tav tm="0">
                                          <p:val>
                                            <p:strVal val="#ppt_x"/>
                                          </p:val>
                                        </p:tav>
                                        <p:tav tm="100000">
                                          <p:val>
                                            <p:strVal val="#ppt_x"/>
                                          </p:val>
                                        </p:tav>
                                      </p:tavLst>
                                    </p:anim>
                                    <p:anim calcmode="lin" valueType="num">
                                      <p:cBhvr>
                                        <p:cTn id="46" dur="1000" fill="hold"/>
                                        <p:tgtEl>
                                          <p:spTgt spid="13">
                                            <p:txEl>
                                              <p:pRg st="1" end="1"/>
                                            </p:txEl>
                                          </p:spTgt>
                                        </p:tgtEl>
                                        <p:attrNameLst>
                                          <p:attrName>ppt_y</p:attrName>
                                        </p:attrNameLst>
                                      </p:cBhvr>
                                      <p:tavLst>
                                        <p:tav tm="0">
                                          <p:val>
                                            <p:strVal val="#ppt_y+.1"/>
                                          </p:val>
                                        </p:tav>
                                        <p:tav tm="100000">
                                          <p:val>
                                            <p:strVal val="#ppt_y"/>
                                          </p:val>
                                        </p:tav>
                                      </p:tavLst>
                                    </p:anim>
                                  </p:childTnLst>
                                </p:cTn>
                              </p:par>
                            </p:childTnLst>
                          </p:cTn>
                        </p:par>
                        <p:par>
                          <p:cTn id="47" fill="hold">
                            <p:stCondLst>
                              <p:cond delay="1000"/>
                            </p:stCondLst>
                            <p:childTnLst>
                              <p:par>
                                <p:cTn id="48" presetID="6" presetClass="entr" presetSubtype="16" fill="hold" grpId="0" nodeType="afterEffect">
                                  <p:stCondLst>
                                    <p:cond delay="0"/>
                                  </p:stCondLst>
                                  <p:childTnLst>
                                    <p:set>
                                      <p:cBhvr>
                                        <p:cTn id="49" dur="1" fill="hold">
                                          <p:stCondLst>
                                            <p:cond delay="0"/>
                                          </p:stCondLst>
                                        </p:cTn>
                                        <p:tgtEl>
                                          <p:spTgt spid="16"/>
                                        </p:tgtEl>
                                        <p:attrNameLst>
                                          <p:attrName>style.visibility</p:attrName>
                                        </p:attrNameLst>
                                      </p:cBhvr>
                                      <p:to>
                                        <p:strVal val="visible"/>
                                      </p:to>
                                    </p:set>
                                    <p:animEffect transition="in" filter="circle(in)">
                                      <p:cBhvr>
                                        <p:cTn id="50"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6" grpId="0" animBg="1"/>
      <p:bldP spid="1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a:cxnSpLocks/>
          </p:cNvCxnSpPr>
          <p:nvPr/>
        </p:nvCxnSpPr>
        <p:spPr>
          <a:xfrm>
            <a:off x="309489" y="6418912"/>
            <a:ext cx="11459469"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460954"/>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–الفصل الدراسي الثاني 2020-2021م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8" name="مستطيل مستدير الزوايا 7"/>
          <p:cNvSpPr/>
          <p:nvPr/>
        </p:nvSpPr>
        <p:spPr>
          <a:xfrm>
            <a:off x="402555" y="1204512"/>
            <a:ext cx="11386889" cy="4845278"/>
          </a:xfrm>
          <a:prstGeom prst="roundRect">
            <a:avLst/>
          </a:prstGeom>
          <a:solidFill>
            <a:schemeClr val="accent2">
              <a:lumMod val="20000"/>
              <a:lumOff val="80000"/>
            </a:schemeClr>
          </a:solidFill>
          <a:ln>
            <a:noFill/>
            <a:prstDash val="dash"/>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rtl="1">
              <a:lnSpc>
                <a:spcPct val="150000"/>
              </a:lnSpc>
            </a:pPr>
            <a:r>
              <a:rPr lang="ar-BH" sz="26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1. كان رسول الله </a:t>
            </a:r>
            <a:r>
              <a:rPr lang="en-US" sz="26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ar-BH" sz="26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 أجود الناس </a:t>
            </a:r>
            <a:r>
              <a:rPr lang="ar-BH" sz="2600" b="1" dirty="0" err="1">
                <a:solidFill>
                  <a:prstClr val="black"/>
                </a:solidFill>
                <a:latin typeface="Sakkal Majalla" panose="02000000000000000000" pitchFamily="2" charset="-78"/>
                <a:ea typeface="Calibri" panose="020F0502020204030204" pitchFamily="34" charset="0"/>
                <a:cs typeface="Sakkal Majalla" panose="02000000000000000000" pitchFamily="2" charset="-78"/>
              </a:rPr>
              <a:t>وأسخاهم</a:t>
            </a:r>
            <a:r>
              <a:rPr lang="ar-BH" sz="26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 فعن أنسٍ </a:t>
            </a:r>
            <a:r>
              <a:rPr lang="en-US" sz="26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ar-BH" sz="26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 قال: "مَا سُئِلَ رَسُولُ اللهِ </a:t>
            </a:r>
            <a:r>
              <a:rPr lang="ar-BH" sz="26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 </a:t>
            </a:r>
            <a:r>
              <a:rPr lang="ar-BH" sz="26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عَلَى الْإِسْلَامِ شَيْئًا إِلَّا أَعْطَاهُ، قَالَ: فَجَاءَهُ رَجُلٌ فَأَعْطَاهُ غَنَمًا بَيْنَ جَبَلَيْنِ، فَرَجَعَ إِلَى قَوْمِهِ، فَقَالَ: يَا قَوْمِ أَسْلِمُوا، فَإِنَّ مُحَمَّدًا يُعْطِي عَطَاءً لَا يَخْشَى الْفَاقَةَ ".</a:t>
            </a:r>
          </a:p>
          <a:p>
            <a:pPr algn="just" rtl="1">
              <a:lnSpc>
                <a:spcPct val="150000"/>
              </a:lnSpc>
            </a:pPr>
            <a:r>
              <a:rPr lang="ar-BH" sz="26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2. وعن ابن عباسٍ رضي الله عنهما قال: «كَانَ رَسُولُ اللَّهِ </a:t>
            </a:r>
            <a:r>
              <a:rPr lang="ar-BH" sz="26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ar-BH" sz="26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 أَجْوَدَ النَّاسِ، وَكَانَ أَجْوَدُ مَا يَكُونُ فِي رَمَضَانَ حِينَ يَلْقَاهُ جِبْرِيلُ، وَكَانَ يَلْقَاهُ فِي كُلِّ لَيْلَةٍ مِنْ رَمَضَانَ فَيُدَارِسُهُ القُرْآنَ، فَلَرَسُولُ اللَّهِ </a:t>
            </a:r>
            <a:r>
              <a:rPr lang="ar-BH" sz="26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 </a:t>
            </a:r>
            <a:r>
              <a:rPr lang="ar-BH" sz="26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وَسَلَّمَ أَجْوَدُ بِالخَيْرِ مِنَ الرِّيحِ المُرْسَلَةِ».</a:t>
            </a:r>
          </a:p>
          <a:p>
            <a:pPr algn="just" rtl="1">
              <a:lnSpc>
                <a:spcPct val="150000"/>
              </a:lnSpc>
            </a:pPr>
            <a:r>
              <a:rPr lang="ar-BH" sz="26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3.  وعن جابر </a:t>
            </a:r>
            <a:r>
              <a:rPr lang="en-US" sz="26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ar-BH" sz="26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 قال: «مَا سُئِلَ النَّبِيُّ </a:t>
            </a:r>
            <a:r>
              <a:rPr lang="ar-BH" sz="26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ar-BH" sz="26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 عَنْ شَيْءٍ قَطُّ فَقَالَ: لاَ».</a:t>
            </a:r>
            <a:endParaRPr lang="en-US" sz="26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a:p>
            <a:pPr algn="just" rtl="1">
              <a:lnSpc>
                <a:spcPct val="150000"/>
              </a:lnSpc>
            </a:pPr>
            <a:r>
              <a:rPr lang="ar-BH" sz="26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 4. وحُملت إليه تسعون ألف درهم، فوضعها على حصيرٍ، ثم قام إليها فقسمها، فما ردّ </a:t>
            </a:r>
            <a:r>
              <a:rPr lang="ar-BH" sz="2600" b="1" dirty="0" smtClean="0">
                <a:solidFill>
                  <a:prstClr val="black"/>
                </a:solidFill>
                <a:latin typeface="Sakkal Majalla" panose="02000000000000000000" pitchFamily="2" charset="-78"/>
                <a:ea typeface="Calibri" panose="020F0502020204030204" pitchFamily="34" charset="0"/>
                <a:cs typeface="Sakkal Majalla" panose="02000000000000000000" pitchFamily="2" charset="-78"/>
              </a:rPr>
              <a:t>سائلًا حتى </a:t>
            </a:r>
            <a:r>
              <a:rPr lang="ar-BH" sz="26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فرغ منها.</a:t>
            </a:r>
          </a:p>
        </p:txBody>
      </p:sp>
      <p:sp>
        <p:nvSpPr>
          <p:cNvPr id="9" name="مستطيل مستدير الزوايا 7"/>
          <p:cNvSpPr/>
          <p:nvPr/>
        </p:nvSpPr>
        <p:spPr>
          <a:xfrm>
            <a:off x="9564253" y="301886"/>
            <a:ext cx="2204705" cy="587737"/>
          </a:xfrm>
          <a:prstGeom prst="roundRect">
            <a:avLst/>
          </a:prstGeom>
          <a:solidFill>
            <a:schemeClr val="accent2">
              <a:lumMod val="60000"/>
              <a:lumOff val="40000"/>
            </a:schemeClr>
          </a:solidFill>
          <a:ln>
            <a:noFill/>
            <a:prstDash val="lgDashDotDot"/>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rtl="1"/>
            <a:r>
              <a:rPr lang="ar-BH"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4. السخاء والجود:</a:t>
            </a:r>
            <a:endParaRPr lang="en-US"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0" name="Rectangle: Diagonal Corners Snipped 1">
            <a:extLst>
              <a:ext uri="{FF2B5EF4-FFF2-40B4-BE49-F238E27FC236}">
                <a16:creationId xmlns="" xmlns:a16="http://schemas.microsoft.com/office/drawing/2014/main" id="{17A693D1-4E1B-440E-9786-BD0B3570F711}"/>
              </a:ext>
            </a:extLst>
          </p:cNvPr>
          <p:cNvSpPr/>
          <p:nvPr/>
        </p:nvSpPr>
        <p:spPr>
          <a:xfrm>
            <a:off x="66505" y="51316"/>
            <a:ext cx="2406239" cy="592627"/>
          </a:xfrm>
          <a:prstGeom prst="snip2DiagRect">
            <a:avLst/>
          </a:prstGeom>
          <a:solidFill>
            <a:schemeClr val="accent1">
              <a:lumMod val="20000"/>
              <a:lumOff val="80000"/>
            </a:schemeClr>
          </a:solidFill>
          <a:ln>
            <a:noFill/>
            <a:prstDash val="lgDashDotDot"/>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b="1" kern="0" dirty="0">
                <a:solidFill>
                  <a:prstClr val="black"/>
                </a:solidFill>
                <a:latin typeface="Sakkal Majalla" panose="02000000000000000000" pitchFamily="2" charset="-78"/>
                <a:cs typeface="Sakkal Majalla" panose="02000000000000000000" pitchFamily="2" charset="-78"/>
              </a:rPr>
              <a:t>صفات الرسول </a:t>
            </a:r>
            <a:r>
              <a:rPr lang="ar-BH" b="1" kern="0"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a:t>
            </a:r>
            <a:r>
              <a:rPr lang="ar-BH" b="1" kern="0" dirty="0">
                <a:solidFill>
                  <a:prstClr val="black"/>
                </a:solidFill>
                <a:latin typeface="Sakkal Majalla" panose="02000000000000000000" pitchFamily="2" charset="-78"/>
                <a:cs typeface="Sakkal Majalla" panose="02000000000000000000" pitchFamily="2" charset="-78"/>
              </a:rPr>
              <a:t>/ ( دين214 )</a:t>
            </a:r>
          </a:p>
        </p:txBody>
      </p:sp>
      <p:sp>
        <p:nvSpPr>
          <p:cNvPr id="11" name="Left Arrow 10"/>
          <p:cNvSpPr/>
          <p:nvPr/>
        </p:nvSpPr>
        <p:spPr>
          <a:xfrm>
            <a:off x="-103031" y="5783876"/>
            <a:ext cx="1667815" cy="867578"/>
          </a:xfrm>
          <a:prstGeom prst="leftArrow">
            <a:avLst/>
          </a:prstGeom>
          <a:solidFill>
            <a:schemeClr val="accent2">
              <a:lumMod val="60000"/>
              <a:lumOff val="40000"/>
            </a:schemeClr>
          </a:solidFill>
          <a:ln>
            <a:noFill/>
          </a:ln>
          <a:effectLst>
            <a:outerShdw blurRad="190500" dist="228600" dir="2700000" algn="ctr">
              <a:srgbClr val="000000">
                <a:alpha val="30000"/>
              </a:srgbClr>
            </a:outerShdw>
          </a:effectLst>
          <a:scene3d>
            <a:camera prst="isometricOffAxis1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تابع</a:t>
            </a:r>
            <a:r>
              <a:rPr lang="ar-BH" dirty="0">
                <a:solidFill>
                  <a:prstClr val="black"/>
                </a:solidFill>
              </a:rPr>
              <a:t> </a:t>
            </a:r>
            <a:endParaRPr lang="en-US" dirty="0">
              <a:solidFill>
                <a:prstClr val="black"/>
              </a:solidFill>
            </a:endParaRPr>
          </a:p>
        </p:txBody>
      </p:sp>
      <p:sp>
        <p:nvSpPr>
          <p:cNvPr id="12" name="Oval 11"/>
          <p:cNvSpPr/>
          <p:nvPr/>
        </p:nvSpPr>
        <p:spPr>
          <a:xfrm>
            <a:off x="5068373" y="220545"/>
            <a:ext cx="1801967" cy="846796"/>
          </a:xfrm>
          <a:prstGeom prst="ellipse">
            <a:avLst/>
          </a:prstGeom>
          <a:solidFill>
            <a:schemeClr val="accent2">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dk1"/>
          </a:lnRef>
          <a:fillRef idx="1">
            <a:schemeClr val="lt1"/>
          </a:fillRef>
          <a:effectRef idx="0">
            <a:schemeClr val="dk1"/>
          </a:effectRef>
          <a:fontRef idx="minor">
            <a:schemeClr val="dk1"/>
          </a:fontRef>
        </p:style>
        <p:txBody>
          <a:bodyPr rtlCol="0" anchor="ctr"/>
          <a:lstStyle/>
          <a:p>
            <a:pPr algn="ctr"/>
            <a:r>
              <a:rPr lang="ar-BH"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دليل ذلك:</a:t>
            </a:r>
            <a:endParaRPr lang="en-US"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Tree>
    <p:extLst>
      <p:ext uri="{BB962C8B-B14F-4D97-AF65-F5344CB8AC3E}">
        <p14:creationId xmlns:p14="http://schemas.microsoft.com/office/powerpoint/2010/main" val="2331277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wipe(down)">
                                      <p:cBhvr>
                                        <p:cTn id="14" dur="580">
                                          <p:stCondLst>
                                            <p:cond delay="0"/>
                                          </p:stCondLst>
                                        </p:cTn>
                                        <p:tgtEl>
                                          <p:spTgt spid="12"/>
                                        </p:tgtEl>
                                      </p:cBhvr>
                                    </p:animEffect>
                                    <p:anim calcmode="lin" valueType="num">
                                      <p:cBhvr>
                                        <p:cTn id="15"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20" dur="26">
                                          <p:stCondLst>
                                            <p:cond delay="650"/>
                                          </p:stCondLst>
                                        </p:cTn>
                                        <p:tgtEl>
                                          <p:spTgt spid="12"/>
                                        </p:tgtEl>
                                      </p:cBhvr>
                                      <p:to x="100000" y="60000"/>
                                    </p:animScale>
                                    <p:animScale>
                                      <p:cBhvr>
                                        <p:cTn id="21" dur="166" decel="50000">
                                          <p:stCondLst>
                                            <p:cond delay="676"/>
                                          </p:stCondLst>
                                        </p:cTn>
                                        <p:tgtEl>
                                          <p:spTgt spid="12"/>
                                        </p:tgtEl>
                                      </p:cBhvr>
                                      <p:to x="100000" y="100000"/>
                                    </p:animScale>
                                    <p:animScale>
                                      <p:cBhvr>
                                        <p:cTn id="22" dur="26">
                                          <p:stCondLst>
                                            <p:cond delay="1312"/>
                                          </p:stCondLst>
                                        </p:cTn>
                                        <p:tgtEl>
                                          <p:spTgt spid="12"/>
                                        </p:tgtEl>
                                      </p:cBhvr>
                                      <p:to x="100000" y="80000"/>
                                    </p:animScale>
                                    <p:animScale>
                                      <p:cBhvr>
                                        <p:cTn id="23" dur="166" decel="50000">
                                          <p:stCondLst>
                                            <p:cond delay="1338"/>
                                          </p:stCondLst>
                                        </p:cTn>
                                        <p:tgtEl>
                                          <p:spTgt spid="12"/>
                                        </p:tgtEl>
                                      </p:cBhvr>
                                      <p:to x="100000" y="100000"/>
                                    </p:animScale>
                                    <p:animScale>
                                      <p:cBhvr>
                                        <p:cTn id="24" dur="26">
                                          <p:stCondLst>
                                            <p:cond delay="1642"/>
                                          </p:stCondLst>
                                        </p:cTn>
                                        <p:tgtEl>
                                          <p:spTgt spid="12"/>
                                        </p:tgtEl>
                                      </p:cBhvr>
                                      <p:to x="100000" y="90000"/>
                                    </p:animScale>
                                    <p:animScale>
                                      <p:cBhvr>
                                        <p:cTn id="25" dur="166" decel="50000">
                                          <p:stCondLst>
                                            <p:cond delay="1668"/>
                                          </p:stCondLst>
                                        </p:cTn>
                                        <p:tgtEl>
                                          <p:spTgt spid="12"/>
                                        </p:tgtEl>
                                      </p:cBhvr>
                                      <p:to x="100000" y="100000"/>
                                    </p:animScale>
                                    <p:animScale>
                                      <p:cBhvr>
                                        <p:cTn id="26" dur="26">
                                          <p:stCondLst>
                                            <p:cond delay="1808"/>
                                          </p:stCondLst>
                                        </p:cTn>
                                        <p:tgtEl>
                                          <p:spTgt spid="12"/>
                                        </p:tgtEl>
                                      </p:cBhvr>
                                      <p:to x="100000" y="95000"/>
                                    </p:animScale>
                                    <p:animScale>
                                      <p:cBhvr>
                                        <p:cTn id="27" dur="166" decel="50000">
                                          <p:stCondLst>
                                            <p:cond delay="1834"/>
                                          </p:stCondLst>
                                        </p:cTn>
                                        <p:tgtEl>
                                          <p:spTgt spid="12"/>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circle(in)">
                                      <p:cBhvr>
                                        <p:cTn id="32" dur="20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8">
                                            <p:txEl>
                                              <p:pRg st="0" end="0"/>
                                            </p:txEl>
                                          </p:spTgt>
                                        </p:tgtEl>
                                        <p:attrNameLst>
                                          <p:attrName>style.visibility</p:attrName>
                                        </p:attrNameLst>
                                      </p:cBhvr>
                                      <p:to>
                                        <p:strVal val="visible"/>
                                      </p:to>
                                    </p:set>
                                    <p:animEffect transition="in" filter="fade">
                                      <p:cBhvr>
                                        <p:cTn id="37" dur="1000"/>
                                        <p:tgtEl>
                                          <p:spTgt spid="8">
                                            <p:txEl>
                                              <p:pRg st="0" end="0"/>
                                            </p:txEl>
                                          </p:spTgt>
                                        </p:tgtEl>
                                      </p:cBhvr>
                                    </p:animEffect>
                                    <p:anim calcmode="lin" valueType="num">
                                      <p:cBhvr>
                                        <p:cTn id="3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39"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nodeType="clickEffect">
                                  <p:stCondLst>
                                    <p:cond delay="0"/>
                                  </p:stCondLst>
                                  <p:childTnLst>
                                    <p:set>
                                      <p:cBhvr>
                                        <p:cTn id="43" dur="1" fill="hold">
                                          <p:stCondLst>
                                            <p:cond delay="0"/>
                                          </p:stCondLst>
                                        </p:cTn>
                                        <p:tgtEl>
                                          <p:spTgt spid="8">
                                            <p:txEl>
                                              <p:pRg st="1" end="1"/>
                                            </p:txEl>
                                          </p:spTgt>
                                        </p:tgtEl>
                                        <p:attrNameLst>
                                          <p:attrName>style.visibility</p:attrName>
                                        </p:attrNameLst>
                                      </p:cBhvr>
                                      <p:to>
                                        <p:strVal val="visible"/>
                                      </p:to>
                                    </p:set>
                                    <p:animEffect transition="in" filter="fade">
                                      <p:cBhvr>
                                        <p:cTn id="44" dur="1000"/>
                                        <p:tgtEl>
                                          <p:spTgt spid="8">
                                            <p:txEl>
                                              <p:pRg st="1" end="1"/>
                                            </p:txEl>
                                          </p:spTgt>
                                        </p:tgtEl>
                                      </p:cBhvr>
                                    </p:animEffect>
                                    <p:anim calcmode="lin" valueType="num">
                                      <p:cBhvr>
                                        <p:cTn id="45"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46"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nodeType="clickEffect">
                                  <p:stCondLst>
                                    <p:cond delay="0"/>
                                  </p:stCondLst>
                                  <p:childTnLst>
                                    <p:set>
                                      <p:cBhvr>
                                        <p:cTn id="50" dur="1" fill="hold">
                                          <p:stCondLst>
                                            <p:cond delay="0"/>
                                          </p:stCondLst>
                                        </p:cTn>
                                        <p:tgtEl>
                                          <p:spTgt spid="8">
                                            <p:txEl>
                                              <p:pRg st="2" end="2"/>
                                            </p:txEl>
                                          </p:spTgt>
                                        </p:tgtEl>
                                        <p:attrNameLst>
                                          <p:attrName>style.visibility</p:attrName>
                                        </p:attrNameLst>
                                      </p:cBhvr>
                                      <p:to>
                                        <p:strVal val="visible"/>
                                      </p:to>
                                    </p:set>
                                    <p:animEffect transition="in" filter="fade">
                                      <p:cBhvr>
                                        <p:cTn id="51" dur="1000"/>
                                        <p:tgtEl>
                                          <p:spTgt spid="8">
                                            <p:txEl>
                                              <p:pRg st="2" end="2"/>
                                            </p:txEl>
                                          </p:spTgt>
                                        </p:tgtEl>
                                      </p:cBhvr>
                                    </p:animEffect>
                                    <p:anim calcmode="lin" valueType="num">
                                      <p:cBhvr>
                                        <p:cTn id="52"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53"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nodeType="clickEffect">
                                  <p:stCondLst>
                                    <p:cond delay="0"/>
                                  </p:stCondLst>
                                  <p:childTnLst>
                                    <p:set>
                                      <p:cBhvr>
                                        <p:cTn id="57" dur="1" fill="hold">
                                          <p:stCondLst>
                                            <p:cond delay="0"/>
                                          </p:stCondLst>
                                        </p:cTn>
                                        <p:tgtEl>
                                          <p:spTgt spid="8">
                                            <p:txEl>
                                              <p:pRg st="3" end="3"/>
                                            </p:txEl>
                                          </p:spTgt>
                                        </p:tgtEl>
                                        <p:attrNameLst>
                                          <p:attrName>style.visibility</p:attrName>
                                        </p:attrNameLst>
                                      </p:cBhvr>
                                      <p:to>
                                        <p:strVal val="visible"/>
                                      </p:to>
                                    </p:set>
                                    <p:animEffect transition="in" filter="fade">
                                      <p:cBhvr>
                                        <p:cTn id="58" dur="1000"/>
                                        <p:tgtEl>
                                          <p:spTgt spid="8">
                                            <p:txEl>
                                              <p:pRg st="3" end="3"/>
                                            </p:txEl>
                                          </p:spTgt>
                                        </p:tgtEl>
                                      </p:cBhvr>
                                    </p:animEffect>
                                    <p:anim calcmode="lin" valueType="num">
                                      <p:cBhvr>
                                        <p:cTn id="59"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60"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par>
                          <p:cTn id="61" fill="hold">
                            <p:stCondLst>
                              <p:cond delay="1000"/>
                            </p:stCondLst>
                            <p:childTnLst>
                              <p:par>
                                <p:cTn id="62" presetID="6" presetClass="entr" presetSubtype="16" fill="hold" grpId="0" nodeType="afterEffect">
                                  <p:stCondLst>
                                    <p:cond delay="0"/>
                                  </p:stCondLst>
                                  <p:childTnLst>
                                    <p:set>
                                      <p:cBhvr>
                                        <p:cTn id="63" dur="1" fill="hold">
                                          <p:stCondLst>
                                            <p:cond delay="0"/>
                                          </p:stCondLst>
                                        </p:cTn>
                                        <p:tgtEl>
                                          <p:spTgt spid="11"/>
                                        </p:tgtEl>
                                        <p:attrNameLst>
                                          <p:attrName>style.visibility</p:attrName>
                                        </p:attrNameLst>
                                      </p:cBhvr>
                                      <p:to>
                                        <p:strVal val="visible"/>
                                      </p:to>
                                    </p:set>
                                    <p:animEffect transition="in" filter="circle(in)">
                                      <p:cBhvr>
                                        <p:cTn id="64"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1" grpId="0" animBg="1"/>
      <p:bldP spid="1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a:cxnSpLocks/>
          </p:cNvCxnSpPr>
          <p:nvPr/>
        </p:nvCxnSpPr>
        <p:spPr>
          <a:xfrm>
            <a:off x="309489" y="6418912"/>
            <a:ext cx="11459469"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460954"/>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–الفصل الدراسي الثاني 2020-2021م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8" name="مستطيل مستدير الزوايا 7"/>
          <p:cNvSpPr/>
          <p:nvPr/>
        </p:nvSpPr>
        <p:spPr>
          <a:xfrm>
            <a:off x="295422" y="1154291"/>
            <a:ext cx="11311661" cy="4748853"/>
          </a:xfrm>
          <a:prstGeom prst="roundRect">
            <a:avLst/>
          </a:prstGeom>
          <a:solidFill>
            <a:schemeClr val="accent6">
              <a:lumMod val="20000"/>
              <a:lumOff val="80000"/>
            </a:schemeClr>
          </a:solidFill>
          <a:ln>
            <a:noFill/>
            <a:prstDash val="dash"/>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rtl="1">
              <a:lnSpc>
                <a:spcPct val="150000"/>
              </a:lnSpc>
            </a:pPr>
            <a:r>
              <a:rPr lang="ar-BH"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1. كان </a:t>
            </a:r>
            <a:r>
              <a:rPr lang="en-US"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ar-BH"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 في أشدّ المواقف ثابت الجأش يحتمي به الأبطال، ويهرع إليه الرجال، قاتل وقُوتل، ودمي وجهه، وكُسرت رَبَاعيته، واضطرب من حوله، وهو في لقاء العدوِّ أثبت من الطود، وأخوف من الموت. يقول عليٌّ كرّم الله وجهه: «كُنَّا إِذَا احْمَرَّ الْبَأْسُ، وَلَقِيَ الْقَوْمُ، اتَّقَيْنَا بِرَسُولِ اللَّهِ </a:t>
            </a:r>
            <a:r>
              <a:rPr lang="ar-BH"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ar-BH"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 فَمَا يَكُونُ مِنَّا أَحَدٌ أَقْرَبَ إِلَى الْقَوْمِ مِنْهُ».</a:t>
            </a:r>
            <a:endParaRPr lang="en-US"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a:p>
            <a:pPr algn="just" rtl="1">
              <a:lnSpc>
                <a:spcPct val="150000"/>
              </a:lnSpc>
            </a:pPr>
            <a:r>
              <a:rPr lang="ar-BH"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2. وقد ثبت الرسول </a:t>
            </a:r>
            <a:r>
              <a:rPr lang="en-US"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ar-BH"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 في غزوة حنين حين أخذ المشركون المسلمين على غرّة، وفرّ كثيرٌ منهم ولم يبق معه إلاّ القليل من أصحابه، فإذا به يتقدَّمهم ومعه حربته وهو يصيح في وجوه المشركين: «أَنَا النَّبِيُّ لاَ كَذِبْ أَنَا ابْنُ عَبْدِ الْمُطَّلِبْ»، وظلّ على ثباته حتى عادوا إليه.</a:t>
            </a:r>
            <a:endParaRPr lang="en-US"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9" name="مستطيل مستدير الزوايا 7"/>
          <p:cNvSpPr/>
          <p:nvPr/>
        </p:nvSpPr>
        <p:spPr>
          <a:xfrm>
            <a:off x="9370269" y="200149"/>
            <a:ext cx="2398689" cy="587737"/>
          </a:xfrm>
          <a:prstGeom prst="roundRect">
            <a:avLst/>
          </a:prstGeom>
          <a:solidFill>
            <a:schemeClr val="accent6">
              <a:lumMod val="60000"/>
              <a:lumOff val="40000"/>
            </a:schemeClr>
          </a:solidFill>
          <a:ln>
            <a:noFill/>
            <a:prstDash val="lgDashDotDot"/>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rtl="1"/>
            <a:r>
              <a:rPr lang="ar-BH" sz="2800" b="1" dirty="0" smtClean="0">
                <a:solidFill>
                  <a:prstClr val="black"/>
                </a:solidFill>
                <a:latin typeface="Sakkal Majalla" panose="02000000000000000000" pitchFamily="2" charset="-78"/>
                <a:ea typeface="Calibri" panose="020F0502020204030204" pitchFamily="34" charset="0"/>
                <a:cs typeface="Sakkal Majalla" panose="02000000000000000000" pitchFamily="2" charset="-78"/>
              </a:rPr>
              <a:t>5.الشجاعة </a:t>
            </a:r>
            <a:r>
              <a:rPr lang="ar-BH"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والثبات:</a:t>
            </a:r>
            <a:endParaRPr lang="en-US"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0" name="Rectangle: Diagonal Corners Snipped 1">
            <a:extLst>
              <a:ext uri="{FF2B5EF4-FFF2-40B4-BE49-F238E27FC236}">
                <a16:creationId xmlns="" xmlns:a16="http://schemas.microsoft.com/office/drawing/2014/main" id="{17A693D1-4E1B-440E-9786-BD0B3570F711}"/>
              </a:ext>
            </a:extLst>
          </p:cNvPr>
          <p:cNvSpPr/>
          <p:nvPr/>
        </p:nvSpPr>
        <p:spPr>
          <a:xfrm>
            <a:off x="66505" y="51316"/>
            <a:ext cx="2406239" cy="592627"/>
          </a:xfrm>
          <a:prstGeom prst="snip2DiagRect">
            <a:avLst/>
          </a:prstGeom>
          <a:solidFill>
            <a:schemeClr val="accent1">
              <a:lumMod val="20000"/>
              <a:lumOff val="80000"/>
            </a:schemeClr>
          </a:solidFill>
          <a:ln>
            <a:noFill/>
            <a:prstDash val="lgDashDotDot"/>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b="1" kern="0" dirty="0">
                <a:solidFill>
                  <a:prstClr val="black"/>
                </a:solidFill>
                <a:latin typeface="Sakkal Majalla" panose="02000000000000000000" pitchFamily="2" charset="-78"/>
                <a:cs typeface="Sakkal Majalla" panose="02000000000000000000" pitchFamily="2" charset="-78"/>
              </a:rPr>
              <a:t>صفات الرسول </a:t>
            </a:r>
            <a:r>
              <a:rPr lang="ar-BH" b="1" kern="0"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a:t>
            </a:r>
            <a:r>
              <a:rPr lang="ar-BH" b="1" kern="0" dirty="0">
                <a:solidFill>
                  <a:prstClr val="black"/>
                </a:solidFill>
                <a:latin typeface="Sakkal Majalla" panose="02000000000000000000" pitchFamily="2" charset="-78"/>
                <a:cs typeface="Sakkal Majalla" panose="02000000000000000000" pitchFamily="2" charset="-78"/>
              </a:rPr>
              <a:t>/ ( دين214 )</a:t>
            </a:r>
          </a:p>
        </p:txBody>
      </p:sp>
      <p:sp>
        <p:nvSpPr>
          <p:cNvPr id="11" name="Oval 10"/>
          <p:cNvSpPr/>
          <p:nvPr/>
        </p:nvSpPr>
        <p:spPr>
          <a:xfrm>
            <a:off x="5195016" y="220545"/>
            <a:ext cx="1801967" cy="846796"/>
          </a:xfrm>
          <a:prstGeom prst="ellipse">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dk1"/>
          </a:lnRef>
          <a:fillRef idx="1">
            <a:schemeClr val="lt1"/>
          </a:fillRef>
          <a:effectRef idx="0">
            <a:schemeClr val="dk1"/>
          </a:effectRef>
          <a:fontRef idx="minor">
            <a:schemeClr val="dk1"/>
          </a:fontRef>
        </p:style>
        <p:txBody>
          <a:bodyPr rtlCol="0" anchor="ctr"/>
          <a:lstStyle/>
          <a:p>
            <a:pPr algn="ctr"/>
            <a:r>
              <a:rPr lang="ar-BH"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دليل ذلك:</a:t>
            </a:r>
            <a:endParaRPr lang="en-US"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2" name="Left Arrow 11"/>
          <p:cNvSpPr/>
          <p:nvPr/>
        </p:nvSpPr>
        <p:spPr>
          <a:xfrm>
            <a:off x="-90154" y="5632687"/>
            <a:ext cx="1667815" cy="867578"/>
          </a:xfrm>
          <a:prstGeom prst="leftArrow">
            <a:avLst/>
          </a:prstGeom>
          <a:solidFill>
            <a:schemeClr val="accent6">
              <a:lumMod val="60000"/>
              <a:lumOff val="40000"/>
            </a:schemeClr>
          </a:solidFill>
          <a:ln>
            <a:noFill/>
          </a:ln>
          <a:effectLst>
            <a:outerShdw blurRad="190500" dist="228600" dir="2700000" algn="ctr">
              <a:srgbClr val="000000">
                <a:alpha val="30000"/>
              </a:srgbClr>
            </a:outerShdw>
          </a:effectLst>
          <a:scene3d>
            <a:camera prst="isometricOffAxis1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تابع</a:t>
            </a:r>
            <a:r>
              <a:rPr lang="ar-BH" dirty="0">
                <a:solidFill>
                  <a:prstClr val="black"/>
                </a:solidFill>
              </a:rPr>
              <a:t> </a:t>
            </a:r>
            <a:endParaRPr lang="en-US" dirty="0">
              <a:solidFill>
                <a:prstClr val="black"/>
              </a:solidFill>
            </a:endParaRPr>
          </a:p>
        </p:txBody>
      </p:sp>
    </p:spTree>
    <p:extLst>
      <p:ext uri="{BB962C8B-B14F-4D97-AF65-F5344CB8AC3E}">
        <p14:creationId xmlns:p14="http://schemas.microsoft.com/office/powerpoint/2010/main" val="815723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wipe(down)">
                                      <p:cBhvr>
                                        <p:cTn id="14" dur="580">
                                          <p:stCondLst>
                                            <p:cond delay="0"/>
                                          </p:stCondLst>
                                        </p:cTn>
                                        <p:tgtEl>
                                          <p:spTgt spid="11"/>
                                        </p:tgtEl>
                                      </p:cBhvr>
                                    </p:animEffect>
                                    <p:anim calcmode="lin" valueType="num">
                                      <p:cBhvr>
                                        <p:cTn id="15"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20" dur="26">
                                          <p:stCondLst>
                                            <p:cond delay="650"/>
                                          </p:stCondLst>
                                        </p:cTn>
                                        <p:tgtEl>
                                          <p:spTgt spid="11"/>
                                        </p:tgtEl>
                                      </p:cBhvr>
                                      <p:to x="100000" y="60000"/>
                                    </p:animScale>
                                    <p:animScale>
                                      <p:cBhvr>
                                        <p:cTn id="21" dur="166" decel="50000">
                                          <p:stCondLst>
                                            <p:cond delay="676"/>
                                          </p:stCondLst>
                                        </p:cTn>
                                        <p:tgtEl>
                                          <p:spTgt spid="11"/>
                                        </p:tgtEl>
                                      </p:cBhvr>
                                      <p:to x="100000" y="100000"/>
                                    </p:animScale>
                                    <p:animScale>
                                      <p:cBhvr>
                                        <p:cTn id="22" dur="26">
                                          <p:stCondLst>
                                            <p:cond delay="1312"/>
                                          </p:stCondLst>
                                        </p:cTn>
                                        <p:tgtEl>
                                          <p:spTgt spid="11"/>
                                        </p:tgtEl>
                                      </p:cBhvr>
                                      <p:to x="100000" y="80000"/>
                                    </p:animScale>
                                    <p:animScale>
                                      <p:cBhvr>
                                        <p:cTn id="23" dur="166" decel="50000">
                                          <p:stCondLst>
                                            <p:cond delay="1338"/>
                                          </p:stCondLst>
                                        </p:cTn>
                                        <p:tgtEl>
                                          <p:spTgt spid="11"/>
                                        </p:tgtEl>
                                      </p:cBhvr>
                                      <p:to x="100000" y="100000"/>
                                    </p:animScale>
                                    <p:animScale>
                                      <p:cBhvr>
                                        <p:cTn id="24" dur="26">
                                          <p:stCondLst>
                                            <p:cond delay="1642"/>
                                          </p:stCondLst>
                                        </p:cTn>
                                        <p:tgtEl>
                                          <p:spTgt spid="11"/>
                                        </p:tgtEl>
                                      </p:cBhvr>
                                      <p:to x="100000" y="90000"/>
                                    </p:animScale>
                                    <p:animScale>
                                      <p:cBhvr>
                                        <p:cTn id="25" dur="166" decel="50000">
                                          <p:stCondLst>
                                            <p:cond delay="1668"/>
                                          </p:stCondLst>
                                        </p:cTn>
                                        <p:tgtEl>
                                          <p:spTgt spid="11"/>
                                        </p:tgtEl>
                                      </p:cBhvr>
                                      <p:to x="100000" y="100000"/>
                                    </p:animScale>
                                    <p:animScale>
                                      <p:cBhvr>
                                        <p:cTn id="26" dur="26">
                                          <p:stCondLst>
                                            <p:cond delay="1808"/>
                                          </p:stCondLst>
                                        </p:cTn>
                                        <p:tgtEl>
                                          <p:spTgt spid="11"/>
                                        </p:tgtEl>
                                      </p:cBhvr>
                                      <p:to x="100000" y="95000"/>
                                    </p:animScale>
                                    <p:animScale>
                                      <p:cBhvr>
                                        <p:cTn id="27" dur="166" decel="50000">
                                          <p:stCondLst>
                                            <p:cond delay="1834"/>
                                          </p:stCondLst>
                                        </p:cTn>
                                        <p:tgtEl>
                                          <p:spTgt spid="11"/>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circle(in)">
                                      <p:cBhvr>
                                        <p:cTn id="32" dur="20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8">
                                            <p:txEl>
                                              <p:pRg st="0" end="0"/>
                                            </p:txEl>
                                          </p:spTgt>
                                        </p:tgtEl>
                                        <p:attrNameLst>
                                          <p:attrName>style.visibility</p:attrName>
                                        </p:attrNameLst>
                                      </p:cBhvr>
                                      <p:to>
                                        <p:strVal val="visible"/>
                                      </p:to>
                                    </p:set>
                                    <p:animEffect transition="in" filter="fade">
                                      <p:cBhvr>
                                        <p:cTn id="37" dur="1000"/>
                                        <p:tgtEl>
                                          <p:spTgt spid="8">
                                            <p:txEl>
                                              <p:pRg st="0" end="0"/>
                                            </p:txEl>
                                          </p:spTgt>
                                        </p:tgtEl>
                                      </p:cBhvr>
                                    </p:animEffect>
                                    <p:anim calcmode="lin" valueType="num">
                                      <p:cBhvr>
                                        <p:cTn id="3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39"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nodeType="clickEffect">
                                  <p:stCondLst>
                                    <p:cond delay="0"/>
                                  </p:stCondLst>
                                  <p:childTnLst>
                                    <p:set>
                                      <p:cBhvr>
                                        <p:cTn id="43" dur="1" fill="hold">
                                          <p:stCondLst>
                                            <p:cond delay="0"/>
                                          </p:stCondLst>
                                        </p:cTn>
                                        <p:tgtEl>
                                          <p:spTgt spid="8">
                                            <p:txEl>
                                              <p:pRg st="1" end="1"/>
                                            </p:txEl>
                                          </p:spTgt>
                                        </p:tgtEl>
                                        <p:attrNameLst>
                                          <p:attrName>style.visibility</p:attrName>
                                        </p:attrNameLst>
                                      </p:cBhvr>
                                      <p:to>
                                        <p:strVal val="visible"/>
                                      </p:to>
                                    </p:set>
                                    <p:animEffect transition="in" filter="fade">
                                      <p:cBhvr>
                                        <p:cTn id="44" dur="1000"/>
                                        <p:tgtEl>
                                          <p:spTgt spid="8">
                                            <p:txEl>
                                              <p:pRg st="1" end="1"/>
                                            </p:txEl>
                                          </p:spTgt>
                                        </p:tgtEl>
                                      </p:cBhvr>
                                    </p:animEffect>
                                    <p:anim calcmode="lin" valueType="num">
                                      <p:cBhvr>
                                        <p:cTn id="45"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46"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par>
                          <p:cTn id="47" fill="hold">
                            <p:stCondLst>
                              <p:cond delay="1000"/>
                            </p:stCondLst>
                            <p:childTnLst>
                              <p:par>
                                <p:cTn id="48" presetID="6" presetClass="entr" presetSubtype="16" fill="hold" grpId="0" nodeType="afterEffect">
                                  <p:stCondLst>
                                    <p:cond delay="0"/>
                                  </p:stCondLst>
                                  <p:childTnLst>
                                    <p:set>
                                      <p:cBhvr>
                                        <p:cTn id="49" dur="1" fill="hold">
                                          <p:stCondLst>
                                            <p:cond delay="0"/>
                                          </p:stCondLst>
                                        </p:cTn>
                                        <p:tgtEl>
                                          <p:spTgt spid="12"/>
                                        </p:tgtEl>
                                        <p:attrNameLst>
                                          <p:attrName>style.visibility</p:attrName>
                                        </p:attrNameLst>
                                      </p:cBhvr>
                                      <p:to>
                                        <p:strVal val="visible"/>
                                      </p:to>
                                    </p:set>
                                    <p:animEffect transition="in" filter="circle(in)">
                                      <p:cBhvr>
                                        <p:cTn id="50"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1" grpId="0" animBg="1"/>
      <p:bldP spid="1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a:cxnSpLocks/>
          </p:cNvCxnSpPr>
          <p:nvPr/>
        </p:nvCxnSpPr>
        <p:spPr>
          <a:xfrm>
            <a:off x="309489" y="6418912"/>
            <a:ext cx="11459469"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460954"/>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–الفصل الدراسي الثاني 2020-2021م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8" name="Cloud Callout 7"/>
          <p:cNvSpPr/>
          <p:nvPr/>
        </p:nvSpPr>
        <p:spPr>
          <a:xfrm>
            <a:off x="2722730" y="118606"/>
            <a:ext cx="6036884" cy="1011465"/>
          </a:xfrm>
          <a:prstGeom prst="cloudCallout">
            <a:avLst>
              <a:gd name="adj1" fmla="val 44889"/>
              <a:gd name="adj2" fmla="val 58836"/>
            </a:avLst>
          </a:prstGeom>
          <a:solidFill>
            <a:srgbClr val="E6CBEB"/>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dk1"/>
          </a:lnRef>
          <a:fillRef idx="1">
            <a:schemeClr val="lt1"/>
          </a:fillRef>
          <a:effectRef idx="0">
            <a:schemeClr val="dk1"/>
          </a:effectRef>
          <a:fontRef idx="minor">
            <a:schemeClr val="dk1"/>
          </a:fontRef>
        </p:style>
        <p:txBody>
          <a:bodyPr rtlCol="0" anchor="ctr"/>
          <a:lstStyle/>
          <a:p>
            <a:pPr algn="ctr" rtl="1"/>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أُدلّلُ على صفات الرسول </a:t>
            </a:r>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 الخُلُقيّة الآتية بنص شرعي:</a:t>
            </a:r>
            <a:endPar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9" name="Rectangle 8"/>
          <p:cNvSpPr/>
          <p:nvPr/>
        </p:nvSpPr>
        <p:spPr>
          <a:xfrm>
            <a:off x="10300148" y="118606"/>
            <a:ext cx="1891852" cy="646331"/>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a:spAutoFit/>
          </a:bodyPr>
          <a:lstStyle/>
          <a:p>
            <a:pPr algn="ctr" rtl="1"/>
            <a:r>
              <a:rPr lang="ar-BH" sz="3600" b="1" dirty="0">
                <a:solidFill>
                  <a:srgbClr val="C00000"/>
                </a:solidFill>
                <a:ea typeface="Calibri" panose="020F0502020204030204" pitchFamily="34" charset="0"/>
                <a:cs typeface="Traditional Arabic" panose="02020603050405020304" pitchFamily="18" charset="-78"/>
              </a:rPr>
              <a:t>نشاط(3)</a:t>
            </a:r>
          </a:p>
        </p:txBody>
      </p:sp>
      <p:sp>
        <p:nvSpPr>
          <p:cNvPr id="10" name="مستطيل مستدير الزوايا 7"/>
          <p:cNvSpPr/>
          <p:nvPr/>
        </p:nvSpPr>
        <p:spPr>
          <a:xfrm>
            <a:off x="201432" y="1174355"/>
            <a:ext cx="11157734" cy="5138670"/>
          </a:xfrm>
          <a:prstGeom prst="roundRect">
            <a:avLst/>
          </a:prstGeom>
          <a:solidFill>
            <a:schemeClr val="accent2">
              <a:lumMod val="20000"/>
              <a:lumOff val="80000"/>
            </a:schemeClr>
          </a:solidFill>
          <a:ln>
            <a:noFill/>
            <a:prstDash val="dash"/>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rtl="1">
              <a:lnSpc>
                <a:spcPct val="150000"/>
              </a:lnSpc>
            </a:pPr>
            <a:r>
              <a:rPr lang="ar-BH" sz="2800"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1</a:t>
            </a:r>
            <a:r>
              <a:rPr lang="ar-BH"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.الأناة والحلم:</a:t>
            </a:r>
          </a:p>
          <a:p>
            <a:pPr algn="just" rtl="1">
              <a:lnSpc>
                <a:spcPct val="150000"/>
              </a:lnSpc>
            </a:pPr>
            <a:endParaRPr lang="ar-BH" sz="12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a:p>
            <a:pPr algn="just" rtl="1">
              <a:lnSpc>
                <a:spcPct val="150000"/>
              </a:lnSpc>
            </a:pPr>
            <a:r>
              <a:rPr lang="ar-BH"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2. التّواضع:</a:t>
            </a:r>
          </a:p>
          <a:p>
            <a:pPr algn="just" rtl="1">
              <a:lnSpc>
                <a:spcPct val="150000"/>
              </a:lnSpc>
            </a:pPr>
            <a:endParaRPr lang="ar-BH"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a:p>
            <a:pPr algn="just" rtl="1">
              <a:lnSpc>
                <a:spcPct val="150000"/>
              </a:lnSpc>
            </a:pPr>
            <a:r>
              <a:rPr lang="ar-BH"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3.الوفاء:</a:t>
            </a:r>
          </a:p>
          <a:p>
            <a:pPr algn="just" rtl="1">
              <a:lnSpc>
                <a:spcPct val="150000"/>
              </a:lnSpc>
            </a:pPr>
            <a:endParaRPr lang="ar-BH" sz="16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a:p>
            <a:pPr algn="just" rtl="1">
              <a:lnSpc>
                <a:spcPct val="150000"/>
              </a:lnSpc>
            </a:pPr>
            <a:r>
              <a:rPr lang="ar-BH"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4.السّخاء والجود:</a:t>
            </a:r>
          </a:p>
          <a:p>
            <a:pPr algn="just" rtl="1">
              <a:lnSpc>
                <a:spcPct val="150000"/>
              </a:lnSpc>
            </a:pPr>
            <a:endParaRPr lang="ar-BH" sz="11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a:p>
            <a:pPr algn="just" rtl="1">
              <a:lnSpc>
                <a:spcPct val="150000"/>
              </a:lnSpc>
            </a:pPr>
            <a:r>
              <a:rPr lang="ar-BH"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5: الشّجاعة والثّبات: </a:t>
            </a:r>
            <a:endParaRPr lang="en-US" sz="28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1" name="Rectangle: Diagonal Corners Snipped 1">
            <a:extLst>
              <a:ext uri="{FF2B5EF4-FFF2-40B4-BE49-F238E27FC236}">
                <a16:creationId xmlns="" xmlns:a16="http://schemas.microsoft.com/office/drawing/2014/main" id="{17A693D1-4E1B-440E-9786-BD0B3570F711}"/>
              </a:ext>
            </a:extLst>
          </p:cNvPr>
          <p:cNvSpPr/>
          <p:nvPr/>
        </p:nvSpPr>
        <p:spPr>
          <a:xfrm>
            <a:off x="66505" y="51316"/>
            <a:ext cx="2406239" cy="592627"/>
          </a:xfrm>
          <a:prstGeom prst="snip2DiagRect">
            <a:avLst/>
          </a:prstGeom>
          <a:solidFill>
            <a:schemeClr val="accent1">
              <a:lumMod val="20000"/>
              <a:lumOff val="80000"/>
            </a:schemeClr>
          </a:solidFill>
          <a:ln>
            <a:noFill/>
            <a:prstDash val="lgDashDotDot"/>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b="1" kern="0" dirty="0">
                <a:solidFill>
                  <a:prstClr val="black"/>
                </a:solidFill>
                <a:latin typeface="Sakkal Majalla" panose="02000000000000000000" pitchFamily="2" charset="-78"/>
                <a:ea typeface="+mj-ea"/>
                <a:cs typeface="Sakkal Majalla" panose="02000000000000000000" pitchFamily="2" charset="-78"/>
              </a:rPr>
              <a:t>صفات الرسول </a:t>
            </a:r>
            <a:r>
              <a:rPr lang="ar-BH" b="1" kern="0" dirty="0">
                <a:solidFill>
                  <a:prstClr val="black"/>
                </a:solidFill>
                <a:latin typeface="Sakkal Majalla" panose="02000000000000000000" pitchFamily="2" charset="-78"/>
                <a:ea typeface="+mj-ea"/>
                <a:cs typeface="Sakkal Majalla" panose="02000000000000000000" pitchFamily="2" charset="-78"/>
                <a:sym typeface="AGA Arabesque" panose="05010101010101010101" pitchFamily="2" charset="2"/>
              </a:rPr>
              <a:t></a:t>
            </a:r>
            <a:r>
              <a:rPr lang="ar-BH" b="1" kern="0" dirty="0">
                <a:solidFill>
                  <a:prstClr val="black"/>
                </a:solidFill>
                <a:latin typeface="Sakkal Majalla" panose="02000000000000000000" pitchFamily="2" charset="-78"/>
                <a:ea typeface="+mj-ea"/>
                <a:cs typeface="Sakkal Majalla" panose="02000000000000000000" pitchFamily="2" charset="-78"/>
              </a:rPr>
              <a:t>/ ( دين214 )</a:t>
            </a:r>
          </a:p>
        </p:txBody>
      </p:sp>
      <p:sp>
        <p:nvSpPr>
          <p:cNvPr id="12" name="مستطيل مستدير الزوايا 7"/>
          <p:cNvSpPr/>
          <p:nvPr/>
        </p:nvSpPr>
        <p:spPr>
          <a:xfrm>
            <a:off x="476518" y="1380437"/>
            <a:ext cx="8706120" cy="907099"/>
          </a:xfrm>
          <a:prstGeom prst="roundRect">
            <a:avLst/>
          </a:prstGeom>
          <a:solidFill>
            <a:schemeClr val="accent1">
              <a:lumMod val="60000"/>
              <a:lumOff val="40000"/>
            </a:schemeClr>
          </a:solidFill>
          <a:ln>
            <a:noFill/>
            <a:prstDash val="lgDashDotDot"/>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rtl="1"/>
            <a:r>
              <a:rPr lang="ar-BH" sz="22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عن أنس بن مالك </a:t>
            </a:r>
            <a:r>
              <a:rPr lang="en-US" sz="22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ar-BH" sz="22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 قال: «خَدَمْتُ رَسُولَ اللهِ </a:t>
            </a:r>
            <a:r>
              <a:rPr lang="ar-BH" sz="22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 </a:t>
            </a:r>
            <a:r>
              <a:rPr lang="ar-BH" sz="22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عَشْرَ سِنِينَ، وَاللهِ مَا قَالَ لِي: أُفًّا قَطُّ، وَلَا قَالَ لِي لِشَيْءٍ: لِمَ فَعَلْتَ كَذَا؟ وَهَلَّا فَعَلْتَ كَذَا؟ ».</a:t>
            </a:r>
          </a:p>
        </p:txBody>
      </p:sp>
      <p:sp>
        <p:nvSpPr>
          <p:cNvPr id="13" name="مستطيل مستدير الزوايا 7"/>
          <p:cNvSpPr/>
          <p:nvPr/>
        </p:nvSpPr>
        <p:spPr>
          <a:xfrm>
            <a:off x="476519" y="2421973"/>
            <a:ext cx="8706120" cy="806046"/>
          </a:xfrm>
          <a:prstGeom prst="roundRect">
            <a:avLst/>
          </a:prstGeom>
          <a:solidFill>
            <a:schemeClr val="accent4">
              <a:lumMod val="40000"/>
              <a:lumOff val="60000"/>
            </a:schemeClr>
          </a:solidFill>
          <a:ln>
            <a:noFill/>
            <a:prstDash val="lgDashDotDot"/>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rtl="1"/>
            <a:r>
              <a:rPr lang="ar-BH" sz="22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عنْ أَبِي هُرَيْرَةَ، وَأَبِي ذَرٍّ، قَالَا: كَانَ رَسُولُ اللَّهِ </a:t>
            </a:r>
            <a:r>
              <a:rPr lang="ar-BH" sz="22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 </a:t>
            </a:r>
            <a:r>
              <a:rPr lang="ar-BH" sz="22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يَجْلِسُ بَيْنَ ظَهْرَانَيْ أَصْحَابِهِ، فَيَجِيءُ الْغَرِيبُ فَلَا يَدْرِي أَيُّهُمْ هُوَ حَتَّى يَسْأَلَ.</a:t>
            </a:r>
          </a:p>
        </p:txBody>
      </p:sp>
      <p:sp>
        <p:nvSpPr>
          <p:cNvPr id="14" name="مستطيل مستدير الزوايا 7"/>
          <p:cNvSpPr/>
          <p:nvPr/>
        </p:nvSpPr>
        <p:spPr>
          <a:xfrm>
            <a:off x="476518" y="3327394"/>
            <a:ext cx="9581882" cy="1109605"/>
          </a:xfrm>
          <a:prstGeom prst="roundRect">
            <a:avLst/>
          </a:prstGeom>
          <a:solidFill>
            <a:schemeClr val="accent1">
              <a:lumMod val="20000"/>
              <a:lumOff val="80000"/>
            </a:schemeClr>
          </a:solidFill>
          <a:ln>
            <a:noFill/>
            <a:prstDash val="lgDashDotDot"/>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just" rtl="1"/>
            <a:r>
              <a:rPr lang="ar-BH" sz="22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قَوله </a:t>
            </a:r>
            <a:r>
              <a:rPr lang="ar-BH" sz="22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 لأبي جندل بعد أن عاهد قريش في صلح الحديبية وأفلت من قريش</a:t>
            </a:r>
            <a:r>
              <a:rPr lang="ar-BH" sz="22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 "يَا أَبَا جَنْدَلٍ اصْبِرْ وَاحْتَسِبْ، فَإِنَّ اللهَ عَزَّ وَجَلَّ جَاعِلٌ لَكَ وَلِمَنْ مَعَكَ مِنَ الْمُسْتَضْعَفِينَ فَرَجًا وَمَخْرَجًا، إِنَّا قَدْ عَقَدْنَا بَيْنَنَا وَبَيْنَ الْقَوْمِ صُلْحًا، فَأَعْطَيْنَاهُمْ عَلَى ذَلِكَ، وَأَعْطَوْنَا عَلَيْهِ عَهْدًا، وَإِنَّا لَنْ نَغْدِرَ بِهِمْ ".</a:t>
            </a:r>
          </a:p>
        </p:txBody>
      </p:sp>
      <p:sp>
        <p:nvSpPr>
          <p:cNvPr id="15" name="مستطيل مستدير الزوايا 7"/>
          <p:cNvSpPr/>
          <p:nvPr/>
        </p:nvSpPr>
        <p:spPr>
          <a:xfrm>
            <a:off x="476518" y="4592966"/>
            <a:ext cx="8584760" cy="563669"/>
          </a:xfrm>
          <a:prstGeom prst="roundRect">
            <a:avLst/>
          </a:prstGeom>
          <a:solidFill>
            <a:schemeClr val="accent6">
              <a:lumMod val="40000"/>
              <a:lumOff val="60000"/>
            </a:schemeClr>
          </a:solidFill>
          <a:ln>
            <a:noFill/>
            <a:prstDash val="lgDashDotDot"/>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just" rtl="1"/>
            <a:r>
              <a:rPr lang="ar-BH" sz="22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وعن جابر </a:t>
            </a:r>
            <a:r>
              <a:rPr lang="en-US" sz="22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ar-BH" sz="22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 قال: «مَا سُئِلَ النَّبِيُّ </a:t>
            </a:r>
            <a:r>
              <a:rPr lang="ar-BH" sz="22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ar-BH" sz="22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 عَنْ شَيْءٍ قَطُّ فَقَالَ: لاَ».</a:t>
            </a:r>
            <a:endParaRPr lang="en-US" sz="22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6" name="مستطيل مستدير الزوايا 7"/>
          <p:cNvSpPr/>
          <p:nvPr/>
        </p:nvSpPr>
        <p:spPr>
          <a:xfrm>
            <a:off x="502276" y="5300427"/>
            <a:ext cx="8283096" cy="833088"/>
          </a:xfrm>
          <a:prstGeom prst="roundRect">
            <a:avLst/>
          </a:prstGeom>
          <a:solidFill>
            <a:schemeClr val="accent4"/>
          </a:solidFill>
          <a:ln>
            <a:noFill/>
            <a:prstDash val="lgDashDotDot"/>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just" rtl="1"/>
            <a:r>
              <a:rPr lang="ar-BH" sz="22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قال عليٌّ </a:t>
            </a:r>
            <a:r>
              <a:rPr lang="ar-BH" sz="22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ar-BH" sz="22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 «كُنَّا إِذَا احْمَرَّ الْبَأْسُ، وَلَقِيَ الْقَوْمُ، اتَّقَيْنَا بِرَسُولِ اللَّهِ صَلَّى اللهُ عَلَيْهِ وَسَلَّمَ فَمَا يَكُونُ مِنَّا أَحَدٌ أَقْرَبَ إِلَى الْقَوْمِ مِنْهُ».</a:t>
            </a:r>
            <a:endParaRPr lang="en-US" sz="22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7" name="Cloud 16">
            <a:extLst>
              <a:ext uri="{FF2B5EF4-FFF2-40B4-BE49-F238E27FC236}">
                <a16:creationId xmlns="" xmlns:a16="http://schemas.microsoft.com/office/drawing/2014/main" id="{92C2CB30-B951-4D69-A302-C2FC7C202E75}"/>
              </a:ext>
            </a:extLst>
          </p:cNvPr>
          <p:cNvSpPr/>
          <p:nvPr/>
        </p:nvSpPr>
        <p:spPr>
          <a:xfrm>
            <a:off x="271636" y="565872"/>
            <a:ext cx="1995976" cy="845949"/>
          </a:xfrm>
          <a:prstGeom prst="cloud">
            <a:avLst/>
          </a:prstGeom>
          <a:solidFill>
            <a:schemeClr val="accent4">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3000" b="1" dirty="0">
                <a:solidFill>
                  <a:prstClr val="black"/>
                </a:solidFill>
                <a:latin typeface="Sakkal Majalla" panose="02000000000000000000" pitchFamily="2" charset="-78"/>
                <a:cs typeface="Sakkal Majalla" panose="02000000000000000000" pitchFamily="2" charset="-78"/>
              </a:rPr>
              <a:t>الإجابة</a:t>
            </a:r>
            <a:endParaRPr lang="en-US" sz="3000" b="1" dirty="0">
              <a:solidFill>
                <a:prstClr val="black"/>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831644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80">
                                          <p:stCondLst>
                                            <p:cond delay="0"/>
                                          </p:stCondLst>
                                        </p:cTn>
                                        <p:tgtEl>
                                          <p:spTgt spid="9"/>
                                        </p:tgtEl>
                                      </p:cBhvr>
                                    </p:animEffect>
                                    <p:anim calcmode="lin" valueType="num">
                                      <p:cBhvr>
                                        <p:cTn id="8"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13" dur="26">
                                          <p:stCondLst>
                                            <p:cond delay="650"/>
                                          </p:stCondLst>
                                        </p:cTn>
                                        <p:tgtEl>
                                          <p:spTgt spid="9"/>
                                        </p:tgtEl>
                                      </p:cBhvr>
                                      <p:to x="100000" y="60000"/>
                                    </p:animScale>
                                    <p:animScale>
                                      <p:cBhvr>
                                        <p:cTn id="14" dur="166" decel="50000">
                                          <p:stCondLst>
                                            <p:cond delay="676"/>
                                          </p:stCondLst>
                                        </p:cTn>
                                        <p:tgtEl>
                                          <p:spTgt spid="9"/>
                                        </p:tgtEl>
                                      </p:cBhvr>
                                      <p:to x="100000" y="100000"/>
                                    </p:animScale>
                                    <p:animScale>
                                      <p:cBhvr>
                                        <p:cTn id="15" dur="26">
                                          <p:stCondLst>
                                            <p:cond delay="1312"/>
                                          </p:stCondLst>
                                        </p:cTn>
                                        <p:tgtEl>
                                          <p:spTgt spid="9"/>
                                        </p:tgtEl>
                                      </p:cBhvr>
                                      <p:to x="100000" y="80000"/>
                                    </p:animScale>
                                    <p:animScale>
                                      <p:cBhvr>
                                        <p:cTn id="16" dur="166" decel="50000">
                                          <p:stCondLst>
                                            <p:cond delay="1338"/>
                                          </p:stCondLst>
                                        </p:cTn>
                                        <p:tgtEl>
                                          <p:spTgt spid="9"/>
                                        </p:tgtEl>
                                      </p:cBhvr>
                                      <p:to x="100000" y="100000"/>
                                    </p:animScale>
                                    <p:animScale>
                                      <p:cBhvr>
                                        <p:cTn id="17" dur="26">
                                          <p:stCondLst>
                                            <p:cond delay="1642"/>
                                          </p:stCondLst>
                                        </p:cTn>
                                        <p:tgtEl>
                                          <p:spTgt spid="9"/>
                                        </p:tgtEl>
                                      </p:cBhvr>
                                      <p:to x="100000" y="90000"/>
                                    </p:animScale>
                                    <p:animScale>
                                      <p:cBhvr>
                                        <p:cTn id="18" dur="166" decel="50000">
                                          <p:stCondLst>
                                            <p:cond delay="1668"/>
                                          </p:stCondLst>
                                        </p:cTn>
                                        <p:tgtEl>
                                          <p:spTgt spid="9"/>
                                        </p:tgtEl>
                                      </p:cBhvr>
                                      <p:to x="100000" y="100000"/>
                                    </p:animScale>
                                    <p:animScale>
                                      <p:cBhvr>
                                        <p:cTn id="19" dur="26">
                                          <p:stCondLst>
                                            <p:cond delay="1808"/>
                                          </p:stCondLst>
                                        </p:cTn>
                                        <p:tgtEl>
                                          <p:spTgt spid="9"/>
                                        </p:tgtEl>
                                      </p:cBhvr>
                                      <p:to x="100000" y="95000"/>
                                    </p:animScale>
                                    <p:animScale>
                                      <p:cBhvr>
                                        <p:cTn id="20" dur="166" decel="50000">
                                          <p:stCondLst>
                                            <p:cond delay="1834"/>
                                          </p:stCondLst>
                                        </p:cTn>
                                        <p:tgtEl>
                                          <p:spTgt spid="9"/>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1000"/>
                                        <p:tgtEl>
                                          <p:spTgt spid="8"/>
                                        </p:tgtEl>
                                      </p:cBhvr>
                                    </p:animEffect>
                                    <p:anim calcmode="lin" valueType="num">
                                      <p:cBhvr>
                                        <p:cTn id="26" dur="1000" fill="hold"/>
                                        <p:tgtEl>
                                          <p:spTgt spid="8"/>
                                        </p:tgtEl>
                                        <p:attrNameLst>
                                          <p:attrName>ppt_x</p:attrName>
                                        </p:attrNameLst>
                                      </p:cBhvr>
                                      <p:tavLst>
                                        <p:tav tm="0">
                                          <p:val>
                                            <p:strVal val="#ppt_x"/>
                                          </p:val>
                                        </p:tav>
                                        <p:tav tm="100000">
                                          <p:val>
                                            <p:strVal val="#ppt_x"/>
                                          </p:val>
                                        </p:tav>
                                      </p:tavLst>
                                    </p:anim>
                                    <p:anim calcmode="lin" valueType="num">
                                      <p:cBhvr>
                                        <p:cTn id="2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circle(in)">
                                      <p:cBhvr>
                                        <p:cTn id="32" dur="20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circle(in)">
                                      <p:cBhvr>
                                        <p:cTn id="37" dur="2000"/>
                                        <p:tgtEl>
                                          <p:spTgt spid="17"/>
                                        </p:tgtEl>
                                      </p:cBhvr>
                                    </p:animEffect>
                                  </p:childTnLst>
                                </p:cTn>
                              </p:par>
                            </p:childTnLst>
                          </p:cTn>
                        </p:par>
                        <p:par>
                          <p:cTn id="38" fill="hold">
                            <p:stCondLst>
                              <p:cond delay="2000"/>
                            </p:stCondLst>
                            <p:childTnLst>
                              <p:par>
                                <p:cTn id="39" presetID="42" presetClass="entr" presetSubtype="0" fill="hold" grpId="0" nodeType="after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fade">
                                      <p:cBhvr>
                                        <p:cTn id="41" dur="1000"/>
                                        <p:tgtEl>
                                          <p:spTgt spid="12"/>
                                        </p:tgtEl>
                                      </p:cBhvr>
                                    </p:animEffect>
                                    <p:anim calcmode="lin" valueType="num">
                                      <p:cBhvr>
                                        <p:cTn id="42" dur="1000" fill="hold"/>
                                        <p:tgtEl>
                                          <p:spTgt spid="12"/>
                                        </p:tgtEl>
                                        <p:attrNameLst>
                                          <p:attrName>ppt_x</p:attrName>
                                        </p:attrNameLst>
                                      </p:cBhvr>
                                      <p:tavLst>
                                        <p:tav tm="0">
                                          <p:val>
                                            <p:strVal val="#ppt_x"/>
                                          </p:val>
                                        </p:tav>
                                        <p:tav tm="100000">
                                          <p:val>
                                            <p:strVal val="#ppt_x"/>
                                          </p:val>
                                        </p:tav>
                                      </p:tavLst>
                                    </p:anim>
                                    <p:anim calcmode="lin" valueType="num">
                                      <p:cBhvr>
                                        <p:cTn id="43"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13"/>
                                        </p:tgtEl>
                                        <p:attrNameLst>
                                          <p:attrName>style.visibility</p:attrName>
                                        </p:attrNameLst>
                                      </p:cBhvr>
                                      <p:to>
                                        <p:strVal val="visible"/>
                                      </p:to>
                                    </p:set>
                                    <p:animEffect transition="in" filter="fade">
                                      <p:cBhvr>
                                        <p:cTn id="48" dur="1000"/>
                                        <p:tgtEl>
                                          <p:spTgt spid="13"/>
                                        </p:tgtEl>
                                      </p:cBhvr>
                                    </p:animEffect>
                                    <p:anim calcmode="lin" valueType="num">
                                      <p:cBhvr>
                                        <p:cTn id="49" dur="1000" fill="hold"/>
                                        <p:tgtEl>
                                          <p:spTgt spid="13"/>
                                        </p:tgtEl>
                                        <p:attrNameLst>
                                          <p:attrName>ppt_x</p:attrName>
                                        </p:attrNameLst>
                                      </p:cBhvr>
                                      <p:tavLst>
                                        <p:tav tm="0">
                                          <p:val>
                                            <p:strVal val="#ppt_x"/>
                                          </p:val>
                                        </p:tav>
                                        <p:tav tm="100000">
                                          <p:val>
                                            <p:strVal val="#ppt_x"/>
                                          </p:val>
                                        </p:tav>
                                      </p:tavLst>
                                    </p:anim>
                                    <p:anim calcmode="lin" valueType="num">
                                      <p:cBhvr>
                                        <p:cTn id="50"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14"/>
                                        </p:tgtEl>
                                        <p:attrNameLst>
                                          <p:attrName>style.visibility</p:attrName>
                                        </p:attrNameLst>
                                      </p:cBhvr>
                                      <p:to>
                                        <p:strVal val="visible"/>
                                      </p:to>
                                    </p:set>
                                    <p:animEffect transition="in" filter="fade">
                                      <p:cBhvr>
                                        <p:cTn id="55" dur="1000"/>
                                        <p:tgtEl>
                                          <p:spTgt spid="14"/>
                                        </p:tgtEl>
                                      </p:cBhvr>
                                    </p:animEffect>
                                    <p:anim calcmode="lin" valueType="num">
                                      <p:cBhvr>
                                        <p:cTn id="56" dur="1000" fill="hold"/>
                                        <p:tgtEl>
                                          <p:spTgt spid="14"/>
                                        </p:tgtEl>
                                        <p:attrNameLst>
                                          <p:attrName>ppt_x</p:attrName>
                                        </p:attrNameLst>
                                      </p:cBhvr>
                                      <p:tavLst>
                                        <p:tav tm="0">
                                          <p:val>
                                            <p:strVal val="#ppt_x"/>
                                          </p:val>
                                        </p:tav>
                                        <p:tav tm="100000">
                                          <p:val>
                                            <p:strVal val="#ppt_x"/>
                                          </p:val>
                                        </p:tav>
                                      </p:tavLst>
                                    </p:anim>
                                    <p:anim calcmode="lin" valueType="num">
                                      <p:cBhvr>
                                        <p:cTn id="57"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fade">
                                      <p:cBhvr>
                                        <p:cTn id="62" dur="1000"/>
                                        <p:tgtEl>
                                          <p:spTgt spid="15"/>
                                        </p:tgtEl>
                                      </p:cBhvr>
                                    </p:animEffect>
                                    <p:anim calcmode="lin" valueType="num">
                                      <p:cBhvr>
                                        <p:cTn id="63" dur="1000" fill="hold"/>
                                        <p:tgtEl>
                                          <p:spTgt spid="15"/>
                                        </p:tgtEl>
                                        <p:attrNameLst>
                                          <p:attrName>ppt_x</p:attrName>
                                        </p:attrNameLst>
                                      </p:cBhvr>
                                      <p:tavLst>
                                        <p:tav tm="0">
                                          <p:val>
                                            <p:strVal val="#ppt_x"/>
                                          </p:val>
                                        </p:tav>
                                        <p:tav tm="100000">
                                          <p:val>
                                            <p:strVal val="#ppt_x"/>
                                          </p:val>
                                        </p:tav>
                                      </p:tavLst>
                                    </p:anim>
                                    <p:anim calcmode="lin" valueType="num">
                                      <p:cBhvr>
                                        <p:cTn id="64"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42" presetClass="entr" presetSubtype="0" fill="hold" grpId="0" nodeType="clickEffect">
                                  <p:stCondLst>
                                    <p:cond delay="0"/>
                                  </p:stCondLst>
                                  <p:childTnLst>
                                    <p:set>
                                      <p:cBhvr>
                                        <p:cTn id="68" dur="1" fill="hold">
                                          <p:stCondLst>
                                            <p:cond delay="0"/>
                                          </p:stCondLst>
                                        </p:cTn>
                                        <p:tgtEl>
                                          <p:spTgt spid="16"/>
                                        </p:tgtEl>
                                        <p:attrNameLst>
                                          <p:attrName>style.visibility</p:attrName>
                                        </p:attrNameLst>
                                      </p:cBhvr>
                                      <p:to>
                                        <p:strVal val="visible"/>
                                      </p:to>
                                    </p:set>
                                    <p:animEffect transition="in" filter="fade">
                                      <p:cBhvr>
                                        <p:cTn id="69" dur="1000"/>
                                        <p:tgtEl>
                                          <p:spTgt spid="16"/>
                                        </p:tgtEl>
                                      </p:cBhvr>
                                    </p:animEffect>
                                    <p:anim calcmode="lin" valueType="num">
                                      <p:cBhvr>
                                        <p:cTn id="70" dur="1000" fill="hold"/>
                                        <p:tgtEl>
                                          <p:spTgt spid="16"/>
                                        </p:tgtEl>
                                        <p:attrNameLst>
                                          <p:attrName>ppt_x</p:attrName>
                                        </p:attrNameLst>
                                      </p:cBhvr>
                                      <p:tavLst>
                                        <p:tav tm="0">
                                          <p:val>
                                            <p:strVal val="#ppt_x"/>
                                          </p:val>
                                        </p:tav>
                                        <p:tav tm="100000">
                                          <p:val>
                                            <p:strVal val="#ppt_x"/>
                                          </p:val>
                                        </p:tav>
                                      </p:tavLst>
                                    </p:anim>
                                    <p:anim calcmode="lin" valueType="num">
                                      <p:cBhvr>
                                        <p:cTn id="71"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0" grpId="0" animBg="1"/>
      <p:bldP spid="12" grpId="0" animBg="1"/>
      <p:bldP spid="13" grpId="0" animBg="1"/>
      <p:bldP spid="14" grpId="0" animBg="1"/>
      <p:bldP spid="15" grpId="0" animBg="1"/>
      <p:bldP spid="16" grpId="0" animBg="1"/>
      <p:bldP spid="1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a:cxnSpLocks/>
          </p:cNvCxnSpPr>
          <p:nvPr/>
        </p:nvCxnSpPr>
        <p:spPr>
          <a:xfrm>
            <a:off x="309489" y="6418912"/>
            <a:ext cx="11459469"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460954"/>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–الفصل الدراسي الثاني 2020-2021م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8" name="Rectangle: Rounded Corners 8">
            <a:extLst>
              <a:ext uri="{FF2B5EF4-FFF2-40B4-BE49-F238E27FC236}">
                <a16:creationId xmlns="" xmlns:a16="http://schemas.microsoft.com/office/drawing/2014/main" id="{6665D228-919F-4AF2-BCFA-1BA849A3DAF0}"/>
              </a:ext>
            </a:extLst>
          </p:cNvPr>
          <p:cNvSpPr/>
          <p:nvPr/>
        </p:nvSpPr>
        <p:spPr>
          <a:xfrm>
            <a:off x="9255075" y="155936"/>
            <a:ext cx="2568033" cy="676523"/>
          </a:xfrm>
          <a:prstGeom prst="roundRect">
            <a:avLst/>
          </a:prstGeom>
          <a:solidFill>
            <a:schemeClr val="accent4">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BH" sz="3600" b="1" i="0" u="none" strike="noStrike" kern="1200" cap="none" spc="0" normalizeH="0" baseline="0" noProof="0" dirty="0">
                <a:ln>
                  <a:noFill/>
                </a:ln>
                <a:solidFill>
                  <a:schemeClr val="tx1"/>
                </a:solidFill>
                <a:effectLst/>
                <a:uLnTx/>
                <a:uFillTx/>
                <a:latin typeface="Sakkal Majalla" panose="02000000000000000000" pitchFamily="2" charset="-78"/>
                <a:ea typeface="+mn-ea"/>
                <a:cs typeface="Sakkal Majalla" panose="02000000000000000000" pitchFamily="2" charset="-78"/>
              </a:rPr>
              <a:t>تقويم</a:t>
            </a:r>
            <a:r>
              <a:rPr kumimoji="0" lang="ar-BH" sz="3600" b="1" i="0" u="none" strike="noStrike" kern="1200" cap="none" spc="0" normalizeH="0" noProof="0" dirty="0">
                <a:ln>
                  <a:noFill/>
                </a:ln>
                <a:solidFill>
                  <a:schemeClr val="tx1"/>
                </a:solidFill>
                <a:effectLst/>
                <a:uLnTx/>
                <a:uFillTx/>
                <a:latin typeface="Sakkal Majalla" panose="02000000000000000000" pitchFamily="2" charset="-78"/>
                <a:ea typeface="+mn-ea"/>
                <a:cs typeface="Sakkal Majalla" panose="02000000000000000000" pitchFamily="2" charset="-78"/>
              </a:rPr>
              <a:t> ختامي</a:t>
            </a:r>
            <a:endParaRPr kumimoji="0" lang="en-US" sz="3600" b="1" i="0" u="none" strike="noStrike" kern="1200" cap="none" spc="0" normalizeH="0" baseline="0" noProof="0" dirty="0">
              <a:ln>
                <a:noFill/>
              </a:ln>
              <a:solidFill>
                <a:schemeClr val="tx1"/>
              </a:solidFill>
              <a:effectLst/>
              <a:uLnTx/>
              <a:uFillTx/>
              <a:latin typeface="Sakkal Majalla" panose="02000000000000000000" pitchFamily="2" charset="-78"/>
              <a:ea typeface="+mn-ea"/>
              <a:cs typeface="Sakkal Majalla" panose="02000000000000000000" pitchFamily="2" charset="-78"/>
            </a:endParaRPr>
          </a:p>
        </p:txBody>
      </p:sp>
      <p:sp>
        <p:nvSpPr>
          <p:cNvPr id="9" name="Rectangle: Rounded Corners 2">
            <a:extLst>
              <a:ext uri="{FF2B5EF4-FFF2-40B4-BE49-F238E27FC236}">
                <a16:creationId xmlns="" xmlns:a16="http://schemas.microsoft.com/office/drawing/2014/main" id="{D6686134-B6C4-4193-A817-EC9C2D407563}"/>
              </a:ext>
            </a:extLst>
          </p:cNvPr>
          <p:cNvSpPr/>
          <p:nvPr/>
        </p:nvSpPr>
        <p:spPr>
          <a:xfrm>
            <a:off x="428573" y="1157598"/>
            <a:ext cx="11452485" cy="3877336"/>
          </a:xfrm>
          <a:prstGeom prst="roundRect">
            <a:avLst>
              <a:gd name="adj" fmla="val 10626"/>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lnSpc>
                <a:spcPct val="150000"/>
              </a:lnSpc>
            </a:pPr>
            <a:endParaRPr kumimoji="0" lang="en-US" sz="2800" b="1" i="0" u="none" strike="noStrike" kern="1200" cap="none" spc="0" normalizeH="0" baseline="0" noProof="0" dirty="0">
              <a:ln>
                <a:noFill/>
              </a:ln>
              <a:solidFill>
                <a:prstClr val="black"/>
              </a:solidFill>
              <a:effectLst/>
              <a:uLnTx/>
              <a:uFillTx/>
              <a:latin typeface="Sakkal Majalla" panose="02000000000000000000" pitchFamily="2" charset="-78"/>
              <a:ea typeface="Calibri" panose="020F0502020204030204" pitchFamily="34" charset="0"/>
              <a:cs typeface="Sakkal Majalla" panose="02000000000000000000" pitchFamily="2" charset="-78"/>
            </a:endParaRPr>
          </a:p>
        </p:txBody>
      </p:sp>
      <p:sp>
        <p:nvSpPr>
          <p:cNvPr id="10" name="TextBox 9">
            <a:extLst>
              <a:ext uri="{FF2B5EF4-FFF2-40B4-BE49-F238E27FC236}">
                <a16:creationId xmlns="" xmlns:a16="http://schemas.microsoft.com/office/drawing/2014/main" id="{5934FBCD-8E6D-47B4-BEA2-EEE6BB0F67CB}"/>
              </a:ext>
            </a:extLst>
          </p:cNvPr>
          <p:cNvSpPr txBox="1"/>
          <p:nvPr/>
        </p:nvSpPr>
        <p:spPr>
          <a:xfrm>
            <a:off x="546963" y="1209601"/>
            <a:ext cx="11090417" cy="492443"/>
          </a:xfrm>
          <a:prstGeom prst="rect">
            <a:avLst/>
          </a:prstGeom>
          <a:solidFill>
            <a:schemeClr val="accent4">
              <a:lumMod val="20000"/>
              <a:lumOff val="80000"/>
            </a:schemeClr>
          </a:solidFill>
        </p:spPr>
        <p:txBody>
          <a:bodyPr wrap="square" rtlCol="0">
            <a:spAutoFit/>
          </a:bodyPr>
          <a:lstStyle/>
          <a:p>
            <a:pPr algn="r"/>
            <a:r>
              <a:rPr lang="ar-BH" sz="2600" b="1" dirty="0">
                <a:latin typeface="Sakkal Majalla" panose="02000000000000000000" pitchFamily="2" charset="-78"/>
                <a:ea typeface="Calibri" panose="020F0502020204030204" pitchFamily="34" charset="0"/>
                <a:cs typeface="Sakkal Majalla" panose="02000000000000000000" pitchFamily="2" charset="-78"/>
              </a:rPr>
              <a:t>1. ضع دائرة حول رمز الإجابة الصّحيحة فيما يأتي: </a:t>
            </a:r>
            <a:endParaRPr lang="en-US" sz="2600" b="1" dirty="0">
              <a:latin typeface="Sakkal Majalla" panose="02000000000000000000" pitchFamily="2" charset="-78"/>
              <a:ea typeface="Calibri" panose="020F0502020204030204" pitchFamily="34" charset="0"/>
              <a:cs typeface="Sakkal Majalla" panose="02000000000000000000" pitchFamily="2" charset="-78"/>
            </a:endParaRPr>
          </a:p>
        </p:txBody>
      </p:sp>
      <p:sp>
        <p:nvSpPr>
          <p:cNvPr id="11" name="Cloud 10">
            <a:extLst>
              <a:ext uri="{FF2B5EF4-FFF2-40B4-BE49-F238E27FC236}">
                <a16:creationId xmlns="" xmlns:a16="http://schemas.microsoft.com/office/drawing/2014/main" id="{57D86063-73AC-434D-8AE5-3FFAB51FEDEF}"/>
              </a:ext>
            </a:extLst>
          </p:cNvPr>
          <p:cNvSpPr/>
          <p:nvPr/>
        </p:nvSpPr>
        <p:spPr>
          <a:xfrm>
            <a:off x="4407108" y="194872"/>
            <a:ext cx="2308827" cy="829752"/>
          </a:xfrm>
          <a:prstGeom prst="cloud">
            <a:avLst/>
          </a:prstGeom>
          <a:solidFill>
            <a:schemeClr val="accent4">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BH" sz="28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الإجابة</a:t>
            </a:r>
            <a:endParaRPr kumimoji="0" lang="fr-FR" sz="28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p:txBody>
      </p:sp>
      <p:sp>
        <p:nvSpPr>
          <p:cNvPr id="12" name="Rectangle: Rounded Corners 3">
            <a:extLst>
              <a:ext uri="{FF2B5EF4-FFF2-40B4-BE49-F238E27FC236}">
                <a16:creationId xmlns="" xmlns:a16="http://schemas.microsoft.com/office/drawing/2014/main" id="{49C8E28A-9DAB-4239-B3FE-375737D3D253}"/>
              </a:ext>
            </a:extLst>
          </p:cNvPr>
          <p:cNvSpPr/>
          <p:nvPr/>
        </p:nvSpPr>
        <p:spPr>
          <a:xfrm>
            <a:off x="405239" y="5119809"/>
            <a:ext cx="11389846" cy="124710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rtl="1">
              <a:lnSpc>
                <a:spcPct val="150000"/>
              </a:lnSpc>
            </a:pPr>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2- صف عيني المصطفى </a:t>
            </a:r>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 وأنفه.</a:t>
            </a:r>
            <a:endPar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a:p>
            <a:pPr algn="r" rtl="1"/>
            <a:r>
              <a:rPr lang="ar-BH" sz="20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a:t>
            </a:r>
          </a:p>
        </p:txBody>
      </p:sp>
      <p:sp>
        <p:nvSpPr>
          <p:cNvPr id="13" name="Rectangle: Diagonal Corners Snipped 1">
            <a:extLst>
              <a:ext uri="{FF2B5EF4-FFF2-40B4-BE49-F238E27FC236}">
                <a16:creationId xmlns="" xmlns:a16="http://schemas.microsoft.com/office/drawing/2014/main" id="{17A693D1-4E1B-440E-9786-BD0B3570F711}"/>
              </a:ext>
            </a:extLst>
          </p:cNvPr>
          <p:cNvSpPr/>
          <p:nvPr/>
        </p:nvSpPr>
        <p:spPr>
          <a:xfrm>
            <a:off x="66505" y="51316"/>
            <a:ext cx="2406239" cy="592627"/>
          </a:xfrm>
          <a:prstGeom prst="snip2DiagRect">
            <a:avLst/>
          </a:prstGeom>
          <a:solidFill>
            <a:schemeClr val="accent1">
              <a:lumMod val="20000"/>
              <a:lumOff val="80000"/>
            </a:schemeClr>
          </a:solidFill>
          <a:ln>
            <a:noFill/>
            <a:prstDash val="lgDashDotDot"/>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b="1" kern="0" dirty="0">
                <a:solidFill>
                  <a:prstClr val="black"/>
                </a:solidFill>
                <a:latin typeface="Sakkal Majalla" panose="02000000000000000000" pitchFamily="2" charset="-78"/>
                <a:ea typeface="+mj-ea"/>
                <a:cs typeface="Sakkal Majalla" panose="02000000000000000000" pitchFamily="2" charset="-78"/>
              </a:rPr>
              <a:t>صفات الرسول </a:t>
            </a:r>
            <a:r>
              <a:rPr lang="ar-BH" b="1" kern="0" dirty="0">
                <a:solidFill>
                  <a:prstClr val="black"/>
                </a:solidFill>
                <a:latin typeface="Sakkal Majalla" panose="02000000000000000000" pitchFamily="2" charset="-78"/>
                <a:ea typeface="+mj-ea"/>
                <a:cs typeface="Sakkal Majalla" panose="02000000000000000000" pitchFamily="2" charset="-78"/>
                <a:sym typeface="AGA Arabesque" panose="05010101010101010101" pitchFamily="2" charset="2"/>
              </a:rPr>
              <a:t></a:t>
            </a:r>
            <a:r>
              <a:rPr lang="ar-BH" b="1" kern="0" dirty="0">
                <a:solidFill>
                  <a:prstClr val="black"/>
                </a:solidFill>
                <a:latin typeface="Sakkal Majalla" panose="02000000000000000000" pitchFamily="2" charset="-78"/>
                <a:ea typeface="+mj-ea"/>
                <a:cs typeface="Sakkal Majalla" panose="02000000000000000000" pitchFamily="2" charset="-78"/>
              </a:rPr>
              <a:t>/ ( دين214 )</a:t>
            </a:r>
          </a:p>
        </p:txBody>
      </p:sp>
      <p:sp>
        <p:nvSpPr>
          <p:cNvPr id="14" name="TextBox 13">
            <a:extLst>
              <a:ext uri="{FF2B5EF4-FFF2-40B4-BE49-F238E27FC236}">
                <a16:creationId xmlns="" xmlns:a16="http://schemas.microsoft.com/office/drawing/2014/main" id="{5934FBCD-8E6D-47B4-BEA2-EEE6BB0F67CB}"/>
              </a:ext>
            </a:extLst>
          </p:cNvPr>
          <p:cNvSpPr txBox="1"/>
          <p:nvPr/>
        </p:nvSpPr>
        <p:spPr>
          <a:xfrm>
            <a:off x="546965" y="3023581"/>
            <a:ext cx="11090417" cy="892552"/>
          </a:xfrm>
          <a:prstGeom prst="rect">
            <a:avLst/>
          </a:prstGeom>
          <a:solidFill>
            <a:schemeClr val="accent4">
              <a:lumMod val="20000"/>
              <a:lumOff val="80000"/>
            </a:schemeClr>
          </a:solidFill>
        </p:spPr>
        <p:txBody>
          <a:bodyPr wrap="square" rtlCol="0">
            <a:spAutoFit/>
          </a:bodyPr>
          <a:lstStyle/>
          <a:p>
            <a:pPr algn="r"/>
            <a:r>
              <a:rPr lang="ar-BH" sz="2600" dirty="0">
                <a:latin typeface="Sakkal Majalla" panose="02000000000000000000" pitchFamily="2" charset="-78"/>
                <a:ea typeface="Calibri" panose="020F0502020204030204" pitchFamily="34" charset="0"/>
                <a:cs typeface="Sakkal Majalla" panose="02000000000000000000" pitchFamily="2" charset="-78"/>
              </a:rPr>
              <a:t>- لون جسد رسول الله </a:t>
            </a:r>
            <a:r>
              <a:rPr lang="ar-BH" sz="2600" dirty="0">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 </a:t>
            </a:r>
            <a:endParaRPr lang="en-US" sz="2600" dirty="0">
              <a:latin typeface="Sakkal Majalla" panose="02000000000000000000" pitchFamily="2" charset="-78"/>
              <a:ea typeface="Calibri" panose="020F0502020204030204" pitchFamily="34" charset="0"/>
              <a:cs typeface="Sakkal Majalla" panose="02000000000000000000" pitchFamily="2" charset="-78"/>
            </a:endParaRPr>
          </a:p>
          <a:p>
            <a:pPr algn="r" rtl="1"/>
            <a:r>
              <a:rPr lang="ar-BH" sz="2600" dirty="0">
                <a:latin typeface="Sakkal Majalla" panose="02000000000000000000" pitchFamily="2" charset="-78"/>
                <a:cs typeface="Sakkal Majalla" panose="02000000000000000000" pitchFamily="2" charset="-78"/>
              </a:rPr>
              <a:t>      أ. أزهر.                                                          ب. أبيض.                                                             ج. أسمر.</a:t>
            </a:r>
          </a:p>
        </p:txBody>
      </p:sp>
      <p:sp>
        <p:nvSpPr>
          <p:cNvPr id="15" name="TextBox 14">
            <a:extLst>
              <a:ext uri="{FF2B5EF4-FFF2-40B4-BE49-F238E27FC236}">
                <a16:creationId xmlns="" xmlns:a16="http://schemas.microsoft.com/office/drawing/2014/main" id="{5934FBCD-8E6D-47B4-BEA2-EEE6BB0F67CB}"/>
              </a:ext>
            </a:extLst>
          </p:cNvPr>
          <p:cNvSpPr txBox="1"/>
          <p:nvPr/>
        </p:nvSpPr>
        <p:spPr>
          <a:xfrm>
            <a:off x="609606" y="3988513"/>
            <a:ext cx="11090417" cy="892552"/>
          </a:xfrm>
          <a:prstGeom prst="rect">
            <a:avLst/>
          </a:prstGeom>
          <a:solidFill>
            <a:schemeClr val="accent4">
              <a:lumMod val="20000"/>
              <a:lumOff val="80000"/>
            </a:schemeClr>
          </a:solidFill>
        </p:spPr>
        <p:txBody>
          <a:bodyPr wrap="square" rtlCol="0">
            <a:spAutoFit/>
          </a:bodyPr>
          <a:lstStyle/>
          <a:p>
            <a:pPr algn="r" rtl="1"/>
            <a:r>
              <a:rPr lang="ar-BH" sz="2600" dirty="0">
                <a:latin typeface="Sakkal Majalla" panose="02000000000000000000" pitchFamily="2" charset="-78"/>
                <a:ea typeface="Calibri" panose="020F0502020204030204" pitchFamily="34" charset="0"/>
                <a:cs typeface="Sakkal Majalla" panose="02000000000000000000" pitchFamily="2" charset="-78"/>
              </a:rPr>
              <a:t>  - يوجد خاتم النّبوة بين:</a:t>
            </a:r>
            <a:endParaRPr lang="en-US" sz="2600" dirty="0">
              <a:latin typeface="Sakkal Majalla" panose="02000000000000000000" pitchFamily="2" charset="-78"/>
              <a:ea typeface="Calibri" panose="020F0502020204030204" pitchFamily="34" charset="0"/>
              <a:cs typeface="Sakkal Majalla" panose="02000000000000000000" pitchFamily="2" charset="-78"/>
            </a:endParaRPr>
          </a:p>
          <a:p>
            <a:pPr algn="r"/>
            <a:r>
              <a:rPr lang="ar-BH" sz="2600" dirty="0">
                <a:solidFill>
                  <a:srgbClr val="FF0000"/>
                </a:solidFill>
                <a:latin typeface="Sakkal Majalla" panose="02000000000000000000" pitchFamily="2" charset="-78"/>
                <a:ea typeface="Calibri" panose="020F0502020204030204" pitchFamily="34" charset="0"/>
                <a:cs typeface="Sakkal Majalla" panose="02000000000000000000" pitchFamily="2" charset="-78"/>
              </a:rPr>
              <a:t>         </a:t>
            </a:r>
            <a:r>
              <a:rPr lang="ar-BH" sz="2600" dirty="0">
                <a:latin typeface="Sakkal Majalla" panose="02000000000000000000" pitchFamily="2" charset="-78"/>
                <a:cs typeface="Sakkal Majalla" panose="02000000000000000000" pitchFamily="2" charset="-78"/>
              </a:rPr>
              <a:t> أ. </a:t>
            </a:r>
            <a:r>
              <a:rPr lang="ar-BH" sz="2600" dirty="0" err="1">
                <a:latin typeface="Sakkal Majalla" panose="02000000000000000000" pitchFamily="2" charset="-78"/>
                <a:cs typeface="Sakkal Majalla" panose="02000000000000000000" pitchFamily="2" charset="-78"/>
              </a:rPr>
              <a:t>زندية</a:t>
            </a:r>
            <a:r>
              <a:rPr lang="ar-BH" sz="2600" dirty="0">
                <a:latin typeface="Sakkal Majalla" panose="02000000000000000000" pitchFamily="2" charset="-78"/>
                <a:cs typeface="Sakkal Majalla" panose="02000000000000000000" pitchFamily="2" charset="-78"/>
              </a:rPr>
              <a:t> </a:t>
            </a:r>
            <a:r>
              <a:rPr lang="ar-BH" sz="2600" dirty="0">
                <a:latin typeface="Sakkal Majalla" panose="02000000000000000000" pitchFamily="2" charset="-78"/>
                <a:cs typeface="Sakkal Majalla" panose="02000000000000000000" pitchFamily="2" charset="-78"/>
                <a:sym typeface="AGA Arabesque" panose="05010101010101010101" pitchFamily="2" charset="2"/>
              </a:rPr>
              <a:t></a:t>
            </a:r>
            <a:r>
              <a:rPr lang="ar-BH" sz="2600" dirty="0">
                <a:latin typeface="Sakkal Majalla" panose="02000000000000000000" pitchFamily="2" charset="-78"/>
                <a:cs typeface="Sakkal Majalla" panose="02000000000000000000" pitchFamily="2" charset="-78"/>
              </a:rPr>
              <a:t>.                                                   ب. كتفيه </a:t>
            </a:r>
            <a:r>
              <a:rPr lang="ar-BH" sz="2600" dirty="0">
                <a:latin typeface="Sakkal Majalla" panose="02000000000000000000" pitchFamily="2" charset="-78"/>
                <a:cs typeface="Sakkal Majalla" panose="02000000000000000000" pitchFamily="2" charset="-78"/>
                <a:sym typeface="AGA Arabesque" panose="05010101010101010101" pitchFamily="2" charset="2"/>
              </a:rPr>
              <a:t></a:t>
            </a:r>
            <a:r>
              <a:rPr lang="ar-BH" sz="2600" dirty="0">
                <a:latin typeface="Sakkal Majalla" panose="02000000000000000000" pitchFamily="2" charset="-78"/>
                <a:cs typeface="Sakkal Majalla" panose="02000000000000000000" pitchFamily="2" charset="-78"/>
              </a:rPr>
              <a:t>.                                                      ج. عضديه </a:t>
            </a:r>
            <a:r>
              <a:rPr lang="ar-BH" sz="2600" dirty="0">
                <a:latin typeface="Sakkal Majalla" panose="02000000000000000000" pitchFamily="2" charset="-78"/>
                <a:cs typeface="Sakkal Majalla" panose="02000000000000000000" pitchFamily="2" charset="-78"/>
                <a:sym typeface="AGA Arabesque" panose="05010101010101010101" pitchFamily="2" charset="2"/>
              </a:rPr>
              <a:t></a:t>
            </a:r>
            <a:r>
              <a:rPr lang="ar-BH" sz="2600" dirty="0">
                <a:latin typeface="Sakkal Majalla" panose="02000000000000000000" pitchFamily="2" charset="-78"/>
                <a:cs typeface="Sakkal Majalla" panose="02000000000000000000" pitchFamily="2" charset="-78"/>
              </a:rPr>
              <a:t>.</a:t>
            </a:r>
            <a:endParaRPr lang="en-US" sz="2600" dirty="0">
              <a:latin typeface="Sakkal Majalla" panose="02000000000000000000" pitchFamily="2" charset="-78"/>
              <a:ea typeface="Calibri" panose="020F0502020204030204" pitchFamily="34" charset="0"/>
              <a:cs typeface="Sakkal Majalla" panose="02000000000000000000" pitchFamily="2" charset="-78"/>
            </a:endParaRPr>
          </a:p>
        </p:txBody>
      </p:sp>
      <p:sp>
        <p:nvSpPr>
          <p:cNvPr id="16" name="TextBox 15">
            <a:extLst>
              <a:ext uri="{FF2B5EF4-FFF2-40B4-BE49-F238E27FC236}">
                <a16:creationId xmlns="" xmlns:a16="http://schemas.microsoft.com/office/drawing/2014/main" id="{5934FBCD-8E6D-47B4-BEA2-EEE6BB0F67CB}"/>
              </a:ext>
            </a:extLst>
          </p:cNvPr>
          <p:cNvSpPr txBox="1"/>
          <p:nvPr/>
        </p:nvSpPr>
        <p:spPr>
          <a:xfrm>
            <a:off x="546964" y="1669466"/>
            <a:ext cx="11090417" cy="1292662"/>
          </a:xfrm>
          <a:prstGeom prst="rect">
            <a:avLst/>
          </a:prstGeom>
          <a:solidFill>
            <a:schemeClr val="accent4">
              <a:lumMod val="20000"/>
              <a:lumOff val="80000"/>
            </a:schemeClr>
          </a:solidFill>
        </p:spPr>
        <p:txBody>
          <a:bodyPr wrap="square" rtlCol="0">
            <a:spAutoFit/>
          </a:bodyPr>
          <a:lstStyle/>
          <a:p>
            <a:pPr algn="r">
              <a:lnSpc>
                <a:spcPct val="150000"/>
              </a:lnSpc>
            </a:pPr>
            <a:r>
              <a:rPr lang="ar-BH" sz="2600" dirty="0">
                <a:latin typeface="Sakkal Majalla" panose="02000000000000000000" pitchFamily="2" charset="-78"/>
                <a:ea typeface="Calibri" panose="020F0502020204030204" pitchFamily="34" charset="0"/>
                <a:cs typeface="Sakkal Majalla" panose="02000000000000000000" pitchFamily="2" charset="-78"/>
              </a:rPr>
              <a:t>- كان رسول الله </a:t>
            </a:r>
            <a:r>
              <a:rPr lang="ar-BH" sz="2600" dirty="0">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 </a:t>
            </a:r>
            <a:endParaRPr lang="en-US" sz="2600" dirty="0">
              <a:latin typeface="Sakkal Majalla" panose="02000000000000000000" pitchFamily="2" charset="-78"/>
              <a:ea typeface="Calibri" panose="020F0502020204030204" pitchFamily="34" charset="0"/>
              <a:cs typeface="Sakkal Majalla" panose="02000000000000000000" pitchFamily="2" charset="-78"/>
            </a:endParaRPr>
          </a:p>
          <a:p>
            <a:pPr algn="r" rtl="1">
              <a:lnSpc>
                <a:spcPct val="150000"/>
              </a:lnSpc>
            </a:pPr>
            <a:r>
              <a:rPr lang="ar-BH" sz="2600" dirty="0">
                <a:latin typeface="Sakkal Majalla" panose="02000000000000000000" pitchFamily="2" charset="-78"/>
                <a:cs typeface="Sakkal Majalla" panose="02000000000000000000" pitchFamily="2" charset="-78"/>
              </a:rPr>
              <a:t>      أ. </a:t>
            </a:r>
            <a:r>
              <a:rPr lang="ar-BH" sz="2600" dirty="0" smtClean="0">
                <a:latin typeface="Sakkal Majalla" panose="02000000000000000000" pitchFamily="2" charset="-78"/>
                <a:cs typeface="Sakkal Majalla" panose="02000000000000000000" pitchFamily="2" charset="-78"/>
              </a:rPr>
              <a:t>طويلًا.                                                       </a:t>
            </a:r>
            <a:r>
              <a:rPr lang="ar-BH" sz="2600" dirty="0">
                <a:latin typeface="Sakkal Majalla" panose="02000000000000000000" pitchFamily="2" charset="-78"/>
                <a:cs typeface="Sakkal Majalla" panose="02000000000000000000" pitchFamily="2" charset="-78"/>
              </a:rPr>
              <a:t>ب. معتدل القامة.                                               ج. قصيرًا.</a:t>
            </a:r>
          </a:p>
        </p:txBody>
      </p:sp>
      <p:sp>
        <p:nvSpPr>
          <p:cNvPr id="17" name="Rectangle: Rounded Corners 3">
            <a:extLst>
              <a:ext uri="{FF2B5EF4-FFF2-40B4-BE49-F238E27FC236}">
                <a16:creationId xmlns="" xmlns:a16="http://schemas.microsoft.com/office/drawing/2014/main" id="{49C8E28A-9DAB-4239-B3FE-375737D3D253}"/>
              </a:ext>
            </a:extLst>
          </p:cNvPr>
          <p:cNvSpPr/>
          <p:nvPr/>
        </p:nvSpPr>
        <p:spPr>
          <a:xfrm>
            <a:off x="405239" y="5076347"/>
            <a:ext cx="11389846" cy="1264803"/>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rtl="1">
              <a:lnSpc>
                <a:spcPct val="150000"/>
              </a:lnSpc>
            </a:pPr>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2- صف عيني المصطفى </a:t>
            </a:r>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 وأنفه.</a:t>
            </a:r>
            <a:endPar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a:p>
            <a:pPr algn="r" rtl="1"/>
            <a:r>
              <a:rPr lang="ar-DZ" sz="2000" b="1" dirty="0">
                <a:solidFill>
                  <a:srgbClr val="C00000"/>
                </a:solidFill>
                <a:latin typeface="Sakkal Majalla" panose="02000000000000000000" pitchFamily="2" charset="-78"/>
                <a:ea typeface="Calibri" panose="020F0502020204030204" pitchFamily="34" charset="0"/>
                <a:cs typeface="Sakkal Majalla" panose="02000000000000000000" pitchFamily="2" charset="-78"/>
              </a:rPr>
              <a:t>كان رسول الله </a:t>
            </a:r>
            <a:r>
              <a:rPr lang="en-US" sz="2000" b="1" dirty="0">
                <a:solidFill>
                  <a:srgbClr val="C00000"/>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ar-DZ" sz="2000" b="1" dirty="0">
                <a:solidFill>
                  <a:srgbClr val="C00000"/>
                </a:solidFill>
                <a:latin typeface="Sakkal Majalla" panose="02000000000000000000" pitchFamily="2" charset="-78"/>
                <a:ea typeface="Calibri" panose="020F0502020204030204" pitchFamily="34" charset="0"/>
                <a:cs typeface="Sakkal Majalla" panose="02000000000000000000" pitchFamily="2" charset="-78"/>
              </a:rPr>
              <a:t> واسع العينين، مشربًا بياضهما بحمرة، مع شدة سواد الحدقة، أهدب الأشفار، متقوِّس الحاجبين، سابغهما مع الدقة، غير مقترنين. إذا نظرتَ إليه قلتَ: أكحل العينين، وليس بأكحل. وكان أنفه </a:t>
            </a:r>
            <a:r>
              <a:rPr lang="ar-DZ" sz="2000" b="1" dirty="0" smtClean="0">
                <a:solidFill>
                  <a:srgbClr val="C00000"/>
                </a:solidFill>
                <a:latin typeface="Sakkal Majalla" panose="02000000000000000000" pitchFamily="2" charset="-78"/>
                <a:ea typeface="Calibri" panose="020F0502020204030204" pitchFamily="34" charset="0"/>
                <a:cs typeface="Sakkal Majalla" panose="02000000000000000000" pitchFamily="2" charset="-78"/>
              </a:rPr>
              <a:t>طويل</a:t>
            </a:r>
            <a:r>
              <a:rPr lang="ar-BH" sz="2000" b="1" dirty="0" smtClean="0">
                <a:solidFill>
                  <a:srgbClr val="C00000"/>
                </a:solidFill>
                <a:latin typeface="Sakkal Majalla" panose="02000000000000000000" pitchFamily="2" charset="-78"/>
                <a:ea typeface="Calibri" panose="020F0502020204030204" pitchFamily="34" charset="0"/>
                <a:cs typeface="Sakkal Majalla" panose="02000000000000000000" pitchFamily="2" charset="-78"/>
              </a:rPr>
              <a:t>ً</a:t>
            </a:r>
            <a:r>
              <a:rPr lang="ar-DZ" sz="2000" b="1" dirty="0" smtClean="0">
                <a:solidFill>
                  <a:srgbClr val="C00000"/>
                </a:solidFill>
                <a:latin typeface="Sakkal Majalla" panose="02000000000000000000" pitchFamily="2" charset="-78"/>
                <a:ea typeface="Calibri" panose="020F0502020204030204" pitchFamily="34" charset="0"/>
                <a:cs typeface="Sakkal Majalla" panose="02000000000000000000" pitchFamily="2" charset="-78"/>
              </a:rPr>
              <a:t>ا</a:t>
            </a:r>
            <a:r>
              <a:rPr lang="ar-BH" sz="2000" b="1" dirty="0" smtClean="0">
                <a:solidFill>
                  <a:srgbClr val="C00000"/>
                </a:solidFill>
                <a:latin typeface="Sakkal Majalla" panose="02000000000000000000" pitchFamily="2" charset="-78"/>
                <a:ea typeface="Calibri" panose="020F0502020204030204" pitchFamily="34" charset="0"/>
                <a:cs typeface="Sakkal Majalla" panose="02000000000000000000" pitchFamily="2" charset="-78"/>
              </a:rPr>
              <a:t> </a:t>
            </a:r>
            <a:r>
              <a:rPr lang="ar-DZ" sz="2000" b="1" dirty="0" smtClean="0">
                <a:solidFill>
                  <a:srgbClr val="C00000"/>
                </a:solidFill>
                <a:latin typeface="Sakkal Majalla" panose="02000000000000000000" pitchFamily="2" charset="-78"/>
                <a:ea typeface="Calibri" panose="020F0502020204030204" pitchFamily="34" charset="0"/>
                <a:cs typeface="Sakkal Majalla" panose="02000000000000000000" pitchFamily="2" charset="-78"/>
              </a:rPr>
              <a:t>مستقيمًا</a:t>
            </a:r>
            <a:r>
              <a:rPr lang="ar-DZ" sz="2000" b="1" dirty="0">
                <a:solidFill>
                  <a:srgbClr val="C00000"/>
                </a:solidFill>
                <a:latin typeface="Sakkal Majalla" panose="02000000000000000000" pitchFamily="2" charset="-78"/>
                <a:ea typeface="Calibri" panose="020F0502020204030204" pitchFamily="34" charset="0"/>
                <a:cs typeface="Sakkal Majalla" panose="02000000000000000000" pitchFamily="2" charset="-78"/>
              </a:rPr>
              <a:t>، في وسطه بعض ارتفاع، مع دقة أرنبته.</a:t>
            </a:r>
            <a:endParaRPr lang="ar-BH" sz="2000" b="1" dirty="0">
              <a:solidFill>
                <a:srgbClr val="C00000"/>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8" name="Oval 17"/>
          <p:cNvSpPr/>
          <p:nvPr/>
        </p:nvSpPr>
        <p:spPr>
          <a:xfrm>
            <a:off x="7371472" y="2514975"/>
            <a:ext cx="321972" cy="29739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ar-BH" dirty="0"/>
              <a:t>ب</a:t>
            </a:r>
            <a:endParaRPr lang="en-US" dirty="0"/>
          </a:p>
        </p:txBody>
      </p:sp>
      <p:sp>
        <p:nvSpPr>
          <p:cNvPr id="19" name="Oval 18"/>
          <p:cNvSpPr/>
          <p:nvPr/>
        </p:nvSpPr>
        <p:spPr>
          <a:xfrm>
            <a:off x="7315200" y="4499322"/>
            <a:ext cx="321972" cy="29739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ar-BH" dirty="0"/>
              <a:t>ب</a:t>
            </a:r>
            <a:endParaRPr lang="en-US" dirty="0"/>
          </a:p>
        </p:txBody>
      </p:sp>
      <p:sp>
        <p:nvSpPr>
          <p:cNvPr id="21" name="Oval 20"/>
          <p:cNvSpPr/>
          <p:nvPr/>
        </p:nvSpPr>
        <p:spPr>
          <a:xfrm>
            <a:off x="10923587" y="3456955"/>
            <a:ext cx="321972" cy="29739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ar-BH" dirty="0"/>
              <a:t>أ</a:t>
            </a:r>
            <a:endParaRPr lang="en-US" dirty="0"/>
          </a:p>
        </p:txBody>
      </p:sp>
    </p:spTree>
    <p:extLst>
      <p:ext uri="{BB962C8B-B14F-4D97-AF65-F5344CB8AC3E}">
        <p14:creationId xmlns:p14="http://schemas.microsoft.com/office/powerpoint/2010/main" val="2403244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2000"/>
                                        <p:tgtEl>
                                          <p:spTgt spid="8"/>
                                        </p:tgtEl>
                                      </p:cBhvr>
                                    </p:animEffect>
                                  </p:childTnLst>
                                </p:cTn>
                              </p:par>
                            </p:childTnLst>
                          </p:cTn>
                        </p:par>
                        <p:par>
                          <p:cTn id="8" fill="hold">
                            <p:stCondLst>
                              <p:cond delay="2000"/>
                            </p:stCondLst>
                            <p:childTnLst>
                              <p:par>
                                <p:cTn id="9" presetID="47"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750"/>
                                        <p:tgtEl>
                                          <p:spTgt spid="9"/>
                                        </p:tgtEl>
                                      </p:cBhvr>
                                    </p:animEffect>
                                    <p:anim calcmode="lin" valueType="num">
                                      <p:cBhvr>
                                        <p:cTn id="12" dur="1750" fill="hold"/>
                                        <p:tgtEl>
                                          <p:spTgt spid="9"/>
                                        </p:tgtEl>
                                        <p:attrNameLst>
                                          <p:attrName>ppt_x</p:attrName>
                                        </p:attrNameLst>
                                      </p:cBhvr>
                                      <p:tavLst>
                                        <p:tav tm="0">
                                          <p:val>
                                            <p:strVal val="#ppt_x"/>
                                          </p:val>
                                        </p:tav>
                                        <p:tav tm="100000">
                                          <p:val>
                                            <p:strVal val="#ppt_x"/>
                                          </p:val>
                                        </p:tav>
                                      </p:tavLst>
                                    </p:anim>
                                    <p:anim calcmode="lin" valueType="num">
                                      <p:cBhvr>
                                        <p:cTn id="13" dur="175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1000"/>
                                        <p:tgtEl>
                                          <p:spTgt spid="10"/>
                                        </p:tgtEl>
                                      </p:cBhvr>
                                    </p:animEffect>
                                    <p:anim calcmode="lin" valueType="num">
                                      <p:cBhvr>
                                        <p:cTn id="19" dur="1000" fill="hold"/>
                                        <p:tgtEl>
                                          <p:spTgt spid="10"/>
                                        </p:tgtEl>
                                        <p:attrNameLst>
                                          <p:attrName>ppt_x</p:attrName>
                                        </p:attrNameLst>
                                      </p:cBhvr>
                                      <p:tavLst>
                                        <p:tav tm="0">
                                          <p:val>
                                            <p:strVal val="#ppt_x"/>
                                          </p:val>
                                        </p:tav>
                                        <p:tav tm="100000">
                                          <p:val>
                                            <p:strVal val="#ppt_x"/>
                                          </p:val>
                                        </p:tav>
                                      </p:tavLst>
                                    </p:anim>
                                    <p:anim calcmode="lin" valueType="num">
                                      <p:cBhvr>
                                        <p:cTn id="20"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fade">
                                      <p:cBhvr>
                                        <p:cTn id="25" dur="1000"/>
                                        <p:tgtEl>
                                          <p:spTgt spid="16"/>
                                        </p:tgtEl>
                                      </p:cBhvr>
                                    </p:animEffect>
                                    <p:anim calcmode="lin" valueType="num">
                                      <p:cBhvr>
                                        <p:cTn id="26" dur="1000" fill="hold"/>
                                        <p:tgtEl>
                                          <p:spTgt spid="16"/>
                                        </p:tgtEl>
                                        <p:attrNameLst>
                                          <p:attrName>ppt_x</p:attrName>
                                        </p:attrNameLst>
                                      </p:cBhvr>
                                      <p:tavLst>
                                        <p:tav tm="0">
                                          <p:val>
                                            <p:strVal val="#ppt_x"/>
                                          </p:val>
                                        </p:tav>
                                        <p:tav tm="100000">
                                          <p:val>
                                            <p:strVal val="#ppt_x"/>
                                          </p:val>
                                        </p:tav>
                                      </p:tavLst>
                                    </p:anim>
                                    <p:anim calcmode="lin" valueType="num">
                                      <p:cBhvr>
                                        <p:cTn id="27"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1000"/>
                                        <p:tgtEl>
                                          <p:spTgt spid="14"/>
                                        </p:tgtEl>
                                      </p:cBhvr>
                                    </p:animEffect>
                                    <p:anim calcmode="lin" valueType="num">
                                      <p:cBhvr>
                                        <p:cTn id="33" dur="1000" fill="hold"/>
                                        <p:tgtEl>
                                          <p:spTgt spid="14"/>
                                        </p:tgtEl>
                                        <p:attrNameLst>
                                          <p:attrName>ppt_x</p:attrName>
                                        </p:attrNameLst>
                                      </p:cBhvr>
                                      <p:tavLst>
                                        <p:tav tm="0">
                                          <p:val>
                                            <p:strVal val="#ppt_x"/>
                                          </p:val>
                                        </p:tav>
                                        <p:tav tm="100000">
                                          <p:val>
                                            <p:strVal val="#ppt_x"/>
                                          </p:val>
                                        </p:tav>
                                      </p:tavLst>
                                    </p:anim>
                                    <p:anim calcmode="lin" valueType="num">
                                      <p:cBhvr>
                                        <p:cTn id="34"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fade">
                                      <p:cBhvr>
                                        <p:cTn id="39" dur="1000"/>
                                        <p:tgtEl>
                                          <p:spTgt spid="15"/>
                                        </p:tgtEl>
                                      </p:cBhvr>
                                    </p:animEffect>
                                    <p:anim calcmode="lin" valueType="num">
                                      <p:cBhvr>
                                        <p:cTn id="40" dur="1000" fill="hold"/>
                                        <p:tgtEl>
                                          <p:spTgt spid="15"/>
                                        </p:tgtEl>
                                        <p:attrNameLst>
                                          <p:attrName>ppt_x</p:attrName>
                                        </p:attrNameLst>
                                      </p:cBhvr>
                                      <p:tavLst>
                                        <p:tav tm="0">
                                          <p:val>
                                            <p:strVal val="#ppt_x"/>
                                          </p:val>
                                        </p:tav>
                                        <p:tav tm="100000">
                                          <p:val>
                                            <p:strVal val="#ppt_x"/>
                                          </p:val>
                                        </p:tav>
                                      </p:tavLst>
                                    </p:anim>
                                    <p:anim calcmode="lin" valueType="num">
                                      <p:cBhvr>
                                        <p:cTn id="41"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fade">
                                      <p:cBhvr>
                                        <p:cTn id="46" dur="1000"/>
                                        <p:tgtEl>
                                          <p:spTgt spid="12"/>
                                        </p:tgtEl>
                                      </p:cBhvr>
                                    </p:animEffect>
                                    <p:anim calcmode="lin" valueType="num">
                                      <p:cBhvr>
                                        <p:cTn id="47" dur="1000" fill="hold"/>
                                        <p:tgtEl>
                                          <p:spTgt spid="12"/>
                                        </p:tgtEl>
                                        <p:attrNameLst>
                                          <p:attrName>ppt_x</p:attrName>
                                        </p:attrNameLst>
                                      </p:cBhvr>
                                      <p:tavLst>
                                        <p:tav tm="0">
                                          <p:val>
                                            <p:strVal val="#ppt_x"/>
                                          </p:val>
                                        </p:tav>
                                        <p:tav tm="100000">
                                          <p:val>
                                            <p:strVal val="#ppt_x"/>
                                          </p:val>
                                        </p:tav>
                                      </p:tavLst>
                                    </p:anim>
                                    <p:anim calcmode="lin" valueType="num">
                                      <p:cBhvr>
                                        <p:cTn id="48"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5" presetClass="entr" presetSubtype="0" fill="hold" grpId="0" nodeType="clickEffect">
                                  <p:stCondLst>
                                    <p:cond delay="0"/>
                                  </p:stCondLst>
                                  <p:childTnLst>
                                    <p:set>
                                      <p:cBhvr>
                                        <p:cTn id="52" dur="1" fill="hold">
                                          <p:stCondLst>
                                            <p:cond delay="0"/>
                                          </p:stCondLst>
                                        </p:cTn>
                                        <p:tgtEl>
                                          <p:spTgt spid="11"/>
                                        </p:tgtEl>
                                        <p:attrNameLst>
                                          <p:attrName>style.visibility</p:attrName>
                                        </p:attrNameLst>
                                      </p:cBhvr>
                                      <p:to>
                                        <p:strVal val="visible"/>
                                      </p:to>
                                    </p:set>
                                    <p:animEffect transition="in" filter="fade">
                                      <p:cBhvr>
                                        <p:cTn id="53" dur="2000"/>
                                        <p:tgtEl>
                                          <p:spTgt spid="11"/>
                                        </p:tgtEl>
                                      </p:cBhvr>
                                    </p:animEffect>
                                    <p:anim calcmode="lin" valueType="num">
                                      <p:cBhvr>
                                        <p:cTn id="54" dur="2000" fill="hold"/>
                                        <p:tgtEl>
                                          <p:spTgt spid="11"/>
                                        </p:tgtEl>
                                        <p:attrNameLst>
                                          <p:attrName>ppt_w</p:attrName>
                                        </p:attrNameLst>
                                      </p:cBhvr>
                                      <p:tavLst>
                                        <p:tav tm="0" fmla="#ppt_w*sin(2.5*pi*$)">
                                          <p:val>
                                            <p:fltVal val="0"/>
                                          </p:val>
                                        </p:tav>
                                        <p:tav tm="100000">
                                          <p:val>
                                            <p:fltVal val="1"/>
                                          </p:val>
                                        </p:tav>
                                      </p:tavLst>
                                    </p:anim>
                                    <p:anim calcmode="lin" valueType="num">
                                      <p:cBhvr>
                                        <p:cTn id="55" dur="2000" fill="hold"/>
                                        <p:tgtEl>
                                          <p:spTgt spid="11"/>
                                        </p:tgtEl>
                                        <p:attrNameLst>
                                          <p:attrName>ppt_h</p:attrName>
                                        </p:attrNameLst>
                                      </p:cBhvr>
                                      <p:tavLst>
                                        <p:tav tm="0">
                                          <p:val>
                                            <p:strVal val="#ppt_h"/>
                                          </p:val>
                                        </p:tav>
                                        <p:tav tm="100000">
                                          <p:val>
                                            <p:strVal val="#ppt_h"/>
                                          </p:val>
                                        </p:tav>
                                      </p:tavLst>
                                    </p:anim>
                                  </p:childTnLst>
                                </p:cTn>
                              </p:par>
                            </p:childTnLst>
                          </p:cTn>
                        </p:par>
                      </p:childTnLst>
                    </p:cTn>
                  </p:par>
                  <p:par>
                    <p:cTn id="56" fill="hold">
                      <p:stCondLst>
                        <p:cond delay="indefinite"/>
                      </p:stCondLst>
                      <p:childTnLst>
                        <p:par>
                          <p:cTn id="57" fill="hold">
                            <p:stCondLst>
                              <p:cond delay="0"/>
                            </p:stCondLst>
                            <p:childTnLst>
                              <p:par>
                                <p:cTn id="58" presetID="26" presetClass="entr" presetSubtype="0" fill="hold" grpId="0" nodeType="clickEffect">
                                  <p:stCondLst>
                                    <p:cond delay="0"/>
                                  </p:stCondLst>
                                  <p:childTnLst>
                                    <p:set>
                                      <p:cBhvr>
                                        <p:cTn id="59" dur="1" fill="hold">
                                          <p:stCondLst>
                                            <p:cond delay="0"/>
                                          </p:stCondLst>
                                        </p:cTn>
                                        <p:tgtEl>
                                          <p:spTgt spid="18"/>
                                        </p:tgtEl>
                                        <p:attrNameLst>
                                          <p:attrName>style.visibility</p:attrName>
                                        </p:attrNameLst>
                                      </p:cBhvr>
                                      <p:to>
                                        <p:strVal val="visible"/>
                                      </p:to>
                                    </p:set>
                                    <p:animEffect transition="in" filter="wipe(down)">
                                      <p:cBhvr>
                                        <p:cTn id="60" dur="580">
                                          <p:stCondLst>
                                            <p:cond delay="0"/>
                                          </p:stCondLst>
                                        </p:cTn>
                                        <p:tgtEl>
                                          <p:spTgt spid="18"/>
                                        </p:tgtEl>
                                      </p:cBhvr>
                                    </p:animEffect>
                                    <p:anim calcmode="lin" valueType="num">
                                      <p:cBhvr>
                                        <p:cTn id="61" dur="1822" tmFilter="0,0; 0.14,0.36; 0.43,0.73; 0.71,0.91; 1.0,1.0">
                                          <p:stCondLst>
                                            <p:cond delay="0"/>
                                          </p:stCondLst>
                                        </p:cTn>
                                        <p:tgtEl>
                                          <p:spTgt spid="18"/>
                                        </p:tgtEl>
                                        <p:attrNameLst>
                                          <p:attrName>ppt_x</p:attrName>
                                        </p:attrNameLst>
                                      </p:cBhvr>
                                      <p:tavLst>
                                        <p:tav tm="0">
                                          <p:val>
                                            <p:strVal val="#ppt_x-0.25"/>
                                          </p:val>
                                        </p:tav>
                                        <p:tav tm="100000">
                                          <p:val>
                                            <p:strVal val="#ppt_x"/>
                                          </p:val>
                                        </p:tav>
                                      </p:tavLst>
                                    </p:anim>
                                    <p:anim calcmode="lin" valueType="num">
                                      <p:cBhvr>
                                        <p:cTn id="62" dur="664" tmFilter="0.0,0.0; 0.25,0.07; 0.50,0.2; 0.75,0.467; 1.0,1.0">
                                          <p:stCondLst>
                                            <p:cond delay="0"/>
                                          </p:stCondLst>
                                        </p:cTn>
                                        <p:tgtEl>
                                          <p:spTgt spid="18"/>
                                        </p:tgtEl>
                                        <p:attrNameLst>
                                          <p:attrName>ppt_y</p:attrName>
                                        </p:attrNameLst>
                                      </p:cBhvr>
                                      <p:tavLst>
                                        <p:tav tm="0" fmla="#ppt_y-sin(pi*$)/3">
                                          <p:val>
                                            <p:fltVal val="0.5"/>
                                          </p:val>
                                        </p:tav>
                                        <p:tav tm="100000">
                                          <p:val>
                                            <p:fltVal val="1"/>
                                          </p:val>
                                        </p:tav>
                                      </p:tavLst>
                                    </p:anim>
                                    <p:anim calcmode="lin" valueType="num">
                                      <p:cBhvr>
                                        <p:cTn id="63" dur="664" tmFilter="0, 0; 0.125,0.2665; 0.25,0.4; 0.375,0.465; 0.5,0.5;  0.625,0.535; 0.75,0.6; 0.875,0.7335; 1,1">
                                          <p:stCondLst>
                                            <p:cond delay="664"/>
                                          </p:stCondLst>
                                        </p:cTn>
                                        <p:tgtEl>
                                          <p:spTgt spid="18"/>
                                        </p:tgtEl>
                                        <p:attrNameLst>
                                          <p:attrName>ppt_y</p:attrName>
                                        </p:attrNameLst>
                                      </p:cBhvr>
                                      <p:tavLst>
                                        <p:tav tm="0" fmla="#ppt_y-sin(pi*$)/9">
                                          <p:val>
                                            <p:fltVal val="0"/>
                                          </p:val>
                                        </p:tav>
                                        <p:tav tm="100000">
                                          <p:val>
                                            <p:fltVal val="1"/>
                                          </p:val>
                                        </p:tav>
                                      </p:tavLst>
                                    </p:anim>
                                    <p:anim calcmode="lin" valueType="num">
                                      <p:cBhvr>
                                        <p:cTn id="64" dur="332" tmFilter="0, 0; 0.125,0.2665; 0.25,0.4; 0.375,0.465; 0.5,0.5;  0.625,0.535; 0.75,0.6; 0.875,0.7335; 1,1">
                                          <p:stCondLst>
                                            <p:cond delay="1324"/>
                                          </p:stCondLst>
                                        </p:cTn>
                                        <p:tgtEl>
                                          <p:spTgt spid="18"/>
                                        </p:tgtEl>
                                        <p:attrNameLst>
                                          <p:attrName>ppt_y</p:attrName>
                                        </p:attrNameLst>
                                      </p:cBhvr>
                                      <p:tavLst>
                                        <p:tav tm="0" fmla="#ppt_y-sin(pi*$)/27">
                                          <p:val>
                                            <p:fltVal val="0"/>
                                          </p:val>
                                        </p:tav>
                                        <p:tav tm="100000">
                                          <p:val>
                                            <p:fltVal val="1"/>
                                          </p:val>
                                        </p:tav>
                                      </p:tavLst>
                                    </p:anim>
                                    <p:anim calcmode="lin" valueType="num">
                                      <p:cBhvr>
                                        <p:cTn id="65" dur="164" tmFilter="0, 0; 0.125,0.2665; 0.25,0.4; 0.375,0.465; 0.5,0.5;  0.625,0.535; 0.75,0.6; 0.875,0.7335; 1,1">
                                          <p:stCondLst>
                                            <p:cond delay="1656"/>
                                          </p:stCondLst>
                                        </p:cTn>
                                        <p:tgtEl>
                                          <p:spTgt spid="18"/>
                                        </p:tgtEl>
                                        <p:attrNameLst>
                                          <p:attrName>ppt_y</p:attrName>
                                        </p:attrNameLst>
                                      </p:cBhvr>
                                      <p:tavLst>
                                        <p:tav tm="0" fmla="#ppt_y-sin(pi*$)/81">
                                          <p:val>
                                            <p:fltVal val="0"/>
                                          </p:val>
                                        </p:tav>
                                        <p:tav tm="100000">
                                          <p:val>
                                            <p:fltVal val="1"/>
                                          </p:val>
                                        </p:tav>
                                      </p:tavLst>
                                    </p:anim>
                                    <p:animScale>
                                      <p:cBhvr>
                                        <p:cTn id="66" dur="26">
                                          <p:stCondLst>
                                            <p:cond delay="650"/>
                                          </p:stCondLst>
                                        </p:cTn>
                                        <p:tgtEl>
                                          <p:spTgt spid="18"/>
                                        </p:tgtEl>
                                      </p:cBhvr>
                                      <p:to x="100000" y="60000"/>
                                    </p:animScale>
                                    <p:animScale>
                                      <p:cBhvr>
                                        <p:cTn id="67" dur="166" decel="50000">
                                          <p:stCondLst>
                                            <p:cond delay="676"/>
                                          </p:stCondLst>
                                        </p:cTn>
                                        <p:tgtEl>
                                          <p:spTgt spid="18"/>
                                        </p:tgtEl>
                                      </p:cBhvr>
                                      <p:to x="100000" y="100000"/>
                                    </p:animScale>
                                    <p:animScale>
                                      <p:cBhvr>
                                        <p:cTn id="68" dur="26">
                                          <p:stCondLst>
                                            <p:cond delay="1312"/>
                                          </p:stCondLst>
                                        </p:cTn>
                                        <p:tgtEl>
                                          <p:spTgt spid="18"/>
                                        </p:tgtEl>
                                      </p:cBhvr>
                                      <p:to x="100000" y="80000"/>
                                    </p:animScale>
                                    <p:animScale>
                                      <p:cBhvr>
                                        <p:cTn id="69" dur="166" decel="50000">
                                          <p:stCondLst>
                                            <p:cond delay="1338"/>
                                          </p:stCondLst>
                                        </p:cTn>
                                        <p:tgtEl>
                                          <p:spTgt spid="18"/>
                                        </p:tgtEl>
                                      </p:cBhvr>
                                      <p:to x="100000" y="100000"/>
                                    </p:animScale>
                                    <p:animScale>
                                      <p:cBhvr>
                                        <p:cTn id="70" dur="26">
                                          <p:stCondLst>
                                            <p:cond delay="1642"/>
                                          </p:stCondLst>
                                        </p:cTn>
                                        <p:tgtEl>
                                          <p:spTgt spid="18"/>
                                        </p:tgtEl>
                                      </p:cBhvr>
                                      <p:to x="100000" y="90000"/>
                                    </p:animScale>
                                    <p:animScale>
                                      <p:cBhvr>
                                        <p:cTn id="71" dur="166" decel="50000">
                                          <p:stCondLst>
                                            <p:cond delay="1668"/>
                                          </p:stCondLst>
                                        </p:cTn>
                                        <p:tgtEl>
                                          <p:spTgt spid="18"/>
                                        </p:tgtEl>
                                      </p:cBhvr>
                                      <p:to x="100000" y="100000"/>
                                    </p:animScale>
                                    <p:animScale>
                                      <p:cBhvr>
                                        <p:cTn id="72" dur="26">
                                          <p:stCondLst>
                                            <p:cond delay="1808"/>
                                          </p:stCondLst>
                                        </p:cTn>
                                        <p:tgtEl>
                                          <p:spTgt spid="18"/>
                                        </p:tgtEl>
                                      </p:cBhvr>
                                      <p:to x="100000" y="95000"/>
                                    </p:animScale>
                                    <p:animScale>
                                      <p:cBhvr>
                                        <p:cTn id="73" dur="166" decel="50000">
                                          <p:stCondLst>
                                            <p:cond delay="1834"/>
                                          </p:stCondLst>
                                        </p:cTn>
                                        <p:tgtEl>
                                          <p:spTgt spid="18"/>
                                        </p:tgtEl>
                                      </p:cBhvr>
                                      <p:to x="100000" y="100000"/>
                                    </p:animScale>
                                  </p:childTnLst>
                                </p:cTn>
                              </p:par>
                            </p:childTnLst>
                          </p:cTn>
                        </p:par>
                      </p:childTnLst>
                    </p:cTn>
                  </p:par>
                  <p:par>
                    <p:cTn id="74" fill="hold">
                      <p:stCondLst>
                        <p:cond delay="indefinite"/>
                      </p:stCondLst>
                      <p:childTnLst>
                        <p:par>
                          <p:cTn id="75" fill="hold">
                            <p:stCondLst>
                              <p:cond delay="0"/>
                            </p:stCondLst>
                            <p:childTnLst>
                              <p:par>
                                <p:cTn id="76" presetID="26" presetClass="entr" presetSubtype="0" fill="hold" grpId="0" nodeType="clickEffect">
                                  <p:stCondLst>
                                    <p:cond delay="0"/>
                                  </p:stCondLst>
                                  <p:childTnLst>
                                    <p:set>
                                      <p:cBhvr>
                                        <p:cTn id="77" dur="1" fill="hold">
                                          <p:stCondLst>
                                            <p:cond delay="0"/>
                                          </p:stCondLst>
                                        </p:cTn>
                                        <p:tgtEl>
                                          <p:spTgt spid="21"/>
                                        </p:tgtEl>
                                        <p:attrNameLst>
                                          <p:attrName>style.visibility</p:attrName>
                                        </p:attrNameLst>
                                      </p:cBhvr>
                                      <p:to>
                                        <p:strVal val="visible"/>
                                      </p:to>
                                    </p:set>
                                    <p:animEffect transition="in" filter="wipe(down)">
                                      <p:cBhvr>
                                        <p:cTn id="78" dur="580">
                                          <p:stCondLst>
                                            <p:cond delay="0"/>
                                          </p:stCondLst>
                                        </p:cTn>
                                        <p:tgtEl>
                                          <p:spTgt spid="21"/>
                                        </p:tgtEl>
                                      </p:cBhvr>
                                    </p:animEffect>
                                    <p:anim calcmode="lin" valueType="num">
                                      <p:cBhvr>
                                        <p:cTn id="79" dur="1822" tmFilter="0,0; 0.14,0.36; 0.43,0.73; 0.71,0.91; 1.0,1.0">
                                          <p:stCondLst>
                                            <p:cond delay="0"/>
                                          </p:stCondLst>
                                        </p:cTn>
                                        <p:tgtEl>
                                          <p:spTgt spid="21"/>
                                        </p:tgtEl>
                                        <p:attrNameLst>
                                          <p:attrName>ppt_x</p:attrName>
                                        </p:attrNameLst>
                                      </p:cBhvr>
                                      <p:tavLst>
                                        <p:tav tm="0">
                                          <p:val>
                                            <p:strVal val="#ppt_x-0.25"/>
                                          </p:val>
                                        </p:tav>
                                        <p:tav tm="100000">
                                          <p:val>
                                            <p:strVal val="#ppt_x"/>
                                          </p:val>
                                        </p:tav>
                                      </p:tavLst>
                                    </p:anim>
                                    <p:anim calcmode="lin" valueType="num">
                                      <p:cBhvr>
                                        <p:cTn id="80" dur="664" tmFilter="0.0,0.0; 0.25,0.07; 0.50,0.2; 0.75,0.467; 1.0,1.0">
                                          <p:stCondLst>
                                            <p:cond delay="0"/>
                                          </p:stCondLst>
                                        </p:cTn>
                                        <p:tgtEl>
                                          <p:spTgt spid="21"/>
                                        </p:tgtEl>
                                        <p:attrNameLst>
                                          <p:attrName>ppt_y</p:attrName>
                                        </p:attrNameLst>
                                      </p:cBhvr>
                                      <p:tavLst>
                                        <p:tav tm="0" fmla="#ppt_y-sin(pi*$)/3">
                                          <p:val>
                                            <p:fltVal val="0.5"/>
                                          </p:val>
                                        </p:tav>
                                        <p:tav tm="100000">
                                          <p:val>
                                            <p:fltVal val="1"/>
                                          </p:val>
                                        </p:tav>
                                      </p:tavLst>
                                    </p:anim>
                                    <p:anim calcmode="lin" valueType="num">
                                      <p:cBhvr>
                                        <p:cTn id="81" dur="664" tmFilter="0, 0; 0.125,0.2665; 0.25,0.4; 0.375,0.465; 0.5,0.5;  0.625,0.535; 0.75,0.6; 0.875,0.7335; 1,1">
                                          <p:stCondLst>
                                            <p:cond delay="664"/>
                                          </p:stCondLst>
                                        </p:cTn>
                                        <p:tgtEl>
                                          <p:spTgt spid="21"/>
                                        </p:tgtEl>
                                        <p:attrNameLst>
                                          <p:attrName>ppt_y</p:attrName>
                                        </p:attrNameLst>
                                      </p:cBhvr>
                                      <p:tavLst>
                                        <p:tav tm="0" fmla="#ppt_y-sin(pi*$)/9">
                                          <p:val>
                                            <p:fltVal val="0"/>
                                          </p:val>
                                        </p:tav>
                                        <p:tav tm="100000">
                                          <p:val>
                                            <p:fltVal val="1"/>
                                          </p:val>
                                        </p:tav>
                                      </p:tavLst>
                                    </p:anim>
                                    <p:anim calcmode="lin" valueType="num">
                                      <p:cBhvr>
                                        <p:cTn id="82" dur="332" tmFilter="0, 0; 0.125,0.2665; 0.25,0.4; 0.375,0.465; 0.5,0.5;  0.625,0.535; 0.75,0.6; 0.875,0.7335; 1,1">
                                          <p:stCondLst>
                                            <p:cond delay="1324"/>
                                          </p:stCondLst>
                                        </p:cTn>
                                        <p:tgtEl>
                                          <p:spTgt spid="21"/>
                                        </p:tgtEl>
                                        <p:attrNameLst>
                                          <p:attrName>ppt_y</p:attrName>
                                        </p:attrNameLst>
                                      </p:cBhvr>
                                      <p:tavLst>
                                        <p:tav tm="0" fmla="#ppt_y-sin(pi*$)/27">
                                          <p:val>
                                            <p:fltVal val="0"/>
                                          </p:val>
                                        </p:tav>
                                        <p:tav tm="100000">
                                          <p:val>
                                            <p:fltVal val="1"/>
                                          </p:val>
                                        </p:tav>
                                      </p:tavLst>
                                    </p:anim>
                                    <p:anim calcmode="lin" valueType="num">
                                      <p:cBhvr>
                                        <p:cTn id="83" dur="164" tmFilter="0, 0; 0.125,0.2665; 0.25,0.4; 0.375,0.465; 0.5,0.5;  0.625,0.535; 0.75,0.6; 0.875,0.7335; 1,1">
                                          <p:stCondLst>
                                            <p:cond delay="1656"/>
                                          </p:stCondLst>
                                        </p:cTn>
                                        <p:tgtEl>
                                          <p:spTgt spid="21"/>
                                        </p:tgtEl>
                                        <p:attrNameLst>
                                          <p:attrName>ppt_y</p:attrName>
                                        </p:attrNameLst>
                                      </p:cBhvr>
                                      <p:tavLst>
                                        <p:tav tm="0" fmla="#ppt_y-sin(pi*$)/81">
                                          <p:val>
                                            <p:fltVal val="0"/>
                                          </p:val>
                                        </p:tav>
                                        <p:tav tm="100000">
                                          <p:val>
                                            <p:fltVal val="1"/>
                                          </p:val>
                                        </p:tav>
                                      </p:tavLst>
                                    </p:anim>
                                    <p:animScale>
                                      <p:cBhvr>
                                        <p:cTn id="84" dur="26">
                                          <p:stCondLst>
                                            <p:cond delay="650"/>
                                          </p:stCondLst>
                                        </p:cTn>
                                        <p:tgtEl>
                                          <p:spTgt spid="21"/>
                                        </p:tgtEl>
                                      </p:cBhvr>
                                      <p:to x="100000" y="60000"/>
                                    </p:animScale>
                                    <p:animScale>
                                      <p:cBhvr>
                                        <p:cTn id="85" dur="166" decel="50000">
                                          <p:stCondLst>
                                            <p:cond delay="676"/>
                                          </p:stCondLst>
                                        </p:cTn>
                                        <p:tgtEl>
                                          <p:spTgt spid="21"/>
                                        </p:tgtEl>
                                      </p:cBhvr>
                                      <p:to x="100000" y="100000"/>
                                    </p:animScale>
                                    <p:animScale>
                                      <p:cBhvr>
                                        <p:cTn id="86" dur="26">
                                          <p:stCondLst>
                                            <p:cond delay="1312"/>
                                          </p:stCondLst>
                                        </p:cTn>
                                        <p:tgtEl>
                                          <p:spTgt spid="21"/>
                                        </p:tgtEl>
                                      </p:cBhvr>
                                      <p:to x="100000" y="80000"/>
                                    </p:animScale>
                                    <p:animScale>
                                      <p:cBhvr>
                                        <p:cTn id="87" dur="166" decel="50000">
                                          <p:stCondLst>
                                            <p:cond delay="1338"/>
                                          </p:stCondLst>
                                        </p:cTn>
                                        <p:tgtEl>
                                          <p:spTgt spid="21"/>
                                        </p:tgtEl>
                                      </p:cBhvr>
                                      <p:to x="100000" y="100000"/>
                                    </p:animScale>
                                    <p:animScale>
                                      <p:cBhvr>
                                        <p:cTn id="88" dur="26">
                                          <p:stCondLst>
                                            <p:cond delay="1642"/>
                                          </p:stCondLst>
                                        </p:cTn>
                                        <p:tgtEl>
                                          <p:spTgt spid="21"/>
                                        </p:tgtEl>
                                      </p:cBhvr>
                                      <p:to x="100000" y="90000"/>
                                    </p:animScale>
                                    <p:animScale>
                                      <p:cBhvr>
                                        <p:cTn id="89" dur="166" decel="50000">
                                          <p:stCondLst>
                                            <p:cond delay="1668"/>
                                          </p:stCondLst>
                                        </p:cTn>
                                        <p:tgtEl>
                                          <p:spTgt spid="21"/>
                                        </p:tgtEl>
                                      </p:cBhvr>
                                      <p:to x="100000" y="100000"/>
                                    </p:animScale>
                                    <p:animScale>
                                      <p:cBhvr>
                                        <p:cTn id="90" dur="26">
                                          <p:stCondLst>
                                            <p:cond delay="1808"/>
                                          </p:stCondLst>
                                        </p:cTn>
                                        <p:tgtEl>
                                          <p:spTgt spid="21"/>
                                        </p:tgtEl>
                                      </p:cBhvr>
                                      <p:to x="100000" y="95000"/>
                                    </p:animScale>
                                    <p:animScale>
                                      <p:cBhvr>
                                        <p:cTn id="91" dur="166" decel="50000">
                                          <p:stCondLst>
                                            <p:cond delay="1834"/>
                                          </p:stCondLst>
                                        </p:cTn>
                                        <p:tgtEl>
                                          <p:spTgt spid="21"/>
                                        </p:tgtEl>
                                      </p:cBhvr>
                                      <p:to x="100000" y="100000"/>
                                    </p:animScale>
                                  </p:childTnLst>
                                </p:cTn>
                              </p:par>
                            </p:childTnLst>
                          </p:cTn>
                        </p:par>
                      </p:childTnLst>
                    </p:cTn>
                  </p:par>
                  <p:par>
                    <p:cTn id="92" fill="hold">
                      <p:stCondLst>
                        <p:cond delay="indefinite"/>
                      </p:stCondLst>
                      <p:childTnLst>
                        <p:par>
                          <p:cTn id="93" fill="hold">
                            <p:stCondLst>
                              <p:cond delay="0"/>
                            </p:stCondLst>
                            <p:childTnLst>
                              <p:par>
                                <p:cTn id="94" presetID="26" presetClass="entr" presetSubtype="0" fill="hold" grpId="0" nodeType="clickEffect">
                                  <p:stCondLst>
                                    <p:cond delay="0"/>
                                  </p:stCondLst>
                                  <p:childTnLst>
                                    <p:set>
                                      <p:cBhvr>
                                        <p:cTn id="95" dur="1" fill="hold">
                                          <p:stCondLst>
                                            <p:cond delay="0"/>
                                          </p:stCondLst>
                                        </p:cTn>
                                        <p:tgtEl>
                                          <p:spTgt spid="19"/>
                                        </p:tgtEl>
                                        <p:attrNameLst>
                                          <p:attrName>style.visibility</p:attrName>
                                        </p:attrNameLst>
                                      </p:cBhvr>
                                      <p:to>
                                        <p:strVal val="visible"/>
                                      </p:to>
                                    </p:set>
                                    <p:animEffect transition="in" filter="wipe(down)">
                                      <p:cBhvr>
                                        <p:cTn id="96" dur="580">
                                          <p:stCondLst>
                                            <p:cond delay="0"/>
                                          </p:stCondLst>
                                        </p:cTn>
                                        <p:tgtEl>
                                          <p:spTgt spid="19"/>
                                        </p:tgtEl>
                                      </p:cBhvr>
                                    </p:animEffect>
                                    <p:anim calcmode="lin" valueType="num">
                                      <p:cBhvr>
                                        <p:cTn id="97" dur="1822" tmFilter="0,0; 0.14,0.36; 0.43,0.73; 0.71,0.91; 1.0,1.0">
                                          <p:stCondLst>
                                            <p:cond delay="0"/>
                                          </p:stCondLst>
                                        </p:cTn>
                                        <p:tgtEl>
                                          <p:spTgt spid="19"/>
                                        </p:tgtEl>
                                        <p:attrNameLst>
                                          <p:attrName>ppt_x</p:attrName>
                                        </p:attrNameLst>
                                      </p:cBhvr>
                                      <p:tavLst>
                                        <p:tav tm="0">
                                          <p:val>
                                            <p:strVal val="#ppt_x-0.25"/>
                                          </p:val>
                                        </p:tav>
                                        <p:tav tm="100000">
                                          <p:val>
                                            <p:strVal val="#ppt_x"/>
                                          </p:val>
                                        </p:tav>
                                      </p:tavLst>
                                    </p:anim>
                                    <p:anim calcmode="lin" valueType="num">
                                      <p:cBhvr>
                                        <p:cTn id="98" dur="664" tmFilter="0.0,0.0; 0.25,0.07; 0.50,0.2; 0.75,0.467; 1.0,1.0">
                                          <p:stCondLst>
                                            <p:cond delay="0"/>
                                          </p:stCondLst>
                                        </p:cTn>
                                        <p:tgtEl>
                                          <p:spTgt spid="19"/>
                                        </p:tgtEl>
                                        <p:attrNameLst>
                                          <p:attrName>ppt_y</p:attrName>
                                        </p:attrNameLst>
                                      </p:cBhvr>
                                      <p:tavLst>
                                        <p:tav tm="0" fmla="#ppt_y-sin(pi*$)/3">
                                          <p:val>
                                            <p:fltVal val="0.5"/>
                                          </p:val>
                                        </p:tav>
                                        <p:tav tm="100000">
                                          <p:val>
                                            <p:fltVal val="1"/>
                                          </p:val>
                                        </p:tav>
                                      </p:tavLst>
                                    </p:anim>
                                    <p:anim calcmode="lin" valueType="num">
                                      <p:cBhvr>
                                        <p:cTn id="99" dur="664" tmFilter="0, 0; 0.125,0.2665; 0.25,0.4; 0.375,0.465; 0.5,0.5;  0.625,0.535; 0.75,0.6; 0.875,0.7335; 1,1">
                                          <p:stCondLst>
                                            <p:cond delay="664"/>
                                          </p:stCondLst>
                                        </p:cTn>
                                        <p:tgtEl>
                                          <p:spTgt spid="19"/>
                                        </p:tgtEl>
                                        <p:attrNameLst>
                                          <p:attrName>ppt_y</p:attrName>
                                        </p:attrNameLst>
                                      </p:cBhvr>
                                      <p:tavLst>
                                        <p:tav tm="0" fmla="#ppt_y-sin(pi*$)/9">
                                          <p:val>
                                            <p:fltVal val="0"/>
                                          </p:val>
                                        </p:tav>
                                        <p:tav tm="100000">
                                          <p:val>
                                            <p:fltVal val="1"/>
                                          </p:val>
                                        </p:tav>
                                      </p:tavLst>
                                    </p:anim>
                                    <p:anim calcmode="lin" valueType="num">
                                      <p:cBhvr>
                                        <p:cTn id="100" dur="332" tmFilter="0, 0; 0.125,0.2665; 0.25,0.4; 0.375,0.465; 0.5,0.5;  0.625,0.535; 0.75,0.6; 0.875,0.7335; 1,1">
                                          <p:stCondLst>
                                            <p:cond delay="1324"/>
                                          </p:stCondLst>
                                        </p:cTn>
                                        <p:tgtEl>
                                          <p:spTgt spid="19"/>
                                        </p:tgtEl>
                                        <p:attrNameLst>
                                          <p:attrName>ppt_y</p:attrName>
                                        </p:attrNameLst>
                                      </p:cBhvr>
                                      <p:tavLst>
                                        <p:tav tm="0" fmla="#ppt_y-sin(pi*$)/27">
                                          <p:val>
                                            <p:fltVal val="0"/>
                                          </p:val>
                                        </p:tav>
                                        <p:tav tm="100000">
                                          <p:val>
                                            <p:fltVal val="1"/>
                                          </p:val>
                                        </p:tav>
                                      </p:tavLst>
                                    </p:anim>
                                    <p:anim calcmode="lin" valueType="num">
                                      <p:cBhvr>
                                        <p:cTn id="101" dur="164" tmFilter="0, 0; 0.125,0.2665; 0.25,0.4; 0.375,0.465; 0.5,0.5;  0.625,0.535; 0.75,0.6; 0.875,0.7335; 1,1">
                                          <p:stCondLst>
                                            <p:cond delay="1656"/>
                                          </p:stCondLst>
                                        </p:cTn>
                                        <p:tgtEl>
                                          <p:spTgt spid="19"/>
                                        </p:tgtEl>
                                        <p:attrNameLst>
                                          <p:attrName>ppt_y</p:attrName>
                                        </p:attrNameLst>
                                      </p:cBhvr>
                                      <p:tavLst>
                                        <p:tav tm="0" fmla="#ppt_y-sin(pi*$)/81">
                                          <p:val>
                                            <p:fltVal val="0"/>
                                          </p:val>
                                        </p:tav>
                                        <p:tav tm="100000">
                                          <p:val>
                                            <p:fltVal val="1"/>
                                          </p:val>
                                        </p:tav>
                                      </p:tavLst>
                                    </p:anim>
                                    <p:animScale>
                                      <p:cBhvr>
                                        <p:cTn id="102" dur="26">
                                          <p:stCondLst>
                                            <p:cond delay="650"/>
                                          </p:stCondLst>
                                        </p:cTn>
                                        <p:tgtEl>
                                          <p:spTgt spid="19"/>
                                        </p:tgtEl>
                                      </p:cBhvr>
                                      <p:to x="100000" y="60000"/>
                                    </p:animScale>
                                    <p:animScale>
                                      <p:cBhvr>
                                        <p:cTn id="103" dur="166" decel="50000">
                                          <p:stCondLst>
                                            <p:cond delay="676"/>
                                          </p:stCondLst>
                                        </p:cTn>
                                        <p:tgtEl>
                                          <p:spTgt spid="19"/>
                                        </p:tgtEl>
                                      </p:cBhvr>
                                      <p:to x="100000" y="100000"/>
                                    </p:animScale>
                                    <p:animScale>
                                      <p:cBhvr>
                                        <p:cTn id="104" dur="26">
                                          <p:stCondLst>
                                            <p:cond delay="1312"/>
                                          </p:stCondLst>
                                        </p:cTn>
                                        <p:tgtEl>
                                          <p:spTgt spid="19"/>
                                        </p:tgtEl>
                                      </p:cBhvr>
                                      <p:to x="100000" y="80000"/>
                                    </p:animScale>
                                    <p:animScale>
                                      <p:cBhvr>
                                        <p:cTn id="105" dur="166" decel="50000">
                                          <p:stCondLst>
                                            <p:cond delay="1338"/>
                                          </p:stCondLst>
                                        </p:cTn>
                                        <p:tgtEl>
                                          <p:spTgt spid="19"/>
                                        </p:tgtEl>
                                      </p:cBhvr>
                                      <p:to x="100000" y="100000"/>
                                    </p:animScale>
                                    <p:animScale>
                                      <p:cBhvr>
                                        <p:cTn id="106" dur="26">
                                          <p:stCondLst>
                                            <p:cond delay="1642"/>
                                          </p:stCondLst>
                                        </p:cTn>
                                        <p:tgtEl>
                                          <p:spTgt spid="19"/>
                                        </p:tgtEl>
                                      </p:cBhvr>
                                      <p:to x="100000" y="90000"/>
                                    </p:animScale>
                                    <p:animScale>
                                      <p:cBhvr>
                                        <p:cTn id="107" dur="166" decel="50000">
                                          <p:stCondLst>
                                            <p:cond delay="1668"/>
                                          </p:stCondLst>
                                        </p:cTn>
                                        <p:tgtEl>
                                          <p:spTgt spid="19"/>
                                        </p:tgtEl>
                                      </p:cBhvr>
                                      <p:to x="100000" y="100000"/>
                                    </p:animScale>
                                    <p:animScale>
                                      <p:cBhvr>
                                        <p:cTn id="108" dur="26">
                                          <p:stCondLst>
                                            <p:cond delay="1808"/>
                                          </p:stCondLst>
                                        </p:cTn>
                                        <p:tgtEl>
                                          <p:spTgt spid="19"/>
                                        </p:tgtEl>
                                      </p:cBhvr>
                                      <p:to x="100000" y="95000"/>
                                    </p:animScale>
                                    <p:animScale>
                                      <p:cBhvr>
                                        <p:cTn id="109" dur="166" decel="50000">
                                          <p:stCondLst>
                                            <p:cond delay="1834"/>
                                          </p:stCondLst>
                                        </p:cTn>
                                        <p:tgtEl>
                                          <p:spTgt spid="19"/>
                                        </p:tgtEl>
                                      </p:cBhvr>
                                      <p:to x="100000" y="100000"/>
                                    </p:animScale>
                                  </p:childTnLst>
                                </p:cTn>
                              </p:par>
                            </p:childTnLst>
                          </p:cTn>
                        </p:par>
                      </p:childTnLst>
                    </p:cTn>
                  </p:par>
                  <p:par>
                    <p:cTn id="110" fill="hold">
                      <p:stCondLst>
                        <p:cond delay="indefinite"/>
                      </p:stCondLst>
                      <p:childTnLst>
                        <p:par>
                          <p:cTn id="111" fill="hold">
                            <p:stCondLst>
                              <p:cond delay="0"/>
                            </p:stCondLst>
                            <p:childTnLst>
                              <p:par>
                                <p:cTn id="112" presetID="6" presetClass="entr" presetSubtype="16" fill="hold" grpId="0" nodeType="clickEffect">
                                  <p:stCondLst>
                                    <p:cond delay="0"/>
                                  </p:stCondLst>
                                  <p:childTnLst>
                                    <p:set>
                                      <p:cBhvr>
                                        <p:cTn id="113" dur="1" fill="hold">
                                          <p:stCondLst>
                                            <p:cond delay="0"/>
                                          </p:stCondLst>
                                        </p:cTn>
                                        <p:tgtEl>
                                          <p:spTgt spid="17"/>
                                        </p:tgtEl>
                                        <p:attrNameLst>
                                          <p:attrName>style.visibility</p:attrName>
                                        </p:attrNameLst>
                                      </p:cBhvr>
                                      <p:to>
                                        <p:strVal val="visible"/>
                                      </p:to>
                                    </p:set>
                                    <p:animEffect transition="in" filter="circle(in)">
                                      <p:cBhvr>
                                        <p:cTn id="114" dur="2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4" grpId="0" animBg="1"/>
      <p:bldP spid="15" grpId="0" animBg="1"/>
      <p:bldP spid="16" grpId="0" animBg="1"/>
      <p:bldP spid="17" grpId="0" animBg="1"/>
      <p:bldP spid="18" grpId="0" animBg="1"/>
      <p:bldP spid="19" grpId="0" animBg="1"/>
      <p:bldP spid="2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5857" y="0"/>
            <a:ext cx="1646183" cy="1268068"/>
          </a:xfrm>
          <a:prstGeom prst="rect">
            <a:avLst/>
          </a:prstGeom>
        </p:spPr>
      </p:pic>
      <p:cxnSp>
        <p:nvCxnSpPr>
          <p:cNvPr id="5" name="Straight Connector 4"/>
          <p:cNvCxnSpPr>
            <a:cxnSpLocks/>
          </p:cNvCxnSpPr>
          <p:nvPr/>
        </p:nvCxnSpPr>
        <p:spPr>
          <a:xfrm>
            <a:off x="309489" y="6418912"/>
            <a:ext cx="11459469"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460954"/>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–الفصل الدراسي الثاني 2020-2021م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20" name="Pictur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396538" y="0"/>
            <a:ext cx="1646237" cy="126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 name="Pictur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396538" y="0"/>
            <a:ext cx="1646237" cy="126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1">
            <a:extLst>
              <a:ext uri="{FF2B5EF4-FFF2-40B4-BE49-F238E27FC236}">
                <a16:creationId xmlns="" xmlns:a16="http://schemas.microsoft.com/office/drawing/2014/main" id="{C050380F-2DEC-47D0-8DED-5F681DECA880}"/>
              </a:ext>
            </a:extLst>
          </p:cNvPr>
          <p:cNvSpPr>
            <a:spLocks noGrp="1"/>
          </p:cNvSpPr>
          <p:nvPr>
            <p:ph type="title"/>
          </p:nvPr>
        </p:nvSpPr>
        <p:spPr>
          <a:xfrm>
            <a:off x="1332931" y="1985629"/>
            <a:ext cx="9526137" cy="816532"/>
          </a:xfrm>
        </p:spPr>
        <p:txBody>
          <a:bodyPr>
            <a:normAutofit/>
          </a:bodyPr>
          <a:lstStyle/>
          <a:p>
            <a:pPr algn="ctr" defTabSz="457200" rtl="1" eaLnBrk="1" latinLnBrk="0" hangingPunct="1">
              <a:spcBef>
                <a:spcPct val="0"/>
              </a:spcBef>
              <a:buNone/>
            </a:pPr>
            <a:r>
              <a:rPr lang="ar-SA" sz="3200" b="1" dirty="0">
                <a:solidFill>
                  <a:schemeClr val="accent4">
                    <a:lumMod val="50000"/>
                  </a:schemeClr>
                </a:solidFill>
                <a:latin typeface="Sakkal Majalla" panose="02000000000000000000" pitchFamily="2" charset="-78"/>
                <a:ea typeface="+mn-ea"/>
                <a:cs typeface="Sakkal Majalla" panose="02000000000000000000" pitchFamily="2" charset="-78"/>
              </a:rPr>
              <a:t>عزيزي المتعلم</a:t>
            </a:r>
            <a:r>
              <a:rPr lang="ar-BH" sz="3200" b="1" dirty="0">
                <a:solidFill>
                  <a:schemeClr val="accent4">
                    <a:lumMod val="50000"/>
                  </a:schemeClr>
                </a:solidFill>
                <a:latin typeface="Sakkal Majalla" panose="02000000000000000000" pitchFamily="2" charset="-78"/>
                <a:ea typeface="+mn-ea"/>
                <a:cs typeface="Sakkal Majalla" panose="02000000000000000000" pitchFamily="2" charset="-78"/>
              </a:rPr>
              <a:t> </a:t>
            </a:r>
            <a:r>
              <a:rPr lang="ar-SA" sz="3200" b="1" dirty="0">
                <a:solidFill>
                  <a:schemeClr val="accent4">
                    <a:lumMod val="50000"/>
                  </a:schemeClr>
                </a:solidFill>
                <a:latin typeface="Sakkal Majalla" panose="02000000000000000000" pitchFamily="2" charset="-78"/>
                <a:ea typeface="+mn-ea"/>
                <a:cs typeface="Sakkal Majalla" panose="02000000000000000000" pitchFamily="2" charset="-78"/>
              </a:rPr>
              <a:t>مع نهاية هذا الد</a:t>
            </a:r>
            <a:r>
              <a:rPr lang="ar-BH" sz="3200" b="1" dirty="0">
                <a:solidFill>
                  <a:schemeClr val="accent4">
                    <a:lumMod val="50000"/>
                  </a:schemeClr>
                </a:solidFill>
                <a:latin typeface="Sakkal Majalla" panose="02000000000000000000" pitchFamily="2" charset="-78"/>
                <a:ea typeface="+mn-ea"/>
                <a:cs typeface="Sakkal Majalla" panose="02000000000000000000" pitchFamily="2" charset="-78"/>
              </a:rPr>
              <a:t>ّ</a:t>
            </a:r>
            <a:r>
              <a:rPr lang="ar-SA" sz="3200" b="1" dirty="0">
                <a:solidFill>
                  <a:schemeClr val="accent4">
                    <a:lumMod val="50000"/>
                  </a:schemeClr>
                </a:solidFill>
                <a:latin typeface="Sakkal Majalla" panose="02000000000000000000" pitchFamily="2" charset="-78"/>
                <a:ea typeface="+mn-ea"/>
                <a:cs typeface="Sakkal Majalla" panose="02000000000000000000" pitchFamily="2" charset="-78"/>
              </a:rPr>
              <a:t>رس </a:t>
            </a:r>
            <a:r>
              <a:rPr lang="ar-BH" sz="3200" b="1" dirty="0">
                <a:solidFill>
                  <a:schemeClr val="accent4">
                    <a:lumMod val="50000"/>
                  </a:schemeClr>
                </a:solidFill>
                <a:latin typeface="Sakkal Majalla" panose="02000000000000000000" pitchFamily="2" charset="-78"/>
                <a:ea typeface="+mn-ea"/>
                <a:cs typeface="Sakkal Majalla" panose="02000000000000000000" pitchFamily="2" charset="-78"/>
              </a:rPr>
              <a:t>س</a:t>
            </a:r>
            <a:r>
              <a:rPr lang="ar-SA" sz="3200" b="1" dirty="0">
                <a:solidFill>
                  <a:schemeClr val="accent4">
                    <a:lumMod val="50000"/>
                  </a:schemeClr>
                </a:solidFill>
                <a:latin typeface="Sakkal Majalla" panose="02000000000000000000" pitchFamily="2" charset="-78"/>
                <a:ea typeface="+mn-ea"/>
                <a:cs typeface="Sakkal Majalla" panose="02000000000000000000" pitchFamily="2" charset="-78"/>
              </a:rPr>
              <a:t>تكون قادر</a:t>
            </a:r>
            <a:r>
              <a:rPr lang="ar-BH" sz="3200" b="1" dirty="0">
                <a:solidFill>
                  <a:schemeClr val="accent4">
                    <a:lumMod val="50000"/>
                  </a:schemeClr>
                </a:solidFill>
                <a:latin typeface="Sakkal Majalla" panose="02000000000000000000" pitchFamily="2" charset="-78"/>
                <a:ea typeface="+mn-ea"/>
                <a:cs typeface="Sakkal Majalla" panose="02000000000000000000" pitchFamily="2" charset="-78"/>
              </a:rPr>
              <a:t>ً</a:t>
            </a:r>
            <a:r>
              <a:rPr lang="ar-SA" sz="3200" b="1" dirty="0">
                <a:solidFill>
                  <a:schemeClr val="accent4">
                    <a:lumMod val="50000"/>
                  </a:schemeClr>
                </a:solidFill>
                <a:latin typeface="Sakkal Majalla" panose="02000000000000000000" pitchFamily="2" charset="-78"/>
                <a:ea typeface="+mn-ea"/>
                <a:cs typeface="Sakkal Majalla" panose="02000000000000000000" pitchFamily="2" charset="-78"/>
              </a:rPr>
              <a:t>ا على أن:</a:t>
            </a:r>
            <a:endParaRPr lang="en-US" sz="3200" b="1" dirty="0">
              <a:solidFill>
                <a:schemeClr val="accent4">
                  <a:lumMod val="50000"/>
                </a:schemeClr>
              </a:solidFill>
              <a:latin typeface="Sakkal Majalla" panose="02000000000000000000" pitchFamily="2" charset="-78"/>
              <a:ea typeface="+mn-ea"/>
              <a:cs typeface="Sakkal Majalla" panose="02000000000000000000" pitchFamily="2" charset="-78"/>
            </a:endParaRPr>
          </a:p>
        </p:txBody>
      </p:sp>
      <p:sp>
        <p:nvSpPr>
          <p:cNvPr id="9" name="Title 1">
            <a:extLst>
              <a:ext uri="{FF2B5EF4-FFF2-40B4-BE49-F238E27FC236}">
                <a16:creationId xmlns="" xmlns:a16="http://schemas.microsoft.com/office/drawing/2014/main" id="{81CCC05F-D927-4028-9D35-AEB69E6A1D77}"/>
              </a:ext>
            </a:extLst>
          </p:cNvPr>
          <p:cNvSpPr txBox="1">
            <a:spLocks/>
          </p:cNvSpPr>
          <p:nvPr/>
        </p:nvSpPr>
        <p:spPr>
          <a:xfrm>
            <a:off x="3892731" y="462121"/>
            <a:ext cx="4017316" cy="1018055"/>
          </a:xfrm>
          <a:prstGeom prst="rect">
            <a:avLst/>
          </a:prstGeom>
          <a:solidFill>
            <a:schemeClr val="accent4">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457200" rtl="1" eaLnBrk="1" fontAlgn="auto" latinLnBrk="0" hangingPunct="1">
              <a:lnSpc>
                <a:spcPct val="90000"/>
              </a:lnSpc>
              <a:spcBef>
                <a:spcPct val="0"/>
              </a:spcBef>
              <a:spcAft>
                <a:spcPts val="0"/>
              </a:spcAft>
              <a:buClrTx/>
              <a:buSzTx/>
              <a:buFontTx/>
              <a:buNone/>
              <a:tabLst/>
              <a:defRPr/>
            </a:pPr>
            <a:r>
              <a:rPr lang="ar-SA" sz="4000" b="1" kern="0" dirty="0">
                <a:solidFill>
                  <a:prstClr val="black"/>
                </a:solidFill>
                <a:latin typeface="Sakkal Majalla" panose="02000000000000000000" pitchFamily="2" charset="-78"/>
                <a:cs typeface="Sakkal Majalla" panose="02000000000000000000" pitchFamily="2" charset="-78"/>
              </a:rPr>
              <a:t>الأهداف الت</a:t>
            </a:r>
            <a:r>
              <a:rPr lang="ar-BH" sz="4000" b="1" kern="0" dirty="0">
                <a:solidFill>
                  <a:prstClr val="black"/>
                </a:solidFill>
                <a:latin typeface="Sakkal Majalla" panose="02000000000000000000" pitchFamily="2" charset="-78"/>
                <a:cs typeface="Sakkal Majalla" panose="02000000000000000000" pitchFamily="2" charset="-78"/>
              </a:rPr>
              <a:t>ّ</a:t>
            </a:r>
            <a:r>
              <a:rPr lang="ar-SA" sz="4000" b="1" kern="0" dirty="0">
                <a:solidFill>
                  <a:prstClr val="black"/>
                </a:solidFill>
                <a:latin typeface="Sakkal Majalla" panose="02000000000000000000" pitchFamily="2" charset="-78"/>
                <a:cs typeface="Sakkal Majalla" panose="02000000000000000000" pitchFamily="2" charset="-78"/>
              </a:rPr>
              <a:t>عل</a:t>
            </a:r>
            <a:r>
              <a:rPr lang="ar-BH" sz="4000" b="1" kern="0" dirty="0">
                <a:solidFill>
                  <a:prstClr val="black"/>
                </a:solidFill>
                <a:latin typeface="Sakkal Majalla" panose="02000000000000000000" pitchFamily="2" charset="-78"/>
                <a:cs typeface="Sakkal Majalla" panose="02000000000000000000" pitchFamily="2" charset="-78"/>
              </a:rPr>
              <a:t>ُّ</a:t>
            </a:r>
            <a:r>
              <a:rPr lang="ar-SA" sz="4000" b="1" kern="0" dirty="0">
                <a:solidFill>
                  <a:prstClr val="black"/>
                </a:solidFill>
                <a:latin typeface="Sakkal Majalla" panose="02000000000000000000" pitchFamily="2" charset="-78"/>
                <a:cs typeface="Sakkal Majalla" panose="02000000000000000000" pitchFamily="2" charset="-78"/>
              </a:rPr>
              <a:t>مي</a:t>
            </a:r>
            <a:r>
              <a:rPr lang="ar-BH" sz="4000" b="1" kern="0" dirty="0">
                <a:solidFill>
                  <a:prstClr val="black"/>
                </a:solidFill>
                <a:latin typeface="Sakkal Majalla" panose="02000000000000000000" pitchFamily="2" charset="-78"/>
                <a:cs typeface="Sakkal Majalla" panose="02000000000000000000" pitchFamily="2" charset="-78"/>
              </a:rPr>
              <a:t>َّ</a:t>
            </a:r>
            <a:r>
              <a:rPr lang="ar-SA" sz="4000" b="1" kern="0" dirty="0">
                <a:solidFill>
                  <a:prstClr val="black"/>
                </a:solidFill>
                <a:latin typeface="Sakkal Majalla" panose="02000000000000000000" pitchFamily="2" charset="-78"/>
                <a:cs typeface="Sakkal Majalla" panose="02000000000000000000" pitchFamily="2" charset="-78"/>
              </a:rPr>
              <a:t>ة</a:t>
            </a:r>
            <a:endParaRPr lang="en-US" sz="4000" b="1" kern="0" dirty="0">
              <a:solidFill>
                <a:prstClr val="black"/>
              </a:solidFill>
              <a:latin typeface="Sakkal Majalla" panose="02000000000000000000" pitchFamily="2" charset="-78"/>
              <a:cs typeface="Sakkal Majalla" panose="02000000000000000000" pitchFamily="2" charset="-78"/>
            </a:endParaRPr>
          </a:p>
        </p:txBody>
      </p:sp>
      <p:pic>
        <p:nvPicPr>
          <p:cNvPr id="10" name="Pictur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396538" y="0"/>
            <a:ext cx="1646237" cy="126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Diagonal Corners Snipped 1">
            <a:extLst>
              <a:ext uri="{FF2B5EF4-FFF2-40B4-BE49-F238E27FC236}">
                <a16:creationId xmlns="" xmlns:a16="http://schemas.microsoft.com/office/drawing/2014/main" id="{17A693D1-4E1B-440E-9786-BD0B3570F711}"/>
              </a:ext>
            </a:extLst>
          </p:cNvPr>
          <p:cNvSpPr/>
          <p:nvPr/>
        </p:nvSpPr>
        <p:spPr>
          <a:xfrm>
            <a:off x="66505" y="51317"/>
            <a:ext cx="2406239" cy="428106"/>
          </a:xfrm>
          <a:prstGeom prst="snip2DiagRect">
            <a:avLst/>
          </a:prstGeom>
          <a:solidFill>
            <a:schemeClr val="accent1">
              <a:lumMod val="20000"/>
              <a:lumOff val="80000"/>
            </a:schemeClr>
          </a:solidFill>
          <a:ln>
            <a:noFill/>
            <a:prstDash val="lgDashDotDot"/>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b="1" kern="0" dirty="0">
                <a:solidFill>
                  <a:prstClr val="black"/>
                </a:solidFill>
                <a:latin typeface="Sakkal Majalla" panose="02000000000000000000" pitchFamily="2" charset="-78"/>
                <a:ea typeface="+mj-ea"/>
                <a:cs typeface="Sakkal Majalla" panose="02000000000000000000" pitchFamily="2" charset="-78"/>
              </a:rPr>
              <a:t>صفات الرسول </a:t>
            </a:r>
            <a:r>
              <a:rPr lang="ar-BH" b="1" kern="0" dirty="0">
                <a:solidFill>
                  <a:prstClr val="black"/>
                </a:solidFill>
                <a:latin typeface="Sakkal Majalla" panose="02000000000000000000" pitchFamily="2" charset="-78"/>
                <a:ea typeface="+mj-ea"/>
                <a:cs typeface="Sakkal Majalla" panose="02000000000000000000" pitchFamily="2" charset="-78"/>
                <a:sym typeface="AGA Arabesque" panose="05010101010101010101" pitchFamily="2" charset="2"/>
              </a:rPr>
              <a:t></a:t>
            </a:r>
            <a:r>
              <a:rPr lang="ar-BH" b="1" kern="0" dirty="0">
                <a:solidFill>
                  <a:prstClr val="black"/>
                </a:solidFill>
                <a:latin typeface="Sakkal Majalla" panose="02000000000000000000" pitchFamily="2" charset="-78"/>
                <a:ea typeface="+mj-ea"/>
                <a:cs typeface="Sakkal Majalla" panose="02000000000000000000" pitchFamily="2" charset="-78"/>
              </a:rPr>
              <a:t>/ ( دين214 )</a:t>
            </a:r>
          </a:p>
        </p:txBody>
      </p:sp>
      <p:graphicFrame>
        <p:nvGraphicFramePr>
          <p:cNvPr id="12" name="Content Placeholder 3">
            <a:extLst>
              <a:ext uri="{FF2B5EF4-FFF2-40B4-BE49-F238E27FC236}">
                <a16:creationId xmlns="" xmlns:a16="http://schemas.microsoft.com/office/drawing/2014/main" id="{1E0E29DF-9DC8-41AC-A40B-1164AC6841AD}"/>
              </a:ext>
            </a:extLst>
          </p:cNvPr>
          <p:cNvGraphicFramePr>
            <a:graphicFrameLocks noGrp="1"/>
          </p:cNvGraphicFramePr>
          <p:nvPr>
            <p:ph idx="1"/>
            <p:extLst>
              <p:ext uri="{D42A27DB-BD31-4B8C-83A1-F6EECF244321}">
                <p14:modId xmlns:p14="http://schemas.microsoft.com/office/powerpoint/2010/main" val="1154337401"/>
              </p:ext>
            </p:extLst>
          </p:nvPr>
        </p:nvGraphicFramePr>
        <p:xfrm>
          <a:off x="731572" y="2956783"/>
          <a:ext cx="10728856" cy="620793"/>
        </p:xfrm>
        <a:graphic>
          <a:graphicData uri="http://schemas.openxmlformats.org/drawingml/2006/table">
            <a:tbl>
              <a:tblPr>
                <a:tableStyleId>{5C22544A-7EE6-4342-B048-85BDC9FD1C3A}</a:tableStyleId>
              </a:tblPr>
              <a:tblGrid>
                <a:gridCol w="10728856">
                  <a:extLst>
                    <a:ext uri="{9D8B030D-6E8A-4147-A177-3AD203B41FA5}">
                      <a16:colId xmlns="" xmlns:a16="http://schemas.microsoft.com/office/drawing/2014/main" val="20000"/>
                    </a:ext>
                  </a:extLst>
                </a:gridCol>
              </a:tblGrid>
              <a:tr h="620793">
                <a:tc>
                  <a:txBody>
                    <a:bodyPr/>
                    <a:lstStyle/>
                    <a:p>
                      <a:pPr marL="73660" marR="0" indent="-90170" algn="just" defTabSz="914400" rtl="1" eaLnBrk="1" fontAlgn="auto" latinLnBrk="0" hangingPunct="1">
                        <a:lnSpc>
                          <a:spcPct val="107000"/>
                        </a:lnSpc>
                        <a:spcBef>
                          <a:spcPts val="0"/>
                        </a:spcBef>
                        <a:spcAft>
                          <a:spcPts val="0"/>
                        </a:spcAft>
                        <a:buClrTx/>
                        <a:buSzTx/>
                        <a:buFontTx/>
                        <a:buNone/>
                        <a:tabLst>
                          <a:tab pos="163830" algn="r"/>
                        </a:tabLst>
                        <a:defRPr/>
                      </a:pPr>
                      <a:r>
                        <a:rPr lang="ar-BH" sz="3200" b="1" kern="1200" dirty="0">
                          <a:solidFill>
                            <a:schemeClr val="dk1"/>
                          </a:solidFill>
                          <a:latin typeface="Sakkal Majalla" panose="02000000000000000000" pitchFamily="2" charset="-78"/>
                          <a:ea typeface="Calibri" panose="020F0502020204030204" pitchFamily="34" charset="0"/>
                          <a:cs typeface="Sakkal Majalla" panose="02000000000000000000" pitchFamily="2" charset="-78"/>
                        </a:rPr>
                        <a:t>1</a:t>
                      </a:r>
                      <a:r>
                        <a:rPr lang="ar-SA" sz="3200" b="1" kern="1200" dirty="0">
                          <a:solidFill>
                            <a:schemeClr val="dk1"/>
                          </a:solidFill>
                          <a:latin typeface="Sakkal Majalla" panose="02000000000000000000" pitchFamily="2" charset="-78"/>
                          <a:ea typeface="Calibri" panose="020F0502020204030204" pitchFamily="34" charset="0"/>
                          <a:cs typeface="Sakkal Majalla" panose="02000000000000000000" pitchFamily="2" charset="-78"/>
                        </a:rPr>
                        <a:t>-</a:t>
                      </a:r>
                      <a:r>
                        <a:rPr lang="ar-BH" sz="3200" b="1" kern="1200" dirty="0">
                          <a:solidFill>
                            <a:schemeClr val="dk1"/>
                          </a:solidFill>
                          <a:latin typeface="Sakkal Majalla" panose="02000000000000000000" pitchFamily="2" charset="-78"/>
                          <a:ea typeface="Calibri" panose="020F0502020204030204" pitchFamily="34" charset="0"/>
                          <a:cs typeface="Sakkal Majalla" panose="02000000000000000000" pitchFamily="2" charset="-78"/>
                        </a:rPr>
                        <a:t> تُبيِّن</a:t>
                      </a:r>
                      <a:r>
                        <a:rPr lang="ar-BH" sz="3200" b="1" kern="1200" baseline="0" dirty="0">
                          <a:solidFill>
                            <a:schemeClr val="dk1"/>
                          </a:solidFill>
                          <a:latin typeface="Sakkal Majalla" panose="02000000000000000000" pitchFamily="2" charset="-78"/>
                          <a:ea typeface="Calibri" panose="020F0502020204030204" pitchFamily="34" charset="0"/>
                          <a:cs typeface="Sakkal Majalla" panose="02000000000000000000" pitchFamily="2" charset="-78"/>
                        </a:rPr>
                        <a:t> أقسام صفات الرسول </a:t>
                      </a:r>
                      <a:r>
                        <a:rPr lang="ar-BH" sz="3200" b="1" kern="1200" baseline="0" dirty="0">
                          <a:solidFill>
                            <a:schemeClr val="dk1"/>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ar-BH" sz="3200" b="1" kern="1200" baseline="0" dirty="0">
                          <a:solidFill>
                            <a:schemeClr val="dk1"/>
                          </a:solidFill>
                          <a:latin typeface="Sakkal Majalla" panose="02000000000000000000" pitchFamily="2" charset="-78"/>
                          <a:ea typeface="Calibri" panose="020F0502020204030204" pitchFamily="34" charset="0"/>
                          <a:cs typeface="Sakkal Majalla" panose="02000000000000000000" pitchFamily="2" charset="-78"/>
                        </a:rPr>
                        <a:t> </a:t>
                      </a:r>
                      <a:endParaRPr lang="en-US" sz="3200" b="1" kern="1200" dirty="0">
                        <a:solidFill>
                          <a:schemeClr val="dk1"/>
                        </a:solidFill>
                        <a:latin typeface="Sakkal Majalla" panose="02000000000000000000" pitchFamily="2" charset="-78"/>
                        <a:ea typeface="Calibri" panose="020F0502020204030204" pitchFamily="34" charset="0"/>
                        <a:cs typeface="Sakkal Majalla" panose="02000000000000000000" pitchFamily="2" charset="-78"/>
                      </a:endParaRPr>
                    </a:p>
                  </a:txBody>
                  <a:tcPr marL="114300" marR="114300" marT="0" marB="0" anchor="ctr">
                    <a:cell3D prstMaterial="dkEdge">
                      <a:bevel prst="relaxedInset"/>
                      <a:lightRig rig="flood" dir="t"/>
                    </a:cell3D>
                    <a:solidFill>
                      <a:schemeClr val="accent4">
                        <a:lumMod val="40000"/>
                        <a:lumOff val="60000"/>
                      </a:schemeClr>
                    </a:solidFill>
                  </a:tcPr>
                </a:tc>
                <a:extLst>
                  <a:ext uri="{0D108BD9-81ED-4DB2-BD59-A6C34878D82A}">
                    <a16:rowId xmlns="" xmlns:a16="http://schemas.microsoft.com/office/drawing/2014/main" val="10000"/>
                  </a:ext>
                </a:extLst>
              </a:tr>
            </a:tbl>
          </a:graphicData>
        </a:graphic>
      </p:graphicFrame>
      <p:graphicFrame>
        <p:nvGraphicFramePr>
          <p:cNvPr id="13" name="Content Placeholder 3">
            <a:extLst>
              <a:ext uri="{FF2B5EF4-FFF2-40B4-BE49-F238E27FC236}">
                <a16:creationId xmlns="" xmlns:a16="http://schemas.microsoft.com/office/drawing/2014/main" id="{2CAC2159-4C5B-48B0-9523-59FB92396493}"/>
              </a:ext>
            </a:extLst>
          </p:cNvPr>
          <p:cNvGraphicFramePr>
            <a:graphicFrameLocks/>
          </p:cNvGraphicFramePr>
          <p:nvPr>
            <p:extLst>
              <p:ext uri="{D42A27DB-BD31-4B8C-83A1-F6EECF244321}">
                <p14:modId xmlns:p14="http://schemas.microsoft.com/office/powerpoint/2010/main" val="3964819668"/>
              </p:ext>
            </p:extLst>
          </p:nvPr>
        </p:nvGraphicFramePr>
        <p:xfrm>
          <a:off x="731572" y="3816386"/>
          <a:ext cx="10728857" cy="645513"/>
        </p:xfrm>
        <a:graphic>
          <a:graphicData uri="http://schemas.openxmlformats.org/drawingml/2006/table">
            <a:tbl>
              <a:tblPr>
                <a:tableStyleId>{5C22544A-7EE6-4342-B048-85BDC9FD1C3A}</a:tableStyleId>
              </a:tblPr>
              <a:tblGrid>
                <a:gridCol w="10728857">
                  <a:extLst>
                    <a:ext uri="{9D8B030D-6E8A-4147-A177-3AD203B41FA5}">
                      <a16:colId xmlns="" xmlns:a16="http://schemas.microsoft.com/office/drawing/2014/main" val="20000"/>
                    </a:ext>
                  </a:extLst>
                </a:gridCol>
              </a:tblGrid>
              <a:tr h="645513">
                <a:tc>
                  <a:txBody>
                    <a:bodyPr/>
                    <a:lstStyle/>
                    <a:p>
                      <a:pPr algn="r" rtl="1"/>
                      <a:r>
                        <a:rPr lang="ar-SA" sz="3200" b="1" kern="1200" dirty="0">
                          <a:solidFill>
                            <a:schemeClr val="dk1"/>
                          </a:solidFill>
                          <a:latin typeface="Sakkal Majalla" panose="02000000000000000000" pitchFamily="2" charset="-78"/>
                          <a:ea typeface="Calibri" panose="020F0502020204030204" pitchFamily="34" charset="0"/>
                          <a:cs typeface="Sakkal Majalla" panose="02000000000000000000" pitchFamily="2" charset="-78"/>
                        </a:rPr>
                        <a:t>2-</a:t>
                      </a:r>
                      <a:r>
                        <a:rPr lang="ar-BH" sz="3200" b="1" kern="1200" dirty="0">
                          <a:solidFill>
                            <a:schemeClr val="dk1"/>
                          </a:solidFill>
                          <a:latin typeface="Sakkal Majalla" panose="02000000000000000000" pitchFamily="2" charset="-78"/>
                          <a:ea typeface="Calibri" panose="020F0502020204030204" pitchFamily="34" charset="0"/>
                          <a:cs typeface="Sakkal Majalla" panose="02000000000000000000" pitchFamily="2" charset="-78"/>
                        </a:rPr>
                        <a:t> تُعدّد</a:t>
                      </a:r>
                      <a:r>
                        <a:rPr lang="ar-BH" sz="3200" b="1" kern="1200" baseline="0" dirty="0">
                          <a:solidFill>
                            <a:schemeClr val="dk1"/>
                          </a:solidFill>
                          <a:latin typeface="Sakkal Majalla" panose="02000000000000000000" pitchFamily="2" charset="-78"/>
                          <a:ea typeface="Calibri" panose="020F0502020204030204" pitchFamily="34" charset="0"/>
                          <a:cs typeface="Sakkal Majalla" panose="02000000000000000000" pitchFamily="2" charset="-78"/>
                        </a:rPr>
                        <a:t> صفات الرسول </a:t>
                      </a:r>
                      <a:r>
                        <a:rPr lang="ar-BH" sz="3200" b="1" kern="1200" baseline="0" dirty="0">
                          <a:solidFill>
                            <a:schemeClr val="dk1"/>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 الخَلْقِيّة والخُلُقِيّة</a:t>
                      </a:r>
                      <a:r>
                        <a:rPr lang="ar-BH" sz="3200" b="1" kern="1200" dirty="0">
                          <a:solidFill>
                            <a:schemeClr val="dk1"/>
                          </a:solidFill>
                          <a:latin typeface="Sakkal Majalla" panose="02000000000000000000" pitchFamily="2" charset="-78"/>
                          <a:ea typeface="Calibri" panose="020F0502020204030204" pitchFamily="34" charset="0"/>
                          <a:cs typeface="Sakkal Majalla" panose="02000000000000000000" pitchFamily="2" charset="-78"/>
                        </a:rPr>
                        <a:t>.</a:t>
                      </a:r>
                      <a:endParaRPr lang="en-US" sz="3200" b="1" kern="1200" dirty="0">
                        <a:solidFill>
                          <a:schemeClr val="dk1"/>
                        </a:solidFill>
                        <a:latin typeface="Sakkal Majalla" panose="02000000000000000000" pitchFamily="2" charset="-78"/>
                        <a:ea typeface="Calibri" panose="020F0502020204030204" pitchFamily="34" charset="0"/>
                        <a:cs typeface="Sakkal Majalla" panose="02000000000000000000" pitchFamily="2" charset="-78"/>
                      </a:endParaRPr>
                    </a:p>
                  </a:txBody>
                  <a:tcPr marL="114300" marR="114300" marT="0" marB="0" anchor="ctr">
                    <a:cell3D prstMaterial="dkEdge">
                      <a:bevel prst="relaxedInset"/>
                      <a:lightRig rig="flood" dir="t"/>
                    </a:cell3D>
                    <a:solidFill>
                      <a:schemeClr val="accent4">
                        <a:lumMod val="40000"/>
                        <a:lumOff val="60000"/>
                      </a:schemeClr>
                    </a:solidFill>
                  </a:tcPr>
                </a:tc>
                <a:extLst>
                  <a:ext uri="{0D108BD9-81ED-4DB2-BD59-A6C34878D82A}">
                    <a16:rowId xmlns="" xmlns:a16="http://schemas.microsoft.com/office/drawing/2014/main" val="10000"/>
                  </a:ext>
                </a:extLst>
              </a:tr>
            </a:tbl>
          </a:graphicData>
        </a:graphic>
      </p:graphicFrame>
      <p:graphicFrame>
        <p:nvGraphicFramePr>
          <p:cNvPr id="14" name="Table 5">
            <a:extLst>
              <a:ext uri="{FF2B5EF4-FFF2-40B4-BE49-F238E27FC236}">
                <a16:creationId xmlns="" xmlns:a16="http://schemas.microsoft.com/office/drawing/2014/main" id="{463204C5-844A-42DA-8572-018FDCADCFCE}"/>
              </a:ext>
            </a:extLst>
          </p:cNvPr>
          <p:cNvGraphicFramePr>
            <a:graphicFrameLocks noGrp="1"/>
          </p:cNvGraphicFramePr>
          <p:nvPr>
            <p:extLst>
              <p:ext uri="{D42A27DB-BD31-4B8C-83A1-F6EECF244321}">
                <p14:modId xmlns:p14="http://schemas.microsoft.com/office/powerpoint/2010/main" val="1550842624"/>
              </p:ext>
            </p:extLst>
          </p:nvPr>
        </p:nvGraphicFramePr>
        <p:xfrm>
          <a:off x="731572" y="4674139"/>
          <a:ext cx="10728857" cy="645513"/>
        </p:xfrm>
        <a:graphic>
          <a:graphicData uri="http://schemas.openxmlformats.org/drawingml/2006/table">
            <a:tbl>
              <a:tblPr>
                <a:tableStyleId>{5C22544A-7EE6-4342-B048-85BDC9FD1C3A}</a:tableStyleId>
              </a:tblPr>
              <a:tblGrid>
                <a:gridCol w="10728857">
                  <a:extLst>
                    <a:ext uri="{9D8B030D-6E8A-4147-A177-3AD203B41FA5}">
                      <a16:colId xmlns="" xmlns:a16="http://schemas.microsoft.com/office/drawing/2014/main" val="20000"/>
                    </a:ext>
                  </a:extLst>
                </a:gridCol>
              </a:tblGrid>
              <a:tr h="645513">
                <a:tc>
                  <a:txBody>
                    <a:bodyPr/>
                    <a:lstStyle/>
                    <a:p>
                      <a:pPr algn="r" rtl="1"/>
                      <a:r>
                        <a:rPr lang="ar-SA" sz="3200" b="1" kern="1200" dirty="0">
                          <a:solidFill>
                            <a:schemeClr val="dk1"/>
                          </a:solidFill>
                          <a:latin typeface="Sakkal Majalla" panose="02000000000000000000" pitchFamily="2" charset="-78"/>
                          <a:ea typeface="Calibri" panose="020F0502020204030204" pitchFamily="34" charset="0"/>
                          <a:cs typeface="Sakkal Majalla" panose="02000000000000000000" pitchFamily="2" charset="-78"/>
                        </a:rPr>
                        <a:t>3-</a:t>
                      </a:r>
                      <a:r>
                        <a:rPr lang="ar-BH" sz="3200" b="1" kern="1200" dirty="0">
                          <a:solidFill>
                            <a:schemeClr val="dk1"/>
                          </a:solidFill>
                          <a:latin typeface="Sakkal Majalla" panose="02000000000000000000" pitchFamily="2" charset="-78"/>
                          <a:ea typeface="Calibri" panose="020F0502020204030204" pitchFamily="34" charset="0"/>
                          <a:cs typeface="Sakkal Majalla" panose="02000000000000000000" pitchFamily="2" charset="-78"/>
                        </a:rPr>
                        <a:t> تستدلّ على صفات الرسول </a:t>
                      </a:r>
                      <a:r>
                        <a:rPr lang="ar-BH" sz="3200" b="1" kern="1200" dirty="0">
                          <a:solidFill>
                            <a:schemeClr val="dk1"/>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ar-BH" sz="3200" b="1" kern="1200" dirty="0">
                          <a:solidFill>
                            <a:schemeClr val="dk1"/>
                          </a:solidFill>
                          <a:latin typeface="Sakkal Majalla" panose="02000000000000000000" pitchFamily="2" charset="-78"/>
                          <a:ea typeface="Calibri" panose="020F0502020204030204" pitchFamily="34" charset="0"/>
                          <a:cs typeface="Sakkal Majalla" panose="02000000000000000000" pitchFamily="2" charset="-78"/>
                        </a:rPr>
                        <a:t>.</a:t>
                      </a:r>
                      <a:endParaRPr lang="en-US" sz="3200" b="1" kern="1200" dirty="0">
                        <a:solidFill>
                          <a:schemeClr val="dk1"/>
                        </a:solidFill>
                        <a:latin typeface="Sakkal Majalla" panose="02000000000000000000" pitchFamily="2" charset="-78"/>
                        <a:ea typeface="Calibri" panose="020F0502020204030204" pitchFamily="34" charset="0"/>
                        <a:cs typeface="Sakkal Majalla" panose="02000000000000000000" pitchFamily="2" charset="-78"/>
                      </a:endParaRPr>
                    </a:p>
                  </a:txBody>
                  <a:tcPr marL="114300" marR="114300" marT="0" marB="0" anchor="ctr">
                    <a:cell3D prstMaterial="dkEdge">
                      <a:bevel prst="relaxedInset"/>
                      <a:lightRig rig="flood" dir="t"/>
                    </a:cell3D>
                    <a:solidFill>
                      <a:schemeClr val="accent4">
                        <a:lumMod val="40000"/>
                        <a:lumOff val="60000"/>
                      </a:schemeClr>
                    </a:solidFill>
                  </a:tcPr>
                </a:tc>
                <a:extLst>
                  <a:ext uri="{0D108BD9-81ED-4DB2-BD59-A6C34878D82A}">
                    <a16:rowId xmlns="" xmlns:a16="http://schemas.microsoft.com/office/drawing/2014/main" val="10000"/>
                  </a:ext>
                </a:extLst>
              </a:tr>
            </a:tbl>
          </a:graphicData>
        </a:graphic>
      </p:graphicFrame>
      <p:graphicFrame>
        <p:nvGraphicFramePr>
          <p:cNvPr id="15" name="Table 5">
            <a:extLst>
              <a:ext uri="{FF2B5EF4-FFF2-40B4-BE49-F238E27FC236}">
                <a16:creationId xmlns="" xmlns:a16="http://schemas.microsoft.com/office/drawing/2014/main" id="{463204C5-844A-42DA-8572-018FDCADCFCE}"/>
              </a:ext>
            </a:extLst>
          </p:cNvPr>
          <p:cNvGraphicFramePr>
            <a:graphicFrameLocks noGrp="1"/>
          </p:cNvGraphicFramePr>
          <p:nvPr>
            <p:extLst>
              <p:ext uri="{D42A27DB-BD31-4B8C-83A1-F6EECF244321}">
                <p14:modId xmlns:p14="http://schemas.microsoft.com/office/powerpoint/2010/main" val="1218741919"/>
              </p:ext>
            </p:extLst>
          </p:nvPr>
        </p:nvGraphicFramePr>
        <p:xfrm>
          <a:off x="742304" y="5483361"/>
          <a:ext cx="10728857" cy="645513"/>
        </p:xfrm>
        <a:graphic>
          <a:graphicData uri="http://schemas.openxmlformats.org/drawingml/2006/table">
            <a:tbl>
              <a:tblPr>
                <a:tableStyleId>{5C22544A-7EE6-4342-B048-85BDC9FD1C3A}</a:tableStyleId>
              </a:tblPr>
              <a:tblGrid>
                <a:gridCol w="10728857">
                  <a:extLst>
                    <a:ext uri="{9D8B030D-6E8A-4147-A177-3AD203B41FA5}">
                      <a16:colId xmlns="" xmlns:a16="http://schemas.microsoft.com/office/drawing/2014/main" val="20000"/>
                    </a:ext>
                  </a:extLst>
                </a:gridCol>
              </a:tblGrid>
              <a:tr h="645513">
                <a:tc>
                  <a:txBody>
                    <a:bodyPr/>
                    <a:lstStyle/>
                    <a:p>
                      <a:pPr algn="r" rtl="1"/>
                      <a:r>
                        <a:rPr lang="ar-BH" sz="3200" b="1" kern="1200" dirty="0">
                          <a:solidFill>
                            <a:schemeClr val="dk1"/>
                          </a:solidFill>
                          <a:latin typeface="Sakkal Majalla" panose="02000000000000000000" pitchFamily="2" charset="-78"/>
                          <a:ea typeface="Calibri" panose="020F0502020204030204" pitchFamily="34" charset="0"/>
                          <a:cs typeface="Sakkal Majalla" panose="02000000000000000000" pitchFamily="2" charset="-78"/>
                        </a:rPr>
                        <a:t>4</a:t>
                      </a:r>
                      <a:r>
                        <a:rPr lang="ar-SA" sz="3200" b="1" kern="1200" dirty="0">
                          <a:solidFill>
                            <a:schemeClr val="dk1"/>
                          </a:solidFill>
                          <a:latin typeface="Sakkal Majalla" panose="02000000000000000000" pitchFamily="2" charset="-78"/>
                          <a:ea typeface="Calibri" panose="020F0502020204030204" pitchFamily="34" charset="0"/>
                          <a:cs typeface="Sakkal Majalla" panose="02000000000000000000" pitchFamily="2" charset="-78"/>
                        </a:rPr>
                        <a:t>-</a:t>
                      </a:r>
                      <a:r>
                        <a:rPr lang="ar-BH" sz="3200" b="1" kern="1200" dirty="0">
                          <a:solidFill>
                            <a:schemeClr val="dk1"/>
                          </a:solidFill>
                          <a:latin typeface="Sakkal Majalla" panose="02000000000000000000" pitchFamily="2" charset="-78"/>
                          <a:ea typeface="Calibri" panose="020F0502020204030204" pitchFamily="34" charset="0"/>
                          <a:cs typeface="Sakkal Majalla" panose="02000000000000000000" pitchFamily="2" charset="-78"/>
                        </a:rPr>
                        <a:t> تتحلّى بصفات الرسول </a:t>
                      </a:r>
                      <a:r>
                        <a:rPr lang="ar-BH" sz="3200" b="1" kern="1200" dirty="0">
                          <a:solidFill>
                            <a:schemeClr val="dk1"/>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 في حياتك اليوميّة</a:t>
                      </a:r>
                      <a:r>
                        <a:rPr lang="ar-BH" sz="3200" b="1" kern="1200" dirty="0">
                          <a:solidFill>
                            <a:schemeClr val="dk1"/>
                          </a:solidFill>
                          <a:latin typeface="Sakkal Majalla" panose="02000000000000000000" pitchFamily="2" charset="-78"/>
                          <a:ea typeface="Calibri" panose="020F0502020204030204" pitchFamily="34" charset="0"/>
                          <a:cs typeface="Sakkal Majalla" panose="02000000000000000000" pitchFamily="2" charset="-78"/>
                        </a:rPr>
                        <a:t>.</a:t>
                      </a:r>
                      <a:endParaRPr lang="en-US" sz="3200" b="1" kern="1200" dirty="0">
                        <a:solidFill>
                          <a:schemeClr val="dk1"/>
                        </a:solidFill>
                        <a:latin typeface="Sakkal Majalla" panose="02000000000000000000" pitchFamily="2" charset="-78"/>
                        <a:ea typeface="Calibri" panose="020F0502020204030204" pitchFamily="34" charset="0"/>
                        <a:cs typeface="Sakkal Majalla" panose="02000000000000000000" pitchFamily="2" charset="-78"/>
                      </a:endParaRPr>
                    </a:p>
                  </a:txBody>
                  <a:tcPr marL="114300" marR="114300" marT="0" marB="0" anchor="ctr">
                    <a:cell3D prstMaterial="dkEdge">
                      <a:bevel prst="relaxedInset"/>
                      <a:lightRig rig="flood" dir="t"/>
                    </a:cell3D>
                    <a:solidFill>
                      <a:schemeClr val="accent4">
                        <a:lumMod val="40000"/>
                        <a:lumOff val="60000"/>
                      </a:schemeClr>
                    </a:solidFill>
                  </a:tcPr>
                </a:tc>
                <a:extLst>
                  <a:ext uri="{0D108BD9-81ED-4DB2-BD59-A6C34878D82A}">
                    <a16:rowId xmlns="" xmlns:a16="http://schemas.microsoft.com/office/drawing/2014/main" val="10000"/>
                  </a:ext>
                </a:extLst>
              </a:tr>
            </a:tbl>
          </a:graphicData>
        </a:graphic>
      </p:graphicFrame>
    </p:spTree>
    <p:extLst>
      <p:ext uri="{BB962C8B-B14F-4D97-AF65-F5344CB8AC3E}">
        <p14:creationId xmlns:p14="http://schemas.microsoft.com/office/powerpoint/2010/main" val="1056518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ircle(in)">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randombar(horizontal)">
                                      <p:cBhvr>
                                        <p:cTn id="12" dur="500"/>
                                        <p:tgtEl>
                                          <p:spTgt spid="8"/>
                                        </p:tgtEl>
                                      </p:cBhvr>
                                    </p:animEffect>
                                  </p:childTnLst>
                                </p:cTn>
                              </p:par>
                            </p:childTnLst>
                          </p:cTn>
                        </p:par>
                        <p:par>
                          <p:cTn id="13" fill="hold">
                            <p:stCondLst>
                              <p:cond delay="500"/>
                            </p:stCondLst>
                            <p:childTnLst>
                              <p:par>
                                <p:cTn id="14" presetID="14" presetClass="entr" presetSubtype="10" fill="hold" nodeType="after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randombar(horizontal)">
                                      <p:cBhvr>
                                        <p:cTn id="16" dur="500"/>
                                        <p:tgtEl>
                                          <p:spTgt spid="12"/>
                                        </p:tgtEl>
                                      </p:cBhvr>
                                    </p:animEffect>
                                  </p:childTnLst>
                                </p:cTn>
                              </p:par>
                            </p:childTnLst>
                          </p:cTn>
                        </p:par>
                        <p:par>
                          <p:cTn id="17" fill="hold">
                            <p:stCondLst>
                              <p:cond delay="1000"/>
                            </p:stCondLst>
                            <p:childTnLst>
                              <p:par>
                                <p:cTn id="18" presetID="14" presetClass="entr" presetSubtype="10" fill="hold" nodeType="after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randombar(horizontal)">
                                      <p:cBhvr>
                                        <p:cTn id="20" dur="500"/>
                                        <p:tgtEl>
                                          <p:spTgt spid="13"/>
                                        </p:tgtEl>
                                      </p:cBhvr>
                                    </p:animEffect>
                                  </p:childTnLst>
                                </p:cTn>
                              </p:par>
                            </p:childTnLst>
                          </p:cTn>
                        </p:par>
                        <p:par>
                          <p:cTn id="21" fill="hold">
                            <p:stCondLst>
                              <p:cond delay="1500"/>
                            </p:stCondLst>
                            <p:childTnLst>
                              <p:par>
                                <p:cTn id="22" presetID="14" presetClass="entr" presetSubtype="10" fill="hold" nodeType="after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randombar(horizontal)">
                                      <p:cBhvr>
                                        <p:cTn id="24" dur="500"/>
                                        <p:tgtEl>
                                          <p:spTgt spid="14"/>
                                        </p:tgtEl>
                                      </p:cBhvr>
                                    </p:animEffect>
                                  </p:childTnLst>
                                </p:cTn>
                              </p:par>
                            </p:childTnLst>
                          </p:cTn>
                        </p:par>
                        <p:par>
                          <p:cTn id="25" fill="hold">
                            <p:stCondLst>
                              <p:cond delay="2000"/>
                            </p:stCondLst>
                            <p:childTnLst>
                              <p:par>
                                <p:cTn id="26" presetID="14" presetClass="entr" presetSubtype="10" fill="hold" nodeType="after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randombar(horizontal)">
                                      <p:cBhvr>
                                        <p:cTn id="28"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a:cxnSpLocks/>
          </p:cNvCxnSpPr>
          <p:nvPr/>
        </p:nvCxnSpPr>
        <p:spPr>
          <a:xfrm>
            <a:off x="309489" y="6418912"/>
            <a:ext cx="11459469"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460954"/>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–الفصل الدراسي الثاني 2020-2021م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8" name="Rectangle: Rounded Corners 8">
            <a:extLst>
              <a:ext uri="{FF2B5EF4-FFF2-40B4-BE49-F238E27FC236}">
                <a16:creationId xmlns="" xmlns:a16="http://schemas.microsoft.com/office/drawing/2014/main" id="{6665D228-919F-4AF2-BCFA-1BA849A3DAF0}"/>
              </a:ext>
            </a:extLst>
          </p:cNvPr>
          <p:cNvSpPr/>
          <p:nvPr/>
        </p:nvSpPr>
        <p:spPr>
          <a:xfrm>
            <a:off x="8950953" y="209513"/>
            <a:ext cx="2568033" cy="676523"/>
          </a:xfrm>
          <a:prstGeom prst="roundRect">
            <a:avLst/>
          </a:prstGeom>
          <a:solidFill>
            <a:schemeClr val="accent4">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defRPr/>
            </a:pPr>
            <a:r>
              <a:rPr lang="ar-BH" sz="3600" b="1" dirty="0">
                <a:solidFill>
                  <a:prstClr val="black"/>
                </a:solidFill>
                <a:latin typeface="Sakkal Majalla" panose="02000000000000000000" pitchFamily="2" charset="-78"/>
                <a:cs typeface="Sakkal Majalla" panose="02000000000000000000" pitchFamily="2" charset="-78"/>
              </a:rPr>
              <a:t>تقويم ختامي</a:t>
            </a:r>
            <a:endParaRPr lang="en-US" sz="3600" b="1" dirty="0">
              <a:solidFill>
                <a:prstClr val="black"/>
              </a:solidFill>
              <a:latin typeface="Sakkal Majalla" panose="02000000000000000000" pitchFamily="2" charset="-78"/>
              <a:cs typeface="Sakkal Majalla" panose="02000000000000000000" pitchFamily="2" charset="-78"/>
            </a:endParaRPr>
          </a:p>
        </p:txBody>
      </p:sp>
      <p:sp>
        <p:nvSpPr>
          <p:cNvPr id="9" name="Rectangle: Rounded Corners 2">
            <a:extLst>
              <a:ext uri="{FF2B5EF4-FFF2-40B4-BE49-F238E27FC236}">
                <a16:creationId xmlns="" xmlns:a16="http://schemas.microsoft.com/office/drawing/2014/main" id="{D6686134-B6C4-4193-A817-EC9C2D407563}"/>
              </a:ext>
            </a:extLst>
          </p:cNvPr>
          <p:cNvSpPr/>
          <p:nvPr/>
        </p:nvSpPr>
        <p:spPr>
          <a:xfrm>
            <a:off x="395663" y="1169698"/>
            <a:ext cx="11452485" cy="4958366"/>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lnSpc>
                <a:spcPct val="150000"/>
              </a:lnSpc>
            </a:pPr>
            <a:endParaRPr lang="en-US"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0" name="TextBox 9">
            <a:extLst>
              <a:ext uri="{FF2B5EF4-FFF2-40B4-BE49-F238E27FC236}">
                <a16:creationId xmlns="" xmlns:a16="http://schemas.microsoft.com/office/drawing/2014/main" id="{5934FBCD-8E6D-47B4-BEA2-EEE6BB0F67CB}"/>
              </a:ext>
            </a:extLst>
          </p:cNvPr>
          <p:cNvSpPr txBox="1"/>
          <p:nvPr/>
        </p:nvSpPr>
        <p:spPr>
          <a:xfrm>
            <a:off x="631065" y="1594109"/>
            <a:ext cx="10911804" cy="461665"/>
          </a:xfrm>
          <a:prstGeom prst="rect">
            <a:avLst/>
          </a:prstGeom>
          <a:solidFill>
            <a:schemeClr val="accent4">
              <a:lumMod val="20000"/>
              <a:lumOff val="80000"/>
            </a:schemeClr>
          </a:solidFill>
        </p:spPr>
        <p:txBody>
          <a:bodyPr wrap="square" rtlCol="0">
            <a:spAutoFit/>
          </a:bodyPr>
          <a:lstStyle/>
          <a:p>
            <a:pPr algn="r" rtl="1"/>
            <a:r>
              <a:rPr lang="ar-BH" sz="2400" b="1" dirty="0">
                <a:latin typeface="Sakkal Majalla" panose="02000000000000000000" pitchFamily="2" charset="-78"/>
                <a:ea typeface="Calibri" panose="020F0502020204030204" pitchFamily="34" charset="0"/>
                <a:cs typeface="Sakkal Majalla" panose="02000000000000000000" pitchFamily="2" charset="-78"/>
              </a:rPr>
              <a:t>3. كان لجسده وعرقه وأعضائه </a:t>
            </a:r>
            <a:r>
              <a:rPr lang="en-US" sz="2400" b="1" dirty="0">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ar-SA" sz="2400" b="1" dirty="0">
                <a:latin typeface="Sakkal Majalla" panose="02000000000000000000" pitchFamily="2" charset="-78"/>
                <a:ea typeface="Calibri" panose="020F0502020204030204" pitchFamily="34" charset="0"/>
                <a:cs typeface="Sakkal Majalla" panose="02000000000000000000" pitchFamily="2" charset="-78"/>
              </a:rPr>
              <a:t> ريحٌ أطيب من كلِّ طيب. استدل على ذلك بحديث نبوي شريف.</a:t>
            </a:r>
            <a:endParaRPr lang="en-US" sz="2400" b="1" dirty="0">
              <a:latin typeface="Sakkal Majalla" panose="02000000000000000000" pitchFamily="2" charset="-78"/>
              <a:ea typeface="Calibri" panose="020F0502020204030204" pitchFamily="34" charset="0"/>
              <a:cs typeface="Sakkal Majalla" panose="02000000000000000000" pitchFamily="2" charset="-78"/>
            </a:endParaRPr>
          </a:p>
        </p:txBody>
      </p:sp>
      <p:sp>
        <p:nvSpPr>
          <p:cNvPr id="11" name="Cloud 10">
            <a:extLst>
              <a:ext uri="{FF2B5EF4-FFF2-40B4-BE49-F238E27FC236}">
                <a16:creationId xmlns="" xmlns:a16="http://schemas.microsoft.com/office/drawing/2014/main" id="{57D86063-73AC-434D-8AE5-3FFAB51FEDEF}"/>
              </a:ext>
            </a:extLst>
          </p:cNvPr>
          <p:cNvSpPr/>
          <p:nvPr/>
        </p:nvSpPr>
        <p:spPr>
          <a:xfrm>
            <a:off x="4407108" y="194872"/>
            <a:ext cx="2308827" cy="829752"/>
          </a:xfrm>
          <a:prstGeom prst="cloud">
            <a:avLst/>
          </a:prstGeom>
          <a:solidFill>
            <a:schemeClr val="accent4">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ar-BH" sz="2800" b="1" dirty="0">
                <a:solidFill>
                  <a:prstClr val="black"/>
                </a:solidFill>
                <a:latin typeface="Sakkal Majalla" panose="02000000000000000000" pitchFamily="2" charset="-78"/>
                <a:cs typeface="Sakkal Majalla" panose="02000000000000000000" pitchFamily="2" charset="-78"/>
              </a:rPr>
              <a:t>الإجابة</a:t>
            </a:r>
            <a:endParaRPr lang="fr-FR" sz="2800" b="1" dirty="0">
              <a:solidFill>
                <a:prstClr val="black"/>
              </a:solidFill>
              <a:latin typeface="Sakkal Majalla" panose="02000000000000000000" pitchFamily="2" charset="-78"/>
              <a:cs typeface="Sakkal Majalla" panose="02000000000000000000" pitchFamily="2" charset="-78"/>
            </a:endParaRPr>
          </a:p>
        </p:txBody>
      </p:sp>
      <p:sp>
        <p:nvSpPr>
          <p:cNvPr id="12" name="Rectangle: Diagonal Corners Snipped 1">
            <a:extLst>
              <a:ext uri="{FF2B5EF4-FFF2-40B4-BE49-F238E27FC236}">
                <a16:creationId xmlns="" xmlns:a16="http://schemas.microsoft.com/office/drawing/2014/main" id="{17A693D1-4E1B-440E-9786-BD0B3570F711}"/>
              </a:ext>
            </a:extLst>
          </p:cNvPr>
          <p:cNvSpPr/>
          <p:nvPr/>
        </p:nvSpPr>
        <p:spPr>
          <a:xfrm>
            <a:off x="66505" y="51316"/>
            <a:ext cx="2406239" cy="592627"/>
          </a:xfrm>
          <a:prstGeom prst="snip2DiagRect">
            <a:avLst/>
          </a:prstGeom>
          <a:solidFill>
            <a:schemeClr val="accent1">
              <a:lumMod val="20000"/>
              <a:lumOff val="80000"/>
            </a:schemeClr>
          </a:solidFill>
          <a:ln>
            <a:noFill/>
            <a:prstDash val="lgDashDotDot"/>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b="1" kern="0" dirty="0">
                <a:solidFill>
                  <a:prstClr val="black"/>
                </a:solidFill>
                <a:latin typeface="Sakkal Majalla" panose="02000000000000000000" pitchFamily="2" charset="-78"/>
                <a:cs typeface="Sakkal Majalla" panose="02000000000000000000" pitchFamily="2" charset="-78"/>
              </a:rPr>
              <a:t>صفات الرسول </a:t>
            </a:r>
            <a:r>
              <a:rPr lang="ar-BH" b="1" kern="0"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a:t>
            </a:r>
            <a:r>
              <a:rPr lang="ar-BH" b="1" kern="0" dirty="0">
                <a:solidFill>
                  <a:prstClr val="black"/>
                </a:solidFill>
                <a:latin typeface="Sakkal Majalla" panose="02000000000000000000" pitchFamily="2" charset="-78"/>
                <a:cs typeface="Sakkal Majalla" panose="02000000000000000000" pitchFamily="2" charset="-78"/>
              </a:rPr>
              <a:t>/ ( دين214 )</a:t>
            </a:r>
          </a:p>
        </p:txBody>
      </p:sp>
      <p:sp>
        <p:nvSpPr>
          <p:cNvPr id="13" name="TextBox 12">
            <a:extLst>
              <a:ext uri="{FF2B5EF4-FFF2-40B4-BE49-F238E27FC236}">
                <a16:creationId xmlns="" xmlns:a16="http://schemas.microsoft.com/office/drawing/2014/main" id="{5934FBCD-8E6D-47B4-BEA2-EEE6BB0F67CB}"/>
              </a:ext>
            </a:extLst>
          </p:cNvPr>
          <p:cNvSpPr txBox="1"/>
          <p:nvPr/>
        </p:nvSpPr>
        <p:spPr>
          <a:xfrm>
            <a:off x="631065" y="2206738"/>
            <a:ext cx="10911804" cy="646331"/>
          </a:xfrm>
          <a:prstGeom prst="rect">
            <a:avLst/>
          </a:prstGeom>
          <a:solidFill>
            <a:schemeClr val="accent4">
              <a:lumMod val="40000"/>
              <a:lumOff val="60000"/>
            </a:schemeClr>
          </a:solidFill>
        </p:spPr>
        <p:txBody>
          <a:bodyPr wrap="square" rtlCol="0">
            <a:spAutoFit/>
          </a:bodyPr>
          <a:lstStyle/>
          <a:p>
            <a:pPr algn="r" rtl="1">
              <a:lnSpc>
                <a:spcPct val="150000"/>
              </a:lnSpc>
            </a:pPr>
            <a:r>
              <a:rPr lang="ar-DZ" sz="2400" b="1" dirty="0">
                <a:latin typeface="Sakkal Majalla" panose="02000000000000000000" pitchFamily="2" charset="-78"/>
                <a:ea typeface="Calibri" panose="020F0502020204030204" pitchFamily="34" charset="0"/>
                <a:cs typeface="Sakkal Majalla" panose="02000000000000000000" pitchFamily="2" charset="-78"/>
              </a:rPr>
              <a:t>قال أنس </a:t>
            </a:r>
            <a:r>
              <a:rPr lang="en-US" sz="2400" b="1" dirty="0">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ar-DZ" sz="2400" b="1" dirty="0">
                <a:latin typeface="Sakkal Majalla" panose="02000000000000000000" pitchFamily="2" charset="-78"/>
                <a:ea typeface="Calibri" panose="020F0502020204030204" pitchFamily="34" charset="0"/>
                <a:cs typeface="Sakkal Majalla" panose="02000000000000000000" pitchFamily="2" charset="-78"/>
              </a:rPr>
              <a:t>: «</a:t>
            </a:r>
            <a:r>
              <a:rPr lang="ar-BH" sz="2400" b="1" dirty="0">
                <a:latin typeface="Sakkal Majalla" panose="02000000000000000000" pitchFamily="2" charset="-78"/>
                <a:ea typeface="Calibri" panose="020F0502020204030204" pitchFamily="34" charset="0"/>
                <a:cs typeface="Sakkal Majalla" panose="02000000000000000000" pitchFamily="2" charset="-78"/>
              </a:rPr>
              <a:t>ما شَمَمْتُ عَنْبَرًا قَطُّ، وَلَا مِسْكًا، وَلَا شَيْئًا أَطْيَبَ مِنْ رِيحِ رَسُولِ اللهِ </a:t>
            </a:r>
            <a:r>
              <a:rPr lang="en-US" sz="2400" b="1" dirty="0">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ar-BH" sz="2400" b="1" dirty="0">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 </a:t>
            </a:r>
            <a:r>
              <a:rPr lang="ar-DZ" sz="2400" b="1" dirty="0">
                <a:latin typeface="Sakkal Majalla" panose="02000000000000000000" pitchFamily="2" charset="-78"/>
                <a:ea typeface="Calibri" panose="020F0502020204030204" pitchFamily="34" charset="0"/>
                <a:cs typeface="Sakkal Majalla" panose="02000000000000000000" pitchFamily="2" charset="-78"/>
              </a:rPr>
              <a:t>".</a:t>
            </a:r>
            <a:endParaRPr lang="ar-BH" sz="2600" dirty="0">
              <a:solidFill>
                <a:prstClr val="black"/>
              </a:solidFill>
              <a:latin typeface="Sakkal Majalla" panose="02000000000000000000" pitchFamily="2" charset="-78"/>
              <a:cs typeface="Sakkal Majalla" panose="02000000000000000000" pitchFamily="2" charset="-78"/>
            </a:endParaRPr>
          </a:p>
        </p:txBody>
      </p:sp>
      <p:sp>
        <p:nvSpPr>
          <p:cNvPr id="14" name="TextBox 13">
            <a:extLst>
              <a:ext uri="{FF2B5EF4-FFF2-40B4-BE49-F238E27FC236}">
                <a16:creationId xmlns="" xmlns:a16="http://schemas.microsoft.com/office/drawing/2014/main" id="{5934FBCD-8E6D-47B4-BEA2-EEE6BB0F67CB}"/>
              </a:ext>
            </a:extLst>
          </p:cNvPr>
          <p:cNvSpPr txBox="1"/>
          <p:nvPr/>
        </p:nvSpPr>
        <p:spPr>
          <a:xfrm>
            <a:off x="631065" y="2992654"/>
            <a:ext cx="10887922" cy="461665"/>
          </a:xfrm>
          <a:prstGeom prst="rect">
            <a:avLst/>
          </a:prstGeom>
          <a:solidFill>
            <a:schemeClr val="accent4">
              <a:lumMod val="20000"/>
              <a:lumOff val="80000"/>
            </a:schemeClr>
          </a:solidFill>
        </p:spPr>
        <p:txBody>
          <a:bodyPr wrap="square" rtlCol="0">
            <a:spAutoFit/>
          </a:bodyPr>
          <a:lstStyle/>
          <a:p>
            <a:pPr algn="r" rtl="1"/>
            <a:r>
              <a:rPr lang="ar-BH" sz="2400" b="1" dirty="0">
                <a:latin typeface="Sakkal Majalla" panose="02000000000000000000" pitchFamily="2" charset="-78"/>
                <a:ea typeface="Calibri" panose="020F0502020204030204" pitchFamily="34" charset="0"/>
                <a:cs typeface="Sakkal Majalla" panose="02000000000000000000" pitchFamily="2" charset="-78"/>
              </a:rPr>
              <a:t>4. بم أجابت السيدة عائشة رضي الله عنها سعد بن هشام عندما سألها عن أخلاق الرسول </a:t>
            </a:r>
            <a:r>
              <a:rPr lang="en-US" sz="2400" b="1" dirty="0">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ar-BH" sz="2400" b="1" dirty="0">
                <a:latin typeface="Sakkal Majalla" panose="02000000000000000000" pitchFamily="2" charset="-78"/>
                <a:ea typeface="Calibri" panose="020F0502020204030204" pitchFamily="34" charset="0"/>
                <a:cs typeface="Sakkal Majalla" panose="02000000000000000000" pitchFamily="2" charset="-78"/>
              </a:rPr>
              <a:t>؟ </a:t>
            </a:r>
            <a:endParaRPr lang="en-US" sz="2400" b="1" dirty="0">
              <a:latin typeface="Sakkal Majalla" panose="02000000000000000000" pitchFamily="2" charset="-78"/>
              <a:ea typeface="Calibri" panose="020F0502020204030204" pitchFamily="34" charset="0"/>
              <a:cs typeface="Sakkal Majalla" panose="02000000000000000000" pitchFamily="2" charset="-78"/>
            </a:endParaRPr>
          </a:p>
        </p:txBody>
      </p:sp>
      <p:sp>
        <p:nvSpPr>
          <p:cNvPr id="15" name="TextBox 14">
            <a:extLst>
              <a:ext uri="{FF2B5EF4-FFF2-40B4-BE49-F238E27FC236}">
                <a16:creationId xmlns="" xmlns:a16="http://schemas.microsoft.com/office/drawing/2014/main" id="{5934FBCD-8E6D-47B4-BEA2-EEE6BB0F67CB}"/>
              </a:ext>
            </a:extLst>
          </p:cNvPr>
          <p:cNvSpPr txBox="1"/>
          <p:nvPr/>
        </p:nvSpPr>
        <p:spPr>
          <a:xfrm>
            <a:off x="631065" y="3648881"/>
            <a:ext cx="10855015" cy="830997"/>
          </a:xfrm>
          <a:prstGeom prst="rect">
            <a:avLst/>
          </a:prstGeom>
          <a:solidFill>
            <a:schemeClr val="accent4">
              <a:lumMod val="40000"/>
              <a:lumOff val="60000"/>
            </a:schemeClr>
          </a:solidFill>
        </p:spPr>
        <p:txBody>
          <a:bodyPr wrap="square" rtlCol="0">
            <a:spAutoFit/>
          </a:bodyPr>
          <a:lstStyle/>
          <a:p>
            <a:pPr algn="r" rtl="1"/>
            <a:r>
              <a:rPr lang="ar-BH" sz="2400" b="1" dirty="0">
                <a:latin typeface="Sakkal Majalla" panose="02000000000000000000" pitchFamily="2" charset="-78"/>
                <a:ea typeface="Calibri" panose="020F0502020204030204" pitchFamily="34" charset="0"/>
                <a:cs typeface="Sakkal Majalla" panose="02000000000000000000" pitchFamily="2" charset="-78"/>
              </a:rPr>
              <a:t>قال سعد بن هشام: "دخلتُ على عائشة رضي الله عنها فسألتها عن أخلاق رسول الله </a:t>
            </a:r>
            <a:r>
              <a:rPr lang="en-US" sz="2400" b="1" dirty="0">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ar-BH" sz="2400" b="1" dirty="0">
                <a:latin typeface="Sakkal Majalla" panose="02000000000000000000" pitchFamily="2" charset="-78"/>
                <a:ea typeface="Calibri" panose="020F0502020204030204" pitchFamily="34" charset="0"/>
                <a:cs typeface="Sakkal Majalla" panose="02000000000000000000" pitchFamily="2" charset="-78"/>
              </a:rPr>
              <a:t> فقالت: أما تقرأ القرآن؟ فقلتُ: بلى. قالت: كان خلق رسول الله </a:t>
            </a:r>
            <a:r>
              <a:rPr lang="en-US" sz="2400" b="1" dirty="0">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ar-BH" sz="2400" b="1" dirty="0">
                <a:latin typeface="Sakkal Majalla" panose="02000000000000000000" pitchFamily="2" charset="-78"/>
                <a:ea typeface="Calibri" panose="020F0502020204030204" pitchFamily="34" charset="0"/>
                <a:cs typeface="Sakkal Majalla" panose="02000000000000000000" pitchFamily="2" charset="-78"/>
              </a:rPr>
              <a:t> القرآن".</a:t>
            </a:r>
            <a:endParaRPr lang="en-US" sz="2400" b="1" dirty="0">
              <a:latin typeface="Sakkal Majalla" panose="02000000000000000000" pitchFamily="2" charset="-78"/>
              <a:ea typeface="Calibri" panose="020F0502020204030204" pitchFamily="34" charset="0"/>
              <a:cs typeface="Sakkal Majalla" panose="02000000000000000000" pitchFamily="2" charset="-78"/>
            </a:endParaRPr>
          </a:p>
        </p:txBody>
      </p:sp>
      <p:sp>
        <p:nvSpPr>
          <p:cNvPr id="16" name="TextBox 15">
            <a:extLst>
              <a:ext uri="{FF2B5EF4-FFF2-40B4-BE49-F238E27FC236}">
                <a16:creationId xmlns="" xmlns:a16="http://schemas.microsoft.com/office/drawing/2014/main" id="{5934FBCD-8E6D-47B4-BEA2-EEE6BB0F67CB}"/>
              </a:ext>
            </a:extLst>
          </p:cNvPr>
          <p:cNvSpPr txBox="1"/>
          <p:nvPr/>
        </p:nvSpPr>
        <p:spPr>
          <a:xfrm>
            <a:off x="631065" y="5327337"/>
            <a:ext cx="10887921" cy="517065"/>
          </a:xfrm>
          <a:prstGeom prst="rect">
            <a:avLst/>
          </a:prstGeom>
          <a:solidFill>
            <a:schemeClr val="accent4">
              <a:lumMod val="40000"/>
              <a:lumOff val="60000"/>
            </a:schemeClr>
          </a:solidFill>
        </p:spPr>
        <p:txBody>
          <a:bodyPr wrap="square" rtlCol="0">
            <a:spAutoFit/>
          </a:bodyPr>
          <a:lstStyle/>
          <a:p>
            <a:pPr lvl="0" indent="-241300" algn="r" rtl="1">
              <a:lnSpc>
                <a:spcPct val="115000"/>
              </a:lnSpc>
            </a:pPr>
            <a:r>
              <a:rPr lang="ar-BH" sz="2400" b="1" dirty="0">
                <a:latin typeface="Sakkal Majalla" panose="02000000000000000000" pitchFamily="2" charset="-78"/>
                <a:ea typeface="Calibri" panose="020F0502020204030204" pitchFamily="34" charset="0"/>
                <a:cs typeface="Sakkal Majalla" panose="02000000000000000000" pitchFamily="2" charset="-78"/>
              </a:rPr>
              <a:t>في غزوة الأحزاب اشترك معهم في حفر الخندق، وقد وارى التراب بطنه. </a:t>
            </a:r>
          </a:p>
        </p:txBody>
      </p:sp>
      <p:sp>
        <p:nvSpPr>
          <p:cNvPr id="17" name="TextBox 16">
            <a:extLst>
              <a:ext uri="{FF2B5EF4-FFF2-40B4-BE49-F238E27FC236}">
                <a16:creationId xmlns="" xmlns:a16="http://schemas.microsoft.com/office/drawing/2014/main" id="{5934FBCD-8E6D-47B4-BEA2-EEE6BB0F67CB}"/>
              </a:ext>
            </a:extLst>
          </p:cNvPr>
          <p:cNvSpPr txBox="1"/>
          <p:nvPr/>
        </p:nvSpPr>
        <p:spPr>
          <a:xfrm>
            <a:off x="631065" y="4618697"/>
            <a:ext cx="10855015" cy="517065"/>
          </a:xfrm>
          <a:prstGeom prst="rect">
            <a:avLst/>
          </a:prstGeom>
          <a:solidFill>
            <a:schemeClr val="accent4">
              <a:lumMod val="20000"/>
              <a:lumOff val="80000"/>
            </a:schemeClr>
          </a:solidFill>
        </p:spPr>
        <p:txBody>
          <a:bodyPr wrap="square" rtlCol="0">
            <a:spAutoFit/>
          </a:bodyPr>
          <a:lstStyle/>
          <a:p>
            <a:pPr indent="-241300" algn="r" rtl="1">
              <a:lnSpc>
                <a:spcPct val="115000"/>
              </a:lnSpc>
              <a:spcAft>
                <a:spcPts val="0"/>
              </a:spcAft>
            </a:pPr>
            <a:r>
              <a:rPr lang="ar-BH" sz="2400" b="1" dirty="0">
                <a:latin typeface="Sakkal Majalla" panose="02000000000000000000" pitchFamily="2" charset="-78"/>
                <a:ea typeface="Calibri" panose="020F0502020204030204" pitchFamily="34" charset="0"/>
                <a:cs typeface="Sakkal Majalla" panose="02000000000000000000" pitchFamily="2" charset="-78"/>
              </a:rPr>
              <a:t>5. كان رسول الله </a:t>
            </a:r>
            <a:r>
              <a:rPr lang="en-US" sz="2400" b="1" dirty="0">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ar-SA" sz="2400" b="1" dirty="0">
                <a:latin typeface="Sakkal Majalla" panose="02000000000000000000" pitchFamily="2" charset="-78"/>
                <a:ea typeface="Calibri" panose="020F0502020204030204" pitchFamily="34" charset="0"/>
                <a:cs typeface="Sakkal Majalla" panose="02000000000000000000" pitchFamily="2" charset="-78"/>
              </a:rPr>
              <a:t> يشارك أصحابه في العمل. اذكر موقفًا من سيرته العطرة يؤكد ذلك.</a:t>
            </a:r>
            <a:endParaRPr lang="en-US" sz="2400" b="1" dirty="0">
              <a:latin typeface="Sakkal Majalla" panose="02000000000000000000" pitchFamily="2" charset="-78"/>
              <a:ea typeface="Calibri" panose="020F0502020204030204" pitchFamily="34" charset="0"/>
              <a:cs typeface="Sakkal Majalla" panose="02000000000000000000" pitchFamily="2" charset="-78"/>
            </a:endParaRPr>
          </a:p>
        </p:txBody>
      </p:sp>
    </p:spTree>
    <p:extLst>
      <p:ext uri="{BB962C8B-B14F-4D97-AF65-F5344CB8AC3E}">
        <p14:creationId xmlns:p14="http://schemas.microsoft.com/office/powerpoint/2010/main" val="165492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2000"/>
                                        <p:tgtEl>
                                          <p:spTgt spid="8"/>
                                        </p:tgtEl>
                                      </p:cBhvr>
                                    </p:animEffect>
                                  </p:childTnLst>
                                </p:cTn>
                              </p:par>
                            </p:childTnLst>
                          </p:cTn>
                        </p:par>
                        <p:par>
                          <p:cTn id="8" fill="hold">
                            <p:stCondLst>
                              <p:cond delay="2000"/>
                            </p:stCondLst>
                            <p:childTnLst>
                              <p:par>
                                <p:cTn id="9" presetID="47"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750"/>
                                        <p:tgtEl>
                                          <p:spTgt spid="9"/>
                                        </p:tgtEl>
                                      </p:cBhvr>
                                    </p:animEffect>
                                    <p:anim calcmode="lin" valueType="num">
                                      <p:cBhvr>
                                        <p:cTn id="12" dur="1750" fill="hold"/>
                                        <p:tgtEl>
                                          <p:spTgt spid="9"/>
                                        </p:tgtEl>
                                        <p:attrNameLst>
                                          <p:attrName>ppt_x</p:attrName>
                                        </p:attrNameLst>
                                      </p:cBhvr>
                                      <p:tavLst>
                                        <p:tav tm="0">
                                          <p:val>
                                            <p:strVal val="#ppt_x"/>
                                          </p:val>
                                        </p:tav>
                                        <p:tav tm="100000">
                                          <p:val>
                                            <p:strVal val="#ppt_x"/>
                                          </p:val>
                                        </p:tav>
                                      </p:tavLst>
                                    </p:anim>
                                    <p:anim calcmode="lin" valueType="num">
                                      <p:cBhvr>
                                        <p:cTn id="13" dur="175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circle(in)">
                                      <p:cBhvr>
                                        <p:cTn id="18" dur="20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circle(in)">
                                      <p:cBhvr>
                                        <p:cTn id="23" dur="2000"/>
                                        <p:tgtEl>
                                          <p:spTgt spid="14"/>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circle(in)">
                                      <p:cBhvr>
                                        <p:cTn id="28" dur="2000"/>
                                        <p:tgtEl>
                                          <p:spTgt spid="17"/>
                                        </p:tgtEl>
                                      </p:cBhvr>
                                    </p:animEffect>
                                  </p:childTnLst>
                                </p:cTn>
                              </p:par>
                            </p:childTnLst>
                          </p:cTn>
                        </p:par>
                      </p:childTnLst>
                    </p:cTn>
                  </p:par>
                  <p:par>
                    <p:cTn id="29" fill="hold">
                      <p:stCondLst>
                        <p:cond delay="indefinite"/>
                      </p:stCondLst>
                      <p:childTnLst>
                        <p:par>
                          <p:cTn id="30" fill="hold">
                            <p:stCondLst>
                              <p:cond delay="0"/>
                            </p:stCondLst>
                            <p:childTnLst>
                              <p:par>
                                <p:cTn id="31" presetID="45" presetClass="entr" presetSubtype="0"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fade">
                                      <p:cBhvr>
                                        <p:cTn id="33" dur="2000"/>
                                        <p:tgtEl>
                                          <p:spTgt spid="11"/>
                                        </p:tgtEl>
                                      </p:cBhvr>
                                    </p:animEffect>
                                    <p:anim calcmode="lin" valueType="num">
                                      <p:cBhvr>
                                        <p:cTn id="34" dur="2000" fill="hold"/>
                                        <p:tgtEl>
                                          <p:spTgt spid="11"/>
                                        </p:tgtEl>
                                        <p:attrNameLst>
                                          <p:attrName>ppt_w</p:attrName>
                                        </p:attrNameLst>
                                      </p:cBhvr>
                                      <p:tavLst>
                                        <p:tav tm="0" fmla="#ppt_w*sin(2.5*pi*$)">
                                          <p:val>
                                            <p:fltVal val="0"/>
                                          </p:val>
                                        </p:tav>
                                        <p:tav tm="100000">
                                          <p:val>
                                            <p:fltVal val="1"/>
                                          </p:val>
                                        </p:tav>
                                      </p:tavLst>
                                    </p:anim>
                                    <p:anim calcmode="lin" valueType="num">
                                      <p:cBhvr>
                                        <p:cTn id="35" dur="2000" fill="hold"/>
                                        <p:tgtEl>
                                          <p:spTgt spid="11"/>
                                        </p:tgtEl>
                                        <p:attrNameLst>
                                          <p:attrName>ppt_h</p:attrName>
                                        </p:attrNameLst>
                                      </p:cBhvr>
                                      <p:tavLst>
                                        <p:tav tm="0">
                                          <p:val>
                                            <p:strVal val="#ppt_h"/>
                                          </p:val>
                                        </p:tav>
                                        <p:tav tm="100000">
                                          <p:val>
                                            <p:strVal val="#ppt_h"/>
                                          </p:val>
                                        </p:tav>
                                      </p:tavLst>
                                    </p:anim>
                                  </p:childTnLst>
                                </p:cTn>
                              </p:par>
                            </p:childTnLst>
                          </p:cTn>
                        </p:par>
                      </p:childTnLst>
                    </p:cTn>
                  </p:par>
                  <p:par>
                    <p:cTn id="36" fill="hold">
                      <p:stCondLst>
                        <p:cond delay="indefinite"/>
                      </p:stCondLst>
                      <p:childTnLst>
                        <p:par>
                          <p:cTn id="37" fill="hold">
                            <p:stCondLst>
                              <p:cond delay="0"/>
                            </p:stCondLst>
                            <p:childTnLst>
                              <p:par>
                                <p:cTn id="38" presetID="6" presetClass="entr" presetSubtype="16" fill="hold" grpId="0" nodeType="click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circle(in)">
                                      <p:cBhvr>
                                        <p:cTn id="40" dur="2000"/>
                                        <p:tgtEl>
                                          <p:spTgt spid="13"/>
                                        </p:tgtEl>
                                      </p:cBhvr>
                                    </p:animEffect>
                                  </p:childTnLst>
                                </p:cTn>
                              </p:par>
                            </p:childTnLst>
                          </p:cTn>
                        </p:par>
                      </p:childTnLst>
                    </p:cTn>
                  </p:par>
                  <p:par>
                    <p:cTn id="41" fill="hold">
                      <p:stCondLst>
                        <p:cond delay="indefinite"/>
                      </p:stCondLst>
                      <p:childTnLst>
                        <p:par>
                          <p:cTn id="42" fill="hold">
                            <p:stCondLst>
                              <p:cond delay="0"/>
                            </p:stCondLst>
                            <p:childTnLst>
                              <p:par>
                                <p:cTn id="43" presetID="6" presetClass="entr" presetSubtype="16" fill="hold" grpId="0" nodeType="clickEffect">
                                  <p:stCondLst>
                                    <p:cond delay="0"/>
                                  </p:stCondLst>
                                  <p:childTnLst>
                                    <p:set>
                                      <p:cBhvr>
                                        <p:cTn id="44" dur="1" fill="hold">
                                          <p:stCondLst>
                                            <p:cond delay="0"/>
                                          </p:stCondLst>
                                        </p:cTn>
                                        <p:tgtEl>
                                          <p:spTgt spid="15"/>
                                        </p:tgtEl>
                                        <p:attrNameLst>
                                          <p:attrName>style.visibility</p:attrName>
                                        </p:attrNameLst>
                                      </p:cBhvr>
                                      <p:to>
                                        <p:strVal val="visible"/>
                                      </p:to>
                                    </p:set>
                                    <p:animEffect transition="in" filter="circle(in)">
                                      <p:cBhvr>
                                        <p:cTn id="45" dur="2000"/>
                                        <p:tgtEl>
                                          <p:spTgt spid="15"/>
                                        </p:tgtEl>
                                      </p:cBhvr>
                                    </p:animEffect>
                                  </p:childTnLst>
                                </p:cTn>
                              </p:par>
                            </p:childTnLst>
                          </p:cTn>
                        </p:par>
                      </p:childTnLst>
                    </p:cTn>
                  </p:par>
                  <p:par>
                    <p:cTn id="46" fill="hold">
                      <p:stCondLst>
                        <p:cond delay="indefinite"/>
                      </p:stCondLst>
                      <p:childTnLst>
                        <p:par>
                          <p:cTn id="47" fill="hold">
                            <p:stCondLst>
                              <p:cond delay="0"/>
                            </p:stCondLst>
                            <p:childTnLst>
                              <p:par>
                                <p:cTn id="48" presetID="6" presetClass="entr" presetSubtype="16" fill="hold" grpId="0" nodeType="clickEffect">
                                  <p:stCondLst>
                                    <p:cond delay="0"/>
                                  </p:stCondLst>
                                  <p:childTnLst>
                                    <p:set>
                                      <p:cBhvr>
                                        <p:cTn id="49" dur="1" fill="hold">
                                          <p:stCondLst>
                                            <p:cond delay="0"/>
                                          </p:stCondLst>
                                        </p:cTn>
                                        <p:tgtEl>
                                          <p:spTgt spid="16"/>
                                        </p:tgtEl>
                                        <p:attrNameLst>
                                          <p:attrName>style.visibility</p:attrName>
                                        </p:attrNameLst>
                                      </p:cBhvr>
                                      <p:to>
                                        <p:strVal val="visible"/>
                                      </p:to>
                                    </p:set>
                                    <p:animEffect transition="in" filter="circle(in)">
                                      <p:cBhvr>
                                        <p:cTn id="50"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3" grpId="0" animBg="1"/>
      <p:bldP spid="14" grpId="0" animBg="1"/>
      <p:bldP spid="15" grpId="0" animBg="1"/>
      <p:bldP spid="16" grpId="0" animBg="1"/>
      <p:bldP spid="1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a:cxnSpLocks/>
          </p:cNvCxnSpPr>
          <p:nvPr/>
        </p:nvCxnSpPr>
        <p:spPr>
          <a:xfrm>
            <a:off x="309489" y="6418912"/>
            <a:ext cx="11459469"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460954"/>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–الفصل الدراسي الثاني 2020-2021م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8" name="Rectangle: Rounded Corners 8">
            <a:extLst>
              <a:ext uri="{FF2B5EF4-FFF2-40B4-BE49-F238E27FC236}">
                <a16:creationId xmlns="" xmlns:a16="http://schemas.microsoft.com/office/drawing/2014/main" id="{6665D228-919F-4AF2-BCFA-1BA849A3DAF0}"/>
              </a:ext>
            </a:extLst>
          </p:cNvPr>
          <p:cNvSpPr/>
          <p:nvPr/>
        </p:nvSpPr>
        <p:spPr>
          <a:xfrm>
            <a:off x="9200924" y="166576"/>
            <a:ext cx="2568033" cy="676523"/>
          </a:xfrm>
          <a:prstGeom prst="roundRect">
            <a:avLst/>
          </a:prstGeom>
          <a:solidFill>
            <a:schemeClr val="accent4">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defRPr/>
            </a:pPr>
            <a:r>
              <a:rPr lang="ar-BH" sz="3600" b="1" dirty="0">
                <a:solidFill>
                  <a:prstClr val="black"/>
                </a:solidFill>
                <a:latin typeface="Sakkal Majalla" panose="02000000000000000000" pitchFamily="2" charset="-78"/>
                <a:cs typeface="Sakkal Majalla" panose="02000000000000000000" pitchFamily="2" charset="-78"/>
              </a:rPr>
              <a:t>تقويم ختامي</a:t>
            </a:r>
            <a:endParaRPr lang="en-US" sz="3600" b="1" dirty="0">
              <a:solidFill>
                <a:prstClr val="black"/>
              </a:solidFill>
              <a:latin typeface="Sakkal Majalla" panose="02000000000000000000" pitchFamily="2" charset="-78"/>
              <a:cs typeface="Sakkal Majalla" panose="02000000000000000000" pitchFamily="2" charset="-78"/>
            </a:endParaRPr>
          </a:p>
        </p:txBody>
      </p:sp>
      <p:sp>
        <p:nvSpPr>
          <p:cNvPr id="9" name="Rectangle: Rounded Corners 2">
            <a:extLst>
              <a:ext uri="{FF2B5EF4-FFF2-40B4-BE49-F238E27FC236}">
                <a16:creationId xmlns="" xmlns:a16="http://schemas.microsoft.com/office/drawing/2014/main" id="{D6686134-B6C4-4193-A817-EC9C2D407563}"/>
              </a:ext>
            </a:extLst>
          </p:cNvPr>
          <p:cNvSpPr/>
          <p:nvPr/>
        </p:nvSpPr>
        <p:spPr>
          <a:xfrm>
            <a:off x="66505" y="1146779"/>
            <a:ext cx="11814553" cy="5212486"/>
          </a:xfrm>
          <a:prstGeom prst="roundRect">
            <a:avLst>
              <a:gd name="adj" fmla="val 12845"/>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lnSpc>
                <a:spcPct val="150000"/>
              </a:lnSpc>
            </a:pPr>
            <a:endParaRPr lang="en-US"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0" name="Cloud 9">
            <a:extLst>
              <a:ext uri="{FF2B5EF4-FFF2-40B4-BE49-F238E27FC236}">
                <a16:creationId xmlns="" xmlns:a16="http://schemas.microsoft.com/office/drawing/2014/main" id="{57D86063-73AC-434D-8AE5-3FFAB51FEDEF}"/>
              </a:ext>
            </a:extLst>
          </p:cNvPr>
          <p:cNvSpPr/>
          <p:nvPr/>
        </p:nvSpPr>
        <p:spPr>
          <a:xfrm>
            <a:off x="4407106" y="51316"/>
            <a:ext cx="2308827" cy="829752"/>
          </a:xfrm>
          <a:prstGeom prst="cloud">
            <a:avLst/>
          </a:prstGeom>
          <a:solidFill>
            <a:schemeClr val="accent4">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ar-BH" sz="2800" b="1" dirty="0">
                <a:solidFill>
                  <a:prstClr val="black"/>
                </a:solidFill>
                <a:latin typeface="Sakkal Majalla" panose="02000000000000000000" pitchFamily="2" charset="-78"/>
                <a:cs typeface="Sakkal Majalla" panose="02000000000000000000" pitchFamily="2" charset="-78"/>
              </a:rPr>
              <a:t>الإجابة</a:t>
            </a:r>
            <a:endParaRPr lang="fr-FR" sz="2800" b="1" dirty="0">
              <a:solidFill>
                <a:prstClr val="black"/>
              </a:solidFill>
              <a:latin typeface="Sakkal Majalla" panose="02000000000000000000" pitchFamily="2" charset="-78"/>
              <a:cs typeface="Sakkal Majalla" panose="02000000000000000000" pitchFamily="2" charset="-78"/>
            </a:endParaRPr>
          </a:p>
        </p:txBody>
      </p:sp>
      <p:sp>
        <p:nvSpPr>
          <p:cNvPr id="11" name="Rectangle: Diagonal Corners Snipped 1">
            <a:extLst>
              <a:ext uri="{FF2B5EF4-FFF2-40B4-BE49-F238E27FC236}">
                <a16:creationId xmlns="" xmlns:a16="http://schemas.microsoft.com/office/drawing/2014/main" id="{17A693D1-4E1B-440E-9786-BD0B3570F711}"/>
              </a:ext>
            </a:extLst>
          </p:cNvPr>
          <p:cNvSpPr/>
          <p:nvPr/>
        </p:nvSpPr>
        <p:spPr>
          <a:xfrm>
            <a:off x="66505" y="51316"/>
            <a:ext cx="2406239" cy="592627"/>
          </a:xfrm>
          <a:prstGeom prst="snip2DiagRect">
            <a:avLst/>
          </a:prstGeom>
          <a:solidFill>
            <a:schemeClr val="accent1">
              <a:lumMod val="20000"/>
              <a:lumOff val="80000"/>
            </a:schemeClr>
          </a:solidFill>
          <a:ln>
            <a:noFill/>
            <a:prstDash val="lgDashDotDot"/>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b="1" kern="0" dirty="0">
                <a:solidFill>
                  <a:prstClr val="black"/>
                </a:solidFill>
                <a:latin typeface="Sakkal Majalla" panose="02000000000000000000" pitchFamily="2" charset="-78"/>
                <a:cs typeface="Sakkal Majalla" panose="02000000000000000000" pitchFamily="2" charset="-78"/>
              </a:rPr>
              <a:t>صفات الرسول </a:t>
            </a:r>
            <a:r>
              <a:rPr lang="ar-BH" b="1" kern="0"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a:t>
            </a:r>
            <a:r>
              <a:rPr lang="ar-BH" b="1" kern="0" dirty="0">
                <a:solidFill>
                  <a:prstClr val="black"/>
                </a:solidFill>
                <a:latin typeface="Sakkal Majalla" panose="02000000000000000000" pitchFamily="2" charset="-78"/>
                <a:cs typeface="Sakkal Majalla" panose="02000000000000000000" pitchFamily="2" charset="-78"/>
              </a:rPr>
              <a:t>/ ( دين214 )</a:t>
            </a:r>
          </a:p>
        </p:txBody>
      </p:sp>
      <p:sp>
        <p:nvSpPr>
          <p:cNvPr id="12" name="TextBox 11">
            <a:extLst>
              <a:ext uri="{FF2B5EF4-FFF2-40B4-BE49-F238E27FC236}">
                <a16:creationId xmlns="" xmlns:a16="http://schemas.microsoft.com/office/drawing/2014/main" id="{5934FBCD-8E6D-47B4-BEA2-EEE6BB0F67CB}"/>
              </a:ext>
            </a:extLst>
          </p:cNvPr>
          <p:cNvSpPr txBox="1"/>
          <p:nvPr/>
        </p:nvSpPr>
        <p:spPr>
          <a:xfrm>
            <a:off x="696054" y="1173196"/>
            <a:ext cx="10591709" cy="517065"/>
          </a:xfrm>
          <a:prstGeom prst="rect">
            <a:avLst/>
          </a:prstGeom>
          <a:solidFill>
            <a:schemeClr val="accent1">
              <a:lumMod val="20000"/>
              <a:lumOff val="80000"/>
            </a:schemeClr>
          </a:solidFill>
        </p:spPr>
        <p:txBody>
          <a:bodyPr wrap="square" rtlCol="0">
            <a:spAutoFit/>
          </a:bodyPr>
          <a:lstStyle/>
          <a:p>
            <a:pPr marL="241300" indent="-241300" algn="just" rtl="1">
              <a:lnSpc>
                <a:spcPct val="115000"/>
              </a:lnSpc>
            </a:pPr>
            <a:r>
              <a:rPr lang="ar-BH" sz="2400" b="1" dirty="0">
                <a:latin typeface="Sakkal Majalla" panose="02000000000000000000" pitchFamily="2" charset="-78"/>
                <a:ea typeface="Calibri" panose="020F0502020204030204" pitchFamily="34" charset="0"/>
                <a:cs typeface="Sakkal Majalla" panose="02000000000000000000" pitchFamily="2" charset="-78"/>
              </a:rPr>
              <a:t>6. «أَتَرُدُّونَنِي إِلَى أَهْلِ الشِّرْكِ، فَيَفْتِنُونِي فِي دِينِي». ما مناسبة هذه العبارة؟ وعلام تدلُّ؟</a:t>
            </a:r>
            <a:endParaRPr lang="en-US" sz="2400" b="1" dirty="0">
              <a:latin typeface="Sakkal Majalla" panose="02000000000000000000" pitchFamily="2" charset="-78"/>
              <a:ea typeface="Calibri" panose="020F0502020204030204" pitchFamily="34" charset="0"/>
              <a:cs typeface="Sakkal Majalla" panose="02000000000000000000" pitchFamily="2" charset="-78"/>
            </a:endParaRPr>
          </a:p>
        </p:txBody>
      </p:sp>
      <p:sp>
        <p:nvSpPr>
          <p:cNvPr id="13" name="TextBox 12">
            <a:extLst>
              <a:ext uri="{FF2B5EF4-FFF2-40B4-BE49-F238E27FC236}">
                <a16:creationId xmlns="" xmlns:a16="http://schemas.microsoft.com/office/drawing/2014/main" id="{5934FBCD-8E6D-47B4-BEA2-EEE6BB0F67CB}"/>
              </a:ext>
            </a:extLst>
          </p:cNvPr>
          <p:cNvSpPr txBox="1"/>
          <p:nvPr/>
        </p:nvSpPr>
        <p:spPr>
          <a:xfrm>
            <a:off x="180304" y="1697543"/>
            <a:ext cx="11588653" cy="3323987"/>
          </a:xfrm>
          <a:prstGeom prst="rect">
            <a:avLst/>
          </a:prstGeom>
          <a:solidFill>
            <a:schemeClr val="accent1">
              <a:lumMod val="40000"/>
              <a:lumOff val="60000"/>
            </a:schemeClr>
          </a:solidFill>
        </p:spPr>
        <p:txBody>
          <a:bodyPr wrap="square" rtlCol="0">
            <a:spAutoFit/>
          </a:bodyPr>
          <a:lstStyle/>
          <a:p>
            <a:pPr marL="241300" indent="-241300" algn="just" rtl="1"/>
            <a:r>
              <a:rPr lang="ar-BH" sz="2400" b="1" dirty="0">
                <a:latin typeface="Sakkal Majalla" panose="02000000000000000000" pitchFamily="2" charset="-78"/>
                <a:ea typeface="Calibri" panose="020F0502020204030204" pitchFamily="34" charset="0"/>
                <a:cs typeface="Sakkal Majalla" panose="02000000000000000000" pitchFamily="2" charset="-78"/>
              </a:rPr>
              <a:t>مناسبتها: </a:t>
            </a:r>
          </a:p>
          <a:p>
            <a:pPr marL="55563" algn="just" rtl="1"/>
            <a:r>
              <a:rPr lang="ar-BH" sz="2200" b="1" dirty="0">
                <a:solidFill>
                  <a:srgbClr val="C00000"/>
                </a:solidFill>
                <a:latin typeface="Sakkal Majalla" panose="02000000000000000000" pitchFamily="2" charset="-78"/>
                <a:ea typeface="Calibri" panose="020F0502020204030204" pitchFamily="34" charset="0"/>
                <a:cs typeface="Sakkal Majalla" panose="02000000000000000000" pitchFamily="2" charset="-78"/>
              </a:rPr>
              <a:t>كان من شروط هدنة الحديبية بين الرسول </a:t>
            </a:r>
            <a:r>
              <a:rPr lang="en-US" sz="2200" b="1" dirty="0">
                <a:solidFill>
                  <a:srgbClr val="C00000"/>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ar-BH" sz="2200" b="1" dirty="0">
                <a:solidFill>
                  <a:srgbClr val="C00000"/>
                </a:solidFill>
                <a:latin typeface="Sakkal Majalla" panose="02000000000000000000" pitchFamily="2" charset="-78"/>
                <a:ea typeface="Calibri" panose="020F0502020204030204" pitchFamily="34" charset="0"/>
                <a:cs typeface="Sakkal Majalla" panose="02000000000000000000" pitchFamily="2" charset="-78"/>
              </a:rPr>
              <a:t> والمشركين من قريش: أنّ من جاءهم من المسلمين لا يردُّونه إلى رسول الله </a:t>
            </a:r>
            <a:r>
              <a:rPr lang="en-US" sz="2200" b="1" dirty="0">
                <a:solidFill>
                  <a:srgbClr val="C00000"/>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ar-BH" sz="2200" b="1" dirty="0">
                <a:solidFill>
                  <a:srgbClr val="C00000"/>
                </a:solidFill>
                <a:latin typeface="Sakkal Majalla" panose="02000000000000000000" pitchFamily="2" charset="-78"/>
                <a:ea typeface="Calibri" panose="020F0502020204030204" pitchFamily="34" charset="0"/>
                <a:cs typeface="Sakkal Majalla" panose="02000000000000000000" pitchFamily="2" charset="-78"/>
              </a:rPr>
              <a:t> ومن جاء إلى النبيّ </a:t>
            </a:r>
            <a:r>
              <a:rPr lang="en-US" sz="2200" b="1" dirty="0">
                <a:solidFill>
                  <a:srgbClr val="C00000"/>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ar-BH" sz="2200" b="1" dirty="0">
                <a:solidFill>
                  <a:srgbClr val="C00000"/>
                </a:solidFill>
                <a:latin typeface="Sakkal Majalla" panose="02000000000000000000" pitchFamily="2" charset="-78"/>
                <a:ea typeface="Calibri" panose="020F0502020204030204" pitchFamily="34" charset="0"/>
                <a:cs typeface="Sakkal Majalla" panose="02000000000000000000" pitchFamily="2" charset="-78"/>
              </a:rPr>
              <a:t> منهم ردّه إليهم. فبينما رسول الله </a:t>
            </a:r>
            <a:r>
              <a:rPr lang="en-US" sz="2200" b="1" dirty="0">
                <a:solidFill>
                  <a:srgbClr val="C00000"/>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ar-BH" sz="2200" b="1" dirty="0">
                <a:solidFill>
                  <a:srgbClr val="C00000"/>
                </a:solidFill>
                <a:latin typeface="Sakkal Majalla" panose="02000000000000000000" pitchFamily="2" charset="-78"/>
                <a:ea typeface="Calibri" panose="020F0502020204030204" pitchFamily="34" charset="0"/>
                <a:cs typeface="Sakkal Majalla" panose="02000000000000000000" pitchFamily="2" charset="-78"/>
              </a:rPr>
              <a:t> يكتب العهد الذي اتفقوا عليه إذ جاء أبو جندل وهو ابن سهيل بن عمرو الذي كان يفاوض الرسول </a:t>
            </a:r>
            <a:r>
              <a:rPr lang="en-US" sz="2200" b="1" dirty="0">
                <a:solidFill>
                  <a:srgbClr val="C00000"/>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ar-BH" sz="2200" b="1" dirty="0">
                <a:solidFill>
                  <a:srgbClr val="C00000"/>
                </a:solidFill>
                <a:latin typeface="Sakkal Majalla" panose="02000000000000000000" pitchFamily="2" charset="-78"/>
                <a:ea typeface="Calibri" panose="020F0502020204030204" pitchFamily="34" charset="0"/>
                <a:cs typeface="Sakkal Majalla" panose="02000000000000000000" pitchFamily="2" charset="-78"/>
              </a:rPr>
              <a:t>، وكان أبو جندل قد أسلم، وعذّبه قومه وحبسوه، فجاء يرسف في قيوده يلوذ بالنبيّ </a:t>
            </a:r>
            <a:r>
              <a:rPr lang="en-US" sz="2200" b="1" dirty="0">
                <a:solidFill>
                  <a:srgbClr val="C00000"/>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ar-BH" sz="2200" b="1" dirty="0">
                <a:solidFill>
                  <a:srgbClr val="C00000"/>
                </a:solidFill>
                <a:latin typeface="Sakkal Majalla" panose="02000000000000000000" pitchFamily="2" charset="-78"/>
                <a:ea typeface="Calibri" panose="020F0502020204030204" pitchFamily="34" charset="0"/>
                <a:cs typeface="Sakkal Majalla" panose="02000000000000000000" pitchFamily="2" charset="-78"/>
              </a:rPr>
              <a:t>. فَلَمَّا رَأَى سُهَيْلٌ أَبَا جَنْدَلٍ، قَامَ إِلَيْهِ، فَضَرَبَ وَجْهَهُ، ثُمَّ قَالَ: يَا مُحَمَّدُ، قَدْ لُجَّتِ الْقَضِيَّةُ بَيْنِي وَبَيْنَكَ قَبْلَ أَنْ يَأْتِيَكَ هَذَا. قَالَ: "صَدَقْتَ". فَقَامَ إِلَيْهِ، فَأَخَذَ بِتَلْبِيبِهِ، قَالَ: وَصَرَخَ أَبُو جَنْدَلٍ بِأَعْلَى صَوْتِهِ: يَا مَعَاشِرَ الْمُسْلِمِينَ، أَتَرُدُّونَنِي إِلَى أَهْلِ الشِّرْكِ، فَيَفْتِنُونِي فِي دِينِي. قَالَ: فَزَادَ النَّاسُ شَرًّا إِلَى مَا بِهِمْ. فَقَالَ رَسُولُ اللهِ </a:t>
            </a:r>
            <a:r>
              <a:rPr lang="ar-BH" sz="2200" b="1" dirty="0">
                <a:solidFill>
                  <a:srgbClr val="C00000"/>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ar-BH" sz="2200" b="1" dirty="0">
                <a:solidFill>
                  <a:srgbClr val="C00000"/>
                </a:solidFill>
                <a:latin typeface="Sakkal Majalla" panose="02000000000000000000" pitchFamily="2" charset="-78"/>
                <a:ea typeface="Calibri" panose="020F0502020204030204" pitchFamily="34" charset="0"/>
                <a:cs typeface="Sakkal Majalla" panose="02000000000000000000" pitchFamily="2" charset="-78"/>
              </a:rPr>
              <a:t>: "يَا أَبَا جَنْدَلٍ اصْبِرْ وَاحْتَسِبْ، فَإِنَّ اللهَ عَزَّ وَجَلَّ جَاعِلٌ لَكَ وَلِمَنْ مَعَكَ مِنَ الْمُسْتَضْعَفِينَ فَرَجًا وَمَخْرَجًا، إِنَّا قَدْ عَقَدْنَا بَيْنَنَا وَبَيْنَ الْقَوْمِ صُلْحًا، فَأَعْطَيْنَاهُمْ عَلَى ذَلِكَ، وَأَعْطَوْنَا عَلَيْهِ عَهْدًا، وَإِنَّا لَنْ نَغْدِرَ بِهِمْ ".</a:t>
            </a:r>
          </a:p>
          <a:p>
            <a:pPr marL="241300" indent="-241300" algn="just" rtl="1"/>
            <a:r>
              <a:rPr lang="ar-BH" sz="3200" dirty="0">
                <a:solidFill>
                  <a:prstClr val="black"/>
                </a:solidFill>
                <a:ea typeface="Calibri" panose="020F0502020204030204" pitchFamily="34" charset="0"/>
                <a:cs typeface="Arial" panose="020B0604020202020204" pitchFamily="34" charset="0"/>
              </a:rPr>
              <a:t> </a:t>
            </a:r>
            <a:r>
              <a:rPr lang="ar-BH" sz="2400" b="1" dirty="0">
                <a:latin typeface="Sakkal Majalla" panose="02000000000000000000" pitchFamily="2" charset="-78"/>
                <a:ea typeface="Calibri" panose="020F0502020204030204" pitchFamily="34" charset="0"/>
                <a:cs typeface="Sakkal Majalla" panose="02000000000000000000" pitchFamily="2" charset="-78"/>
              </a:rPr>
              <a:t>وتدلّ هذه الحادثة على وفاء الرسول </a:t>
            </a:r>
            <a:r>
              <a:rPr lang="ar-BH" sz="2400" b="1" dirty="0">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endParaRPr lang="en-US" sz="2400" b="1" dirty="0">
              <a:latin typeface="Sakkal Majalla" panose="02000000000000000000" pitchFamily="2" charset="-78"/>
              <a:ea typeface="Calibri" panose="020F0502020204030204" pitchFamily="34" charset="0"/>
              <a:cs typeface="Sakkal Majalla" panose="02000000000000000000" pitchFamily="2" charset="-78"/>
            </a:endParaRPr>
          </a:p>
        </p:txBody>
      </p:sp>
      <p:sp>
        <p:nvSpPr>
          <p:cNvPr id="14" name="TextBox 13">
            <a:extLst>
              <a:ext uri="{FF2B5EF4-FFF2-40B4-BE49-F238E27FC236}">
                <a16:creationId xmlns="" xmlns:a16="http://schemas.microsoft.com/office/drawing/2014/main" id="{5934FBCD-8E6D-47B4-BEA2-EEE6BB0F67CB}"/>
              </a:ext>
            </a:extLst>
          </p:cNvPr>
          <p:cNvSpPr txBox="1"/>
          <p:nvPr/>
        </p:nvSpPr>
        <p:spPr>
          <a:xfrm>
            <a:off x="645183" y="5043156"/>
            <a:ext cx="10855590" cy="461665"/>
          </a:xfrm>
          <a:prstGeom prst="rect">
            <a:avLst/>
          </a:prstGeom>
          <a:solidFill>
            <a:schemeClr val="accent1">
              <a:lumMod val="20000"/>
              <a:lumOff val="80000"/>
            </a:schemeClr>
          </a:solidFill>
        </p:spPr>
        <p:txBody>
          <a:bodyPr wrap="square" rtlCol="0">
            <a:spAutoFit/>
          </a:bodyPr>
          <a:lstStyle/>
          <a:p>
            <a:pPr algn="r" rtl="1"/>
            <a:r>
              <a:rPr lang="ar-BH" sz="2400" b="1" dirty="0">
                <a:latin typeface="Sakkal Majalla" panose="02000000000000000000" pitchFamily="2" charset="-78"/>
                <a:ea typeface="Calibri" panose="020F0502020204030204" pitchFamily="34" charset="0"/>
                <a:cs typeface="Sakkal Majalla" panose="02000000000000000000" pitchFamily="2" charset="-78"/>
              </a:rPr>
              <a:t>7. ماذا فعل النبيُّ </a:t>
            </a:r>
            <a:r>
              <a:rPr lang="en-US" sz="2400" b="1" dirty="0">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ar-BH" sz="2400" b="1" dirty="0">
                <a:latin typeface="Sakkal Majalla" panose="02000000000000000000" pitchFamily="2" charset="-78"/>
                <a:ea typeface="Calibri" panose="020F0502020204030204" pitchFamily="34" charset="0"/>
                <a:cs typeface="Sakkal Majalla" panose="02000000000000000000" pitchFamily="2" charset="-78"/>
              </a:rPr>
              <a:t> عندما تفرَّق الناس عنه يوم حنين؟ وما الصفة التي تستنتجها من موقفه هذا؟   </a:t>
            </a:r>
            <a:endParaRPr lang="en-US" sz="2400" b="1" dirty="0">
              <a:latin typeface="Sakkal Majalla" panose="02000000000000000000" pitchFamily="2" charset="-78"/>
              <a:ea typeface="Calibri" panose="020F0502020204030204" pitchFamily="34" charset="0"/>
              <a:cs typeface="Sakkal Majalla" panose="02000000000000000000" pitchFamily="2" charset="-78"/>
            </a:endParaRPr>
          </a:p>
        </p:txBody>
      </p:sp>
      <p:sp>
        <p:nvSpPr>
          <p:cNvPr id="15" name="TextBox 14">
            <a:extLst>
              <a:ext uri="{FF2B5EF4-FFF2-40B4-BE49-F238E27FC236}">
                <a16:creationId xmlns="" xmlns:a16="http://schemas.microsoft.com/office/drawing/2014/main" id="{5934FBCD-8E6D-47B4-BEA2-EEE6BB0F67CB}"/>
              </a:ext>
            </a:extLst>
          </p:cNvPr>
          <p:cNvSpPr txBox="1"/>
          <p:nvPr/>
        </p:nvSpPr>
        <p:spPr>
          <a:xfrm>
            <a:off x="527792" y="5504821"/>
            <a:ext cx="10928232" cy="830997"/>
          </a:xfrm>
          <a:prstGeom prst="rect">
            <a:avLst/>
          </a:prstGeom>
          <a:solidFill>
            <a:schemeClr val="accent1">
              <a:lumMod val="40000"/>
              <a:lumOff val="60000"/>
            </a:schemeClr>
          </a:solidFill>
        </p:spPr>
        <p:txBody>
          <a:bodyPr wrap="square" rtlCol="0">
            <a:spAutoFit/>
          </a:bodyPr>
          <a:lstStyle/>
          <a:p>
            <a:pPr algn="just" rtl="1"/>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ثبت </a:t>
            </a:r>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 </a:t>
            </a:r>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وتقدَّمهم ومعه حربته وهو يصيح في وجوه المشركين: «أَنَا النَّبِيُّ لاَ كَذِبْ أَنَا ابْنُ عَبْدِ الْمُطَّلِبْ»، وظلّ على ثباته حتى عاد إليه الصحابة </a:t>
            </a:r>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a:t>
            </a:r>
            <a:endParaRPr lang="en-US"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Tree>
    <p:extLst>
      <p:ext uri="{BB962C8B-B14F-4D97-AF65-F5344CB8AC3E}">
        <p14:creationId xmlns:p14="http://schemas.microsoft.com/office/powerpoint/2010/main" val="1373997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2000"/>
                                        <p:tgtEl>
                                          <p:spTgt spid="8"/>
                                        </p:tgtEl>
                                      </p:cBhvr>
                                    </p:animEffect>
                                  </p:childTnLst>
                                </p:cTn>
                              </p:par>
                            </p:childTnLst>
                          </p:cTn>
                        </p:par>
                        <p:par>
                          <p:cTn id="8" fill="hold">
                            <p:stCondLst>
                              <p:cond delay="2000"/>
                            </p:stCondLst>
                            <p:childTnLst>
                              <p:par>
                                <p:cTn id="9" presetID="47"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750"/>
                                        <p:tgtEl>
                                          <p:spTgt spid="9"/>
                                        </p:tgtEl>
                                      </p:cBhvr>
                                    </p:animEffect>
                                    <p:anim calcmode="lin" valueType="num">
                                      <p:cBhvr>
                                        <p:cTn id="12" dur="1750" fill="hold"/>
                                        <p:tgtEl>
                                          <p:spTgt spid="9"/>
                                        </p:tgtEl>
                                        <p:attrNameLst>
                                          <p:attrName>ppt_x</p:attrName>
                                        </p:attrNameLst>
                                      </p:cBhvr>
                                      <p:tavLst>
                                        <p:tav tm="0">
                                          <p:val>
                                            <p:strVal val="#ppt_x"/>
                                          </p:val>
                                        </p:tav>
                                        <p:tav tm="100000">
                                          <p:val>
                                            <p:strVal val="#ppt_x"/>
                                          </p:val>
                                        </p:tav>
                                      </p:tavLst>
                                    </p:anim>
                                    <p:anim calcmode="lin" valueType="num">
                                      <p:cBhvr>
                                        <p:cTn id="13" dur="175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circle(in)">
                                      <p:cBhvr>
                                        <p:cTn id="18" dur="2000"/>
                                        <p:tgtEl>
                                          <p:spTgt spid="12"/>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circle(in)">
                                      <p:cBhvr>
                                        <p:cTn id="23" dur="2000"/>
                                        <p:tgtEl>
                                          <p:spTgt spid="14"/>
                                        </p:tgtEl>
                                      </p:cBhvr>
                                    </p:animEffect>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2000"/>
                                        <p:tgtEl>
                                          <p:spTgt spid="10"/>
                                        </p:tgtEl>
                                      </p:cBhvr>
                                    </p:animEffect>
                                    <p:anim calcmode="lin" valueType="num">
                                      <p:cBhvr>
                                        <p:cTn id="29" dur="2000" fill="hold"/>
                                        <p:tgtEl>
                                          <p:spTgt spid="10"/>
                                        </p:tgtEl>
                                        <p:attrNameLst>
                                          <p:attrName>ppt_w</p:attrName>
                                        </p:attrNameLst>
                                      </p:cBhvr>
                                      <p:tavLst>
                                        <p:tav tm="0" fmla="#ppt_w*sin(2.5*pi*$)">
                                          <p:val>
                                            <p:fltVal val="0"/>
                                          </p:val>
                                        </p:tav>
                                        <p:tav tm="100000">
                                          <p:val>
                                            <p:fltVal val="1"/>
                                          </p:val>
                                        </p:tav>
                                      </p:tavLst>
                                    </p:anim>
                                    <p:anim calcmode="lin" valueType="num">
                                      <p:cBhvr>
                                        <p:cTn id="30" dur="2000" fill="hold"/>
                                        <p:tgtEl>
                                          <p:spTgt spid="10"/>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6" presetClass="entr" presetSubtype="16"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circle(in)">
                                      <p:cBhvr>
                                        <p:cTn id="35" dur="2000"/>
                                        <p:tgtEl>
                                          <p:spTgt spid="13"/>
                                        </p:tgtEl>
                                      </p:cBhvr>
                                    </p:animEffect>
                                  </p:childTnLst>
                                </p:cTn>
                              </p:par>
                            </p:childTnLst>
                          </p:cTn>
                        </p:par>
                      </p:childTnLst>
                    </p:cTn>
                  </p:par>
                  <p:par>
                    <p:cTn id="36" fill="hold">
                      <p:stCondLst>
                        <p:cond delay="indefinite"/>
                      </p:stCondLst>
                      <p:childTnLst>
                        <p:par>
                          <p:cTn id="37" fill="hold">
                            <p:stCondLst>
                              <p:cond delay="0"/>
                            </p:stCondLst>
                            <p:childTnLst>
                              <p:par>
                                <p:cTn id="38" presetID="6" presetClass="entr" presetSubtype="16" fill="hold" grpId="0" nodeType="click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circle(in)">
                                      <p:cBhvr>
                                        <p:cTn id="40"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2" grpId="0" animBg="1"/>
      <p:bldP spid="13" grpId="0" animBg="1"/>
      <p:bldP spid="14" grpId="0" animBg="1"/>
      <p:bldP spid="1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a:cxnSpLocks/>
          </p:cNvCxnSpPr>
          <p:nvPr/>
        </p:nvCxnSpPr>
        <p:spPr>
          <a:xfrm>
            <a:off x="309489" y="6418912"/>
            <a:ext cx="11459469"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460954"/>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–الفصل الدراسي الثاني 2020-2021م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6" name="مستطيل مستدير الزوايا 13"/>
          <p:cNvSpPr/>
          <p:nvPr/>
        </p:nvSpPr>
        <p:spPr>
          <a:xfrm>
            <a:off x="3644952" y="2211847"/>
            <a:ext cx="4902096" cy="2434306"/>
          </a:xfrm>
          <a:prstGeom prst="roundRect">
            <a:avLst/>
          </a:prstGeom>
          <a:solidFill>
            <a:schemeClr val="accent4">
              <a:lumMod val="40000"/>
              <a:lumOff val="6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lnSpc>
                <a:spcPct val="200000"/>
              </a:lnSpc>
            </a:pPr>
            <a:r>
              <a:rPr lang="ar-BH" sz="36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rPr>
              <a:t>انتهى الدّرس</a:t>
            </a:r>
          </a:p>
          <a:p>
            <a:pPr algn="ctr" rtl="1">
              <a:lnSpc>
                <a:spcPct val="200000"/>
              </a:lnSpc>
            </a:pPr>
            <a:r>
              <a:rPr lang="ar-BH" sz="36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بارك الله فيكم ووفقكم الله</a:t>
            </a:r>
            <a:endParaRPr lang="en-US" sz="36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7" name="Rectangle: Diagonal Corners Snipped 1">
            <a:extLst>
              <a:ext uri="{FF2B5EF4-FFF2-40B4-BE49-F238E27FC236}">
                <a16:creationId xmlns="" xmlns:a16="http://schemas.microsoft.com/office/drawing/2014/main" id="{17A693D1-4E1B-440E-9786-BD0B3570F711}"/>
              </a:ext>
            </a:extLst>
          </p:cNvPr>
          <p:cNvSpPr/>
          <p:nvPr/>
        </p:nvSpPr>
        <p:spPr>
          <a:xfrm>
            <a:off x="66505" y="51316"/>
            <a:ext cx="2406239" cy="592627"/>
          </a:xfrm>
          <a:prstGeom prst="snip2DiagRect">
            <a:avLst/>
          </a:prstGeom>
          <a:solidFill>
            <a:schemeClr val="accent1">
              <a:lumMod val="20000"/>
              <a:lumOff val="80000"/>
            </a:schemeClr>
          </a:solidFill>
          <a:ln>
            <a:noFill/>
            <a:prstDash val="lgDashDotDot"/>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b="1" kern="0" dirty="0">
                <a:solidFill>
                  <a:prstClr val="black"/>
                </a:solidFill>
                <a:latin typeface="Sakkal Majalla" panose="02000000000000000000" pitchFamily="2" charset="-78"/>
                <a:ea typeface="+mj-ea"/>
                <a:cs typeface="Sakkal Majalla" panose="02000000000000000000" pitchFamily="2" charset="-78"/>
              </a:rPr>
              <a:t>صفات الرسول </a:t>
            </a:r>
            <a:r>
              <a:rPr lang="ar-BH" b="1" kern="0" dirty="0">
                <a:solidFill>
                  <a:prstClr val="black"/>
                </a:solidFill>
                <a:latin typeface="Sakkal Majalla" panose="02000000000000000000" pitchFamily="2" charset="-78"/>
                <a:ea typeface="+mj-ea"/>
                <a:cs typeface="Sakkal Majalla" panose="02000000000000000000" pitchFamily="2" charset="-78"/>
                <a:sym typeface="AGA Arabesque" panose="05010101010101010101" pitchFamily="2" charset="2"/>
              </a:rPr>
              <a:t></a:t>
            </a:r>
            <a:r>
              <a:rPr lang="ar-BH" b="1" kern="0" dirty="0">
                <a:solidFill>
                  <a:prstClr val="black"/>
                </a:solidFill>
                <a:latin typeface="Sakkal Majalla" panose="02000000000000000000" pitchFamily="2" charset="-78"/>
                <a:ea typeface="+mj-ea"/>
                <a:cs typeface="Sakkal Majalla" panose="02000000000000000000" pitchFamily="2" charset="-78"/>
              </a:rPr>
              <a:t>/ ( دين214 )</a:t>
            </a:r>
          </a:p>
        </p:txBody>
      </p:sp>
    </p:spTree>
    <p:extLst>
      <p:ext uri="{BB962C8B-B14F-4D97-AF65-F5344CB8AC3E}">
        <p14:creationId xmlns:p14="http://schemas.microsoft.com/office/powerpoint/2010/main" val="24826117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a:cxnSpLocks/>
          </p:cNvCxnSpPr>
          <p:nvPr/>
        </p:nvCxnSpPr>
        <p:spPr>
          <a:xfrm>
            <a:off x="309489" y="6418912"/>
            <a:ext cx="11459469"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460954"/>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–الفصل الدراسي الثاني 2020-2021م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8" name="Title 1">
            <a:extLst>
              <a:ext uri="{FF2B5EF4-FFF2-40B4-BE49-F238E27FC236}">
                <a16:creationId xmlns="" xmlns:a16="http://schemas.microsoft.com/office/drawing/2014/main" id="{B494B6D3-49BE-45C9-986C-F6E4F574B381}"/>
              </a:ext>
            </a:extLst>
          </p:cNvPr>
          <p:cNvSpPr txBox="1">
            <a:spLocks/>
          </p:cNvSpPr>
          <p:nvPr/>
        </p:nvSpPr>
        <p:spPr>
          <a:xfrm>
            <a:off x="5005396" y="356682"/>
            <a:ext cx="2181208" cy="814251"/>
          </a:xfrm>
          <a:prstGeom prst="rect">
            <a:avLst/>
          </a:prstGeom>
          <a:solidFill>
            <a:schemeClr val="accent4">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457200" rtl="1" eaLnBrk="1" fontAlgn="auto" latinLnBrk="0" hangingPunct="1">
              <a:lnSpc>
                <a:spcPct val="90000"/>
              </a:lnSpc>
              <a:spcBef>
                <a:spcPct val="0"/>
              </a:spcBef>
              <a:spcAft>
                <a:spcPts val="0"/>
              </a:spcAft>
              <a:buClrTx/>
              <a:buSzTx/>
              <a:buFontTx/>
              <a:buNone/>
              <a:tabLst/>
              <a:defRPr/>
            </a:pPr>
            <a:r>
              <a:rPr lang="ar-SA" sz="4000" b="1" dirty="0">
                <a:solidFill>
                  <a:schemeClr val="dk1"/>
                </a:solidFill>
                <a:latin typeface="Sakkal Majalla" panose="02000000000000000000" pitchFamily="2" charset="-78"/>
                <a:ea typeface="Calibri" panose="020F0502020204030204" pitchFamily="34" charset="0"/>
                <a:cs typeface="Sakkal Majalla" panose="02000000000000000000" pitchFamily="2" charset="-78"/>
              </a:rPr>
              <a:t>تمه</a:t>
            </a:r>
            <a:r>
              <a:rPr lang="ar-BH" sz="4000" b="1" dirty="0">
                <a:solidFill>
                  <a:schemeClr val="dk1"/>
                </a:solidFill>
                <a:latin typeface="Sakkal Majalla" panose="02000000000000000000" pitchFamily="2" charset="-78"/>
                <a:ea typeface="Calibri" panose="020F0502020204030204" pitchFamily="34" charset="0"/>
                <a:cs typeface="Sakkal Majalla" panose="02000000000000000000" pitchFamily="2" charset="-78"/>
              </a:rPr>
              <a:t>ي</a:t>
            </a:r>
            <a:r>
              <a:rPr lang="ar-SA" sz="4000" b="1" dirty="0">
                <a:solidFill>
                  <a:schemeClr val="dk1"/>
                </a:solidFill>
                <a:latin typeface="Sakkal Majalla" panose="02000000000000000000" pitchFamily="2" charset="-78"/>
                <a:ea typeface="Calibri" panose="020F0502020204030204" pitchFamily="34" charset="0"/>
                <a:cs typeface="Sakkal Majalla" panose="02000000000000000000" pitchFamily="2" charset="-78"/>
              </a:rPr>
              <a:t>ـــد</a:t>
            </a:r>
            <a:endParaRPr lang="en-US" sz="4000" b="1" dirty="0">
              <a:solidFill>
                <a:schemeClr val="dk1"/>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9" name="Rectangle: Rounded Corners 6">
            <a:extLst>
              <a:ext uri="{FF2B5EF4-FFF2-40B4-BE49-F238E27FC236}">
                <a16:creationId xmlns="" xmlns:a16="http://schemas.microsoft.com/office/drawing/2014/main" id="{78472016-7280-43CC-A04C-3A6FF2D1D3FE}"/>
              </a:ext>
            </a:extLst>
          </p:cNvPr>
          <p:cNvSpPr/>
          <p:nvPr/>
        </p:nvSpPr>
        <p:spPr>
          <a:xfrm>
            <a:off x="9392620" y="1312602"/>
            <a:ext cx="2443210" cy="820298"/>
          </a:xfrm>
          <a:prstGeom prst="roundRect">
            <a:avLst/>
          </a:prstGeom>
          <a:solidFill>
            <a:schemeClr val="accent4">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ar-SA" sz="3200" b="1" dirty="0">
                <a:solidFill>
                  <a:schemeClr val="dk1"/>
                </a:solidFill>
                <a:latin typeface="Sakkal Majalla" panose="02000000000000000000" pitchFamily="2" charset="-78"/>
                <a:ea typeface="Calibri" panose="020F0502020204030204" pitchFamily="34" charset="0"/>
                <a:cs typeface="Sakkal Majalla" panose="02000000000000000000" pitchFamily="2" charset="-78"/>
              </a:rPr>
              <a:t>عزيزي</a:t>
            </a:r>
            <a:r>
              <a:rPr kumimoji="0" lang="ar-SA" sz="3200" b="1" i="0" u="none" strike="noStrike" kern="1200" cap="none" spc="0" normalizeH="0" noProof="0" dirty="0">
                <a:ln>
                  <a:noFill/>
                </a:ln>
                <a:solidFill>
                  <a:prstClr val="white"/>
                </a:solidFill>
                <a:effectLst/>
                <a:uLnTx/>
                <a:uFillTx/>
                <a:latin typeface="Sakkal Majalla" panose="02000000000000000000" pitchFamily="2" charset="-78"/>
                <a:cs typeface="Sakkal Majalla" panose="02000000000000000000" pitchFamily="2" charset="-78"/>
              </a:rPr>
              <a:t> </a:t>
            </a:r>
            <a:r>
              <a:rPr lang="ar-SA" sz="3200" b="1" dirty="0">
                <a:solidFill>
                  <a:schemeClr val="dk1"/>
                </a:solidFill>
                <a:latin typeface="Sakkal Majalla" panose="02000000000000000000" pitchFamily="2" charset="-78"/>
                <a:ea typeface="Calibri" panose="020F0502020204030204" pitchFamily="34" charset="0"/>
                <a:cs typeface="Sakkal Majalla" panose="02000000000000000000" pitchFamily="2" charset="-78"/>
              </a:rPr>
              <a:t>المتعلم (ة)</a:t>
            </a:r>
            <a:endParaRPr lang="en-US" sz="3200" b="1" dirty="0">
              <a:solidFill>
                <a:schemeClr val="dk1"/>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0" name="Rectangle: Rounded Corners 1">
            <a:extLst>
              <a:ext uri="{FF2B5EF4-FFF2-40B4-BE49-F238E27FC236}">
                <a16:creationId xmlns="" xmlns:a16="http://schemas.microsoft.com/office/drawing/2014/main" id="{8FA987B6-8E6A-46A2-9718-B5DF7E697616}"/>
              </a:ext>
            </a:extLst>
          </p:cNvPr>
          <p:cNvSpPr/>
          <p:nvPr/>
        </p:nvSpPr>
        <p:spPr>
          <a:xfrm>
            <a:off x="356170" y="2614409"/>
            <a:ext cx="11479660" cy="2382593"/>
          </a:xfrm>
          <a:prstGeom prst="roundRect">
            <a:avLst/>
          </a:prstGeom>
          <a:solidFill>
            <a:schemeClr val="accent4">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6"/>
          </a:lnRef>
          <a:fillRef idx="1">
            <a:schemeClr val="lt1"/>
          </a:fillRef>
          <a:effectRef idx="0">
            <a:schemeClr val="accent6"/>
          </a:effectRef>
          <a:fontRef idx="minor">
            <a:schemeClr val="dk1"/>
          </a:fontRef>
        </p:style>
        <p:txBody>
          <a:bodyPr rtlCol="0" anchor="ctr"/>
          <a:lstStyle/>
          <a:p>
            <a:pPr algn="just" rtl="1">
              <a:lnSpc>
                <a:spcPct val="150000"/>
              </a:lnSpc>
            </a:pPr>
            <a:r>
              <a:rPr lang="ar-SA" sz="3200" dirty="0">
                <a:latin typeface="Sakkal Majalla" panose="02000000000000000000" pitchFamily="2" charset="-78"/>
                <a:ea typeface="Calibri" panose="020F0502020204030204" pitchFamily="34" charset="0"/>
                <a:cs typeface="Sakkal Majalla" panose="02000000000000000000" pitchFamily="2" charset="-78"/>
              </a:rPr>
              <a:t>حبا الله نبيَّه </a:t>
            </a:r>
            <a:r>
              <a:rPr lang="en-US" sz="3200" dirty="0">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en-US" sz="3200" dirty="0">
                <a:latin typeface="Sakkal Majalla" panose="02000000000000000000" pitchFamily="2" charset="-78"/>
                <a:ea typeface="Calibri" panose="020F0502020204030204" pitchFamily="34" charset="0"/>
                <a:cs typeface="Sakkal Majalla" panose="02000000000000000000" pitchFamily="2" charset="-78"/>
              </a:rPr>
              <a:t> </a:t>
            </a:r>
            <a:r>
              <a:rPr lang="ar-BH" sz="3200" dirty="0">
                <a:latin typeface="Sakkal Majalla" panose="02000000000000000000" pitchFamily="2" charset="-78"/>
                <a:ea typeface="Calibri" panose="020F0502020204030204" pitchFamily="34" charset="0"/>
                <a:cs typeface="Sakkal Majalla" panose="02000000000000000000" pitchFamily="2" charset="-78"/>
              </a:rPr>
              <a:t> </a:t>
            </a:r>
            <a:r>
              <a:rPr lang="ar-SA" sz="3200" dirty="0">
                <a:latin typeface="Sakkal Majalla" panose="02000000000000000000" pitchFamily="2" charset="-78"/>
                <a:ea typeface="Calibri" panose="020F0502020204030204" pitchFamily="34" charset="0"/>
                <a:cs typeface="Sakkal Majalla" panose="02000000000000000000" pitchFamily="2" charset="-78"/>
              </a:rPr>
              <a:t>بصفاتٍ عظيمةٍ جليلة: صفاتٍ خَلْقية ظهرت على بدنه الشريف وجوارحه الطاهرة، وصفاتٍ خُلُقية ظهرت على سلوكه القويم</a:t>
            </a:r>
            <a:r>
              <a:rPr lang="ar-BH" sz="3200" dirty="0">
                <a:latin typeface="Sakkal Majalla" panose="02000000000000000000" pitchFamily="2" charset="-78"/>
                <a:ea typeface="Calibri" panose="020F0502020204030204" pitchFamily="34" charset="0"/>
                <a:cs typeface="Sakkal Majalla" panose="02000000000000000000" pitchFamily="2" charset="-78"/>
              </a:rPr>
              <a:t>.</a:t>
            </a:r>
          </a:p>
          <a:p>
            <a:pPr algn="just" rtl="1">
              <a:lnSpc>
                <a:spcPct val="150000"/>
              </a:lnSpc>
            </a:pPr>
            <a:r>
              <a:rPr lang="ar-SA" sz="3200" dirty="0">
                <a:latin typeface="Sakkal Majalla" panose="02000000000000000000" pitchFamily="2" charset="-78"/>
                <a:ea typeface="Calibri" panose="020F0502020204030204" pitchFamily="34" charset="0"/>
                <a:cs typeface="Sakkal Majalla" panose="02000000000000000000" pitchFamily="2" charset="-78"/>
              </a:rPr>
              <a:t> </a:t>
            </a:r>
            <a:r>
              <a:rPr lang="ar-SA" sz="3200" b="1" dirty="0">
                <a:latin typeface="Sakkal Majalla" panose="02000000000000000000" pitchFamily="2" charset="-78"/>
                <a:ea typeface="Calibri" panose="020F0502020204030204" pitchFamily="34" charset="0"/>
                <a:cs typeface="Sakkal Majalla" panose="02000000000000000000" pitchFamily="2" charset="-78"/>
              </a:rPr>
              <a:t>وسوف نعرض في هذا الدرس بعض هذه الصفات الخَلْقية والخُلُقية.  </a:t>
            </a:r>
            <a:endParaRPr lang="en-US" sz="3200" b="1" dirty="0">
              <a:latin typeface="Sakkal Majalla" panose="02000000000000000000" pitchFamily="2" charset="-78"/>
              <a:ea typeface="Calibri" panose="020F0502020204030204" pitchFamily="34" charset="0"/>
              <a:cs typeface="Sakkal Majalla" panose="02000000000000000000" pitchFamily="2" charset="-78"/>
            </a:endParaRPr>
          </a:p>
        </p:txBody>
      </p:sp>
      <p:sp>
        <p:nvSpPr>
          <p:cNvPr id="11" name="Rectangle: Diagonal Corners Snipped 1">
            <a:extLst>
              <a:ext uri="{FF2B5EF4-FFF2-40B4-BE49-F238E27FC236}">
                <a16:creationId xmlns="" xmlns:a16="http://schemas.microsoft.com/office/drawing/2014/main" id="{17A693D1-4E1B-440E-9786-BD0B3570F711}"/>
              </a:ext>
            </a:extLst>
          </p:cNvPr>
          <p:cNvSpPr/>
          <p:nvPr/>
        </p:nvSpPr>
        <p:spPr>
          <a:xfrm>
            <a:off x="66505" y="51316"/>
            <a:ext cx="2406239" cy="541111"/>
          </a:xfrm>
          <a:prstGeom prst="snip2DiagRect">
            <a:avLst/>
          </a:prstGeom>
          <a:solidFill>
            <a:schemeClr val="accent1">
              <a:lumMod val="20000"/>
              <a:lumOff val="80000"/>
            </a:schemeClr>
          </a:solidFill>
          <a:ln>
            <a:noFill/>
            <a:prstDash val="lgDashDotDot"/>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b="1" kern="0" dirty="0">
                <a:solidFill>
                  <a:prstClr val="black"/>
                </a:solidFill>
                <a:latin typeface="Sakkal Majalla" panose="02000000000000000000" pitchFamily="2" charset="-78"/>
                <a:ea typeface="+mj-ea"/>
                <a:cs typeface="Sakkal Majalla" panose="02000000000000000000" pitchFamily="2" charset="-78"/>
              </a:rPr>
              <a:t>صفات الرسول </a:t>
            </a:r>
            <a:r>
              <a:rPr lang="ar-BH" b="1" kern="0" dirty="0">
                <a:solidFill>
                  <a:prstClr val="black"/>
                </a:solidFill>
                <a:latin typeface="Sakkal Majalla" panose="02000000000000000000" pitchFamily="2" charset="-78"/>
                <a:ea typeface="+mj-ea"/>
                <a:cs typeface="Sakkal Majalla" panose="02000000000000000000" pitchFamily="2" charset="-78"/>
                <a:sym typeface="AGA Arabesque" panose="05010101010101010101" pitchFamily="2" charset="2"/>
              </a:rPr>
              <a:t></a:t>
            </a:r>
            <a:r>
              <a:rPr lang="ar-BH" b="1" kern="0" dirty="0">
                <a:solidFill>
                  <a:prstClr val="black"/>
                </a:solidFill>
                <a:latin typeface="Sakkal Majalla" panose="02000000000000000000" pitchFamily="2" charset="-78"/>
                <a:ea typeface="+mj-ea"/>
                <a:cs typeface="Sakkal Majalla" panose="02000000000000000000" pitchFamily="2" charset="-78"/>
              </a:rPr>
              <a:t>/ ( دين214 )</a:t>
            </a:r>
          </a:p>
        </p:txBody>
      </p:sp>
    </p:spTree>
    <p:extLst>
      <p:ext uri="{BB962C8B-B14F-4D97-AF65-F5344CB8AC3E}">
        <p14:creationId xmlns:p14="http://schemas.microsoft.com/office/powerpoint/2010/main" val="2227636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1000" fill="hold"/>
                                        <p:tgtEl>
                                          <p:spTgt spid="9"/>
                                        </p:tgtEl>
                                        <p:attrNameLst>
                                          <p:attrName>ppt_w</p:attrName>
                                        </p:attrNameLst>
                                      </p:cBhvr>
                                      <p:tavLst>
                                        <p:tav tm="0">
                                          <p:val>
                                            <p:fltVal val="0"/>
                                          </p:val>
                                        </p:tav>
                                        <p:tav tm="100000">
                                          <p:val>
                                            <p:strVal val="#ppt_w"/>
                                          </p:val>
                                        </p:tav>
                                      </p:tavLst>
                                    </p:anim>
                                    <p:anim calcmode="lin" valueType="num">
                                      <p:cBhvr>
                                        <p:cTn id="12" dur="1000" fill="hold"/>
                                        <p:tgtEl>
                                          <p:spTgt spid="9"/>
                                        </p:tgtEl>
                                        <p:attrNameLst>
                                          <p:attrName>ppt_h</p:attrName>
                                        </p:attrNameLst>
                                      </p:cBhvr>
                                      <p:tavLst>
                                        <p:tav tm="0">
                                          <p:val>
                                            <p:fltVal val="0"/>
                                          </p:val>
                                        </p:tav>
                                        <p:tav tm="100000">
                                          <p:val>
                                            <p:strVal val="#ppt_h"/>
                                          </p:val>
                                        </p:tav>
                                      </p:tavLst>
                                    </p:anim>
                                    <p:animEffect transition="in" filter="fade">
                                      <p:cBhvr>
                                        <p:cTn id="13" dur="1000"/>
                                        <p:tgtEl>
                                          <p:spTgt spid="9"/>
                                        </p:tgtEl>
                                      </p:cBhvr>
                                    </p:animEffect>
                                  </p:childTnLst>
                                </p:cTn>
                              </p:par>
                            </p:childTnLst>
                          </p:cTn>
                        </p:par>
                        <p:par>
                          <p:cTn id="14" fill="hold">
                            <p:stCondLst>
                              <p:cond delay="1500"/>
                            </p:stCondLst>
                            <p:childTnLst>
                              <p:par>
                                <p:cTn id="15" presetID="6" presetClass="entr" presetSubtype="16" fill="hold" grpId="0" nodeType="after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circle(in)">
                                      <p:cBhvr>
                                        <p:cTn id="1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a:cxnSpLocks/>
          </p:cNvCxnSpPr>
          <p:nvPr/>
        </p:nvCxnSpPr>
        <p:spPr>
          <a:xfrm>
            <a:off x="309489" y="6418912"/>
            <a:ext cx="11459469"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460954"/>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–الفصل الدراسي الثاني 2020-2021م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8" name="Rectangle: Diagonal Corners Snipped 1">
            <a:extLst>
              <a:ext uri="{FF2B5EF4-FFF2-40B4-BE49-F238E27FC236}">
                <a16:creationId xmlns="" xmlns:a16="http://schemas.microsoft.com/office/drawing/2014/main" id="{17A693D1-4E1B-440E-9786-BD0B3570F711}"/>
              </a:ext>
            </a:extLst>
          </p:cNvPr>
          <p:cNvSpPr/>
          <p:nvPr/>
        </p:nvSpPr>
        <p:spPr>
          <a:xfrm>
            <a:off x="66505" y="51316"/>
            <a:ext cx="2406239" cy="592627"/>
          </a:xfrm>
          <a:prstGeom prst="snip2DiagRect">
            <a:avLst/>
          </a:prstGeom>
          <a:solidFill>
            <a:schemeClr val="accent1">
              <a:lumMod val="20000"/>
              <a:lumOff val="80000"/>
            </a:schemeClr>
          </a:solidFill>
          <a:ln>
            <a:noFill/>
            <a:prstDash val="lgDashDotDot"/>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b="1" kern="0" dirty="0">
                <a:solidFill>
                  <a:prstClr val="black"/>
                </a:solidFill>
                <a:latin typeface="Sakkal Majalla" panose="02000000000000000000" pitchFamily="2" charset="-78"/>
                <a:cs typeface="Sakkal Majalla" panose="02000000000000000000" pitchFamily="2" charset="-78"/>
              </a:rPr>
              <a:t>صفات الرسول </a:t>
            </a:r>
            <a:r>
              <a:rPr lang="ar-BH" b="1" kern="0"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a:t>
            </a:r>
            <a:r>
              <a:rPr lang="ar-BH" b="1" kern="0" dirty="0">
                <a:solidFill>
                  <a:prstClr val="black"/>
                </a:solidFill>
                <a:latin typeface="Sakkal Majalla" panose="02000000000000000000" pitchFamily="2" charset="-78"/>
                <a:cs typeface="Sakkal Majalla" panose="02000000000000000000" pitchFamily="2" charset="-78"/>
              </a:rPr>
              <a:t>/ ( دين214 )</a:t>
            </a:r>
          </a:p>
        </p:txBody>
      </p:sp>
      <p:sp>
        <p:nvSpPr>
          <p:cNvPr id="9" name="Left Arrow 8"/>
          <p:cNvSpPr/>
          <p:nvPr/>
        </p:nvSpPr>
        <p:spPr>
          <a:xfrm>
            <a:off x="214646" y="5530641"/>
            <a:ext cx="1532586" cy="721217"/>
          </a:xfrm>
          <a:prstGeom prst="leftArrow">
            <a:avLst/>
          </a:prstGeom>
          <a:solidFill>
            <a:srgbClr val="92D050"/>
          </a:solidFill>
          <a:ln>
            <a:noFill/>
          </a:ln>
          <a:effectLst>
            <a:outerShdw blurRad="190500" dist="228600" dir="2700000" algn="ctr">
              <a:srgbClr val="000000">
                <a:alpha val="30000"/>
              </a:srgbClr>
            </a:outerShdw>
          </a:effectLst>
          <a:scene3d>
            <a:camera prst="isometricOffAxis1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24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rPr>
              <a:t>تابع</a:t>
            </a:r>
            <a:r>
              <a:rPr lang="ar-BH" sz="1600" dirty="0">
                <a:solidFill>
                  <a:srgbClr val="FF0000"/>
                </a:solidFill>
              </a:rPr>
              <a:t> </a:t>
            </a:r>
            <a:endParaRPr lang="en-US" dirty="0">
              <a:solidFill>
                <a:srgbClr val="FF0000"/>
              </a:solidFill>
            </a:endParaRPr>
          </a:p>
        </p:txBody>
      </p:sp>
      <p:sp>
        <p:nvSpPr>
          <p:cNvPr id="10" name="Rounded Rectangle 9"/>
          <p:cNvSpPr/>
          <p:nvPr/>
        </p:nvSpPr>
        <p:spPr>
          <a:xfrm>
            <a:off x="347729" y="1434493"/>
            <a:ext cx="11462197" cy="1540527"/>
          </a:xfrm>
          <a:prstGeom prst="roundRect">
            <a:avLst/>
          </a:prstGeom>
          <a:solidFill>
            <a:srgbClr val="DAFAD8"/>
          </a:solidFill>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DZ"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خلق الله تعالى بدنه الشريف </a:t>
            </a:r>
            <a:r>
              <a:rPr lang="en-US"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ar-DZ"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 في غاية الحسن والكمال، على وجهٍ لم يظهر لآدميٍّ مثله، وبيان ذلك في الوصف الآتي الذي جمعناه من كتب الشمائل المحمدية:  </a:t>
            </a:r>
            <a:endParaRPr lang="en-US"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1" name="Rectangle 10"/>
          <p:cNvSpPr/>
          <p:nvPr/>
        </p:nvSpPr>
        <p:spPr>
          <a:xfrm>
            <a:off x="9821260" y="3117058"/>
            <a:ext cx="1988666" cy="707886"/>
          </a:xfrm>
          <a:prstGeom prst="rect">
            <a:avLst/>
          </a:prstGeom>
          <a:solidFill>
            <a:schemeClr val="accent4">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a:spAutoFit/>
          </a:bodyPr>
          <a:lstStyle/>
          <a:p>
            <a:pPr lvl="0" algn="ctr" rtl="1"/>
            <a:r>
              <a:rPr lang="ar-BH" sz="4000" b="1" dirty="0">
                <a:solidFill>
                  <a:srgbClr val="C00000"/>
                </a:solidFill>
                <a:latin typeface="Sakkal Majalla" panose="02000000000000000000" pitchFamily="2" charset="-78"/>
                <a:ea typeface="Calibri" panose="020F0502020204030204" pitchFamily="34" charset="0"/>
                <a:cs typeface="Sakkal Majalla" panose="02000000000000000000" pitchFamily="2" charset="-78"/>
              </a:rPr>
              <a:t>نشاط (</a:t>
            </a:r>
            <a:r>
              <a:rPr lang="en-US" sz="4000" b="1" dirty="0">
                <a:solidFill>
                  <a:srgbClr val="C00000"/>
                </a:solidFill>
                <a:latin typeface="Sakkal Majalla" panose="02000000000000000000" pitchFamily="2" charset="-78"/>
                <a:ea typeface="Calibri" panose="020F0502020204030204" pitchFamily="34" charset="0"/>
                <a:cs typeface="Sakkal Majalla" panose="02000000000000000000" pitchFamily="2" charset="-78"/>
              </a:rPr>
              <a:t>1</a:t>
            </a:r>
            <a:r>
              <a:rPr lang="ar-BH" sz="4000" b="1" dirty="0">
                <a:solidFill>
                  <a:srgbClr val="C00000"/>
                </a:solidFill>
                <a:latin typeface="Sakkal Majalla" panose="02000000000000000000" pitchFamily="2" charset="-78"/>
                <a:ea typeface="Calibri" panose="020F0502020204030204" pitchFamily="34" charset="0"/>
                <a:cs typeface="Sakkal Majalla" panose="02000000000000000000" pitchFamily="2" charset="-78"/>
              </a:rPr>
              <a:t>)</a:t>
            </a:r>
          </a:p>
        </p:txBody>
      </p:sp>
      <p:sp>
        <p:nvSpPr>
          <p:cNvPr id="12" name="Rounded Rectangle 11"/>
          <p:cNvSpPr/>
          <p:nvPr/>
        </p:nvSpPr>
        <p:spPr>
          <a:xfrm>
            <a:off x="2081058" y="3881027"/>
            <a:ext cx="7740202" cy="1700013"/>
          </a:xfrm>
          <a:prstGeom prst="roundRect">
            <a:avLst/>
          </a:prstGeom>
          <a:solidFill>
            <a:schemeClr val="accent4">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r" rtl="1">
              <a:lnSpc>
                <a:spcPct val="150000"/>
              </a:lnSpc>
            </a:pPr>
            <a:r>
              <a:rPr lang="ar-BH" sz="32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أُعلّلُ سببُ خلْق الله تعالى لرسوله </a:t>
            </a:r>
            <a:r>
              <a:rPr lang="en-US" sz="32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ar-BH" sz="32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 </a:t>
            </a:r>
            <a:r>
              <a:rPr lang="ar-DZ"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في غاية الحسن والكمال</a:t>
            </a:r>
            <a:r>
              <a:rPr lang="ar-BH"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a:t>
            </a:r>
          </a:p>
          <a:p>
            <a:pPr algn="r" rtl="1">
              <a:lnSpc>
                <a:spcPct val="150000"/>
              </a:lnSpc>
            </a:pPr>
            <a:r>
              <a:rPr lang="ar-BH" sz="28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rPr>
              <a:t> حتّى لا ينفرَ منه النّاس ويتلقَّون دعوته بالقبول.</a:t>
            </a:r>
            <a:endParaRPr lang="en-US" sz="28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3" name="مستطيل مستدير الزوايا 7"/>
          <p:cNvSpPr/>
          <p:nvPr/>
        </p:nvSpPr>
        <p:spPr>
          <a:xfrm>
            <a:off x="4618834" y="309092"/>
            <a:ext cx="2919985" cy="669702"/>
          </a:xfrm>
          <a:prstGeom prst="roundRect">
            <a:avLst/>
          </a:prstGeom>
          <a:solidFill>
            <a:srgbClr val="92D050"/>
          </a:solidFill>
          <a:ln>
            <a:noFill/>
            <a:prstDash val="dash"/>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lnSpc>
                <a:spcPct val="150000"/>
              </a:lnSpc>
            </a:pPr>
            <a:r>
              <a:rPr lang="ar-BH"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أولاً: صفاته </a:t>
            </a:r>
            <a:r>
              <a:rPr lang="ar-BH"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 الخَلْقِيّة</a:t>
            </a:r>
          </a:p>
        </p:txBody>
      </p:sp>
      <p:sp>
        <p:nvSpPr>
          <p:cNvPr id="14" name="Cloud 13">
            <a:extLst>
              <a:ext uri="{FF2B5EF4-FFF2-40B4-BE49-F238E27FC236}">
                <a16:creationId xmlns="" xmlns:a16="http://schemas.microsoft.com/office/drawing/2014/main" id="{92C2CB30-B951-4D69-A302-C2FC7C202E75}"/>
              </a:ext>
            </a:extLst>
          </p:cNvPr>
          <p:cNvSpPr/>
          <p:nvPr/>
        </p:nvSpPr>
        <p:spPr>
          <a:xfrm>
            <a:off x="214646" y="3117058"/>
            <a:ext cx="1995976" cy="1000357"/>
          </a:xfrm>
          <a:prstGeom prst="cloud">
            <a:avLst/>
          </a:prstGeom>
          <a:solidFill>
            <a:schemeClr val="accent4">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3000" dirty="0">
                <a:solidFill>
                  <a:prstClr val="black"/>
                </a:solidFill>
                <a:latin typeface="Sakkal Majalla" panose="02000000000000000000" pitchFamily="2" charset="-78"/>
                <a:cs typeface="Sakkal Majalla" panose="02000000000000000000" pitchFamily="2" charset="-78"/>
              </a:rPr>
              <a:t>الإجابة</a:t>
            </a:r>
            <a:endParaRPr lang="en-US" sz="3000" dirty="0">
              <a:solidFill>
                <a:prstClr val="black"/>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431711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6" presetClass="entr" presetSubtype="16"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circle(in)">
                                      <p:cBhvr>
                                        <p:cTn id="13" dur="20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1000"/>
                                        <p:tgtEl>
                                          <p:spTgt spid="11"/>
                                        </p:tgtEl>
                                      </p:cBhvr>
                                    </p:animEffect>
                                    <p:anim calcmode="lin" valueType="num">
                                      <p:cBhvr>
                                        <p:cTn id="19" dur="1000" fill="hold"/>
                                        <p:tgtEl>
                                          <p:spTgt spid="11"/>
                                        </p:tgtEl>
                                        <p:attrNameLst>
                                          <p:attrName>ppt_x</p:attrName>
                                        </p:attrNameLst>
                                      </p:cBhvr>
                                      <p:tavLst>
                                        <p:tav tm="0">
                                          <p:val>
                                            <p:strVal val="#ppt_x"/>
                                          </p:val>
                                        </p:tav>
                                        <p:tav tm="100000">
                                          <p:val>
                                            <p:strVal val="#ppt_x"/>
                                          </p:val>
                                        </p:tav>
                                      </p:tavLst>
                                    </p:anim>
                                    <p:anim calcmode="lin" valueType="num">
                                      <p:cBhvr>
                                        <p:cTn id="20" dur="1000" fill="hold"/>
                                        <p:tgtEl>
                                          <p:spTgt spid="11"/>
                                        </p:tgtEl>
                                        <p:attrNameLst>
                                          <p:attrName>ppt_y</p:attrName>
                                        </p:attrNameLst>
                                      </p:cBhvr>
                                      <p:tavLst>
                                        <p:tav tm="0">
                                          <p:val>
                                            <p:strVal val="#ppt_y+.1"/>
                                          </p:val>
                                        </p:tav>
                                        <p:tav tm="100000">
                                          <p:val>
                                            <p:strVal val="#ppt_y"/>
                                          </p:val>
                                        </p:tav>
                                      </p:tavLst>
                                    </p:anim>
                                  </p:childTnLst>
                                </p:cTn>
                              </p:par>
                            </p:childTnLst>
                          </p:cTn>
                        </p:par>
                        <p:par>
                          <p:cTn id="21" fill="hold">
                            <p:stCondLst>
                              <p:cond delay="1000"/>
                            </p:stCondLst>
                            <p:childTnLst>
                              <p:par>
                                <p:cTn id="22" presetID="6" presetClass="entr" presetSubtype="16" fill="hold" grpId="0" nodeType="after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circle(in)">
                                      <p:cBhvr>
                                        <p:cTn id="24" dur="2000"/>
                                        <p:tgtEl>
                                          <p:spTgt spid="12"/>
                                        </p:tgtEl>
                                      </p:cBhvr>
                                    </p:animEffect>
                                  </p:childTnLst>
                                </p:cTn>
                              </p:par>
                            </p:childTnLst>
                          </p:cTn>
                        </p:par>
                        <p:par>
                          <p:cTn id="25" fill="hold">
                            <p:stCondLst>
                              <p:cond delay="3000"/>
                            </p:stCondLst>
                            <p:childTnLst>
                              <p:par>
                                <p:cTn id="26" presetID="42" presetClass="entr" presetSubtype="0" fill="hold" nodeType="afterEffect">
                                  <p:stCondLst>
                                    <p:cond delay="0"/>
                                  </p:stCondLst>
                                  <p:childTnLst>
                                    <p:set>
                                      <p:cBhvr>
                                        <p:cTn id="27" dur="1" fill="hold">
                                          <p:stCondLst>
                                            <p:cond delay="0"/>
                                          </p:stCondLst>
                                        </p:cTn>
                                        <p:tgtEl>
                                          <p:spTgt spid="12">
                                            <p:txEl>
                                              <p:pRg st="0" end="0"/>
                                            </p:txEl>
                                          </p:spTgt>
                                        </p:tgtEl>
                                        <p:attrNameLst>
                                          <p:attrName>style.visibility</p:attrName>
                                        </p:attrNameLst>
                                      </p:cBhvr>
                                      <p:to>
                                        <p:strVal val="visible"/>
                                      </p:to>
                                    </p:set>
                                    <p:animEffect transition="in" filter="fade">
                                      <p:cBhvr>
                                        <p:cTn id="28" dur="1000"/>
                                        <p:tgtEl>
                                          <p:spTgt spid="12">
                                            <p:txEl>
                                              <p:pRg st="0" end="0"/>
                                            </p:txEl>
                                          </p:spTgt>
                                        </p:tgtEl>
                                      </p:cBhvr>
                                    </p:animEffect>
                                    <p:anim calcmode="lin" valueType="num">
                                      <p:cBhvr>
                                        <p:cTn id="29"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1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6"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wipe(down)">
                                      <p:cBhvr>
                                        <p:cTn id="35" dur="580">
                                          <p:stCondLst>
                                            <p:cond delay="0"/>
                                          </p:stCondLst>
                                        </p:cTn>
                                        <p:tgtEl>
                                          <p:spTgt spid="14"/>
                                        </p:tgtEl>
                                      </p:cBhvr>
                                    </p:animEffect>
                                    <p:anim calcmode="lin" valueType="num">
                                      <p:cBhvr>
                                        <p:cTn id="36"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37"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38"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39"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40"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41" dur="26">
                                          <p:stCondLst>
                                            <p:cond delay="650"/>
                                          </p:stCondLst>
                                        </p:cTn>
                                        <p:tgtEl>
                                          <p:spTgt spid="14"/>
                                        </p:tgtEl>
                                      </p:cBhvr>
                                      <p:to x="100000" y="60000"/>
                                    </p:animScale>
                                    <p:animScale>
                                      <p:cBhvr>
                                        <p:cTn id="42" dur="166" decel="50000">
                                          <p:stCondLst>
                                            <p:cond delay="676"/>
                                          </p:stCondLst>
                                        </p:cTn>
                                        <p:tgtEl>
                                          <p:spTgt spid="14"/>
                                        </p:tgtEl>
                                      </p:cBhvr>
                                      <p:to x="100000" y="100000"/>
                                    </p:animScale>
                                    <p:animScale>
                                      <p:cBhvr>
                                        <p:cTn id="43" dur="26">
                                          <p:stCondLst>
                                            <p:cond delay="1312"/>
                                          </p:stCondLst>
                                        </p:cTn>
                                        <p:tgtEl>
                                          <p:spTgt spid="14"/>
                                        </p:tgtEl>
                                      </p:cBhvr>
                                      <p:to x="100000" y="80000"/>
                                    </p:animScale>
                                    <p:animScale>
                                      <p:cBhvr>
                                        <p:cTn id="44" dur="166" decel="50000">
                                          <p:stCondLst>
                                            <p:cond delay="1338"/>
                                          </p:stCondLst>
                                        </p:cTn>
                                        <p:tgtEl>
                                          <p:spTgt spid="14"/>
                                        </p:tgtEl>
                                      </p:cBhvr>
                                      <p:to x="100000" y="100000"/>
                                    </p:animScale>
                                    <p:animScale>
                                      <p:cBhvr>
                                        <p:cTn id="45" dur="26">
                                          <p:stCondLst>
                                            <p:cond delay="1642"/>
                                          </p:stCondLst>
                                        </p:cTn>
                                        <p:tgtEl>
                                          <p:spTgt spid="14"/>
                                        </p:tgtEl>
                                      </p:cBhvr>
                                      <p:to x="100000" y="90000"/>
                                    </p:animScale>
                                    <p:animScale>
                                      <p:cBhvr>
                                        <p:cTn id="46" dur="166" decel="50000">
                                          <p:stCondLst>
                                            <p:cond delay="1668"/>
                                          </p:stCondLst>
                                        </p:cTn>
                                        <p:tgtEl>
                                          <p:spTgt spid="14"/>
                                        </p:tgtEl>
                                      </p:cBhvr>
                                      <p:to x="100000" y="100000"/>
                                    </p:animScale>
                                    <p:animScale>
                                      <p:cBhvr>
                                        <p:cTn id="47" dur="26">
                                          <p:stCondLst>
                                            <p:cond delay="1808"/>
                                          </p:stCondLst>
                                        </p:cTn>
                                        <p:tgtEl>
                                          <p:spTgt spid="14"/>
                                        </p:tgtEl>
                                      </p:cBhvr>
                                      <p:to x="100000" y="95000"/>
                                    </p:animScale>
                                    <p:animScale>
                                      <p:cBhvr>
                                        <p:cTn id="48" dur="166" decel="50000">
                                          <p:stCondLst>
                                            <p:cond delay="1834"/>
                                          </p:stCondLst>
                                        </p:cTn>
                                        <p:tgtEl>
                                          <p:spTgt spid="14"/>
                                        </p:tgtEl>
                                      </p:cBhvr>
                                      <p:to x="100000" y="100000"/>
                                    </p:animScale>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nodeType="clickEffect">
                                  <p:stCondLst>
                                    <p:cond delay="0"/>
                                  </p:stCondLst>
                                  <p:childTnLst>
                                    <p:set>
                                      <p:cBhvr>
                                        <p:cTn id="52" dur="1" fill="hold">
                                          <p:stCondLst>
                                            <p:cond delay="0"/>
                                          </p:stCondLst>
                                        </p:cTn>
                                        <p:tgtEl>
                                          <p:spTgt spid="12">
                                            <p:txEl>
                                              <p:pRg st="1" end="1"/>
                                            </p:txEl>
                                          </p:spTgt>
                                        </p:tgtEl>
                                        <p:attrNameLst>
                                          <p:attrName>style.visibility</p:attrName>
                                        </p:attrNameLst>
                                      </p:cBhvr>
                                      <p:to>
                                        <p:strVal val="visible"/>
                                      </p:to>
                                    </p:set>
                                    <p:animEffect transition="in" filter="fade">
                                      <p:cBhvr>
                                        <p:cTn id="53" dur="1000"/>
                                        <p:tgtEl>
                                          <p:spTgt spid="12">
                                            <p:txEl>
                                              <p:pRg st="1" end="1"/>
                                            </p:txEl>
                                          </p:spTgt>
                                        </p:tgtEl>
                                      </p:cBhvr>
                                    </p:animEffect>
                                    <p:anim calcmode="lin" valueType="num">
                                      <p:cBhvr>
                                        <p:cTn id="54" dur="1000" fill="hold"/>
                                        <p:tgtEl>
                                          <p:spTgt spid="12">
                                            <p:txEl>
                                              <p:pRg st="1" end="1"/>
                                            </p:txEl>
                                          </p:spTgt>
                                        </p:tgtEl>
                                        <p:attrNameLst>
                                          <p:attrName>ppt_x</p:attrName>
                                        </p:attrNameLst>
                                      </p:cBhvr>
                                      <p:tavLst>
                                        <p:tav tm="0">
                                          <p:val>
                                            <p:strVal val="#ppt_x"/>
                                          </p:val>
                                        </p:tav>
                                        <p:tav tm="100000">
                                          <p:val>
                                            <p:strVal val="#ppt_x"/>
                                          </p:val>
                                        </p:tav>
                                      </p:tavLst>
                                    </p:anim>
                                    <p:anim calcmode="lin" valueType="num">
                                      <p:cBhvr>
                                        <p:cTn id="55" dur="1000" fill="hold"/>
                                        <p:tgtEl>
                                          <p:spTgt spid="12">
                                            <p:txEl>
                                              <p:pRg st="1" end="1"/>
                                            </p:txEl>
                                          </p:spTgt>
                                        </p:tgtEl>
                                        <p:attrNameLst>
                                          <p:attrName>ppt_y</p:attrName>
                                        </p:attrNameLst>
                                      </p:cBhvr>
                                      <p:tavLst>
                                        <p:tav tm="0">
                                          <p:val>
                                            <p:strVal val="#ppt_y+.1"/>
                                          </p:val>
                                        </p:tav>
                                        <p:tav tm="100000">
                                          <p:val>
                                            <p:strVal val="#ppt_y"/>
                                          </p:val>
                                        </p:tav>
                                      </p:tavLst>
                                    </p:anim>
                                  </p:childTnLst>
                                </p:cTn>
                              </p:par>
                            </p:childTnLst>
                          </p:cTn>
                        </p:par>
                        <p:par>
                          <p:cTn id="56" fill="hold">
                            <p:stCondLst>
                              <p:cond delay="1000"/>
                            </p:stCondLst>
                            <p:childTnLst>
                              <p:par>
                                <p:cTn id="57" presetID="6" presetClass="entr" presetSubtype="16" fill="hold" grpId="0" nodeType="afterEffect">
                                  <p:stCondLst>
                                    <p:cond delay="0"/>
                                  </p:stCondLst>
                                  <p:childTnLst>
                                    <p:set>
                                      <p:cBhvr>
                                        <p:cTn id="58" dur="1" fill="hold">
                                          <p:stCondLst>
                                            <p:cond delay="0"/>
                                          </p:stCondLst>
                                        </p:cTn>
                                        <p:tgtEl>
                                          <p:spTgt spid="9"/>
                                        </p:tgtEl>
                                        <p:attrNameLst>
                                          <p:attrName>style.visibility</p:attrName>
                                        </p:attrNameLst>
                                      </p:cBhvr>
                                      <p:to>
                                        <p:strVal val="visible"/>
                                      </p:to>
                                    </p:set>
                                    <p:animEffect transition="in" filter="circle(in)">
                                      <p:cBhvr>
                                        <p:cTn id="59"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a:cxnSpLocks/>
          </p:cNvCxnSpPr>
          <p:nvPr/>
        </p:nvCxnSpPr>
        <p:spPr>
          <a:xfrm>
            <a:off x="309489" y="6418912"/>
            <a:ext cx="11459469"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460954"/>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–الفصل الدراسي الثاني 2020-2021م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8" name="شكل بيضاوي 8">
            <a:hlinkClick r:id="rId2" action="ppaction://hlinksldjump"/>
          </p:cNvPr>
          <p:cNvSpPr/>
          <p:nvPr/>
        </p:nvSpPr>
        <p:spPr>
          <a:xfrm>
            <a:off x="3744530" y="0"/>
            <a:ext cx="4559123" cy="1197935"/>
          </a:xfrm>
          <a:prstGeom prst="ellipse">
            <a:avLst/>
          </a:prstGeo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BH" sz="40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صفاته </a:t>
            </a:r>
            <a:r>
              <a:rPr lang="ar-BH" sz="40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 الخَلْقِيّة</a:t>
            </a:r>
            <a:endParaRPr lang="ar-JO" sz="40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9" name="Rectangle: Diagonal Corners Snipped 1">
            <a:extLst>
              <a:ext uri="{FF2B5EF4-FFF2-40B4-BE49-F238E27FC236}">
                <a16:creationId xmlns="" xmlns:a16="http://schemas.microsoft.com/office/drawing/2014/main" id="{17A693D1-4E1B-440E-9786-BD0B3570F711}"/>
              </a:ext>
            </a:extLst>
          </p:cNvPr>
          <p:cNvSpPr/>
          <p:nvPr/>
        </p:nvSpPr>
        <p:spPr>
          <a:xfrm>
            <a:off x="66505" y="51316"/>
            <a:ext cx="2406239" cy="592627"/>
          </a:xfrm>
          <a:prstGeom prst="snip2DiagRect">
            <a:avLst/>
          </a:prstGeom>
          <a:solidFill>
            <a:schemeClr val="accent1">
              <a:lumMod val="20000"/>
              <a:lumOff val="80000"/>
            </a:schemeClr>
          </a:solidFill>
          <a:ln>
            <a:noFill/>
            <a:prstDash val="lgDashDotDot"/>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b="1" kern="0" dirty="0">
                <a:solidFill>
                  <a:prstClr val="black"/>
                </a:solidFill>
                <a:latin typeface="Sakkal Majalla" panose="02000000000000000000" pitchFamily="2" charset="-78"/>
                <a:cs typeface="Sakkal Majalla" panose="02000000000000000000" pitchFamily="2" charset="-78"/>
              </a:rPr>
              <a:t>صفات الرسول </a:t>
            </a:r>
            <a:r>
              <a:rPr lang="ar-BH" b="1" kern="0"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a:t>
            </a:r>
            <a:r>
              <a:rPr lang="ar-BH" b="1" kern="0" dirty="0">
                <a:solidFill>
                  <a:prstClr val="black"/>
                </a:solidFill>
                <a:latin typeface="Sakkal Majalla" panose="02000000000000000000" pitchFamily="2" charset="-78"/>
                <a:cs typeface="Sakkal Majalla" panose="02000000000000000000" pitchFamily="2" charset="-78"/>
              </a:rPr>
              <a:t>/ ( دين214 )</a:t>
            </a:r>
          </a:p>
        </p:txBody>
      </p:sp>
      <p:sp>
        <p:nvSpPr>
          <p:cNvPr id="10" name="Horizontal Scroll 9"/>
          <p:cNvSpPr/>
          <p:nvPr/>
        </p:nvSpPr>
        <p:spPr>
          <a:xfrm>
            <a:off x="510168" y="3918561"/>
            <a:ext cx="10708780" cy="2399581"/>
          </a:xfrm>
          <a:prstGeom prst="horizontalScroll">
            <a:avLst/>
          </a:prstGeom>
          <a:solidFill>
            <a:schemeClr val="accent2">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just" rtl="1"/>
            <a:r>
              <a:rPr lang="ar-DZ" sz="24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كان رسول الله </a:t>
            </a:r>
            <a:r>
              <a:rPr lang="en-US" sz="24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ar-DZ" sz="24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 أزهر اللون، وهو الأبيض المستنير الناصع البياض، وهو أحسن الألوان، فلم يكن بالأبيض الأمهق الشديد البياض، ولم يكن </a:t>
            </a:r>
            <a:r>
              <a:rPr lang="ar-DZ" sz="2400" b="1" dirty="0" err="1">
                <a:solidFill>
                  <a:schemeClr val="tx1"/>
                </a:solidFill>
                <a:latin typeface="Sakkal Majalla" panose="02000000000000000000" pitchFamily="2" charset="-78"/>
                <a:ea typeface="Calibri" panose="020F0502020204030204" pitchFamily="34" charset="0"/>
                <a:cs typeface="Sakkal Majalla" panose="02000000000000000000" pitchFamily="2" charset="-78"/>
              </a:rPr>
              <a:t>بالآدم</a:t>
            </a:r>
            <a:r>
              <a:rPr lang="ar-DZ" sz="24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 الشديد السُمْرة، وكان بياضه </a:t>
            </a:r>
            <a:r>
              <a:rPr lang="en-US" sz="24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ar-DZ" sz="24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 م</a:t>
            </a:r>
            <a:r>
              <a:rPr lang="ar-BH" sz="24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a:t>
            </a:r>
            <a:r>
              <a:rPr lang="ar-DZ" sz="24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شربًا بحمرة، حتى كان الصحابة </a:t>
            </a:r>
            <a:r>
              <a:rPr lang="en-US" sz="24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ar-DZ" sz="24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 كثيرًا ما يتمثَّلون بنعت عمِّه أبي طالب إيّاه في لونه حيث يقول:</a:t>
            </a:r>
            <a:endParaRPr lang="en-US" sz="24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endParaRPr>
          </a:p>
          <a:p>
            <a:pPr algn="just" rtl="1"/>
            <a:r>
              <a:rPr lang="ar-BH" sz="24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                                                             </a:t>
            </a:r>
            <a:r>
              <a:rPr lang="ar-DZ" sz="24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rPr>
              <a:t>وأبيضَ يُستسقى الغمامُ بوجهه</a:t>
            </a:r>
            <a:endParaRPr lang="en-US" sz="24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endParaRPr>
          </a:p>
          <a:p>
            <a:pPr algn="just" rtl="1"/>
            <a:r>
              <a:rPr lang="ar-DZ" sz="24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rPr>
              <a:t>                                                     </a:t>
            </a:r>
            <a:r>
              <a:rPr lang="ar-BH" sz="24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rPr>
              <a:t>                                               </a:t>
            </a:r>
            <a:r>
              <a:rPr lang="ar-DZ" sz="24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rPr>
              <a:t>ثمالُ اليتامى عصمةٌ للأرامل</a:t>
            </a:r>
            <a:endParaRPr lang="en-US" sz="24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1" name="Oval 10"/>
          <p:cNvSpPr/>
          <p:nvPr/>
        </p:nvSpPr>
        <p:spPr>
          <a:xfrm>
            <a:off x="9242314" y="2843476"/>
            <a:ext cx="1976635" cy="1004552"/>
          </a:xfrm>
          <a:prstGeom prst="ellipse">
            <a:avLst/>
          </a:prstGeom>
          <a:solidFill>
            <a:schemeClr val="accent2">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dk1"/>
          </a:lnRef>
          <a:fillRef idx="1">
            <a:schemeClr val="lt1"/>
          </a:fillRef>
          <a:effectRef idx="0">
            <a:schemeClr val="dk1"/>
          </a:effectRef>
          <a:fontRef idx="minor">
            <a:schemeClr val="dk1"/>
          </a:fontRef>
        </p:style>
        <p:txBody>
          <a:bodyPr rtlCol="0" anchor="ctr"/>
          <a:lstStyle/>
          <a:p>
            <a:pPr algn="ctr" rtl="1"/>
            <a:r>
              <a:rPr lang="ar-BH" sz="28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rPr>
              <a:t>2.</a:t>
            </a:r>
            <a:r>
              <a:rPr lang="ar-DZ" sz="28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rPr>
              <a:t> لونه </a:t>
            </a:r>
            <a:r>
              <a:rPr lang="en-US" sz="28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ar-DZ" sz="28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rPr>
              <a:t>: </a:t>
            </a:r>
            <a:endParaRPr lang="en-US" sz="28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2" name="Left Arrow 11"/>
          <p:cNvSpPr/>
          <p:nvPr/>
        </p:nvSpPr>
        <p:spPr>
          <a:xfrm>
            <a:off x="66505" y="5651138"/>
            <a:ext cx="1532586" cy="721217"/>
          </a:xfrm>
          <a:prstGeom prst="leftArrow">
            <a:avLst/>
          </a:prstGeom>
          <a:solidFill>
            <a:schemeClr val="accent2">
              <a:lumMod val="60000"/>
              <a:lumOff val="40000"/>
            </a:schemeClr>
          </a:solidFill>
          <a:ln>
            <a:noFill/>
          </a:ln>
          <a:effectLst>
            <a:outerShdw blurRad="190500" dist="228600" dir="2700000" algn="ctr">
              <a:srgbClr val="000000">
                <a:alpha val="30000"/>
              </a:srgbClr>
            </a:outerShdw>
          </a:effectLst>
          <a:scene3d>
            <a:camera prst="isometricOffAxis1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24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rPr>
              <a:t>تابع</a:t>
            </a:r>
            <a:r>
              <a:rPr lang="ar-BH" sz="1600" dirty="0">
                <a:solidFill>
                  <a:srgbClr val="FF0000"/>
                </a:solidFill>
              </a:rPr>
              <a:t> </a:t>
            </a:r>
            <a:endParaRPr lang="en-US" dirty="0">
              <a:solidFill>
                <a:srgbClr val="FF0000"/>
              </a:solidFill>
            </a:endParaRPr>
          </a:p>
        </p:txBody>
      </p:sp>
      <p:sp>
        <p:nvSpPr>
          <p:cNvPr id="13" name="Horizontal Scroll 12"/>
          <p:cNvSpPr/>
          <p:nvPr/>
        </p:nvSpPr>
        <p:spPr>
          <a:xfrm>
            <a:off x="510168" y="1298705"/>
            <a:ext cx="10895493" cy="1621768"/>
          </a:xfrm>
          <a:prstGeom prst="horizontalScroll">
            <a:avLst/>
          </a:prstGeom>
          <a:solidFill>
            <a:schemeClr val="accent4">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just" rtl="1"/>
            <a:r>
              <a:rPr lang="ar-DZ"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كان رسول الله </a:t>
            </a:r>
            <a:r>
              <a:rPr lang="en-US"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ar-DZ"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 معتدل القامة، ليس بالطويل البائن، ولا بالقصير المتردِّد، لكنَّه كان أقرب إلى الطول، فلم يكن </a:t>
            </a:r>
            <a:r>
              <a:rPr lang="ar-DZ" sz="2400" b="1" dirty="0" err="1">
                <a:solidFill>
                  <a:prstClr val="black"/>
                </a:solidFill>
                <a:latin typeface="Sakkal Majalla" panose="02000000000000000000" pitchFamily="2" charset="-78"/>
                <a:ea typeface="Calibri" panose="020F0502020204030204" pitchFamily="34" charset="0"/>
                <a:cs typeface="Sakkal Majalla" panose="02000000000000000000" pitchFamily="2" charset="-78"/>
              </a:rPr>
              <a:t>يُماشيه</a:t>
            </a:r>
            <a:r>
              <a:rPr lang="ar-DZ"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 أحدٌ يُنْسَبُ إلى الطول إلاّ طاله </a:t>
            </a:r>
            <a:r>
              <a:rPr lang="en-US"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ar-DZ"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a:t>
            </a:r>
            <a:endParaRPr lang="en-US"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4" name="Oval 13"/>
          <p:cNvSpPr/>
          <p:nvPr/>
        </p:nvSpPr>
        <p:spPr>
          <a:xfrm>
            <a:off x="9242314" y="393391"/>
            <a:ext cx="1976634" cy="1004552"/>
          </a:xfrm>
          <a:prstGeom prst="ellipse">
            <a:avLst/>
          </a:prstGeom>
          <a:solidFill>
            <a:schemeClr val="accent4">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dk1"/>
          </a:lnRef>
          <a:fillRef idx="1">
            <a:schemeClr val="lt1"/>
          </a:fillRef>
          <a:effectRef idx="0">
            <a:schemeClr val="dk1"/>
          </a:effectRef>
          <a:fontRef idx="minor">
            <a:schemeClr val="dk1"/>
          </a:fontRef>
        </p:style>
        <p:txBody>
          <a:bodyPr rtlCol="0" anchor="ctr"/>
          <a:lstStyle/>
          <a:p>
            <a:pPr algn="ctr" rtl="1"/>
            <a:r>
              <a:rPr lang="ar-DZ" sz="28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rPr>
              <a:t>1</a:t>
            </a:r>
            <a:r>
              <a:rPr lang="ar-BH" sz="28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rPr>
              <a:t>.</a:t>
            </a:r>
            <a:r>
              <a:rPr lang="ar-DZ" sz="28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rPr>
              <a:t> طوله وقامته </a:t>
            </a:r>
            <a:r>
              <a:rPr lang="en-US" sz="28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ar-DZ" sz="28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rPr>
              <a:t>: </a:t>
            </a:r>
            <a:endParaRPr lang="en-US" sz="28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endParaRPr>
          </a:p>
        </p:txBody>
      </p:sp>
    </p:spTree>
    <p:extLst>
      <p:ext uri="{BB962C8B-B14F-4D97-AF65-F5344CB8AC3E}">
        <p14:creationId xmlns:p14="http://schemas.microsoft.com/office/powerpoint/2010/main" val="992524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down)">
                                      <p:cBhvr>
                                        <p:cTn id="7" dur="580">
                                          <p:stCondLst>
                                            <p:cond delay="0"/>
                                          </p:stCondLst>
                                        </p:cTn>
                                        <p:tgtEl>
                                          <p:spTgt spid="14"/>
                                        </p:tgtEl>
                                      </p:cBhvr>
                                    </p:animEffect>
                                    <p:anim calcmode="lin" valueType="num">
                                      <p:cBhvr>
                                        <p:cTn id="8"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13" dur="26">
                                          <p:stCondLst>
                                            <p:cond delay="650"/>
                                          </p:stCondLst>
                                        </p:cTn>
                                        <p:tgtEl>
                                          <p:spTgt spid="14"/>
                                        </p:tgtEl>
                                      </p:cBhvr>
                                      <p:to x="100000" y="60000"/>
                                    </p:animScale>
                                    <p:animScale>
                                      <p:cBhvr>
                                        <p:cTn id="14" dur="166" decel="50000">
                                          <p:stCondLst>
                                            <p:cond delay="676"/>
                                          </p:stCondLst>
                                        </p:cTn>
                                        <p:tgtEl>
                                          <p:spTgt spid="14"/>
                                        </p:tgtEl>
                                      </p:cBhvr>
                                      <p:to x="100000" y="100000"/>
                                    </p:animScale>
                                    <p:animScale>
                                      <p:cBhvr>
                                        <p:cTn id="15" dur="26">
                                          <p:stCondLst>
                                            <p:cond delay="1312"/>
                                          </p:stCondLst>
                                        </p:cTn>
                                        <p:tgtEl>
                                          <p:spTgt spid="14"/>
                                        </p:tgtEl>
                                      </p:cBhvr>
                                      <p:to x="100000" y="80000"/>
                                    </p:animScale>
                                    <p:animScale>
                                      <p:cBhvr>
                                        <p:cTn id="16" dur="166" decel="50000">
                                          <p:stCondLst>
                                            <p:cond delay="1338"/>
                                          </p:stCondLst>
                                        </p:cTn>
                                        <p:tgtEl>
                                          <p:spTgt spid="14"/>
                                        </p:tgtEl>
                                      </p:cBhvr>
                                      <p:to x="100000" y="100000"/>
                                    </p:animScale>
                                    <p:animScale>
                                      <p:cBhvr>
                                        <p:cTn id="17" dur="26">
                                          <p:stCondLst>
                                            <p:cond delay="1642"/>
                                          </p:stCondLst>
                                        </p:cTn>
                                        <p:tgtEl>
                                          <p:spTgt spid="14"/>
                                        </p:tgtEl>
                                      </p:cBhvr>
                                      <p:to x="100000" y="90000"/>
                                    </p:animScale>
                                    <p:animScale>
                                      <p:cBhvr>
                                        <p:cTn id="18" dur="166" decel="50000">
                                          <p:stCondLst>
                                            <p:cond delay="1668"/>
                                          </p:stCondLst>
                                        </p:cTn>
                                        <p:tgtEl>
                                          <p:spTgt spid="14"/>
                                        </p:tgtEl>
                                      </p:cBhvr>
                                      <p:to x="100000" y="100000"/>
                                    </p:animScale>
                                    <p:animScale>
                                      <p:cBhvr>
                                        <p:cTn id="19" dur="26">
                                          <p:stCondLst>
                                            <p:cond delay="1808"/>
                                          </p:stCondLst>
                                        </p:cTn>
                                        <p:tgtEl>
                                          <p:spTgt spid="14"/>
                                        </p:tgtEl>
                                      </p:cBhvr>
                                      <p:to x="100000" y="95000"/>
                                    </p:animScale>
                                    <p:animScale>
                                      <p:cBhvr>
                                        <p:cTn id="20" dur="166" decel="50000">
                                          <p:stCondLst>
                                            <p:cond delay="1834"/>
                                          </p:stCondLst>
                                        </p:cTn>
                                        <p:tgtEl>
                                          <p:spTgt spid="14"/>
                                        </p:tgtEl>
                                      </p:cBhvr>
                                      <p:to x="100000" y="100000"/>
                                    </p:animScale>
                                  </p:childTnLst>
                                </p:cTn>
                              </p:par>
                            </p:childTnLst>
                          </p:cTn>
                        </p:par>
                        <p:par>
                          <p:cTn id="21" fill="hold">
                            <p:stCondLst>
                              <p:cond delay="2000"/>
                            </p:stCondLst>
                            <p:childTnLst>
                              <p:par>
                                <p:cTn id="22" presetID="6" presetClass="entr" presetSubtype="16" fill="hold" grpId="0" nodeType="after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circle(in)">
                                      <p:cBhvr>
                                        <p:cTn id="24" dur="2000"/>
                                        <p:tgtEl>
                                          <p:spTgt spid="13"/>
                                        </p:tgtEl>
                                      </p:cBhvr>
                                    </p:animEffect>
                                  </p:childTnLst>
                                </p:cTn>
                              </p:par>
                            </p:childTnLst>
                          </p:cTn>
                        </p:par>
                      </p:childTnLst>
                    </p:cTn>
                  </p:par>
                  <p:par>
                    <p:cTn id="25" fill="hold">
                      <p:stCondLst>
                        <p:cond delay="indefinite"/>
                      </p:stCondLst>
                      <p:childTnLst>
                        <p:par>
                          <p:cTn id="26" fill="hold">
                            <p:stCondLst>
                              <p:cond delay="0"/>
                            </p:stCondLst>
                            <p:childTnLst>
                              <p:par>
                                <p:cTn id="27" presetID="26" presetClass="entr" presetSubtype="0"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wipe(down)">
                                      <p:cBhvr>
                                        <p:cTn id="29" dur="580">
                                          <p:stCondLst>
                                            <p:cond delay="0"/>
                                          </p:stCondLst>
                                        </p:cTn>
                                        <p:tgtEl>
                                          <p:spTgt spid="11"/>
                                        </p:tgtEl>
                                      </p:cBhvr>
                                    </p:animEffect>
                                    <p:anim calcmode="lin" valueType="num">
                                      <p:cBhvr>
                                        <p:cTn id="30"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35" dur="26">
                                          <p:stCondLst>
                                            <p:cond delay="650"/>
                                          </p:stCondLst>
                                        </p:cTn>
                                        <p:tgtEl>
                                          <p:spTgt spid="11"/>
                                        </p:tgtEl>
                                      </p:cBhvr>
                                      <p:to x="100000" y="60000"/>
                                    </p:animScale>
                                    <p:animScale>
                                      <p:cBhvr>
                                        <p:cTn id="36" dur="166" decel="50000">
                                          <p:stCondLst>
                                            <p:cond delay="676"/>
                                          </p:stCondLst>
                                        </p:cTn>
                                        <p:tgtEl>
                                          <p:spTgt spid="11"/>
                                        </p:tgtEl>
                                      </p:cBhvr>
                                      <p:to x="100000" y="100000"/>
                                    </p:animScale>
                                    <p:animScale>
                                      <p:cBhvr>
                                        <p:cTn id="37" dur="26">
                                          <p:stCondLst>
                                            <p:cond delay="1312"/>
                                          </p:stCondLst>
                                        </p:cTn>
                                        <p:tgtEl>
                                          <p:spTgt spid="11"/>
                                        </p:tgtEl>
                                      </p:cBhvr>
                                      <p:to x="100000" y="80000"/>
                                    </p:animScale>
                                    <p:animScale>
                                      <p:cBhvr>
                                        <p:cTn id="38" dur="166" decel="50000">
                                          <p:stCondLst>
                                            <p:cond delay="1338"/>
                                          </p:stCondLst>
                                        </p:cTn>
                                        <p:tgtEl>
                                          <p:spTgt spid="11"/>
                                        </p:tgtEl>
                                      </p:cBhvr>
                                      <p:to x="100000" y="100000"/>
                                    </p:animScale>
                                    <p:animScale>
                                      <p:cBhvr>
                                        <p:cTn id="39" dur="26">
                                          <p:stCondLst>
                                            <p:cond delay="1642"/>
                                          </p:stCondLst>
                                        </p:cTn>
                                        <p:tgtEl>
                                          <p:spTgt spid="11"/>
                                        </p:tgtEl>
                                      </p:cBhvr>
                                      <p:to x="100000" y="90000"/>
                                    </p:animScale>
                                    <p:animScale>
                                      <p:cBhvr>
                                        <p:cTn id="40" dur="166" decel="50000">
                                          <p:stCondLst>
                                            <p:cond delay="1668"/>
                                          </p:stCondLst>
                                        </p:cTn>
                                        <p:tgtEl>
                                          <p:spTgt spid="11"/>
                                        </p:tgtEl>
                                      </p:cBhvr>
                                      <p:to x="100000" y="100000"/>
                                    </p:animScale>
                                    <p:animScale>
                                      <p:cBhvr>
                                        <p:cTn id="41" dur="26">
                                          <p:stCondLst>
                                            <p:cond delay="1808"/>
                                          </p:stCondLst>
                                        </p:cTn>
                                        <p:tgtEl>
                                          <p:spTgt spid="11"/>
                                        </p:tgtEl>
                                      </p:cBhvr>
                                      <p:to x="100000" y="95000"/>
                                    </p:animScale>
                                    <p:animScale>
                                      <p:cBhvr>
                                        <p:cTn id="42" dur="166" decel="50000">
                                          <p:stCondLst>
                                            <p:cond delay="1834"/>
                                          </p:stCondLst>
                                        </p:cTn>
                                        <p:tgtEl>
                                          <p:spTgt spid="11"/>
                                        </p:tgtEl>
                                      </p:cBhvr>
                                      <p:to x="100000" y="100000"/>
                                    </p:animScale>
                                  </p:childTnLst>
                                </p:cTn>
                              </p:par>
                            </p:childTnLst>
                          </p:cTn>
                        </p:par>
                        <p:par>
                          <p:cTn id="43" fill="hold">
                            <p:stCondLst>
                              <p:cond delay="2000"/>
                            </p:stCondLst>
                            <p:childTnLst>
                              <p:par>
                                <p:cTn id="44" presetID="6" presetClass="entr" presetSubtype="16" fill="hold" grpId="0" nodeType="after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circle(in)">
                                      <p:cBhvr>
                                        <p:cTn id="46" dur="2000"/>
                                        <p:tgtEl>
                                          <p:spTgt spid="10"/>
                                        </p:tgtEl>
                                      </p:cBhvr>
                                    </p:animEffect>
                                  </p:childTnLst>
                                </p:cTn>
                              </p:par>
                            </p:childTnLst>
                          </p:cTn>
                        </p:par>
                        <p:par>
                          <p:cTn id="47" fill="hold">
                            <p:stCondLst>
                              <p:cond delay="4000"/>
                            </p:stCondLst>
                            <p:childTnLst>
                              <p:par>
                                <p:cTn id="48" presetID="6" presetClass="entr" presetSubtype="16" fill="hold" grpId="0" nodeType="afterEffect">
                                  <p:stCondLst>
                                    <p:cond delay="0"/>
                                  </p:stCondLst>
                                  <p:childTnLst>
                                    <p:set>
                                      <p:cBhvr>
                                        <p:cTn id="49" dur="1" fill="hold">
                                          <p:stCondLst>
                                            <p:cond delay="0"/>
                                          </p:stCondLst>
                                        </p:cTn>
                                        <p:tgtEl>
                                          <p:spTgt spid="12"/>
                                        </p:tgtEl>
                                        <p:attrNameLst>
                                          <p:attrName>style.visibility</p:attrName>
                                        </p:attrNameLst>
                                      </p:cBhvr>
                                      <p:to>
                                        <p:strVal val="visible"/>
                                      </p:to>
                                    </p:set>
                                    <p:animEffect transition="in" filter="circle(in)">
                                      <p:cBhvr>
                                        <p:cTn id="50"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a:cxnSpLocks/>
          </p:cNvCxnSpPr>
          <p:nvPr/>
        </p:nvCxnSpPr>
        <p:spPr>
          <a:xfrm>
            <a:off x="309489" y="6418912"/>
            <a:ext cx="11459469"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460954"/>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–الفصل الدراسي الثاني 2020-2021م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8" name="شكل بيضاوي 8">
            <a:hlinkClick r:id="rId2" action="ppaction://hlinksldjump"/>
          </p:cNvPr>
          <p:cNvSpPr/>
          <p:nvPr/>
        </p:nvSpPr>
        <p:spPr>
          <a:xfrm>
            <a:off x="4018205" y="51316"/>
            <a:ext cx="4559123" cy="1197935"/>
          </a:xfrm>
          <a:prstGeom prst="ellipse">
            <a:avLst/>
          </a:prstGeo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BH" sz="40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صفاته </a:t>
            </a:r>
            <a:r>
              <a:rPr lang="ar-BH" sz="40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 الخَلْقِيّة</a:t>
            </a:r>
            <a:endParaRPr lang="ar-JO" sz="40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9" name="Rectangle: Diagonal Corners Snipped 1">
            <a:extLst>
              <a:ext uri="{FF2B5EF4-FFF2-40B4-BE49-F238E27FC236}">
                <a16:creationId xmlns="" xmlns:a16="http://schemas.microsoft.com/office/drawing/2014/main" id="{17A693D1-4E1B-440E-9786-BD0B3570F711}"/>
              </a:ext>
            </a:extLst>
          </p:cNvPr>
          <p:cNvSpPr/>
          <p:nvPr/>
        </p:nvSpPr>
        <p:spPr>
          <a:xfrm>
            <a:off x="66505" y="51316"/>
            <a:ext cx="2406239" cy="592627"/>
          </a:xfrm>
          <a:prstGeom prst="snip2DiagRect">
            <a:avLst/>
          </a:prstGeom>
          <a:solidFill>
            <a:schemeClr val="accent1">
              <a:lumMod val="20000"/>
              <a:lumOff val="80000"/>
            </a:schemeClr>
          </a:solidFill>
          <a:ln>
            <a:noFill/>
            <a:prstDash val="lgDashDotDot"/>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b="1" kern="0" dirty="0">
                <a:solidFill>
                  <a:prstClr val="black"/>
                </a:solidFill>
                <a:latin typeface="Sakkal Majalla" panose="02000000000000000000" pitchFamily="2" charset="-78"/>
                <a:cs typeface="Sakkal Majalla" panose="02000000000000000000" pitchFamily="2" charset="-78"/>
              </a:rPr>
              <a:t>صفات الرسول </a:t>
            </a:r>
            <a:r>
              <a:rPr lang="ar-BH" b="1" kern="0"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a:t>
            </a:r>
            <a:r>
              <a:rPr lang="ar-BH" b="1" kern="0" dirty="0">
                <a:solidFill>
                  <a:prstClr val="black"/>
                </a:solidFill>
                <a:latin typeface="Sakkal Majalla" panose="02000000000000000000" pitchFamily="2" charset="-78"/>
                <a:cs typeface="Sakkal Majalla" panose="02000000000000000000" pitchFamily="2" charset="-78"/>
              </a:rPr>
              <a:t>/ ( دين214 )</a:t>
            </a:r>
          </a:p>
        </p:txBody>
      </p:sp>
      <p:sp>
        <p:nvSpPr>
          <p:cNvPr id="10" name="Oval 9"/>
          <p:cNvSpPr/>
          <p:nvPr/>
        </p:nvSpPr>
        <p:spPr>
          <a:xfrm>
            <a:off x="8467861" y="3765228"/>
            <a:ext cx="3202544" cy="1004552"/>
          </a:xfrm>
          <a:prstGeom prst="ellipse">
            <a:avLst/>
          </a:prstGeom>
          <a:solidFill>
            <a:schemeClr val="accent1">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dk1"/>
          </a:lnRef>
          <a:fillRef idx="1">
            <a:schemeClr val="lt1"/>
          </a:fillRef>
          <a:effectRef idx="0">
            <a:schemeClr val="dk1"/>
          </a:effectRef>
          <a:fontRef idx="minor">
            <a:schemeClr val="dk1"/>
          </a:fontRef>
        </p:style>
        <p:txBody>
          <a:bodyPr rtlCol="0" anchor="ctr"/>
          <a:lstStyle/>
          <a:p>
            <a:pPr algn="ctr" rtl="1"/>
            <a:r>
              <a:rPr lang="ar-BH" sz="28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rPr>
              <a:t>4.</a:t>
            </a:r>
            <a:r>
              <a:rPr lang="ar-DZ" sz="28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rPr>
              <a:t> خدّاه ووجهه </a:t>
            </a:r>
            <a:r>
              <a:rPr lang="en-US" sz="28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ar-DZ" sz="28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rPr>
              <a:t>: </a:t>
            </a:r>
            <a:endParaRPr lang="en-US" sz="28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1" name="Horizontal Scroll 10"/>
          <p:cNvSpPr/>
          <p:nvPr/>
        </p:nvSpPr>
        <p:spPr>
          <a:xfrm>
            <a:off x="590282" y="4624487"/>
            <a:ext cx="11219646" cy="1756995"/>
          </a:xfrm>
          <a:prstGeom prst="horizontalScroll">
            <a:avLst/>
          </a:prstGeom>
          <a:solidFill>
            <a:schemeClr val="accent1">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just" rtl="1"/>
            <a:r>
              <a:rPr lang="ar-DZ"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كان رسول الله </a:t>
            </a:r>
            <a:r>
              <a:rPr lang="en-US"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ar-DZ"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 أسيل</a:t>
            </a:r>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 «</a:t>
            </a:r>
            <a:r>
              <a:rPr lang="ar-BH" sz="24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rPr>
              <a:t>قليل لحم الخدّين من غير نتوء</a:t>
            </a:r>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a:t>
            </a:r>
            <a:r>
              <a:rPr lang="ar-DZ"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 الخدَّيْن، </a:t>
            </a:r>
            <a:r>
              <a:rPr lang="ar-DZ" sz="2400" b="1" dirty="0" smtClean="0">
                <a:solidFill>
                  <a:prstClr val="black"/>
                </a:solidFill>
                <a:latin typeface="Sakkal Majalla" panose="02000000000000000000" pitchFamily="2" charset="-78"/>
                <a:ea typeface="Calibri" panose="020F0502020204030204" pitchFamily="34" charset="0"/>
                <a:cs typeface="Sakkal Majalla" panose="02000000000000000000" pitchFamily="2" charset="-78"/>
              </a:rPr>
              <a:t>سهلهما، </a:t>
            </a:r>
            <a:r>
              <a:rPr lang="ar-BH"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أحسن الناس وجهًا، فكان وجهه كالشمس والقمر مستديرًا، وكان إذا سُرَّ استنار وجهه كأنّه قطعة قمر، وتبرق أساريره كما يبرق السحاب المتهلِّل، كأنّ الشمس تجري فيه. وإذا غضب احمرَّ وجهه حتى كأنما فُقِئ في وَجْنَتَيهِ حبُّ الرمان.</a:t>
            </a:r>
            <a:endParaRPr lang="en-US" sz="24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2" name="Horizontal Scroll 11"/>
          <p:cNvSpPr/>
          <p:nvPr/>
        </p:nvSpPr>
        <p:spPr>
          <a:xfrm>
            <a:off x="590282" y="2092001"/>
            <a:ext cx="11219646" cy="1868557"/>
          </a:xfrm>
          <a:prstGeom prst="horizontalScroll">
            <a:avLst/>
          </a:prstGeom>
          <a:solidFill>
            <a:schemeClr val="accent6">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just" rtl="1"/>
            <a:r>
              <a:rPr lang="ar-DZ" sz="24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كان رسول الله </a:t>
            </a:r>
            <a:r>
              <a:rPr lang="en-US" sz="24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ar-DZ" sz="24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 ضخم الهامة، كبير الرأس، طويل العُنُق، كأنَّه إبريق فضَّة، أو جِيد</a:t>
            </a:r>
            <a:r>
              <a:rPr lang="ar-BH" sz="24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 «</a:t>
            </a:r>
            <a:r>
              <a:rPr lang="ar-BH" sz="24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rPr>
              <a:t>عُنُق</a:t>
            </a:r>
            <a:r>
              <a:rPr lang="ar-BH" sz="24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a:t>
            </a:r>
            <a:r>
              <a:rPr lang="ar-DZ" sz="24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 دُمْية، له شعرٌ يبلغ إلى أنصاف الأذنين، أو شحمتيهما، وربما يضرب المنكبين.</a:t>
            </a:r>
            <a:r>
              <a:rPr lang="ar-BH" sz="24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 </a:t>
            </a:r>
            <a:r>
              <a:rPr lang="ar-DZ" sz="24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وكان في شعر ناصيته بعض البياض، وكان في رأسه شيءٌ من الجُعودة</a:t>
            </a:r>
            <a:r>
              <a:rPr lang="ar-BH" sz="24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 «</a:t>
            </a:r>
            <a:r>
              <a:rPr lang="ar-BH" sz="24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rPr>
              <a:t>التواء خفيف</a:t>
            </a:r>
            <a:r>
              <a:rPr lang="ar-BH" sz="24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a:t>
            </a:r>
            <a:r>
              <a:rPr lang="ar-DZ" sz="24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 وكان يُرجِّل</a:t>
            </a:r>
            <a:r>
              <a:rPr lang="ar-BH" sz="24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 «</a:t>
            </a:r>
            <a:r>
              <a:rPr lang="ar-BH" sz="24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rPr>
              <a:t>يُسرّح</a:t>
            </a:r>
            <a:r>
              <a:rPr lang="ar-BH" sz="24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a:t>
            </a:r>
            <a:r>
              <a:rPr lang="ar-DZ" sz="24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 رأسه، ويفرق من وسط الرأس.</a:t>
            </a:r>
            <a:endParaRPr lang="en-US" sz="24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3" name="Oval 12"/>
          <p:cNvSpPr/>
          <p:nvPr/>
        </p:nvSpPr>
        <p:spPr>
          <a:xfrm>
            <a:off x="7624293" y="970528"/>
            <a:ext cx="4185635" cy="1004552"/>
          </a:xfrm>
          <a:prstGeom prst="ellipse">
            <a:avLst/>
          </a:prstGeom>
          <a:solidFill>
            <a:schemeClr val="accent6">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dk1"/>
          </a:lnRef>
          <a:fillRef idx="1">
            <a:schemeClr val="lt1"/>
          </a:fillRef>
          <a:effectRef idx="0">
            <a:schemeClr val="dk1"/>
          </a:effectRef>
          <a:fontRef idx="minor">
            <a:schemeClr val="dk1"/>
          </a:fontRef>
        </p:style>
        <p:txBody>
          <a:bodyPr rtlCol="0" anchor="ctr"/>
          <a:lstStyle/>
          <a:p>
            <a:pPr algn="ctr" rtl="1"/>
            <a:r>
              <a:rPr lang="ar-BH" sz="28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rPr>
              <a:t>3.</a:t>
            </a:r>
            <a:r>
              <a:rPr lang="ar-DZ" sz="28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rPr>
              <a:t> رأسه وعُنُقه وشعره </a:t>
            </a:r>
            <a:r>
              <a:rPr lang="en-US" sz="28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ar-DZ" sz="28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rPr>
              <a:t>: </a:t>
            </a:r>
            <a:endParaRPr lang="en-US" sz="28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4" name="Left Arrow 13"/>
          <p:cNvSpPr/>
          <p:nvPr/>
        </p:nvSpPr>
        <p:spPr>
          <a:xfrm>
            <a:off x="0" y="5857475"/>
            <a:ext cx="1532586" cy="721217"/>
          </a:xfrm>
          <a:prstGeom prst="leftArrow">
            <a:avLst/>
          </a:prstGeom>
          <a:solidFill>
            <a:schemeClr val="accent1">
              <a:lumMod val="60000"/>
              <a:lumOff val="40000"/>
            </a:schemeClr>
          </a:solidFill>
          <a:ln>
            <a:noFill/>
          </a:ln>
          <a:effectLst>
            <a:outerShdw blurRad="190500" dist="228600" dir="2700000" algn="ctr">
              <a:srgbClr val="000000">
                <a:alpha val="30000"/>
              </a:srgbClr>
            </a:outerShdw>
          </a:effectLst>
          <a:scene3d>
            <a:camera prst="isometricOffAxis1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24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rPr>
              <a:t>تابع</a:t>
            </a:r>
            <a:r>
              <a:rPr lang="ar-BH" sz="1600" dirty="0">
                <a:solidFill>
                  <a:srgbClr val="FF0000"/>
                </a:solidFill>
              </a:rPr>
              <a:t> </a:t>
            </a:r>
            <a:endParaRPr lang="en-US" dirty="0">
              <a:solidFill>
                <a:srgbClr val="FF0000"/>
              </a:solidFill>
            </a:endParaRPr>
          </a:p>
        </p:txBody>
      </p:sp>
    </p:spTree>
    <p:extLst>
      <p:ext uri="{BB962C8B-B14F-4D97-AF65-F5344CB8AC3E}">
        <p14:creationId xmlns:p14="http://schemas.microsoft.com/office/powerpoint/2010/main" val="319229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80">
                                          <p:stCondLst>
                                            <p:cond delay="0"/>
                                          </p:stCondLst>
                                        </p:cTn>
                                        <p:tgtEl>
                                          <p:spTgt spid="13"/>
                                        </p:tgtEl>
                                      </p:cBhvr>
                                    </p:animEffect>
                                    <p:anim calcmode="lin" valueType="num">
                                      <p:cBhvr>
                                        <p:cTn id="8"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13" dur="26">
                                          <p:stCondLst>
                                            <p:cond delay="650"/>
                                          </p:stCondLst>
                                        </p:cTn>
                                        <p:tgtEl>
                                          <p:spTgt spid="13"/>
                                        </p:tgtEl>
                                      </p:cBhvr>
                                      <p:to x="100000" y="60000"/>
                                    </p:animScale>
                                    <p:animScale>
                                      <p:cBhvr>
                                        <p:cTn id="14" dur="166" decel="50000">
                                          <p:stCondLst>
                                            <p:cond delay="676"/>
                                          </p:stCondLst>
                                        </p:cTn>
                                        <p:tgtEl>
                                          <p:spTgt spid="13"/>
                                        </p:tgtEl>
                                      </p:cBhvr>
                                      <p:to x="100000" y="100000"/>
                                    </p:animScale>
                                    <p:animScale>
                                      <p:cBhvr>
                                        <p:cTn id="15" dur="26">
                                          <p:stCondLst>
                                            <p:cond delay="1312"/>
                                          </p:stCondLst>
                                        </p:cTn>
                                        <p:tgtEl>
                                          <p:spTgt spid="13"/>
                                        </p:tgtEl>
                                      </p:cBhvr>
                                      <p:to x="100000" y="80000"/>
                                    </p:animScale>
                                    <p:animScale>
                                      <p:cBhvr>
                                        <p:cTn id="16" dur="166" decel="50000">
                                          <p:stCondLst>
                                            <p:cond delay="1338"/>
                                          </p:stCondLst>
                                        </p:cTn>
                                        <p:tgtEl>
                                          <p:spTgt spid="13"/>
                                        </p:tgtEl>
                                      </p:cBhvr>
                                      <p:to x="100000" y="100000"/>
                                    </p:animScale>
                                    <p:animScale>
                                      <p:cBhvr>
                                        <p:cTn id="17" dur="26">
                                          <p:stCondLst>
                                            <p:cond delay="1642"/>
                                          </p:stCondLst>
                                        </p:cTn>
                                        <p:tgtEl>
                                          <p:spTgt spid="13"/>
                                        </p:tgtEl>
                                      </p:cBhvr>
                                      <p:to x="100000" y="90000"/>
                                    </p:animScale>
                                    <p:animScale>
                                      <p:cBhvr>
                                        <p:cTn id="18" dur="166" decel="50000">
                                          <p:stCondLst>
                                            <p:cond delay="1668"/>
                                          </p:stCondLst>
                                        </p:cTn>
                                        <p:tgtEl>
                                          <p:spTgt spid="13"/>
                                        </p:tgtEl>
                                      </p:cBhvr>
                                      <p:to x="100000" y="100000"/>
                                    </p:animScale>
                                    <p:animScale>
                                      <p:cBhvr>
                                        <p:cTn id="19" dur="26">
                                          <p:stCondLst>
                                            <p:cond delay="1808"/>
                                          </p:stCondLst>
                                        </p:cTn>
                                        <p:tgtEl>
                                          <p:spTgt spid="13"/>
                                        </p:tgtEl>
                                      </p:cBhvr>
                                      <p:to x="100000" y="95000"/>
                                    </p:animScale>
                                    <p:animScale>
                                      <p:cBhvr>
                                        <p:cTn id="20" dur="166" decel="50000">
                                          <p:stCondLst>
                                            <p:cond delay="1834"/>
                                          </p:stCondLst>
                                        </p:cTn>
                                        <p:tgtEl>
                                          <p:spTgt spid="13"/>
                                        </p:tgtEl>
                                      </p:cBhvr>
                                      <p:to x="100000" y="100000"/>
                                    </p:animScale>
                                  </p:childTnLst>
                                </p:cTn>
                              </p:par>
                            </p:childTnLst>
                          </p:cTn>
                        </p:par>
                        <p:par>
                          <p:cTn id="21" fill="hold">
                            <p:stCondLst>
                              <p:cond delay="2000"/>
                            </p:stCondLst>
                            <p:childTnLst>
                              <p:par>
                                <p:cTn id="22" presetID="6" presetClass="entr" presetSubtype="16" fill="hold" grpId="0" nodeType="after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circle(in)">
                                      <p:cBhvr>
                                        <p:cTn id="24" dur="2000"/>
                                        <p:tgtEl>
                                          <p:spTgt spid="12"/>
                                        </p:tgtEl>
                                      </p:cBhvr>
                                    </p:animEffect>
                                  </p:childTnLst>
                                </p:cTn>
                              </p:par>
                            </p:childTnLst>
                          </p:cTn>
                        </p:par>
                      </p:childTnLst>
                    </p:cTn>
                  </p:par>
                  <p:par>
                    <p:cTn id="25" fill="hold">
                      <p:stCondLst>
                        <p:cond delay="indefinite"/>
                      </p:stCondLst>
                      <p:childTnLst>
                        <p:par>
                          <p:cTn id="26" fill="hold">
                            <p:stCondLst>
                              <p:cond delay="0"/>
                            </p:stCondLst>
                            <p:childTnLst>
                              <p:par>
                                <p:cTn id="27" presetID="26" presetClass="entr" presetSubtype="0"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wipe(down)">
                                      <p:cBhvr>
                                        <p:cTn id="29" dur="580">
                                          <p:stCondLst>
                                            <p:cond delay="0"/>
                                          </p:stCondLst>
                                        </p:cTn>
                                        <p:tgtEl>
                                          <p:spTgt spid="10"/>
                                        </p:tgtEl>
                                      </p:cBhvr>
                                    </p:animEffect>
                                    <p:anim calcmode="lin" valueType="num">
                                      <p:cBhvr>
                                        <p:cTn id="30"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35" dur="26">
                                          <p:stCondLst>
                                            <p:cond delay="650"/>
                                          </p:stCondLst>
                                        </p:cTn>
                                        <p:tgtEl>
                                          <p:spTgt spid="10"/>
                                        </p:tgtEl>
                                      </p:cBhvr>
                                      <p:to x="100000" y="60000"/>
                                    </p:animScale>
                                    <p:animScale>
                                      <p:cBhvr>
                                        <p:cTn id="36" dur="166" decel="50000">
                                          <p:stCondLst>
                                            <p:cond delay="676"/>
                                          </p:stCondLst>
                                        </p:cTn>
                                        <p:tgtEl>
                                          <p:spTgt spid="10"/>
                                        </p:tgtEl>
                                      </p:cBhvr>
                                      <p:to x="100000" y="100000"/>
                                    </p:animScale>
                                    <p:animScale>
                                      <p:cBhvr>
                                        <p:cTn id="37" dur="26">
                                          <p:stCondLst>
                                            <p:cond delay="1312"/>
                                          </p:stCondLst>
                                        </p:cTn>
                                        <p:tgtEl>
                                          <p:spTgt spid="10"/>
                                        </p:tgtEl>
                                      </p:cBhvr>
                                      <p:to x="100000" y="80000"/>
                                    </p:animScale>
                                    <p:animScale>
                                      <p:cBhvr>
                                        <p:cTn id="38" dur="166" decel="50000">
                                          <p:stCondLst>
                                            <p:cond delay="1338"/>
                                          </p:stCondLst>
                                        </p:cTn>
                                        <p:tgtEl>
                                          <p:spTgt spid="10"/>
                                        </p:tgtEl>
                                      </p:cBhvr>
                                      <p:to x="100000" y="100000"/>
                                    </p:animScale>
                                    <p:animScale>
                                      <p:cBhvr>
                                        <p:cTn id="39" dur="26">
                                          <p:stCondLst>
                                            <p:cond delay="1642"/>
                                          </p:stCondLst>
                                        </p:cTn>
                                        <p:tgtEl>
                                          <p:spTgt spid="10"/>
                                        </p:tgtEl>
                                      </p:cBhvr>
                                      <p:to x="100000" y="90000"/>
                                    </p:animScale>
                                    <p:animScale>
                                      <p:cBhvr>
                                        <p:cTn id="40" dur="166" decel="50000">
                                          <p:stCondLst>
                                            <p:cond delay="1668"/>
                                          </p:stCondLst>
                                        </p:cTn>
                                        <p:tgtEl>
                                          <p:spTgt spid="10"/>
                                        </p:tgtEl>
                                      </p:cBhvr>
                                      <p:to x="100000" y="100000"/>
                                    </p:animScale>
                                    <p:animScale>
                                      <p:cBhvr>
                                        <p:cTn id="41" dur="26">
                                          <p:stCondLst>
                                            <p:cond delay="1808"/>
                                          </p:stCondLst>
                                        </p:cTn>
                                        <p:tgtEl>
                                          <p:spTgt spid="10"/>
                                        </p:tgtEl>
                                      </p:cBhvr>
                                      <p:to x="100000" y="95000"/>
                                    </p:animScale>
                                    <p:animScale>
                                      <p:cBhvr>
                                        <p:cTn id="42" dur="166" decel="50000">
                                          <p:stCondLst>
                                            <p:cond delay="1834"/>
                                          </p:stCondLst>
                                        </p:cTn>
                                        <p:tgtEl>
                                          <p:spTgt spid="10"/>
                                        </p:tgtEl>
                                      </p:cBhvr>
                                      <p:to x="100000" y="100000"/>
                                    </p:animScale>
                                  </p:childTnLst>
                                </p:cTn>
                              </p:par>
                            </p:childTnLst>
                          </p:cTn>
                        </p:par>
                        <p:par>
                          <p:cTn id="43" fill="hold">
                            <p:stCondLst>
                              <p:cond delay="2000"/>
                            </p:stCondLst>
                            <p:childTnLst>
                              <p:par>
                                <p:cTn id="44" presetID="6" presetClass="entr" presetSubtype="16" fill="hold" grpId="0" nodeType="afterEffect">
                                  <p:stCondLst>
                                    <p:cond delay="0"/>
                                  </p:stCondLst>
                                  <p:childTnLst>
                                    <p:set>
                                      <p:cBhvr>
                                        <p:cTn id="45" dur="1" fill="hold">
                                          <p:stCondLst>
                                            <p:cond delay="0"/>
                                          </p:stCondLst>
                                        </p:cTn>
                                        <p:tgtEl>
                                          <p:spTgt spid="11"/>
                                        </p:tgtEl>
                                        <p:attrNameLst>
                                          <p:attrName>style.visibility</p:attrName>
                                        </p:attrNameLst>
                                      </p:cBhvr>
                                      <p:to>
                                        <p:strVal val="visible"/>
                                      </p:to>
                                    </p:set>
                                    <p:animEffect transition="in" filter="circle(in)">
                                      <p:cBhvr>
                                        <p:cTn id="46" dur="2000"/>
                                        <p:tgtEl>
                                          <p:spTgt spid="11"/>
                                        </p:tgtEl>
                                      </p:cBhvr>
                                    </p:animEffect>
                                  </p:childTnLst>
                                </p:cTn>
                              </p:par>
                            </p:childTnLst>
                          </p:cTn>
                        </p:par>
                        <p:par>
                          <p:cTn id="47" fill="hold">
                            <p:stCondLst>
                              <p:cond delay="4000"/>
                            </p:stCondLst>
                            <p:childTnLst>
                              <p:par>
                                <p:cTn id="48" presetID="6" presetClass="entr" presetSubtype="16" fill="hold" grpId="0" nodeType="after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circle(in)">
                                      <p:cBhvr>
                                        <p:cTn id="50"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a:cxnSpLocks/>
          </p:cNvCxnSpPr>
          <p:nvPr/>
        </p:nvCxnSpPr>
        <p:spPr>
          <a:xfrm>
            <a:off x="309489" y="6418912"/>
            <a:ext cx="11459469"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460954"/>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–الفصل الدراسي الثاني 2020-2021م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8" name="شكل بيضاوي 8">
            <a:hlinkClick r:id="rId2" action="ppaction://hlinksldjump"/>
          </p:cNvPr>
          <p:cNvSpPr/>
          <p:nvPr/>
        </p:nvSpPr>
        <p:spPr>
          <a:xfrm>
            <a:off x="4018205" y="51316"/>
            <a:ext cx="4559123" cy="1197935"/>
          </a:xfrm>
          <a:prstGeom prst="ellipse">
            <a:avLst/>
          </a:prstGeo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BH" sz="40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صفاته </a:t>
            </a:r>
            <a:r>
              <a:rPr lang="ar-BH" sz="40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 الخَلْقِيّة</a:t>
            </a:r>
            <a:endParaRPr lang="ar-JO" sz="40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9" name="Rectangle: Diagonal Corners Snipped 1">
            <a:extLst>
              <a:ext uri="{FF2B5EF4-FFF2-40B4-BE49-F238E27FC236}">
                <a16:creationId xmlns="" xmlns:a16="http://schemas.microsoft.com/office/drawing/2014/main" id="{17A693D1-4E1B-440E-9786-BD0B3570F711}"/>
              </a:ext>
            </a:extLst>
          </p:cNvPr>
          <p:cNvSpPr/>
          <p:nvPr/>
        </p:nvSpPr>
        <p:spPr>
          <a:xfrm>
            <a:off x="66505" y="51316"/>
            <a:ext cx="2406239" cy="592627"/>
          </a:xfrm>
          <a:prstGeom prst="snip2DiagRect">
            <a:avLst/>
          </a:prstGeom>
          <a:solidFill>
            <a:schemeClr val="accent1">
              <a:lumMod val="20000"/>
              <a:lumOff val="80000"/>
            </a:schemeClr>
          </a:solidFill>
          <a:ln>
            <a:noFill/>
            <a:prstDash val="lgDashDotDot"/>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b="1" kern="0" dirty="0">
                <a:solidFill>
                  <a:prstClr val="black"/>
                </a:solidFill>
                <a:latin typeface="Sakkal Majalla" panose="02000000000000000000" pitchFamily="2" charset="-78"/>
                <a:cs typeface="Sakkal Majalla" panose="02000000000000000000" pitchFamily="2" charset="-78"/>
              </a:rPr>
              <a:t>صفات الرسول </a:t>
            </a:r>
            <a:r>
              <a:rPr lang="ar-BH" b="1" kern="0"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a:t>
            </a:r>
            <a:r>
              <a:rPr lang="ar-BH" b="1" kern="0" dirty="0">
                <a:solidFill>
                  <a:prstClr val="black"/>
                </a:solidFill>
                <a:latin typeface="Sakkal Majalla" panose="02000000000000000000" pitchFamily="2" charset="-78"/>
                <a:cs typeface="Sakkal Majalla" panose="02000000000000000000" pitchFamily="2" charset="-78"/>
              </a:rPr>
              <a:t>/ ( دين214 )</a:t>
            </a:r>
          </a:p>
        </p:txBody>
      </p:sp>
      <p:sp>
        <p:nvSpPr>
          <p:cNvPr id="10" name="Oval 9"/>
          <p:cNvSpPr/>
          <p:nvPr/>
        </p:nvSpPr>
        <p:spPr>
          <a:xfrm>
            <a:off x="8349483" y="3475180"/>
            <a:ext cx="2983603" cy="1004552"/>
          </a:xfrm>
          <a:prstGeom prst="ellipse">
            <a:avLst/>
          </a:prstGeom>
          <a:solidFill>
            <a:schemeClr val="accent3">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dk1"/>
          </a:lnRef>
          <a:fillRef idx="1">
            <a:schemeClr val="lt1"/>
          </a:fillRef>
          <a:effectRef idx="0">
            <a:schemeClr val="dk1"/>
          </a:effectRef>
          <a:fontRef idx="minor">
            <a:schemeClr val="dk1"/>
          </a:fontRef>
        </p:style>
        <p:txBody>
          <a:bodyPr rtlCol="0" anchor="ctr"/>
          <a:lstStyle/>
          <a:p>
            <a:pPr algn="ctr" rtl="1"/>
            <a:r>
              <a:rPr lang="ar-BH" sz="28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rPr>
              <a:t>6.</a:t>
            </a:r>
            <a:r>
              <a:rPr lang="ar-DZ" sz="28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rPr>
              <a:t> عيناه وأنفه </a:t>
            </a:r>
            <a:r>
              <a:rPr lang="en-US" sz="28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ar-DZ" sz="28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rPr>
              <a:t>: </a:t>
            </a:r>
            <a:endParaRPr lang="en-US" sz="28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1" name="Horizontal Scroll 10"/>
          <p:cNvSpPr/>
          <p:nvPr/>
        </p:nvSpPr>
        <p:spPr>
          <a:xfrm>
            <a:off x="591459" y="4533980"/>
            <a:ext cx="10895527" cy="1826551"/>
          </a:xfrm>
          <a:prstGeom prst="horizontalScroll">
            <a:avLst/>
          </a:prstGeom>
          <a:solidFill>
            <a:schemeClr val="accent3">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just" rtl="1"/>
            <a:r>
              <a:rPr lang="ar-DZ" sz="24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كان رسول الله </a:t>
            </a:r>
            <a:r>
              <a:rPr lang="en-US" sz="24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ar-DZ" sz="24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 واسع العينين، مشربًا بياضهما بحمرة، مع شدة سواد الحدقة، أهدب الأشفار</a:t>
            </a:r>
            <a:r>
              <a:rPr lang="ar-BH" sz="24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 «</a:t>
            </a:r>
            <a:r>
              <a:rPr lang="ar-BH" sz="24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rPr>
              <a:t>كثير شعر الأجفان مع طوله</a:t>
            </a:r>
            <a:r>
              <a:rPr lang="ar-BH" sz="24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a:t>
            </a:r>
            <a:r>
              <a:rPr lang="ar-DZ" sz="24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 متقوِّس الحاجبين، سابغهما مع الدقة، غير مقترنين. إذا نظرتَ إليه قلتَ: أكحل العينين، وليس بأكحل. وكان أنفه طويل</a:t>
            </a:r>
            <a:r>
              <a:rPr lang="ar-BH" sz="24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a:t>
            </a:r>
            <a:r>
              <a:rPr lang="ar-DZ" sz="24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ا مستقيمًا، في وسطه بعض ارتفاع، مع دقة أرنبته</a:t>
            </a:r>
            <a:r>
              <a:rPr lang="ar-BH" sz="24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 «</a:t>
            </a:r>
            <a:r>
              <a:rPr lang="ar-BH" sz="24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rPr>
              <a:t>ما لان من أنفه</a:t>
            </a:r>
            <a:r>
              <a:rPr lang="ar-BH" sz="24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a:t>
            </a:r>
            <a:r>
              <a:rPr lang="ar-DZ" sz="24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a:t>
            </a:r>
            <a:endParaRPr lang="en-US" sz="24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2" name="Left Arrow 11"/>
          <p:cNvSpPr/>
          <p:nvPr/>
        </p:nvSpPr>
        <p:spPr>
          <a:xfrm>
            <a:off x="-174834" y="5930237"/>
            <a:ext cx="1532586" cy="721217"/>
          </a:xfrm>
          <a:prstGeom prst="leftArrow">
            <a:avLst/>
          </a:prstGeom>
          <a:solidFill>
            <a:schemeClr val="accent3">
              <a:lumMod val="60000"/>
              <a:lumOff val="40000"/>
            </a:schemeClr>
          </a:solidFill>
          <a:ln>
            <a:noFill/>
          </a:ln>
          <a:effectLst>
            <a:outerShdw blurRad="190500" dist="228600" dir="2700000" algn="ctr">
              <a:srgbClr val="000000">
                <a:alpha val="30000"/>
              </a:srgbClr>
            </a:outerShdw>
          </a:effectLst>
          <a:scene3d>
            <a:camera prst="isometricOffAxis1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24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rPr>
              <a:t>تابع</a:t>
            </a:r>
            <a:r>
              <a:rPr lang="ar-BH" sz="1600" dirty="0">
                <a:solidFill>
                  <a:srgbClr val="FF0000"/>
                </a:solidFill>
              </a:rPr>
              <a:t> </a:t>
            </a:r>
            <a:endParaRPr lang="en-US" dirty="0">
              <a:solidFill>
                <a:srgbClr val="FF0000"/>
              </a:solidFill>
            </a:endParaRPr>
          </a:p>
        </p:txBody>
      </p:sp>
      <p:sp>
        <p:nvSpPr>
          <p:cNvPr id="13" name="Horizontal Scroll 12"/>
          <p:cNvSpPr/>
          <p:nvPr/>
        </p:nvSpPr>
        <p:spPr>
          <a:xfrm>
            <a:off x="591459" y="1775276"/>
            <a:ext cx="10895528" cy="1820112"/>
          </a:xfrm>
          <a:prstGeom prst="horizontalScroll">
            <a:avLst/>
          </a:prstGeom>
          <a:solidFill>
            <a:schemeClr val="tx2">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just" rtl="1">
              <a:lnSpc>
                <a:spcPct val="150000"/>
              </a:lnSpc>
            </a:pPr>
            <a:r>
              <a:rPr lang="ar-DZ" sz="24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كان رسول الله </a:t>
            </a:r>
            <a:r>
              <a:rPr lang="en-US" sz="24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ar-DZ" sz="24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 واسع الجبين، أي ممتد الجبين </a:t>
            </a:r>
            <a:r>
              <a:rPr lang="ar-DZ" sz="2400" b="1" dirty="0" smtClean="0">
                <a:solidFill>
                  <a:schemeClr val="tx1"/>
                </a:solidFill>
                <a:latin typeface="Sakkal Majalla" panose="02000000000000000000" pitchFamily="2" charset="-78"/>
                <a:ea typeface="Calibri" panose="020F0502020204030204" pitchFamily="34" charset="0"/>
                <a:cs typeface="Sakkal Majalla" panose="02000000000000000000" pitchFamily="2" charset="-78"/>
              </a:rPr>
              <a:t>طول</a:t>
            </a:r>
            <a:r>
              <a:rPr lang="ar-BH" sz="2400" b="1" dirty="0" smtClean="0">
                <a:solidFill>
                  <a:schemeClr val="tx1"/>
                </a:solidFill>
                <a:latin typeface="Sakkal Majalla" panose="02000000000000000000" pitchFamily="2" charset="-78"/>
                <a:ea typeface="Calibri" panose="020F0502020204030204" pitchFamily="34" charset="0"/>
                <a:cs typeface="Sakkal Majalla" panose="02000000000000000000" pitchFamily="2" charset="-78"/>
              </a:rPr>
              <a:t>ً</a:t>
            </a:r>
            <a:r>
              <a:rPr lang="ar-DZ" sz="2400" b="1" dirty="0" smtClean="0">
                <a:solidFill>
                  <a:schemeClr val="tx1"/>
                </a:solidFill>
                <a:latin typeface="Sakkal Majalla" panose="02000000000000000000" pitchFamily="2" charset="-78"/>
                <a:ea typeface="Calibri" panose="020F0502020204030204" pitchFamily="34" charset="0"/>
                <a:cs typeface="Sakkal Majalla" panose="02000000000000000000" pitchFamily="2" charset="-78"/>
              </a:rPr>
              <a:t>ا </a:t>
            </a:r>
            <a:r>
              <a:rPr lang="ar-DZ" sz="24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وعرضًا، والجبين هو ما اكتنف الجبهة من يمينٍ وشمال، فتكون الجبهة بين جبينين. وكان </a:t>
            </a:r>
            <a:r>
              <a:rPr lang="en-US" sz="24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ar-DZ" sz="24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 أجلى الجبين، إذا طلع بوجهه على الناس، تراءى جبينه كأنّه السراج المُتوقَّد يتلألأ. </a:t>
            </a:r>
            <a:endParaRPr lang="en-US" sz="24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4" name="Oval 13"/>
          <p:cNvSpPr/>
          <p:nvPr/>
        </p:nvSpPr>
        <p:spPr>
          <a:xfrm>
            <a:off x="9162301" y="712343"/>
            <a:ext cx="2159356" cy="1004552"/>
          </a:xfrm>
          <a:prstGeom prst="ellipse">
            <a:avLst/>
          </a:prstGeom>
          <a:solidFill>
            <a:schemeClr val="tx2">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dk1"/>
          </a:lnRef>
          <a:fillRef idx="1">
            <a:schemeClr val="lt1"/>
          </a:fillRef>
          <a:effectRef idx="0">
            <a:schemeClr val="dk1"/>
          </a:effectRef>
          <a:fontRef idx="minor">
            <a:schemeClr val="dk1"/>
          </a:fontRef>
        </p:style>
        <p:txBody>
          <a:bodyPr rtlCol="0" anchor="ctr"/>
          <a:lstStyle/>
          <a:p>
            <a:pPr algn="ctr" rtl="1"/>
            <a:r>
              <a:rPr lang="ar-BH" sz="28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rPr>
              <a:t>5.</a:t>
            </a:r>
            <a:r>
              <a:rPr lang="ar-DZ" sz="28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rPr>
              <a:t> جبينه </a:t>
            </a:r>
            <a:r>
              <a:rPr lang="en-US" sz="28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ar-DZ" sz="28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rPr>
              <a:t>: </a:t>
            </a:r>
            <a:endParaRPr lang="en-US" sz="28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endParaRPr>
          </a:p>
        </p:txBody>
      </p:sp>
    </p:spTree>
    <p:extLst>
      <p:ext uri="{BB962C8B-B14F-4D97-AF65-F5344CB8AC3E}">
        <p14:creationId xmlns:p14="http://schemas.microsoft.com/office/powerpoint/2010/main" val="3364234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down)">
                                      <p:cBhvr>
                                        <p:cTn id="7" dur="580">
                                          <p:stCondLst>
                                            <p:cond delay="0"/>
                                          </p:stCondLst>
                                        </p:cTn>
                                        <p:tgtEl>
                                          <p:spTgt spid="14"/>
                                        </p:tgtEl>
                                      </p:cBhvr>
                                    </p:animEffect>
                                    <p:anim calcmode="lin" valueType="num">
                                      <p:cBhvr>
                                        <p:cTn id="8"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13" dur="26">
                                          <p:stCondLst>
                                            <p:cond delay="650"/>
                                          </p:stCondLst>
                                        </p:cTn>
                                        <p:tgtEl>
                                          <p:spTgt spid="14"/>
                                        </p:tgtEl>
                                      </p:cBhvr>
                                      <p:to x="100000" y="60000"/>
                                    </p:animScale>
                                    <p:animScale>
                                      <p:cBhvr>
                                        <p:cTn id="14" dur="166" decel="50000">
                                          <p:stCondLst>
                                            <p:cond delay="676"/>
                                          </p:stCondLst>
                                        </p:cTn>
                                        <p:tgtEl>
                                          <p:spTgt spid="14"/>
                                        </p:tgtEl>
                                      </p:cBhvr>
                                      <p:to x="100000" y="100000"/>
                                    </p:animScale>
                                    <p:animScale>
                                      <p:cBhvr>
                                        <p:cTn id="15" dur="26">
                                          <p:stCondLst>
                                            <p:cond delay="1312"/>
                                          </p:stCondLst>
                                        </p:cTn>
                                        <p:tgtEl>
                                          <p:spTgt spid="14"/>
                                        </p:tgtEl>
                                      </p:cBhvr>
                                      <p:to x="100000" y="80000"/>
                                    </p:animScale>
                                    <p:animScale>
                                      <p:cBhvr>
                                        <p:cTn id="16" dur="166" decel="50000">
                                          <p:stCondLst>
                                            <p:cond delay="1338"/>
                                          </p:stCondLst>
                                        </p:cTn>
                                        <p:tgtEl>
                                          <p:spTgt spid="14"/>
                                        </p:tgtEl>
                                      </p:cBhvr>
                                      <p:to x="100000" y="100000"/>
                                    </p:animScale>
                                    <p:animScale>
                                      <p:cBhvr>
                                        <p:cTn id="17" dur="26">
                                          <p:stCondLst>
                                            <p:cond delay="1642"/>
                                          </p:stCondLst>
                                        </p:cTn>
                                        <p:tgtEl>
                                          <p:spTgt spid="14"/>
                                        </p:tgtEl>
                                      </p:cBhvr>
                                      <p:to x="100000" y="90000"/>
                                    </p:animScale>
                                    <p:animScale>
                                      <p:cBhvr>
                                        <p:cTn id="18" dur="166" decel="50000">
                                          <p:stCondLst>
                                            <p:cond delay="1668"/>
                                          </p:stCondLst>
                                        </p:cTn>
                                        <p:tgtEl>
                                          <p:spTgt spid="14"/>
                                        </p:tgtEl>
                                      </p:cBhvr>
                                      <p:to x="100000" y="100000"/>
                                    </p:animScale>
                                    <p:animScale>
                                      <p:cBhvr>
                                        <p:cTn id="19" dur="26">
                                          <p:stCondLst>
                                            <p:cond delay="1808"/>
                                          </p:stCondLst>
                                        </p:cTn>
                                        <p:tgtEl>
                                          <p:spTgt spid="14"/>
                                        </p:tgtEl>
                                      </p:cBhvr>
                                      <p:to x="100000" y="95000"/>
                                    </p:animScale>
                                    <p:animScale>
                                      <p:cBhvr>
                                        <p:cTn id="20" dur="166" decel="50000">
                                          <p:stCondLst>
                                            <p:cond delay="1834"/>
                                          </p:stCondLst>
                                        </p:cTn>
                                        <p:tgtEl>
                                          <p:spTgt spid="14"/>
                                        </p:tgtEl>
                                      </p:cBhvr>
                                      <p:to x="100000" y="100000"/>
                                    </p:animScale>
                                  </p:childTnLst>
                                </p:cTn>
                              </p:par>
                            </p:childTnLst>
                          </p:cTn>
                        </p:par>
                        <p:par>
                          <p:cTn id="21" fill="hold">
                            <p:stCondLst>
                              <p:cond delay="2000"/>
                            </p:stCondLst>
                            <p:childTnLst>
                              <p:par>
                                <p:cTn id="22" presetID="6" presetClass="entr" presetSubtype="16" fill="hold" grpId="0" nodeType="after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circle(in)">
                                      <p:cBhvr>
                                        <p:cTn id="24" dur="2000"/>
                                        <p:tgtEl>
                                          <p:spTgt spid="13"/>
                                        </p:tgtEl>
                                      </p:cBhvr>
                                    </p:animEffect>
                                  </p:childTnLst>
                                </p:cTn>
                              </p:par>
                            </p:childTnLst>
                          </p:cTn>
                        </p:par>
                      </p:childTnLst>
                    </p:cTn>
                  </p:par>
                  <p:par>
                    <p:cTn id="25" fill="hold">
                      <p:stCondLst>
                        <p:cond delay="indefinite"/>
                      </p:stCondLst>
                      <p:childTnLst>
                        <p:par>
                          <p:cTn id="26" fill="hold">
                            <p:stCondLst>
                              <p:cond delay="0"/>
                            </p:stCondLst>
                            <p:childTnLst>
                              <p:par>
                                <p:cTn id="27" presetID="26" presetClass="entr" presetSubtype="0"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wipe(down)">
                                      <p:cBhvr>
                                        <p:cTn id="29" dur="580">
                                          <p:stCondLst>
                                            <p:cond delay="0"/>
                                          </p:stCondLst>
                                        </p:cTn>
                                        <p:tgtEl>
                                          <p:spTgt spid="10"/>
                                        </p:tgtEl>
                                      </p:cBhvr>
                                    </p:animEffect>
                                    <p:anim calcmode="lin" valueType="num">
                                      <p:cBhvr>
                                        <p:cTn id="30"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35" dur="26">
                                          <p:stCondLst>
                                            <p:cond delay="650"/>
                                          </p:stCondLst>
                                        </p:cTn>
                                        <p:tgtEl>
                                          <p:spTgt spid="10"/>
                                        </p:tgtEl>
                                      </p:cBhvr>
                                      <p:to x="100000" y="60000"/>
                                    </p:animScale>
                                    <p:animScale>
                                      <p:cBhvr>
                                        <p:cTn id="36" dur="166" decel="50000">
                                          <p:stCondLst>
                                            <p:cond delay="676"/>
                                          </p:stCondLst>
                                        </p:cTn>
                                        <p:tgtEl>
                                          <p:spTgt spid="10"/>
                                        </p:tgtEl>
                                      </p:cBhvr>
                                      <p:to x="100000" y="100000"/>
                                    </p:animScale>
                                    <p:animScale>
                                      <p:cBhvr>
                                        <p:cTn id="37" dur="26">
                                          <p:stCondLst>
                                            <p:cond delay="1312"/>
                                          </p:stCondLst>
                                        </p:cTn>
                                        <p:tgtEl>
                                          <p:spTgt spid="10"/>
                                        </p:tgtEl>
                                      </p:cBhvr>
                                      <p:to x="100000" y="80000"/>
                                    </p:animScale>
                                    <p:animScale>
                                      <p:cBhvr>
                                        <p:cTn id="38" dur="166" decel="50000">
                                          <p:stCondLst>
                                            <p:cond delay="1338"/>
                                          </p:stCondLst>
                                        </p:cTn>
                                        <p:tgtEl>
                                          <p:spTgt spid="10"/>
                                        </p:tgtEl>
                                      </p:cBhvr>
                                      <p:to x="100000" y="100000"/>
                                    </p:animScale>
                                    <p:animScale>
                                      <p:cBhvr>
                                        <p:cTn id="39" dur="26">
                                          <p:stCondLst>
                                            <p:cond delay="1642"/>
                                          </p:stCondLst>
                                        </p:cTn>
                                        <p:tgtEl>
                                          <p:spTgt spid="10"/>
                                        </p:tgtEl>
                                      </p:cBhvr>
                                      <p:to x="100000" y="90000"/>
                                    </p:animScale>
                                    <p:animScale>
                                      <p:cBhvr>
                                        <p:cTn id="40" dur="166" decel="50000">
                                          <p:stCondLst>
                                            <p:cond delay="1668"/>
                                          </p:stCondLst>
                                        </p:cTn>
                                        <p:tgtEl>
                                          <p:spTgt spid="10"/>
                                        </p:tgtEl>
                                      </p:cBhvr>
                                      <p:to x="100000" y="100000"/>
                                    </p:animScale>
                                    <p:animScale>
                                      <p:cBhvr>
                                        <p:cTn id="41" dur="26">
                                          <p:stCondLst>
                                            <p:cond delay="1808"/>
                                          </p:stCondLst>
                                        </p:cTn>
                                        <p:tgtEl>
                                          <p:spTgt spid="10"/>
                                        </p:tgtEl>
                                      </p:cBhvr>
                                      <p:to x="100000" y="95000"/>
                                    </p:animScale>
                                    <p:animScale>
                                      <p:cBhvr>
                                        <p:cTn id="42" dur="166" decel="50000">
                                          <p:stCondLst>
                                            <p:cond delay="1834"/>
                                          </p:stCondLst>
                                        </p:cTn>
                                        <p:tgtEl>
                                          <p:spTgt spid="10"/>
                                        </p:tgtEl>
                                      </p:cBhvr>
                                      <p:to x="100000" y="100000"/>
                                    </p:animScale>
                                  </p:childTnLst>
                                </p:cTn>
                              </p:par>
                            </p:childTnLst>
                          </p:cTn>
                        </p:par>
                        <p:par>
                          <p:cTn id="43" fill="hold">
                            <p:stCondLst>
                              <p:cond delay="2000"/>
                            </p:stCondLst>
                            <p:childTnLst>
                              <p:par>
                                <p:cTn id="44" presetID="6" presetClass="entr" presetSubtype="16" fill="hold" grpId="0" nodeType="afterEffect">
                                  <p:stCondLst>
                                    <p:cond delay="0"/>
                                  </p:stCondLst>
                                  <p:childTnLst>
                                    <p:set>
                                      <p:cBhvr>
                                        <p:cTn id="45" dur="1" fill="hold">
                                          <p:stCondLst>
                                            <p:cond delay="0"/>
                                          </p:stCondLst>
                                        </p:cTn>
                                        <p:tgtEl>
                                          <p:spTgt spid="11"/>
                                        </p:tgtEl>
                                        <p:attrNameLst>
                                          <p:attrName>style.visibility</p:attrName>
                                        </p:attrNameLst>
                                      </p:cBhvr>
                                      <p:to>
                                        <p:strVal val="visible"/>
                                      </p:to>
                                    </p:set>
                                    <p:animEffect transition="in" filter="circle(in)">
                                      <p:cBhvr>
                                        <p:cTn id="46" dur="2000"/>
                                        <p:tgtEl>
                                          <p:spTgt spid="11"/>
                                        </p:tgtEl>
                                      </p:cBhvr>
                                    </p:animEffect>
                                  </p:childTnLst>
                                </p:cTn>
                              </p:par>
                            </p:childTnLst>
                          </p:cTn>
                        </p:par>
                        <p:par>
                          <p:cTn id="47" fill="hold">
                            <p:stCondLst>
                              <p:cond delay="4000"/>
                            </p:stCondLst>
                            <p:childTnLst>
                              <p:par>
                                <p:cTn id="48" presetID="6" presetClass="entr" presetSubtype="16" fill="hold" grpId="0" nodeType="afterEffect">
                                  <p:stCondLst>
                                    <p:cond delay="0"/>
                                  </p:stCondLst>
                                  <p:childTnLst>
                                    <p:set>
                                      <p:cBhvr>
                                        <p:cTn id="49" dur="1" fill="hold">
                                          <p:stCondLst>
                                            <p:cond delay="0"/>
                                          </p:stCondLst>
                                        </p:cTn>
                                        <p:tgtEl>
                                          <p:spTgt spid="12"/>
                                        </p:tgtEl>
                                        <p:attrNameLst>
                                          <p:attrName>style.visibility</p:attrName>
                                        </p:attrNameLst>
                                      </p:cBhvr>
                                      <p:to>
                                        <p:strVal val="visible"/>
                                      </p:to>
                                    </p:set>
                                    <p:animEffect transition="in" filter="circle(in)">
                                      <p:cBhvr>
                                        <p:cTn id="50"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a:cxnSpLocks/>
          </p:cNvCxnSpPr>
          <p:nvPr/>
        </p:nvCxnSpPr>
        <p:spPr>
          <a:xfrm>
            <a:off x="309489" y="6418912"/>
            <a:ext cx="11459469"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460954"/>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–الفصل الدراسي الثاني 2020-2021م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8" name="شكل بيضاوي 8">
            <a:hlinkClick r:id="rId2" action="ppaction://hlinksldjump"/>
          </p:cNvPr>
          <p:cNvSpPr/>
          <p:nvPr/>
        </p:nvSpPr>
        <p:spPr>
          <a:xfrm>
            <a:off x="4018205" y="51316"/>
            <a:ext cx="4559123" cy="1197935"/>
          </a:xfrm>
          <a:prstGeom prst="ellipse">
            <a:avLst/>
          </a:prstGeo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BH" sz="40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صفاته </a:t>
            </a:r>
            <a:r>
              <a:rPr lang="ar-BH" sz="40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 الخَلْقِيّة</a:t>
            </a:r>
            <a:endParaRPr lang="ar-JO" sz="40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9" name="Rectangle: Diagonal Corners Snipped 1">
            <a:extLst>
              <a:ext uri="{FF2B5EF4-FFF2-40B4-BE49-F238E27FC236}">
                <a16:creationId xmlns="" xmlns:a16="http://schemas.microsoft.com/office/drawing/2014/main" id="{17A693D1-4E1B-440E-9786-BD0B3570F711}"/>
              </a:ext>
            </a:extLst>
          </p:cNvPr>
          <p:cNvSpPr/>
          <p:nvPr/>
        </p:nvSpPr>
        <p:spPr>
          <a:xfrm>
            <a:off x="66505" y="51316"/>
            <a:ext cx="2406239" cy="592627"/>
          </a:xfrm>
          <a:prstGeom prst="snip2DiagRect">
            <a:avLst/>
          </a:prstGeom>
          <a:solidFill>
            <a:schemeClr val="accent1">
              <a:lumMod val="20000"/>
              <a:lumOff val="80000"/>
            </a:schemeClr>
          </a:solidFill>
          <a:ln>
            <a:noFill/>
            <a:prstDash val="lgDashDotDot"/>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b="1" kern="0" dirty="0">
                <a:solidFill>
                  <a:prstClr val="black"/>
                </a:solidFill>
                <a:latin typeface="Sakkal Majalla" panose="02000000000000000000" pitchFamily="2" charset="-78"/>
                <a:cs typeface="Sakkal Majalla" panose="02000000000000000000" pitchFamily="2" charset="-78"/>
              </a:rPr>
              <a:t>صفات الرسول </a:t>
            </a:r>
            <a:r>
              <a:rPr lang="ar-BH" b="1" kern="0"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a:t>
            </a:r>
            <a:r>
              <a:rPr lang="ar-BH" b="1" kern="0" dirty="0">
                <a:solidFill>
                  <a:prstClr val="black"/>
                </a:solidFill>
                <a:latin typeface="Sakkal Majalla" panose="02000000000000000000" pitchFamily="2" charset="-78"/>
                <a:cs typeface="Sakkal Majalla" panose="02000000000000000000" pitchFamily="2" charset="-78"/>
              </a:rPr>
              <a:t>/ ( دين214 )</a:t>
            </a:r>
          </a:p>
        </p:txBody>
      </p:sp>
      <p:sp>
        <p:nvSpPr>
          <p:cNvPr id="10" name="Oval 9"/>
          <p:cNvSpPr/>
          <p:nvPr/>
        </p:nvSpPr>
        <p:spPr>
          <a:xfrm>
            <a:off x="8130865" y="944129"/>
            <a:ext cx="3086634" cy="1004552"/>
          </a:xfrm>
          <a:prstGeom prst="ellipse">
            <a:avLst/>
          </a:prstGeom>
          <a:solidFill>
            <a:schemeClr val="accent4">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dk1"/>
          </a:lnRef>
          <a:fillRef idx="1">
            <a:schemeClr val="lt1"/>
          </a:fillRef>
          <a:effectRef idx="0">
            <a:schemeClr val="dk1"/>
          </a:effectRef>
          <a:fontRef idx="minor">
            <a:schemeClr val="dk1"/>
          </a:fontRef>
        </p:style>
        <p:txBody>
          <a:bodyPr rtlCol="0" anchor="ctr"/>
          <a:lstStyle/>
          <a:p>
            <a:pPr algn="ctr" rtl="1"/>
            <a:r>
              <a:rPr lang="ar-BH" sz="28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rPr>
              <a:t>7.</a:t>
            </a:r>
            <a:r>
              <a:rPr lang="ar-DZ" sz="28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rPr>
              <a:t> فمه وأسنانه </a:t>
            </a:r>
            <a:r>
              <a:rPr lang="en-US" sz="28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ar-DZ" sz="28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rPr>
              <a:t>:</a:t>
            </a:r>
            <a:endParaRPr lang="en-US" sz="28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1" name="Horizontal Scroll 10"/>
          <p:cNvSpPr/>
          <p:nvPr/>
        </p:nvSpPr>
        <p:spPr>
          <a:xfrm>
            <a:off x="334851" y="2159968"/>
            <a:ext cx="10882648" cy="1534837"/>
          </a:xfrm>
          <a:prstGeom prst="horizontalScroll">
            <a:avLst/>
          </a:prstGeom>
          <a:solidFill>
            <a:schemeClr val="accent4">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just" rtl="1"/>
            <a:r>
              <a:rPr lang="ar-DZ" sz="28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كان رسول الله </a:t>
            </a:r>
            <a:r>
              <a:rPr lang="en-US" sz="28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ar-DZ" sz="28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 واسع الفم، حسن الثغر، منفصل الأسنان، برّاق الثنايا، وكان في أسنانه شَنَبٌ، أي نوعٌ من اللمعان، فإذا تكلم رُئِي كالنور يخرج من بين ثناياه. </a:t>
            </a:r>
            <a:endParaRPr lang="en-US" sz="28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2" name="Oval 11"/>
          <p:cNvSpPr/>
          <p:nvPr/>
        </p:nvSpPr>
        <p:spPr>
          <a:xfrm>
            <a:off x="8658897" y="3600970"/>
            <a:ext cx="2558602" cy="1004552"/>
          </a:xfrm>
          <a:prstGeom prst="ellipse">
            <a:avLst/>
          </a:prstGeom>
          <a:solidFill>
            <a:schemeClr val="accent2">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dk1"/>
          </a:lnRef>
          <a:fillRef idx="1">
            <a:schemeClr val="lt1"/>
          </a:fillRef>
          <a:effectRef idx="0">
            <a:schemeClr val="dk1"/>
          </a:effectRef>
          <a:fontRef idx="minor">
            <a:schemeClr val="dk1"/>
          </a:fontRef>
        </p:style>
        <p:txBody>
          <a:bodyPr rtlCol="0" anchor="ctr"/>
          <a:lstStyle/>
          <a:p>
            <a:pPr algn="ctr" rtl="1"/>
            <a:r>
              <a:rPr lang="ar-BH" sz="28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rPr>
              <a:t>8.</a:t>
            </a:r>
            <a:r>
              <a:rPr lang="ar-DZ" sz="28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rPr>
              <a:t> لحيته </a:t>
            </a:r>
            <a:r>
              <a:rPr lang="en-US" sz="28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ar-DZ" sz="28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rPr>
              <a:t>: </a:t>
            </a:r>
            <a:endParaRPr lang="en-US" sz="28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3" name="Horizontal Scroll 12"/>
          <p:cNvSpPr/>
          <p:nvPr/>
        </p:nvSpPr>
        <p:spPr>
          <a:xfrm>
            <a:off x="334851" y="4672788"/>
            <a:ext cx="10882648" cy="1534837"/>
          </a:xfrm>
          <a:prstGeom prst="horizontalScroll">
            <a:avLst/>
          </a:prstGeom>
          <a:solidFill>
            <a:schemeClr val="accent2">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just" rtl="1"/>
            <a:r>
              <a:rPr lang="ar-DZ" sz="28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كان رسول الله </a:t>
            </a:r>
            <a:r>
              <a:rPr lang="en-US" sz="28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ar-DZ" sz="28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 ذا لحيةٍ عظيمةٍ حسنة، كثيرة الشعر، شديدة السواد، تكاد تملأ نحره، وكان في الصِّدْغين </a:t>
            </a:r>
            <a:r>
              <a:rPr lang="ar-DZ" sz="2800" b="1" dirty="0" err="1">
                <a:solidFill>
                  <a:schemeClr val="tx1"/>
                </a:solidFill>
                <a:latin typeface="Sakkal Majalla" panose="02000000000000000000" pitchFamily="2" charset="-78"/>
                <a:ea typeface="Calibri" panose="020F0502020204030204" pitchFamily="34" charset="0"/>
                <a:cs typeface="Sakkal Majalla" panose="02000000000000000000" pitchFamily="2" charset="-78"/>
              </a:rPr>
              <a:t>والعنفقة</a:t>
            </a:r>
            <a:r>
              <a:rPr lang="ar-DZ" sz="28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 شيءٌ من البياض، شعراتٌ معدودةٌ فقط.</a:t>
            </a:r>
            <a:endParaRPr lang="en-US" sz="28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4" name="Left Arrow 13"/>
          <p:cNvSpPr/>
          <p:nvPr/>
        </p:nvSpPr>
        <p:spPr>
          <a:xfrm>
            <a:off x="66505" y="5870523"/>
            <a:ext cx="1532586" cy="721217"/>
          </a:xfrm>
          <a:prstGeom prst="leftArrow">
            <a:avLst/>
          </a:prstGeom>
          <a:solidFill>
            <a:schemeClr val="accent2">
              <a:lumMod val="60000"/>
              <a:lumOff val="40000"/>
            </a:schemeClr>
          </a:solidFill>
          <a:ln>
            <a:noFill/>
          </a:ln>
          <a:effectLst>
            <a:outerShdw blurRad="190500" dist="228600" dir="2700000" algn="ctr">
              <a:srgbClr val="000000">
                <a:alpha val="30000"/>
              </a:srgbClr>
            </a:outerShdw>
          </a:effectLst>
          <a:scene3d>
            <a:camera prst="isometricOffAxis1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24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rPr>
              <a:t>تابع</a:t>
            </a:r>
            <a:r>
              <a:rPr lang="ar-BH" sz="1600" dirty="0">
                <a:solidFill>
                  <a:srgbClr val="FF0000"/>
                </a:solidFill>
              </a:rPr>
              <a:t> </a:t>
            </a:r>
            <a:endParaRPr lang="en-US" dirty="0">
              <a:solidFill>
                <a:srgbClr val="FF0000"/>
              </a:solidFill>
            </a:endParaRPr>
          </a:p>
        </p:txBody>
      </p:sp>
    </p:spTree>
    <p:extLst>
      <p:ext uri="{BB962C8B-B14F-4D97-AF65-F5344CB8AC3E}">
        <p14:creationId xmlns:p14="http://schemas.microsoft.com/office/powerpoint/2010/main" val="2317422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80">
                                          <p:stCondLst>
                                            <p:cond delay="0"/>
                                          </p:stCondLst>
                                        </p:cTn>
                                        <p:tgtEl>
                                          <p:spTgt spid="10"/>
                                        </p:tgtEl>
                                      </p:cBhvr>
                                    </p:animEffect>
                                    <p:anim calcmode="lin" valueType="num">
                                      <p:cBhvr>
                                        <p:cTn id="8"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13" dur="26">
                                          <p:stCondLst>
                                            <p:cond delay="650"/>
                                          </p:stCondLst>
                                        </p:cTn>
                                        <p:tgtEl>
                                          <p:spTgt spid="10"/>
                                        </p:tgtEl>
                                      </p:cBhvr>
                                      <p:to x="100000" y="60000"/>
                                    </p:animScale>
                                    <p:animScale>
                                      <p:cBhvr>
                                        <p:cTn id="14" dur="166" decel="50000">
                                          <p:stCondLst>
                                            <p:cond delay="676"/>
                                          </p:stCondLst>
                                        </p:cTn>
                                        <p:tgtEl>
                                          <p:spTgt spid="10"/>
                                        </p:tgtEl>
                                      </p:cBhvr>
                                      <p:to x="100000" y="100000"/>
                                    </p:animScale>
                                    <p:animScale>
                                      <p:cBhvr>
                                        <p:cTn id="15" dur="26">
                                          <p:stCondLst>
                                            <p:cond delay="1312"/>
                                          </p:stCondLst>
                                        </p:cTn>
                                        <p:tgtEl>
                                          <p:spTgt spid="10"/>
                                        </p:tgtEl>
                                      </p:cBhvr>
                                      <p:to x="100000" y="80000"/>
                                    </p:animScale>
                                    <p:animScale>
                                      <p:cBhvr>
                                        <p:cTn id="16" dur="166" decel="50000">
                                          <p:stCondLst>
                                            <p:cond delay="1338"/>
                                          </p:stCondLst>
                                        </p:cTn>
                                        <p:tgtEl>
                                          <p:spTgt spid="10"/>
                                        </p:tgtEl>
                                      </p:cBhvr>
                                      <p:to x="100000" y="100000"/>
                                    </p:animScale>
                                    <p:animScale>
                                      <p:cBhvr>
                                        <p:cTn id="17" dur="26">
                                          <p:stCondLst>
                                            <p:cond delay="1642"/>
                                          </p:stCondLst>
                                        </p:cTn>
                                        <p:tgtEl>
                                          <p:spTgt spid="10"/>
                                        </p:tgtEl>
                                      </p:cBhvr>
                                      <p:to x="100000" y="90000"/>
                                    </p:animScale>
                                    <p:animScale>
                                      <p:cBhvr>
                                        <p:cTn id="18" dur="166" decel="50000">
                                          <p:stCondLst>
                                            <p:cond delay="1668"/>
                                          </p:stCondLst>
                                        </p:cTn>
                                        <p:tgtEl>
                                          <p:spTgt spid="10"/>
                                        </p:tgtEl>
                                      </p:cBhvr>
                                      <p:to x="100000" y="100000"/>
                                    </p:animScale>
                                    <p:animScale>
                                      <p:cBhvr>
                                        <p:cTn id="19" dur="26">
                                          <p:stCondLst>
                                            <p:cond delay="1808"/>
                                          </p:stCondLst>
                                        </p:cTn>
                                        <p:tgtEl>
                                          <p:spTgt spid="10"/>
                                        </p:tgtEl>
                                      </p:cBhvr>
                                      <p:to x="100000" y="95000"/>
                                    </p:animScale>
                                    <p:animScale>
                                      <p:cBhvr>
                                        <p:cTn id="20" dur="166" decel="50000">
                                          <p:stCondLst>
                                            <p:cond delay="1834"/>
                                          </p:stCondLst>
                                        </p:cTn>
                                        <p:tgtEl>
                                          <p:spTgt spid="10"/>
                                        </p:tgtEl>
                                      </p:cBhvr>
                                      <p:to x="100000" y="100000"/>
                                    </p:animScale>
                                  </p:childTnLst>
                                </p:cTn>
                              </p:par>
                            </p:childTnLst>
                          </p:cTn>
                        </p:par>
                        <p:par>
                          <p:cTn id="21" fill="hold">
                            <p:stCondLst>
                              <p:cond delay="2000"/>
                            </p:stCondLst>
                            <p:childTnLst>
                              <p:par>
                                <p:cTn id="22" presetID="6" presetClass="entr" presetSubtype="16" fill="hold" grpId="0" nodeType="after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circle(in)">
                                      <p:cBhvr>
                                        <p:cTn id="24" dur="2000"/>
                                        <p:tgtEl>
                                          <p:spTgt spid="11"/>
                                        </p:tgtEl>
                                      </p:cBhvr>
                                    </p:animEffect>
                                  </p:childTnLst>
                                </p:cTn>
                              </p:par>
                            </p:childTnLst>
                          </p:cTn>
                        </p:par>
                      </p:childTnLst>
                    </p:cTn>
                  </p:par>
                  <p:par>
                    <p:cTn id="25" fill="hold">
                      <p:stCondLst>
                        <p:cond delay="indefinite"/>
                      </p:stCondLst>
                      <p:childTnLst>
                        <p:par>
                          <p:cTn id="26" fill="hold">
                            <p:stCondLst>
                              <p:cond delay="0"/>
                            </p:stCondLst>
                            <p:childTnLst>
                              <p:par>
                                <p:cTn id="27" presetID="26" presetClass="entr" presetSubtype="0"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wipe(down)">
                                      <p:cBhvr>
                                        <p:cTn id="29" dur="580">
                                          <p:stCondLst>
                                            <p:cond delay="0"/>
                                          </p:stCondLst>
                                        </p:cTn>
                                        <p:tgtEl>
                                          <p:spTgt spid="12"/>
                                        </p:tgtEl>
                                      </p:cBhvr>
                                    </p:animEffect>
                                    <p:anim calcmode="lin" valueType="num">
                                      <p:cBhvr>
                                        <p:cTn id="30"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35" dur="26">
                                          <p:stCondLst>
                                            <p:cond delay="650"/>
                                          </p:stCondLst>
                                        </p:cTn>
                                        <p:tgtEl>
                                          <p:spTgt spid="12"/>
                                        </p:tgtEl>
                                      </p:cBhvr>
                                      <p:to x="100000" y="60000"/>
                                    </p:animScale>
                                    <p:animScale>
                                      <p:cBhvr>
                                        <p:cTn id="36" dur="166" decel="50000">
                                          <p:stCondLst>
                                            <p:cond delay="676"/>
                                          </p:stCondLst>
                                        </p:cTn>
                                        <p:tgtEl>
                                          <p:spTgt spid="12"/>
                                        </p:tgtEl>
                                      </p:cBhvr>
                                      <p:to x="100000" y="100000"/>
                                    </p:animScale>
                                    <p:animScale>
                                      <p:cBhvr>
                                        <p:cTn id="37" dur="26">
                                          <p:stCondLst>
                                            <p:cond delay="1312"/>
                                          </p:stCondLst>
                                        </p:cTn>
                                        <p:tgtEl>
                                          <p:spTgt spid="12"/>
                                        </p:tgtEl>
                                      </p:cBhvr>
                                      <p:to x="100000" y="80000"/>
                                    </p:animScale>
                                    <p:animScale>
                                      <p:cBhvr>
                                        <p:cTn id="38" dur="166" decel="50000">
                                          <p:stCondLst>
                                            <p:cond delay="1338"/>
                                          </p:stCondLst>
                                        </p:cTn>
                                        <p:tgtEl>
                                          <p:spTgt spid="12"/>
                                        </p:tgtEl>
                                      </p:cBhvr>
                                      <p:to x="100000" y="100000"/>
                                    </p:animScale>
                                    <p:animScale>
                                      <p:cBhvr>
                                        <p:cTn id="39" dur="26">
                                          <p:stCondLst>
                                            <p:cond delay="1642"/>
                                          </p:stCondLst>
                                        </p:cTn>
                                        <p:tgtEl>
                                          <p:spTgt spid="12"/>
                                        </p:tgtEl>
                                      </p:cBhvr>
                                      <p:to x="100000" y="90000"/>
                                    </p:animScale>
                                    <p:animScale>
                                      <p:cBhvr>
                                        <p:cTn id="40" dur="166" decel="50000">
                                          <p:stCondLst>
                                            <p:cond delay="1668"/>
                                          </p:stCondLst>
                                        </p:cTn>
                                        <p:tgtEl>
                                          <p:spTgt spid="12"/>
                                        </p:tgtEl>
                                      </p:cBhvr>
                                      <p:to x="100000" y="100000"/>
                                    </p:animScale>
                                    <p:animScale>
                                      <p:cBhvr>
                                        <p:cTn id="41" dur="26">
                                          <p:stCondLst>
                                            <p:cond delay="1808"/>
                                          </p:stCondLst>
                                        </p:cTn>
                                        <p:tgtEl>
                                          <p:spTgt spid="12"/>
                                        </p:tgtEl>
                                      </p:cBhvr>
                                      <p:to x="100000" y="95000"/>
                                    </p:animScale>
                                    <p:animScale>
                                      <p:cBhvr>
                                        <p:cTn id="42" dur="166" decel="50000">
                                          <p:stCondLst>
                                            <p:cond delay="1834"/>
                                          </p:stCondLst>
                                        </p:cTn>
                                        <p:tgtEl>
                                          <p:spTgt spid="12"/>
                                        </p:tgtEl>
                                      </p:cBhvr>
                                      <p:to x="100000" y="100000"/>
                                    </p:animScale>
                                  </p:childTnLst>
                                </p:cTn>
                              </p:par>
                            </p:childTnLst>
                          </p:cTn>
                        </p:par>
                        <p:par>
                          <p:cTn id="43" fill="hold">
                            <p:stCondLst>
                              <p:cond delay="2000"/>
                            </p:stCondLst>
                            <p:childTnLst>
                              <p:par>
                                <p:cTn id="44" presetID="6" presetClass="entr" presetSubtype="16" fill="hold" grpId="0" nodeType="after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circle(in)">
                                      <p:cBhvr>
                                        <p:cTn id="46" dur="2000"/>
                                        <p:tgtEl>
                                          <p:spTgt spid="13"/>
                                        </p:tgtEl>
                                      </p:cBhvr>
                                    </p:animEffect>
                                  </p:childTnLst>
                                </p:cTn>
                              </p:par>
                            </p:childTnLst>
                          </p:cTn>
                        </p:par>
                        <p:par>
                          <p:cTn id="47" fill="hold">
                            <p:stCondLst>
                              <p:cond delay="4000"/>
                            </p:stCondLst>
                            <p:childTnLst>
                              <p:par>
                                <p:cTn id="48" presetID="6" presetClass="entr" presetSubtype="16" fill="hold" grpId="0" nodeType="after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circle(in)">
                                      <p:cBhvr>
                                        <p:cTn id="50"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a:cxnSpLocks/>
          </p:cNvCxnSpPr>
          <p:nvPr/>
        </p:nvCxnSpPr>
        <p:spPr>
          <a:xfrm>
            <a:off x="309489" y="6418912"/>
            <a:ext cx="11459469"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460954"/>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–الفصل الدراسي الثاني 2020-2021م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8" name="شكل بيضاوي 8">
            <a:hlinkClick r:id="rId2" action="ppaction://hlinksldjump"/>
          </p:cNvPr>
          <p:cNvSpPr/>
          <p:nvPr/>
        </p:nvSpPr>
        <p:spPr>
          <a:xfrm>
            <a:off x="4018205" y="0"/>
            <a:ext cx="4559123" cy="1197935"/>
          </a:xfrm>
          <a:prstGeom prst="ellipse">
            <a:avLst/>
          </a:prstGeo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BH" sz="40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صفاته </a:t>
            </a:r>
            <a:r>
              <a:rPr lang="ar-BH" sz="40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 الخَلْقِيّة</a:t>
            </a:r>
            <a:endParaRPr lang="ar-JO" sz="40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9" name="Rectangle: Diagonal Corners Snipped 1">
            <a:extLst>
              <a:ext uri="{FF2B5EF4-FFF2-40B4-BE49-F238E27FC236}">
                <a16:creationId xmlns="" xmlns:a16="http://schemas.microsoft.com/office/drawing/2014/main" id="{17A693D1-4E1B-440E-9786-BD0B3570F711}"/>
              </a:ext>
            </a:extLst>
          </p:cNvPr>
          <p:cNvSpPr/>
          <p:nvPr/>
        </p:nvSpPr>
        <p:spPr>
          <a:xfrm>
            <a:off x="66505" y="51316"/>
            <a:ext cx="2406239" cy="592627"/>
          </a:xfrm>
          <a:prstGeom prst="snip2DiagRect">
            <a:avLst/>
          </a:prstGeom>
          <a:solidFill>
            <a:schemeClr val="accent1">
              <a:lumMod val="20000"/>
              <a:lumOff val="80000"/>
            </a:schemeClr>
          </a:solidFill>
          <a:ln>
            <a:noFill/>
            <a:prstDash val="lgDashDotDot"/>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b="1" kern="0" dirty="0">
                <a:solidFill>
                  <a:prstClr val="black"/>
                </a:solidFill>
                <a:latin typeface="Sakkal Majalla" panose="02000000000000000000" pitchFamily="2" charset="-78"/>
                <a:cs typeface="Sakkal Majalla" panose="02000000000000000000" pitchFamily="2" charset="-78"/>
              </a:rPr>
              <a:t>صفات الرسول </a:t>
            </a:r>
            <a:r>
              <a:rPr lang="ar-BH" b="1" kern="0"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a:t>
            </a:r>
            <a:r>
              <a:rPr lang="ar-BH" b="1" kern="0" dirty="0">
                <a:solidFill>
                  <a:prstClr val="black"/>
                </a:solidFill>
                <a:latin typeface="Sakkal Majalla" panose="02000000000000000000" pitchFamily="2" charset="-78"/>
                <a:cs typeface="Sakkal Majalla" panose="02000000000000000000" pitchFamily="2" charset="-78"/>
              </a:rPr>
              <a:t>/ ( دين214 )</a:t>
            </a:r>
          </a:p>
        </p:txBody>
      </p:sp>
      <p:sp>
        <p:nvSpPr>
          <p:cNvPr id="11" name="Horizontal Scroll 10"/>
          <p:cNvSpPr/>
          <p:nvPr/>
        </p:nvSpPr>
        <p:spPr>
          <a:xfrm>
            <a:off x="309489" y="1877633"/>
            <a:ext cx="10650828" cy="4430332"/>
          </a:xfrm>
          <a:prstGeom prst="horizontalScroll">
            <a:avLst/>
          </a:prstGeom>
          <a:solidFill>
            <a:schemeClr val="accent4">
              <a:lumMod val="20000"/>
              <a:lumOff val="80000"/>
            </a:schemeClr>
          </a:solidFill>
        </p:spPr>
        <p:style>
          <a:lnRef idx="2">
            <a:schemeClr val="dk1"/>
          </a:lnRef>
          <a:fillRef idx="1">
            <a:schemeClr val="lt1"/>
          </a:fillRef>
          <a:effectRef idx="0">
            <a:schemeClr val="dk1"/>
          </a:effectRef>
          <a:fontRef idx="minor">
            <a:schemeClr val="dk1"/>
          </a:fontRef>
        </p:style>
        <p:txBody>
          <a:bodyPr rtlCol="0" anchor="ctr"/>
          <a:lstStyle/>
          <a:p>
            <a:pPr algn="just" rtl="1">
              <a:lnSpc>
                <a:spcPct val="150000"/>
              </a:lnSpc>
            </a:pPr>
            <a:r>
              <a:rPr lang="ar-DZ"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كان رسول الله </a:t>
            </a:r>
            <a:r>
              <a:rPr lang="en-US"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ar-DZ"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 عظيم رؤوس العظام، كالمرفقين والكتفين والركبتين، طويل الزَّنْدين، عظيم الساعدين، بعيد ما بين المنكبين، أبيض الإبطين، رحْب الكفَّيْن والقدمين، ناعم اليدين، فقد كانتا ألين من الحرير والديباج، وأبرد من الثلج. </a:t>
            </a:r>
            <a:endParaRPr lang="en-US"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a:p>
            <a:pPr algn="just" rtl="1">
              <a:lnSpc>
                <a:spcPct val="150000"/>
              </a:lnSpc>
            </a:pPr>
            <a:r>
              <a:rPr lang="ar-DZ"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وكان بين كتفيه </a:t>
            </a:r>
            <a:r>
              <a:rPr lang="en-US"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ar-DZ"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 خاتم النبوة، مثل بيضة الحمامة، عليه خِيلانٌ كأمثال الثآليل. وكان خفيف العقبين والساقين، سواء البطن والصدر.</a:t>
            </a:r>
            <a:endParaRPr lang="en-US"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2" name="Left Arrow 11"/>
          <p:cNvSpPr/>
          <p:nvPr/>
        </p:nvSpPr>
        <p:spPr>
          <a:xfrm>
            <a:off x="0" y="5808643"/>
            <a:ext cx="1532586" cy="721217"/>
          </a:xfrm>
          <a:prstGeom prst="leftArrow">
            <a:avLst/>
          </a:prstGeom>
          <a:solidFill>
            <a:schemeClr val="accent6">
              <a:lumMod val="60000"/>
              <a:lumOff val="40000"/>
            </a:schemeClr>
          </a:solidFill>
          <a:ln>
            <a:noFill/>
          </a:ln>
          <a:effectLst>
            <a:outerShdw blurRad="190500" dist="228600" dir="2700000" algn="ctr">
              <a:srgbClr val="000000">
                <a:alpha val="30000"/>
              </a:srgbClr>
            </a:outerShdw>
          </a:effectLst>
          <a:scene3d>
            <a:camera prst="isometricOffAxis1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24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rPr>
              <a:t>تابع</a:t>
            </a:r>
            <a:r>
              <a:rPr lang="ar-BH" sz="1600" dirty="0">
                <a:solidFill>
                  <a:srgbClr val="FF0000"/>
                </a:solidFill>
              </a:rPr>
              <a:t> </a:t>
            </a:r>
            <a:endParaRPr lang="en-US" dirty="0">
              <a:solidFill>
                <a:srgbClr val="FF0000"/>
              </a:solidFill>
            </a:endParaRPr>
          </a:p>
        </p:txBody>
      </p:sp>
      <p:sp>
        <p:nvSpPr>
          <p:cNvPr id="13" name="Oval 12"/>
          <p:cNvSpPr/>
          <p:nvPr/>
        </p:nvSpPr>
        <p:spPr>
          <a:xfrm>
            <a:off x="8349483" y="873081"/>
            <a:ext cx="3717700" cy="1004552"/>
          </a:xfrm>
          <a:prstGeom prst="ellipse">
            <a:avLst/>
          </a:prstGeom>
          <a:solidFill>
            <a:schemeClr val="accent4">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dk1"/>
          </a:lnRef>
          <a:fillRef idx="1">
            <a:schemeClr val="lt1"/>
          </a:fillRef>
          <a:effectRef idx="0">
            <a:schemeClr val="dk1"/>
          </a:effectRef>
          <a:fontRef idx="minor">
            <a:schemeClr val="dk1"/>
          </a:fontRef>
        </p:style>
        <p:txBody>
          <a:bodyPr rtlCol="0" anchor="ctr"/>
          <a:lstStyle/>
          <a:p>
            <a:pPr algn="ctr" rtl="1"/>
            <a:r>
              <a:rPr lang="ar-BH" sz="28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rPr>
              <a:t>9.</a:t>
            </a:r>
            <a:r>
              <a:rPr lang="ar-DZ" sz="28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rPr>
              <a:t> أطرافه وأعضاؤه </a:t>
            </a:r>
            <a:r>
              <a:rPr lang="en-US" sz="28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sym typeface="AGA Arabesque" panose="05010101010101010101" pitchFamily="2" charset="2"/>
              </a:rPr>
              <a:t></a:t>
            </a:r>
            <a:r>
              <a:rPr lang="ar-DZ" sz="28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rPr>
              <a:t>: </a:t>
            </a:r>
            <a:endParaRPr lang="en-US" sz="28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endParaRPr>
          </a:p>
        </p:txBody>
      </p:sp>
    </p:spTree>
    <p:extLst>
      <p:ext uri="{BB962C8B-B14F-4D97-AF65-F5344CB8AC3E}">
        <p14:creationId xmlns:p14="http://schemas.microsoft.com/office/powerpoint/2010/main" val="3546163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80">
                                          <p:stCondLst>
                                            <p:cond delay="0"/>
                                          </p:stCondLst>
                                        </p:cTn>
                                        <p:tgtEl>
                                          <p:spTgt spid="13"/>
                                        </p:tgtEl>
                                      </p:cBhvr>
                                    </p:animEffect>
                                    <p:anim calcmode="lin" valueType="num">
                                      <p:cBhvr>
                                        <p:cTn id="8"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13" dur="26">
                                          <p:stCondLst>
                                            <p:cond delay="650"/>
                                          </p:stCondLst>
                                        </p:cTn>
                                        <p:tgtEl>
                                          <p:spTgt spid="13"/>
                                        </p:tgtEl>
                                      </p:cBhvr>
                                      <p:to x="100000" y="60000"/>
                                    </p:animScale>
                                    <p:animScale>
                                      <p:cBhvr>
                                        <p:cTn id="14" dur="166" decel="50000">
                                          <p:stCondLst>
                                            <p:cond delay="676"/>
                                          </p:stCondLst>
                                        </p:cTn>
                                        <p:tgtEl>
                                          <p:spTgt spid="13"/>
                                        </p:tgtEl>
                                      </p:cBhvr>
                                      <p:to x="100000" y="100000"/>
                                    </p:animScale>
                                    <p:animScale>
                                      <p:cBhvr>
                                        <p:cTn id="15" dur="26">
                                          <p:stCondLst>
                                            <p:cond delay="1312"/>
                                          </p:stCondLst>
                                        </p:cTn>
                                        <p:tgtEl>
                                          <p:spTgt spid="13"/>
                                        </p:tgtEl>
                                      </p:cBhvr>
                                      <p:to x="100000" y="80000"/>
                                    </p:animScale>
                                    <p:animScale>
                                      <p:cBhvr>
                                        <p:cTn id="16" dur="166" decel="50000">
                                          <p:stCondLst>
                                            <p:cond delay="1338"/>
                                          </p:stCondLst>
                                        </p:cTn>
                                        <p:tgtEl>
                                          <p:spTgt spid="13"/>
                                        </p:tgtEl>
                                      </p:cBhvr>
                                      <p:to x="100000" y="100000"/>
                                    </p:animScale>
                                    <p:animScale>
                                      <p:cBhvr>
                                        <p:cTn id="17" dur="26">
                                          <p:stCondLst>
                                            <p:cond delay="1642"/>
                                          </p:stCondLst>
                                        </p:cTn>
                                        <p:tgtEl>
                                          <p:spTgt spid="13"/>
                                        </p:tgtEl>
                                      </p:cBhvr>
                                      <p:to x="100000" y="90000"/>
                                    </p:animScale>
                                    <p:animScale>
                                      <p:cBhvr>
                                        <p:cTn id="18" dur="166" decel="50000">
                                          <p:stCondLst>
                                            <p:cond delay="1668"/>
                                          </p:stCondLst>
                                        </p:cTn>
                                        <p:tgtEl>
                                          <p:spTgt spid="13"/>
                                        </p:tgtEl>
                                      </p:cBhvr>
                                      <p:to x="100000" y="100000"/>
                                    </p:animScale>
                                    <p:animScale>
                                      <p:cBhvr>
                                        <p:cTn id="19" dur="26">
                                          <p:stCondLst>
                                            <p:cond delay="1808"/>
                                          </p:stCondLst>
                                        </p:cTn>
                                        <p:tgtEl>
                                          <p:spTgt spid="13"/>
                                        </p:tgtEl>
                                      </p:cBhvr>
                                      <p:to x="100000" y="95000"/>
                                    </p:animScale>
                                    <p:animScale>
                                      <p:cBhvr>
                                        <p:cTn id="20" dur="166" decel="50000">
                                          <p:stCondLst>
                                            <p:cond delay="1834"/>
                                          </p:stCondLst>
                                        </p:cTn>
                                        <p:tgtEl>
                                          <p:spTgt spid="13"/>
                                        </p:tgtEl>
                                      </p:cBhvr>
                                      <p:to x="100000" y="100000"/>
                                    </p:animScale>
                                  </p:childTnLst>
                                </p:cTn>
                              </p:par>
                            </p:childTnLst>
                          </p:cTn>
                        </p:par>
                        <p:par>
                          <p:cTn id="21" fill="hold">
                            <p:stCondLst>
                              <p:cond delay="2000"/>
                            </p:stCondLst>
                            <p:childTnLst>
                              <p:par>
                                <p:cTn id="22" presetID="6" presetClass="entr" presetSubtype="16" fill="hold" grpId="0" nodeType="after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circle(in)">
                                      <p:cBhvr>
                                        <p:cTn id="24" dur="2000"/>
                                        <p:tgtEl>
                                          <p:spTgt spid="11"/>
                                        </p:tgtEl>
                                      </p:cBhvr>
                                    </p:animEffect>
                                  </p:childTnLst>
                                </p:cTn>
                              </p:par>
                            </p:childTnLst>
                          </p:cTn>
                        </p:par>
                        <p:par>
                          <p:cTn id="25" fill="hold">
                            <p:stCondLst>
                              <p:cond delay="4000"/>
                            </p:stCondLst>
                            <p:childTnLst>
                              <p:par>
                                <p:cTn id="26" presetID="6" presetClass="entr" presetSubtype="16" fill="hold" grpId="0" nodeType="after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circle(in)">
                                      <p:cBhvr>
                                        <p:cTn id="28"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9B6F7093-7B83-4D0A-BC1F-683D122F6A48}" vid="{1FAA4335-E554-4125-ACCC-D1CCCAA2166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 TMPLT.potx</Template>
  <TotalTime>127</TotalTime>
  <Words>2915</Words>
  <Application>Microsoft Office PowerPoint</Application>
  <PresentationFormat>Widescreen</PresentationFormat>
  <Paragraphs>193</Paragraphs>
  <Slides>22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AGA Arabesque</vt:lpstr>
      <vt:lpstr>Arial</vt:lpstr>
      <vt:lpstr>Calibri</vt:lpstr>
      <vt:lpstr>Calibri Light</vt:lpstr>
      <vt:lpstr>Sakkal Majalla</vt:lpstr>
      <vt:lpstr>Traditional Arabic</vt:lpstr>
      <vt:lpstr>Office Theme</vt:lpstr>
      <vt:lpstr>PowerPoint Presentation</vt:lpstr>
      <vt:lpstr>عزيزي المتعلم مع نهاية هذا الدّرس ستكون قادرًا على أن:</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AYSHA ALTHABET</dc:creator>
  <cp:lastModifiedBy>Admin</cp:lastModifiedBy>
  <cp:revision>25</cp:revision>
  <cp:lastPrinted>2021-01-17T11:49:49Z</cp:lastPrinted>
  <dcterms:created xsi:type="dcterms:W3CDTF">2020-03-04T10:47:58Z</dcterms:created>
  <dcterms:modified xsi:type="dcterms:W3CDTF">2021-02-07T18:45:10Z</dcterms:modified>
</cp:coreProperties>
</file>