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27" r:id="rId2"/>
    <p:sldId id="257" r:id="rId3"/>
    <p:sldId id="339" r:id="rId4"/>
    <p:sldId id="528" r:id="rId5"/>
    <p:sldId id="515" r:id="rId6"/>
    <p:sldId id="529" r:id="rId7"/>
    <p:sldId id="530" r:id="rId8"/>
    <p:sldId id="531" r:id="rId9"/>
    <p:sldId id="534" r:id="rId10"/>
    <p:sldId id="533" r:id="rId11"/>
    <p:sldId id="535" r:id="rId12"/>
    <p:sldId id="536" r:id="rId13"/>
    <p:sldId id="537" r:id="rId14"/>
    <p:sldId id="542" r:id="rId15"/>
    <p:sldId id="541" r:id="rId16"/>
    <p:sldId id="413" r:id="rId17"/>
    <p:sldId id="414" r:id="rId18"/>
    <p:sldId id="540" r:id="rId19"/>
    <p:sldId id="525" r:id="rId20"/>
    <p:sldId id="32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4630" autoAdjust="0"/>
  </p:normalViewPr>
  <p:slideViewPr>
    <p:cSldViewPr snapToGrid="0">
      <p:cViewPr varScale="1">
        <p:scale>
          <a:sx n="68" d="100"/>
          <a:sy n="68" d="100"/>
        </p:scale>
        <p:origin x="8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A68835-5F8A-4794-9693-7CCEF4C5A82D}" type="datetimeFigureOut">
              <a:rPr lang="en-US" smtClean="0"/>
              <a:t>2/24/2021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25A300-DD2D-4467-B923-B061F030355C}" type="slidenum">
              <a:rPr lang="en-US" smtClean="0"/>
              <a:t>‹#›</a:t>
            </a:fld>
            <a:endParaRPr lang="en-US"/>
          </a:p>
        </p:txBody>
      </p:sp>
    </p:spTree>
    <p:extLst>
      <p:ext uri="{BB962C8B-B14F-4D97-AF65-F5344CB8AC3E}">
        <p14:creationId xmlns:p14="http://schemas.microsoft.com/office/powerpoint/2010/main" val="316132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61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5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4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49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8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61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58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03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44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68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153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52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12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267286" y="6418913"/>
            <a:ext cx="115016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46095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D974CA0-D4DA-43CF-85BF-D299222FBE64}"/>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4225" y="183515"/>
            <a:ext cx="8303543" cy="1370489"/>
          </a:xfrm>
          <a:prstGeom prst="rect">
            <a:avLst/>
          </a:prstGeom>
        </p:spPr>
      </p:pic>
      <p:sp>
        <p:nvSpPr>
          <p:cNvPr id="12" name="Title 1">
            <a:extLst>
              <a:ext uri="{FF2B5EF4-FFF2-40B4-BE49-F238E27FC236}">
                <a16:creationId xmlns:a16="http://schemas.microsoft.com/office/drawing/2014/main" id="{75A80671-97A3-4586-8C4A-B9B23F19A849}"/>
              </a:ext>
            </a:extLst>
          </p:cNvPr>
          <p:cNvSpPr txBox="1">
            <a:spLocks/>
          </p:cNvSpPr>
          <p:nvPr/>
        </p:nvSpPr>
        <p:spPr>
          <a:xfrm>
            <a:off x="3775845" y="1661747"/>
            <a:ext cx="6251433" cy="23247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4800" b="1" i="0" u="none" strike="noStrike" kern="1200" cap="none" spc="0" normalizeH="0" baseline="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rPr>
              <a:t>الطرائق التي سلكها الرسول </a:t>
            </a:r>
            <a:r>
              <a:rPr lang="en-US" sz="4800" b="1" kern="0" dirty="0">
                <a:solidFill>
                  <a:schemeClr val="accent5">
                    <a:lumMod val="75000"/>
                  </a:schemeClr>
                </a:solidFill>
                <a:latin typeface="Sakkal Majalla" panose="02000000000000000000" pitchFamily="2" charset="-78"/>
                <a:cs typeface="Sakkal Majalla" panose="02000000000000000000" pitchFamily="2" charset="-78"/>
                <a:sym typeface="AGA Arabesque" panose="05010101010101010101" pitchFamily="2" charset="2"/>
              </a:rPr>
              <a:t></a:t>
            </a:r>
            <a:r>
              <a:rPr kumimoji="0" lang="ar-BH" sz="4800" b="1" i="0" u="none" strike="noStrike" kern="1200" cap="none" spc="0" normalizeH="0" baseline="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rPr>
              <a:t>   في الدعوة إلى الإسلام</a:t>
            </a:r>
          </a:p>
        </p:txBody>
      </p:sp>
      <p:pic>
        <p:nvPicPr>
          <p:cNvPr id="8" name="Picture 7"/>
          <p:cNvPicPr>
            <a:picLocks noChangeAspect="1"/>
          </p:cNvPicPr>
          <p:nvPr/>
        </p:nvPicPr>
        <p:blipFill>
          <a:blip r:embed="rId3"/>
          <a:stretch>
            <a:fillRect/>
          </a:stretch>
        </p:blipFill>
        <p:spPr>
          <a:xfrm>
            <a:off x="620894" y="1554004"/>
            <a:ext cx="3087656" cy="4305075"/>
          </a:xfrm>
          <a:prstGeom prst="rect">
            <a:avLst/>
          </a:prstGeom>
        </p:spPr>
      </p:pic>
      <p:sp>
        <p:nvSpPr>
          <p:cNvPr id="9" name="Title 1">
            <a:extLst>
              <a:ext uri="{FF2B5EF4-FFF2-40B4-BE49-F238E27FC236}">
                <a16:creationId xmlns:a16="http://schemas.microsoft.com/office/drawing/2014/main" id="{DC6AA060-37D3-4647-9D2E-27EEAFF39C39}"/>
              </a:ext>
            </a:extLst>
          </p:cNvPr>
          <p:cNvSpPr txBox="1">
            <a:spLocks/>
          </p:cNvSpPr>
          <p:nvPr/>
        </p:nvSpPr>
        <p:spPr>
          <a:xfrm>
            <a:off x="5190490" y="4310764"/>
            <a:ext cx="3422142" cy="139141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دراسات</a:t>
            </a:r>
            <a:r>
              <a:rPr kumimoji="0" lang="ar-BH" sz="3600" b="1" i="0" u="none" strike="noStrike" kern="1200" cap="none" spc="0" normalizeH="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 في السيرة</a:t>
            </a:r>
            <a:endPar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endParaRP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rPr>
              <a:t>دين(214)</a:t>
            </a:r>
            <a:endParaRPr kumimoji="0" lang="en-US" sz="3600" b="1" i="0" u="none" strike="noStrike" kern="1200" cap="none" spc="0" normalizeH="0" baseline="0" noProof="0" dirty="0">
              <a:ln>
                <a:noFill/>
              </a:ln>
              <a:solidFill>
                <a:srgbClr val="4472C4">
                  <a:lumMod val="75000"/>
                </a:srgbClr>
              </a:solidFill>
              <a:effectLst/>
              <a:uLnTx/>
              <a:uFillTx/>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3847410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427298" y="185524"/>
            <a:ext cx="7398436" cy="851974"/>
          </a:xfrm>
          <a:prstGeom prst="rect">
            <a:avLst/>
          </a:prstGeom>
          <a:solidFill>
            <a:schemeClr val="accent4">
              <a:lumMod val="40000"/>
              <a:lumOff val="6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السادسة: إرساله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900" b="1" kern="0" dirty="0">
                <a:solidFill>
                  <a:prstClr val="black"/>
                </a:solidFill>
                <a:latin typeface="Sakkal Majalla" panose="02000000000000000000" pitchFamily="2" charset="-78"/>
                <a:cs typeface="Sakkal Majalla" panose="02000000000000000000" pitchFamily="2" charset="-78"/>
              </a:rPr>
              <a:t>الرسل والرسائل لتبليغ الملوك والأمراء</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1193367"/>
            <a:ext cx="11459469" cy="5110679"/>
          </a:xfrm>
          <a:prstGeom prst="roundRect">
            <a:avLst>
              <a:gd name="adj" fmla="val 10905"/>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2800" b="1" kern="0" dirty="0">
                <a:solidFill>
                  <a:schemeClr val="tx1"/>
                </a:solidFill>
                <a:latin typeface="Sakkal Majalla" panose="02000000000000000000" pitchFamily="2" charset="-78"/>
                <a:ea typeface="+mj-ea"/>
                <a:cs typeface="Sakkal Majalla" panose="02000000000000000000" pitchFamily="2" charset="-78"/>
              </a:rPr>
              <a:t>عَنْ محمد ابن إِسْحَاقَ، قَالَ: "بَعَثَ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عَمْرَو بْنَ أُمَيَّةَ الضَّمْرِيَّ إِلَى النَّجَاشِيِّ فِي شَأْنِ جَعْفَرِ بْنِ أَبِي طَالِبٍ وَأَصْحَابِهِ، وَكَتَبَ مَعَهُ كِتَابًا: "بِسْمِ اللهِ الرَّحْمَنِ الرَّحِيمِ مِنْ مُحَمَّدٍ رَسُولِ اللهِ إِلَى النَّجَاشِيِّ الأَصْحَمِ مَلِكِ الْحَبَشَةِ سَلاَمٌ عَلَيْكَ فَإِنِّي أَحْمَدُ إِلَيْكَ اللهَ الْمَلِكَ الْقُدُّوسَ الْمُؤْمِنَ الْمُهَيْمِنَ وَأَشْهَدُ أَنَّ عِيسَى ابْنَ مَرْيَمَ رُوحُ اللهِ وَكَلِمَتُهُ أَلْقَاهَا إِلَى مَرْيَمَ الْبَتُولِ الطَّيِّبَةِ الْحَصِينَةِ فَحَمَلَتْ بِعِيسَى فَخَلَقَهُ مِنْ رُوحِهِ وَنَفَخَهُ كَمَا خَلَقَ آدَمَ بِيَدِهِ وَنَفَخَهُ، وَإِنِّي أَدْعُوكَ إِلَى اللهِ وَحْدَهُ لَا شَرِيكَ لَهُ وَالْمُوَالَاةِ عَلَى طَاعَتِهِ، وَأَنْ تَتَّبِعَنِي وَتُؤْمِنَ بِي وَبِالَّذِي جَاءَنِي فَإِنِّي رَسُولُ اللهِ، وَقَدْ بَعَثْتُ إِلَيْكُمُ ابْنَ عَمِّي جَعْفَرًا وَمَعَهُ نَفَرٌ مِنَ الْمُسْلِمِينَ فَإِذَا جَاءُوكَ </a:t>
            </a:r>
            <a:r>
              <a:rPr lang="ar-BH" sz="2800" b="1" kern="0" dirty="0" err="1">
                <a:solidFill>
                  <a:schemeClr val="tx1"/>
                </a:solidFill>
                <a:latin typeface="Sakkal Majalla" panose="02000000000000000000" pitchFamily="2" charset="-78"/>
                <a:ea typeface="+mj-ea"/>
                <a:cs typeface="Sakkal Majalla" panose="02000000000000000000" pitchFamily="2" charset="-78"/>
              </a:rPr>
              <a:t>فَاقْرِهِمْ</a:t>
            </a:r>
            <a:r>
              <a:rPr lang="ar-BH" sz="2800" b="1" kern="0" dirty="0">
                <a:solidFill>
                  <a:schemeClr val="tx1"/>
                </a:solidFill>
                <a:latin typeface="Sakkal Majalla" panose="02000000000000000000" pitchFamily="2" charset="-78"/>
                <a:ea typeface="+mj-ea"/>
                <a:cs typeface="Sakkal Majalla" panose="02000000000000000000" pitchFamily="2" charset="-78"/>
              </a:rPr>
              <a:t> وَدَعِ التَّجَبُّرَ فَإِنِّي أَدْعُوكَ وَجُنُودَكَ إِلَى اللهِ وَقَدْ بَلَّغْتُ وَنَصَحْتُ فَاقْبَلُوا نَصِيحَتِي وَالسَّلَامُ عَلَى مَنِ اتَّبَعَ الْهُدَى" </a:t>
            </a:r>
            <a:r>
              <a:rPr lang="ar-BH" sz="2000" b="1" kern="0" dirty="0">
                <a:solidFill>
                  <a:schemeClr val="tx1"/>
                </a:solidFill>
                <a:latin typeface="Sakkal Majalla" panose="02000000000000000000" pitchFamily="2" charset="-78"/>
                <a:ea typeface="+mj-ea"/>
                <a:cs typeface="Sakkal Majalla" panose="02000000000000000000" pitchFamily="2" charset="-78"/>
              </a:rPr>
              <a:t>[رواه البيهقي في دلائل النبوة ومعرفة أحوال صاحب الشريعة، 2/309]</a:t>
            </a:r>
            <a:r>
              <a:rPr lang="ar-BH" sz="2800" b="1" kern="0" dirty="0">
                <a:solidFill>
                  <a:schemeClr val="tx1"/>
                </a:solidFill>
                <a:latin typeface="Sakkal Majalla" panose="02000000000000000000" pitchFamily="2" charset="-78"/>
                <a:ea typeface="+mj-ea"/>
                <a:cs typeface="Sakkal Majalla" panose="02000000000000000000" pitchFamily="2" charset="-78"/>
              </a:rPr>
              <a:t>.</a:t>
            </a:r>
            <a:endParaRPr lang="ar-SA" sz="2800" b="1" kern="0" dirty="0">
              <a:solidFill>
                <a:schemeClr val="tx1"/>
              </a:solidFill>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20241535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childTnLst>
                          </p:cTn>
                        </p:par>
                        <p:par>
                          <p:cTn id="12" fill="hold">
                            <p:stCondLst>
                              <p:cond delay="3250"/>
                            </p:stCondLst>
                            <p:childTnLst>
                              <p:par>
                                <p:cTn id="13" presetID="31" presetClass="entr" presetSubtype="0"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197246" y="745176"/>
            <a:ext cx="7628488" cy="851974"/>
          </a:xfrm>
          <a:prstGeom prst="rect">
            <a:avLst/>
          </a:prstGeom>
          <a:solidFill>
            <a:schemeClr val="bg1">
              <a:lumMod val="85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defRPr/>
            </a:pPr>
            <a:r>
              <a:rPr lang="ar-BH" sz="2900" b="1" kern="0" dirty="0">
                <a:solidFill>
                  <a:prstClr val="black"/>
                </a:solidFill>
                <a:latin typeface="Sakkal Majalla" panose="02000000000000000000" pitchFamily="2" charset="-78"/>
                <a:cs typeface="Sakkal Majalla" panose="02000000000000000000" pitchFamily="2" charset="-78"/>
              </a:rPr>
              <a:t>الطريقة السادسة: إرساله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900" b="1" kern="0" dirty="0">
                <a:solidFill>
                  <a:prstClr val="black"/>
                </a:solidFill>
                <a:latin typeface="Sakkal Majalla" panose="02000000000000000000" pitchFamily="2" charset="-78"/>
                <a:cs typeface="Sakkal Majalla" panose="02000000000000000000" pitchFamily="2" charset="-78"/>
              </a:rPr>
              <a:t>الرسل والرسائل لتبليغ الملوك والأمراء</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469851" y="2197756"/>
            <a:ext cx="11252297" cy="3662591"/>
          </a:xfrm>
          <a:prstGeom prst="roundRect">
            <a:avLst>
              <a:gd name="adj" fmla="val 11589"/>
            </a:avLst>
          </a:prstGeom>
          <a:solidFill>
            <a:schemeClr val="bg1">
              <a:lumMod val="95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2800" b="1" kern="0" dirty="0">
                <a:solidFill>
                  <a:schemeClr val="tx1"/>
                </a:solidFill>
                <a:latin typeface="Sakkal Majalla" panose="02000000000000000000" pitchFamily="2" charset="-78"/>
                <a:ea typeface="+mj-ea"/>
                <a:cs typeface="Sakkal Majalla" panose="02000000000000000000" pitchFamily="2" charset="-78"/>
              </a:rPr>
              <a:t>وأخرج البخاري عن ابن عباس حديث أبي سفيان مع هرقل، وفيه نصُّ رسالة النبي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schemeClr val="tx1"/>
                </a:solidFill>
                <a:latin typeface="Sakkal Majalla" panose="02000000000000000000" pitchFamily="2" charset="-78"/>
                <a:ea typeface="+mj-ea"/>
                <a:cs typeface="Sakkal Majalla" panose="02000000000000000000" pitchFamily="2" charset="-78"/>
              </a:rPr>
              <a:t> إليه :"بِسْمِ اللَّهِ الرَّحْمَنِ الرَّحِيمِ، مِنْ مُحَمَّدٍ عَبْدِ اللَّهِ وَرَسُولِهِ إِلَى هِرَقْلَ عَظِيمِ الرُّومِ: سَلاَمٌ عَلَى مَنِ اتَّبَعَ الهُدَى، أَمَّا بَعْدُ، فَإِنِّي أَدْعُوكَ بِدِعَايَةِ الإِسْلاَمِ، أَسْلِمْ تَسْلَمْ، يُؤْتِكَ اللَّهُ أَجْرَكَ مَرَّتَيْنِ، فَإِنْ تَوَلَّيْتَ فَإِنَّ عَلَيْكَ إِثْمَ الأَرِيسِيِّينَ" </a:t>
            </a:r>
            <a:r>
              <a:rPr lang="ar-SA" sz="2800" b="1" dirty="0">
                <a:solidFill>
                  <a:prstClr val="black"/>
                </a:solidFill>
                <a:latin typeface="Sakkal Majalla" panose="02000000000000000000" pitchFamily="2" charset="-78"/>
                <a:cs typeface="Sakkal Majalla" panose="02000000000000000000" pitchFamily="2" charset="-78"/>
              </a:rPr>
              <a:t>﴿</a:t>
            </a:r>
            <a:r>
              <a:rPr lang="ar-BH" sz="2800" b="1" kern="0" dirty="0">
                <a:solidFill>
                  <a:schemeClr val="tx1"/>
                </a:solidFill>
                <a:latin typeface="Sakkal Majalla" panose="02000000000000000000" pitchFamily="2" charset="-78"/>
                <a:ea typeface="+mj-ea"/>
                <a:cs typeface="Sakkal Majalla" panose="02000000000000000000" pitchFamily="2" charset="-78"/>
              </a:rPr>
              <a:t>يَا أَهْلَ الكِتَابِ تَعَالَوْا إِلَى كَلِمَةٍ سَوَاءٍ بَيْنَنَا وَبَيْنَكُمْ أَنْ لاَ نَعْبُدَ إِلَّا اللَّهَ وَلاَ نُشْرِكَ بِهِ شَيْئًا وَلاَ يَتَّخِذَ بَعْضُنَا بَعْضًا أَرْبَابًا مِنْ دُونِ اللَّهِ فَإِنْ تَوَلَّوْا فَقُولُوا اشْهَدُوا بِأَنَّا مُسْلِمُونَ</a:t>
            </a:r>
            <a:r>
              <a:rPr lang="ar-SA" sz="2800" b="1" dirty="0">
                <a:solidFill>
                  <a:prstClr val="black"/>
                </a:solidFill>
                <a:latin typeface="Sakkal Majalla" panose="02000000000000000000" pitchFamily="2" charset="-78"/>
                <a:cs typeface="Sakkal Majalla" panose="02000000000000000000" pitchFamily="2" charset="-78"/>
              </a:rPr>
              <a:t>﴾</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BH" sz="2000" b="1" kern="0" dirty="0">
                <a:solidFill>
                  <a:schemeClr val="tx1"/>
                </a:solidFill>
                <a:latin typeface="Sakkal Majalla" panose="02000000000000000000" pitchFamily="2" charset="-78"/>
                <a:ea typeface="+mj-ea"/>
                <a:cs typeface="Sakkal Majalla" panose="02000000000000000000" pitchFamily="2" charset="-78"/>
              </a:rPr>
              <a:t>[الآية 64 من سورة آل عمران]. رواه البخاري برقم (7)</a:t>
            </a:r>
            <a:r>
              <a:rPr lang="ar-BH" sz="2800" b="1" kern="0" dirty="0">
                <a:solidFill>
                  <a:schemeClr val="tx1"/>
                </a:solidFill>
                <a:latin typeface="Sakkal Majalla" panose="02000000000000000000" pitchFamily="2" charset="-78"/>
                <a:ea typeface="+mj-ea"/>
                <a:cs typeface="Sakkal Majalla" panose="02000000000000000000" pitchFamily="2" charset="-78"/>
              </a:rPr>
              <a:t>.</a:t>
            </a:r>
            <a:endParaRPr lang="ar-SA" sz="2800" b="1" kern="0" dirty="0">
              <a:solidFill>
                <a:schemeClr val="tx1"/>
              </a:solidFill>
              <a:latin typeface="Sakkal Majalla" panose="02000000000000000000" pitchFamily="2" charset="-78"/>
              <a:ea typeface="+mj-ea"/>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134690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childTnLst>
                          </p:cTn>
                        </p:par>
                        <p:par>
                          <p:cTn id="12" fill="hold">
                            <p:stCondLst>
                              <p:cond delay="3250"/>
                            </p:stCondLst>
                            <p:childTnLst>
                              <p:par>
                                <p:cTn id="13" presetID="31" presetClass="entr" presetSubtype="0"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443943" y="801326"/>
            <a:ext cx="7325015" cy="851974"/>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defRPr/>
            </a:pPr>
            <a:r>
              <a:rPr lang="ar-BH" sz="2900" b="1" kern="0" dirty="0">
                <a:solidFill>
                  <a:prstClr val="black"/>
                </a:solidFill>
                <a:latin typeface="Sakkal Majalla" panose="02000000000000000000" pitchFamily="2" charset="-78"/>
                <a:cs typeface="Sakkal Majalla" panose="02000000000000000000" pitchFamily="2" charset="-78"/>
              </a:rPr>
              <a:t>الطريقة السادسة: إرساله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900" b="1" kern="0" dirty="0">
                <a:solidFill>
                  <a:prstClr val="black"/>
                </a:solidFill>
                <a:latin typeface="Sakkal Majalla" panose="02000000000000000000" pitchFamily="2" charset="-78"/>
                <a:cs typeface="Sakkal Majalla" panose="02000000000000000000" pitchFamily="2" charset="-78"/>
              </a:rPr>
              <a:t>الرسل والرسائل لتبليغ الملوك والأمراء</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kern="0" dirty="0">
              <a:solidFill>
                <a:prstClr val="black"/>
              </a:solidFill>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2169290"/>
            <a:ext cx="11459469" cy="3733631"/>
          </a:xfrm>
          <a:prstGeom prst="roundRect">
            <a:avLst/>
          </a:prstGeom>
          <a:solidFill>
            <a:schemeClr val="accent6">
              <a:lumMod val="20000"/>
              <a:lumOff val="80000"/>
            </a:schemeClr>
          </a:solidFill>
          <a:ln w="28575">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2800" b="1" kern="0" dirty="0">
                <a:solidFill>
                  <a:schemeClr val="tx1"/>
                </a:solidFill>
                <a:latin typeface="Sakkal Majalla" panose="02000000000000000000" pitchFamily="2" charset="-78"/>
                <a:ea typeface="+mj-ea"/>
                <a:cs typeface="Sakkal Majalla" panose="02000000000000000000" pitchFamily="2" charset="-78"/>
              </a:rPr>
              <a:t>وأخرج ابن جرير الطبري من طريق محمد بن إسحاق نصّ رسالة النبي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kern="0" dirty="0">
                <a:solidFill>
                  <a:schemeClr val="tx1"/>
                </a:solidFill>
                <a:latin typeface="Sakkal Majalla" panose="02000000000000000000" pitchFamily="2" charset="-78"/>
                <a:ea typeface="+mj-ea"/>
                <a:cs typeface="Sakkal Majalla" panose="02000000000000000000" pitchFamily="2" charset="-78"/>
              </a:rPr>
              <a:t>إلى </a:t>
            </a:r>
            <a:r>
              <a:rPr lang="ar-BH" sz="2800" b="1" kern="0" dirty="0">
                <a:solidFill>
                  <a:schemeClr val="tx1"/>
                </a:solidFill>
                <a:latin typeface="Sakkal Majalla" panose="02000000000000000000" pitchFamily="2" charset="-78"/>
                <a:cs typeface="Sakkal Majalla" panose="02000000000000000000" pitchFamily="2" charset="-78"/>
              </a:rPr>
              <a:t>كسرى "بِسْمِ اللهِ الرَّحْمَنِ الرَّحِيمِ مِنْ مُحَمَّدٍ رَسُولُ اللهِ إِلَى كِسْرِى عِظِيمِ فَارِس، سَلاَمٌ عَلَى مَن اتَّبَعَ الْهُدَى، وَآمَنَ بِاللَّهِ وَرَسُولِهِ، وَشَهِدَ أَنْ لا إِلَهَ إِلا اللَّهُ وَحْدَهُ لا شَرِيكَ لَهُ، وَأَنَّ مُحَمَّدًا عَبْدُهُ وَرَسُولُهُ، وَأَدْعُوكَ بِدُعَاءِ اللَّهِ، فَإِنِّي أَنَا رَسُولُ اللَّهِ إِلَى النَّاسِ كَافَّةً لأُنْذِرَ مَنْ كانَ حَيًّا وَيَحِقَّ الْقَوْلُ عَلَى الْكافِرِينَ، فَأَسْلَمَ تَسْلَمْ، فَإِنْ أَبَيْتَ، فَإِنَّ إِثْمَ الْمَجُوسِ عَلَيْكَ". </a:t>
            </a:r>
            <a:r>
              <a:rPr lang="ar-BH" sz="2000" b="1" kern="0" dirty="0">
                <a:solidFill>
                  <a:schemeClr val="tx1"/>
                </a:solidFill>
                <a:latin typeface="Sakkal Majalla" panose="02000000000000000000" pitchFamily="2" charset="-78"/>
                <a:cs typeface="Sakkal Majalla" panose="02000000000000000000" pitchFamily="2" charset="-78"/>
              </a:rPr>
              <a:t>[تاريخ الرسل والملوك، 2 / 254-255]</a:t>
            </a:r>
            <a:r>
              <a:rPr lang="ar-BH" sz="2800" b="1" kern="0" dirty="0">
                <a:solidFill>
                  <a:schemeClr val="tx1"/>
                </a:solidFill>
                <a:latin typeface="Sakkal Majalla" panose="02000000000000000000" pitchFamily="2" charset="-78"/>
                <a:cs typeface="Sakkal Majalla" panose="02000000000000000000" pitchFamily="2" charset="-78"/>
              </a:rPr>
              <a:t>.</a:t>
            </a:r>
            <a:endParaRPr lang="ar-SA" sz="2800" b="1" kern="0" dirty="0">
              <a:solidFill>
                <a:schemeClr val="tx1"/>
              </a:solidFill>
              <a:latin typeface="Sakkal Majalla" panose="02000000000000000000" pitchFamily="2" charset="-78"/>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168784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p:cTn id="16"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107305" y="244044"/>
            <a:ext cx="7661653" cy="851974"/>
          </a:xfrm>
          <a:prstGeom prst="rect">
            <a:avLst/>
          </a:prstGeom>
          <a:solidFill>
            <a:schemeClr val="accent2">
              <a:lumMod val="40000"/>
              <a:lumOff val="6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defRPr/>
            </a:pPr>
            <a:r>
              <a:rPr lang="ar-BH" sz="2900" b="1" kern="0" dirty="0">
                <a:solidFill>
                  <a:prstClr val="black"/>
                </a:solidFill>
                <a:latin typeface="Sakkal Majalla" panose="02000000000000000000" pitchFamily="2" charset="-78"/>
                <a:ea typeface="+mn-ea"/>
                <a:cs typeface="Sakkal Majalla" panose="02000000000000000000" pitchFamily="2" charset="-78"/>
              </a:rPr>
              <a:t>الطريقة السادسة: إرساله </a:t>
            </a:r>
            <a:r>
              <a:rPr lang="ar-BH" sz="2900" b="1" kern="0" dirty="0">
                <a:solidFill>
                  <a:prstClr val="black"/>
                </a:solidFill>
                <a:latin typeface="Sakkal Majalla" panose="02000000000000000000" pitchFamily="2" charset="-78"/>
                <a:ea typeface="+mn-ea"/>
                <a:cs typeface="Sakkal Majalla" panose="02000000000000000000" pitchFamily="2" charset="-78"/>
                <a:sym typeface="AGA Arabesque" panose="05010101010101010101" pitchFamily="2" charset="2"/>
              </a:rPr>
              <a:t> </a:t>
            </a:r>
            <a:r>
              <a:rPr lang="ar-BH" sz="2900" b="1" kern="0" dirty="0">
                <a:solidFill>
                  <a:prstClr val="black"/>
                </a:solidFill>
                <a:latin typeface="Sakkal Majalla" panose="02000000000000000000" pitchFamily="2" charset="-78"/>
                <a:ea typeface="+mn-ea"/>
                <a:cs typeface="Sakkal Majalla" panose="02000000000000000000" pitchFamily="2" charset="-78"/>
              </a:rPr>
              <a:t>الرسل والرسائل لتبليغ الملوك والأمراء</a:t>
            </a:r>
            <a:r>
              <a:rPr lang="ar-BH" sz="2800" b="1" kern="0" dirty="0">
                <a:solidFill>
                  <a:prstClr val="black"/>
                </a:solidFill>
                <a:latin typeface="Sakkal Majalla" panose="02000000000000000000" pitchFamily="2" charset="-78"/>
                <a:ea typeface="+mn-ea"/>
                <a:cs typeface="Sakkal Majalla" panose="02000000000000000000" pitchFamily="2" charset="-78"/>
              </a:rPr>
              <a:t>.</a:t>
            </a:r>
            <a:endParaRPr lang="en-US" sz="2800" b="1" kern="0" dirty="0">
              <a:solidFill>
                <a:prstClr val="black"/>
              </a:solidFill>
              <a:latin typeface="Sakkal Majalla" panose="02000000000000000000" pitchFamily="2" charset="-78"/>
              <a:ea typeface="+mn-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09489" y="1217370"/>
            <a:ext cx="11459469" cy="2817792"/>
          </a:xfrm>
          <a:prstGeom prst="roundRect">
            <a:avLst/>
          </a:prstGeom>
          <a:solidFill>
            <a:schemeClr val="accent2">
              <a:lumMod val="20000"/>
              <a:lumOff val="80000"/>
            </a:schemeClr>
          </a:solidFill>
          <a:ln w="28575">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BH" sz="2800" b="1" kern="0" dirty="0">
                <a:solidFill>
                  <a:schemeClr val="tx1"/>
                </a:solidFill>
                <a:latin typeface="Sakkal Majalla" panose="02000000000000000000" pitchFamily="2" charset="-78"/>
                <a:ea typeface="+mj-ea"/>
                <a:cs typeface="Sakkal Majalla" panose="02000000000000000000" pitchFamily="2" charset="-78"/>
              </a:rPr>
              <a:t>وأخرج البيهقي نصّ رسالة النبي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BH"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 </a:t>
            </a:r>
            <a:r>
              <a:rPr lang="ar-BH" sz="2800" b="1" kern="0" dirty="0">
                <a:solidFill>
                  <a:schemeClr val="tx1"/>
                </a:solidFill>
                <a:latin typeface="Sakkal Majalla" panose="02000000000000000000" pitchFamily="2" charset="-78"/>
                <a:ea typeface="+mj-ea"/>
                <a:cs typeface="Sakkal Majalla" panose="02000000000000000000" pitchFamily="2" charset="-78"/>
              </a:rPr>
              <a:t>إلى أهل نجران: بِسْمِ إِلَهِ إِبْرَاهِيمَ وَإِسْحَاقَ وَيَعْقُوبَ مِنْ مُحَمَّدٍ النَّبِيِّ رَسُولِ اللهِ إِلَى أُسْقُفِّ نَجْرَانَ، وَأَهْلِ نَجْرَانَ: إِنْ أَسْلَمْتُمْ فَإِنِّي أَحْمَدُ إِلَيْكُمُ اللهَ إِلَهَ إِبْرَاهِيمَ وَإِسْحَاقَ وَيَعْقُوبَ، أَمَّا بَعْدُ: فَإِنِّي أَدْعُوكُمْ إِلَى عِبَادَةِ اللهِ مِنْ عِبَادَةِ الْعِبَادِ وَأَدْعُوكُمْ إِلَى وِلاَيَةِ اللهِ مِنْ وِلاَيَةِ الْعِبَادِ، فَإِنْ أَبَيْتُمْ فَالْجِزْيَةُ، فَإِنْ أَبَيْتُمْ فَقَدْ آذَنْتُكُمْ بِحَرْبٍ وَالسَّلاَمُ". </a:t>
            </a:r>
            <a:r>
              <a:rPr lang="ar-BH" sz="2000" b="1" kern="0" dirty="0">
                <a:solidFill>
                  <a:schemeClr val="tx1"/>
                </a:solidFill>
                <a:latin typeface="Sakkal Majalla" panose="02000000000000000000" pitchFamily="2" charset="-78"/>
                <a:ea typeface="+mj-ea"/>
                <a:cs typeface="Sakkal Majalla" panose="02000000000000000000" pitchFamily="2" charset="-78"/>
              </a:rPr>
              <a:t>[دلائل النبوة ومعرفة أحوال صاحب الشريعة، 5/358]</a:t>
            </a:r>
            <a:r>
              <a:rPr lang="ar-BH" sz="2800" b="1" kern="0" dirty="0">
                <a:solidFill>
                  <a:schemeClr val="tx1"/>
                </a:solidFill>
                <a:latin typeface="Sakkal Majalla" panose="02000000000000000000" pitchFamily="2" charset="-78"/>
                <a:ea typeface="+mj-ea"/>
                <a:cs typeface="Sakkal Majalla" panose="02000000000000000000" pitchFamily="2" charset="-78"/>
              </a:rPr>
              <a:t>.</a:t>
            </a: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9" name="Rectangle: Rounded Corners 12">
            <a:extLst>
              <a:ext uri="{FF2B5EF4-FFF2-40B4-BE49-F238E27FC236}">
                <a16:creationId xmlns:a16="http://schemas.microsoft.com/office/drawing/2014/main" id="{DFB9D6E1-BEA0-4891-93DD-FC404327F93B}"/>
              </a:ext>
            </a:extLst>
          </p:cNvPr>
          <p:cNvSpPr/>
          <p:nvPr/>
        </p:nvSpPr>
        <p:spPr>
          <a:xfrm>
            <a:off x="309489" y="4156514"/>
            <a:ext cx="11459469" cy="2141046"/>
          </a:xfrm>
          <a:prstGeom prst="roundRect">
            <a:avLst/>
          </a:prstGeom>
          <a:solidFill>
            <a:schemeClr val="accent4">
              <a:lumMod val="20000"/>
              <a:lumOff val="80000"/>
            </a:schemeClr>
          </a:solidFill>
          <a:ln w="28575">
            <a:solidFill>
              <a:schemeClr val="accent4">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spcBef>
                <a:spcPts val="1000"/>
              </a:spcBef>
            </a:pPr>
            <a:r>
              <a:rPr lang="ar-BH" sz="2800" b="1" dirty="0">
                <a:solidFill>
                  <a:schemeClr val="tx1"/>
                </a:solidFill>
                <a:latin typeface="Sakkal Majalla" panose="02000000000000000000" pitchFamily="2" charset="-78"/>
                <a:cs typeface="Sakkal Majalla" panose="02000000000000000000" pitchFamily="2" charset="-78"/>
              </a:rPr>
              <a:t>وقد أرسل النبي</a:t>
            </a:r>
            <a:r>
              <a:rPr lang="en-US" sz="28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chemeClr val="tx1"/>
                </a:solidFill>
                <a:latin typeface="Sakkal Majalla" panose="02000000000000000000" pitchFamily="2" charset="-78"/>
                <a:cs typeface="Sakkal Majalla" panose="02000000000000000000" pitchFamily="2" charset="-78"/>
              </a:rPr>
              <a:t> رسائل مشابهة إلى مقوقس مصر، وإلى ملك اليمامة، وإلى المنذر بن ساوى عظيم البحرين، وإلى الحارث بن أبي شمر الغساني، وإلى الحارث بن عبد كُلال الحميري، وإلى ملكي عُمان ابني </a:t>
            </a:r>
            <a:r>
              <a:rPr lang="ar-BH" sz="2800" b="1" dirty="0" err="1">
                <a:solidFill>
                  <a:schemeClr val="tx1"/>
                </a:solidFill>
                <a:latin typeface="Sakkal Majalla" panose="02000000000000000000" pitchFamily="2" charset="-78"/>
                <a:cs typeface="Sakkal Majalla" panose="02000000000000000000" pitchFamily="2" charset="-78"/>
              </a:rPr>
              <a:t>الجلندي</a:t>
            </a:r>
            <a:r>
              <a:rPr lang="ar-BH" sz="2800" b="1" dirty="0">
                <a:solidFill>
                  <a:schemeClr val="tx1"/>
                </a:solidFill>
                <a:latin typeface="Sakkal Majalla" panose="02000000000000000000" pitchFamily="2" charset="-78"/>
                <a:cs typeface="Sakkal Majalla" panose="02000000000000000000" pitchFamily="2" charset="-78"/>
              </a:rPr>
              <a:t>، وغيرهم.</a:t>
            </a:r>
          </a:p>
        </p:txBody>
      </p:sp>
    </p:spTree>
    <p:extLst>
      <p:ext uri="{BB962C8B-B14F-4D97-AF65-F5344CB8AC3E}">
        <p14:creationId xmlns:p14="http://schemas.microsoft.com/office/powerpoint/2010/main" val="68691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945070" y="189153"/>
            <a:ext cx="2301855" cy="598660"/>
          </a:xfrm>
          <a:custGeom>
            <a:avLst/>
            <a:gdLst>
              <a:gd name="connsiteX0" fmla="*/ 0 w 2301855"/>
              <a:gd name="connsiteY0" fmla="*/ 99779 h 598660"/>
              <a:gd name="connsiteX1" fmla="*/ 99779 w 2301855"/>
              <a:gd name="connsiteY1" fmla="*/ 0 h 598660"/>
              <a:gd name="connsiteX2" fmla="*/ 646376 w 2301855"/>
              <a:gd name="connsiteY2" fmla="*/ 0 h 598660"/>
              <a:gd name="connsiteX3" fmla="*/ 1108882 w 2301855"/>
              <a:gd name="connsiteY3" fmla="*/ 0 h 598660"/>
              <a:gd name="connsiteX4" fmla="*/ 1655479 w 2301855"/>
              <a:gd name="connsiteY4" fmla="*/ 0 h 598660"/>
              <a:gd name="connsiteX5" fmla="*/ 2202076 w 2301855"/>
              <a:gd name="connsiteY5" fmla="*/ 0 h 598660"/>
              <a:gd name="connsiteX6" fmla="*/ 2301855 w 2301855"/>
              <a:gd name="connsiteY6" fmla="*/ 99779 h 598660"/>
              <a:gd name="connsiteX7" fmla="*/ 2301855 w 2301855"/>
              <a:gd name="connsiteY7" fmla="*/ 498881 h 598660"/>
              <a:gd name="connsiteX8" fmla="*/ 2202076 w 2301855"/>
              <a:gd name="connsiteY8" fmla="*/ 598660 h 598660"/>
              <a:gd name="connsiteX9" fmla="*/ 1655479 w 2301855"/>
              <a:gd name="connsiteY9" fmla="*/ 598660 h 598660"/>
              <a:gd name="connsiteX10" fmla="*/ 1108882 w 2301855"/>
              <a:gd name="connsiteY10" fmla="*/ 598660 h 598660"/>
              <a:gd name="connsiteX11" fmla="*/ 562284 w 2301855"/>
              <a:gd name="connsiteY11" fmla="*/ 598660 h 598660"/>
              <a:gd name="connsiteX12" fmla="*/ 99779 w 2301855"/>
              <a:gd name="connsiteY12" fmla="*/ 598660 h 598660"/>
              <a:gd name="connsiteX13" fmla="*/ 0 w 2301855"/>
              <a:gd name="connsiteY13" fmla="*/ 498881 h 598660"/>
              <a:gd name="connsiteX14" fmla="*/ 0 w 2301855"/>
              <a:gd name="connsiteY14" fmla="*/ 99779 h 5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1855" h="598660" fill="none" extrusionOk="0">
                <a:moveTo>
                  <a:pt x="0" y="99779"/>
                </a:moveTo>
                <a:cubicBezTo>
                  <a:pt x="-10813" y="47902"/>
                  <a:pt x="45132" y="1414"/>
                  <a:pt x="99779" y="0"/>
                </a:cubicBezTo>
                <a:cubicBezTo>
                  <a:pt x="368652" y="228"/>
                  <a:pt x="464566" y="26350"/>
                  <a:pt x="646376" y="0"/>
                </a:cubicBezTo>
                <a:cubicBezTo>
                  <a:pt x="828186" y="-26350"/>
                  <a:pt x="967607" y="-7371"/>
                  <a:pt x="1108882" y="0"/>
                </a:cubicBezTo>
                <a:cubicBezTo>
                  <a:pt x="1250157" y="7371"/>
                  <a:pt x="1476601" y="6467"/>
                  <a:pt x="1655479" y="0"/>
                </a:cubicBezTo>
                <a:cubicBezTo>
                  <a:pt x="1834357" y="-6467"/>
                  <a:pt x="1945053" y="23045"/>
                  <a:pt x="2202076" y="0"/>
                </a:cubicBezTo>
                <a:cubicBezTo>
                  <a:pt x="2258223" y="-3588"/>
                  <a:pt x="2299853" y="46880"/>
                  <a:pt x="2301855" y="99779"/>
                </a:cubicBezTo>
                <a:cubicBezTo>
                  <a:pt x="2314781" y="251225"/>
                  <a:pt x="2299834" y="351235"/>
                  <a:pt x="2301855" y="498881"/>
                </a:cubicBezTo>
                <a:cubicBezTo>
                  <a:pt x="2304325" y="548606"/>
                  <a:pt x="2266741" y="600641"/>
                  <a:pt x="2202076" y="598660"/>
                </a:cubicBezTo>
                <a:cubicBezTo>
                  <a:pt x="2045160" y="618736"/>
                  <a:pt x="1875338" y="607569"/>
                  <a:pt x="1655479" y="598660"/>
                </a:cubicBezTo>
                <a:cubicBezTo>
                  <a:pt x="1435620" y="589751"/>
                  <a:pt x="1306129" y="597553"/>
                  <a:pt x="1108882" y="598660"/>
                </a:cubicBezTo>
                <a:cubicBezTo>
                  <a:pt x="911635" y="599767"/>
                  <a:pt x="821634" y="603303"/>
                  <a:pt x="562284" y="598660"/>
                </a:cubicBezTo>
                <a:cubicBezTo>
                  <a:pt x="302934" y="594017"/>
                  <a:pt x="210333" y="611204"/>
                  <a:pt x="99779" y="598660"/>
                </a:cubicBezTo>
                <a:cubicBezTo>
                  <a:pt x="51753" y="602923"/>
                  <a:pt x="5133" y="553637"/>
                  <a:pt x="0" y="498881"/>
                </a:cubicBezTo>
                <a:cubicBezTo>
                  <a:pt x="-12898" y="378921"/>
                  <a:pt x="6746" y="283941"/>
                  <a:pt x="0" y="99779"/>
                </a:cubicBezTo>
                <a:close/>
              </a:path>
              <a:path w="2301855" h="598660" stroke="0" extrusionOk="0">
                <a:moveTo>
                  <a:pt x="0" y="99779"/>
                </a:moveTo>
                <a:cubicBezTo>
                  <a:pt x="6015" y="37306"/>
                  <a:pt x="55332" y="5311"/>
                  <a:pt x="99779" y="0"/>
                </a:cubicBezTo>
                <a:cubicBezTo>
                  <a:pt x="277644" y="-22206"/>
                  <a:pt x="387390" y="9847"/>
                  <a:pt x="583307" y="0"/>
                </a:cubicBezTo>
                <a:cubicBezTo>
                  <a:pt x="779224" y="-9847"/>
                  <a:pt x="1026442" y="-23138"/>
                  <a:pt x="1150928" y="0"/>
                </a:cubicBezTo>
                <a:cubicBezTo>
                  <a:pt x="1275414" y="23138"/>
                  <a:pt x="1452069" y="-8397"/>
                  <a:pt x="1634456" y="0"/>
                </a:cubicBezTo>
                <a:cubicBezTo>
                  <a:pt x="1816843" y="8397"/>
                  <a:pt x="2016079" y="-22625"/>
                  <a:pt x="2202076" y="0"/>
                </a:cubicBezTo>
                <a:cubicBezTo>
                  <a:pt x="2251904" y="4701"/>
                  <a:pt x="2297587" y="43915"/>
                  <a:pt x="2301855" y="99779"/>
                </a:cubicBezTo>
                <a:cubicBezTo>
                  <a:pt x="2283997" y="201060"/>
                  <a:pt x="2320218" y="346169"/>
                  <a:pt x="2301855" y="498881"/>
                </a:cubicBezTo>
                <a:cubicBezTo>
                  <a:pt x="2301428" y="551072"/>
                  <a:pt x="2261742" y="594310"/>
                  <a:pt x="2202076" y="598660"/>
                </a:cubicBezTo>
                <a:cubicBezTo>
                  <a:pt x="2085096" y="579478"/>
                  <a:pt x="1817821" y="595704"/>
                  <a:pt x="1655479" y="598660"/>
                </a:cubicBezTo>
                <a:cubicBezTo>
                  <a:pt x="1493137" y="601616"/>
                  <a:pt x="1291986" y="608592"/>
                  <a:pt x="1171950" y="598660"/>
                </a:cubicBezTo>
                <a:cubicBezTo>
                  <a:pt x="1051914" y="588728"/>
                  <a:pt x="902279" y="601529"/>
                  <a:pt x="709445" y="598660"/>
                </a:cubicBezTo>
                <a:cubicBezTo>
                  <a:pt x="516611" y="595791"/>
                  <a:pt x="235123" y="601213"/>
                  <a:pt x="99779" y="598660"/>
                </a:cubicBezTo>
                <a:cubicBezTo>
                  <a:pt x="50654" y="596420"/>
                  <a:pt x="2152" y="555632"/>
                  <a:pt x="0" y="498881"/>
                </a:cubicBezTo>
                <a:cubicBezTo>
                  <a:pt x="-13184" y="335141"/>
                  <a:pt x="-12061" y="239528"/>
                  <a:pt x="0" y="99779"/>
                </a:cubicBezTo>
                <a:close/>
              </a:path>
            </a:pathLst>
          </a:custGeom>
          <a:solidFill>
            <a:schemeClr val="accent2">
              <a:lumMod val="20000"/>
              <a:lumOff val="80000"/>
            </a:schemeClr>
          </a:solidFill>
          <a:ln w="28575">
            <a:solidFill>
              <a:schemeClr val="accent2">
                <a:lumMod val="75000"/>
              </a:schemeClr>
            </a:solidFill>
            <a:extLst>
              <a:ext uri="{C807C97D-BFC1-408E-A445-0C87EB9F89A2}">
                <ask:lineSketchStyleProps xmlns:ask="http://schemas.microsoft.com/office/drawing/2018/sketchyshapes" sd="275347568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نشاط</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6" name="Rectangle: Rounded Corners 5">
            <a:extLst>
              <a:ext uri="{FF2B5EF4-FFF2-40B4-BE49-F238E27FC236}">
                <a16:creationId xmlns:a16="http://schemas.microsoft.com/office/drawing/2014/main" id="{850099B5-AAF5-404A-B3FC-BFE2A9DEE3B1}"/>
              </a:ext>
            </a:extLst>
          </p:cNvPr>
          <p:cNvSpPr/>
          <p:nvPr/>
        </p:nvSpPr>
        <p:spPr>
          <a:xfrm>
            <a:off x="3282846" y="3686646"/>
            <a:ext cx="8656409" cy="780665"/>
          </a:xfrm>
          <a:prstGeom prst="roundRect">
            <a:avLst/>
          </a:prstGeom>
          <a:solidFill>
            <a:schemeClr val="accent2">
              <a:lumMod val="20000"/>
              <a:lumOff val="80000"/>
            </a:schemeClr>
          </a:solidFill>
          <a:ln>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BH" sz="2800" b="1" noProof="0" dirty="0">
                <a:solidFill>
                  <a:prstClr val="black"/>
                </a:solidFill>
                <a:latin typeface="Sakkal Majalla" panose="02000000000000000000" pitchFamily="2" charset="-78"/>
                <a:cs typeface="Sakkal Majalla" panose="02000000000000000000" pitchFamily="2" charset="-78"/>
              </a:rPr>
              <a:t>على يَدِ مَنْ أسلمت قبيلة همدان؟</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20C76075-0FF5-4D7A-8607-39E8102D63F1}"/>
              </a:ext>
            </a:extLst>
          </p:cNvPr>
          <p:cNvSpPr/>
          <p:nvPr/>
        </p:nvSpPr>
        <p:spPr>
          <a:xfrm>
            <a:off x="149224" y="3685934"/>
            <a:ext cx="3028691" cy="781378"/>
          </a:xfrm>
          <a:prstGeom prst="roundRect">
            <a:avLst/>
          </a:prstGeom>
          <a:solidFill>
            <a:schemeClr val="accent2">
              <a:lumMod val="40000"/>
              <a:lumOff val="60000"/>
            </a:schemeClr>
          </a:solidFill>
          <a:ln>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tabLst>
                <a:tab pos="3607435" algn="l"/>
              </a:tabLst>
            </a:pPr>
            <a:r>
              <a:rPr lang="ar-BH" sz="2800" b="1" kern="0" dirty="0">
                <a:solidFill>
                  <a:srgbClr val="FF0000"/>
                </a:solidFill>
                <a:latin typeface="Sakkal Majalla" panose="02000000000000000000" pitchFamily="2" charset="-78"/>
                <a:cs typeface="Sakkal Majalla" panose="02000000000000000000" pitchFamily="2" charset="-78"/>
              </a:rPr>
              <a:t>عليٌّ </a:t>
            </a:r>
            <a:r>
              <a:rPr lang="ar-BH"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endPar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3282848" y="4591735"/>
            <a:ext cx="8656409" cy="780664"/>
          </a:xfrm>
          <a:prstGeom prst="roundRect">
            <a:avLst/>
          </a:prstGeom>
          <a:solidFill>
            <a:schemeClr val="accent6">
              <a:lumMod val="20000"/>
              <a:lumOff val="80000"/>
            </a:schemeClr>
          </a:solidFill>
          <a:ln>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defRPr/>
            </a:pPr>
            <a:r>
              <a:rPr lang="ar-BH" sz="2800" b="1" dirty="0">
                <a:solidFill>
                  <a:prstClr val="black"/>
                </a:solidFill>
                <a:latin typeface="Sakkal Majalla" panose="02000000000000000000" pitchFamily="2" charset="-78"/>
                <a:cs typeface="Sakkal Majalla" panose="02000000000000000000" pitchFamily="2" charset="-78"/>
              </a:rPr>
              <a:t>ما القبيلة التي افتتح النبي </a:t>
            </a:r>
            <a:r>
              <a:rPr lang="ar-BH"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كتابه إليها بـ "</a:t>
            </a:r>
            <a:r>
              <a:rPr lang="ar-BH" sz="2800" b="1" kern="0" dirty="0">
                <a:solidFill>
                  <a:schemeClr val="tx1"/>
                </a:solidFill>
                <a:latin typeface="Sakkal Majalla" panose="02000000000000000000" pitchFamily="2" charset="-78"/>
                <a:cs typeface="Sakkal Majalla" panose="02000000000000000000" pitchFamily="2" charset="-78"/>
              </a:rPr>
              <a:t>بِسْمِ إِلَهِ إِبْرَاهِيمَ وَإِسْحَاقَ وَيَعْقُوب"؟</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55B02C45-E06C-4879-9842-9BF23C0FAD4E}"/>
              </a:ext>
            </a:extLst>
          </p:cNvPr>
          <p:cNvSpPr/>
          <p:nvPr/>
        </p:nvSpPr>
        <p:spPr>
          <a:xfrm>
            <a:off x="149227" y="4591021"/>
            <a:ext cx="3028692" cy="781378"/>
          </a:xfrm>
          <a:prstGeom prst="roundRect">
            <a:avLst/>
          </a:prstGeom>
          <a:solidFill>
            <a:schemeClr val="accent6">
              <a:lumMod val="40000"/>
              <a:lumOff val="60000"/>
            </a:schemeClr>
          </a:solidFill>
          <a:ln>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tabLst>
                <a:tab pos="3607435" algn="l"/>
              </a:tabLst>
            </a:pPr>
            <a:r>
              <a:rPr lang="ar-BH" sz="2800" b="1" kern="0" dirty="0">
                <a:solidFill>
                  <a:srgbClr val="FF0000"/>
                </a:solidFill>
                <a:latin typeface="Sakkal Majalla" panose="02000000000000000000" pitchFamily="2" charset="-78"/>
                <a:cs typeface="Sakkal Majalla" panose="02000000000000000000" pitchFamily="2" charset="-78"/>
              </a:rPr>
              <a:t>نَجْرَانَ.</a:t>
            </a: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3282848" y="5475574"/>
            <a:ext cx="8656409" cy="780664"/>
          </a:xfrm>
          <a:prstGeom prst="roundRect">
            <a:avLst/>
          </a:prstGeom>
          <a:solidFill>
            <a:schemeClr val="accent4">
              <a:lumMod val="20000"/>
              <a:lumOff val="80000"/>
            </a:schemeClr>
          </a:solidFill>
          <a:ln>
            <a:solidFill>
              <a:schemeClr val="accent4">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defRPr/>
            </a:pPr>
            <a:r>
              <a:rPr lang="ar-BH" sz="2800" b="1" dirty="0">
                <a:solidFill>
                  <a:prstClr val="black"/>
                </a:solidFill>
                <a:latin typeface="Sakkal Majalla" panose="02000000000000000000" pitchFamily="2" charset="-78"/>
                <a:cs typeface="Sakkal Majalla" panose="02000000000000000000" pitchFamily="2" charset="-78"/>
              </a:rPr>
              <a:t>من هو الصحابي الذي بعثه الرسول </a:t>
            </a:r>
            <a:r>
              <a:rPr lang="ar-BH"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إلى النجاشي؟</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17" name="Rectangle: Rounded Corners 16">
            <a:extLst>
              <a:ext uri="{FF2B5EF4-FFF2-40B4-BE49-F238E27FC236}">
                <a16:creationId xmlns:a16="http://schemas.microsoft.com/office/drawing/2014/main" id="{8D463128-9EE5-46BD-AFB5-B43C895521D4}"/>
              </a:ext>
            </a:extLst>
          </p:cNvPr>
          <p:cNvSpPr/>
          <p:nvPr/>
        </p:nvSpPr>
        <p:spPr>
          <a:xfrm>
            <a:off x="149224" y="5475574"/>
            <a:ext cx="3028692" cy="781377"/>
          </a:xfrm>
          <a:prstGeom prst="roundRect">
            <a:avLst/>
          </a:prstGeom>
          <a:solidFill>
            <a:schemeClr val="accent4">
              <a:lumMod val="40000"/>
              <a:lumOff val="6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3607435" algn="l"/>
              </a:tabLst>
            </a:pPr>
            <a:r>
              <a:rPr lang="ar-BH" sz="2600" b="1" dirty="0">
                <a:solidFill>
                  <a:srgbClr val="FF0000"/>
                </a:solidFill>
                <a:latin typeface="Sakkal Majalla" panose="02000000000000000000" pitchFamily="2" charset="-78"/>
                <a:cs typeface="Sakkal Majalla" panose="02000000000000000000" pitchFamily="2" charset="-78"/>
              </a:rPr>
              <a:t>عَمْرُو بْنُ أُمَيَّةَ الضَّمْرِيُّ </a:t>
            </a:r>
            <a:r>
              <a:rPr lang="ar-BH" sz="26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endParaRPr lang="en-US"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Flowchart: Terminator 2">
            <a:extLst>
              <a:ext uri="{FF2B5EF4-FFF2-40B4-BE49-F238E27FC236}">
                <a16:creationId xmlns:a16="http://schemas.microsoft.com/office/drawing/2014/main" id="{7AB01435-0D7E-45B8-82BC-77ABE804427F}"/>
              </a:ext>
            </a:extLst>
          </p:cNvPr>
          <p:cNvSpPr/>
          <p:nvPr/>
        </p:nvSpPr>
        <p:spPr>
          <a:xfrm>
            <a:off x="2658722" y="1015643"/>
            <a:ext cx="6874549" cy="614291"/>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latin typeface="Sakkal Majalla" panose="02000000000000000000" pitchFamily="2" charset="-78"/>
                <a:cs typeface="Sakkal Majalla" panose="02000000000000000000" pitchFamily="2" charset="-78"/>
              </a:rPr>
              <a:t>انطلاقا مما سبق أجب عما يأتي:</a:t>
            </a:r>
            <a:endParaRPr lang="en-US" sz="3200" b="1" dirty="0">
              <a:latin typeface="Sakkal Majalla" panose="02000000000000000000" pitchFamily="2" charset="-78"/>
              <a:cs typeface="Sakkal Majalla" panose="02000000000000000000" pitchFamily="2" charset="-78"/>
            </a:endParaRPr>
          </a:p>
        </p:txBody>
      </p:sp>
      <p:sp>
        <p:nvSpPr>
          <p:cNvPr id="15" name="Rectangle: Rounded Corners 14">
            <a:extLst>
              <a:ext uri="{FF2B5EF4-FFF2-40B4-BE49-F238E27FC236}">
                <a16:creationId xmlns:a16="http://schemas.microsoft.com/office/drawing/2014/main" id="{9D593357-FFEE-487F-9EC4-BB9AA7916F74}"/>
              </a:ext>
            </a:extLst>
          </p:cNvPr>
          <p:cNvSpPr/>
          <p:nvPr/>
        </p:nvSpPr>
        <p:spPr>
          <a:xfrm>
            <a:off x="3282846" y="2802094"/>
            <a:ext cx="8656409" cy="780665"/>
          </a:xfrm>
          <a:prstGeom prst="roundRect">
            <a:avLst/>
          </a:prstGeom>
          <a:solidFill>
            <a:schemeClr val="accent4">
              <a:lumMod val="20000"/>
              <a:lumOff val="80000"/>
            </a:schemeClr>
          </a:solidFill>
          <a:ln>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2800" b="1" dirty="0">
                <a:solidFill>
                  <a:prstClr val="black"/>
                </a:solidFill>
                <a:latin typeface="Sakkal Majalla" panose="02000000000000000000" pitchFamily="2" charset="-78"/>
                <a:cs typeface="Sakkal Majalla" panose="02000000000000000000" pitchFamily="2" charset="-78"/>
              </a:rPr>
              <a:t>بِمَ وصف الرسول </a:t>
            </a:r>
            <a:r>
              <a:rPr lang="ar-BH"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prstClr val="black"/>
                </a:solidFill>
                <a:latin typeface="Sakkal Majalla" panose="02000000000000000000" pitchFamily="2" charset="-78"/>
                <a:cs typeface="Sakkal Majalla" panose="02000000000000000000" pitchFamily="2" charset="-78"/>
              </a:rPr>
              <a:t>هرقل في الرسالة التي أرسلها إليه؟</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A811F1E8-B3F0-4448-A759-88BBBD37C76F}"/>
              </a:ext>
            </a:extLst>
          </p:cNvPr>
          <p:cNvSpPr/>
          <p:nvPr/>
        </p:nvSpPr>
        <p:spPr>
          <a:xfrm>
            <a:off x="149222" y="2802094"/>
            <a:ext cx="3028691" cy="780665"/>
          </a:xfrm>
          <a:prstGeom prst="roundRect">
            <a:avLst/>
          </a:prstGeom>
          <a:solidFill>
            <a:schemeClr val="accent4">
              <a:lumMod val="20000"/>
              <a:lumOff val="80000"/>
            </a:schemeClr>
          </a:solidFill>
          <a:ln>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3607435" algn="l"/>
              </a:tabLst>
            </a:pPr>
            <a:r>
              <a:rPr lang="ar-BH" sz="2800" b="1" kern="0" dirty="0">
                <a:solidFill>
                  <a:srgbClr val="FF0000"/>
                </a:solidFill>
                <a:latin typeface="Sakkal Majalla" panose="02000000000000000000" pitchFamily="2" charset="-78"/>
                <a:cs typeface="Sakkal Majalla" panose="02000000000000000000" pitchFamily="2" charset="-78"/>
              </a:rPr>
              <a:t>بعَظِيمِ الرُّومِ.</a:t>
            </a:r>
            <a:endParaRPr lang="en-US"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Rectangle: Rounded Corners 21">
            <a:extLst>
              <a:ext uri="{FF2B5EF4-FFF2-40B4-BE49-F238E27FC236}">
                <a16:creationId xmlns:a16="http://schemas.microsoft.com/office/drawing/2014/main" id="{B22899EF-D6E6-41E7-8880-0CC3CC1CB009}"/>
              </a:ext>
            </a:extLst>
          </p:cNvPr>
          <p:cNvSpPr/>
          <p:nvPr/>
        </p:nvSpPr>
        <p:spPr>
          <a:xfrm>
            <a:off x="7757365" y="189153"/>
            <a:ext cx="2301855" cy="598660"/>
          </a:xfrm>
          <a:custGeom>
            <a:avLst/>
            <a:gdLst>
              <a:gd name="connsiteX0" fmla="*/ 0 w 2301855"/>
              <a:gd name="connsiteY0" fmla="*/ 99779 h 598660"/>
              <a:gd name="connsiteX1" fmla="*/ 99779 w 2301855"/>
              <a:gd name="connsiteY1" fmla="*/ 0 h 598660"/>
              <a:gd name="connsiteX2" fmla="*/ 646376 w 2301855"/>
              <a:gd name="connsiteY2" fmla="*/ 0 h 598660"/>
              <a:gd name="connsiteX3" fmla="*/ 1108882 w 2301855"/>
              <a:gd name="connsiteY3" fmla="*/ 0 h 598660"/>
              <a:gd name="connsiteX4" fmla="*/ 1655479 w 2301855"/>
              <a:gd name="connsiteY4" fmla="*/ 0 h 598660"/>
              <a:gd name="connsiteX5" fmla="*/ 2202076 w 2301855"/>
              <a:gd name="connsiteY5" fmla="*/ 0 h 598660"/>
              <a:gd name="connsiteX6" fmla="*/ 2301855 w 2301855"/>
              <a:gd name="connsiteY6" fmla="*/ 99779 h 598660"/>
              <a:gd name="connsiteX7" fmla="*/ 2301855 w 2301855"/>
              <a:gd name="connsiteY7" fmla="*/ 498881 h 598660"/>
              <a:gd name="connsiteX8" fmla="*/ 2202076 w 2301855"/>
              <a:gd name="connsiteY8" fmla="*/ 598660 h 598660"/>
              <a:gd name="connsiteX9" fmla="*/ 1655479 w 2301855"/>
              <a:gd name="connsiteY9" fmla="*/ 598660 h 598660"/>
              <a:gd name="connsiteX10" fmla="*/ 1108882 w 2301855"/>
              <a:gd name="connsiteY10" fmla="*/ 598660 h 598660"/>
              <a:gd name="connsiteX11" fmla="*/ 562284 w 2301855"/>
              <a:gd name="connsiteY11" fmla="*/ 598660 h 598660"/>
              <a:gd name="connsiteX12" fmla="*/ 99779 w 2301855"/>
              <a:gd name="connsiteY12" fmla="*/ 598660 h 598660"/>
              <a:gd name="connsiteX13" fmla="*/ 0 w 2301855"/>
              <a:gd name="connsiteY13" fmla="*/ 498881 h 598660"/>
              <a:gd name="connsiteX14" fmla="*/ 0 w 2301855"/>
              <a:gd name="connsiteY14" fmla="*/ 99779 h 59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1855" h="598660" fill="none" extrusionOk="0">
                <a:moveTo>
                  <a:pt x="0" y="99779"/>
                </a:moveTo>
                <a:cubicBezTo>
                  <a:pt x="-10813" y="47902"/>
                  <a:pt x="45132" y="1414"/>
                  <a:pt x="99779" y="0"/>
                </a:cubicBezTo>
                <a:cubicBezTo>
                  <a:pt x="368652" y="228"/>
                  <a:pt x="464566" y="26350"/>
                  <a:pt x="646376" y="0"/>
                </a:cubicBezTo>
                <a:cubicBezTo>
                  <a:pt x="828186" y="-26350"/>
                  <a:pt x="967607" y="-7371"/>
                  <a:pt x="1108882" y="0"/>
                </a:cubicBezTo>
                <a:cubicBezTo>
                  <a:pt x="1250157" y="7371"/>
                  <a:pt x="1476601" y="6467"/>
                  <a:pt x="1655479" y="0"/>
                </a:cubicBezTo>
                <a:cubicBezTo>
                  <a:pt x="1834357" y="-6467"/>
                  <a:pt x="1945053" y="23045"/>
                  <a:pt x="2202076" y="0"/>
                </a:cubicBezTo>
                <a:cubicBezTo>
                  <a:pt x="2258223" y="-3588"/>
                  <a:pt x="2299853" y="46880"/>
                  <a:pt x="2301855" y="99779"/>
                </a:cubicBezTo>
                <a:cubicBezTo>
                  <a:pt x="2314781" y="251225"/>
                  <a:pt x="2299834" y="351235"/>
                  <a:pt x="2301855" y="498881"/>
                </a:cubicBezTo>
                <a:cubicBezTo>
                  <a:pt x="2304325" y="548606"/>
                  <a:pt x="2266741" y="600641"/>
                  <a:pt x="2202076" y="598660"/>
                </a:cubicBezTo>
                <a:cubicBezTo>
                  <a:pt x="2045160" y="618736"/>
                  <a:pt x="1875338" y="607569"/>
                  <a:pt x="1655479" y="598660"/>
                </a:cubicBezTo>
                <a:cubicBezTo>
                  <a:pt x="1435620" y="589751"/>
                  <a:pt x="1306129" y="597553"/>
                  <a:pt x="1108882" y="598660"/>
                </a:cubicBezTo>
                <a:cubicBezTo>
                  <a:pt x="911635" y="599767"/>
                  <a:pt x="821634" y="603303"/>
                  <a:pt x="562284" y="598660"/>
                </a:cubicBezTo>
                <a:cubicBezTo>
                  <a:pt x="302934" y="594017"/>
                  <a:pt x="210333" y="611204"/>
                  <a:pt x="99779" y="598660"/>
                </a:cubicBezTo>
                <a:cubicBezTo>
                  <a:pt x="51753" y="602923"/>
                  <a:pt x="5133" y="553637"/>
                  <a:pt x="0" y="498881"/>
                </a:cubicBezTo>
                <a:cubicBezTo>
                  <a:pt x="-12898" y="378921"/>
                  <a:pt x="6746" y="283941"/>
                  <a:pt x="0" y="99779"/>
                </a:cubicBezTo>
                <a:close/>
              </a:path>
              <a:path w="2301855" h="598660" stroke="0" extrusionOk="0">
                <a:moveTo>
                  <a:pt x="0" y="99779"/>
                </a:moveTo>
                <a:cubicBezTo>
                  <a:pt x="6015" y="37306"/>
                  <a:pt x="55332" y="5311"/>
                  <a:pt x="99779" y="0"/>
                </a:cubicBezTo>
                <a:cubicBezTo>
                  <a:pt x="277644" y="-22206"/>
                  <a:pt x="387390" y="9847"/>
                  <a:pt x="583307" y="0"/>
                </a:cubicBezTo>
                <a:cubicBezTo>
                  <a:pt x="779224" y="-9847"/>
                  <a:pt x="1026442" y="-23138"/>
                  <a:pt x="1150928" y="0"/>
                </a:cubicBezTo>
                <a:cubicBezTo>
                  <a:pt x="1275414" y="23138"/>
                  <a:pt x="1452069" y="-8397"/>
                  <a:pt x="1634456" y="0"/>
                </a:cubicBezTo>
                <a:cubicBezTo>
                  <a:pt x="1816843" y="8397"/>
                  <a:pt x="2016079" y="-22625"/>
                  <a:pt x="2202076" y="0"/>
                </a:cubicBezTo>
                <a:cubicBezTo>
                  <a:pt x="2251904" y="4701"/>
                  <a:pt x="2297587" y="43915"/>
                  <a:pt x="2301855" y="99779"/>
                </a:cubicBezTo>
                <a:cubicBezTo>
                  <a:pt x="2283997" y="201060"/>
                  <a:pt x="2320218" y="346169"/>
                  <a:pt x="2301855" y="498881"/>
                </a:cubicBezTo>
                <a:cubicBezTo>
                  <a:pt x="2301428" y="551072"/>
                  <a:pt x="2261742" y="594310"/>
                  <a:pt x="2202076" y="598660"/>
                </a:cubicBezTo>
                <a:cubicBezTo>
                  <a:pt x="2085096" y="579478"/>
                  <a:pt x="1817821" y="595704"/>
                  <a:pt x="1655479" y="598660"/>
                </a:cubicBezTo>
                <a:cubicBezTo>
                  <a:pt x="1493137" y="601616"/>
                  <a:pt x="1291986" y="608592"/>
                  <a:pt x="1171950" y="598660"/>
                </a:cubicBezTo>
                <a:cubicBezTo>
                  <a:pt x="1051914" y="588728"/>
                  <a:pt x="902279" y="601529"/>
                  <a:pt x="709445" y="598660"/>
                </a:cubicBezTo>
                <a:cubicBezTo>
                  <a:pt x="516611" y="595791"/>
                  <a:pt x="235123" y="601213"/>
                  <a:pt x="99779" y="598660"/>
                </a:cubicBezTo>
                <a:cubicBezTo>
                  <a:pt x="50654" y="596420"/>
                  <a:pt x="2152" y="555632"/>
                  <a:pt x="0" y="498881"/>
                </a:cubicBezTo>
                <a:cubicBezTo>
                  <a:pt x="-13184" y="335141"/>
                  <a:pt x="-12061" y="239528"/>
                  <a:pt x="0" y="99779"/>
                </a:cubicBezTo>
                <a:close/>
              </a:path>
            </a:pathLst>
          </a:custGeom>
          <a:solidFill>
            <a:schemeClr val="accent1">
              <a:lumMod val="20000"/>
              <a:lumOff val="80000"/>
            </a:schemeClr>
          </a:solidFill>
          <a:ln w="28575">
            <a:solidFill>
              <a:schemeClr val="accent1">
                <a:lumMod val="75000"/>
              </a:schemeClr>
            </a:solidFill>
            <a:extLst>
              <a:ext uri="{C807C97D-BFC1-408E-A445-0C87EB9F89A2}">
                <ask:lineSketchStyleProps xmlns:ask="http://schemas.microsoft.com/office/drawing/2018/sketchyshapes" sd="275347568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الإجابة</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grpSp>
        <p:nvGrpSpPr>
          <p:cNvPr id="20" name="Group 19">
            <a:extLst>
              <a:ext uri="{FF2B5EF4-FFF2-40B4-BE49-F238E27FC236}">
                <a16:creationId xmlns:a16="http://schemas.microsoft.com/office/drawing/2014/main" id="{A0A323DE-BC10-4F1A-909B-8722D25249CD}"/>
              </a:ext>
            </a:extLst>
          </p:cNvPr>
          <p:cNvGrpSpPr/>
          <p:nvPr/>
        </p:nvGrpSpPr>
        <p:grpSpPr>
          <a:xfrm>
            <a:off x="309489" y="6418912"/>
            <a:ext cx="11459469" cy="423042"/>
            <a:chOff x="309489" y="6418912"/>
            <a:chExt cx="11459469" cy="423042"/>
          </a:xfrm>
        </p:grpSpPr>
        <p:cxnSp>
          <p:nvCxnSpPr>
            <p:cNvPr id="21" name="Straight Connector 20">
              <a:extLst>
                <a:ext uri="{FF2B5EF4-FFF2-40B4-BE49-F238E27FC236}">
                  <a16:creationId xmlns:a16="http://schemas.microsoft.com/office/drawing/2014/main" id="{1D6D53E1-CFD1-43BB-96B2-60FE56255960}"/>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A5AF704-E359-4D75-B097-A1772BE0EAD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5"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9" name="Rectangle: Rounded Corners 18">
            <a:extLst>
              <a:ext uri="{FF2B5EF4-FFF2-40B4-BE49-F238E27FC236}">
                <a16:creationId xmlns:a16="http://schemas.microsoft.com/office/drawing/2014/main" id="{10871308-1288-4D28-938C-AA88300B2C56}"/>
              </a:ext>
            </a:extLst>
          </p:cNvPr>
          <p:cNvSpPr/>
          <p:nvPr/>
        </p:nvSpPr>
        <p:spPr>
          <a:xfrm>
            <a:off x="3282846" y="1917542"/>
            <a:ext cx="8656409" cy="780665"/>
          </a:xfrm>
          <a:prstGeom prst="roundRect">
            <a:avLst/>
          </a:prstGeom>
          <a:solidFill>
            <a:schemeClr val="tx2">
              <a:lumMod val="20000"/>
              <a:lumOff val="80000"/>
            </a:schemeClr>
          </a:solidFill>
          <a:ln>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2800" b="1" dirty="0">
                <a:solidFill>
                  <a:prstClr val="black"/>
                </a:solidFill>
                <a:latin typeface="Sakkal Majalla" panose="02000000000000000000" pitchFamily="2" charset="-78"/>
                <a:cs typeface="Sakkal Majalla" panose="02000000000000000000" pitchFamily="2" charset="-78"/>
              </a:rPr>
              <a:t>السؤال</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6" name="Rectangle: Rounded Corners 25">
            <a:extLst>
              <a:ext uri="{FF2B5EF4-FFF2-40B4-BE49-F238E27FC236}">
                <a16:creationId xmlns:a16="http://schemas.microsoft.com/office/drawing/2014/main" id="{7A9552DF-51DC-431A-8625-CA3B74BA28AC}"/>
              </a:ext>
            </a:extLst>
          </p:cNvPr>
          <p:cNvSpPr/>
          <p:nvPr/>
        </p:nvSpPr>
        <p:spPr>
          <a:xfrm>
            <a:off x="149222" y="1917542"/>
            <a:ext cx="3028691" cy="780665"/>
          </a:xfrm>
          <a:prstGeom prst="roundRect">
            <a:avLst/>
          </a:prstGeom>
          <a:solidFill>
            <a:schemeClr val="tx2">
              <a:lumMod val="40000"/>
              <a:lumOff val="60000"/>
            </a:schemeClr>
          </a:solidFill>
          <a:ln>
            <a:solidFill>
              <a:schemeClr val="accent4">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tabLst>
                <a:tab pos="3607435" algn="l"/>
              </a:tabLst>
            </a:pPr>
            <a:r>
              <a:rPr lang="ar-BH" sz="2800" b="1" kern="0" dirty="0">
                <a:solidFill>
                  <a:schemeClr val="tx1"/>
                </a:solidFill>
                <a:latin typeface="Sakkal Majalla" panose="02000000000000000000" pitchFamily="2" charset="-78"/>
                <a:cs typeface="Sakkal Majalla" panose="02000000000000000000" pitchFamily="2" charset="-78"/>
              </a:rPr>
              <a:t>الإجابة</a:t>
            </a:r>
            <a:endParaRPr lang="en-US" sz="2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535656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anim calcmode="lin" valueType="num">
                                      <p:cBhvr>
                                        <p:cTn id="31" dur="2000" fill="hold"/>
                                        <p:tgtEl>
                                          <p:spTgt spid="19"/>
                                        </p:tgtEl>
                                        <p:attrNameLst>
                                          <p:attrName>ppt_x</p:attrName>
                                        </p:attrNameLst>
                                      </p:cBhvr>
                                      <p:tavLst>
                                        <p:tav tm="0">
                                          <p:val>
                                            <p:strVal val="#ppt_x"/>
                                          </p:val>
                                        </p:tav>
                                        <p:tav tm="100000">
                                          <p:val>
                                            <p:strVal val="#ppt_x"/>
                                          </p:val>
                                        </p:tav>
                                      </p:tavLst>
                                    </p:anim>
                                    <p:anim calcmode="lin" valueType="num">
                                      <p:cBhvr>
                                        <p:cTn id="32" dur="2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anim calcmode="lin" valueType="num">
                                      <p:cBhvr>
                                        <p:cTn id="42" dur="2000" fill="hold"/>
                                        <p:tgtEl>
                                          <p:spTgt spid="15"/>
                                        </p:tgtEl>
                                        <p:attrNameLst>
                                          <p:attrName>ppt_x</p:attrName>
                                        </p:attrNameLst>
                                      </p:cBhvr>
                                      <p:tavLst>
                                        <p:tav tm="0">
                                          <p:val>
                                            <p:strVal val="#ppt_x"/>
                                          </p:val>
                                        </p:tav>
                                        <p:tav tm="100000">
                                          <p:val>
                                            <p:strVal val="#ppt_x"/>
                                          </p:val>
                                        </p:tav>
                                      </p:tavLst>
                                    </p:anim>
                                    <p:anim calcmode="lin" valueType="num">
                                      <p:cBhvr>
                                        <p:cTn id="43" dur="2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anim calcmode="lin" valueType="num">
                                      <p:cBhvr>
                                        <p:cTn id="48" dur="2000" fill="hold"/>
                                        <p:tgtEl>
                                          <p:spTgt spid="6"/>
                                        </p:tgtEl>
                                        <p:attrNameLst>
                                          <p:attrName>ppt_x</p:attrName>
                                        </p:attrNameLst>
                                      </p:cBhvr>
                                      <p:tavLst>
                                        <p:tav tm="0">
                                          <p:val>
                                            <p:strVal val="#ppt_x"/>
                                          </p:val>
                                        </p:tav>
                                        <p:tav tm="100000">
                                          <p:val>
                                            <p:strVal val="#ppt_x"/>
                                          </p:val>
                                        </p:tav>
                                      </p:tavLst>
                                    </p:anim>
                                    <p:anim calcmode="lin" valueType="num">
                                      <p:cBhvr>
                                        <p:cTn id="49" dur="2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000"/>
                                        <p:tgtEl>
                                          <p:spTgt spid="13"/>
                                        </p:tgtEl>
                                      </p:cBhvr>
                                    </p:animEffect>
                                    <p:anim calcmode="lin" valueType="num">
                                      <p:cBhvr>
                                        <p:cTn id="54" dur="2000" fill="hold"/>
                                        <p:tgtEl>
                                          <p:spTgt spid="13"/>
                                        </p:tgtEl>
                                        <p:attrNameLst>
                                          <p:attrName>ppt_x</p:attrName>
                                        </p:attrNameLst>
                                      </p:cBhvr>
                                      <p:tavLst>
                                        <p:tav tm="0">
                                          <p:val>
                                            <p:strVal val="#ppt_x"/>
                                          </p:val>
                                        </p:tav>
                                        <p:tav tm="100000">
                                          <p:val>
                                            <p:strVal val="#ppt_x"/>
                                          </p:val>
                                        </p:tav>
                                      </p:tavLst>
                                    </p:anim>
                                    <p:anim calcmode="lin" valueType="num">
                                      <p:cBhvr>
                                        <p:cTn id="55" dur="20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anim calcmode="lin" valueType="num">
                                      <p:cBhvr>
                                        <p:cTn id="60" dur="2000" fill="hold"/>
                                        <p:tgtEl>
                                          <p:spTgt spid="16"/>
                                        </p:tgtEl>
                                        <p:attrNameLst>
                                          <p:attrName>ppt_x</p:attrName>
                                        </p:attrNameLst>
                                      </p:cBhvr>
                                      <p:tavLst>
                                        <p:tav tm="0">
                                          <p:val>
                                            <p:strVal val="#ppt_x"/>
                                          </p:val>
                                        </p:tav>
                                        <p:tav tm="100000">
                                          <p:val>
                                            <p:strVal val="#ppt_x"/>
                                          </p:val>
                                        </p:tav>
                                      </p:tavLst>
                                    </p:anim>
                                    <p:anim calcmode="lin" valueType="num">
                                      <p:cBhvr>
                                        <p:cTn id="61" dur="2000" fill="hold"/>
                                        <p:tgtEl>
                                          <p:spTgt spid="16"/>
                                        </p:tgtEl>
                                        <p:attrNameLst>
                                          <p:attrName>ppt_y</p:attrName>
                                        </p:attrNameLst>
                                      </p:cBhvr>
                                      <p:tavLst>
                                        <p:tav tm="0">
                                          <p:val>
                                            <p:strVal val="#ppt_y+.1"/>
                                          </p:val>
                                        </p:tav>
                                        <p:tav tm="100000">
                                          <p:val>
                                            <p:strVal val="#ppt_y"/>
                                          </p:val>
                                        </p:tav>
                                      </p:tavLst>
                                    </p:anim>
                                  </p:childTnLst>
                                </p:cTn>
                              </p:par>
                              <p:par>
                                <p:cTn id="62" presetID="31"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2000" fill="hold"/>
                                        <p:tgtEl>
                                          <p:spTgt spid="18"/>
                                        </p:tgtEl>
                                        <p:attrNameLst>
                                          <p:attrName>ppt_w</p:attrName>
                                        </p:attrNameLst>
                                      </p:cBhvr>
                                      <p:tavLst>
                                        <p:tav tm="0">
                                          <p:val>
                                            <p:fltVal val="0"/>
                                          </p:val>
                                        </p:tav>
                                        <p:tav tm="100000">
                                          <p:val>
                                            <p:strVal val="#ppt_w"/>
                                          </p:val>
                                        </p:tav>
                                      </p:tavLst>
                                    </p:anim>
                                    <p:anim calcmode="lin" valueType="num">
                                      <p:cBhvr>
                                        <p:cTn id="65" dur="2000" fill="hold"/>
                                        <p:tgtEl>
                                          <p:spTgt spid="18"/>
                                        </p:tgtEl>
                                        <p:attrNameLst>
                                          <p:attrName>ppt_h</p:attrName>
                                        </p:attrNameLst>
                                      </p:cBhvr>
                                      <p:tavLst>
                                        <p:tav tm="0">
                                          <p:val>
                                            <p:fltVal val="0"/>
                                          </p:val>
                                        </p:tav>
                                        <p:tav tm="100000">
                                          <p:val>
                                            <p:strVal val="#ppt_h"/>
                                          </p:val>
                                        </p:tav>
                                      </p:tavLst>
                                    </p:anim>
                                    <p:anim calcmode="lin" valueType="num">
                                      <p:cBhvr>
                                        <p:cTn id="66" dur="2000" fill="hold"/>
                                        <p:tgtEl>
                                          <p:spTgt spid="18"/>
                                        </p:tgtEl>
                                        <p:attrNameLst>
                                          <p:attrName>style.rotation</p:attrName>
                                        </p:attrNameLst>
                                      </p:cBhvr>
                                      <p:tavLst>
                                        <p:tav tm="0">
                                          <p:val>
                                            <p:fltVal val="90"/>
                                          </p:val>
                                        </p:tav>
                                        <p:tav tm="100000">
                                          <p:val>
                                            <p:fltVal val="0"/>
                                          </p:val>
                                        </p:tav>
                                      </p:tavLst>
                                    </p:anim>
                                    <p:animEffect transition="in" filter="fade">
                                      <p:cBhvr>
                                        <p:cTn id="67" dur="2000"/>
                                        <p:tgtEl>
                                          <p:spTgt spid="18"/>
                                        </p:tgtEl>
                                      </p:cBhvr>
                                    </p:animEffect>
                                  </p:childTnLst>
                                </p:cTn>
                              </p:par>
                            </p:childTnLst>
                          </p:cTn>
                        </p:par>
                        <p:par>
                          <p:cTn id="68" fill="hold">
                            <p:stCondLst>
                              <p:cond delay="13000"/>
                            </p:stCondLst>
                            <p:childTnLst>
                              <p:par>
                                <p:cTn id="69" presetID="31"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2000" fill="hold"/>
                                        <p:tgtEl>
                                          <p:spTgt spid="9"/>
                                        </p:tgtEl>
                                        <p:attrNameLst>
                                          <p:attrName>ppt_w</p:attrName>
                                        </p:attrNameLst>
                                      </p:cBhvr>
                                      <p:tavLst>
                                        <p:tav tm="0">
                                          <p:val>
                                            <p:fltVal val="0"/>
                                          </p:val>
                                        </p:tav>
                                        <p:tav tm="100000">
                                          <p:val>
                                            <p:strVal val="#ppt_w"/>
                                          </p:val>
                                        </p:tav>
                                      </p:tavLst>
                                    </p:anim>
                                    <p:anim calcmode="lin" valueType="num">
                                      <p:cBhvr>
                                        <p:cTn id="72" dur="2000" fill="hold"/>
                                        <p:tgtEl>
                                          <p:spTgt spid="9"/>
                                        </p:tgtEl>
                                        <p:attrNameLst>
                                          <p:attrName>ppt_h</p:attrName>
                                        </p:attrNameLst>
                                      </p:cBhvr>
                                      <p:tavLst>
                                        <p:tav tm="0">
                                          <p:val>
                                            <p:fltVal val="0"/>
                                          </p:val>
                                        </p:tav>
                                        <p:tav tm="100000">
                                          <p:val>
                                            <p:strVal val="#ppt_h"/>
                                          </p:val>
                                        </p:tav>
                                      </p:tavLst>
                                    </p:anim>
                                    <p:anim calcmode="lin" valueType="num">
                                      <p:cBhvr>
                                        <p:cTn id="73" dur="2000" fill="hold"/>
                                        <p:tgtEl>
                                          <p:spTgt spid="9"/>
                                        </p:tgtEl>
                                        <p:attrNameLst>
                                          <p:attrName>style.rotation</p:attrName>
                                        </p:attrNameLst>
                                      </p:cBhvr>
                                      <p:tavLst>
                                        <p:tav tm="0">
                                          <p:val>
                                            <p:fltVal val="90"/>
                                          </p:val>
                                        </p:tav>
                                        <p:tav tm="100000">
                                          <p:val>
                                            <p:fltVal val="0"/>
                                          </p:val>
                                        </p:tav>
                                      </p:tavLst>
                                    </p:anim>
                                    <p:animEffect transition="in" filter="fade">
                                      <p:cBhvr>
                                        <p:cTn id="74" dur="2000"/>
                                        <p:tgtEl>
                                          <p:spTgt spid="9"/>
                                        </p:tgtEl>
                                      </p:cBhvr>
                                    </p:animEffect>
                                  </p:childTnLst>
                                </p:cTn>
                              </p:par>
                            </p:childTnLst>
                          </p:cTn>
                        </p:par>
                        <p:par>
                          <p:cTn id="75" fill="hold">
                            <p:stCondLst>
                              <p:cond delay="15000"/>
                            </p:stCondLst>
                            <p:childTnLst>
                              <p:par>
                                <p:cTn id="76" presetID="31"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2000" fill="hold"/>
                                        <p:tgtEl>
                                          <p:spTgt spid="14"/>
                                        </p:tgtEl>
                                        <p:attrNameLst>
                                          <p:attrName>ppt_w</p:attrName>
                                        </p:attrNameLst>
                                      </p:cBhvr>
                                      <p:tavLst>
                                        <p:tav tm="0">
                                          <p:val>
                                            <p:fltVal val="0"/>
                                          </p:val>
                                        </p:tav>
                                        <p:tav tm="100000">
                                          <p:val>
                                            <p:strVal val="#ppt_w"/>
                                          </p:val>
                                        </p:tav>
                                      </p:tavLst>
                                    </p:anim>
                                    <p:anim calcmode="lin" valueType="num">
                                      <p:cBhvr>
                                        <p:cTn id="79" dur="2000" fill="hold"/>
                                        <p:tgtEl>
                                          <p:spTgt spid="14"/>
                                        </p:tgtEl>
                                        <p:attrNameLst>
                                          <p:attrName>ppt_h</p:attrName>
                                        </p:attrNameLst>
                                      </p:cBhvr>
                                      <p:tavLst>
                                        <p:tav tm="0">
                                          <p:val>
                                            <p:fltVal val="0"/>
                                          </p:val>
                                        </p:tav>
                                        <p:tav tm="100000">
                                          <p:val>
                                            <p:strVal val="#ppt_h"/>
                                          </p:val>
                                        </p:tav>
                                      </p:tavLst>
                                    </p:anim>
                                    <p:anim calcmode="lin" valueType="num">
                                      <p:cBhvr>
                                        <p:cTn id="80" dur="2000" fill="hold"/>
                                        <p:tgtEl>
                                          <p:spTgt spid="14"/>
                                        </p:tgtEl>
                                        <p:attrNameLst>
                                          <p:attrName>style.rotation</p:attrName>
                                        </p:attrNameLst>
                                      </p:cBhvr>
                                      <p:tavLst>
                                        <p:tav tm="0">
                                          <p:val>
                                            <p:fltVal val="90"/>
                                          </p:val>
                                        </p:tav>
                                        <p:tav tm="100000">
                                          <p:val>
                                            <p:fltVal val="0"/>
                                          </p:val>
                                        </p:tav>
                                      </p:tavLst>
                                    </p:anim>
                                    <p:animEffect transition="in" filter="fade">
                                      <p:cBhvr>
                                        <p:cTn id="81" dur="2000"/>
                                        <p:tgtEl>
                                          <p:spTgt spid="14"/>
                                        </p:tgtEl>
                                      </p:cBhvr>
                                    </p:animEffect>
                                  </p:childTnLst>
                                </p:cTn>
                              </p:par>
                            </p:childTnLst>
                          </p:cTn>
                        </p:par>
                        <p:par>
                          <p:cTn id="82" fill="hold">
                            <p:stCondLst>
                              <p:cond delay="17000"/>
                            </p:stCondLst>
                            <p:childTnLst>
                              <p:par>
                                <p:cTn id="83" presetID="31"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000" fill="hold"/>
                                        <p:tgtEl>
                                          <p:spTgt spid="17"/>
                                        </p:tgtEl>
                                        <p:attrNameLst>
                                          <p:attrName>ppt_w</p:attrName>
                                        </p:attrNameLst>
                                      </p:cBhvr>
                                      <p:tavLst>
                                        <p:tav tm="0">
                                          <p:val>
                                            <p:fltVal val="0"/>
                                          </p:val>
                                        </p:tav>
                                        <p:tav tm="100000">
                                          <p:val>
                                            <p:strVal val="#ppt_w"/>
                                          </p:val>
                                        </p:tav>
                                      </p:tavLst>
                                    </p:anim>
                                    <p:anim calcmode="lin" valueType="num">
                                      <p:cBhvr>
                                        <p:cTn id="86" dur="2000" fill="hold"/>
                                        <p:tgtEl>
                                          <p:spTgt spid="17"/>
                                        </p:tgtEl>
                                        <p:attrNameLst>
                                          <p:attrName>ppt_h</p:attrName>
                                        </p:attrNameLst>
                                      </p:cBhvr>
                                      <p:tavLst>
                                        <p:tav tm="0">
                                          <p:val>
                                            <p:fltVal val="0"/>
                                          </p:val>
                                        </p:tav>
                                        <p:tav tm="100000">
                                          <p:val>
                                            <p:strVal val="#ppt_h"/>
                                          </p:val>
                                        </p:tav>
                                      </p:tavLst>
                                    </p:anim>
                                    <p:anim calcmode="lin" valueType="num">
                                      <p:cBhvr>
                                        <p:cTn id="87" dur="2000" fill="hold"/>
                                        <p:tgtEl>
                                          <p:spTgt spid="17"/>
                                        </p:tgtEl>
                                        <p:attrNameLst>
                                          <p:attrName>style.rotation</p:attrName>
                                        </p:attrNameLst>
                                      </p:cBhvr>
                                      <p:tavLst>
                                        <p:tav tm="0">
                                          <p:val>
                                            <p:fltVal val="90"/>
                                          </p:val>
                                        </p:tav>
                                        <p:tav tm="100000">
                                          <p:val>
                                            <p:fltVal val="0"/>
                                          </p:val>
                                        </p:tav>
                                      </p:tavLst>
                                    </p:anim>
                                    <p:animEffect transition="in" filter="fade">
                                      <p:cBhvr>
                                        <p:cTn id="88" dur="20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80">
                                          <p:stCondLst>
                                            <p:cond delay="0"/>
                                          </p:stCondLst>
                                        </p:cTn>
                                        <p:tgtEl>
                                          <p:spTgt spid="22"/>
                                        </p:tgtEl>
                                      </p:cBhvr>
                                    </p:animEffect>
                                    <p:anim calcmode="lin" valueType="num">
                                      <p:cBhvr>
                                        <p:cTn id="9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9" dur="26">
                                          <p:stCondLst>
                                            <p:cond delay="650"/>
                                          </p:stCondLst>
                                        </p:cTn>
                                        <p:tgtEl>
                                          <p:spTgt spid="22"/>
                                        </p:tgtEl>
                                      </p:cBhvr>
                                      <p:to x="100000" y="60000"/>
                                    </p:animScale>
                                    <p:animScale>
                                      <p:cBhvr>
                                        <p:cTn id="100" dur="166" decel="50000">
                                          <p:stCondLst>
                                            <p:cond delay="676"/>
                                          </p:stCondLst>
                                        </p:cTn>
                                        <p:tgtEl>
                                          <p:spTgt spid="22"/>
                                        </p:tgtEl>
                                      </p:cBhvr>
                                      <p:to x="100000" y="100000"/>
                                    </p:animScale>
                                    <p:animScale>
                                      <p:cBhvr>
                                        <p:cTn id="101" dur="26">
                                          <p:stCondLst>
                                            <p:cond delay="1312"/>
                                          </p:stCondLst>
                                        </p:cTn>
                                        <p:tgtEl>
                                          <p:spTgt spid="22"/>
                                        </p:tgtEl>
                                      </p:cBhvr>
                                      <p:to x="100000" y="80000"/>
                                    </p:animScale>
                                    <p:animScale>
                                      <p:cBhvr>
                                        <p:cTn id="102" dur="166" decel="50000">
                                          <p:stCondLst>
                                            <p:cond delay="1338"/>
                                          </p:stCondLst>
                                        </p:cTn>
                                        <p:tgtEl>
                                          <p:spTgt spid="22"/>
                                        </p:tgtEl>
                                      </p:cBhvr>
                                      <p:to x="100000" y="100000"/>
                                    </p:animScale>
                                    <p:animScale>
                                      <p:cBhvr>
                                        <p:cTn id="103" dur="26">
                                          <p:stCondLst>
                                            <p:cond delay="1642"/>
                                          </p:stCondLst>
                                        </p:cTn>
                                        <p:tgtEl>
                                          <p:spTgt spid="22"/>
                                        </p:tgtEl>
                                      </p:cBhvr>
                                      <p:to x="100000" y="90000"/>
                                    </p:animScale>
                                    <p:animScale>
                                      <p:cBhvr>
                                        <p:cTn id="104" dur="166" decel="50000">
                                          <p:stCondLst>
                                            <p:cond delay="1668"/>
                                          </p:stCondLst>
                                        </p:cTn>
                                        <p:tgtEl>
                                          <p:spTgt spid="22"/>
                                        </p:tgtEl>
                                      </p:cBhvr>
                                      <p:to x="100000" y="100000"/>
                                    </p:animScale>
                                    <p:animScale>
                                      <p:cBhvr>
                                        <p:cTn id="105" dur="26">
                                          <p:stCondLst>
                                            <p:cond delay="1808"/>
                                          </p:stCondLst>
                                        </p:cTn>
                                        <p:tgtEl>
                                          <p:spTgt spid="22"/>
                                        </p:tgtEl>
                                      </p:cBhvr>
                                      <p:to x="100000" y="95000"/>
                                    </p:animScale>
                                    <p:animScale>
                                      <p:cBhvr>
                                        <p:cTn id="106" dur="166" decel="50000">
                                          <p:stCondLst>
                                            <p:cond delay="1834"/>
                                          </p:stCondLst>
                                        </p:cTn>
                                        <p:tgtEl>
                                          <p:spTgt spid="22"/>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nodeType="clickEffect">
                                  <p:stCondLst>
                                    <p:cond delay="0"/>
                                  </p:stCondLst>
                                  <p:childTnLst>
                                    <p:set>
                                      <p:cBhvr>
                                        <p:cTn id="110" dur="1" fill="hold">
                                          <p:stCondLst>
                                            <p:cond delay="0"/>
                                          </p:stCondLst>
                                        </p:cTn>
                                        <p:tgtEl>
                                          <p:spTgt spid="18">
                                            <p:txEl>
                                              <p:pRg st="0" end="0"/>
                                            </p:txEl>
                                          </p:spTgt>
                                        </p:tgtEl>
                                        <p:attrNameLst>
                                          <p:attrName>style.visibility</p:attrName>
                                        </p:attrNameLst>
                                      </p:cBhvr>
                                      <p:to>
                                        <p:strVal val="visible"/>
                                      </p:to>
                                    </p:set>
                                    <p:animEffect transition="in" filter="fade">
                                      <p:cBhvr>
                                        <p:cTn id="111" dur="2000"/>
                                        <p:tgtEl>
                                          <p:spTgt spid="18">
                                            <p:txEl>
                                              <p:pRg st="0" end="0"/>
                                            </p:txEl>
                                          </p:spTgt>
                                        </p:tgtEl>
                                      </p:cBhvr>
                                    </p:animEffect>
                                    <p:anim calcmode="lin" valueType="num">
                                      <p:cBhvr>
                                        <p:cTn id="112"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113"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56" presetClass="entr" presetSubtype="0" fill="hold" nodeType="clickEffect">
                                  <p:stCondLst>
                                    <p:cond delay="0"/>
                                  </p:stCondLst>
                                  <p:childTnLst>
                                    <p:set>
                                      <p:cBhvr>
                                        <p:cTn id="117" dur="1" fill="hold">
                                          <p:stCondLst>
                                            <p:cond delay="0"/>
                                          </p:stCondLst>
                                        </p:cTn>
                                        <p:tgtEl>
                                          <p:spTgt spid="9">
                                            <p:txEl>
                                              <p:pRg st="0" end="0"/>
                                            </p:txEl>
                                          </p:spTgt>
                                        </p:tgtEl>
                                        <p:attrNameLst>
                                          <p:attrName>style.visibility</p:attrName>
                                        </p:attrNameLst>
                                      </p:cBhvr>
                                      <p:to>
                                        <p:strVal val="visible"/>
                                      </p:to>
                                    </p:set>
                                    <p:anim by="(-#ppt_w*2)" calcmode="lin" valueType="num">
                                      <p:cBhvr rctx="PPT">
                                        <p:cTn id="118" dur="500" autoRev="1" fill="hold">
                                          <p:stCondLst>
                                            <p:cond delay="0"/>
                                          </p:stCondLst>
                                        </p:cTn>
                                        <p:tgtEl>
                                          <p:spTgt spid="9">
                                            <p:txEl>
                                              <p:pRg st="0" end="0"/>
                                            </p:txEl>
                                          </p:spTgt>
                                        </p:tgtEl>
                                        <p:attrNameLst>
                                          <p:attrName>ppt_w</p:attrName>
                                        </p:attrNameLst>
                                      </p:cBhvr>
                                    </p:anim>
                                    <p:anim by="(#ppt_w*0.50)" calcmode="lin" valueType="num">
                                      <p:cBhvr>
                                        <p:cTn id="119" dur="500" decel="50000" autoRev="1" fill="hold">
                                          <p:stCondLst>
                                            <p:cond delay="0"/>
                                          </p:stCondLst>
                                        </p:cTn>
                                        <p:tgtEl>
                                          <p:spTgt spid="9">
                                            <p:txEl>
                                              <p:pRg st="0" end="0"/>
                                            </p:txEl>
                                          </p:spTgt>
                                        </p:tgtEl>
                                        <p:attrNameLst>
                                          <p:attrName>ppt_x</p:attrName>
                                        </p:attrNameLst>
                                      </p:cBhvr>
                                    </p:anim>
                                    <p:anim from="(-#ppt_h/2)" to="(#ppt_y)" calcmode="lin" valueType="num">
                                      <p:cBhvr>
                                        <p:cTn id="120" dur="1000" fill="hold">
                                          <p:stCondLst>
                                            <p:cond delay="0"/>
                                          </p:stCondLst>
                                        </p:cTn>
                                        <p:tgtEl>
                                          <p:spTgt spid="9">
                                            <p:txEl>
                                              <p:pRg st="0" end="0"/>
                                            </p:txEl>
                                          </p:spTgt>
                                        </p:tgtEl>
                                        <p:attrNameLst>
                                          <p:attrName>ppt_y</p:attrName>
                                        </p:attrNameLst>
                                      </p:cBhvr>
                                    </p:anim>
                                    <p:animRot by="21600000">
                                      <p:cBhvr>
                                        <p:cTn id="121" dur="1000" fill="hold">
                                          <p:stCondLst>
                                            <p:cond delay="0"/>
                                          </p:stCondLst>
                                        </p:cTn>
                                        <p:tgtEl>
                                          <p:spTgt spid="9">
                                            <p:txEl>
                                              <p:pRg st="0" end="0"/>
                                            </p:txEl>
                                          </p:spTgt>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56" presetClass="entr" presetSubtype="0" fill="hold" nodeType="clickEffect">
                                  <p:stCondLst>
                                    <p:cond delay="0"/>
                                  </p:stCondLst>
                                  <p:childTnLst>
                                    <p:set>
                                      <p:cBhvr>
                                        <p:cTn id="125" dur="1" fill="hold">
                                          <p:stCondLst>
                                            <p:cond delay="0"/>
                                          </p:stCondLst>
                                        </p:cTn>
                                        <p:tgtEl>
                                          <p:spTgt spid="14">
                                            <p:txEl>
                                              <p:pRg st="0" end="0"/>
                                            </p:txEl>
                                          </p:spTgt>
                                        </p:tgtEl>
                                        <p:attrNameLst>
                                          <p:attrName>style.visibility</p:attrName>
                                        </p:attrNameLst>
                                      </p:cBhvr>
                                      <p:to>
                                        <p:strVal val="visible"/>
                                      </p:to>
                                    </p:set>
                                    <p:anim by="(-#ppt_w*2)" calcmode="lin" valueType="num">
                                      <p:cBhvr rctx="PPT">
                                        <p:cTn id="126" dur="500" autoRev="1" fill="hold">
                                          <p:stCondLst>
                                            <p:cond delay="0"/>
                                          </p:stCondLst>
                                        </p:cTn>
                                        <p:tgtEl>
                                          <p:spTgt spid="14">
                                            <p:txEl>
                                              <p:pRg st="0" end="0"/>
                                            </p:txEl>
                                          </p:spTgt>
                                        </p:tgtEl>
                                        <p:attrNameLst>
                                          <p:attrName>ppt_w</p:attrName>
                                        </p:attrNameLst>
                                      </p:cBhvr>
                                    </p:anim>
                                    <p:anim by="(#ppt_w*0.50)" calcmode="lin" valueType="num">
                                      <p:cBhvr>
                                        <p:cTn id="127" dur="500" decel="50000" autoRev="1" fill="hold">
                                          <p:stCondLst>
                                            <p:cond delay="0"/>
                                          </p:stCondLst>
                                        </p:cTn>
                                        <p:tgtEl>
                                          <p:spTgt spid="14">
                                            <p:txEl>
                                              <p:pRg st="0" end="0"/>
                                            </p:txEl>
                                          </p:spTgt>
                                        </p:tgtEl>
                                        <p:attrNameLst>
                                          <p:attrName>ppt_x</p:attrName>
                                        </p:attrNameLst>
                                      </p:cBhvr>
                                    </p:anim>
                                    <p:anim from="(-#ppt_h/2)" to="(#ppt_y)" calcmode="lin" valueType="num">
                                      <p:cBhvr>
                                        <p:cTn id="128" dur="1000" fill="hold">
                                          <p:stCondLst>
                                            <p:cond delay="0"/>
                                          </p:stCondLst>
                                        </p:cTn>
                                        <p:tgtEl>
                                          <p:spTgt spid="14">
                                            <p:txEl>
                                              <p:pRg st="0" end="0"/>
                                            </p:txEl>
                                          </p:spTgt>
                                        </p:tgtEl>
                                        <p:attrNameLst>
                                          <p:attrName>ppt_y</p:attrName>
                                        </p:attrNameLst>
                                      </p:cBhvr>
                                    </p:anim>
                                    <p:animRot by="21600000">
                                      <p:cBhvr>
                                        <p:cTn id="129" dur="1000" fill="hold">
                                          <p:stCondLst>
                                            <p:cond delay="0"/>
                                          </p:stCondLst>
                                        </p:cTn>
                                        <p:tgtEl>
                                          <p:spTgt spid="14">
                                            <p:txEl>
                                              <p:pRg st="0" end="0"/>
                                            </p:txEl>
                                          </p:spTgt>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nodeType="clickEffect">
                                  <p:stCondLst>
                                    <p:cond delay="0"/>
                                  </p:stCondLst>
                                  <p:childTnLst>
                                    <p:set>
                                      <p:cBhvr>
                                        <p:cTn id="133" dur="1" fill="hold">
                                          <p:stCondLst>
                                            <p:cond delay="0"/>
                                          </p:stCondLst>
                                        </p:cTn>
                                        <p:tgtEl>
                                          <p:spTgt spid="17">
                                            <p:txEl>
                                              <p:pRg st="0" end="0"/>
                                            </p:txEl>
                                          </p:spTgt>
                                        </p:tgtEl>
                                        <p:attrNameLst>
                                          <p:attrName>style.visibility</p:attrName>
                                        </p:attrNameLst>
                                      </p:cBhvr>
                                      <p:to>
                                        <p:strVal val="visible"/>
                                      </p:to>
                                    </p:set>
                                    <p:anim by="(-#ppt_w*2)" calcmode="lin" valueType="num">
                                      <p:cBhvr rctx="PPT">
                                        <p:cTn id="134" dur="500" autoRev="1" fill="hold">
                                          <p:stCondLst>
                                            <p:cond delay="0"/>
                                          </p:stCondLst>
                                        </p:cTn>
                                        <p:tgtEl>
                                          <p:spTgt spid="17">
                                            <p:txEl>
                                              <p:pRg st="0" end="0"/>
                                            </p:txEl>
                                          </p:spTgt>
                                        </p:tgtEl>
                                        <p:attrNameLst>
                                          <p:attrName>ppt_w</p:attrName>
                                        </p:attrNameLst>
                                      </p:cBhvr>
                                    </p:anim>
                                    <p:anim by="(#ppt_w*0.50)" calcmode="lin" valueType="num">
                                      <p:cBhvr>
                                        <p:cTn id="135" dur="500" decel="50000" autoRev="1" fill="hold">
                                          <p:stCondLst>
                                            <p:cond delay="0"/>
                                          </p:stCondLst>
                                        </p:cTn>
                                        <p:tgtEl>
                                          <p:spTgt spid="17">
                                            <p:txEl>
                                              <p:pRg st="0" end="0"/>
                                            </p:txEl>
                                          </p:spTgt>
                                        </p:tgtEl>
                                        <p:attrNameLst>
                                          <p:attrName>ppt_x</p:attrName>
                                        </p:attrNameLst>
                                      </p:cBhvr>
                                    </p:anim>
                                    <p:anim from="(-#ppt_h/2)" to="(#ppt_y)" calcmode="lin" valueType="num">
                                      <p:cBhvr>
                                        <p:cTn id="136" dur="1000" fill="hold">
                                          <p:stCondLst>
                                            <p:cond delay="0"/>
                                          </p:stCondLst>
                                        </p:cTn>
                                        <p:tgtEl>
                                          <p:spTgt spid="17">
                                            <p:txEl>
                                              <p:pRg st="0" end="0"/>
                                            </p:txEl>
                                          </p:spTgt>
                                        </p:tgtEl>
                                        <p:attrNameLst>
                                          <p:attrName>ppt_y</p:attrName>
                                        </p:attrNameLst>
                                      </p:cBhvr>
                                    </p:anim>
                                    <p:animRot by="21600000">
                                      <p:cBhvr>
                                        <p:cTn id="137" dur="1000" fill="hold">
                                          <p:stCondLst>
                                            <p:cond delay="0"/>
                                          </p:stCondLst>
                                        </p:cTn>
                                        <p:tgtEl>
                                          <p:spTgt spid="1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animBg="1"/>
      <p:bldP spid="16" grpId="0" animBg="1"/>
      <p:bldP spid="17" grpId="0" animBg="1"/>
      <p:bldP spid="3" grpId="0" animBg="1"/>
      <p:bldP spid="15" grpId="0" animBg="1"/>
      <p:bldP spid="18" grpId="0" animBg="1"/>
      <p:bldP spid="22" grpId="0" animBg="1"/>
      <p:bldP spid="19"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152347"/>
            <a:ext cx="2568033" cy="676523"/>
          </a:xfrm>
          <a:prstGeom prst="roundRect">
            <a:avLst/>
          </a:prstGeom>
          <a:solidFill>
            <a:schemeClr val="accent1">
              <a:lumMod val="40000"/>
              <a:lumOff val="60000"/>
            </a:schemeClr>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600" b="1" dirty="0">
                <a:solidFill>
                  <a:schemeClr val="tx1"/>
                </a:solidFill>
                <a:latin typeface="Sakkal Majalla" panose="02000000000000000000" pitchFamily="2" charset="-78"/>
                <a:cs typeface="Sakkal Majalla" panose="02000000000000000000" pitchFamily="2" charset="-78"/>
              </a:rPr>
              <a:t>التقويم الختامي</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257575" y="924963"/>
            <a:ext cx="11669194" cy="2122178"/>
          </a:xfrm>
          <a:prstGeom prst="roundRect">
            <a:avLst>
              <a:gd name="adj" fmla="val 9603"/>
            </a:avLst>
          </a:prstGeom>
          <a:solidFill>
            <a:schemeClr val="accent6">
              <a:lumMod val="20000"/>
              <a:lumOff val="8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سلك </a:t>
            </a:r>
            <a:r>
              <a:rPr lang="ar-BH" sz="2800" b="1" dirty="0">
                <a:solidFill>
                  <a:prstClr val="black"/>
                </a:solidFill>
                <a:latin typeface="Sakkal Majalla" panose="02000000000000000000" pitchFamily="2" charset="-78"/>
                <a:cs typeface="Sakkal Majalla" panose="02000000000000000000" pitchFamily="2" charset="-78"/>
              </a:rPr>
              <a:t>النبي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dirty="0">
                <a:solidFill>
                  <a:prstClr val="black"/>
                </a:solidFill>
                <a:latin typeface="Sakkal Majalla" panose="02000000000000000000" pitchFamily="2" charset="-78"/>
                <a:cs typeface="Sakkal Majalla" panose="02000000000000000000" pitchFamily="2" charset="-78"/>
              </a:rPr>
              <a:t> طرائق شتى في دعوته إلى الإسلام داخل الجزيرة العربية وخارجها، اذكر ثلاثًا من هذه الطرائق.</a:t>
            </a:r>
          </a:p>
          <a:p>
            <a:pPr lvl="0" algn="r" rtl="1">
              <a:defRPr/>
            </a:pPr>
            <a:r>
              <a:rPr lang="ar-BH" sz="2800" b="1" dirty="0">
                <a:solidFill>
                  <a:prstClr val="black"/>
                </a:solidFill>
                <a:latin typeface="Sakkal Majalla" panose="02000000000000000000" pitchFamily="2" charset="-78"/>
                <a:cs typeface="Sakkal Majalla" panose="02000000000000000000" pitchFamily="2" charset="-78"/>
              </a:rPr>
              <a:t>الطريقة الأولى : ........................................................................................</a:t>
            </a:r>
          </a:p>
          <a:p>
            <a:pPr lvl="0" algn="r" rtl="1">
              <a:defRPr/>
            </a:pPr>
            <a:r>
              <a:rPr lang="ar-BH" sz="2800" b="1" dirty="0">
                <a:solidFill>
                  <a:prstClr val="black"/>
                </a:solidFill>
                <a:latin typeface="Sakkal Majalla" panose="02000000000000000000" pitchFamily="2" charset="-78"/>
                <a:cs typeface="Sakkal Majalla" panose="02000000000000000000" pitchFamily="2" charset="-78"/>
              </a:rPr>
              <a:t>الطريقة الثانية: .......................................................................................</a:t>
            </a:r>
          </a:p>
          <a:p>
            <a:pPr lvl="0" algn="r" rtl="1">
              <a:defRPr/>
            </a:pPr>
            <a:r>
              <a:rPr lang="ar-BH" sz="2800" b="1" dirty="0">
                <a:solidFill>
                  <a:prstClr val="black"/>
                </a:solidFill>
                <a:latin typeface="Sakkal Majalla" panose="02000000000000000000" pitchFamily="2" charset="-78"/>
                <a:cs typeface="Sakkal Majalla" panose="02000000000000000000" pitchFamily="2" charset="-78"/>
              </a:rPr>
              <a:t>الطريقة الثالثة: .......................................................................................</a:t>
            </a: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271017" y="3193357"/>
            <a:ext cx="11669194" cy="3183514"/>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في تنوع وتعدد الطرائق التي سلكها النبي</a:t>
            </a:r>
            <a:r>
              <a:rPr lang="ar-BH" sz="2800" b="1" dirty="0">
                <a:solidFill>
                  <a:prstClr val="black"/>
                </a:solidFill>
                <a:latin typeface="Sakkal Majalla" panose="02000000000000000000" pitchFamily="2" charset="-78"/>
                <a:cs typeface="Sakkal Majalla" panose="02000000000000000000" pitchFamily="2" charset="-78"/>
              </a:rPr>
              <a:t>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dirty="0">
                <a:solidFill>
                  <a:prstClr val="black"/>
                </a:solidFill>
                <a:latin typeface="Sakkal Majalla" panose="02000000000000000000" pitchFamily="2" charset="-78"/>
                <a:cs typeface="Sakkal Majalla" panose="02000000000000000000" pitchFamily="2" charset="-78"/>
              </a:rPr>
              <a:t> </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في الدعوة إلى الإسلام</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دليل على الإصرار والإرادة القوية، وضّح ذلك</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lvl="0" algn="just" rtl="1">
              <a:defRPr/>
            </a:pP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  </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ar-BH" sz="3200" dirty="0">
              <a:solidFill>
                <a:prstClr val="black"/>
              </a:solidFill>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669053" y="1590215"/>
            <a:ext cx="11153186" cy="1384995"/>
          </a:xfrm>
          <a:prstGeom prst="rect">
            <a:avLst/>
          </a:prstGeom>
          <a:solidFill>
            <a:schemeClr val="accent6">
              <a:lumMod val="20000"/>
              <a:lumOff val="80000"/>
            </a:schemeClr>
          </a:solidFill>
        </p:spPr>
        <p:txBody>
          <a:bodyPr wrap="square" rtlCol="0">
            <a:spAutoFit/>
          </a:bodyPr>
          <a:lstStyle/>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1- </a:t>
            </a:r>
            <a:r>
              <a:rPr lang="ar-BH" sz="2800" b="1" kern="0" dirty="0">
                <a:solidFill>
                  <a:srgbClr val="FF0000"/>
                </a:solidFill>
                <a:latin typeface="Sakkal Majalla" panose="02000000000000000000" pitchFamily="2" charset="-78"/>
                <a:cs typeface="Sakkal Majalla" panose="02000000000000000000" pitchFamily="2" charset="-78"/>
              </a:rPr>
              <a:t>الطريقة الأولى: دعوته الناس للاجتماع من أجل أن يبلّغهم</a:t>
            </a:r>
            <a:r>
              <a:rPr lang="ar-BH" sz="2400" b="1" kern="0" dirty="0">
                <a:solidFill>
                  <a:srgbClr val="FF0000"/>
                </a:solidFill>
                <a:latin typeface="Sakkal Majalla" panose="02000000000000000000" pitchFamily="2" charset="-78"/>
                <a:cs typeface="Sakkal Majalla" panose="02000000000000000000" pitchFamily="2" charset="-78"/>
              </a:rPr>
              <a:t>.</a:t>
            </a:r>
            <a:endParaRPr lang="en-US" sz="2400" b="1" kern="0" dirty="0">
              <a:solidFill>
                <a:srgbClr val="FF0000"/>
              </a:solidFill>
              <a:latin typeface="Sakkal Majalla" panose="02000000000000000000" pitchFamily="2" charset="-78"/>
              <a:cs typeface="Sakkal Majalla" panose="02000000000000000000" pitchFamily="2" charset="-78"/>
            </a:endParaRPr>
          </a:p>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2- </a:t>
            </a:r>
            <a:r>
              <a:rPr lang="ar-BH" sz="2800" b="1" kern="0" dirty="0">
                <a:solidFill>
                  <a:srgbClr val="FF0000"/>
                </a:solidFill>
                <a:latin typeface="Sakkal Majalla" panose="02000000000000000000" pitchFamily="2" charset="-78"/>
                <a:cs typeface="Sakkal Majalla" panose="02000000000000000000" pitchFamily="2" charset="-78"/>
              </a:rPr>
              <a:t>الطريقة الثانية: ذهابه إلى أماكن تجمّع الناس وتبليغهم دعوة الله</a:t>
            </a:r>
            <a:r>
              <a:rPr lang="ar-BH" sz="2400" b="1" kern="0" dirty="0">
                <a:solidFill>
                  <a:srgbClr val="FF0000"/>
                </a:solidFill>
                <a:latin typeface="Sakkal Majalla" panose="02000000000000000000" pitchFamily="2" charset="-78"/>
                <a:cs typeface="Sakkal Majalla" panose="02000000000000000000" pitchFamily="2" charset="-78"/>
              </a:rPr>
              <a:t>.</a:t>
            </a:r>
            <a:endParaRPr lang="en-US" sz="2400" b="1" kern="0" dirty="0">
              <a:solidFill>
                <a:srgbClr val="FF0000"/>
              </a:solidFill>
              <a:latin typeface="Sakkal Majalla" panose="02000000000000000000" pitchFamily="2" charset="-78"/>
              <a:cs typeface="Sakkal Majalla" panose="02000000000000000000" pitchFamily="2" charset="-78"/>
            </a:endParaRPr>
          </a:p>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3- </a:t>
            </a:r>
            <a:r>
              <a:rPr lang="ar-BH" sz="2800" b="1" kern="0" dirty="0">
                <a:solidFill>
                  <a:srgbClr val="FF0000"/>
                </a:solidFill>
                <a:latin typeface="Sakkal Majalla" panose="02000000000000000000" pitchFamily="2" charset="-78"/>
                <a:cs typeface="Sakkal Majalla" panose="02000000000000000000" pitchFamily="2" charset="-78"/>
              </a:rPr>
              <a:t>الطريقة الثالثة: رحلته من أجل التبليغ</a:t>
            </a:r>
            <a:r>
              <a:rPr lang="ar-BH" sz="2400" b="1" kern="0" dirty="0">
                <a:solidFill>
                  <a:srgbClr val="FF0000"/>
                </a:solidFill>
                <a:latin typeface="Sakkal Majalla" panose="02000000000000000000" pitchFamily="2" charset="-78"/>
                <a:cs typeface="Sakkal Majalla" panose="02000000000000000000" pitchFamily="2" charset="-78"/>
              </a:rPr>
              <a:t>.</a:t>
            </a:r>
            <a:endParaRPr lang="en-US" sz="2400" b="1" kern="0" dirty="0">
              <a:solidFill>
                <a:srgbClr val="FF0000"/>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370C29C0-41EA-4E3B-91D0-2E6FAB922DD1}"/>
              </a:ext>
            </a:extLst>
          </p:cNvPr>
          <p:cNvSpPr txBox="1"/>
          <p:nvPr/>
        </p:nvSpPr>
        <p:spPr>
          <a:xfrm>
            <a:off x="467476" y="4025927"/>
            <a:ext cx="11276277" cy="2246769"/>
          </a:xfrm>
          <a:prstGeom prst="rect">
            <a:avLst/>
          </a:prstGeom>
          <a:solidFill>
            <a:schemeClr val="accent5">
              <a:lumMod val="20000"/>
              <a:lumOff val="80000"/>
            </a:schemeClr>
          </a:solidFill>
        </p:spPr>
        <p:txBody>
          <a:bodyPr wrap="square" rtlCol="0">
            <a:spAutoFit/>
          </a:bodyPr>
          <a:lstStyle/>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واجه النبي تحديات كثيرة في أثناء تبليغ الدعوة، وكانت ظروفه صعبة محفوفة بالمخاطر غير أنه تغلب على تلك الظروف الصعبة وذلل العقبات، وحول التحديات إلى فرص لإثبات الوجود وتقوية الإرادة وشحذ الهمة، فلم يقتصر على طريقة واحدة لتبليغ الدعوة، ولا على شخص واحد، ولا على وسيلة واحدة، بل اتبع أكثر من طريقة حتى تحققت الغاية بنشر الإسلام في الجزية العربية داخلها وخارجها. وهذا دليل واضح على حكمة النبي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en-US"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وقوة إرادته وإصراره على تبليغ الدعوة. </a:t>
            </a:r>
          </a:p>
        </p:txBody>
      </p:sp>
      <p:sp>
        <p:nvSpPr>
          <p:cNvPr id="28" name="Cloud 27">
            <a:extLst>
              <a:ext uri="{FF2B5EF4-FFF2-40B4-BE49-F238E27FC236}">
                <a16:creationId xmlns:a16="http://schemas.microsoft.com/office/drawing/2014/main" id="{57D86063-73AC-434D-8AE5-3FFAB51FEDEF}"/>
              </a:ext>
            </a:extLst>
          </p:cNvPr>
          <p:cNvSpPr/>
          <p:nvPr/>
        </p:nvSpPr>
        <p:spPr>
          <a:xfrm>
            <a:off x="4937759" y="68368"/>
            <a:ext cx="2308827" cy="829752"/>
          </a:xfrm>
          <a:prstGeom prst="cloud">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2D3F27DE-3B94-4EBC-BFCE-25493D407336}"/>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8AEA751F-4A49-4351-9979-57F288193E8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1E38FA7-2EEA-4FE0-A4D3-0DE64136A728}"/>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8"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3109813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anim calcmode="lin" valueType="num">
                                      <p:cBhvr>
                                        <p:cTn id="25" dur="2000" fill="hold"/>
                                        <p:tgtEl>
                                          <p:spTgt spid="28"/>
                                        </p:tgtEl>
                                        <p:attrNameLst>
                                          <p:attrName>ppt_w</p:attrName>
                                        </p:attrNameLst>
                                      </p:cBhvr>
                                      <p:tavLst>
                                        <p:tav tm="0" fmla="#ppt_w*sin(2.5*pi*$)">
                                          <p:val>
                                            <p:fltVal val="0"/>
                                          </p:val>
                                        </p:tav>
                                        <p:tav tm="100000">
                                          <p:val>
                                            <p:fltVal val="1"/>
                                          </p:val>
                                        </p:tav>
                                      </p:tavLst>
                                    </p:anim>
                                    <p:anim calcmode="lin" valueType="num">
                                      <p:cBhvr>
                                        <p:cTn id="26"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57D86063-73AC-434D-8AE5-3FFAB51FEDEF}"/>
              </a:ext>
            </a:extLst>
          </p:cNvPr>
          <p:cNvSpPr/>
          <p:nvPr/>
        </p:nvSpPr>
        <p:spPr>
          <a:xfrm>
            <a:off x="4937759" y="68368"/>
            <a:ext cx="2308827" cy="829752"/>
          </a:xfrm>
          <a:prstGeom prst="cloud">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3">
            <a:extLst>
              <a:ext uri="{FF2B5EF4-FFF2-40B4-BE49-F238E27FC236}">
                <a16:creationId xmlns:a16="http://schemas.microsoft.com/office/drawing/2014/main" id="{49C8E28A-9DAB-4239-B3FE-375737D3D253}"/>
              </a:ext>
            </a:extLst>
          </p:cNvPr>
          <p:cNvSpPr/>
          <p:nvPr/>
        </p:nvSpPr>
        <p:spPr>
          <a:xfrm>
            <a:off x="257575" y="965219"/>
            <a:ext cx="11669194" cy="2928609"/>
          </a:xfrm>
          <a:prstGeom prst="roundRect">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lang="ar-BH" sz="2800" b="1" dirty="0">
                <a:solidFill>
                  <a:schemeClr val="tx1"/>
                </a:solidFill>
                <a:latin typeface="Sakkal Majalla" panose="02000000000000000000" pitchFamily="2" charset="-78"/>
                <a:cs typeface="Sakkal Majalla" panose="02000000000000000000" pitchFamily="2" charset="-78"/>
              </a:rPr>
              <a:t>3- ما سبب نزول قوله تعالى: </a:t>
            </a:r>
            <a:r>
              <a:rPr lang="ar-SA" sz="2800" b="1" dirty="0">
                <a:solidFill>
                  <a:schemeClr val="tx1"/>
                </a:solidFill>
                <a:latin typeface="Sakkal Majalla" panose="02000000000000000000" pitchFamily="2" charset="-78"/>
                <a:cs typeface="Sakkal Majalla" panose="02000000000000000000" pitchFamily="2" charset="-78"/>
              </a:rPr>
              <a:t>﴿</a:t>
            </a:r>
            <a:r>
              <a:rPr lang="ar-SA" sz="2800" b="1" kern="0" dirty="0">
                <a:solidFill>
                  <a:schemeClr val="tx1"/>
                </a:solidFill>
                <a:latin typeface="Sakkal Majalla" panose="02000000000000000000" pitchFamily="2" charset="-78"/>
                <a:cs typeface="Sakkal Majalla" panose="02000000000000000000" pitchFamily="2" charset="-78"/>
              </a:rPr>
              <a:t>تَبَّتْ يَدَا أَبِي لَهَبٍ وَتَبَّ</a:t>
            </a:r>
            <a:r>
              <a:rPr lang="ar-SA" sz="2800" b="1" dirty="0">
                <a:solidFill>
                  <a:schemeClr val="tx1"/>
                </a:solidFill>
                <a:latin typeface="Sakkal Majalla" panose="02000000000000000000" pitchFamily="2" charset="-78"/>
                <a:cs typeface="Sakkal Majalla" panose="02000000000000000000" pitchFamily="2" charset="-78"/>
              </a:rPr>
              <a:t>﴾</a:t>
            </a:r>
            <a:r>
              <a:rPr lang="ar-BH" sz="2800" b="1" dirty="0">
                <a:solidFill>
                  <a:schemeClr val="tx1"/>
                </a:solidFill>
                <a:latin typeface="Sakkal Majalla" panose="02000000000000000000" pitchFamily="2" charset="-78"/>
                <a:cs typeface="Sakkal Majalla" panose="02000000000000000000" pitchFamily="2" charset="-78"/>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p>
          <a:p>
            <a:pPr algn="just" rtl="1">
              <a:defRPr/>
            </a:pPr>
            <a:r>
              <a:rPr lang="ar-BH" sz="3200" dirty="0">
                <a:solidFill>
                  <a:prstClr val="black"/>
                </a:solidFill>
                <a:latin typeface="Sakkal Majalla" panose="02000000000000000000" pitchFamily="2" charset="-78"/>
                <a:cs typeface="Sakkal Majalla" panose="02000000000000000000" pitchFamily="2" charset="-78"/>
              </a:rPr>
              <a:t>.................................................................................................................................................................... ....................................................................................................................................................................</a:t>
            </a:r>
          </a:p>
          <a:p>
            <a:pPr algn="just" rtl="1">
              <a:defRPr/>
            </a:pPr>
            <a:endParaRPr lang="ar-BH" dirty="0">
              <a:solidFill>
                <a:prstClr val="black"/>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370C29C0-41EA-4E3B-91D0-2E6FAB922DD1}"/>
              </a:ext>
            </a:extLst>
          </p:cNvPr>
          <p:cNvSpPr txBox="1"/>
          <p:nvPr/>
        </p:nvSpPr>
        <p:spPr>
          <a:xfrm>
            <a:off x="447535" y="1557119"/>
            <a:ext cx="11289274" cy="2246769"/>
          </a:xfrm>
          <a:prstGeom prst="rect">
            <a:avLst/>
          </a:prstGeom>
          <a:solidFill>
            <a:schemeClr val="accent4">
              <a:lumMod val="20000"/>
              <a:lumOff val="80000"/>
            </a:schemeClr>
          </a:solidFill>
        </p:spPr>
        <p:txBody>
          <a:bodyPr wrap="square" rtlCol="0">
            <a:spAutoFit/>
          </a:bodyPr>
          <a:lstStyle/>
          <a:p>
            <a:pPr lvl="0" algn="just" rtl="1">
              <a:defRPr/>
            </a:pPr>
            <a:r>
              <a:rPr lang="ar-SA" sz="2800" b="1" kern="0" dirty="0">
                <a:solidFill>
                  <a:srgbClr val="FF0000"/>
                </a:solidFill>
                <a:latin typeface="Sakkal Majalla" panose="02000000000000000000" pitchFamily="2" charset="-78"/>
                <a:cs typeface="Sakkal Majalla" panose="02000000000000000000" pitchFamily="2" charset="-78"/>
              </a:rPr>
              <a:t>عَنِ ابْنِ عَبَّاسٍ، قَالَ: لَمَّا أَنْزَلَ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kern="0" dirty="0">
                <a:solidFill>
                  <a:srgbClr val="FF0000"/>
                </a:solidFill>
                <a:latin typeface="Sakkal Majalla" panose="02000000000000000000" pitchFamily="2" charset="-78"/>
                <a:cs typeface="Sakkal Majalla" panose="02000000000000000000" pitchFamily="2" charset="-78"/>
              </a:rPr>
              <a:t>: </a:t>
            </a:r>
            <a:r>
              <a:rPr lang="ar-SA" sz="2800" b="1" dirty="0">
                <a:solidFill>
                  <a:srgbClr val="FF0000"/>
                </a:solidFill>
                <a:latin typeface="Sakkal Majalla" panose="02000000000000000000" pitchFamily="2" charset="-78"/>
                <a:cs typeface="Sakkal Majalla" panose="02000000000000000000" pitchFamily="2" charset="-78"/>
              </a:rPr>
              <a:t>﴿</a:t>
            </a:r>
            <a:r>
              <a:rPr lang="ar-SA" sz="2800" b="1" kern="0" dirty="0">
                <a:solidFill>
                  <a:srgbClr val="FF0000"/>
                </a:solidFill>
                <a:latin typeface="Sakkal Majalla" panose="02000000000000000000" pitchFamily="2" charset="-78"/>
                <a:cs typeface="Sakkal Majalla" panose="02000000000000000000" pitchFamily="2" charset="-78"/>
              </a:rPr>
              <a:t>وَأَنْذِرْ عَشِيرَتَكَ الأَقْرَبِينَ</a:t>
            </a:r>
            <a:r>
              <a:rPr lang="ar-SA" sz="2800" b="1" dirty="0">
                <a:solidFill>
                  <a:srgbClr val="FF0000"/>
                </a:solidFill>
                <a:latin typeface="Sakkal Majalla" panose="02000000000000000000" pitchFamily="2" charset="-78"/>
                <a:cs typeface="Sakkal Majalla" panose="02000000000000000000" pitchFamily="2" charset="-78"/>
              </a:rPr>
              <a:t>﴾</a:t>
            </a:r>
            <a:r>
              <a:rPr lang="ar-SA" sz="2800" b="1" kern="0" dirty="0">
                <a:solidFill>
                  <a:srgbClr val="FF0000"/>
                </a:solidFill>
                <a:latin typeface="Sakkal Majalla" panose="02000000000000000000" pitchFamily="2" charset="-78"/>
                <a:cs typeface="Sakkal Majalla" panose="02000000000000000000" pitchFamily="2" charset="-78"/>
              </a:rPr>
              <a:t> </a:t>
            </a:r>
            <a:r>
              <a:rPr lang="ar-SA" sz="2000" b="1" kern="0" dirty="0">
                <a:solidFill>
                  <a:srgbClr val="FF0000"/>
                </a:solidFill>
                <a:latin typeface="Sakkal Majalla" panose="02000000000000000000" pitchFamily="2" charset="-78"/>
                <a:cs typeface="Sakkal Majalla" panose="02000000000000000000" pitchFamily="2" charset="-78"/>
              </a:rPr>
              <a:t>[الشعراء: 214]</a:t>
            </a:r>
            <a:r>
              <a:rPr lang="ar-SA" sz="2800" b="1" kern="0" dirty="0">
                <a:solidFill>
                  <a:srgbClr val="FF0000"/>
                </a:solidFill>
                <a:latin typeface="Sakkal Majalla" panose="02000000000000000000" pitchFamily="2" charset="-78"/>
                <a:cs typeface="Sakkal Majalla" panose="02000000000000000000" pitchFamily="2" charset="-78"/>
              </a:rPr>
              <a:t>، قَالَ: أَتَى النَّبِيُّ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en-US" sz="2800" b="1" kern="0" dirty="0">
                <a:solidFill>
                  <a:srgbClr val="FF0000"/>
                </a:solidFill>
                <a:latin typeface="Sakkal Majalla" panose="02000000000000000000" pitchFamily="2" charset="-78"/>
                <a:cs typeface="Sakkal Majalla" panose="02000000000000000000" pitchFamily="2" charset="-78"/>
              </a:rPr>
              <a:t> </a:t>
            </a:r>
            <a:r>
              <a:rPr lang="ar-BH" sz="2800" b="1" kern="0" dirty="0">
                <a:solidFill>
                  <a:srgbClr val="FF0000"/>
                </a:solidFill>
                <a:latin typeface="Sakkal Majalla" panose="02000000000000000000" pitchFamily="2" charset="-78"/>
                <a:cs typeface="Sakkal Majalla" panose="02000000000000000000" pitchFamily="2" charset="-78"/>
              </a:rPr>
              <a:t> </a:t>
            </a:r>
            <a:r>
              <a:rPr lang="ar-SA" sz="2800" b="1" kern="0" dirty="0">
                <a:solidFill>
                  <a:srgbClr val="FF0000"/>
                </a:solidFill>
                <a:latin typeface="Sakkal Majalla" panose="02000000000000000000" pitchFamily="2" charset="-78"/>
                <a:cs typeface="Sakkal Majalla" panose="02000000000000000000" pitchFamily="2" charset="-78"/>
              </a:rPr>
              <a:t>الصَّفَا، فَصَعِدَ عَلَيْهِ، ثُمَّ نَادَى: "يَا صَبَاحَاهْ" فَاجْتَمَعَ النَّاسُ إِلَيْهِ، بَيْنَ رَجُلٍ يَجِيءُ إِلَيْهِ، وَبَيْنَ رَجُلٍ يَبْعَثُ رَسُولَهُ، فَقَالَ رَسُولُ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kern="0" dirty="0">
                <a:solidFill>
                  <a:srgbClr val="FF0000"/>
                </a:solidFill>
                <a:latin typeface="Sakkal Majalla" panose="02000000000000000000" pitchFamily="2" charset="-78"/>
                <a:cs typeface="Sakkal Majalla" panose="02000000000000000000" pitchFamily="2" charset="-78"/>
              </a:rPr>
              <a:t>: "يا بني عبد المطلب، يا بني فهْر، يا بني لُؤَيّ، أَرَأَيْتُمْ لَوْ أَخْبَرْتُكُمْ أَنَّ خَيْلًا بِسَفْحِ هَذَا الْجَبَلِ، تُرِيدُ أَنْ تُغِيرَ عَلَيْكُمْ، صَدَّقْتُمُونِي؟ " قَالُوا: نَعَمْ، قَالَ: "فَإِنِّي نَذِيرٌ لَكُمْ بَيْنَ يَدَيْ عَذَابٍ شَدِيدٍ"، فَقَالَ أَبُو لَهَبٍ: تَبًّا لَكَ سَائِرَ الْيَوْمِ، أَمَا دَعَوْتَنَا إِلا لِهَذَا؟ فَأَنْزَلَ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kern="0" dirty="0">
                <a:solidFill>
                  <a:srgbClr val="FF0000"/>
                </a:solidFill>
                <a:latin typeface="Sakkal Majalla" panose="02000000000000000000" pitchFamily="2" charset="-78"/>
                <a:cs typeface="Sakkal Majalla" panose="02000000000000000000" pitchFamily="2" charset="-78"/>
              </a:rPr>
              <a:t>: </a:t>
            </a:r>
            <a:r>
              <a:rPr lang="ar-SA" sz="2800" b="1" dirty="0">
                <a:solidFill>
                  <a:srgbClr val="FF0000"/>
                </a:solidFill>
                <a:latin typeface="Sakkal Majalla" panose="02000000000000000000" pitchFamily="2" charset="-78"/>
                <a:cs typeface="Sakkal Majalla" panose="02000000000000000000" pitchFamily="2" charset="-78"/>
              </a:rPr>
              <a:t>﴿</a:t>
            </a:r>
            <a:r>
              <a:rPr lang="ar-SA" sz="2800" b="1" kern="0" dirty="0">
                <a:solidFill>
                  <a:srgbClr val="FF0000"/>
                </a:solidFill>
                <a:latin typeface="Sakkal Majalla" panose="02000000000000000000" pitchFamily="2" charset="-78"/>
                <a:cs typeface="Sakkal Majalla" panose="02000000000000000000" pitchFamily="2" charset="-78"/>
              </a:rPr>
              <a:t>تَبَّتْ يَدَا أَبِي لَهَبٍ وَتَبَّ</a:t>
            </a:r>
            <a:r>
              <a:rPr lang="ar-SA" sz="2800" b="1" dirty="0">
                <a:solidFill>
                  <a:srgbClr val="FF0000"/>
                </a:solidFill>
                <a:latin typeface="Sakkal Majalla" panose="02000000000000000000" pitchFamily="2" charset="-78"/>
                <a:cs typeface="Sakkal Majalla" panose="020000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rPr>
              <a:t>.</a:t>
            </a:r>
            <a:endPar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grpSp>
        <p:nvGrpSpPr>
          <p:cNvPr id="14" name="Group 13">
            <a:extLst>
              <a:ext uri="{FF2B5EF4-FFF2-40B4-BE49-F238E27FC236}">
                <a16:creationId xmlns:a16="http://schemas.microsoft.com/office/drawing/2014/main" id="{2D3F27DE-3B94-4EBC-BFCE-25493D407336}"/>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8AEA751F-4A49-4351-9979-57F288193E8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1E38FA7-2EEA-4FE0-A4D3-0DE64136A728}"/>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8"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0" name="Rectangle: Rounded Corners 8">
            <a:extLst>
              <a:ext uri="{FF2B5EF4-FFF2-40B4-BE49-F238E27FC236}">
                <a16:creationId xmlns:a16="http://schemas.microsoft.com/office/drawing/2014/main" id="{6665D228-919F-4AF2-BCFA-1BA849A3DAF0}"/>
              </a:ext>
            </a:extLst>
          </p:cNvPr>
          <p:cNvSpPr/>
          <p:nvPr/>
        </p:nvSpPr>
        <p:spPr>
          <a:xfrm>
            <a:off x="9254206" y="152347"/>
            <a:ext cx="2568033" cy="676523"/>
          </a:xfrm>
          <a:prstGeom prst="roundRect">
            <a:avLst/>
          </a:prstGeom>
          <a:solidFill>
            <a:schemeClr val="accent1">
              <a:lumMod val="40000"/>
              <a:lumOff val="60000"/>
            </a:schemeClr>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600" b="1" dirty="0">
                <a:solidFill>
                  <a:schemeClr val="tx1"/>
                </a:solidFill>
                <a:latin typeface="Sakkal Majalla" panose="02000000000000000000" pitchFamily="2" charset="-78"/>
                <a:cs typeface="Sakkal Majalla" panose="02000000000000000000" pitchFamily="2" charset="-78"/>
              </a:rPr>
              <a:t>التقويم الختامي</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9" name="Rectangle: Rounded Corners 3">
            <a:extLst>
              <a:ext uri="{FF2B5EF4-FFF2-40B4-BE49-F238E27FC236}">
                <a16:creationId xmlns:a16="http://schemas.microsoft.com/office/drawing/2014/main" id="{C1700B37-FB05-4ED9-A3D6-BBE55D6BDE39}"/>
              </a:ext>
            </a:extLst>
          </p:cNvPr>
          <p:cNvSpPr/>
          <p:nvPr/>
        </p:nvSpPr>
        <p:spPr>
          <a:xfrm>
            <a:off x="257575" y="3947759"/>
            <a:ext cx="11669194" cy="2422999"/>
          </a:xfrm>
          <a:prstGeom prst="roundRect">
            <a:avLst/>
          </a:prstGeom>
          <a:solidFill>
            <a:schemeClr val="accent4">
              <a:lumMod val="20000"/>
              <a:lumOff val="80000"/>
            </a:schemeClr>
          </a:solidFill>
          <a:ln w="28575">
            <a:solidFill>
              <a:schemeClr val="accent4">
                <a:lumMod val="50000"/>
              </a:schemeClr>
            </a:solidFill>
            <a:prstDash val="sysDash"/>
            <a:extLst>
              <a:ext uri="{C807C97D-BFC1-408E-A445-0C87EB9F89A2}">
                <ask:lineSketchStyleProps xmlns:ask="http://schemas.microsoft.com/office/drawing/2018/sketchyshapes" sd="4249085426">
                  <a:custGeom>
                    <a:avLst/>
                    <a:gdLst>
                      <a:gd name="connsiteX0" fmla="*/ 0 w 11452485"/>
                      <a:gd name="connsiteY0" fmla="*/ 403841 h 2422999"/>
                      <a:gd name="connsiteX1" fmla="*/ 403841 w 11452485"/>
                      <a:gd name="connsiteY1" fmla="*/ 0 h 2422999"/>
                      <a:gd name="connsiteX2" fmla="*/ 782323 w 11452485"/>
                      <a:gd name="connsiteY2" fmla="*/ 0 h 2422999"/>
                      <a:gd name="connsiteX3" fmla="*/ 1267253 w 11452485"/>
                      <a:gd name="connsiteY3" fmla="*/ 0 h 2422999"/>
                      <a:gd name="connsiteX4" fmla="*/ 1539287 w 11452485"/>
                      <a:gd name="connsiteY4" fmla="*/ 0 h 2422999"/>
                      <a:gd name="connsiteX5" fmla="*/ 2343561 w 11452485"/>
                      <a:gd name="connsiteY5" fmla="*/ 0 h 2422999"/>
                      <a:gd name="connsiteX6" fmla="*/ 2934939 w 11452485"/>
                      <a:gd name="connsiteY6" fmla="*/ 0 h 2422999"/>
                      <a:gd name="connsiteX7" fmla="*/ 3419869 w 11452485"/>
                      <a:gd name="connsiteY7" fmla="*/ 0 h 2422999"/>
                      <a:gd name="connsiteX8" fmla="*/ 3798350 w 11452485"/>
                      <a:gd name="connsiteY8" fmla="*/ 0 h 2422999"/>
                      <a:gd name="connsiteX9" fmla="*/ 4602624 w 11452485"/>
                      <a:gd name="connsiteY9" fmla="*/ 0 h 2422999"/>
                      <a:gd name="connsiteX10" fmla="*/ 5300450 w 11452485"/>
                      <a:gd name="connsiteY10" fmla="*/ 0 h 2422999"/>
                      <a:gd name="connsiteX11" fmla="*/ 5998276 w 11452485"/>
                      <a:gd name="connsiteY11" fmla="*/ 0 h 2422999"/>
                      <a:gd name="connsiteX12" fmla="*/ 6802550 w 11452485"/>
                      <a:gd name="connsiteY12" fmla="*/ 0 h 2422999"/>
                      <a:gd name="connsiteX13" fmla="*/ 7500376 w 11452485"/>
                      <a:gd name="connsiteY13" fmla="*/ 0 h 2422999"/>
                      <a:gd name="connsiteX14" fmla="*/ 8091754 w 11452485"/>
                      <a:gd name="connsiteY14" fmla="*/ 0 h 2422999"/>
                      <a:gd name="connsiteX15" fmla="*/ 8789580 w 11452485"/>
                      <a:gd name="connsiteY15" fmla="*/ 0 h 2422999"/>
                      <a:gd name="connsiteX16" fmla="*/ 9168062 w 11452485"/>
                      <a:gd name="connsiteY16" fmla="*/ 0 h 2422999"/>
                      <a:gd name="connsiteX17" fmla="*/ 9652992 w 11452485"/>
                      <a:gd name="connsiteY17" fmla="*/ 0 h 2422999"/>
                      <a:gd name="connsiteX18" fmla="*/ 10350818 w 11452485"/>
                      <a:gd name="connsiteY18" fmla="*/ 0 h 2422999"/>
                      <a:gd name="connsiteX19" fmla="*/ 11048644 w 11452485"/>
                      <a:gd name="connsiteY19" fmla="*/ 0 h 2422999"/>
                      <a:gd name="connsiteX20" fmla="*/ 11452485 w 11452485"/>
                      <a:gd name="connsiteY20" fmla="*/ 403841 h 2422999"/>
                      <a:gd name="connsiteX21" fmla="*/ 11452485 w 11452485"/>
                      <a:gd name="connsiteY21" fmla="*/ 893820 h 2422999"/>
                      <a:gd name="connsiteX22" fmla="*/ 11452485 w 11452485"/>
                      <a:gd name="connsiteY22" fmla="*/ 1399953 h 2422999"/>
                      <a:gd name="connsiteX23" fmla="*/ 11452485 w 11452485"/>
                      <a:gd name="connsiteY23" fmla="*/ 2019158 h 2422999"/>
                      <a:gd name="connsiteX24" fmla="*/ 11048644 w 11452485"/>
                      <a:gd name="connsiteY24" fmla="*/ 2422999 h 2422999"/>
                      <a:gd name="connsiteX25" fmla="*/ 10350818 w 11452485"/>
                      <a:gd name="connsiteY25" fmla="*/ 2422999 h 2422999"/>
                      <a:gd name="connsiteX26" fmla="*/ 9865888 w 11452485"/>
                      <a:gd name="connsiteY26" fmla="*/ 2422999 h 2422999"/>
                      <a:gd name="connsiteX27" fmla="*/ 9380958 w 11452485"/>
                      <a:gd name="connsiteY27" fmla="*/ 2422999 h 2422999"/>
                      <a:gd name="connsiteX28" fmla="*/ 8576684 w 11452485"/>
                      <a:gd name="connsiteY28" fmla="*/ 2422999 h 2422999"/>
                      <a:gd name="connsiteX29" fmla="*/ 7878858 w 11452485"/>
                      <a:gd name="connsiteY29" fmla="*/ 2422999 h 2422999"/>
                      <a:gd name="connsiteX30" fmla="*/ 7074584 w 11452485"/>
                      <a:gd name="connsiteY30" fmla="*/ 2422999 h 2422999"/>
                      <a:gd name="connsiteX31" fmla="*/ 6589654 w 11452485"/>
                      <a:gd name="connsiteY31" fmla="*/ 2422999 h 2422999"/>
                      <a:gd name="connsiteX32" fmla="*/ 6211172 w 11452485"/>
                      <a:gd name="connsiteY32" fmla="*/ 2422999 h 2422999"/>
                      <a:gd name="connsiteX33" fmla="*/ 5726243 w 11452485"/>
                      <a:gd name="connsiteY33" fmla="*/ 2422999 h 2422999"/>
                      <a:gd name="connsiteX34" fmla="*/ 4921968 w 11452485"/>
                      <a:gd name="connsiteY34" fmla="*/ 2422999 h 2422999"/>
                      <a:gd name="connsiteX35" fmla="*/ 4437039 w 11452485"/>
                      <a:gd name="connsiteY35" fmla="*/ 2422999 h 2422999"/>
                      <a:gd name="connsiteX36" fmla="*/ 4165005 w 11452485"/>
                      <a:gd name="connsiteY36" fmla="*/ 2422999 h 2422999"/>
                      <a:gd name="connsiteX37" fmla="*/ 3573627 w 11452485"/>
                      <a:gd name="connsiteY37" fmla="*/ 2422999 h 2422999"/>
                      <a:gd name="connsiteX38" fmla="*/ 3088697 w 11452485"/>
                      <a:gd name="connsiteY38" fmla="*/ 2422999 h 2422999"/>
                      <a:gd name="connsiteX39" fmla="*/ 2284423 w 11452485"/>
                      <a:gd name="connsiteY39" fmla="*/ 2422999 h 2422999"/>
                      <a:gd name="connsiteX40" fmla="*/ 1905941 w 11452485"/>
                      <a:gd name="connsiteY40" fmla="*/ 2422999 h 2422999"/>
                      <a:gd name="connsiteX41" fmla="*/ 1314563 w 11452485"/>
                      <a:gd name="connsiteY41" fmla="*/ 2422999 h 2422999"/>
                      <a:gd name="connsiteX42" fmla="*/ 403841 w 11452485"/>
                      <a:gd name="connsiteY42" fmla="*/ 2422999 h 2422999"/>
                      <a:gd name="connsiteX43" fmla="*/ 0 w 11452485"/>
                      <a:gd name="connsiteY43" fmla="*/ 2019158 h 2422999"/>
                      <a:gd name="connsiteX44" fmla="*/ 0 w 11452485"/>
                      <a:gd name="connsiteY44" fmla="*/ 1448413 h 2422999"/>
                      <a:gd name="connsiteX45" fmla="*/ 0 w 11452485"/>
                      <a:gd name="connsiteY45" fmla="*/ 893820 h 2422999"/>
                      <a:gd name="connsiteX46" fmla="*/ 0 w 11452485"/>
                      <a:gd name="connsiteY46" fmla="*/ 403841 h 242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485" h="2422999" fill="none" extrusionOk="0">
                        <a:moveTo>
                          <a:pt x="0" y="403841"/>
                        </a:moveTo>
                        <a:cubicBezTo>
                          <a:pt x="-18230" y="186816"/>
                          <a:pt x="172269" y="21601"/>
                          <a:pt x="403841" y="0"/>
                        </a:cubicBezTo>
                        <a:cubicBezTo>
                          <a:pt x="534581" y="-11968"/>
                          <a:pt x="605880" y="8438"/>
                          <a:pt x="782323" y="0"/>
                        </a:cubicBezTo>
                        <a:cubicBezTo>
                          <a:pt x="958766" y="-8438"/>
                          <a:pt x="1122688" y="44465"/>
                          <a:pt x="1267253" y="0"/>
                        </a:cubicBezTo>
                        <a:cubicBezTo>
                          <a:pt x="1411818" y="-44465"/>
                          <a:pt x="1439967" y="10674"/>
                          <a:pt x="1539287" y="0"/>
                        </a:cubicBezTo>
                        <a:cubicBezTo>
                          <a:pt x="1638607" y="-10674"/>
                          <a:pt x="2008418" y="77857"/>
                          <a:pt x="2343561" y="0"/>
                        </a:cubicBezTo>
                        <a:cubicBezTo>
                          <a:pt x="2678704" y="-77857"/>
                          <a:pt x="2682339" y="62960"/>
                          <a:pt x="2934939" y="0"/>
                        </a:cubicBezTo>
                        <a:cubicBezTo>
                          <a:pt x="3187539" y="-62960"/>
                          <a:pt x="3291247" y="7704"/>
                          <a:pt x="3419869" y="0"/>
                        </a:cubicBezTo>
                        <a:cubicBezTo>
                          <a:pt x="3548491" y="-7704"/>
                          <a:pt x="3645101" y="3456"/>
                          <a:pt x="3798350" y="0"/>
                        </a:cubicBezTo>
                        <a:cubicBezTo>
                          <a:pt x="3951599" y="-3456"/>
                          <a:pt x="4397707" y="89027"/>
                          <a:pt x="4602624" y="0"/>
                        </a:cubicBezTo>
                        <a:cubicBezTo>
                          <a:pt x="4807541" y="-89027"/>
                          <a:pt x="5078138" y="32102"/>
                          <a:pt x="5300450" y="0"/>
                        </a:cubicBezTo>
                        <a:cubicBezTo>
                          <a:pt x="5522762" y="-32102"/>
                          <a:pt x="5699930" y="82261"/>
                          <a:pt x="5998276" y="0"/>
                        </a:cubicBezTo>
                        <a:cubicBezTo>
                          <a:pt x="6296622" y="-82261"/>
                          <a:pt x="6518959" y="42476"/>
                          <a:pt x="6802550" y="0"/>
                        </a:cubicBezTo>
                        <a:cubicBezTo>
                          <a:pt x="7086141" y="-42476"/>
                          <a:pt x="7334107" y="46621"/>
                          <a:pt x="7500376" y="0"/>
                        </a:cubicBezTo>
                        <a:cubicBezTo>
                          <a:pt x="7666645" y="-46621"/>
                          <a:pt x="7906520" y="31459"/>
                          <a:pt x="8091754" y="0"/>
                        </a:cubicBezTo>
                        <a:cubicBezTo>
                          <a:pt x="8276988" y="-31459"/>
                          <a:pt x="8480239" y="63757"/>
                          <a:pt x="8789580" y="0"/>
                        </a:cubicBezTo>
                        <a:cubicBezTo>
                          <a:pt x="9098921" y="-63757"/>
                          <a:pt x="9070336" y="6643"/>
                          <a:pt x="9168062" y="0"/>
                        </a:cubicBezTo>
                        <a:cubicBezTo>
                          <a:pt x="9265788" y="-6643"/>
                          <a:pt x="9535282" y="13498"/>
                          <a:pt x="9652992" y="0"/>
                        </a:cubicBezTo>
                        <a:cubicBezTo>
                          <a:pt x="9770702" y="-13498"/>
                          <a:pt x="10160915" y="56226"/>
                          <a:pt x="10350818" y="0"/>
                        </a:cubicBezTo>
                        <a:cubicBezTo>
                          <a:pt x="10540721" y="-56226"/>
                          <a:pt x="10747724" y="59580"/>
                          <a:pt x="11048644" y="0"/>
                        </a:cubicBezTo>
                        <a:cubicBezTo>
                          <a:pt x="11284882" y="-45686"/>
                          <a:pt x="11493972" y="225417"/>
                          <a:pt x="11452485" y="403841"/>
                        </a:cubicBezTo>
                        <a:cubicBezTo>
                          <a:pt x="11492442" y="565579"/>
                          <a:pt x="11448988" y="711617"/>
                          <a:pt x="11452485" y="893820"/>
                        </a:cubicBezTo>
                        <a:cubicBezTo>
                          <a:pt x="11455982" y="1076023"/>
                          <a:pt x="11446533" y="1285365"/>
                          <a:pt x="11452485" y="1399953"/>
                        </a:cubicBezTo>
                        <a:cubicBezTo>
                          <a:pt x="11458437" y="1514541"/>
                          <a:pt x="11383271" y="1863382"/>
                          <a:pt x="11452485" y="2019158"/>
                        </a:cubicBezTo>
                        <a:cubicBezTo>
                          <a:pt x="11454903" y="2237468"/>
                          <a:pt x="11249654" y="2386741"/>
                          <a:pt x="11048644" y="2422999"/>
                        </a:cubicBezTo>
                        <a:cubicBezTo>
                          <a:pt x="10846156" y="2503281"/>
                          <a:pt x="10579551" y="2354775"/>
                          <a:pt x="10350818" y="2422999"/>
                        </a:cubicBezTo>
                        <a:cubicBezTo>
                          <a:pt x="10122085" y="2491223"/>
                          <a:pt x="10054406" y="2379110"/>
                          <a:pt x="9865888" y="2422999"/>
                        </a:cubicBezTo>
                        <a:cubicBezTo>
                          <a:pt x="9677370" y="2466888"/>
                          <a:pt x="9554713" y="2407343"/>
                          <a:pt x="9380958" y="2422999"/>
                        </a:cubicBezTo>
                        <a:cubicBezTo>
                          <a:pt x="9207203" y="2438655"/>
                          <a:pt x="8908450" y="2347597"/>
                          <a:pt x="8576684" y="2422999"/>
                        </a:cubicBezTo>
                        <a:cubicBezTo>
                          <a:pt x="8244918" y="2498401"/>
                          <a:pt x="8068907" y="2386754"/>
                          <a:pt x="7878858" y="2422999"/>
                        </a:cubicBezTo>
                        <a:cubicBezTo>
                          <a:pt x="7688809" y="2459244"/>
                          <a:pt x="7239840" y="2378725"/>
                          <a:pt x="7074584" y="2422999"/>
                        </a:cubicBezTo>
                        <a:cubicBezTo>
                          <a:pt x="6909328" y="2467273"/>
                          <a:pt x="6743474" y="2399933"/>
                          <a:pt x="6589654" y="2422999"/>
                        </a:cubicBezTo>
                        <a:cubicBezTo>
                          <a:pt x="6435834" y="2446065"/>
                          <a:pt x="6351396" y="2401581"/>
                          <a:pt x="6211172" y="2422999"/>
                        </a:cubicBezTo>
                        <a:cubicBezTo>
                          <a:pt x="6070948" y="2444417"/>
                          <a:pt x="5957719" y="2368181"/>
                          <a:pt x="5726243" y="2422999"/>
                        </a:cubicBezTo>
                        <a:cubicBezTo>
                          <a:pt x="5494767" y="2477817"/>
                          <a:pt x="5160015" y="2410338"/>
                          <a:pt x="4921968" y="2422999"/>
                        </a:cubicBezTo>
                        <a:cubicBezTo>
                          <a:pt x="4683921" y="2435660"/>
                          <a:pt x="4675586" y="2365921"/>
                          <a:pt x="4437039" y="2422999"/>
                        </a:cubicBezTo>
                        <a:cubicBezTo>
                          <a:pt x="4198492" y="2480077"/>
                          <a:pt x="4248731" y="2395378"/>
                          <a:pt x="4165005" y="2422999"/>
                        </a:cubicBezTo>
                        <a:cubicBezTo>
                          <a:pt x="4081279" y="2450620"/>
                          <a:pt x="3725463" y="2384210"/>
                          <a:pt x="3573627" y="2422999"/>
                        </a:cubicBezTo>
                        <a:cubicBezTo>
                          <a:pt x="3421791" y="2461788"/>
                          <a:pt x="3304998" y="2398044"/>
                          <a:pt x="3088697" y="2422999"/>
                        </a:cubicBezTo>
                        <a:cubicBezTo>
                          <a:pt x="2872396" y="2447954"/>
                          <a:pt x="2614043" y="2380751"/>
                          <a:pt x="2284423" y="2422999"/>
                        </a:cubicBezTo>
                        <a:cubicBezTo>
                          <a:pt x="1954803" y="2465247"/>
                          <a:pt x="1997016" y="2394093"/>
                          <a:pt x="1905941" y="2422999"/>
                        </a:cubicBezTo>
                        <a:cubicBezTo>
                          <a:pt x="1814866" y="2451905"/>
                          <a:pt x="1567520" y="2360030"/>
                          <a:pt x="1314563" y="2422999"/>
                        </a:cubicBezTo>
                        <a:cubicBezTo>
                          <a:pt x="1061606" y="2485968"/>
                          <a:pt x="724031" y="2407783"/>
                          <a:pt x="403841" y="2422999"/>
                        </a:cubicBezTo>
                        <a:cubicBezTo>
                          <a:pt x="200402" y="2370388"/>
                          <a:pt x="13615" y="2259618"/>
                          <a:pt x="0" y="2019158"/>
                        </a:cubicBezTo>
                        <a:cubicBezTo>
                          <a:pt x="-6227" y="1859048"/>
                          <a:pt x="39094" y="1722423"/>
                          <a:pt x="0" y="1448413"/>
                        </a:cubicBezTo>
                        <a:cubicBezTo>
                          <a:pt x="-39094" y="1174403"/>
                          <a:pt x="63700" y="1099180"/>
                          <a:pt x="0" y="893820"/>
                        </a:cubicBezTo>
                        <a:cubicBezTo>
                          <a:pt x="-63700" y="688460"/>
                          <a:pt x="17558" y="508166"/>
                          <a:pt x="0" y="403841"/>
                        </a:cubicBezTo>
                        <a:close/>
                      </a:path>
                      <a:path w="11452485" h="2422999" stroke="0" extrusionOk="0">
                        <a:moveTo>
                          <a:pt x="0" y="403841"/>
                        </a:moveTo>
                        <a:cubicBezTo>
                          <a:pt x="-8835" y="172031"/>
                          <a:pt x="221621" y="-50904"/>
                          <a:pt x="403841" y="0"/>
                        </a:cubicBezTo>
                        <a:cubicBezTo>
                          <a:pt x="606630" y="-43414"/>
                          <a:pt x="933314" y="76747"/>
                          <a:pt x="1101667" y="0"/>
                        </a:cubicBezTo>
                        <a:cubicBezTo>
                          <a:pt x="1270020" y="-76747"/>
                          <a:pt x="1265005" y="10708"/>
                          <a:pt x="1373701" y="0"/>
                        </a:cubicBezTo>
                        <a:cubicBezTo>
                          <a:pt x="1482397" y="-10708"/>
                          <a:pt x="1712177" y="11293"/>
                          <a:pt x="1858631" y="0"/>
                        </a:cubicBezTo>
                        <a:cubicBezTo>
                          <a:pt x="2005085" y="-11293"/>
                          <a:pt x="2058446" y="17436"/>
                          <a:pt x="2130665" y="0"/>
                        </a:cubicBezTo>
                        <a:cubicBezTo>
                          <a:pt x="2202884" y="-17436"/>
                          <a:pt x="2513690" y="14067"/>
                          <a:pt x="2615595" y="0"/>
                        </a:cubicBezTo>
                        <a:cubicBezTo>
                          <a:pt x="2717500" y="-14067"/>
                          <a:pt x="2756672" y="28179"/>
                          <a:pt x="2887628" y="0"/>
                        </a:cubicBezTo>
                        <a:cubicBezTo>
                          <a:pt x="3018584" y="-28179"/>
                          <a:pt x="3361242" y="15795"/>
                          <a:pt x="3585454" y="0"/>
                        </a:cubicBezTo>
                        <a:cubicBezTo>
                          <a:pt x="3809666" y="-15795"/>
                          <a:pt x="4048972" y="1309"/>
                          <a:pt x="4283280" y="0"/>
                        </a:cubicBezTo>
                        <a:cubicBezTo>
                          <a:pt x="4517588" y="-1309"/>
                          <a:pt x="4746006" y="22347"/>
                          <a:pt x="4981106" y="0"/>
                        </a:cubicBezTo>
                        <a:cubicBezTo>
                          <a:pt x="5216206" y="-22347"/>
                          <a:pt x="5160664" y="302"/>
                          <a:pt x="5253140" y="0"/>
                        </a:cubicBezTo>
                        <a:cubicBezTo>
                          <a:pt x="5345616" y="-302"/>
                          <a:pt x="5486724" y="44884"/>
                          <a:pt x="5631622" y="0"/>
                        </a:cubicBezTo>
                        <a:cubicBezTo>
                          <a:pt x="5776520" y="-44884"/>
                          <a:pt x="5894577" y="47220"/>
                          <a:pt x="6116552" y="0"/>
                        </a:cubicBezTo>
                        <a:cubicBezTo>
                          <a:pt x="6338527" y="-47220"/>
                          <a:pt x="6583991" y="82377"/>
                          <a:pt x="6814378" y="0"/>
                        </a:cubicBezTo>
                        <a:cubicBezTo>
                          <a:pt x="7044765" y="-82377"/>
                          <a:pt x="6971579" y="5883"/>
                          <a:pt x="7086412" y="0"/>
                        </a:cubicBezTo>
                        <a:cubicBezTo>
                          <a:pt x="7201245" y="-5883"/>
                          <a:pt x="7379875" y="36555"/>
                          <a:pt x="7464894" y="0"/>
                        </a:cubicBezTo>
                        <a:cubicBezTo>
                          <a:pt x="7549913" y="-36555"/>
                          <a:pt x="7890408" y="9194"/>
                          <a:pt x="8056272" y="0"/>
                        </a:cubicBezTo>
                        <a:cubicBezTo>
                          <a:pt x="8222136" y="-9194"/>
                          <a:pt x="8195635" y="10406"/>
                          <a:pt x="8328305" y="0"/>
                        </a:cubicBezTo>
                        <a:cubicBezTo>
                          <a:pt x="8460975" y="-10406"/>
                          <a:pt x="8610397" y="2913"/>
                          <a:pt x="8706787" y="0"/>
                        </a:cubicBezTo>
                        <a:cubicBezTo>
                          <a:pt x="8803177" y="-2913"/>
                          <a:pt x="9104282" y="50361"/>
                          <a:pt x="9404613" y="0"/>
                        </a:cubicBezTo>
                        <a:cubicBezTo>
                          <a:pt x="9704944" y="-50361"/>
                          <a:pt x="9639792" y="3397"/>
                          <a:pt x="9783095" y="0"/>
                        </a:cubicBezTo>
                        <a:cubicBezTo>
                          <a:pt x="9926398" y="-3397"/>
                          <a:pt x="10777722" y="43347"/>
                          <a:pt x="11048644" y="0"/>
                        </a:cubicBezTo>
                        <a:cubicBezTo>
                          <a:pt x="11240001" y="27300"/>
                          <a:pt x="11438855" y="183153"/>
                          <a:pt x="11452485" y="403841"/>
                        </a:cubicBezTo>
                        <a:cubicBezTo>
                          <a:pt x="11474985" y="579949"/>
                          <a:pt x="11438944" y="721318"/>
                          <a:pt x="11452485" y="974586"/>
                        </a:cubicBezTo>
                        <a:cubicBezTo>
                          <a:pt x="11466026" y="1227855"/>
                          <a:pt x="11432566" y="1275411"/>
                          <a:pt x="11452485" y="1513025"/>
                        </a:cubicBezTo>
                        <a:cubicBezTo>
                          <a:pt x="11472404" y="1750639"/>
                          <a:pt x="11407694" y="1846302"/>
                          <a:pt x="11452485" y="2019158"/>
                        </a:cubicBezTo>
                        <a:cubicBezTo>
                          <a:pt x="11477089" y="2217012"/>
                          <a:pt x="11280382" y="2442277"/>
                          <a:pt x="11048644" y="2422999"/>
                        </a:cubicBezTo>
                        <a:cubicBezTo>
                          <a:pt x="10830807" y="2466301"/>
                          <a:pt x="10584091" y="2410512"/>
                          <a:pt x="10457266" y="2422999"/>
                        </a:cubicBezTo>
                        <a:cubicBezTo>
                          <a:pt x="10330441" y="2435486"/>
                          <a:pt x="10284522" y="2405248"/>
                          <a:pt x="10185232" y="2422999"/>
                        </a:cubicBezTo>
                        <a:cubicBezTo>
                          <a:pt x="10085942" y="2440750"/>
                          <a:pt x="9873622" y="2383554"/>
                          <a:pt x="9700302" y="2422999"/>
                        </a:cubicBezTo>
                        <a:cubicBezTo>
                          <a:pt x="9526982" y="2462444"/>
                          <a:pt x="9233643" y="2369949"/>
                          <a:pt x="9108924" y="2422999"/>
                        </a:cubicBezTo>
                        <a:cubicBezTo>
                          <a:pt x="8984205" y="2476049"/>
                          <a:pt x="8764786" y="2408874"/>
                          <a:pt x="8623994" y="2422999"/>
                        </a:cubicBezTo>
                        <a:cubicBezTo>
                          <a:pt x="8483202" y="2437124"/>
                          <a:pt x="8204239" y="2375024"/>
                          <a:pt x="7926168" y="2422999"/>
                        </a:cubicBezTo>
                        <a:cubicBezTo>
                          <a:pt x="7648097" y="2470974"/>
                          <a:pt x="7528468" y="2394708"/>
                          <a:pt x="7228342" y="2422999"/>
                        </a:cubicBezTo>
                        <a:cubicBezTo>
                          <a:pt x="6928216" y="2451290"/>
                          <a:pt x="6972123" y="2393342"/>
                          <a:pt x="6743413" y="2422999"/>
                        </a:cubicBezTo>
                        <a:cubicBezTo>
                          <a:pt x="6514703" y="2452656"/>
                          <a:pt x="6559243" y="2397767"/>
                          <a:pt x="6471379" y="2422999"/>
                        </a:cubicBezTo>
                        <a:cubicBezTo>
                          <a:pt x="6383515" y="2448231"/>
                          <a:pt x="6263027" y="2378449"/>
                          <a:pt x="6092897" y="2422999"/>
                        </a:cubicBezTo>
                        <a:cubicBezTo>
                          <a:pt x="5922767" y="2467549"/>
                          <a:pt x="5688065" y="2356272"/>
                          <a:pt x="5501519" y="2422999"/>
                        </a:cubicBezTo>
                        <a:cubicBezTo>
                          <a:pt x="5314973" y="2489726"/>
                          <a:pt x="5211097" y="2372560"/>
                          <a:pt x="5016589" y="2422999"/>
                        </a:cubicBezTo>
                        <a:cubicBezTo>
                          <a:pt x="4822081" y="2473438"/>
                          <a:pt x="4617420" y="2415396"/>
                          <a:pt x="4425211" y="2422999"/>
                        </a:cubicBezTo>
                        <a:cubicBezTo>
                          <a:pt x="4233002" y="2430602"/>
                          <a:pt x="4224868" y="2394047"/>
                          <a:pt x="4153177" y="2422999"/>
                        </a:cubicBezTo>
                        <a:cubicBezTo>
                          <a:pt x="4081486" y="2451951"/>
                          <a:pt x="3781082" y="2394708"/>
                          <a:pt x="3668247" y="2422999"/>
                        </a:cubicBezTo>
                        <a:cubicBezTo>
                          <a:pt x="3555412" y="2451290"/>
                          <a:pt x="3169479" y="2411300"/>
                          <a:pt x="2970421" y="2422999"/>
                        </a:cubicBezTo>
                        <a:cubicBezTo>
                          <a:pt x="2771363" y="2434698"/>
                          <a:pt x="2786064" y="2413196"/>
                          <a:pt x="2698387" y="2422999"/>
                        </a:cubicBezTo>
                        <a:cubicBezTo>
                          <a:pt x="2610710" y="2432802"/>
                          <a:pt x="2371175" y="2389254"/>
                          <a:pt x="2213458" y="2422999"/>
                        </a:cubicBezTo>
                        <a:cubicBezTo>
                          <a:pt x="2055741" y="2456744"/>
                          <a:pt x="1842220" y="2416068"/>
                          <a:pt x="1515632" y="2422999"/>
                        </a:cubicBezTo>
                        <a:cubicBezTo>
                          <a:pt x="1189044" y="2429930"/>
                          <a:pt x="1151548" y="2384008"/>
                          <a:pt x="1030702" y="2422999"/>
                        </a:cubicBezTo>
                        <a:cubicBezTo>
                          <a:pt x="909856" y="2461990"/>
                          <a:pt x="625533" y="2420452"/>
                          <a:pt x="403841" y="2422999"/>
                        </a:cubicBezTo>
                        <a:cubicBezTo>
                          <a:pt x="190064" y="2441319"/>
                          <a:pt x="-51284" y="2264278"/>
                          <a:pt x="0" y="2019158"/>
                        </a:cubicBezTo>
                        <a:cubicBezTo>
                          <a:pt x="-9337" y="1912520"/>
                          <a:pt x="26331" y="1759049"/>
                          <a:pt x="0" y="1513025"/>
                        </a:cubicBezTo>
                        <a:cubicBezTo>
                          <a:pt x="-26331" y="1267001"/>
                          <a:pt x="56496" y="1137924"/>
                          <a:pt x="0" y="990740"/>
                        </a:cubicBezTo>
                        <a:cubicBezTo>
                          <a:pt x="-56496" y="843557"/>
                          <a:pt x="7047" y="641589"/>
                          <a:pt x="0" y="40384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 </a:t>
            </a:r>
            <a:r>
              <a:rPr lang="ar-BH" sz="2800" b="1" dirty="0">
                <a:solidFill>
                  <a:prstClr val="black"/>
                </a:solidFill>
                <a:latin typeface="Sakkal Majalla" panose="02000000000000000000" pitchFamily="2" charset="-78"/>
                <a:cs typeface="Sakkal Majalla" panose="02000000000000000000" pitchFamily="2" charset="-78"/>
              </a:rPr>
              <a:t>من هو سفير الرسول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dirty="0">
                <a:solidFill>
                  <a:prstClr val="black"/>
                </a:solidFill>
                <a:latin typeface="Sakkal Majalla" panose="02000000000000000000" pitchFamily="2" charset="-78"/>
                <a:cs typeface="Sakkal Majalla" panose="02000000000000000000" pitchFamily="2" charset="-78"/>
              </a:rPr>
              <a:t> إلى الأنصار في يثرب قبل الهجرة؟ وما المكاسب التي حققها هناك؟</a:t>
            </a:r>
          </a:p>
          <a:p>
            <a:pPr algn="ctr" rtl="1">
              <a:defRPr/>
            </a:pPr>
            <a:r>
              <a:rPr lang="ar-BH" sz="3200" dirty="0">
                <a:solidFill>
                  <a:prstClr val="black"/>
                </a:solidFill>
                <a:latin typeface="Sakkal Majalla" panose="02000000000000000000" pitchFamily="2" charset="-78"/>
                <a:cs typeface="Sakkal Majalla" panose="02000000000000000000" pitchFamily="2" charset="-78"/>
              </a:rPr>
              <a:t>.................................................................................................................................................................... .................................................................................................................................................................... .................................................................................................................................................................... ....................................................................................................................................................................</a:t>
            </a:r>
            <a:endParaRPr lang="ar-BH" sz="3200" baseline="0" dirty="0">
              <a:solidFill>
                <a:prstClr val="black"/>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00307D75-9EDC-4EE5-B86C-5AB576E640BF}"/>
              </a:ext>
            </a:extLst>
          </p:cNvPr>
          <p:cNvSpPr txBox="1"/>
          <p:nvPr/>
        </p:nvSpPr>
        <p:spPr>
          <a:xfrm>
            <a:off x="567867" y="4395788"/>
            <a:ext cx="11056265" cy="523220"/>
          </a:xfrm>
          <a:prstGeom prst="rect">
            <a:avLst/>
          </a:prstGeom>
          <a:solidFill>
            <a:schemeClr val="accent4">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cs typeface="Sakkal Majalla" panose="02000000000000000000" pitchFamily="2" charset="-78"/>
              </a:rPr>
              <a:t>أ- </a:t>
            </a:r>
            <a:r>
              <a:rPr lang="ar-SA" sz="2800" b="1" kern="0" dirty="0">
                <a:solidFill>
                  <a:srgbClr val="FF0000"/>
                </a:solidFill>
                <a:latin typeface="Sakkal Majalla" panose="02000000000000000000" pitchFamily="2" charset="-78"/>
                <a:cs typeface="Sakkal Majalla" panose="02000000000000000000" pitchFamily="2" charset="-78"/>
              </a:rPr>
              <a:t>مُصْعَبَ بْنَ عُمَيْرٍ </a:t>
            </a:r>
            <a:r>
              <a:rPr lang="ar-BH" sz="2800" b="1" dirty="0">
                <a:solidFill>
                  <a:srgbClr val="FF0000"/>
                </a:solidFill>
                <a:latin typeface="Sakkal Majalla" panose="02000000000000000000" pitchFamily="2" charset="-78"/>
                <a:cs typeface="Sakkal Majalla" panose="02000000000000000000" pitchFamily="2" charset="-78"/>
              </a:rPr>
              <a:t>. </a:t>
            </a:r>
          </a:p>
        </p:txBody>
      </p:sp>
      <p:sp>
        <p:nvSpPr>
          <p:cNvPr id="21" name="TextBox 20">
            <a:extLst>
              <a:ext uri="{FF2B5EF4-FFF2-40B4-BE49-F238E27FC236}">
                <a16:creationId xmlns:a16="http://schemas.microsoft.com/office/drawing/2014/main" id="{5711BD12-49BA-4E6C-91BB-F892DFD31A02}"/>
              </a:ext>
            </a:extLst>
          </p:cNvPr>
          <p:cNvSpPr txBox="1"/>
          <p:nvPr/>
        </p:nvSpPr>
        <p:spPr>
          <a:xfrm>
            <a:off x="539726" y="4889305"/>
            <a:ext cx="11084406" cy="1331134"/>
          </a:xfrm>
          <a:prstGeom prst="rect">
            <a:avLst/>
          </a:prstGeom>
          <a:solidFill>
            <a:schemeClr val="accent4">
              <a:lumMod val="20000"/>
              <a:lumOff val="80000"/>
            </a:schemeClr>
          </a:solidFill>
        </p:spPr>
        <p:txBody>
          <a:bodyPr wrap="square" rtlCol="0">
            <a:spAutoFit/>
          </a:bodyPr>
          <a:lstStyle/>
          <a:p>
            <a:pPr lvl="0" algn="just" rtl="1">
              <a:lnSpc>
                <a:spcPct val="150000"/>
              </a:lnSpc>
              <a:defRPr/>
            </a:pPr>
            <a:r>
              <a:rPr lang="ar-SA" sz="2800" b="1" kern="0" dirty="0">
                <a:solidFill>
                  <a:srgbClr val="FF0000"/>
                </a:solidFill>
                <a:latin typeface="Sakkal Majalla" panose="02000000000000000000" pitchFamily="2" charset="-78"/>
                <a:cs typeface="Sakkal Majalla" panose="02000000000000000000" pitchFamily="2" charset="-78"/>
              </a:rPr>
              <a:t>فَلَمْ يَزَلْ مُصْعَبٌ عِنْدَ سَعْدِ بْنِ مُعَاذٍ يَدْعُو وَيَهْدِي اللهُ عَلَى يَدَيْهِ حَتَّى قَلَّ دَارٌ مِنْ دُورِ الأَنْصَارِ إِلاَّ أَسْلَمَ فِيهَا نَاسٌ لاَ مَحَالَةَ، وَأَسْلَمَ أَشْرَافُهُمْ، وَأَسْلَمَ عَمْرُو بْنُ الْجَمُوحِ، وَكُسِّرَتْ أَصْنَامُهُمْ</a:t>
            </a:r>
            <a:endParaRPr lang="ar-BH" sz="2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0326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000"/>
                                        <p:tgtEl>
                                          <p:spTgt spid="10"/>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ppt_x</p:attrName>
                                        </p:attrNameLst>
                                      </p:cBhvr>
                                      <p:tavLst>
                                        <p:tav tm="0">
                                          <p:val>
                                            <p:strVal val="#ppt_x"/>
                                          </p:val>
                                        </p:tav>
                                        <p:tav tm="100000">
                                          <p:val>
                                            <p:strVal val="#ppt_x"/>
                                          </p:val>
                                        </p:tav>
                                      </p:tavLst>
                                    </p:anim>
                                    <p:anim calcmode="lin" valueType="num">
                                      <p:cBhvr>
                                        <p:cTn id="18"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13" grpId="0" animBg="1"/>
      <p:bldP spid="10"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0386" y="184269"/>
            <a:ext cx="2568033" cy="676523"/>
          </a:xfrm>
          <a:prstGeom prst="roundRect">
            <a:avLst/>
          </a:prstGeom>
          <a:solidFill>
            <a:schemeClr val="accent1">
              <a:lumMod val="40000"/>
              <a:lumOff val="60000"/>
            </a:schemeClr>
          </a:solidFill>
          <a:ln w="28575">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3600" b="1" dirty="0">
                <a:solidFill>
                  <a:schemeClr val="tx1"/>
                </a:solidFill>
                <a:latin typeface="Sakkal Majalla" panose="02000000000000000000" pitchFamily="2" charset="-78"/>
                <a:cs typeface="Sakkal Majalla" panose="02000000000000000000" pitchFamily="2" charset="-78"/>
              </a:rPr>
              <a:t>التقويم الختامي</a:t>
            </a:r>
            <a:endPar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5934" y="1020849"/>
            <a:ext cx="11452485" cy="2738349"/>
          </a:xfrm>
          <a:custGeom>
            <a:avLst/>
            <a:gdLst>
              <a:gd name="connsiteX0" fmla="*/ 0 w 11452485"/>
              <a:gd name="connsiteY0" fmla="*/ 456401 h 2738349"/>
              <a:gd name="connsiteX1" fmla="*/ 456401 w 11452485"/>
              <a:gd name="connsiteY1" fmla="*/ 0 h 2738349"/>
              <a:gd name="connsiteX2" fmla="*/ 1041939 w 11452485"/>
              <a:gd name="connsiteY2" fmla="*/ 0 h 2738349"/>
              <a:gd name="connsiteX3" fmla="*/ 1732874 w 11452485"/>
              <a:gd name="connsiteY3" fmla="*/ 0 h 2738349"/>
              <a:gd name="connsiteX4" fmla="*/ 2002221 w 11452485"/>
              <a:gd name="connsiteY4" fmla="*/ 0 h 2738349"/>
              <a:gd name="connsiteX5" fmla="*/ 2693156 w 11452485"/>
              <a:gd name="connsiteY5" fmla="*/ 0 h 2738349"/>
              <a:gd name="connsiteX6" fmla="*/ 3067900 w 11452485"/>
              <a:gd name="connsiteY6" fmla="*/ 0 h 2738349"/>
              <a:gd name="connsiteX7" fmla="*/ 3337248 w 11452485"/>
              <a:gd name="connsiteY7" fmla="*/ 0 h 2738349"/>
              <a:gd name="connsiteX8" fmla="*/ 3606595 w 11452485"/>
              <a:gd name="connsiteY8" fmla="*/ 0 h 2738349"/>
              <a:gd name="connsiteX9" fmla="*/ 4297530 w 11452485"/>
              <a:gd name="connsiteY9" fmla="*/ 0 h 2738349"/>
              <a:gd name="connsiteX10" fmla="*/ 4777671 w 11452485"/>
              <a:gd name="connsiteY10" fmla="*/ 0 h 2738349"/>
              <a:gd name="connsiteX11" fmla="*/ 5468606 w 11452485"/>
              <a:gd name="connsiteY11" fmla="*/ 0 h 2738349"/>
              <a:gd name="connsiteX12" fmla="*/ 5737953 w 11452485"/>
              <a:gd name="connsiteY12" fmla="*/ 0 h 2738349"/>
              <a:gd name="connsiteX13" fmla="*/ 6428888 w 11452485"/>
              <a:gd name="connsiteY13" fmla="*/ 0 h 2738349"/>
              <a:gd name="connsiteX14" fmla="*/ 7225220 w 11452485"/>
              <a:gd name="connsiteY14" fmla="*/ 0 h 2738349"/>
              <a:gd name="connsiteX15" fmla="*/ 7705361 w 11452485"/>
              <a:gd name="connsiteY15" fmla="*/ 0 h 2738349"/>
              <a:gd name="connsiteX16" fmla="*/ 8501692 w 11452485"/>
              <a:gd name="connsiteY16" fmla="*/ 0 h 2738349"/>
              <a:gd name="connsiteX17" fmla="*/ 9192627 w 11452485"/>
              <a:gd name="connsiteY17" fmla="*/ 0 h 2738349"/>
              <a:gd name="connsiteX18" fmla="*/ 9672768 w 11452485"/>
              <a:gd name="connsiteY18" fmla="*/ 0 h 2738349"/>
              <a:gd name="connsiteX19" fmla="*/ 10363703 w 11452485"/>
              <a:gd name="connsiteY19" fmla="*/ 0 h 2738349"/>
              <a:gd name="connsiteX20" fmla="*/ 10996084 w 11452485"/>
              <a:gd name="connsiteY20" fmla="*/ 0 h 2738349"/>
              <a:gd name="connsiteX21" fmla="*/ 11452485 w 11452485"/>
              <a:gd name="connsiteY21" fmla="*/ 456401 h 2738349"/>
              <a:gd name="connsiteX22" fmla="*/ 11452485 w 11452485"/>
              <a:gd name="connsiteY22" fmla="*/ 949299 h 2738349"/>
              <a:gd name="connsiteX23" fmla="*/ 11452485 w 11452485"/>
              <a:gd name="connsiteY23" fmla="*/ 1350919 h 2738349"/>
              <a:gd name="connsiteX24" fmla="*/ 11452485 w 11452485"/>
              <a:gd name="connsiteY24" fmla="*/ 1843817 h 2738349"/>
              <a:gd name="connsiteX25" fmla="*/ 11452485 w 11452485"/>
              <a:gd name="connsiteY25" fmla="*/ 2281948 h 2738349"/>
              <a:gd name="connsiteX26" fmla="*/ 10996084 w 11452485"/>
              <a:gd name="connsiteY26" fmla="*/ 2738349 h 2738349"/>
              <a:gd name="connsiteX27" fmla="*/ 10305149 w 11452485"/>
              <a:gd name="connsiteY27" fmla="*/ 2738349 h 2738349"/>
              <a:gd name="connsiteX28" fmla="*/ 10035802 w 11452485"/>
              <a:gd name="connsiteY28" fmla="*/ 2738349 h 2738349"/>
              <a:gd name="connsiteX29" fmla="*/ 9766454 w 11452485"/>
              <a:gd name="connsiteY29" fmla="*/ 2738349 h 2738349"/>
              <a:gd name="connsiteX30" fmla="*/ 9286313 w 11452485"/>
              <a:gd name="connsiteY30" fmla="*/ 2738349 h 2738349"/>
              <a:gd name="connsiteX31" fmla="*/ 8911569 w 11452485"/>
              <a:gd name="connsiteY31" fmla="*/ 2738349 h 2738349"/>
              <a:gd name="connsiteX32" fmla="*/ 8220634 w 11452485"/>
              <a:gd name="connsiteY32" fmla="*/ 2738349 h 2738349"/>
              <a:gd name="connsiteX33" fmla="*/ 7845890 w 11452485"/>
              <a:gd name="connsiteY33" fmla="*/ 2738349 h 2738349"/>
              <a:gd name="connsiteX34" fmla="*/ 7365749 w 11452485"/>
              <a:gd name="connsiteY34" fmla="*/ 2738349 h 2738349"/>
              <a:gd name="connsiteX35" fmla="*/ 6885608 w 11452485"/>
              <a:gd name="connsiteY35" fmla="*/ 2738349 h 2738349"/>
              <a:gd name="connsiteX36" fmla="*/ 6510863 w 11452485"/>
              <a:gd name="connsiteY36" fmla="*/ 2738349 h 2738349"/>
              <a:gd name="connsiteX37" fmla="*/ 5819929 w 11452485"/>
              <a:gd name="connsiteY37" fmla="*/ 2738349 h 2738349"/>
              <a:gd name="connsiteX38" fmla="*/ 5234391 w 11452485"/>
              <a:gd name="connsiteY38" fmla="*/ 2738349 h 2738349"/>
              <a:gd name="connsiteX39" fmla="*/ 4965043 w 11452485"/>
              <a:gd name="connsiteY39" fmla="*/ 2738349 h 2738349"/>
              <a:gd name="connsiteX40" fmla="*/ 4274108 w 11452485"/>
              <a:gd name="connsiteY40" fmla="*/ 2738349 h 2738349"/>
              <a:gd name="connsiteX41" fmla="*/ 3899364 w 11452485"/>
              <a:gd name="connsiteY41" fmla="*/ 2738349 h 2738349"/>
              <a:gd name="connsiteX42" fmla="*/ 3313826 w 11452485"/>
              <a:gd name="connsiteY42" fmla="*/ 2738349 h 2738349"/>
              <a:gd name="connsiteX43" fmla="*/ 2517495 w 11452485"/>
              <a:gd name="connsiteY43" fmla="*/ 2738349 h 2738349"/>
              <a:gd name="connsiteX44" fmla="*/ 1721163 w 11452485"/>
              <a:gd name="connsiteY44" fmla="*/ 2738349 h 2738349"/>
              <a:gd name="connsiteX45" fmla="*/ 456401 w 11452485"/>
              <a:gd name="connsiteY45" fmla="*/ 2738349 h 2738349"/>
              <a:gd name="connsiteX46" fmla="*/ 0 w 11452485"/>
              <a:gd name="connsiteY46" fmla="*/ 2281948 h 2738349"/>
              <a:gd name="connsiteX47" fmla="*/ 0 w 11452485"/>
              <a:gd name="connsiteY47" fmla="*/ 1880328 h 2738349"/>
              <a:gd name="connsiteX48" fmla="*/ 0 w 11452485"/>
              <a:gd name="connsiteY48" fmla="*/ 1460452 h 2738349"/>
              <a:gd name="connsiteX49" fmla="*/ 0 w 11452485"/>
              <a:gd name="connsiteY49" fmla="*/ 1022321 h 2738349"/>
              <a:gd name="connsiteX50" fmla="*/ 0 w 11452485"/>
              <a:gd name="connsiteY50" fmla="*/ 456401 h 27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5" h="2738349" fill="none" extrusionOk="0">
                <a:moveTo>
                  <a:pt x="0" y="456401"/>
                </a:moveTo>
                <a:cubicBezTo>
                  <a:pt x="-35501" y="208381"/>
                  <a:pt x="166216" y="17139"/>
                  <a:pt x="456401" y="0"/>
                </a:cubicBezTo>
                <a:cubicBezTo>
                  <a:pt x="745516" y="-10176"/>
                  <a:pt x="923302" y="21916"/>
                  <a:pt x="1041939" y="0"/>
                </a:cubicBezTo>
                <a:cubicBezTo>
                  <a:pt x="1160576" y="-21916"/>
                  <a:pt x="1413143" y="27104"/>
                  <a:pt x="1732874" y="0"/>
                </a:cubicBezTo>
                <a:cubicBezTo>
                  <a:pt x="2052605" y="-27104"/>
                  <a:pt x="1947086" y="24688"/>
                  <a:pt x="2002221" y="0"/>
                </a:cubicBezTo>
                <a:cubicBezTo>
                  <a:pt x="2057356" y="-24688"/>
                  <a:pt x="2390171" y="82737"/>
                  <a:pt x="2693156" y="0"/>
                </a:cubicBezTo>
                <a:cubicBezTo>
                  <a:pt x="2996141" y="-82737"/>
                  <a:pt x="2937443" y="40271"/>
                  <a:pt x="3067900" y="0"/>
                </a:cubicBezTo>
                <a:cubicBezTo>
                  <a:pt x="3198357" y="-40271"/>
                  <a:pt x="3206179" y="31354"/>
                  <a:pt x="3337248" y="0"/>
                </a:cubicBezTo>
                <a:cubicBezTo>
                  <a:pt x="3468317" y="-31354"/>
                  <a:pt x="3504236" y="12590"/>
                  <a:pt x="3606595" y="0"/>
                </a:cubicBezTo>
                <a:cubicBezTo>
                  <a:pt x="3708954" y="-12590"/>
                  <a:pt x="4019433" y="3702"/>
                  <a:pt x="4297530" y="0"/>
                </a:cubicBezTo>
                <a:cubicBezTo>
                  <a:pt x="4575628" y="-3702"/>
                  <a:pt x="4595481" y="23452"/>
                  <a:pt x="4777671" y="0"/>
                </a:cubicBezTo>
                <a:cubicBezTo>
                  <a:pt x="4959861" y="-23452"/>
                  <a:pt x="5161404" y="56942"/>
                  <a:pt x="5468606" y="0"/>
                </a:cubicBezTo>
                <a:cubicBezTo>
                  <a:pt x="5775808" y="-56942"/>
                  <a:pt x="5675786" y="27740"/>
                  <a:pt x="5737953" y="0"/>
                </a:cubicBezTo>
                <a:cubicBezTo>
                  <a:pt x="5800120" y="-27740"/>
                  <a:pt x="6258766" y="39097"/>
                  <a:pt x="6428888" y="0"/>
                </a:cubicBezTo>
                <a:cubicBezTo>
                  <a:pt x="6599010" y="-39097"/>
                  <a:pt x="6926533" y="70176"/>
                  <a:pt x="7225220" y="0"/>
                </a:cubicBezTo>
                <a:cubicBezTo>
                  <a:pt x="7523907" y="-70176"/>
                  <a:pt x="7519237" y="27633"/>
                  <a:pt x="7705361" y="0"/>
                </a:cubicBezTo>
                <a:cubicBezTo>
                  <a:pt x="7891485" y="-27633"/>
                  <a:pt x="8103843" y="6985"/>
                  <a:pt x="8501692" y="0"/>
                </a:cubicBezTo>
                <a:cubicBezTo>
                  <a:pt x="8899541" y="-6985"/>
                  <a:pt x="9017939" y="65974"/>
                  <a:pt x="9192627" y="0"/>
                </a:cubicBezTo>
                <a:cubicBezTo>
                  <a:pt x="9367315" y="-65974"/>
                  <a:pt x="9567691" y="50124"/>
                  <a:pt x="9672768" y="0"/>
                </a:cubicBezTo>
                <a:cubicBezTo>
                  <a:pt x="9777845" y="-50124"/>
                  <a:pt x="10153245" y="79375"/>
                  <a:pt x="10363703" y="0"/>
                </a:cubicBezTo>
                <a:cubicBezTo>
                  <a:pt x="10574162" y="-79375"/>
                  <a:pt x="10822428" y="42644"/>
                  <a:pt x="10996084" y="0"/>
                </a:cubicBezTo>
                <a:cubicBezTo>
                  <a:pt x="11242938" y="-19239"/>
                  <a:pt x="11461849" y="204899"/>
                  <a:pt x="11452485" y="456401"/>
                </a:cubicBezTo>
                <a:cubicBezTo>
                  <a:pt x="11497405" y="594915"/>
                  <a:pt x="11413645" y="748512"/>
                  <a:pt x="11452485" y="949299"/>
                </a:cubicBezTo>
                <a:cubicBezTo>
                  <a:pt x="11491325" y="1150086"/>
                  <a:pt x="11409884" y="1189902"/>
                  <a:pt x="11452485" y="1350919"/>
                </a:cubicBezTo>
                <a:cubicBezTo>
                  <a:pt x="11495086" y="1511936"/>
                  <a:pt x="11427678" y="1734696"/>
                  <a:pt x="11452485" y="1843817"/>
                </a:cubicBezTo>
                <a:cubicBezTo>
                  <a:pt x="11477292" y="1952938"/>
                  <a:pt x="11404697" y="2178404"/>
                  <a:pt x="11452485" y="2281948"/>
                </a:cubicBezTo>
                <a:cubicBezTo>
                  <a:pt x="11431156" y="2582093"/>
                  <a:pt x="11226711" y="2682748"/>
                  <a:pt x="10996084" y="2738349"/>
                </a:cubicBezTo>
                <a:cubicBezTo>
                  <a:pt x="10803627" y="2752434"/>
                  <a:pt x="10554218" y="2657990"/>
                  <a:pt x="10305149" y="2738349"/>
                </a:cubicBezTo>
                <a:cubicBezTo>
                  <a:pt x="10056081" y="2818708"/>
                  <a:pt x="10155824" y="2735190"/>
                  <a:pt x="10035802" y="2738349"/>
                </a:cubicBezTo>
                <a:cubicBezTo>
                  <a:pt x="9915780" y="2741508"/>
                  <a:pt x="9896763" y="2710708"/>
                  <a:pt x="9766454" y="2738349"/>
                </a:cubicBezTo>
                <a:cubicBezTo>
                  <a:pt x="9636145" y="2765990"/>
                  <a:pt x="9491771" y="2736115"/>
                  <a:pt x="9286313" y="2738349"/>
                </a:cubicBezTo>
                <a:cubicBezTo>
                  <a:pt x="9080855" y="2740583"/>
                  <a:pt x="9089108" y="2732829"/>
                  <a:pt x="8911569" y="2738349"/>
                </a:cubicBezTo>
                <a:cubicBezTo>
                  <a:pt x="8734030" y="2743869"/>
                  <a:pt x="8368633" y="2717065"/>
                  <a:pt x="8220634" y="2738349"/>
                </a:cubicBezTo>
                <a:cubicBezTo>
                  <a:pt x="8072636" y="2759633"/>
                  <a:pt x="7942241" y="2728540"/>
                  <a:pt x="7845890" y="2738349"/>
                </a:cubicBezTo>
                <a:cubicBezTo>
                  <a:pt x="7749539" y="2748158"/>
                  <a:pt x="7510863" y="2735332"/>
                  <a:pt x="7365749" y="2738349"/>
                </a:cubicBezTo>
                <a:cubicBezTo>
                  <a:pt x="7220635" y="2741366"/>
                  <a:pt x="7072330" y="2729098"/>
                  <a:pt x="6885608" y="2738349"/>
                </a:cubicBezTo>
                <a:cubicBezTo>
                  <a:pt x="6698886" y="2747600"/>
                  <a:pt x="6655620" y="2701190"/>
                  <a:pt x="6510863" y="2738349"/>
                </a:cubicBezTo>
                <a:cubicBezTo>
                  <a:pt x="6366106" y="2775508"/>
                  <a:pt x="5960740" y="2710679"/>
                  <a:pt x="5819929" y="2738349"/>
                </a:cubicBezTo>
                <a:cubicBezTo>
                  <a:pt x="5679118" y="2766019"/>
                  <a:pt x="5372590" y="2696243"/>
                  <a:pt x="5234391" y="2738349"/>
                </a:cubicBezTo>
                <a:cubicBezTo>
                  <a:pt x="5096192" y="2780455"/>
                  <a:pt x="5072436" y="2730790"/>
                  <a:pt x="4965043" y="2738349"/>
                </a:cubicBezTo>
                <a:cubicBezTo>
                  <a:pt x="4857650" y="2745908"/>
                  <a:pt x="4504691" y="2710447"/>
                  <a:pt x="4274108" y="2738349"/>
                </a:cubicBezTo>
                <a:cubicBezTo>
                  <a:pt x="4043526" y="2766251"/>
                  <a:pt x="3997893" y="2732516"/>
                  <a:pt x="3899364" y="2738349"/>
                </a:cubicBezTo>
                <a:cubicBezTo>
                  <a:pt x="3800835" y="2744182"/>
                  <a:pt x="3484585" y="2704988"/>
                  <a:pt x="3313826" y="2738349"/>
                </a:cubicBezTo>
                <a:cubicBezTo>
                  <a:pt x="3143067" y="2771710"/>
                  <a:pt x="2704518" y="2692515"/>
                  <a:pt x="2517495" y="2738349"/>
                </a:cubicBezTo>
                <a:cubicBezTo>
                  <a:pt x="2330472" y="2784183"/>
                  <a:pt x="1974098" y="2661479"/>
                  <a:pt x="1721163" y="2738349"/>
                </a:cubicBezTo>
                <a:cubicBezTo>
                  <a:pt x="1468228" y="2815219"/>
                  <a:pt x="1043691" y="2650136"/>
                  <a:pt x="456401" y="2738349"/>
                </a:cubicBezTo>
                <a:cubicBezTo>
                  <a:pt x="217096" y="2747167"/>
                  <a:pt x="22139" y="2547142"/>
                  <a:pt x="0" y="2281948"/>
                </a:cubicBezTo>
                <a:cubicBezTo>
                  <a:pt x="-17294" y="2123271"/>
                  <a:pt x="6366" y="2008240"/>
                  <a:pt x="0" y="1880328"/>
                </a:cubicBezTo>
                <a:cubicBezTo>
                  <a:pt x="-6366" y="1752416"/>
                  <a:pt x="46920" y="1590501"/>
                  <a:pt x="0" y="1460452"/>
                </a:cubicBezTo>
                <a:cubicBezTo>
                  <a:pt x="-46920" y="1330403"/>
                  <a:pt x="14903" y="1158363"/>
                  <a:pt x="0" y="1022321"/>
                </a:cubicBezTo>
                <a:cubicBezTo>
                  <a:pt x="-14903" y="886279"/>
                  <a:pt x="9023" y="638665"/>
                  <a:pt x="0" y="456401"/>
                </a:cubicBezTo>
                <a:close/>
              </a:path>
              <a:path w="11452485" h="2738349" stroke="0" extrusionOk="0">
                <a:moveTo>
                  <a:pt x="0" y="456401"/>
                </a:moveTo>
                <a:cubicBezTo>
                  <a:pt x="-70405" y="211240"/>
                  <a:pt x="195799" y="-19594"/>
                  <a:pt x="456401" y="0"/>
                </a:cubicBezTo>
                <a:cubicBezTo>
                  <a:pt x="598814" y="-43132"/>
                  <a:pt x="744535" y="40373"/>
                  <a:pt x="831145" y="0"/>
                </a:cubicBezTo>
                <a:cubicBezTo>
                  <a:pt x="917755" y="-40373"/>
                  <a:pt x="1256793" y="14046"/>
                  <a:pt x="1416683" y="0"/>
                </a:cubicBezTo>
                <a:cubicBezTo>
                  <a:pt x="1576573" y="-14046"/>
                  <a:pt x="1847565" y="56488"/>
                  <a:pt x="2213015" y="0"/>
                </a:cubicBezTo>
                <a:cubicBezTo>
                  <a:pt x="2578465" y="-56488"/>
                  <a:pt x="2662656" y="45730"/>
                  <a:pt x="3009346" y="0"/>
                </a:cubicBezTo>
                <a:cubicBezTo>
                  <a:pt x="3356036" y="-45730"/>
                  <a:pt x="3570008" y="19730"/>
                  <a:pt x="3805678" y="0"/>
                </a:cubicBezTo>
                <a:cubicBezTo>
                  <a:pt x="4041348" y="-19730"/>
                  <a:pt x="4069414" y="7040"/>
                  <a:pt x="4180422" y="0"/>
                </a:cubicBezTo>
                <a:cubicBezTo>
                  <a:pt x="4291430" y="-7040"/>
                  <a:pt x="4553040" y="25147"/>
                  <a:pt x="4871357" y="0"/>
                </a:cubicBezTo>
                <a:cubicBezTo>
                  <a:pt x="5189674" y="-25147"/>
                  <a:pt x="5073597" y="22482"/>
                  <a:pt x="5140705" y="0"/>
                </a:cubicBezTo>
                <a:cubicBezTo>
                  <a:pt x="5207813" y="-22482"/>
                  <a:pt x="5598098" y="34421"/>
                  <a:pt x="5726243" y="0"/>
                </a:cubicBezTo>
                <a:cubicBezTo>
                  <a:pt x="5854388" y="-34421"/>
                  <a:pt x="6145983" y="56656"/>
                  <a:pt x="6417177" y="0"/>
                </a:cubicBezTo>
                <a:cubicBezTo>
                  <a:pt x="6688371" y="-56656"/>
                  <a:pt x="6725229" y="28908"/>
                  <a:pt x="6897318" y="0"/>
                </a:cubicBezTo>
                <a:cubicBezTo>
                  <a:pt x="7069407" y="-28908"/>
                  <a:pt x="7083635" y="1835"/>
                  <a:pt x="7166666" y="0"/>
                </a:cubicBezTo>
                <a:cubicBezTo>
                  <a:pt x="7249697" y="-1835"/>
                  <a:pt x="7364574" y="828"/>
                  <a:pt x="7436013" y="0"/>
                </a:cubicBezTo>
                <a:cubicBezTo>
                  <a:pt x="7507452" y="-828"/>
                  <a:pt x="7646927" y="9075"/>
                  <a:pt x="7705361" y="0"/>
                </a:cubicBezTo>
                <a:cubicBezTo>
                  <a:pt x="7763795" y="-9075"/>
                  <a:pt x="8080235" y="28176"/>
                  <a:pt x="8396296" y="0"/>
                </a:cubicBezTo>
                <a:cubicBezTo>
                  <a:pt x="8712358" y="-28176"/>
                  <a:pt x="9001444" y="31386"/>
                  <a:pt x="9192627" y="0"/>
                </a:cubicBezTo>
                <a:cubicBezTo>
                  <a:pt x="9383810" y="-31386"/>
                  <a:pt x="9357643" y="17829"/>
                  <a:pt x="9461975" y="0"/>
                </a:cubicBezTo>
                <a:cubicBezTo>
                  <a:pt x="9566307" y="-17829"/>
                  <a:pt x="9748261" y="31997"/>
                  <a:pt x="9836719" y="0"/>
                </a:cubicBezTo>
                <a:cubicBezTo>
                  <a:pt x="9925177" y="-31997"/>
                  <a:pt x="10610436" y="56717"/>
                  <a:pt x="10996084" y="0"/>
                </a:cubicBezTo>
                <a:cubicBezTo>
                  <a:pt x="11278814" y="-31447"/>
                  <a:pt x="11458021" y="199102"/>
                  <a:pt x="11452485" y="456401"/>
                </a:cubicBezTo>
                <a:cubicBezTo>
                  <a:pt x="11469207" y="620309"/>
                  <a:pt x="11413859" y="802680"/>
                  <a:pt x="11452485" y="912788"/>
                </a:cubicBezTo>
                <a:cubicBezTo>
                  <a:pt x="11491111" y="1022896"/>
                  <a:pt x="11420230" y="1212654"/>
                  <a:pt x="11452485" y="1350919"/>
                </a:cubicBezTo>
                <a:cubicBezTo>
                  <a:pt x="11484740" y="1489184"/>
                  <a:pt x="11441189" y="1654845"/>
                  <a:pt x="11452485" y="1807306"/>
                </a:cubicBezTo>
                <a:cubicBezTo>
                  <a:pt x="11463781" y="1959767"/>
                  <a:pt x="11445161" y="2116731"/>
                  <a:pt x="11452485" y="2281948"/>
                </a:cubicBezTo>
                <a:cubicBezTo>
                  <a:pt x="11455168" y="2553523"/>
                  <a:pt x="11204593" y="2777904"/>
                  <a:pt x="10996084" y="2738349"/>
                </a:cubicBezTo>
                <a:cubicBezTo>
                  <a:pt x="10670972" y="2798874"/>
                  <a:pt x="10484376" y="2664840"/>
                  <a:pt x="10305149" y="2738349"/>
                </a:cubicBezTo>
                <a:cubicBezTo>
                  <a:pt x="10125922" y="2811858"/>
                  <a:pt x="9776437" y="2669191"/>
                  <a:pt x="9614214" y="2738349"/>
                </a:cubicBezTo>
                <a:cubicBezTo>
                  <a:pt x="9451992" y="2807507"/>
                  <a:pt x="9456956" y="2715638"/>
                  <a:pt x="9344867" y="2738349"/>
                </a:cubicBezTo>
                <a:cubicBezTo>
                  <a:pt x="9232778" y="2761060"/>
                  <a:pt x="9179218" y="2722736"/>
                  <a:pt x="9075520" y="2738349"/>
                </a:cubicBezTo>
                <a:cubicBezTo>
                  <a:pt x="8971822" y="2753962"/>
                  <a:pt x="8864953" y="2729110"/>
                  <a:pt x="8806172" y="2738349"/>
                </a:cubicBezTo>
                <a:cubicBezTo>
                  <a:pt x="8747391" y="2747588"/>
                  <a:pt x="8613810" y="2706366"/>
                  <a:pt x="8431428" y="2738349"/>
                </a:cubicBezTo>
                <a:cubicBezTo>
                  <a:pt x="8249046" y="2770332"/>
                  <a:pt x="7944073" y="2697547"/>
                  <a:pt x="7740493" y="2738349"/>
                </a:cubicBezTo>
                <a:cubicBezTo>
                  <a:pt x="7536914" y="2779151"/>
                  <a:pt x="7302090" y="2673327"/>
                  <a:pt x="7154955" y="2738349"/>
                </a:cubicBezTo>
                <a:cubicBezTo>
                  <a:pt x="7007820" y="2803371"/>
                  <a:pt x="6622958" y="2684432"/>
                  <a:pt x="6464020" y="2738349"/>
                </a:cubicBezTo>
                <a:cubicBezTo>
                  <a:pt x="6305083" y="2792266"/>
                  <a:pt x="6038175" y="2733139"/>
                  <a:pt x="5773086" y="2738349"/>
                </a:cubicBezTo>
                <a:cubicBezTo>
                  <a:pt x="5507997" y="2743559"/>
                  <a:pt x="5460225" y="2734488"/>
                  <a:pt x="5292944" y="2738349"/>
                </a:cubicBezTo>
                <a:cubicBezTo>
                  <a:pt x="5125663" y="2742210"/>
                  <a:pt x="4781779" y="2657561"/>
                  <a:pt x="4496613" y="2738349"/>
                </a:cubicBezTo>
                <a:cubicBezTo>
                  <a:pt x="4211447" y="2819137"/>
                  <a:pt x="4045879" y="2732589"/>
                  <a:pt x="3805678" y="2738349"/>
                </a:cubicBezTo>
                <a:cubicBezTo>
                  <a:pt x="3565477" y="2744109"/>
                  <a:pt x="3282114" y="2695594"/>
                  <a:pt x="3114743" y="2738349"/>
                </a:cubicBezTo>
                <a:cubicBezTo>
                  <a:pt x="2947372" y="2781104"/>
                  <a:pt x="2701443" y="2734196"/>
                  <a:pt x="2318412" y="2738349"/>
                </a:cubicBezTo>
                <a:cubicBezTo>
                  <a:pt x="1935381" y="2742502"/>
                  <a:pt x="2056991" y="2737976"/>
                  <a:pt x="1943667" y="2738349"/>
                </a:cubicBezTo>
                <a:cubicBezTo>
                  <a:pt x="1830343" y="2738722"/>
                  <a:pt x="1635744" y="2723399"/>
                  <a:pt x="1463526" y="2738349"/>
                </a:cubicBezTo>
                <a:cubicBezTo>
                  <a:pt x="1291308" y="2753299"/>
                  <a:pt x="1185626" y="2699859"/>
                  <a:pt x="1088782" y="2738349"/>
                </a:cubicBezTo>
                <a:cubicBezTo>
                  <a:pt x="991938" y="2776839"/>
                  <a:pt x="655236" y="2678884"/>
                  <a:pt x="456401" y="2738349"/>
                </a:cubicBezTo>
                <a:cubicBezTo>
                  <a:pt x="228723" y="2717109"/>
                  <a:pt x="-38170" y="2543075"/>
                  <a:pt x="0" y="2281948"/>
                </a:cubicBezTo>
                <a:cubicBezTo>
                  <a:pt x="-26189" y="2088313"/>
                  <a:pt x="21223" y="2003075"/>
                  <a:pt x="0" y="1843817"/>
                </a:cubicBezTo>
                <a:cubicBezTo>
                  <a:pt x="-21223" y="1684559"/>
                  <a:pt x="2368" y="1521118"/>
                  <a:pt x="0" y="1369175"/>
                </a:cubicBezTo>
                <a:cubicBezTo>
                  <a:pt x="-2368" y="1217232"/>
                  <a:pt x="35559" y="1101067"/>
                  <a:pt x="0" y="876277"/>
                </a:cubicBezTo>
                <a:cubicBezTo>
                  <a:pt x="-35559" y="651487"/>
                  <a:pt x="35250" y="660913"/>
                  <a:pt x="0" y="456401"/>
                </a:cubicBezTo>
                <a:close/>
              </a:path>
            </a:pathLst>
          </a:custGeom>
          <a:solidFill>
            <a:schemeClr val="accent2">
              <a:lumMod val="20000"/>
              <a:lumOff val="80000"/>
            </a:schemeClr>
          </a:solidFill>
          <a:ln>
            <a:extLst>
              <a:ext uri="{C807C97D-BFC1-408E-A445-0C87EB9F89A2}">
                <ask:lineSketchStyleProps xmlns:ask="http://schemas.microsoft.com/office/drawing/2018/sketchyshapes" sd="32430969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 </a:t>
            </a:r>
            <a:r>
              <a:rPr lang="ar-BH" sz="2800" b="1" dirty="0">
                <a:solidFill>
                  <a:prstClr val="black"/>
                </a:solidFill>
                <a:latin typeface="Sakkal Majalla" panose="02000000000000000000" pitchFamily="2" charset="-78"/>
                <a:cs typeface="Sakkal Majalla" panose="02000000000000000000" pitchFamily="2" charset="-78"/>
              </a:rPr>
              <a:t>كان لأبي لهب وأبي جهل دور كبير في صدّ الناس عن دعوة النبي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dirty="0">
                <a:solidFill>
                  <a:prstClr val="black"/>
                </a:solidFill>
                <a:latin typeface="Sakkal Majalla" panose="02000000000000000000" pitchFamily="2" charset="-78"/>
                <a:cs typeface="Sakkal Majalla" panose="02000000000000000000" pitchFamily="2" charset="-78"/>
              </a:rPr>
              <a:t>، وضّح ذلك من خلال ما درست.</a:t>
            </a:r>
          </a:p>
          <a:p>
            <a:pPr marL="0" marR="0" lvl="0" indent="0" algn="r" defTabSz="914400" rtl="1" eaLnBrk="1" fontAlgn="auto" latinLnBrk="0" hangingPunct="1">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a:p>
            <a:pPr algn="r" rtl="1">
              <a:defRPr/>
            </a:pPr>
            <a:r>
              <a:rPr lang="ar-BH" sz="3200" dirty="0">
                <a:solidFill>
                  <a:prstClr val="black"/>
                </a:solidFill>
                <a:latin typeface="Sakkal Majalla" panose="02000000000000000000" pitchFamily="2" charset="-78"/>
                <a:cs typeface="Sakkal Majalla" panose="02000000000000000000" pitchFamily="2" charset="-78"/>
              </a:rPr>
              <a:t>.................................................................................................................................................................... ....................................................................................................................................................................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53304" y="1664626"/>
            <a:ext cx="11077731" cy="1977464"/>
          </a:xfrm>
          <a:prstGeom prst="rect">
            <a:avLst/>
          </a:prstGeom>
          <a:solidFill>
            <a:schemeClr val="accent2">
              <a:lumMod val="20000"/>
              <a:lumOff val="80000"/>
            </a:schemeClr>
          </a:solidFill>
        </p:spPr>
        <p:txBody>
          <a:bodyPr wrap="square" rtlCol="0">
            <a:spAutoFit/>
          </a:bodyPr>
          <a:lstStyle/>
          <a:p>
            <a:pPr lvl="0" algn="just" rtl="1">
              <a:lnSpc>
                <a:spcPct val="150000"/>
              </a:lnSpc>
              <a:defRPr/>
            </a:pPr>
            <a:r>
              <a:rPr lang="ar-SA" sz="2800" b="1" kern="0" dirty="0">
                <a:solidFill>
                  <a:srgbClr val="FF0000"/>
                </a:solidFill>
                <a:latin typeface="Sakkal Majalla" panose="02000000000000000000" pitchFamily="2" charset="-78"/>
                <a:cs typeface="Sakkal Majalla" panose="02000000000000000000" pitchFamily="2" charset="-78"/>
              </a:rPr>
              <a:t>عن رجل مِنْ بَنِي مَالِكِ بْنِ كِنَانَةَ قَالَ: "رَأَيْتُ رَسُولَ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en-US" sz="2800" b="1" kern="0" dirty="0">
                <a:solidFill>
                  <a:srgbClr val="FF0000"/>
                </a:solidFill>
                <a:latin typeface="Sakkal Majalla" panose="02000000000000000000" pitchFamily="2" charset="-78"/>
                <a:cs typeface="Sakkal Majalla" panose="02000000000000000000" pitchFamily="2" charset="-78"/>
              </a:rPr>
              <a:t> </a:t>
            </a:r>
            <a:r>
              <a:rPr lang="ar-SA" sz="2800" b="1" kern="0" dirty="0">
                <a:solidFill>
                  <a:srgbClr val="FF0000"/>
                </a:solidFill>
                <a:latin typeface="Sakkal Majalla" panose="02000000000000000000" pitchFamily="2" charset="-78"/>
                <a:cs typeface="Sakkal Majalla" panose="02000000000000000000" pitchFamily="2" charset="-78"/>
              </a:rPr>
              <a:t>بِسُوقِ ذِي الْمَجَازِ يَتَخَلَّلُهَا يَقُولُ: "يَا أَيُّهَا النَّاسُ، قُولُوا لَا إِلَهَ إِلَّا اللهُ تُفْلِحُوا"، قَالَ: وَأَبُو جَهْلٍ يَحْثِي عَلَيْهِ التُّرَابَ وَيَقُولُ: يَا أَيُّهَا النَّاسُ، لَا يَغُرَّنَّكُمْ هَذَا عَنْ دِينِكُمْ، فَإِنَّمَا يُرِيدُ لِتَتْرُكُوا آلِهَتَكُمْ، وَتَتْرُكُوا اللاَّتَ وَالْعُزَّى، قَالَ: وَمَا يَلْتَفِتُ إِلَيْهِ رَسُولُ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kern="0" dirty="0">
                <a:solidFill>
                  <a:srgbClr val="FF0000"/>
                </a:solidFill>
                <a:latin typeface="Sakkal Majalla" panose="02000000000000000000" pitchFamily="2" charset="-78"/>
                <a:cs typeface="Sakkal Majalla" panose="02000000000000000000" pitchFamily="2" charset="-78"/>
              </a:rPr>
              <a:t>"</a:t>
            </a:r>
            <a:r>
              <a:rPr lang="ar-BH" sz="2800" b="1" kern="0" dirty="0">
                <a:solidFill>
                  <a:srgbClr val="FF0000"/>
                </a:solidFill>
                <a:latin typeface="Sakkal Majalla" panose="02000000000000000000" pitchFamily="2" charset="-78"/>
                <a:cs typeface="Sakkal Majalla" panose="02000000000000000000" pitchFamily="2" charset="-78"/>
              </a:rPr>
              <a:t>.</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7" y="107654"/>
            <a:ext cx="2308827" cy="829752"/>
          </a:xfrm>
          <a:prstGeom prst="cloud">
            <a:avLst/>
          </a:prstGeom>
          <a:solidFill>
            <a:schemeClr val="accent2">
              <a:lumMod val="20000"/>
              <a:lumOff val="80000"/>
            </a:schemeClr>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4D467676-6F97-4A2C-B507-1E61D2116D07}"/>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570D8E64-EEC7-4839-84D7-D085ACBCA53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C7DD-AD3D-4A50-922E-EBB59B9D9B8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2" name="Rectangle: Rounded Corners 2">
            <a:extLst>
              <a:ext uri="{FF2B5EF4-FFF2-40B4-BE49-F238E27FC236}">
                <a16:creationId xmlns:a16="http://schemas.microsoft.com/office/drawing/2014/main" id="{D6686134-B6C4-4193-A817-EC9C2D407563}"/>
              </a:ext>
            </a:extLst>
          </p:cNvPr>
          <p:cNvSpPr/>
          <p:nvPr/>
        </p:nvSpPr>
        <p:spPr>
          <a:xfrm>
            <a:off x="365934" y="3884684"/>
            <a:ext cx="11452485" cy="2450785"/>
          </a:xfrm>
          <a:custGeom>
            <a:avLst/>
            <a:gdLst>
              <a:gd name="connsiteX0" fmla="*/ 0 w 11452485"/>
              <a:gd name="connsiteY0" fmla="*/ 408472 h 2450785"/>
              <a:gd name="connsiteX1" fmla="*/ 408472 w 11452485"/>
              <a:gd name="connsiteY1" fmla="*/ 0 h 2450785"/>
              <a:gd name="connsiteX2" fmla="*/ 1212046 w 11452485"/>
              <a:gd name="connsiteY2" fmla="*/ 0 h 2450785"/>
              <a:gd name="connsiteX3" fmla="*/ 2015620 w 11452485"/>
              <a:gd name="connsiteY3" fmla="*/ 0 h 2450785"/>
              <a:gd name="connsiteX4" fmla="*/ 2287418 w 11452485"/>
              <a:gd name="connsiteY4" fmla="*/ 0 h 2450785"/>
              <a:gd name="connsiteX5" fmla="*/ 2984636 w 11452485"/>
              <a:gd name="connsiteY5" fmla="*/ 0 h 2450785"/>
              <a:gd name="connsiteX6" fmla="*/ 3256434 w 11452485"/>
              <a:gd name="connsiteY6" fmla="*/ 0 h 2450785"/>
              <a:gd name="connsiteX7" fmla="*/ 3953652 w 11452485"/>
              <a:gd name="connsiteY7" fmla="*/ 0 h 2450785"/>
              <a:gd name="connsiteX8" fmla="*/ 4331805 w 11452485"/>
              <a:gd name="connsiteY8" fmla="*/ 0 h 2450785"/>
              <a:gd name="connsiteX9" fmla="*/ 4603602 w 11452485"/>
              <a:gd name="connsiteY9" fmla="*/ 0 h 2450785"/>
              <a:gd name="connsiteX10" fmla="*/ 4875399 w 11452485"/>
              <a:gd name="connsiteY10" fmla="*/ 0 h 2450785"/>
              <a:gd name="connsiteX11" fmla="*/ 5572618 w 11452485"/>
              <a:gd name="connsiteY11" fmla="*/ 0 h 2450785"/>
              <a:gd name="connsiteX12" fmla="*/ 6057126 w 11452485"/>
              <a:gd name="connsiteY12" fmla="*/ 0 h 2450785"/>
              <a:gd name="connsiteX13" fmla="*/ 6754345 w 11452485"/>
              <a:gd name="connsiteY13" fmla="*/ 0 h 2450785"/>
              <a:gd name="connsiteX14" fmla="*/ 7026142 w 11452485"/>
              <a:gd name="connsiteY14" fmla="*/ 0 h 2450785"/>
              <a:gd name="connsiteX15" fmla="*/ 7723361 w 11452485"/>
              <a:gd name="connsiteY15" fmla="*/ 0 h 2450785"/>
              <a:gd name="connsiteX16" fmla="*/ 8526935 w 11452485"/>
              <a:gd name="connsiteY16" fmla="*/ 0 h 2450785"/>
              <a:gd name="connsiteX17" fmla="*/ 9011443 w 11452485"/>
              <a:gd name="connsiteY17" fmla="*/ 0 h 2450785"/>
              <a:gd name="connsiteX18" fmla="*/ 9815017 w 11452485"/>
              <a:gd name="connsiteY18" fmla="*/ 0 h 2450785"/>
              <a:gd name="connsiteX19" fmla="*/ 10512236 w 11452485"/>
              <a:gd name="connsiteY19" fmla="*/ 0 h 2450785"/>
              <a:gd name="connsiteX20" fmla="*/ 11044013 w 11452485"/>
              <a:gd name="connsiteY20" fmla="*/ 0 h 2450785"/>
              <a:gd name="connsiteX21" fmla="*/ 11452485 w 11452485"/>
              <a:gd name="connsiteY21" fmla="*/ 408472 h 2450785"/>
              <a:gd name="connsiteX22" fmla="*/ 11452485 w 11452485"/>
              <a:gd name="connsiteY22" fmla="*/ 969424 h 2450785"/>
              <a:gd name="connsiteX23" fmla="*/ 11452485 w 11452485"/>
              <a:gd name="connsiteY23" fmla="*/ 1481361 h 2450785"/>
              <a:gd name="connsiteX24" fmla="*/ 11452485 w 11452485"/>
              <a:gd name="connsiteY24" fmla="*/ 2042313 h 2450785"/>
              <a:gd name="connsiteX25" fmla="*/ 11044013 w 11452485"/>
              <a:gd name="connsiteY25" fmla="*/ 2450785 h 2450785"/>
              <a:gd name="connsiteX26" fmla="*/ 10559505 w 11452485"/>
              <a:gd name="connsiteY26" fmla="*/ 2450785 h 2450785"/>
              <a:gd name="connsiteX27" fmla="*/ 10181352 w 11452485"/>
              <a:gd name="connsiteY27" fmla="*/ 2450785 h 2450785"/>
              <a:gd name="connsiteX28" fmla="*/ 9377778 w 11452485"/>
              <a:gd name="connsiteY28" fmla="*/ 2450785 h 2450785"/>
              <a:gd name="connsiteX29" fmla="*/ 9105981 w 11452485"/>
              <a:gd name="connsiteY29" fmla="*/ 2450785 h 2450785"/>
              <a:gd name="connsiteX30" fmla="*/ 8834184 w 11452485"/>
              <a:gd name="connsiteY30" fmla="*/ 2450785 h 2450785"/>
              <a:gd name="connsiteX31" fmla="*/ 8562387 w 11452485"/>
              <a:gd name="connsiteY31" fmla="*/ 2450785 h 2450785"/>
              <a:gd name="connsiteX32" fmla="*/ 8077879 w 11452485"/>
              <a:gd name="connsiteY32" fmla="*/ 2450785 h 2450785"/>
              <a:gd name="connsiteX33" fmla="*/ 7699726 w 11452485"/>
              <a:gd name="connsiteY33" fmla="*/ 2450785 h 2450785"/>
              <a:gd name="connsiteX34" fmla="*/ 7002507 w 11452485"/>
              <a:gd name="connsiteY34" fmla="*/ 2450785 h 2450785"/>
              <a:gd name="connsiteX35" fmla="*/ 6624355 w 11452485"/>
              <a:gd name="connsiteY35" fmla="*/ 2450785 h 2450785"/>
              <a:gd name="connsiteX36" fmla="*/ 6139847 w 11452485"/>
              <a:gd name="connsiteY36" fmla="*/ 2450785 h 2450785"/>
              <a:gd name="connsiteX37" fmla="*/ 5655339 w 11452485"/>
              <a:gd name="connsiteY37" fmla="*/ 2450785 h 2450785"/>
              <a:gd name="connsiteX38" fmla="*/ 5277186 w 11452485"/>
              <a:gd name="connsiteY38" fmla="*/ 2450785 h 2450785"/>
              <a:gd name="connsiteX39" fmla="*/ 4579968 w 11452485"/>
              <a:gd name="connsiteY39" fmla="*/ 2450785 h 2450785"/>
              <a:gd name="connsiteX40" fmla="*/ 3989104 w 11452485"/>
              <a:gd name="connsiteY40" fmla="*/ 2450785 h 2450785"/>
              <a:gd name="connsiteX41" fmla="*/ 3717307 w 11452485"/>
              <a:gd name="connsiteY41" fmla="*/ 2450785 h 2450785"/>
              <a:gd name="connsiteX42" fmla="*/ 3020088 w 11452485"/>
              <a:gd name="connsiteY42" fmla="*/ 2450785 h 2450785"/>
              <a:gd name="connsiteX43" fmla="*/ 2641936 w 11452485"/>
              <a:gd name="connsiteY43" fmla="*/ 2450785 h 2450785"/>
              <a:gd name="connsiteX44" fmla="*/ 2051072 w 11452485"/>
              <a:gd name="connsiteY44" fmla="*/ 2450785 h 2450785"/>
              <a:gd name="connsiteX45" fmla="*/ 1247498 w 11452485"/>
              <a:gd name="connsiteY45" fmla="*/ 2450785 h 2450785"/>
              <a:gd name="connsiteX46" fmla="*/ 408472 w 11452485"/>
              <a:gd name="connsiteY46" fmla="*/ 2450785 h 2450785"/>
              <a:gd name="connsiteX47" fmla="*/ 0 w 11452485"/>
              <a:gd name="connsiteY47" fmla="*/ 2042313 h 2450785"/>
              <a:gd name="connsiteX48" fmla="*/ 0 w 11452485"/>
              <a:gd name="connsiteY48" fmla="*/ 1481361 h 2450785"/>
              <a:gd name="connsiteX49" fmla="*/ 0 w 11452485"/>
              <a:gd name="connsiteY49" fmla="*/ 920409 h 2450785"/>
              <a:gd name="connsiteX50" fmla="*/ 0 w 11452485"/>
              <a:gd name="connsiteY50" fmla="*/ 408472 h 245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5" h="2450785" fill="none" extrusionOk="0">
                <a:moveTo>
                  <a:pt x="0" y="408472"/>
                </a:moveTo>
                <a:cubicBezTo>
                  <a:pt x="33187" y="145986"/>
                  <a:pt x="182298" y="-13916"/>
                  <a:pt x="408472" y="0"/>
                </a:cubicBezTo>
                <a:cubicBezTo>
                  <a:pt x="799598" y="-93421"/>
                  <a:pt x="959392" y="34528"/>
                  <a:pt x="1212046" y="0"/>
                </a:cubicBezTo>
                <a:cubicBezTo>
                  <a:pt x="1464700" y="-34528"/>
                  <a:pt x="1825149" y="24324"/>
                  <a:pt x="2015620" y="0"/>
                </a:cubicBezTo>
                <a:cubicBezTo>
                  <a:pt x="2206091" y="-24324"/>
                  <a:pt x="2161306" y="17895"/>
                  <a:pt x="2287418" y="0"/>
                </a:cubicBezTo>
                <a:cubicBezTo>
                  <a:pt x="2413530" y="-17895"/>
                  <a:pt x="2743722" y="56355"/>
                  <a:pt x="2984636" y="0"/>
                </a:cubicBezTo>
                <a:cubicBezTo>
                  <a:pt x="3225550" y="-56355"/>
                  <a:pt x="3159772" y="9307"/>
                  <a:pt x="3256434" y="0"/>
                </a:cubicBezTo>
                <a:cubicBezTo>
                  <a:pt x="3353096" y="-9307"/>
                  <a:pt x="3685486" y="16042"/>
                  <a:pt x="3953652" y="0"/>
                </a:cubicBezTo>
                <a:cubicBezTo>
                  <a:pt x="4221818" y="-16042"/>
                  <a:pt x="4233920" y="45180"/>
                  <a:pt x="4331805" y="0"/>
                </a:cubicBezTo>
                <a:cubicBezTo>
                  <a:pt x="4429690" y="-45180"/>
                  <a:pt x="4536488" y="20010"/>
                  <a:pt x="4603602" y="0"/>
                </a:cubicBezTo>
                <a:cubicBezTo>
                  <a:pt x="4670716" y="-20010"/>
                  <a:pt x="4748792" y="1989"/>
                  <a:pt x="4875399" y="0"/>
                </a:cubicBezTo>
                <a:cubicBezTo>
                  <a:pt x="5002006" y="-1989"/>
                  <a:pt x="5371944" y="9348"/>
                  <a:pt x="5572618" y="0"/>
                </a:cubicBezTo>
                <a:cubicBezTo>
                  <a:pt x="5773292" y="-9348"/>
                  <a:pt x="5958952" y="16927"/>
                  <a:pt x="6057126" y="0"/>
                </a:cubicBezTo>
                <a:cubicBezTo>
                  <a:pt x="6155300" y="-16927"/>
                  <a:pt x="6521564" y="72399"/>
                  <a:pt x="6754345" y="0"/>
                </a:cubicBezTo>
                <a:cubicBezTo>
                  <a:pt x="6987126" y="-72399"/>
                  <a:pt x="6946501" y="27060"/>
                  <a:pt x="7026142" y="0"/>
                </a:cubicBezTo>
                <a:cubicBezTo>
                  <a:pt x="7105783" y="-27060"/>
                  <a:pt x="7438944" y="6893"/>
                  <a:pt x="7723361" y="0"/>
                </a:cubicBezTo>
                <a:cubicBezTo>
                  <a:pt x="8007778" y="-6893"/>
                  <a:pt x="8157730" y="21679"/>
                  <a:pt x="8526935" y="0"/>
                </a:cubicBezTo>
                <a:cubicBezTo>
                  <a:pt x="8896140" y="-21679"/>
                  <a:pt x="8805021" y="44797"/>
                  <a:pt x="9011443" y="0"/>
                </a:cubicBezTo>
                <a:cubicBezTo>
                  <a:pt x="9217865" y="-44797"/>
                  <a:pt x="9441464" y="10793"/>
                  <a:pt x="9815017" y="0"/>
                </a:cubicBezTo>
                <a:cubicBezTo>
                  <a:pt x="10188570" y="-10793"/>
                  <a:pt x="10238500" y="6498"/>
                  <a:pt x="10512236" y="0"/>
                </a:cubicBezTo>
                <a:cubicBezTo>
                  <a:pt x="10785972" y="-6498"/>
                  <a:pt x="10785238" y="13287"/>
                  <a:pt x="11044013" y="0"/>
                </a:cubicBezTo>
                <a:cubicBezTo>
                  <a:pt x="11244595" y="40610"/>
                  <a:pt x="11439317" y="176309"/>
                  <a:pt x="11452485" y="408472"/>
                </a:cubicBezTo>
                <a:cubicBezTo>
                  <a:pt x="11516067" y="627950"/>
                  <a:pt x="11418625" y="817411"/>
                  <a:pt x="11452485" y="969424"/>
                </a:cubicBezTo>
                <a:cubicBezTo>
                  <a:pt x="11486345" y="1121437"/>
                  <a:pt x="11431090" y="1363749"/>
                  <a:pt x="11452485" y="1481361"/>
                </a:cubicBezTo>
                <a:cubicBezTo>
                  <a:pt x="11473880" y="1598973"/>
                  <a:pt x="11427836" y="1922368"/>
                  <a:pt x="11452485" y="2042313"/>
                </a:cubicBezTo>
                <a:cubicBezTo>
                  <a:pt x="11409921" y="2245845"/>
                  <a:pt x="11336173" y="2452770"/>
                  <a:pt x="11044013" y="2450785"/>
                </a:cubicBezTo>
                <a:cubicBezTo>
                  <a:pt x="10852184" y="2502886"/>
                  <a:pt x="10745621" y="2431113"/>
                  <a:pt x="10559505" y="2450785"/>
                </a:cubicBezTo>
                <a:cubicBezTo>
                  <a:pt x="10373389" y="2470457"/>
                  <a:pt x="10291173" y="2433460"/>
                  <a:pt x="10181352" y="2450785"/>
                </a:cubicBezTo>
                <a:cubicBezTo>
                  <a:pt x="10071531" y="2468110"/>
                  <a:pt x="9632768" y="2424874"/>
                  <a:pt x="9377778" y="2450785"/>
                </a:cubicBezTo>
                <a:cubicBezTo>
                  <a:pt x="9122788" y="2476696"/>
                  <a:pt x="9163508" y="2423818"/>
                  <a:pt x="9105981" y="2450785"/>
                </a:cubicBezTo>
                <a:cubicBezTo>
                  <a:pt x="9048454" y="2477752"/>
                  <a:pt x="8889842" y="2445929"/>
                  <a:pt x="8834184" y="2450785"/>
                </a:cubicBezTo>
                <a:cubicBezTo>
                  <a:pt x="8778526" y="2455641"/>
                  <a:pt x="8652399" y="2443372"/>
                  <a:pt x="8562387" y="2450785"/>
                </a:cubicBezTo>
                <a:cubicBezTo>
                  <a:pt x="8472375" y="2458198"/>
                  <a:pt x="8279125" y="2427651"/>
                  <a:pt x="8077879" y="2450785"/>
                </a:cubicBezTo>
                <a:cubicBezTo>
                  <a:pt x="7876633" y="2473919"/>
                  <a:pt x="7798723" y="2410737"/>
                  <a:pt x="7699726" y="2450785"/>
                </a:cubicBezTo>
                <a:cubicBezTo>
                  <a:pt x="7600729" y="2490833"/>
                  <a:pt x="7294057" y="2406519"/>
                  <a:pt x="7002507" y="2450785"/>
                </a:cubicBezTo>
                <a:cubicBezTo>
                  <a:pt x="6710957" y="2495051"/>
                  <a:pt x="6771957" y="2434874"/>
                  <a:pt x="6624355" y="2450785"/>
                </a:cubicBezTo>
                <a:cubicBezTo>
                  <a:pt x="6476753" y="2466696"/>
                  <a:pt x="6346525" y="2433469"/>
                  <a:pt x="6139847" y="2450785"/>
                </a:cubicBezTo>
                <a:cubicBezTo>
                  <a:pt x="5933169" y="2468101"/>
                  <a:pt x="5864458" y="2403932"/>
                  <a:pt x="5655339" y="2450785"/>
                </a:cubicBezTo>
                <a:cubicBezTo>
                  <a:pt x="5446220" y="2497638"/>
                  <a:pt x="5357718" y="2414584"/>
                  <a:pt x="5277186" y="2450785"/>
                </a:cubicBezTo>
                <a:cubicBezTo>
                  <a:pt x="5196654" y="2486986"/>
                  <a:pt x="4783153" y="2406696"/>
                  <a:pt x="4579968" y="2450785"/>
                </a:cubicBezTo>
                <a:cubicBezTo>
                  <a:pt x="4376783" y="2494874"/>
                  <a:pt x="4133094" y="2407450"/>
                  <a:pt x="3989104" y="2450785"/>
                </a:cubicBezTo>
                <a:cubicBezTo>
                  <a:pt x="3845114" y="2494120"/>
                  <a:pt x="3785148" y="2439366"/>
                  <a:pt x="3717307" y="2450785"/>
                </a:cubicBezTo>
                <a:cubicBezTo>
                  <a:pt x="3649466" y="2462204"/>
                  <a:pt x="3231598" y="2441184"/>
                  <a:pt x="3020088" y="2450785"/>
                </a:cubicBezTo>
                <a:cubicBezTo>
                  <a:pt x="2808578" y="2460386"/>
                  <a:pt x="2738268" y="2437800"/>
                  <a:pt x="2641936" y="2450785"/>
                </a:cubicBezTo>
                <a:cubicBezTo>
                  <a:pt x="2545604" y="2463770"/>
                  <a:pt x="2255536" y="2437247"/>
                  <a:pt x="2051072" y="2450785"/>
                </a:cubicBezTo>
                <a:cubicBezTo>
                  <a:pt x="1846608" y="2464323"/>
                  <a:pt x="1641072" y="2428532"/>
                  <a:pt x="1247498" y="2450785"/>
                </a:cubicBezTo>
                <a:cubicBezTo>
                  <a:pt x="853924" y="2473038"/>
                  <a:pt x="654379" y="2441139"/>
                  <a:pt x="408472" y="2450785"/>
                </a:cubicBezTo>
                <a:cubicBezTo>
                  <a:pt x="154376" y="2439622"/>
                  <a:pt x="10784" y="2277221"/>
                  <a:pt x="0" y="2042313"/>
                </a:cubicBezTo>
                <a:cubicBezTo>
                  <a:pt x="-50876" y="1921607"/>
                  <a:pt x="59838" y="1599158"/>
                  <a:pt x="0" y="1481361"/>
                </a:cubicBezTo>
                <a:cubicBezTo>
                  <a:pt x="-59838" y="1363564"/>
                  <a:pt x="51232" y="1129750"/>
                  <a:pt x="0" y="920409"/>
                </a:cubicBezTo>
                <a:cubicBezTo>
                  <a:pt x="-51232" y="711068"/>
                  <a:pt x="19853" y="563785"/>
                  <a:pt x="0" y="408472"/>
                </a:cubicBezTo>
                <a:close/>
              </a:path>
              <a:path w="11452485" h="2450785" stroke="0" extrusionOk="0">
                <a:moveTo>
                  <a:pt x="0" y="408472"/>
                </a:moveTo>
                <a:cubicBezTo>
                  <a:pt x="-62833" y="189039"/>
                  <a:pt x="166973" y="-36497"/>
                  <a:pt x="408472" y="0"/>
                </a:cubicBezTo>
                <a:cubicBezTo>
                  <a:pt x="509404" y="-35473"/>
                  <a:pt x="608833" y="14787"/>
                  <a:pt x="786625" y="0"/>
                </a:cubicBezTo>
                <a:cubicBezTo>
                  <a:pt x="964417" y="-14787"/>
                  <a:pt x="1225997" y="57873"/>
                  <a:pt x="1377488" y="0"/>
                </a:cubicBezTo>
                <a:cubicBezTo>
                  <a:pt x="1528979" y="-57873"/>
                  <a:pt x="1797066" y="33860"/>
                  <a:pt x="2181062" y="0"/>
                </a:cubicBezTo>
                <a:cubicBezTo>
                  <a:pt x="2565058" y="-33860"/>
                  <a:pt x="2806201" y="70290"/>
                  <a:pt x="2984636" y="0"/>
                </a:cubicBezTo>
                <a:cubicBezTo>
                  <a:pt x="3163071" y="-70290"/>
                  <a:pt x="3571408" y="20159"/>
                  <a:pt x="3788211" y="0"/>
                </a:cubicBezTo>
                <a:cubicBezTo>
                  <a:pt x="4005015" y="-20159"/>
                  <a:pt x="3995683" y="30972"/>
                  <a:pt x="4166363" y="0"/>
                </a:cubicBezTo>
                <a:cubicBezTo>
                  <a:pt x="4337043" y="-30972"/>
                  <a:pt x="4722196" y="40934"/>
                  <a:pt x="4863582" y="0"/>
                </a:cubicBezTo>
                <a:cubicBezTo>
                  <a:pt x="5004968" y="-40934"/>
                  <a:pt x="5018804" y="1066"/>
                  <a:pt x="5135379" y="0"/>
                </a:cubicBezTo>
                <a:cubicBezTo>
                  <a:pt x="5251954" y="-1066"/>
                  <a:pt x="5436583" y="49452"/>
                  <a:pt x="5726243" y="0"/>
                </a:cubicBezTo>
                <a:cubicBezTo>
                  <a:pt x="6015903" y="-49452"/>
                  <a:pt x="6209318" y="59984"/>
                  <a:pt x="6423461" y="0"/>
                </a:cubicBezTo>
                <a:cubicBezTo>
                  <a:pt x="6637604" y="-59984"/>
                  <a:pt x="6790643" y="44833"/>
                  <a:pt x="6907969" y="0"/>
                </a:cubicBezTo>
                <a:cubicBezTo>
                  <a:pt x="7025295" y="-44833"/>
                  <a:pt x="7056351" y="32168"/>
                  <a:pt x="7179766" y="0"/>
                </a:cubicBezTo>
                <a:cubicBezTo>
                  <a:pt x="7303181" y="-32168"/>
                  <a:pt x="7362461" y="30582"/>
                  <a:pt x="7451564" y="0"/>
                </a:cubicBezTo>
                <a:cubicBezTo>
                  <a:pt x="7540667" y="-30582"/>
                  <a:pt x="7612200" y="8834"/>
                  <a:pt x="7723361" y="0"/>
                </a:cubicBezTo>
                <a:cubicBezTo>
                  <a:pt x="7834522" y="-8834"/>
                  <a:pt x="8182138" y="8336"/>
                  <a:pt x="8420580" y="0"/>
                </a:cubicBezTo>
                <a:cubicBezTo>
                  <a:pt x="8659022" y="-8336"/>
                  <a:pt x="8928664" y="73095"/>
                  <a:pt x="9224154" y="0"/>
                </a:cubicBezTo>
                <a:cubicBezTo>
                  <a:pt x="9519644" y="-73095"/>
                  <a:pt x="9429647" y="3825"/>
                  <a:pt x="9495951" y="0"/>
                </a:cubicBezTo>
                <a:cubicBezTo>
                  <a:pt x="9562255" y="-3825"/>
                  <a:pt x="9789330" y="44145"/>
                  <a:pt x="9874103" y="0"/>
                </a:cubicBezTo>
                <a:cubicBezTo>
                  <a:pt x="9958876" y="-44145"/>
                  <a:pt x="10551731" y="45145"/>
                  <a:pt x="11044013" y="0"/>
                </a:cubicBezTo>
                <a:cubicBezTo>
                  <a:pt x="11274550" y="-5069"/>
                  <a:pt x="11474492" y="162065"/>
                  <a:pt x="11452485" y="408472"/>
                </a:cubicBezTo>
                <a:cubicBezTo>
                  <a:pt x="11493114" y="536764"/>
                  <a:pt x="11435657" y="695522"/>
                  <a:pt x="11452485" y="953086"/>
                </a:cubicBezTo>
                <a:cubicBezTo>
                  <a:pt x="11469313" y="1210650"/>
                  <a:pt x="11449610" y="1368912"/>
                  <a:pt x="11452485" y="1481361"/>
                </a:cubicBezTo>
                <a:cubicBezTo>
                  <a:pt x="11455360" y="1593810"/>
                  <a:pt x="11406583" y="1909152"/>
                  <a:pt x="11452485" y="2042313"/>
                </a:cubicBezTo>
                <a:cubicBezTo>
                  <a:pt x="11426794" y="2240391"/>
                  <a:pt x="11271122" y="2436221"/>
                  <a:pt x="11044013" y="2450785"/>
                </a:cubicBezTo>
                <a:cubicBezTo>
                  <a:pt x="10892465" y="2467331"/>
                  <a:pt x="10632881" y="2421648"/>
                  <a:pt x="10346794" y="2450785"/>
                </a:cubicBezTo>
                <a:cubicBezTo>
                  <a:pt x="10060707" y="2479922"/>
                  <a:pt x="10124907" y="2449548"/>
                  <a:pt x="9968642" y="2450785"/>
                </a:cubicBezTo>
                <a:cubicBezTo>
                  <a:pt x="9812377" y="2452022"/>
                  <a:pt x="9480526" y="2413378"/>
                  <a:pt x="9271423" y="2450785"/>
                </a:cubicBezTo>
                <a:cubicBezTo>
                  <a:pt x="9062320" y="2488192"/>
                  <a:pt x="9081998" y="2422359"/>
                  <a:pt x="8999626" y="2450785"/>
                </a:cubicBezTo>
                <a:cubicBezTo>
                  <a:pt x="8917254" y="2479211"/>
                  <a:pt x="8843368" y="2424945"/>
                  <a:pt x="8727829" y="2450785"/>
                </a:cubicBezTo>
                <a:cubicBezTo>
                  <a:pt x="8612290" y="2476625"/>
                  <a:pt x="8512676" y="2443746"/>
                  <a:pt x="8456031" y="2450785"/>
                </a:cubicBezTo>
                <a:cubicBezTo>
                  <a:pt x="8399386" y="2457824"/>
                  <a:pt x="8222132" y="2407787"/>
                  <a:pt x="8077879" y="2450785"/>
                </a:cubicBezTo>
                <a:cubicBezTo>
                  <a:pt x="7933626" y="2493783"/>
                  <a:pt x="7610261" y="2373353"/>
                  <a:pt x="7380660" y="2450785"/>
                </a:cubicBezTo>
                <a:cubicBezTo>
                  <a:pt x="7151059" y="2528217"/>
                  <a:pt x="6992091" y="2401717"/>
                  <a:pt x="6789797" y="2450785"/>
                </a:cubicBezTo>
                <a:cubicBezTo>
                  <a:pt x="6587503" y="2499853"/>
                  <a:pt x="6355252" y="2390959"/>
                  <a:pt x="6092578" y="2450785"/>
                </a:cubicBezTo>
                <a:cubicBezTo>
                  <a:pt x="5829904" y="2510611"/>
                  <a:pt x="5647412" y="2388165"/>
                  <a:pt x="5395359" y="2450785"/>
                </a:cubicBezTo>
                <a:cubicBezTo>
                  <a:pt x="5143306" y="2513405"/>
                  <a:pt x="5105051" y="2400819"/>
                  <a:pt x="4910851" y="2450785"/>
                </a:cubicBezTo>
                <a:cubicBezTo>
                  <a:pt x="4716651" y="2500751"/>
                  <a:pt x="4494685" y="2426780"/>
                  <a:pt x="4107277" y="2450785"/>
                </a:cubicBezTo>
                <a:cubicBezTo>
                  <a:pt x="3719869" y="2474790"/>
                  <a:pt x="3557921" y="2393914"/>
                  <a:pt x="3410058" y="2450785"/>
                </a:cubicBezTo>
                <a:cubicBezTo>
                  <a:pt x="3262195" y="2507656"/>
                  <a:pt x="3028454" y="2417508"/>
                  <a:pt x="2712839" y="2450785"/>
                </a:cubicBezTo>
                <a:cubicBezTo>
                  <a:pt x="2397224" y="2484062"/>
                  <a:pt x="2216882" y="2435473"/>
                  <a:pt x="1909265" y="2450785"/>
                </a:cubicBezTo>
                <a:cubicBezTo>
                  <a:pt x="1601648" y="2466097"/>
                  <a:pt x="1622941" y="2428768"/>
                  <a:pt x="1531112" y="2450785"/>
                </a:cubicBezTo>
                <a:cubicBezTo>
                  <a:pt x="1439283" y="2472802"/>
                  <a:pt x="1265071" y="2416414"/>
                  <a:pt x="1046604" y="2450785"/>
                </a:cubicBezTo>
                <a:cubicBezTo>
                  <a:pt x="828137" y="2485156"/>
                  <a:pt x="718865" y="2424180"/>
                  <a:pt x="408472" y="2450785"/>
                </a:cubicBezTo>
                <a:cubicBezTo>
                  <a:pt x="241070" y="2476058"/>
                  <a:pt x="24119" y="2311083"/>
                  <a:pt x="0" y="2042313"/>
                </a:cubicBezTo>
                <a:cubicBezTo>
                  <a:pt x="-15468" y="1924723"/>
                  <a:pt x="4365" y="1688395"/>
                  <a:pt x="0" y="1530376"/>
                </a:cubicBezTo>
                <a:cubicBezTo>
                  <a:pt x="-4365" y="1372357"/>
                  <a:pt x="34100" y="1203498"/>
                  <a:pt x="0" y="953086"/>
                </a:cubicBezTo>
                <a:cubicBezTo>
                  <a:pt x="-34100" y="702674"/>
                  <a:pt x="21434" y="671005"/>
                  <a:pt x="0" y="408472"/>
                </a:cubicBezTo>
                <a:close/>
              </a:path>
            </a:pathLst>
          </a:custGeom>
          <a:solidFill>
            <a:schemeClr val="accent2">
              <a:lumMod val="20000"/>
              <a:lumOff val="80000"/>
            </a:schemeClr>
          </a:solidFill>
          <a:ln>
            <a:extLst>
              <a:ext uri="{C807C97D-BFC1-408E-A445-0C87EB9F89A2}">
                <ask:lineSketchStyleProps xmlns:ask="http://schemas.microsoft.com/office/drawing/2018/sketchyshapes" sd="32430969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defRPr/>
            </a:pPr>
            <a:r>
              <a:rPr lang="ar-SA" sz="2800" b="1" kern="0" dirty="0">
                <a:solidFill>
                  <a:srgbClr val="FF0000"/>
                </a:solidFill>
                <a:latin typeface="Sakkal Majalla" panose="02000000000000000000" pitchFamily="2" charset="-78"/>
                <a:cs typeface="Sakkal Majalla" panose="02000000000000000000" pitchFamily="2" charset="-78"/>
              </a:rPr>
              <a:t>عن رَبِيعَةَ بْنِ عَبَّادٍ مِنْ بَنِي </a:t>
            </a:r>
            <a:r>
              <a:rPr lang="ar-SA" sz="2800" b="1" kern="0" dirty="0" err="1">
                <a:solidFill>
                  <a:srgbClr val="FF0000"/>
                </a:solidFill>
                <a:latin typeface="Sakkal Majalla" panose="02000000000000000000" pitchFamily="2" charset="-78"/>
                <a:cs typeface="Sakkal Majalla" panose="02000000000000000000" pitchFamily="2" charset="-78"/>
              </a:rPr>
              <a:t>الدِّيلِ</a:t>
            </a:r>
            <a:r>
              <a:rPr lang="ar-SA" sz="2800" b="1" kern="0" dirty="0">
                <a:solidFill>
                  <a:srgbClr val="FF0000"/>
                </a:solidFill>
                <a:latin typeface="Sakkal Majalla" panose="02000000000000000000" pitchFamily="2" charset="-78"/>
                <a:cs typeface="Sakkal Majalla" panose="02000000000000000000" pitchFamily="2" charset="-78"/>
              </a:rPr>
              <a:t>، وَكَانَ جَاهِلِيًّا قَالَ: رَأَيْتُ النَّبِيَّ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en-US" sz="2800" b="1" kern="0" dirty="0">
                <a:solidFill>
                  <a:srgbClr val="FF0000"/>
                </a:solidFill>
                <a:latin typeface="Sakkal Majalla" panose="02000000000000000000" pitchFamily="2" charset="-78"/>
                <a:cs typeface="Sakkal Majalla" panose="02000000000000000000" pitchFamily="2" charset="-78"/>
              </a:rPr>
              <a:t> </a:t>
            </a:r>
            <a:r>
              <a:rPr lang="ar-SA" sz="2800" b="1" kern="0" dirty="0">
                <a:solidFill>
                  <a:srgbClr val="FF0000"/>
                </a:solidFill>
                <a:latin typeface="Sakkal Majalla" panose="02000000000000000000" pitchFamily="2" charset="-78"/>
                <a:cs typeface="Sakkal Majalla" panose="02000000000000000000" pitchFamily="2" charset="-78"/>
              </a:rPr>
              <a:t>فِي الْجَاهِلِيَّةِ فِي سُوقِ ذِي الْمَجَازِ، وَهُوَ يَقُولُ: "يَا أَيُّهَا النَّاسُ قُولُوا: لاَ إِلَهَ إِلاَّ اللهُ تُفْلِحُوا". وَالنَّاسُ مُجْتَمِعُونَ عَلَيْهِ، وَوَرَاءَهُ رَجُلٌ وَضِيءُ الْوَجْهِ، أَحْوَلُ ذُو غَدِيرَتَيْنِ يَقُولُ: إِنَّهُ صَابِئٌ كَاذِبٌ يَتْبَعُهُ حَيْثُ ذَهَبَ، فَسَأَلْتُ عَنْهُ، فَذَكَرُوا لِي نَسَبَ رَسُولِ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SA" sz="2800" b="1" kern="0" dirty="0">
                <a:solidFill>
                  <a:srgbClr val="FF0000"/>
                </a:solidFill>
                <a:latin typeface="Sakkal Majalla" panose="02000000000000000000" pitchFamily="2" charset="-78"/>
                <a:cs typeface="Sakkal Majalla" panose="02000000000000000000" pitchFamily="2" charset="-78"/>
              </a:rPr>
              <a:t>، وَقَالُوا لِي: هَذَا عَمُّهُ أَبُو لَهَبٍ".</a:t>
            </a:r>
            <a:endParaRPr kumimoji="0" lang="en-US" sz="28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3"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3831026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anim calcmode="lin" valueType="num">
                                      <p:cBhvr>
                                        <p:cTn id="19" dur="2000" fill="hold"/>
                                        <p:tgtEl>
                                          <p:spTgt spid="28"/>
                                        </p:tgtEl>
                                        <p:attrNameLst>
                                          <p:attrName>ppt_w</p:attrName>
                                        </p:attrNameLst>
                                      </p:cBhvr>
                                      <p:tavLst>
                                        <p:tav tm="0" fmla="#ppt_w*sin(2.5*pi*$)">
                                          <p:val>
                                            <p:fltVal val="0"/>
                                          </p:val>
                                        </p:tav>
                                        <p:tav tm="100000">
                                          <p:val>
                                            <p:fltVal val="1"/>
                                          </p:val>
                                        </p:tav>
                                      </p:tavLst>
                                    </p:anim>
                                    <p:anim calcmode="lin" valueType="num">
                                      <p:cBhvr>
                                        <p:cTn id="20"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2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595029"/>
            <a:ext cx="2568033" cy="676523"/>
          </a:xfrm>
          <a:prstGeom prst="roundRect">
            <a:avLst/>
          </a:prstGeom>
          <a:solidFill>
            <a:schemeClr val="accent1">
              <a:lumMod val="40000"/>
              <a:lumOff val="60000"/>
            </a:schemeClr>
          </a:solidFill>
          <a:ln w="28575">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600" b="1" dirty="0">
                <a:solidFill>
                  <a:schemeClr val="tx1"/>
                </a:solidFill>
                <a:latin typeface="Sakkal Majalla" panose="02000000000000000000" pitchFamily="2" charset="-78"/>
                <a:cs typeface="Sakkal Majalla" panose="02000000000000000000" pitchFamily="2" charset="-78"/>
              </a:rPr>
              <a:t>التقويم الختامي</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69754" y="1517558"/>
            <a:ext cx="11452485" cy="1677649"/>
          </a:xfrm>
          <a:custGeom>
            <a:avLst/>
            <a:gdLst>
              <a:gd name="connsiteX0" fmla="*/ 0 w 11452485"/>
              <a:gd name="connsiteY0" fmla="*/ 279614 h 1677649"/>
              <a:gd name="connsiteX1" fmla="*/ 279614 w 11452485"/>
              <a:gd name="connsiteY1" fmla="*/ 0 h 1677649"/>
              <a:gd name="connsiteX2" fmla="*/ 635078 w 11452485"/>
              <a:gd name="connsiteY2" fmla="*/ 0 h 1677649"/>
              <a:gd name="connsiteX3" fmla="*/ 1099475 w 11452485"/>
              <a:gd name="connsiteY3" fmla="*/ 0 h 1677649"/>
              <a:gd name="connsiteX4" fmla="*/ 1346007 w 11452485"/>
              <a:gd name="connsiteY4" fmla="*/ 0 h 1677649"/>
              <a:gd name="connsiteX5" fmla="*/ 2137201 w 11452485"/>
              <a:gd name="connsiteY5" fmla="*/ 0 h 1677649"/>
              <a:gd name="connsiteX6" fmla="*/ 2710530 w 11452485"/>
              <a:gd name="connsiteY6" fmla="*/ 0 h 1677649"/>
              <a:gd name="connsiteX7" fmla="*/ 3174927 w 11452485"/>
              <a:gd name="connsiteY7" fmla="*/ 0 h 1677649"/>
              <a:gd name="connsiteX8" fmla="*/ 3530391 w 11452485"/>
              <a:gd name="connsiteY8" fmla="*/ 0 h 1677649"/>
              <a:gd name="connsiteX9" fmla="*/ 4321586 w 11452485"/>
              <a:gd name="connsiteY9" fmla="*/ 0 h 1677649"/>
              <a:gd name="connsiteX10" fmla="*/ 5003848 w 11452485"/>
              <a:gd name="connsiteY10" fmla="*/ 0 h 1677649"/>
              <a:gd name="connsiteX11" fmla="*/ 5686109 w 11452485"/>
              <a:gd name="connsiteY11" fmla="*/ 0 h 1677649"/>
              <a:gd name="connsiteX12" fmla="*/ 6477304 w 11452485"/>
              <a:gd name="connsiteY12" fmla="*/ 0 h 1677649"/>
              <a:gd name="connsiteX13" fmla="*/ 7159566 w 11452485"/>
              <a:gd name="connsiteY13" fmla="*/ 0 h 1677649"/>
              <a:gd name="connsiteX14" fmla="*/ 7732895 w 11452485"/>
              <a:gd name="connsiteY14" fmla="*/ 0 h 1677649"/>
              <a:gd name="connsiteX15" fmla="*/ 8415157 w 11452485"/>
              <a:gd name="connsiteY15" fmla="*/ 0 h 1677649"/>
              <a:gd name="connsiteX16" fmla="*/ 8770621 w 11452485"/>
              <a:gd name="connsiteY16" fmla="*/ 0 h 1677649"/>
              <a:gd name="connsiteX17" fmla="*/ 9235018 w 11452485"/>
              <a:gd name="connsiteY17" fmla="*/ 0 h 1677649"/>
              <a:gd name="connsiteX18" fmla="*/ 9917280 w 11452485"/>
              <a:gd name="connsiteY18" fmla="*/ 0 h 1677649"/>
              <a:gd name="connsiteX19" fmla="*/ 10381677 w 11452485"/>
              <a:gd name="connsiteY19" fmla="*/ 0 h 1677649"/>
              <a:gd name="connsiteX20" fmla="*/ 11172871 w 11452485"/>
              <a:gd name="connsiteY20" fmla="*/ 0 h 1677649"/>
              <a:gd name="connsiteX21" fmla="*/ 11452485 w 11452485"/>
              <a:gd name="connsiteY21" fmla="*/ 279614 h 1677649"/>
              <a:gd name="connsiteX22" fmla="*/ 11452485 w 11452485"/>
              <a:gd name="connsiteY22" fmla="*/ 850009 h 1677649"/>
              <a:gd name="connsiteX23" fmla="*/ 11452485 w 11452485"/>
              <a:gd name="connsiteY23" fmla="*/ 1398035 h 1677649"/>
              <a:gd name="connsiteX24" fmla="*/ 11172871 w 11452485"/>
              <a:gd name="connsiteY24" fmla="*/ 1677649 h 1677649"/>
              <a:gd name="connsiteX25" fmla="*/ 10490609 w 11452485"/>
              <a:gd name="connsiteY25" fmla="*/ 1677649 h 1677649"/>
              <a:gd name="connsiteX26" fmla="*/ 10026212 w 11452485"/>
              <a:gd name="connsiteY26" fmla="*/ 1677649 h 1677649"/>
              <a:gd name="connsiteX27" fmla="*/ 9561816 w 11452485"/>
              <a:gd name="connsiteY27" fmla="*/ 1677649 h 1677649"/>
              <a:gd name="connsiteX28" fmla="*/ 8770621 w 11452485"/>
              <a:gd name="connsiteY28" fmla="*/ 1677649 h 1677649"/>
              <a:gd name="connsiteX29" fmla="*/ 8088359 w 11452485"/>
              <a:gd name="connsiteY29" fmla="*/ 1677649 h 1677649"/>
              <a:gd name="connsiteX30" fmla="*/ 7297165 w 11452485"/>
              <a:gd name="connsiteY30" fmla="*/ 1677649 h 1677649"/>
              <a:gd name="connsiteX31" fmla="*/ 6832768 w 11452485"/>
              <a:gd name="connsiteY31" fmla="*/ 1677649 h 1677649"/>
              <a:gd name="connsiteX32" fmla="*/ 6477304 w 11452485"/>
              <a:gd name="connsiteY32" fmla="*/ 1677649 h 1677649"/>
              <a:gd name="connsiteX33" fmla="*/ 6012907 w 11452485"/>
              <a:gd name="connsiteY33" fmla="*/ 1677649 h 1677649"/>
              <a:gd name="connsiteX34" fmla="*/ 5221713 w 11452485"/>
              <a:gd name="connsiteY34" fmla="*/ 1677649 h 1677649"/>
              <a:gd name="connsiteX35" fmla="*/ 4757316 w 11452485"/>
              <a:gd name="connsiteY35" fmla="*/ 1677649 h 1677649"/>
              <a:gd name="connsiteX36" fmla="*/ 4510784 w 11452485"/>
              <a:gd name="connsiteY36" fmla="*/ 1677649 h 1677649"/>
              <a:gd name="connsiteX37" fmla="*/ 3937455 w 11452485"/>
              <a:gd name="connsiteY37" fmla="*/ 1677649 h 1677649"/>
              <a:gd name="connsiteX38" fmla="*/ 3473058 w 11452485"/>
              <a:gd name="connsiteY38" fmla="*/ 1677649 h 1677649"/>
              <a:gd name="connsiteX39" fmla="*/ 2681864 w 11452485"/>
              <a:gd name="connsiteY39" fmla="*/ 1677649 h 1677649"/>
              <a:gd name="connsiteX40" fmla="*/ 2326400 w 11452485"/>
              <a:gd name="connsiteY40" fmla="*/ 1677649 h 1677649"/>
              <a:gd name="connsiteX41" fmla="*/ 1753070 w 11452485"/>
              <a:gd name="connsiteY41" fmla="*/ 1677649 h 1677649"/>
              <a:gd name="connsiteX42" fmla="*/ 961876 w 11452485"/>
              <a:gd name="connsiteY42" fmla="*/ 1677649 h 1677649"/>
              <a:gd name="connsiteX43" fmla="*/ 279614 w 11452485"/>
              <a:gd name="connsiteY43" fmla="*/ 1677649 h 1677649"/>
              <a:gd name="connsiteX44" fmla="*/ 0 w 11452485"/>
              <a:gd name="connsiteY44" fmla="*/ 1398035 h 1677649"/>
              <a:gd name="connsiteX45" fmla="*/ 0 w 11452485"/>
              <a:gd name="connsiteY45" fmla="*/ 838825 h 1677649"/>
              <a:gd name="connsiteX46" fmla="*/ 0 w 11452485"/>
              <a:gd name="connsiteY46" fmla="*/ 279614 h 16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485" h="1677649" fill="none" extrusionOk="0">
                <a:moveTo>
                  <a:pt x="0" y="279614"/>
                </a:moveTo>
                <a:cubicBezTo>
                  <a:pt x="-33614" y="136269"/>
                  <a:pt x="122747" y="6174"/>
                  <a:pt x="279614" y="0"/>
                </a:cubicBezTo>
                <a:cubicBezTo>
                  <a:pt x="427562" y="-1921"/>
                  <a:pt x="515376" y="37069"/>
                  <a:pt x="635078" y="0"/>
                </a:cubicBezTo>
                <a:cubicBezTo>
                  <a:pt x="754780" y="-37069"/>
                  <a:pt x="869179" y="24553"/>
                  <a:pt x="1099475" y="0"/>
                </a:cubicBezTo>
                <a:cubicBezTo>
                  <a:pt x="1329771" y="-24553"/>
                  <a:pt x="1286774" y="28385"/>
                  <a:pt x="1346007" y="0"/>
                </a:cubicBezTo>
                <a:cubicBezTo>
                  <a:pt x="1405240" y="-28385"/>
                  <a:pt x="1834295" y="19135"/>
                  <a:pt x="2137201" y="0"/>
                </a:cubicBezTo>
                <a:cubicBezTo>
                  <a:pt x="2440107" y="-19135"/>
                  <a:pt x="2525236" y="61326"/>
                  <a:pt x="2710530" y="0"/>
                </a:cubicBezTo>
                <a:cubicBezTo>
                  <a:pt x="2895824" y="-61326"/>
                  <a:pt x="3025300" y="7529"/>
                  <a:pt x="3174927" y="0"/>
                </a:cubicBezTo>
                <a:cubicBezTo>
                  <a:pt x="3324554" y="-7529"/>
                  <a:pt x="3376512" y="20085"/>
                  <a:pt x="3530391" y="0"/>
                </a:cubicBezTo>
                <a:cubicBezTo>
                  <a:pt x="3684270" y="-20085"/>
                  <a:pt x="3950625" y="31273"/>
                  <a:pt x="4321586" y="0"/>
                </a:cubicBezTo>
                <a:cubicBezTo>
                  <a:pt x="4692548" y="-31273"/>
                  <a:pt x="4732883" y="58555"/>
                  <a:pt x="5003848" y="0"/>
                </a:cubicBezTo>
                <a:cubicBezTo>
                  <a:pt x="5274813" y="-58555"/>
                  <a:pt x="5504693" y="78970"/>
                  <a:pt x="5686109" y="0"/>
                </a:cubicBezTo>
                <a:cubicBezTo>
                  <a:pt x="5867525" y="-78970"/>
                  <a:pt x="6143345" y="90732"/>
                  <a:pt x="6477304" y="0"/>
                </a:cubicBezTo>
                <a:cubicBezTo>
                  <a:pt x="6811263" y="-90732"/>
                  <a:pt x="6911414" y="42069"/>
                  <a:pt x="7159566" y="0"/>
                </a:cubicBezTo>
                <a:cubicBezTo>
                  <a:pt x="7407718" y="-42069"/>
                  <a:pt x="7529403" y="46999"/>
                  <a:pt x="7732895" y="0"/>
                </a:cubicBezTo>
                <a:cubicBezTo>
                  <a:pt x="7936387" y="-46999"/>
                  <a:pt x="8193261" y="25332"/>
                  <a:pt x="8415157" y="0"/>
                </a:cubicBezTo>
                <a:cubicBezTo>
                  <a:pt x="8637053" y="-25332"/>
                  <a:pt x="8697224" y="14374"/>
                  <a:pt x="8770621" y="0"/>
                </a:cubicBezTo>
                <a:cubicBezTo>
                  <a:pt x="8844018" y="-14374"/>
                  <a:pt x="9082531" y="35166"/>
                  <a:pt x="9235018" y="0"/>
                </a:cubicBezTo>
                <a:cubicBezTo>
                  <a:pt x="9387505" y="-35166"/>
                  <a:pt x="9657157" y="14430"/>
                  <a:pt x="9917280" y="0"/>
                </a:cubicBezTo>
                <a:cubicBezTo>
                  <a:pt x="10177403" y="-14430"/>
                  <a:pt x="10229885" y="28111"/>
                  <a:pt x="10381677" y="0"/>
                </a:cubicBezTo>
                <a:cubicBezTo>
                  <a:pt x="10533469" y="-28111"/>
                  <a:pt x="10870448" y="51113"/>
                  <a:pt x="11172871" y="0"/>
                </a:cubicBezTo>
                <a:cubicBezTo>
                  <a:pt x="11353219" y="32458"/>
                  <a:pt x="11480808" y="145499"/>
                  <a:pt x="11452485" y="279614"/>
                </a:cubicBezTo>
                <a:cubicBezTo>
                  <a:pt x="11473633" y="469859"/>
                  <a:pt x="11446165" y="630628"/>
                  <a:pt x="11452485" y="850009"/>
                </a:cubicBezTo>
                <a:cubicBezTo>
                  <a:pt x="11458805" y="1069390"/>
                  <a:pt x="11430373" y="1234190"/>
                  <a:pt x="11452485" y="1398035"/>
                </a:cubicBezTo>
                <a:cubicBezTo>
                  <a:pt x="11463214" y="1531494"/>
                  <a:pt x="11320682" y="1666758"/>
                  <a:pt x="11172871" y="1677649"/>
                </a:cubicBezTo>
                <a:cubicBezTo>
                  <a:pt x="11013999" y="1731693"/>
                  <a:pt x="10647547" y="1635050"/>
                  <a:pt x="10490609" y="1677649"/>
                </a:cubicBezTo>
                <a:cubicBezTo>
                  <a:pt x="10333671" y="1720248"/>
                  <a:pt x="10189193" y="1664266"/>
                  <a:pt x="10026212" y="1677649"/>
                </a:cubicBezTo>
                <a:cubicBezTo>
                  <a:pt x="9863231" y="1691032"/>
                  <a:pt x="9741313" y="1651712"/>
                  <a:pt x="9561816" y="1677649"/>
                </a:cubicBezTo>
                <a:cubicBezTo>
                  <a:pt x="9382319" y="1703586"/>
                  <a:pt x="9005165" y="1645778"/>
                  <a:pt x="8770621" y="1677649"/>
                </a:cubicBezTo>
                <a:cubicBezTo>
                  <a:pt x="8536078" y="1709520"/>
                  <a:pt x="8307507" y="1654357"/>
                  <a:pt x="8088359" y="1677649"/>
                </a:cubicBezTo>
                <a:cubicBezTo>
                  <a:pt x="7869211" y="1700941"/>
                  <a:pt x="7682689" y="1647119"/>
                  <a:pt x="7297165" y="1677649"/>
                </a:cubicBezTo>
                <a:cubicBezTo>
                  <a:pt x="6911641" y="1708179"/>
                  <a:pt x="6950291" y="1640984"/>
                  <a:pt x="6832768" y="1677649"/>
                </a:cubicBezTo>
                <a:cubicBezTo>
                  <a:pt x="6715245" y="1714314"/>
                  <a:pt x="6552251" y="1674863"/>
                  <a:pt x="6477304" y="1677649"/>
                </a:cubicBezTo>
                <a:cubicBezTo>
                  <a:pt x="6402357" y="1680435"/>
                  <a:pt x="6163123" y="1664840"/>
                  <a:pt x="6012907" y="1677649"/>
                </a:cubicBezTo>
                <a:cubicBezTo>
                  <a:pt x="5862691" y="1690458"/>
                  <a:pt x="5542210" y="1641311"/>
                  <a:pt x="5221713" y="1677649"/>
                </a:cubicBezTo>
                <a:cubicBezTo>
                  <a:pt x="4901216" y="1713987"/>
                  <a:pt x="4900021" y="1631278"/>
                  <a:pt x="4757316" y="1677649"/>
                </a:cubicBezTo>
                <a:cubicBezTo>
                  <a:pt x="4614611" y="1724020"/>
                  <a:pt x="4594171" y="1668538"/>
                  <a:pt x="4510784" y="1677649"/>
                </a:cubicBezTo>
                <a:cubicBezTo>
                  <a:pt x="4427397" y="1686760"/>
                  <a:pt x="4195483" y="1650470"/>
                  <a:pt x="3937455" y="1677649"/>
                </a:cubicBezTo>
                <a:cubicBezTo>
                  <a:pt x="3679427" y="1704828"/>
                  <a:pt x="3585684" y="1635359"/>
                  <a:pt x="3473058" y="1677649"/>
                </a:cubicBezTo>
                <a:cubicBezTo>
                  <a:pt x="3360432" y="1719939"/>
                  <a:pt x="2949504" y="1610542"/>
                  <a:pt x="2681864" y="1677649"/>
                </a:cubicBezTo>
                <a:cubicBezTo>
                  <a:pt x="2414224" y="1744756"/>
                  <a:pt x="2444135" y="1662409"/>
                  <a:pt x="2326400" y="1677649"/>
                </a:cubicBezTo>
                <a:cubicBezTo>
                  <a:pt x="2208665" y="1692889"/>
                  <a:pt x="2008382" y="1631157"/>
                  <a:pt x="1753070" y="1677649"/>
                </a:cubicBezTo>
                <a:cubicBezTo>
                  <a:pt x="1497758" y="1724141"/>
                  <a:pt x="1253238" y="1643292"/>
                  <a:pt x="961876" y="1677649"/>
                </a:cubicBezTo>
                <a:cubicBezTo>
                  <a:pt x="670514" y="1712006"/>
                  <a:pt x="592468" y="1637693"/>
                  <a:pt x="279614" y="1677649"/>
                </a:cubicBezTo>
                <a:cubicBezTo>
                  <a:pt x="129384" y="1634949"/>
                  <a:pt x="9634" y="1584497"/>
                  <a:pt x="0" y="1398035"/>
                </a:cubicBezTo>
                <a:cubicBezTo>
                  <a:pt x="-57207" y="1233719"/>
                  <a:pt x="8160" y="1019241"/>
                  <a:pt x="0" y="838825"/>
                </a:cubicBezTo>
                <a:cubicBezTo>
                  <a:pt x="-8160" y="658409"/>
                  <a:pt x="39549" y="475614"/>
                  <a:pt x="0" y="279614"/>
                </a:cubicBezTo>
                <a:close/>
              </a:path>
              <a:path w="11452485" h="1677649" stroke="0" extrusionOk="0">
                <a:moveTo>
                  <a:pt x="0" y="279614"/>
                </a:moveTo>
                <a:cubicBezTo>
                  <a:pt x="-4216" y="121000"/>
                  <a:pt x="144094" y="-23580"/>
                  <a:pt x="279614" y="0"/>
                </a:cubicBezTo>
                <a:cubicBezTo>
                  <a:pt x="467943" y="-45665"/>
                  <a:pt x="750290" y="40173"/>
                  <a:pt x="961876" y="0"/>
                </a:cubicBezTo>
                <a:cubicBezTo>
                  <a:pt x="1173462" y="-40173"/>
                  <a:pt x="1114963" y="27502"/>
                  <a:pt x="1208407" y="0"/>
                </a:cubicBezTo>
                <a:cubicBezTo>
                  <a:pt x="1301851" y="-27502"/>
                  <a:pt x="1548890" y="27968"/>
                  <a:pt x="1672804" y="0"/>
                </a:cubicBezTo>
                <a:cubicBezTo>
                  <a:pt x="1796718" y="-27968"/>
                  <a:pt x="1818268" y="21966"/>
                  <a:pt x="1919336" y="0"/>
                </a:cubicBezTo>
                <a:cubicBezTo>
                  <a:pt x="2020404" y="-21966"/>
                  <a:pt x="2265326" y="39941"/>
                  <a:pt x="2383733" y="0"/>
                </a:cubicBezTo>
                <a:cubicBezTo>
                  <a:pt x="2502140" y="-39941"/>
                  <a:pt x="2531588" y="2455"/>
                  <a:pt x="2630264" y="0"/>
                </a:cubicBezTo>
                <a:cubicBezTo>
                  <a:pt x="2728940" y="-2455"/>
                  <a:pt x="3101802" y="33562"/>
                  <a:pt x="3312526" y="0"/>
                </a:cubicBezTo>
                <a:cubicBezTo>
                  <a:pt x="3523250" y="-33562"/>
                  <a:pt x="3689937" y="3895"/>
                  <a:pt x="3994788" y="0"/>
                </a:cubicBezTo>
                <a:cubicBezTo>
                  <a:pt x="4299639" y="-3895"/>
                  <a:pt x="4395987" y="17147"/>
                  <a:pt x="4677050" y="0"/>
                </a:cubicBezTo>
                <a:cubicBezTo>
                  <a:pt x="4958113" y="-17147"/>
                  <a:pt x="4866929" y="22185"/>
                  <a:pt x="4923581" y="0"/>
                </a:cubicBezTo>
                <a:cubicBezTo>
                  <a:pt x="4980233" y="-22185"/>
                  <a:pt x="5195258" y="39975"/>
                  <a:pt x="5279046" y="0"/>
                </a:cubicBezTo>
                <a:cubicBezTo>
                  <a:pt x="5362835" y="-39975"/>
                  <a:pt x="5517969" y="52209"/>
                  <a:pt x="5743442" y="0"/>
                </a:cubicBezTo>
                <a:cubicBezTo>
                  <a:pt x="5968915" y="-52209"/>
                  <a:pt x="6121461" y="13211"/>
                  <a:pt x="6425704" y="0"/>
                </a:cubicBezTo>
                <a:cubicBezTo>
                  <a:pt x="6729947" y="-13211"/>
                  <a:pt x="6598914" y="13149"/>
                  <a:pt x="6672236" y="0"/>
                </a:cubicBezTo>
                <a:cubicBezTo>
                  <a:pt x="6745558" y="-13149"/>
                  <a:pt x="6856635" y="12814"/>
                  <a:pt x="7027700" y="0"/>
                </a:cubicBezTo>
                <a:cubicBezTo>
                  <a:pt x="7198765" y="-12814"/>
                  <a:pt x="7479077" y="5112"/>
                  <a:pt x="7601029" y="0"/>
                </a:cubicBezTo>
                <a:cubicBezTo>
                  <a:pt x="7722981" y="-5112"/>
                  <a:pt x="7770193" y="11072"/>
                  <a:pt x="7847561" y="0"/>
                </a:cubicBezTo>
                <a:cubicBezTo>
                  <a:pt x="7924929" y="-11072"/>
                  <a:pt x="8033538" y="17169"/>
                  <a:pt x="8203025" y="0"/>
                </a:cubicBezTo>
                <a:cubicBezTo>
                  <a:pt x="8372512" y="-17169"/>
                  <a:pt x="8716106" y="79101"/>
                  <a:pt x="8885287" y="0"/>
                </a:cubicBezTo>
                <a:cubicBezTo>
                  <a:pt x="9054468" y="-79101"/>
                  <a:pt x="9069331" y="4491"/>
                  <a:pt x="9240751" y="0"/>
                </a:cubicBezTo>
                <a:cubicBezTo>
                  <a:pt x="9412171" y="-4491"/>
                  <a:pt x="9774179" y="13752"/>
                  <a:pt x="10031946" y="0"/>
                </a:cubicBezTo>
                <a:cubicBezTo>
                  <a:pt x="10289713" y="-13752"/>
                  <a:pt x="10927189" y="130135"/>
                  <a:pt x="11172871" y="0"/>
                </a:cubicBezTo>
                <a:cubicBezTo>
                  <a:pt x="11327948" y="12387"/>
                  <a:pt x="11444765" y="112291"/>
                  <a:pt x="11452485" y="279614"/>
                </a:cubicBezTo>
                <a:cubicBezTo>
                  <a:pt x="11479558" y="440081"/>
                  <a:pt x="11428109" y="703651"/>
                  <a:pt x="11452485" y="827640"/>
                </a:cubicBezTo>
                <a:cubicBezTo>
                  <a:pt x="11476861" y="951629"/>
                  <a:pt x="11404782" y="1242333"/>
                  <a:pt x="11452485" y="1398035"/>
                </a:cubicBezTo>
                <a:cubicBezTo>
                  <a:pt x="11473817" y="1530630"/>
                  <a:pt x="11338521" y="1702509"/>
                  <a:pt x="11172871" y="1677649"/>
                </a:cubicBezTo>
                <a:cubicBezTo>
                  <a:pt x="10907266" y="1704306"/>
                  <a:pt x="10849770" y="1671834"/>
                  <a:pt x="10599542" y="1677649"/>
                </a:cubicBezTo>
                <a:cubicBezTo>
                  <a:pt x="10349314" y="1683464"/>
                  <a:pt x="10465254" y="1669395"/>
                  <a:pt x="10353010" y="1677649"/>
                </a:cubicBezTo>
                <a:cubicBezTo>
                  <a:pt x="10240766" y="1685903"/>
                  <a:pt x="10029660" y="1654199"/>
                  <a:pt x="9888613" y="1677649"/>
                </a:cubicBezTo>
                <a:cubicBezTo>
                  <a:pt x="9747566" y="1701099"/>
                  <a:pt x="9540326" y="1611178"/>
                  <a:pt x="9315284" y="1677649"/>
                </a:cubicBezTo>
                <a:cubicBezTo>
                  <a:pt x="9090242" y="1744120"/>
                  <a:pt x="9054570" y="1666580"/>
                  <a:pt x="8850887" y="1677649"/>
                </a:cubicBezTo>
                <a:cubicBezTo>
                  <a:pt x="8647204" y="1688718"/>
                  <a:pt x="8331845" y="1651977"/>
                  <a:pt x="8168625" y="1677649"/>
                </a:cubicBezTo>
                <a:cubicBezTo>
                  <a:pt x="8005405" y="1703321"/>
                  <a:pt x="7646375" y="1618323"/>
                  <a:pt x="7486363" y="1677649"/>
                </a:cubicBezTo>
                <a:cubicBezTo>
                  <a:pt x="7326351" y="1736975"/>
                  <a:pt x="7179059" y="1648073"/>
                  <a:pt x="7021967" y="1677649"/>
                </a:cubicBezTo>
                <a:cubicBezTo>
                  <a:pt x="6864875" y="1707225"/>
                  <a:pt x="6879887" y="1668344"/>
                  <a:pt x="6775435" y="1677649"/>
                </a:cubicBezTo>
                <a:cubicBezTo>
                  <a:pt x="6670983" y="1686954"/>
                  <a:pt x="6534640" y="1666598"/>
                  <a:pt x="6419971" y="1677649"/>
                </a:cubicBezTo>
                <a:cubicBezTo>
                  <a:pt x="6305302" y="1688700"/>
                  <a:pt x="6032130" y="1665513"/>
                  <a:pt x="5846642" y="1677649"/>
                </a:cubicBezTo>
                <a:cubicBezTo>
                  <a:pt x="5661154" y="1689785"/>
                  <a:pt x="5481214" y="1668186"/>
                  <a:pt x="5382245" y="1677649"/>
                </a:cubicBezTo>
                <a:cubicBezTo>
                  <a:pt x="5283276" y="1687112"/>
                  <a:pt x="5060671" y="1618980"/>
                  <a:pt x="4808916" y="1677649"/>
                </a:cubicBezTo>
                <a:cubicBezTo>
                  <a:pt x="4557161" y="1736318"/>
                  <a:pt x="4683313" y="1677197"/>
                  <a:pt x="4562384" y="1677649"/>
                </a:cubicBezTo>
                <a:cubicBezTo>
                  <a:pt x="4441455" y="1678101"/>
                  <a:pt x="4202444" y="1662413"/>
                  <a:pt x="4097987" y="1677649"/>
                </a:cubicBezTo>
                <a:cubicBezTo>
                  <a:pt x="3993530" y="1692885"/>
                  <a:pt x="3569599" y="1653454"/>
                  <a:pt x="3415725" y="1677649"/>
                </a:cubicBezTo>
                <a:cubicBezTo>
                  <a:pt x="3261851" y="1701844"/>
                  <a:pt x="3271771" y="1660434"/>
                  <a:pt x="3169194" y="1677649"/>
                </a:cubicBezTo>
                <a:cubicBezTo>
                  <a:pt x="3066617" y="1694864"/>
                  <a:pt x="2847472" y="1629643"/>
                  <a:pt x="2704797" y="1677649"/>
                </a:cubicBezTo>
                <a:cubicBezTo>
                  <a:pt x="2562122" y="1725655"/>
                  <a:pt x="2218563" y="1609929"/>
                  <a:pt x="2022535" y="1677649"/>
                </a:cubicBezTo>
                <a:cubicBezTo>
                  <a:pt x="1826507" y="1745369"/>
                  <a:pt x="1776061" y="1656582"/>
                  <a:pt x="1558138" y="1677649"/>
                </a:cubicBezTo>
                <a:cubicBezTo>
                  <a:pt x="1340215" y="1698716"/>
                  <a:pt x="1296987" y="1650743"/>
                  <a:pt x="1202674" y="1677649"/>
                </a:cubicBezTo>
                <a:cubicBezTo>
                  <a:pt x="1108361" y="1704555"/>
                  <a:pt x="613153" y="1676160"/>
                  <a:pt x="279614" y="1677649"/>
                </a:cubicBezTo>
                <a:cubicBezTo>
                  <a:pt x="108760" y="1685026"/>
                  <a:pt x="31922" y="1574264"/>
                  <a:pt x="0" y="1398035"/>
                </a:cubicBezTo>
                <a:cubicBezTo>
                  <a:pt x="-27960" y="1255526"/>
                  <a:pt x="52570" y="1043657"/>
                  <a:pt x="0" y="861193"/>
                </a:cubicBezTo>
                <a:cubicBezTo>
                  <a:pt x="-52570" y="678729"/>
                  <a:pt x="23136" y="412044"/>
                  <a:pt x="0" y="279614"/>
                </a:cubicBezTo>
                <a:close/>
              </a:path>
            </a:pathLst>
          </a:custGeom>
          <a:solidFill>
            <a:schemeClr val="bg1">
              <a:lumMod val="95000"/>
            </a:schemeClr>
          </a:solidFill>
          <a:ln>
            <a:extLst>
              <a:ext uri="{C807C97D-BFC1-408E-A445-0C87EB9F89A2}">
                <ask:lineSketchStyleProps xmlns:ask="http://schemas.microsoft.com/office/drawing/2018/sketchyshapes" sd="424908542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 </a:t>
            </a:r>
            <a:r>
              <a:rPr lang="ar-BH" sz="2800" b="1" dirty="0">
                <a:solidFill>
                  <a:prstClr val="black"/>
                </a:solidFill>
                <a:latin typeface="Sakkal Majalla" panose="02000000000000000000" pitchFamily="2" charset="-78"/>
                <a:cs typeface="Sakkal Majalla" panose="02000000000000000000" pitchFamily="2" charset="-78"/>
              </a:rPr>
              <a:t>لماذا رحل النبي</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prstClr val="black"/>
                </a:solidFill>
                <a:latin typeface="Sakkal Majalla" panose="02000000000000000000" pitchFamily="2" charset="-78"/>
                <a:cs typeface="Sakkal Majalla" panose="02000000000000000000" pitchFamily="2" charset="-78"/>
              </a:rPr>
              <a:t> إلى الطائف؟ وكيف استقبله أهلها؟ </a:t>
            </a:r>
          </a:p>
          <a:p>
            <a:pPr lvl="0" algn="just" rtl="1">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 </a:t>
            </a:r>
            <a:endParaRPr kumimoji="0" lang="fr-FR" sz="1800" b="0"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0" name="TextBox 9">
            <a:extLst>
              <a:ext uri="{FF2B5EF4-FFF2-40B4-BE49-F238E27FC236}">
                <a16:creationId xmlns:a16="http://schemas.microsoft.com/office/drawing/2014/main" id="{370C29C0-41EA-4E3B-91D0-2E6FAB922DD1}"/>
              </a:ext>
            </a:extLst>
          </p:cNvPr>
          <p:cNvSpPr txBox="1"/>
          <p:nvPr/>
        </p:nvSpPr>
        <p:spPr>
          <a:xfrm>
            <a:off x="515579" y="2196587"/>
            <a:ext cx="11153186" cy="878702"/>
          </a:xfrm>
          <a:prstGeom prst="rect">
            <a:avLst/>
          </a:prstGeom>
          <a:solidFill>
            <a:schemeClr val="bg1">
              <a:lumMod val="95000"/>
            </a:schemeClr>
          </a:solidFill>
          <a:ln>
            <a:solidFill>
              <a:schemeClr val="bg1"/>
            </a:solidFill>
          </a:ln>
        </p:spPr>
        <p:txBody>
          <a:bodyPr wrap="square" rtlCol="0">
            <a:spAutoFit/>
          </a:bodyPr>
          <a:lstStyle/>
          <a:p>
            <a:pPr lvl="0" algn="just" rtl="1">
              <a:lnSpc>
                <a:spcPct val="90000"/>
              </a:lnSpc>
              <a:spcBef>
                <a:spcPts val="1000"/>
              </a:spcBef>
              <a:defRPr/>
            </a:pPr>
            <a:r>
              <a:rPr lang="ar-BH" sz="2800" b="1" dirty="0">
                <a:solidFill>
                  <a:srgbClr val="FF0000"/>
                </a:solidFill>
                <a:latin typeface="Sakkal Majalla" panose="02000000000000000000" pitchFamily="2" charset="-78"/>
                <a:cs typeface="Sakkal Majalla" panose="02000000000000000000" pitchFamily="2" charset="-78"/>
              </a:rPr>
              <a:t>بعد موت عمه أبي طالب الذي كان كافله لم يعد له كافل في مكة فخرج منها إلى الطائف، لكن أهل الطائف لم يكرموه ولم يقبلوا الدخول معه في الإسلام، بل حرضوا عليه وسببوا له الأذى.</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8" y="342769"/>
            <a:ext cx="2308827" cy="829752"/>
          </a:xfrm>
          <a:prstGeom prst="cloud">
            <a:avLst/>
          </a:prstGeom>
          <a:solidFill>
            <a:schemeClr val="accent2">
              <a:lumMod val="20000"/>
              <a:lumOff val="80000"/>
            </a:schemeClr>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4D467676-6F97-4A2C-B507-1E61D2116D07}"/>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570D8E64-EEC7-4839-84D7-D085ACBCA53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C7DD-AD3D-4A50-922E-EBB59B9D9B8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2" name="Rectangle: Rounded Corners 3">
            <a:extLst>
              <a:ext uri="{FF2B5EF4-FFF2-40B4-BE49-F238E27FC236}">
                <a16:creationId xmlns:a16="http://schemas.microsoft.com/office/drawing/2014/main" id="{49C8E28A-9DAB-4239-B3FE-375737D3D253}"/>
              </a:ext>
            </a:extLst>
          </p:cNvPr>
          <p:cNvSpPr/>
          <p:nvPr/>
        </p:nvSpPr>
        <p:spPr>
          <a:xfrm>
            <a:off x="369754" y="3441213"/>
            <a:ext cx="11452485" cy="2618744"/>
          </a:xfrm>
          <a:custGeom>
            <a:avLst/>
            <a:gdLst>
              <a:gd name="connsiteX0" fmla="*/ 0 w 11452485"/>
              <a:gd name="connsiteY0" fmla="*/ 436466 h 2618744"/>
              <a:gd name="connsiteX1" fmla="*/ 436466 w 11452485"/>
              <a:gd name="connsiteY1" fmla="*/ 0 h 2618744"/>
              <a:gd name="connsiteX2" fmla="*/ 1130014 w 11452485"/>
              <a:gd name="connsiteY2" fmla="*/ 0 h 2618744"/>
              <a:gd name="connsiteX3" fmla="*/ 1823563 w 11452485"/>
              <a:gd name="connsiteY3" fmla="*/ 0 h 2618744"/>
              <a:gd name="connsiteX4" fmla="*/ 2199725 w 11452485"/>
              <a:gd name="connsiteY4" fmla="*/ 0 h 2618744"/>
              <a:gd name="connsiteX5" fmla="*/ 2893273 w 11452485"/>
              <a:gd name="connsiteY5" fmla="*/ 0 h 2618744"/>
              <a:gd name="connsiteX6" fmla="*/ 3586822 w 11452485"/>
              <a:gd name="connsiteY6" fmla="*/ 0 h 2618744"/>
              <a:gd name="connsiteX7" fmla="*/ 3962984 w 11452485"/>
              <a:gd name="connsiteY7" fmla="*/ 0 h 2618744"/>
              <a:gd name="connsiteX8" fmla="*/ 4233350 w 11452485"/>
              <a:gd name="connsiteY8" fmla="*/ 0 h 2618744"/>
              <a:gd name="connsiteX9" fmla="*/ 4926898 w 11452485"/>
              <a:gd name="connsiteY9" fmla="*/ 0 h 2618744"/>
              <a:gd name="connsiteX10" fmla="*/ 5197265 w 11452485"/>
              <a:gd name="connsiteY10" fmla="*/ 0 h 2618744"/>
              <a:gd name="connsiteX11" fmla="*/ 5679222 w 11452485"/>
              <a:gd name="connsiteY11" fmla="*/ 0 h 2618744"/>
              <a:gd name="connsiteX12" fmla="*/ 6055384 w 11452485"/>
              <a:gd name="connsiteY12" fmla="*/ 0 h 2618744"/>
              <a:gd name="connsiteX13" fmla="*/ 6537342 w 11452485"/>
              <a:gd name="connsiteY13" fmla="*/ 0 h 2618744"/>
              <a:gd name="connsiteX14" fmla="*/ 7019299 w 11452485"/>
              <a:gd name="connsiteY14" fmla="*/ 0 h 2618744"/>
              <a:gd name="connsiteX15" fmla="*/ 7712847 w 11452485"/>
              <a:gd name="connsiteY15" fmla="*/ 0 h 2618744"/>
              <a:gd name="connsiteX16" fmla="*/ 8089009 w 11452485"/>
              <a:gd name="connsiteY16" fmla="*/ 0 h 2618744"/>
              <a:gd name="connsiteX17" fmla="*/ 8570967 w 11452485"/>
              <a:gd name="connsiteY17" fmla="*/ 0 h 2618744"/>
              <a:gd name="connsiteX18" fmla="*/ 8947129 w 11452485"/>
              <a:gd name="connsiteY18" fmla="*/ 0 h 2618744"/>
              <a:gd name="connsiteX19" fmla="*/ 9323291 w 11452485"/>
              <a:gd name="connsiteY19" fmla="*/ 0 h 2618744"/>
              <a:gd name="connsiteX20" fmla="*/ 9805248 w 11452485"/>
              <a:gd name="connsiteY20" fmla="*/ 0 h 2618744"/>
              <a:gd name="connsiteX21" fmla="*/ 10287205 w 11452485"/>
              <a:gd name="connsiteY21" fmla="*/ 0 h 2618744"/>
              <a:gd name="connsiteX22" fmla="*/ 11016019 w 11452485"/>
              <a:gd name="connsiteY22" fmla="*/ 0 h 2618744"/>
              <a:gd name="connsiteX23" fmla="*/ 11452485 w 11452485"/>
              <a:gd name="connsiteY23" fmla="*/ 436466 h 2618744"/>
              <a:gd name="connsiteX24" fmla="*/ 11452485 w 11452485"/>
              <a:gd name="connsiteY24" fmla="*/ 983487 h 2618744"/>
              <a:gd name="connsiteX25" fmla="*/ 11452485 w 11452485"/>
              <a:gd name="connsiteY25" fmla="*/ 1530508 h 2618744"/>
              <a:gd name="connsiteX26" fmla="*/ 11452485 w 11452485"/>
              <a:gd name="connsiteY26" fmla="*/ 2182278 h 2618744"/>
              <a:gd name="connsiteX27" fmla="*/ 11016019 w 11452485"/>
              <a:gd name="connsiteY27" fmla="*/ 2618744 h 2618744"/>
              <a:gd name="connsiteX28" fmla="*/ 10534062 w 11452485"/>
              <a:gd name="connsiteY28" fmla="*/ 2618744 h 2618744"/>
              <a:gd name="connsiteX29" fmla="*/ 9840513 w 11452485"/>
              <a:gd name="connsiteY29" fmla="*/ 2618744 h 2618744"/>
              <a:gd name="connsiteX30" fmla="*/ 9252760 w 11452485"/>
              <a:gd name="connsiteY30" fmla="*/ 2618744 h 2618744"/>
              <a:gd name="connsiteX31" fmla="*/ 8876598 w 11452485"/>
              <a:gd name="connsiteY31" fmla="*/ 2618744 h 2618744"/>
              <a:gd name="connsiteX32" fmla="*/ 8606232 w 11452485"/>
              <a:gd name="connsiteY32" fmla="*/ 2618744 h 2618744"/>
              <a:gd name="connsiteX33" fmla="*/ 8018479 w 11452485"/>
              <a:gd name="connsiteY33" fmla="*/ 2618744 h 2618744"/>
              <a:gd name="connsiteX34" fmla="*/ 7748113 w 11452485"/>
              <a:gd name="connsiteY34" fmla="*/ 2618744 h 2618744"/>
              <a:gd name="connsiteX35" fmla="*/ 7266155 w 11452485"/>
              <a:gd name="connsiteY35" fmla="*/ 2618744 h 2618744"/>
              <a:gd name="connsiteX36" fmla="*/ 6889993 w 11452485"/>
              <a:gd name="connsiteY36" fmla="*/ 2618744 h 2618744"/>
              <a:gd name="connsiteX37" fmla="*/ 6408036 w 11452485"/>
              <a:gd name="connsiteY37" fmla="*/ 2618744 h 2618744"/>
              <a:gd name="connsiteX38" fmla="*/ 6031874 w 11452485"/>
              <a:gd name="connsiteY38" fmla="*/ 2618744 h 2618744"/>
              <a:gd name="connsiteX39" fmla="*/ 5444121 w 11452485"/>
              <a:gd name="connsiteY39" fmla="*/ 2618744 h 2618744"/>
              <a:gd name="connsiteX40" fmla="*/ 4856368 w 11452485"/>
              <a:gd name="connsiteY40" fmla="*/ 2618744 h 2618744"/>
              <a:gd name="connsiteX41" fmla="*/ 4586002 w 11452485"/>
              <a:gd name="connsiteY41" fmla="*/ 2618744 h 2618744"/>
              <a:gd name="connsiteX42" fmla="*/ 3892453 w 11452485"/>
              <a:gd name="connsiteY42" fmla="*/ 2618744 h 2618744"/>
              <a:gd name="connsiteX43" fmla="*/ 3622087 w 11452485"/>
              <a:gd name="connsiteY43" fmla="*/ 2618744 h 2618744"/>
              <a:gd name="connsiteX44" fmla="*/ 3351721 w 11452485"/>
              <a:gd name="connsiteY44" fmla="*/ 2618744 h 2618744"/>
              <a:gd name="connsiteX45" fmla="*/ 2869763 w 11452485"/>
              <a:gd name="connsiteY45" fmla="*/ 2618744 h 2618744"/>
              <a:gd name="connsiteX46" fmla="*/ 2493601 w 11452485"/>
              <a:gd name="connsiteY46" fmla="*/ 2618744 h 2618744"/>
              <a:gd name="connsiteX47" fmla="*/ 1694257 w 11452485"/>
              <a:gd name="connsiteY47" fmla="*/ 2618744 h 2618744"/>
              <a:gd name="connsiteX48" fmla="*/ 1212300 w 11452485"/>
              <a:gd name="connsiteY48" fmla="*/ 2618744 h 2618744"/>
              <a:gd name="connsiteX49" fmla="*/ 941934 w 11452485"/>
              <a:gd name="connsiteY49" fmla="*/ 2618744 h 2618744"/>
              <a:gd name="connsiteX50" fmla="*/ 436466 w 11452485"/>
              <a:gd name="connsiteY50" fmla="*/ 2618744 h 2618744"/>
              <a:gd name="connsiteX51" fmla="*/ 0 w 11452485"/>
              <a:gd name="connsiteY51" fmla="*/ 2182278 h 2618744"/>
              <a:gd name="connsiteX52" fmla="*/ 0 w 11452485"/>
              <a:gd name="connsiteY52" fmla="*/ 1635257 h 2618744"/>
              <a:gd name="connsiteX53" fmla="*/ 0 w 11452485"/>
              <a:gd name="connsiteY53" fmla="*/ 1070778 h 2618744"/>
              <a:gd name="connsiteX54" fmla="*/ 0 w 11452485"/>
              <a:gd name="connsiteY54" fmla="*/ 436466 h 261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452485" h="2618744" fill="none" extrusionOk="0">
                <a:moveTo>
                  <a:pt x="0" y="436466"/>
                </a:moveTo>
                <a:cubicBezTo>
                  <a:pt x="-67" y="201620"/>
                  <a:pt x="126142" y="2042"/>
                  <a:pt x="436466" y="0"/>
                </a:cubicBezTo>
                <a:cubicBezTo>
                  <a:pt x="676843" y="-19737"/>
                  <a:pt x="826092" y="28870"/>
                  <a:pt x="1130014" y="0"/>
                </a:cubicBezTo>
                <a:cubicBezTo>
                  <a:pt x="1433936" y="-28870"/>
                  <a:pt x="1535331" y="36929"/>
                  <a:pt x="1823563" y="0"/>
                </a:cubicBezTo>
                <a:cubicBezTo>
                  <a:pt x="2111795" y="-36929"/>
                  <a:pt x="2039612" y="42876"/>
                  <a:pt x="2199725" y="0"/>
                </a:cubicBezTo>
                <a:cubicBezTo>
                  <a:pt x="2359838" y="-42876"/>
                  <a:pt x="2666085" y="18026"/>
                  <a:pt x="2893273" y="0"/>
                </a:cubicBezTo>
                <a:cubicBezTo>
                  <a:pt x="3120461" y="-18026"/>
                  <a:pt x="3405553" y="25845"/>
                  <a:pt x="3586822" y="0"/>
                </a:cubicBezTo>
                <a:cubicBezTo>
                  <a:pt x="3768091" y="-25845"/>
                  <a:pt x="3784881" y="34571"/>
                  <a:pt x="3962984" y="0"/>
                </a:cubicBezTo>
                <a:cubicBezTo>
                  <a:pt x="4141087" y="-34571"/>
                  <a:pt x="4142065" y="23292"/>
                  <a:pt x="4233350" y="0"/>
                </a:cubicBezTo>
                <a:cubicBezTo>
                  <a:pt x="4324635" y="-23292"/>
                  <a:pt x="4627369" y="53234"/>
                  <a:pt x="4926898" y="0"/>
                </a:cubicBezTo>
                <a:cubicBezTo>
                  <a:pt x="5226427" y="-53234"/>
                  <a:pt x="5078246" y="4883"/>
                  <a:pt x="5197265" y="0"/>
                </a:cubicBezTo>
                <a:cubicBezTo>
                  <a:pt x="5316284" y="-4883"/>
                  <a:pt x="5453428" y="10118"/>
                  <a:pt x="5679222" y="0"/>
                </a:cubicBezTo>
                <a:cubicBezTo>
                  <a:pt x="5905016" y="-10118"/>
                  <a:pt x="5924315" y="21406"/>
                  <a:pt x="6055384" y="0"/>
                </a:cubicBezTo>
                <a:cubicBezTo>
                  <a:pt x="6186453" y="-21406"/>
                  <a:pt x="6402818" y="2985"/>
                  <a:pt x="6537342" y="0"/>
                </a:cubicBezTo>
                <a:cubicBezTo>
                  <a:pt x="6671866" y="-2985"/>
                  <a:pt x="6842194" y="7148"/>
                  <a:pt x="7019299" y="0"/>
                </a:cubicBezTo>
                <a:cubicBezTo>
                  <a:pt x="7196404" y="-7148"/>
                  <a:pt x="7522167" y="60892"/>
                  <a:pt x="7712847" y="0"/>
                </a:cubicBezTo>
                <a:cubicBezTo>
                  <a:pt x="7903527" y="-60892"/>
                  <a:pt x="7914008" y="20917"/>
                  <a:pt x="8089009" y="0"/>
                </a:cubicBezTo>
                <a:cubicBezTo>
                  <a:pt x="8264010" y="-20917"/>
                  <a:pt x="8355117" y="29101"/>
                  <a:pt x="8570967" y="0"/>
                </a:cubicBezTo>
                <a:cubicBezTo>
                  <a:pt x="8786817" y="-29101"/>
                  <a:pt x="8775579" y="170"/>
                  <a:pt x="8947129" y="0"/>
                </a:cubicBezTo>
                <a:cubicBezTo>
                  <a:pt x="9118679" y="-170"/>
                  <a:pt x="9177240" y="9117"/>
                  <a:pt x="9323291" y="0"/>
                </a:cubicBezTo>
                <a:cubicBezTo>
                  <a:pt x="9469342" y="-9117"/>
                  <a:pt x="9680866" y="3193"/>
                  <a:pt x="9805248" y="0"/>
                </a:cubicBezTo>
                <a:cubicBezTo>
                  <a:pt x="9929630" y="-3193"/>
                  <a:pt x="10116200" y="55911"/>
                  <a:pt x="10287205" y="0"/>
                </a:cubicBezTo>
                <a:cubicBezTo>
                  <a:pt x="10458210" y="-55911"/>
                  <a:pt x="10744514" y="21843"/>
                  <a:pt x="11016019" y="0"/>
                </a:cubicBezTo>
                <a:cubicBezTo>
                  <a:pt x="11224607" y="7924"/>
                  <a:pt x="11434446" y="196437"/>
                  <a:pt x="11452485" y="436466"/>
                </a:cubicBezTo>
                <a:cubicBezTo>
                  <a:pt x="11496867" y="697073"/>
                  <a:pt x="11429977" y="862852"/>
                  <a:pt x="11452485" y="983487"/>
                </a:cubicBezTo>
                <a:cubicBezTo>
                  <a:pt x="11474993" y="1104122"/>
                  <a:pt x="11404053" y="1325197"/>
                  <a:pt x="11452485" y="1530508"/>
                </a:cubicBezTo>
                <a:cubicBezTo>
                  <a:pt x="11500917" y="1735819"/>
                  <a:pt x="11434119" y="2046659"/>
                  <a:pt x="11452485" y="2182278"/>
                </a:cubicBezTo>
                <a:cubicBezTo>
                  <a:pt x="11480510" y="2454301"/>
                  <a:pt x="11311160" y="2659425"/>
                  <a:pt x="11016019" y="2618744"/>
                </a:cubicBezTo>
                <a:cubicBezTo>
                  <a:pt x="10902814" y="2643134"/>
                  <a:pt x="10706272" y="2562409"/>
                  <a:pt x="10534062" y="2618744"/>
                </a:cubicBezTo>
                <a:cubicBezTo>
                  <a:pt x="10361852" y="2675079"/>
                  <a:pt x="10175735" y="2606735"/>
                  <a:pt x="9840513" y="2618744"/>
                </a:cubicBezTo>
                <a:cubicBezTo>
                  <a:pt x="9505291" y="2630753"/>
                  <a:pt x="9416620" y="2579914"/>
                  <a:pt x="9252760" y="2618744"/>
                </a:cubicBezTo>
                <a:cubicBezTo>
                  <a:pt x="9088900" y="2657574"/>
                  <a:pt x="9057900" y="2594560"/>
                  <a:pt x="8876598" y="2618744"/>
                </a:cubicBezTo>
                <a:cubicBezTo>
                  <a:pt x="8695296" y="2642928"/>
                  <a:pt x="8692360" y="2603890"/>
                  <a:pt x="8606232" y="2618744"/>
                </a:cubicBezTo>
                <a:cubicBezTo>
                  <a:pt x="8520104" y="2633598"/>
                  <a:pt x="8160765" y="2588398"/>
                  <a:pt x="8018479" y="2618744"/>
                </a:cubicBezTo>
                <a:cubicBezTo>
                  <a:pt x="7876193" y="2649090"/>
                  <a:pt x="7847893" y="2588791"/>
                  <a:pt x="7748113" y="2618744"/>
                </a:cubicBezTo>
                <a:cubicBezTo>
                  <a:pt x="7648333" y="2648697"/>
                  <a:pt x="7386692" y="2564785"/>
                  <a:pt x="7266155" y="2618744"/>
                </a:cubicBezTo>
                <a:cubicBezTo>
                  <a:pt x="7145618" y="2672703"/>
                  <a:pt x="7023798" y="2587447"/>
                  <a:pt x="6889993" y="2618744"/>
                </a:cubicBezTo>
                <a:cubicBezTo>
                  <a:pt x="6756188" y="2650041"/>
                  <a:pt x="6579244" y="2563207"/>
                  <a:pt x="6408036" y="2618744"/>
                </a:cubicBezTo>
                <a:cubicBezTo>
                  <a:pt x="6236828" y="2674281"/>
                  <a:pt x="6198569" y="2581985"/>
                  <a:pt x="6031874" y="2618744"/>
                </a:cubicBezTo>
                <a:cubicBezTo>
                  <a:pt x="5865179" y="2655503"/>
                  <a:pt x="5588220" y="2560185"/>
                  <a:pt x="5444121" y="2618744"/>
                </a:cubicBezTo>
                <a:cubicBezTo>
                  <a:pt x="5300022" y="2677303"/>
                  <a:pt x="5129222" y="2609501"/>
                  <a:pt x="4856368" y="2618744"/>
                </a:cubicBezTo>
                <a:cubicBezTo>
                  <a:pt x="4583514" y="2627987"/>
                  <a:pt x="4720738" y="2613290"/>
                  <a:pt x="4586002" y="2618744"/>
                </a:cubicBezTo>
                <a:cubicBezTo>
                  <a:pt x="4451266" y="2624198"/>
                  <a:pt x="4232010" y="2578938"/>
                  <a:pt x="3892453" y="2618744"/>
                </a:cubicBezTo>
                <a:cubicBezTo>
                  <a:pt x="3552896" y="2658550"/>
                  <a:pt x="3698984" y="2599986"/>
                  <a:pt x="3622087" y="2618744"/>
                </a:cubicBezTo>
                <a:cubicBezTo>
                  <a:pt x="3545190" y="2637502"/>
                  <a:pt x="3420616" y="2598543"/>
                  <a:pt x="3351721" y="2618744"/>
                </a:cubicBezTo>
                <a:cubicBezTo>
                  <a:pt x="3282826" y="2638945"/>
                  <a:pt x="3030131" y="2589823"/>
                  <a:pt x="2869763" y="2618744"/>
                </a:cubicBezTo>
                <a:cubicBezTo>
                  <a:pt x="2709395" y="2647665"/>
                  <a:pt x="2654201" y="2599164"/>
                  <a:pt x="2493601" y="2618744"/>
                </a:cubicBezTo>
                <a:cubicBezTo>
                  <a:pt x="2333001" y="2638324"/>
                  <a:pt x="2081130" y="2529334"/>
                  <a:pt x="1694257" y="2618744"/>
                </a:cubicBezTo>
                <a:cubicBezTo>
                  <a:pt x="1307384" y="2708154"/>
                  <a:pt x="1400689" y="2595542"/>
                  <a:pt x="1212300" y="2618744"/>
                </a:cubicBezTo>
                <a:cubicBezTo>
                  <a:pt x="1023911" y="2641946"/>
                  <a:pt x="1032263" y="2614183"/>
                  <a:pt x="941934" y="2618744"/>
                </a:cubicBezTo>
                <a:cubicBezTo>
                  <a:pt x="851605" y="2623305"/>
                  <a:pt x="566097" y="2592984"/>
                  <a:pt x="436466" y="2618744"/>
                </a:cubicBezTo>
                <a:cubicBezTo>
                  <a:pt x="262294" y="2618850"/>
                  <a:pt x="49598" y="2458231"/>
                  <a:pt x="0" y="2182278"/>
                </a:cubicBezTo>
                <a:cubicBezTo>
                  <a:pt x="-6994" y="2006643"/>
                  <a:pt x="56829" y="1760876"/>
                  <a:pt x="0" y="1635257"/>
                </a:cubicBezTo>
                <a:cubicBezTo>
                  <a:pt x="-56829" y="1509638"/>
                  <a:pt x="4529" y="1291970"/>
                  <a:pt x="0" y="1070778"/>
                </a:cubicBezTo>
                <a:cubicBezTo>
                  <a:pt x="-4529" y="849586"/>
                  <a:pt x="67823" y="746264"/>
                  <a:pt x="0" y="436466"/>
                </a:cubicBezTo>
                <a:close/>
              </a:path>
              <a:path w="11452485" h="2618744" stroke="0" extrusionOk="0">
                <a:moveTo>
                  <a:pt x="0" y="436466"/>
                </a:moveTo>
                <a:cubicBezTo>
                  <a:pt x="-56074" y="191936"/>
                  <a:pt x="219314" y="281"/>
                  <a:pt x="436466" y="0"/>
                </a:cubicBezTo>
                <a:cubicBezTo>
                  <a:pt x="642037" y="-25586"/>
                  <a:pt x="914555" y="40681"/>
                  <a:pt x="1130014" y="0"/>
                </a:cubicBezTo>
                <a:cubicBezTo>
                  <a:pt x="1345473" y="-40681"/>
                  <a:pt x="1336545" y="43129"/>
                  <a:pt x="1506176" y="0"/>
                </a:cubicBezTo>
                <a:cubicBezTo>
                  <a:pt x="1675807" y="-43129"/>
                  <a:pt x="1863610" y="25971"/>
                  <a:pt x="1988134" y="0"/>
                </a:cubicBezTo>
                <a:cubicBezTo>
                  <a:pt x="2112658" y="-25971"/>
                  <a:pt x="2475012" y="800"/>
                  <a:pt x="2681682" y="0"/>
                </a:cubicBezTo>
                <a:cubicBezTo>
                  <a:pt x="2888352" y="-800"/>
                  <a:pt x="3059665" y="41873"/>
                  <a:pt x="3163640" y="0"/>
                </a:cubicBezTo>
                <a:cubicBezTo>
                  <a:pt x="3267615" y="-41873"/>
                  <a:pt x="3731516" y="82637"/>
                  <a:pt x="3962984" y="0"/>
                </a:cubicBezTo>
                <a:cubicBezTo>
                  <a:pt x="4194452" y="-82637"/>
                  <a:pt x="4102215" y="27163"/>
                  <a:pt x="4233350" y="0"/>
                </a:cubicBezTo>
                <a:cubicBezTo>
                  <a:pt x="4364485" y="-27163"/>
                  <a:pt x="4698507" y="67027"/>
                  <a:pt x="5032694" y="0"/>
                </a:cubicBezTo>
                <a:cubicBezTo>
                  <a:pt x="5366881" y="-67027"/>
                  <a:pt x="5473178" y="36472"/>
                  <a:pt x="5726242" y="0"/>
                </a:cubicBezTo>
                <a:cubicBezTo>
                  <a:pt x="5979306" y="-36472"/>
                  <a:pt x="6209029" y="51937"/>
                  <a:pt x="6419791" y="0"/>
                </a:cubicBezTo>
                <a:cubicBezTo>
                  <a:pt x="6630553" y="-51937"/>
                  <a:pt x="6602480" y="20855"/>
                  <a:pt x="6690157" y="0"/>
                </a:cubicBezTo>
                <a:cubicBezTo>
                  <a:pt x="6777834" y="-20855"/>
                  <a:pt x="7197558" y="23246"/>
                  <a:pt x="7383706" y="0"/>
                </a:cubicBezTo>
                <a:cubicBezTo>
                  <a:pt x="7569854" y="-23246"/>
                  <a:pt x="7889815" y="93844"/>
                  <a:pt x="8183050" y="0"/>
                </a:cubicBezTo>
                <a:cubicBezTo>
                  <a:pt x="8476285" y="-93844"/>
                  <a:pt x="8450356" y="6796"/>
                  <a:pt x="8665007" y="0"/>
                </a:cubicBezTo>
                <a:cubicBezTo>
                  <a:pt x="8879658" y="-6796"/>
                  <a:pt x="9024517" y="32574"/>
                  <a:pt x="9146965" y="0"/>
                </a:cubicBezTo>
                <a:cubicBezTo>
                  <a:pt x="9269413" y="-32574"/>
                  <a:pt x="9368209" y="34030"/>
                  <a:pt x="9523127" y="0"/>
                </a:cubicBezTo>
                <a:cubicBezTo>
                  <a:pt x="9678045" y="-34030"/>
                  <a:pt x="9934333" y="47704"/>
                  <a:pt x="10216675" y="0"/>
                </a:cubicBezTo>
                <a:cubicBezTo>
                  <a:pt x="10499017" y="-47704"/>
                  <a:pt x="10721069" y="25799"/>
                  <a:pt x="11016019" y="0"/>
                </a:cubicBezTo>
                <a:cubicBezTo>
                  <a:pt x="11308168" y="-15740"/>
                  <a:pt x="11442942" y="210296"/>
                  <a:pt x="11452485" y="436466"/>
                </a:cubicBezTo>
                <a:cubicBezTo>
                  <a:pt x="11494595" y="598030"/>
                  <a:pt x="11410464" y="848556"/>
                  <a:pt x="11452485" y="1053320"/>
                </a:cubicBezTo>
                <a:cubicBezTo>
                  <a:pt x="11494506" y="1258084"/>
                  <a:pt x="11443837" y="1463477"/>
                  <a:pt x="11452485" y="1582883"/>
                </a:cubicBezTo>
                <a:cubicBezTo>
                  <a:pt x="11461133" y="1702289"/>
                  <a:pt x="11442519" y="1906588"/>
                  <a:pt x="11452485" y="2182278"/>
                </a:cubicBezTo>
                <a:cubicBezTo>
                  <a:pt x="11445641" y="2466890"/>
                  <a:pt x="11291351" y="2679914"/>
                  <a:pt x="11016019" y="2618744"/>
                </a:cubicBezTo>
                <a:cubicBezTo>
                  <a:pt x="10849156" y="2657045"/>
                  <a:pt x="10480235" y="2545532"/>
                  <a:pt x="10322471" y="2618744"/>
                </a:cubicBezTo>
                <a:cubicBezTo>
                  <a:pt x="10164707" y="2691956"/>
                  <a:pt x="10109834" y="2595834"/>
                  <a:pt x="10052104" y="2618744"/>
                </a:cubicBezTo>
                <a:cubicBezTo>
                  <a:pt x="9994374" y="2641654"/>
                  <a:pt x="9633577" y="2585490"/>
                  <a:pt x="9358556" y="2618744"/>
                </a:cubicBezTo>
                <a:cubicBezTo>
                  <a:pt x="9083535" y="2651998"/>
                  <a:pt x="9114374" y="2598612"/>
                  <a:pt x="8876598" y="2618744"/>
                </a:cubicBezTo>
                <a:cubicBezTo>
                  <a:pt x="8638822" y="2638876"/>
                  <a:pt x="8345003" y="2548322"/>
                  <a:pt x="8183050" y="2618744"/>
                </a:cubicBezTo>
                <a:cubicBezTo>
                  <a:pt x="8021097" y="2689166"/>
                  <a:pt x="8001286" y="2605294"/>
                  <a:pt x="7912683" y="2618744"/>
                </a:cubicBezTo>
                <a:cubicBezTo>
                  <a:pt x="7824080" y="2632194"/>
                  <a:pt x="7599428" y="2607119"/>
                  <a:pt x="7430726" y="2618744"/>
                </a:cubicBezTo>
                <a:cubicBezTo>
                  <a:pt x="7262024" y="2630369"/>
                  <a:pt x="7289868" y="2597833"/>
                  <a:pt x="7160360" y="2618744"/>
                </a:cubicBezTo>
                <a:cubicBezTo>
                  <a:pt x="7030852" y="2639655"/>
                  <a:pt x="6702292" y="2562450"/>
                  <a:pt x="6572607" y="2618744"/>
                </a:cubicBezTo>
                <a:cubicBezTo>
                  <a:pt x="6442922" y="2675038"/>
                  <a:pt x="6392627" y="2601122"/>
                  <a:pt x="6302240" y="2618744"/>
                </a:cubicBezTo>
                <a:cubicBezTo>
                  <a:pt x="6211853" y="2636366"/>
                  <a:pt x="5707899" y="2525919"/>
                  <a:pt x="5502896" y="2618744"/>
                </a:cubicBezTo>
                <a:cubicBezTo>
                  <a:pt x="5297893" y="2711569"/>
                  <a:pt x="5030734" y="2560465"/>
                  <a:pt x="4703552" y="2618744"/>
                </a:cubicBezTo>
                <a:cubicBezTo>
                  <a:pt x="4376370" y="2677023"/>
                  <a:pt x="4332200" y="2554301"/>
                  <a:pt x="4010004" y="2618744"/>
                </a:cubicBezTo>
                <a:cubicBezTo>
                  <a:pt x="3687808" y="2683187"/>
                  <a:pt x="3561562" y="2612728"/>
                  <a:pt x="3316455" y="2618744"/>
                </a:cubicBezTo>
                <a:cubicBezTo>
                  <a:pt x="3071348" y="2624760"/>
                  <a:pt x="2781208" y="2581735"/>
                  <a:pt x="2517111" y="2618744"/>
                </a:cubicBezTo>
                <a:cubicBezTo>
                  <a:pt x="2253014" y="2655753"/>
                  <a:pt x="2136200" y="2585201"/>
                  <a:pt x="1929358" y="2618744"/>
                </a:cubicBezTo>
                <a:cubicBezTo>
                  <a:pt x="1722516" y="2652287"/>
                  <a:pt x="1468315" y="2562912"/>
                  <a:pt x="1341606" y="2618744"/>
                </a:cubicBezTo>
                <a:cubicBezTo>
                  <a:pt x="1214897" y="2674576"/>
                  <a:pt x="619136" y="2586201"/>
                  <a:pt x="436466" y="2618744"/>
                </a:cubicBezTo>
                <a:cubicBezTo>
                  <a:pt x="175728" y="2641192"/>
                  <a:pt x="-5316" y="2410264"/>
                  <a:pt x="0" y="2182278"/>
                </a:cubicBezTo>
                <a:cubicBezTo>
                  <a:pt x="-33992" y="1934485"/>
                  <a:pt x="7614" y="1705970"/>
                  <a:pt x="0" y="1565424"/>
                </a:cubicBezTo>
                <a:cubicBezTo>
                  <a:pt x="-7614" y="1424878"/>
                  <a:pt x="61780" y="1216551"/>
                  <a:pt x="0" y="1000945"/>
                </a:cubicBezTo>
                <a:cubicBezTo>
                  <a:pt x="-61780" y="785339"/>
                  <a:pt x="12247" y="670411"/>
                  <a:pt x="0" y="436466"/>
                </a:cubicBezTo>
                <a:close/>
              </a:path>
            </a:pathLst>
          </a:custGeom>
          <a:solidFill>
            <a:srgbClr val="FFFFFF"/>
          </a:solidFill>
          <a:ln>
            <a:extLst>
              <a:ext uri="{C807C97D-BFC1-408E-A445-0C87EB9F89A2}">
                <ask:lineSketchStyleProps xmlns:ask="http://schemas.microsoft.com/office/drawing/2018/sketchyshapes" sd="200100205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7- </a:t>
            </a:r>
            <a:r>
              <a:rPr lang="ar-BH" sz="2800" b="1" dirty="0">
                <a:solidFill>
                  <a:prstClr val="black"/>
                </a:solidFill>
                <a:latin typeface="Sakkal Majalla" panose="02000000000000000000" pitchFamily="2" charset="-78"/>
                <a:cs typeface="Sakkal Majalla" panose="02000000000000000000" pitchFamily="2" charset="-78"/>
              </a:rPr>
              <a:t>ما الدعاء الذي قاله النبي</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prstClr val="black"/>
                </a:solidFill>
                <a:latin typeface="Sakkal Majalla" panose="02000000000000000000" pitchFamily="2" charset="-78"/>
                <a:cs typeface="Sakkal Majalla" panose="02000000000000000000" pitchFamily="2" charset="-78"/>
              </a:rPr>
              <a:t> لمّا قفل راجعًا من الطائف؟ </a:t>
            </a:r>
          </a:p>
          <a:p>
            <a:pPr lvl="0" algn="just" rtl="1">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lang="ar-BH" sz="3200" dirty="0">
                <a:solidFill>
                  <a:prstClr val="black"/>
                </a:solidFill>
                <a:latin typeface="Sakkal Majalla" panose="02000000000000000000" pitchFamily="2" charset="-78"/>
                <a:cs typeface="Sakkal Majalla" panose="02000000000000000000" pitchFamily="2" charset="-78"/>
              </a:rPr>
              <a:t> .................................................................................................................................................................... .................................................................................................................................................................... .................................................................................................................................................................... </a:t>
            </a:r>
            <a:endPar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3" name="TextBox 12">
            <a:extLst>
              <a:ext uri="{FF2B5EF4-FFF2-40B4-BE49-F238E27FC236}">
                <a16:creationId xmlns:a16="http://schemas.microsoft.com/office/drawing/2014/main" id="{370C29C0-41EA-4E3B-91D0-2E6FAB922DD1}"/>
              </a:ext>
            </a:extLst>
          </p:cNvPr>
          <p:cNvSpPr txBox="1"/>
          <p:nvPr/>
        </p:nvSpPr>
        <p:spPr>
          <a:xfrm>
            <a:off x="515579" y="4045891"/>
            <a:ext cx="11153186" cy="1815882"/>
          </a:xfrm>
          <a:prstGeom prst="rect">
            <a:avLst/>
          </a:prstGeom>
          <a:solidFill>
            <a:schemeClr val="bg1">
              <a:lumMod val="95000"/>
            </a:schemeClr>
          </a:solidFill>
          <a:ln>
            <a:solidFill>
              <a:schemeClr val="bg1"/>
            </a:solidFill>
          </a:ln>
        </p:spPr>
        <p:txBody>
          <a:bodyPr wrap="square" rtlCol="0">
            <a:spAutoFit/>
          </a:bodyPr>
          <a:lstStyle/>
          <a:p>
            <a:pPr lvl="0" algn="just" rtl="1">
              <a:spcBef>
                <a:spcPts val="1000"/>
              </a:spcBef>
              <a:defRPr/>
            </a:pPr>
            <a:r>
              <a:rPr lang="ar-SA" sz="2800" b="1" dirty="0">
                <a:solidFill>
                  <a:srgbClr val="FF0000"/>
                </a:solidFill>
                <a:latin typeface="Sakkal Majalla" panose="02000000000000000000" pitchFamily="2" charset="-78"/>
                <a:cs typeface="Sakkal Majalla" panose="02000000000000000000" pitchFamily="2" charset="-78"/>
              </a:rPr>
              <a:t>"اللهُمَّ إِلَيْكَ أَشْكُو ضَعْفَ قُوَّتِي، وَقِلَّةَ حِيلَتِي، وَهَوَانِي عَلَى النَّاسِ أَرْحَمَ الرَّاحِمِينَ، أَنْتَ أَرْحَمُ الرَّاحِمِينَ، إِلَى مَنْ تَكِلُنِي؟، إِلَى عَدُوٍّ يَتَجَهَّمُنِي، أَمْ إِلَى قَرِيبٍ مَلَّكْتَهُ أَمْرِي، إِنْ لَمْ تَكُنْ غَضْبَانًا عَلَيَّ، فَلَا أُبَالِي، إِنَّ عَافِيَتَكَ أَوْسَعُ لِي، أَعُوذُ بِنُورِ وَجْهِكَ الَّذِي أَشْرَقَتْ لَهُ الظُّلُمَاتُ، وَصَلَحَ عَلَيْهِ أَمَرُ الدُّنْيَا وَالْآخِرَةِ أَنْ تُنْزِلَ بِي غَضَبَكَ، أَوْ تُحِلَّ عَلَيَّ سَخَطَكَ، لَكَ الْعُتْبَى حَتَّى تَرْضَى، لاَ قُوَّةَ إِلاَّ بِكَ"</a:t>
            </a:r>
          </a:p>
        </p:txBody>
      </p:sp>
      <p:sp>
        <p:nvSpPr>
          <p:cNvPr id="18"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352965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ppt_x</p:attrName>
                                        </p:attrNameLst>
                                      </p:cBhvr>
                                      <p:tavLst>
                                        <p:tav tm="0">
                                          <p:val>
                                            <p:strVal val="#ppt_x"/>
                                          </p:val>
                                        </p:tav>
                                        <p:tav tm="100000">
                                          <p:val>
                                            <p:strVal val="#ppt_x"/>
                                          </p:val>
                                        </p:tav>
                                      </p:tavLst>
                                    </p:anim>
                                    <p:anim calcmode="lin" valueType="num">
                                      <p:cBhvr>
                                        <p:cTn id="1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anim calcmode="lin" valueType="num">
                                      <p:cBhvr>
                                        <p:cTn id="25" dur="2000" fill="hold"/>
                                        <p:tgtEl>
                                          <p:spTgt spid="28"/>
                                        </p:tgtEl>
                                        <p:attrNameLst>
                                          <p:attrName>ppt_w</p:attrName>
                                        </p:attrNameLst>
                                      </p:cBhvr>
                                      <p:tavLst>
                                        <p:tav tm="0" fmla="#ppt_w*sin(2.5*pi*$)">
                                          <p:val>
                                            <p:fltVal val="0"/>
                                          </p:val>
                                        </p:tav>
                                        <p:tav tm="100000">
                                          <p:val>
                                            <p:fltVal val="1"/>
                                          </p:val>
                                        </p:tav>
                                      </p:tavLst>
                                    </p:anim>
                                    <p:anim calcmode="lin" valueType="num">
                                      <p:cBhvr>
                                        <p:cTn id="26"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animBg="1"/>
      <p:bldP spid="2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338323"/>
            <a:ext cx="2568033" cy="676523"/>
          </a:xfrm>
          <a:prstGeom prst="roundRect">
            <a:avLst/>
          </a:prstGeom>
          <a:solidFill>
            <a:schemeClr val="accent1">
              <a:lumMod val="40000"/>
              <a:lumOff val="60000"/>
            </a:schemeClr>
          </a:solidFill>
          <a:ln w="28575">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r>
              <a:rPr lang="ar-BH" sz="3600" b="1" dirty="0">
                <a:solidFill>
                  <a:schemeClr val="tx1"/>
                </a:solidFill>
                <a:latin typeface="Sakkal Majalla" panose="02000000000000000000" pitchFamily="2" charset="-78"/>
                <a:cs typeface="Sakkal Majalla" panose="02000000000000000000" pitchFamily="2" charset="-78"/>
              </a:rPr>
              <a:t>التقويم الختامي</a:t>
            </a:r>
            <a:endPar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09489" y="1440789"/>
            <a:ext cx="11452485" cy="1641594"/>
          </a:xfrm>
          <a:custGeom>
            <a:avLst/>
            <a:gdLst>
              <a:gd name="connsiteX0" fmla="*/ 0 w 11452485"/>
              <a:gd name="connsiteY0" fmla="*/ 273604 h 1641594"/>
              <a:gd name="connsiteX1" fmla="*/ 273604 w 11452485"/>
              <a:gd name="connsiteY1" fmla="*/ 0 h 1641594"/>
              <a:gd name="connsiteX2" fmla="*/ 1065671 w 11452485"/>
              <a:gd name="connsiteY2" fmla="*/ 0 h 1641594"/>
              <a:gd name="connsiteX3" fmla="*/ 1857739 w 11452485"/>
              <a:gd name="connsiteY3" fmla="*/ 0 h 1641594"/>
              <a:gd name="connsiteX4" fmla="*/ 2104543 w 11452485"/>
              <a:gd name="connsiteY4" fmla="*/ 0 h 1641594"/>
              <a:gd name="connsiteX5" fmla="*/ 2787557 w 11452485"/>
              <a:gd name="connsiteY5" fmla="*/ 0 h 1641594"/>
              <a:gd name="connsiteX6" fmla="*/ 3034361 w 11452485"/>
              <a:gd name="connsiteY6" fmla="*/ 0 h 1641594"/>
              <a:gd name="connsiteX7" fmla="*/ 3717376 w 11452485"/>
              <a:gd name="connsiteY7" fmla="*/ 0 h 1641594"/>
              <a:gd name="connsiteX8" fmla="*/ 4073232 w 11452485"/>
              <a:gd name="connsiteY8" fmla="*/ 0 h 1641594"/>
              <a:gd name="connsiteX9" fmla="*/ 4320036 w 11452485"/>
              <a:gd name="connsiteY9" fmla="*/ 0 h 1641594"/>
              <a:gd name="connsiteX10" fmla="*/ 4566839 w 11452485"/>
              <a:gd name="connsiteY10" fmla="*/ 0 h 1641594"/>
              <a:gd name="connsiteX11" fmla="*/ 5249854 w 11452485"/>
              <a:gd name="connsiteY11" fmla="*/ 0 h 1641594"/>
              <a:gd name="connsiteX12" fmla="*/ 5714763 w 11452485"/>
              <a:gd name="connsiteY12" fmla="*/ 0 h 1641594"/>
              <a:gd name="connsiteX13" fmla="*/ 6397778 w 11452485"/>
              <a:gd name="connsiteY13" fmla="*/ 0 h 1641594"/>
              <a:gd name="connsiteX14" fmla="*/ 6644582 w 11452485"/>
              <a:gd name="connsiteY14" fmla="*/ 0 h 1641594"/>
              <a:gd name="connsiteX15" fmla="*/ 7327596 w 11452485"/>
              <a:gd name="connsiteY15" fmla="*/ 0 h 1641594"/>
              <a:gd name="connsiteX16" fmla="*/ 8119664 w 11452485"/>
              <a:gd name="connsiteY16" fmla="*/ 0 h 1641594"/>
              <a:gd name="connsiteX17" fmla="*/ 8584573 w 11452485"/>
              <a:gd name="connsiteY17" fmla="*/ 0 h 1641594"/>
              <a:gd name="connsiteX18" fmla="*/ 9376640 w 11452485"/>
              <a:gd name="connsiteY18" fmla="*/ 0 h 1641594"/>
              <a:gd name="connsiteX19" fmla="*/ 10059655 w 11452485"/>
              <a:gd name="connsiteY19" fmla="*/ 0 h 1641594"/>
              <a:gd name="connsiteX20" fmla="*/ 10524564 w 11452485"/>
              <a:gd name="connsiteY20" fmla="*/ 0 h 1641594"/>
              <a:gd name="connsiteX21" fmla="*/ 11178881 w 11452485"/>
              <a:gd name="connsiteY21" fmla="*/ 0 h 1641594"/>
              <a:gd name="connsiteX22" fmla="*/ 11452485 w 11452485"/>
              <a:gd name="connsiteY22" fmla="*/ 273604 h 1641594"/>
              <a:gd name="connsiteX23" fmla="*/ 11452485 w 11452485"/>
              <a:gd name="connsiteY23" fmla="*/ 831741 h 1641594"/>
              <a:gd name="connsiteX24" fmla="*/ 11452485 w 11452485"/>
              <a:gd name="connsiteY24" fmla="*/ 1367990 h 1641594"/>
              <a:gd name="connsiteX25" fmla="*/ 11178881 w 11452485"/>
              <a:gd name="connsiteY25" fmla="*/ 1641594 h 1641594"/>
              <a:gd name="connsiteX26" fmla="*/ 10713972 w 11452485"/>
              <a:gd name="connsiteY26" fmla="*/ 1641594 h 1641594"/>
              <a:gd name="connsiteX27" fmla="*/ 10358115 w 11452485"/>
              <a:gd name="connsiteY27" fmla="*/ 1641594 h 1641594"/>
              <a:gd name="connsiteX28" fmla="*/ 9566048 w 11452485"/>
              <a:gd name="connsiteY28" fmla="*/ 1641594 h 1641594"/>
              <a:gd name="connsiteX29" fmla="*/ 9319244 w 11452485"/>
              <a:gd name="connsiteY29" fmla="*/ 1641594 h 1641594"/>
              <a:gd name="connsiteX30" fmla="*/ 9072441 w 11452485"/>
              <a:gd name="connsiteY30" fmla="*/ 1641594 h 1641594"/>
              <a:gd name="connsiteX31" fmla="*/ 8825637 w 11452485"/>
              <a:gd name="connsiteY31" fmla="*/ 1641594 h 1641594"/>
              <a:gd name="connsiteX32" fmla="*/ 8360728 w 11452485"/>
              <a:gd name="connsiteY32" fmla="*/ 1641594 h 1641594"/>
              <a:gd name="connsiteX33" fmla="*/ 8004871 w 11452485"/>
              <a:gd name="connsiteY33" fmla="*/ 1641594 h 1641594"/>
              <a:gd name="connsiteX34" fmla="*/ 7321857 w 11452485"/>
              <a:gd name="connsiteY34" fmla="*/ 1641594 h 1641594"/>
              <a:gd name="connsiteX35" fmla="*/ 6966000 w 11452485"/>
              <a:gd name="connsiteY35" fmla="*/ 1641594 h 1641594"/>
              <a:gd name="connsiteX36" fmla="*/ 6501091 w 11452485"/>
              <a:gd name="connsiteY36" fmla="*/ 1641594 h 1641594"/>
              <a:gd name="connsiteX37" fmla="*/ 6036182 w 11452485"/>
              <a:gd name="connsiteY37" fmla="*/ 1641594 h 1641594"/>
              <a:gd name="connsiteX38" fmla="*/ 5680326 w 11452485"/>
              <a:gd name="connsiteY38" fmla="*/ 1641594 h 1641594"/>
              <a:gd name="connsiteX39" fmla="*/ 4997311 w 11452485"/>
              <a:gd name="connsiteY39" fmla="*/ 1641594 h 1641594"/>
              <a:gd name="connsiteX40" fmla="*/ 4423349 w 11452485"/>
              <a:gd name="connsiteY40" fmla="*/ 1641594 h 1641594"/>
              <a:gd name="connsiteX41" fmla="*/ 4176545 w 11452485"/>
              <a:gd name="connsiteY41" fmla="*/ 1641594 h 1641594"/>
              <a:gd name="connsiteX42" fmla="*/ 3493531 w 11452485"/>
              <a:gd name="connsiteY42" fmla="*/ 1641594 h 1641594"/>
              <a:gd name="connsiteX43" fmla="*/ 3137674 w 11452485"/>
              <a:gd name="connsiteY43" fmla="*/ 1641594 h 1641594"/>
              <a:gd name="connsiteX44" fmla="*/ 2563712 w 11452485"/>
              <a:gd name="connsiteY44" fmla="*/ 1641594 h 1641594"/>
              <a:gd name="connsiteX45" fmla="*/ 1771645 w 11452485"/>
              <a:gd name="connsiteY45" fmla="*/ 1641594 h 1641594"/>
              <a:gd name="connsiteX46" fmla="*/ 979577 w 11452485"/>
              <a:gd name="connsiteY46" fmla="*/ 1641594 h 1641594"/>
              <a:gd name="connsiteX47" fmla="*/ 273604 w 11452485"/>
              <a:gd name="connsiteY47" fmla="*/ 1641594 h 1641594"/>
              <a:gd name="connsiteX48" fmla="*/ 0 w 11452485"/>
              <a:gd name="connsiteY48" fmla="*/ 1367990 h 1641594"/>
              <a:gd name="connsiteX49" fmla="*/ 0 w 11452485"/>
              <a:gd name="connsiteY49" fmla="*/ 853629 h 1641594"/>
              <a:gd name="connsiteX50" fmla="*/ 0 w 11452485"/>
              <a:gd name="connsiteY50" fmla="*/ 273604 h 164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5" h="1641594" fill="none" extrusionOk="0">
                <a:moveTo>
                  <a:pt x="0" y="273604"/>
                </a:moveTo>
                <a:cubicBezTo>
                  <a:pt x="11531" y="109678"/>
                  <a:pt x="121593" y="-21673"/>
                  <a:pt x="273604" y="0"/>
                </a:cubicBezTo>
                <a:cubicBezTo>
                  <a:pt x="545491" y="-58300"/>
                  <a:pt x="795003" y="17691"/>
                  <a:pt x="1065671" y="0"/>
                </a:cubicBezTo>
                <a:cubicBezTo>
                  <a:pt x="1336339" y="-17691"/>
                  <a:pt x="1484270" y="82034"/>
                  <a:pt x="1857739" y="0"/>
                </a:cubicBezTo>
                <a:cubicBezTo>
                  <a:pt x="2231208" y="-82034"/>
                  <a:pt x="2023035" y="24047"/>
                  <a:pt x="2104543" y="0"/>
                </a:cubicBezTo>
                <a:cubicBezTo>
                  <a:pt x="2186051" y="-24047"/>
                  <a:pt x="2548298" y="20668"/>
                  <a:pt x="2787557" y="0"/>
                </a:cubicBezTo>
                <a:cubicBezTo>
                  <a:pt x="3026816" y="-20668"/>
                  <a:pt x="2958771" y="24752"/>
                  <a:pt x="3034361" y="0"/>
                </a:cubicBezTo>
                <a:cubicBezTo>
                  <a:pt x="3109951" y="-24752"/>
                  <a:pt x="3471346" y="55098"/>
                  <a:pt x="3717376" y="0"/>
                </a:cubicBezTo>
                <a:cubicBezTo>
                  <a:pt x="3963406" y="-55098"/>
                  <a:pt x="3968403" y="27870"/>
                  <a:pt x="4073232" y="0"/>
                </a:cubicBezTo>
                <a:cubicBezTo>
                  <a:pt x="4178061" y="-27870"/>
                  <a:pt x="4227845" y="11851"/>
                  <a:pt x="4320036" y="0"/>
                </a:cubicBezTo>
                <a:cubicBezTo>
                  <a:pt x="4412227" y="-11851"/>
                  <a:pt x="4506790" y="23789"/>
                  <a:pt x="4566839" y="0"/>
                </a:cubicBezTo>
                <a:cubicBezTo>
                  <a:pt x="4626888" y="-23789"/>
                  <a:pt x="4973690" y="10074"/>
                  <a:pt x="5249854" y="0"/>
                </a:cubicBezTo>
                <a:cubicBezTo>
                  <a:pt x="5526018" y="-10074"/>
                  <a:pt x="5570238" y="2015"/>
                  <a:pt x="5714763" y="0"/>
                </a:cubicBezTo>
                <a:cubicBezTo>
                  <a:pt x="5859288" y="-2015"/>
                  <a:pt x="6193398" y="72567"/>
                  <a:pt x="6397778" y="0"/>
                </a:cubicBezTo>
                <a:cubicBezTo>
                  <a:pt x="6602158" y="-72567"/>
                  <a:pt x="6569811" y="27862"/>
                  <a:pt x="6644582" y="0"/>
                </a:cubicBezTo>
                <a:cubicBezTo>
                  <a:pt x="6719353" y="-27862"/>
                  <a:pt x="7009373" y="69495"/>
                  <a:pt x="7327596" y="0"/>
                </a:cubicBezTo>
                <a:cubicBezTo>
                  <a:pt x="7645819" y="-69495"/>
                  <a:pt x="7960203" y="36350"/>
                  <a:pt x="8119664" y="0"/>
                </a:cubicBezTo>
                <a:cubicBezTo>
                  <a:pt x="8279125" y="-36350"/>
                  <a:pt x="8352131" y="1367"/>
                  <a:pt x="8584573" y="0"/>
                </a:cubicBezTo>
                <a:cubicBezTo>
                  <a:pt x="8817015" y="-1367"/>
                  <a:pt x="9057558" y="92227"/>
                  <a:pt x="9376640" y="0"/>
                </a:cubicBezTo>
                <a:cubicBezTo>
                  <a:pt x="9695722" y="-92227"/>
                  <a:pt x="9803833" y="74386"/>
                  <a:pt x="10059655" y="0"/>
                </a:cubicBezTo>
                <a:cubicBezTo>
                  <a:pt x="10315477" y="-74386"/>
                  <a:pt x="10346043" y="52024"/>
                  <a:pt x="10524564" y="0"/>
                </a:cubicBezTo>
                <a:cubicBezTo>
                  <a:pt x="10703085" y="-52024"/>
                  <a:pt x="10977922" y="67941"/>
                  <a:pt x="11178881" y="0"/>
                </a:cubicBezTo>
                <a:cubicBezTo>
                  <a:pt x="11323954" y="11049"/>
                  <a:pt x="11431460" y="154076"/>
                  <a:pt x="11452485" y="273604"/>
                </a:cubicBezTo>
                <a:cubicBezTo>
                  <a:pt x="11497474" y="496514"/>
                  <a:pt x="11391958" y="670106"/>
                  <a:pt x="11452485" y="831741"/>
                </a:cubicBezTo>
                <a:cubicBezTo>
                  <a:pt x="11513012" y="993376"/>
                  <a:pt x="11417839" y="1228424"/>
                  <a:pt x="11452485" y="1367990"/>
                </a:cubicBezTo>
                <a:cubicBezTo>
                  <a:pt x="11416223" y="1500302"/>
                  <a:pt x="11351803" y="1642244"/>
                  <a:pt x="11178881" y="1641594"/>
                </a:cubicBezTo>
                <a:cubicBezTo>
                  <a:pt x="10972024" y="1650957"/>
                  <a:pt x="10820574" y="1616186"/>
                  <a:pt x="10713972" y="1641594"/>
                </a:cubicBezTo>
                <a:cubicBezTo>
                  <a:pt x="10607370" y="1667002"/>
                  <a:pt x="10449233" y="1629422"/>
                  <a:pt x="10358115" y="1641594"/>
                </a:cubicBezTo>
                <a:cubicBezTo>
                  <a:pt x="10266997" y="1653766"/>
                  <a:pt x="9941403" y="1599661"/>
                  <a:pt x="9566048" y="1641594"/>
                </a:cubicBezTo>
                <a:cubicBezTo>
                  <a:pt x="9190693" y="1683527"/>
                  <a:pt x="9437524" y="1637337"/>
                  <a:pt x="9319244" y="1641594"/>
                </a:cubicBezTo>
                <a:cubicBezTo>
                  <a:pt x="9200964" y="1645851"/>
                  <a:pt x="9124013" y="1618441"/>
                  <a:pt x="9072441" y="1641594"/>
                </a:cubicBezTo>
                <a:cubicBezTo>
                  <a:pt x="9020869" y="1664747"/>
                  <a:pt x="8887675" y="1641575"/>
                  <a:pt x="8825637" y="1641594"/>
                </a:cubicBezTo>
                <a:cubicBezTo>
                  <a:pt x="8763599" y="1641613"/>
                  <a:pt x="8575889" y="1590954"/>
                  <a:pt x="8360728" y="1641594"/>
                </a:cubicBezTo>
                <a:cubicBezTo>
                  <a:pt x="8145567" y="1692234"/>
                  <a:pt x="8153831" y="1640886"/>
                  <a:pt x="8004871" y="1641594"/>
                </a:cubicBezTo>
                <a:cubicBezTo>
                  <a:pt x="7855911" y="1642302"/>
                  <a:pt x="7521029" y="1613108"/>
                  <a:pt x="7321857" y="1641594"/>
                </a:cubicBezTo>
                <a:cubicBezTo>
                  <a:pt x="7122685" y="1670080"/>
                  <a:pt x="7141068" y="1632363"/>
                  <a:pt x="6966000" y="1641594"/>
                </a:cubicBezTo>
                <a:cubicBezTo>
                  <a:pt x="6790932" y="1650825"/>
                  <a:pt x="6630105" y="1586209"/>
                  <a:pt x="6501091" y="1641594"/>
                </a:cubicBezTo>
                <a:cubicBezTo>
                  <a:pt x="6372077" y="1696979"/>
                  <a:pt x="6166283" y="1593224"/>
                  <a:pt x="6036182" y="1641594"/>
                </a:cubicBezTo>
                <a:cubicBezTo>
                  <a:pt x="5906081" y="1689964"/>
                  <a:pt x="5756787" y="1610406"/>
                  <a:pt x="5680326" y="1641594"/>
                </a:cubicBezTo>
                <a:cubicBezTo>
                  <a:pt x="5603865" y="1672782"/>
                  <a:pt x="5196057" y="1622992"/>
                  <a:pt x="4997311" y="1641594"/>
                </a:cubicBezTo>
                <a:cubicBezTo>
                  <a:pt x="4798565" y="1660196"/>
                  <a:pt x="4620151" y="1601436"/>
                  <a:pt x="4423349" y="1641594"/>
                </a:cubicBezTo>
                <a:cubicBezTo>
                  <a:pt x="4226547" y="1681752"/>
                  <a:pt x="4252009" y="1638315"/>
                  <a:pt x="4176545" y="1641594"/>
                </a:cubicBezTo>
                <a:cubicBezTo>
                  <a:pt x="4101081" y="1644873"/>
                  <a:pt x="3705102" y="1604793"/>
                  <a:pt x="3493531" y="1641594"/>
                </a:cubicBezTo>
                <a:cubicBezTo>
                  <a:pt x="3281960" y="1678395"/>
                  <a:pt x="3215283" y="1631212"/>
                  <a:pt x="3137674" y="1641594"/>
                </a:cubicBezTo>
                <a:cubicBezTo>
                  <a:pt x="3060065" y="1651976"/>
                  <a:pt x="2771216" y="1580782"/>
                  <a:pt x="2563712" y="1641594"/>
                </a:cubicBezTo>
                <a:cubicBezTo>
                  <a:pt x="2356208" y="1702406"/>
                  <a:pt x="2103373" y="1601417"/>
                  <a:pt x="1771645" y="1641594"/>
                </a:cubicBezTo>
                <a:cubicBezTo>
                  <a:pt x="1439917" y="1681771"/>
                  <a:pt x="1364856" y="1599150"/>
                  <a:pt x="979577" y="1641594"/>
                </a:cubicBezTo>
                <a:cubicBezTo>
                  <a:pt x="594298" y="1684038"/>
                  <a:pt x="512700" y="1596899"/>
                  <a:pt x="273604" y="1641594"/>
                </a:cubicBezTo>
                <a:cubicBezTo>
                  <a:pt x="154159" y="1663478"/>
                  <a:pt x="29917" y="1536841"/>
                  <a:pt x="0" y="1367990"/>
                </a:cubicBezTo>
                <a:cubicBezTo>
                  <a:pt x="-21631" y="1140569"/>
                  <a:pt x="35059" y="1097666"/>
                  <a:pt x="0" y="853629"/>
                </a:cubicBezTo>
                <a:cubicBezTo>
                  <a:pt x="-35059" y="609592"/>
                  <a:pt x="3176" y="408821"/>
                  <a:pt x="0" y="273604"/>
                </a:cubicBezTo>
                <a:close/>
              </a:path>
              <a:path w="11452485" h="1641594" stroke="0" extrusionOk="0">
                <a:moveTo>
                  <a:pt x="0" y="273604"/>
                </a:moveTo>
                <a:cubicBezTo>
                  <a:pt x="-7765" y="123258"/>
                  <a:pt x="107172" y="-35164"/>
                  <a:pt x="273604" y="0"/>
                </a:cubicBezTo>
                <a:cubicBezTo>
                  <a:pt x="415689" y="-8054"/>
                  <a:pt x="522006" y="37962"/>
                  <a:pt x="629460" y="0"/>
                </a:cubicBezTo>
                <a:cubicBezTo>
                  <a:pt x="736914" y="-37962"/>
                  <a:pt x="980945" y="65013"/>
                  <a:pt x="1203422" y="0"/>
                </a:cubicBezTo>
                <a:cubicBezTo>
                  <a:pt x="1425899" y="-65013"/>
                  <a:pt x="1784926" y="56624"/>
                  <a:pt x="1995490" y="0"/>
                </a:cubicBezTo>
                <a:cubicBezTo>
                  <a:pt x="2206054" y="-56624"/>
                  <a:pt x="2461566" y="75515"/>
                  <a:pt x="2787557" y="0"/>
                </a:cubicBezTo>
                <a:cubicBezTo>
                  <a:pt x="3113548" y="-75515"/>
                  <a:pt x="3336733" y="83765"/>
                  <a:pt x="3579625" y="0"/>
                </a:cubicBezTo>
                <a:cubicBezTo>
                  <a:pt x="3822517" y="-83765"/>
                  <a:pt x="3781783" y="31288"/>
                  <a:pt x="3935481" y="0"/>
                </a:cubicBezTo>
                <a:cubicBezTo>
                  <a:pt x="4089179" y="-31288"/>
                  <a:pt x="4422401" y="35115"/>
                  <a:pt x="4618496" y="0"/>
                </a:cubicBezTo>
                <a:cubicBezTo>
                  <a:pt x="4814591" y="-35115"/>
                  <a:pt x="4792880" y="21464"/>
                  <a:pt x="4865300" y="0"/>
                </a:cubicBezTo>
                <a:cubicBezTo>
                  <a:pt x="4937720" y="-21464"/>
                  <a:pt x="5222933" y="67942"/>
                  <a:pt x="5439262" y="0"/>
                </a:cubicBezTo>
                <a:cubicBezTo>
                  <a:pt x="5655591" y="-67942"/>
                  <a:pt x="5845120" y="48243"/>
                  <a:pt x="6122276" y="0"/>
                </a:cubicBezTo>
                <a:cubicBezTo>
                  <a:pt x="6399432" y="-48243"/>
                  <a:pt x="6379719" y="35443"/>
                  <a:pt x="6587185" y="0"/>
                </a:cubicBezTo>
                <a:cubicBezTo>
                  <a:pt x="6794651" y="-35443"/>
                  <a:pt x="6744555" y="624"/>
                  <a:pt x="6833989" y="0"/>
                </a:cubicBezTo>
                <a:cubicBezTo>
                  <a:pt x="6923423" y="-624"/>
                  <a:pt x="6995197" y="6877"/>
                  <a:pt x="7080793" y="0"/>
                </a:cubicBezTo>
                <a:cubicBezTo>
                  <a:pt x="7166389" y="-6877"/>
                  <a:pt x="7263128" y="519"/>
                  <a:pt x="7327596" y="0"/>
                </a:cubicBezTo>
                <a:cubicBezTo>
                  <a:pt x="7392064" y="-519"/>
                  <a:pt x="7780096" y="73835"/>
                  <a:pt x="8010611" y="0"/>
                </a:cubicBezTo>
                <a:cubicBezTo>
                  <a:pt x="8241126" y="-73835"/>
                  <a:pt x="8498402" y="38941"/>
                  <a:pt x="8802679" y="0"/>
                </a:cubicBezTo>
                <a:cubicBezTo>
                  <a:pt x="9106956" y="-38941"/>
                  <a:pt x="8928621" y="25644"/>
                  <a:pt x="9049482" y="0"/>
                </a:cubicBezTo>
                <a:cubicBezTo>
                  <a:pt x="9170343" y="-25644"/>
                  <a:pt x="9270666" y="25450"/>
                  <a:pt x="9405339" y="0"/>
                </a:cubicBezTo>
                <a:cubicBezTo>
                  <a:pt x="9540012" y="-25450"/>
                  <a:pt x="9854064" y="90104"/>
                  <a:pt x="10197406" y="0"/>
                </a:cubicBezTo>
                <a:cubicBezTo>
                  <a:pt x="10540748" y="-90104"/>
                  <a:pt x="10862034" y="51561"/>
                  <a:pt x="11178881" y="0"/>
                </a:cubicBezTo>
                <a:cubicBezTo>
                  <a:pt x="11332075" y="-18446"/>
                  <a:pt x="11432162" y="88060"/>
                  <a:pt x="11452485" y="273604"/>
                </a:cubicBezTo>
                <a:cubicBezTo>
                  <a:pt x="11507226" y="497591"/>
                  <a:pt x="11396999" y="574350"/>
                  <a:pt x="11452485" y="820797"/>
                </a:cubicBezTo>
                <a:cubicBezTo>
                  <a:pt x="11507971" y="1067244"/>
                  <a:pt x="11418345" y="1230274"/>
                  <a:pt x="11452485" y="1367990"/>
                </a:cubicBezTo>
                <a:cubicBezTo>
                  <a:pt x="11428939" y="1493880"/>
                  <a:pt x="11330415" y="1637491"/>
                  <a:pt x="11178881" y="1641594"/>
                </a:cubicBezTo>
                <a:cubicBezTo>
                  <a:pt x="10952587" y="1720091"/>
                  <a:pt x="10815356" y="1640995"/>
                  <a:pt x="10495866" y="1641594"/>
                </a:cubicBezTo>
                <a:cubicBezTo>
                  <a:pt x="10176377" y="1642193"/>
                  <a:pt x="10300209" y="1641587"/>
                  <a:pt x="10140010" y="1641594"/>
                </a:cubicBezTo>
                <a:cubicBezTo>
                  <a:pt x="9979811" y="1641601"/>
                  <a:pt x="9768509" y="1586558"/>
                  <a:pt x="9456995" y="1641594"/>
                </a:cubicBezTo>
                <a:cubicBezTo>
                  <a:pt x="9145482" y="1696630"/>
                  <a:pt x="9329539" y="1631864"/>
                  <a:pt x="9210192" y="1641594"/>
                </a:cubicBezTo>
                <a:cubicBezTo>
                  <a:pt x="9090845" y="1651324"/>
                  <a:pt x="9082559" y="1637720"/>
                  <a:pt x="8963388" y="1641594"/>
                </a:cubicBezTo>
                <a:cubicBezTo>
                  <a:pt x="8844217" y="1645468"/>
                  <a:pt x="8769919" y="1625153"/>
                  <a:pt x="8716584" y="1641594"/>
                </a:cubicBezTo>
                <a:cubicBezTo>
                  <a:pt x="8663249" y="1658035"/>
                  <a:pt x="8445959" y="1622339"/>
                  <a:pt x="8360728" y="1641594"/>
                </a:cubicBezTo>
                <a:cubicBezTo>
                  <a:pt x="8275497" y="1660849"/>
                  <a:pt x="7917908" y="1575418"/>
                  <a:pt x="7677713" y="1641594"/>
                </a:cubicBezTo>
                <a:cubicBezTo>
                  <a:pt x="7437519" y="1707770"/>
                  <a:pt x="7262870" y="1635960"/>
                  <a:pt x="7103751" y="1641594"/>
                </a:cubicBezTo>
                <a:cubicBezTo>
                  <a:pt x="6944632" y="1647228"/>
                  <a:pt x="6641794" y="1562967"/>
                  <a:pt x="6420736" y="1641594"/>
                </a:cubicBezTo>
                <a:cubicBezTo>
                  <a:pt x="6199678" y="1720221"/>
                  <a:pt x="5945953" y="1629778"/>
                  <a:pt x="5737722" y="1641594"/>
                </a:cubicBezTo>
                <a:cubicBezTo>
                  <a:pt x="5529491" y="1653410"/>
                  <a:pt x="5442038" y="1595721"/>
                  <a:pt x="5272813" y="1641594"/>
                </a:cubicBezTo>
                <a:cubicBezTo>
                  <a:pt x="5103588" y="1687467"/>
                  <a:pt x="4700667" y="1567049"/>
                  <a:pt x="4480745" y="1641594"/>
                </a:cubicBezTo>
                <a:cubicBezTo>
                  <a:pt x="4260823" y="1716139"/>
                  <a:pt x="3978018" y="1581796"/>
                  <a:pt x="3797730" y="1641594"/>
                </a:cubicBezTo>
                <a:cubicBezTo>
                  <a:pt x="3617443" y="1701392"/>
                  <a:pt x="3383076" y="1560339"/>
                  <a:pt x="3114716" y="1641594"/>
                </a:cubicBezTo>
                <a:cubicBezTo>
                  <a:pt x="2846356" y="1722849"/>
                  <a:pt x="2630503" y="1584570"/>
                  <a:pt x="2322648" y="1641594"/>
                </a:cubicBezTo>
                <a:cubicBezTo>
                  <a:pt x="2014793" y="1698618"/>
                  <a:pt x="2079835" y="1616482"/>
                  <a:pt x="1966792" y="1641594"/>
                </a:cubicBezTo>
                <a:cubicBezTo>
                  <a:pt x="1853749" y="1666706"/>
                  <a:pt x="1598430" y="1610938"/>
                  <a:pt x="1501883" y="1641594"/>
                </a:cubicBezTo>
                <a:cubicBezTo>
                  <a:pt x="1405336" y="1672250"/>
                  <a:pt x="1263930" y="1620503"/>
                  <a:pt x="1146026" y="1641594"/>
                </a:cubicBezTo>
                <a:cubicBezTo>
                  <a:pt x="1028122" y="1662685"/>
                  <a:pt x="677820" y="1560772"/>
                  <a:pt x="273604" y="1641594"/>
                </a:cubicBezTo>
                <a:cubicBezTo>
                  <a:pt x="138828" y="1627369"/>
                  <a:pt x="-15058" y="1522673"/>
                  <a:pt x="0" y="1367990"/>
                </a:cubicBezTo>
                <a:cubicBezTo>
                  <a:pt x="-22431" y="1228607"/>
                  <a:pt x="26337" y="951249"/>
                  <a:pt x="0" y="831741"/>
                </a:cubicBezTo>
                <a:cubicBezTo>
                  <a:pt x="-26337" y="712233"/>
                  <a:pt x="57551" y="388124"/>
                  <a:pt x="0" y="273604"/>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32430969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8- </a:t>
            </a:r>
            <a:r>
              <a:rPr lang="ar-BH" sz="2800" b="1" noProof="0" dirty="0">
                <a:solidFill>
                  <a:prstClr val="black"/>
                </a:solidFill>
                <a:latin typeface="Sakkal Majalla" panose="02000000000000000000" pitchFamily="2" charset="-78"/>
                <a:cs typeface="Sakkal Majalla" panose="02000000000000000000" pitchFamily="2" charset="-78"/>
              </a:rPr>
              <a:t>"السلام على همدان، السلام على همدان"، من قائل هذه العبارة؟ وما مناسبة ذلك؟</a:t>
            </a:r>
            <a:endParaRPr lang="ar-BH" sz="3200" b="1" dirty="0">
              <a:solidFill>
                <a:prstClr val="black"/>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636367" y="2306556"/>
            <a:ext cx="10798727" cy="523220"/>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lvl="0" algn="ctr" rtl="1">
              <a:defRPr/>
            </a:pPr>
            <a:r>
              <a:rPr lang="ar-BH" sz="2800" b="1" kern="0" dirty="0">
                <a:solidFill>
                  <a:srgbClr val="FF0000"/>
                </a:solidFill>
                <a:latin typeface="Sakkal Majalla" panose="02000000000000000000" pitchFamily="2" charset="-78"/>
                <a:cs typeface="Sakkal Majalla" panose="02000000000000000000" pitchFamily="2" charset="-78"/>
              </a:rPr>
              <a:t>قائل العبارة هو رسول الله </a:t>
            </a:r>
            <a:r>
              <a:rPr lang="en-US" sz="2800" b="1" kern="0"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srgbClr val="FF0000"/>
                </a:solidFill>
                <a:latin typeface="Sakkal Majalla" panose="02000000000000000000" pitchFamily="2" charset="-78"/>
                <a:cs typeface="Sakkal Majalla" panose="02000000000000000000" pitchFamily="2" charset="-78"/>
              </a:rPr>
              <a:t> .           والسبب هو :  دخول قبيلة </a:t>
            </a:r>
            <a:r>
              <a:rPr lang="ar-SA" sz="2800" b="1" kern="0" dirty="0">
                <a:solidFill>
                  <a:srgbClr val="FF0000"/>
                </a:solidFill>
                <a:latin typeface="Sakkal Majalla" panose="02000000000000000000" pitchFamily="2" charset="-78"/>
                <a:cs typeface="Sakkal Majalla" panose="02000000000000000000" pitchFamily="2" charset="-78"/>
              </a:rPr>
              <a:t>هَمْدَان جَمْعًا</a:t>
            </a:r>
            <a:r>
              <a:rPr lang="ar-BH" sz="2800" b="1" kern="0" dirty="0">
                <a:solidFill>
                  <a:srgbClr val="FF0000"/>
                </a:solidFill>
                <a:latin typeface="Sakkal Majalla" panose="02000000000000000000" pitchFamily="2" charset="-78"/>
                <a:cs typeface="Sakkal Majalla" panose="02000000000000000000" pitchFamily="2" charset="-78"/>
              </a:rPr>
              <a:t> في الإسلام. </a:t>
            </a:r>
            <a:endParaRPr kumimoji="0" lang="en-US"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9" y="168838"/>
            <a:ext cx="2308827" cy="829752"/>
          </a:xfrm>
          <a:prstGeom prst="cloud">
            <a:avLst/>
          </a:prstGeom>
          <a:solidFill>
            <a:schemeClr val="accent2">
              <a:lumMod val="20000"/>
              <a:lumOff val="80000"/>
            </a:schemeClr>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4" name="Group 13">
            <a:extLst>
              <a:ext uri="{FF2B5EF4-FFF2-40B4-BE49-F238E27FC236}">
                <a16:creationId xmlns:a16="http://schemas.microsoft.com/office/drawing/2014/main" id="{4D467676-6F97-4A2C-B507-1E61D2116D07}"/>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570D8E64-EEC7-4839-84D7-D085ACBCA53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2CC7DD-AD3D-4A50-922E-EBB59B9D9B8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8"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9" name="Rectangle: Rounded Corners 3">
            <a:extLst>
              <a:ext uri="{FF2B5EF4-FFF2-40B4-BE49-F238E27FC236}">
                <a16:creationId xmlns:a16="http://schemas.microsoft.com/office/drawing/2014/main" id="{1796A29D-6231-4DB1-B268-7F9C44876015}"/>
              </a:ext>
            </a:extLst>
          </p:cNvPr>
          <p:cNvSpPr/>
          <p:nvPr/>
        </p:nvSpPr>
        <p:spPr>
          <a:xfrm>
            <a:off x="309489" y="3530262"/>
            <a:ext cx="11452485" cy="2631441"/>
          </a:xfrm>
          <a:custGeom>
            <a:avLst/>
            <a:gdLst>
              <a:gd name="connsiteX0" fmla="*/ 0 w 11452485"/>
              <a:gd name="connsiteY0" fmla="*/ 438582 h 2631441"/>
              <a:gd name="connsiteX1" fmla="*/ 438582 w 11452485"/>
              <a:gd name="connsiteY1" fmla="*/ 0 h 2631441"/>
              <a:gd name="connsiteX2" fmla="*/ 814593 w 11452485"/>
              <a:gd name="connsiteY2" fmla="*/ 0 h 2631441"/>
              <a:gd name="connsiteX3" fmla="*/ 1296358 w 11452485"/>
              <a:gd name="connsiteY3" fmla="*/ 0 h 2631441"/>
              <a:gd name="connsiteX4" fmla="*/ 1566616 w 11452485"/>
              <a:gd name="connsiteY4" fmla="*/ 0 h 2631441"/>
              <a:gd name="connsiteX5" fmla="*/ 2365640 w 11452485"/>
              <a:gd name="connsiteY5" fmla="*/ 0 h 2631441"/>
              <a:gd name="connsiteX6" fmla="*/ 2953158 w 11452485"/>
              <a:gd name="connsiteY6" fmla="*/ 0 h 2631441"/>
              <a:gd name="connsiteX7" fmla="*/ 3434923 w 11452485"/>
              <a:gd name="connsiteY7" fmla="*/ 0 h 2631441"/>
              <a:gd name="connsiteX8" fmla="*/ 3810934 w 11452485"/>
              <a:gd name="connsiteY8" fmla="*/ 0 h 2631441"/>
              <a:gd name="connsiteX9" fmla="*/ 4609959 w 11452485"/>
              <a:gd name="connsiteY9" fmla="*/ 0 h 2631441"/>
              <a:gd name="connsiteX10" fmla="*/ 5303230 w 11452485"/>
              <a:gd name="connsiteY10" fmla="*/ 0 h 2631441"/>
              <a:gd name="connsiteX11" fmla="*/ 5996501 w 11452485"/>
              <a:gd name="connsiteY11" fmla="*/ 0 h 2631441"/>
              <a:gd name="connsiteX12" fmla="*/ 6795525 w 11452485"/>
              <a:gd name="connsiteY12" fmla="*/ 0 h 2631441"/>
              <a:gd name="connsiteX13" fmla="*/ 7488796 w 11452485"/>
              <a:gd name="connsiteY13" fmla="*/ 0 h 2631441"/>
              <a:gd name="connsiteX14" fmla="*/ 8076314 w 11452485"/>
              <a:gd name="connsiteY14" fmla="*/ 0 h 2631441"/>
              <a:gd name="connsiteX15" fmla="*/ 8769585 w 11452485"/>
              <a:gd name="connsiteY15" fmla="*/ 0 h 2631441"/>
              <a:gd name="connsiteX16" fmla="*/ 9145596 w 11452485"/>
              <a:gd name="connsiteY16" fmla="*/ 0 h 2631441"/>
              <a:gd name="connsiteX17" fmla="*/ 9627361 w 11452485"/>
              <a:gd name="connsiteY17" fmla="*/ 0 h 2631441"/>
              <a:gd name="connsiteX18" fmla="*/ 10320632 w 11452485"/>
              <a:gd name="connsiteY18" fmla="*/ 0 h 2631441"/>
              <a:gd name="connsiteX19" fmla="*/ 11013903 w 11452485"/>
              <a:gd name="connsiteY19" fmla="*/ 0 h 2631441"/>
              <a:gd name="connsiteX20" fmla="*/ 11452485 w 11452485"/>
              <a:gd name="connsiteY20" fmla="*/ 438582 h 2631441"/>
              <a:gd name="connsiteX21" fmla="*/ 11452485 w 11452485"/>
              <a:gd name="connsiteY21" fmla="*/ 970713 h 2631441"/>
              <a:gd name="connsiteX22" fmla="*/ 11452485 w 11452485"/>
              <a:gd name="connsiteY22" fmla="*/ 1520386 h 2631441"/>
              <a:gd name="connsiteX23" fmla="*/ 11452485 w 11452485"/>
              <a:gd name="connsiteY23" fmla="*/ 2192859 h 2631441"/>
              <a:gd name="connsiteX24" fmla="*/ 11013903 w 11452485"/>
              <a:gd name="connsiteY24" fmla="*/ 2631441 h 2631441"/>
              <a:gd name="connsiteX25" fmla="*/ 10320632 w 11452485"/>
              <a:gd name="connsiteY25" fmla="*/ 2631441 h 2631441"/>
              <a:gd name="connsiteX26" fmla="*/ 9838867 w 11452485"/>
              <a:gd name="connsiteY26" fmla="*/ 2631441 h 2631441"/>
              <a:gd name="connsiteX27" fmla="*/ 9357103 w 11452485"/>
              <a:gd name="connsiteY27" fmla="*/ 2631441 h 2631441"/>
              <a:gd name="connsiteX28" fmla="*/ 8558078 w 11452485"/>
              <a:gd name="connsiteY28" fmla="*/ 2631441 h 2631441"/>
              <a:gd name="connsiteX29" fmla="*/ 7864807 w 11452485"/>
              <a:gd name="connsiteY29" fmla="*/ 2631441 h 2631441"/>
              <a:gd name="connsiteX30" fmla="*/ 7065783 w 11452485"/>
              <a:gd name="connsiteY30" fmla="*/ 2631441 h 2631441"/>
              <a:gd name="connsiteX31" fmla="*/ 6584019 w 11452485"/>
              <a:gd name="connsiteY31" fmla="*/ 2631441 h 2631441"/>
              <a:gd name="connsiteX32" fmla="*/ 6208007 w 11452485"/>
              <a:gd name="connsiteY32" fmla="*/ 2631441 h 2631441"/>
              <a:gd name="connsiteX33" fmla="*/ 5726243 w 11452485"/>
              <a:gd name="connsiteY33" fmla="*/ 2631441 h 2631441"/>
              <a:gd name="connsiteX34" fmla="*/ 4927218 w 11452485"/>
              <a:gd name="connsiteY34" fmla="*/ 2631441 h 2631441"/>
              <a:gd name="connsiteX35" fmla="*/ 4445454 w 11452485"/>
              <a:gd name="connsiteY35" fmla="*/ 2631441 h 2631441"/>
              <a:gd name="connsiteX36" fmla="*/ 4175195 w 11452485"/>
              <a:gd name="connsiteY36" fmla="*/ 2631441 h 2631441"/>
              <a:gd name="connsiteX37" fmla="*/ 3587678 w 11452485"/>
              <a:gd name="connsiteY37" fmla="*/ 2631441 h 2631441"/>
              <a:gd name="connsiteX38" fmla="*/ 3105913 w 11452485"/>
              <a:gd name="connsiteY38" fmla="*/ 2631441 h 2631441"/>
              <a:gd name="connsiteX39" fmla="*/ 2306889 w 11452485"/>
              <a:gd name="connsiteY39" fmla="*/ 2631441 h 2631441"/>
              <a:gd name="connsiteX40" fmla="*/ 1930877 w 11452485"/>
              <a:gd name="connsiteY40" fmla="*/ 2631441 h 2631441"/>
              <a:gd name="connsiteX41" fmla="*/ 1343359 w 11452485"/>
              <a:gd name="connsiteY41" fmla="*/ 2631441 h 2631441"/>
              <a:gd name="connsiteX42" fmla="*/ 438582 w 11452485"/>
              <a:gd name="connsiteY42" fmla="*/ 2631441 h 2631441"/>
              <a:gd name="connsiteX43" fmla="*/ 0 w 11452485"/>
              <a:gd name="connsiteY43" fmla="*/ 2192859 h 2631441"/>
              <a:gd name="connsiteX44" fmla="*/ 0 w 11452485"/>
              <a:gd name="connsiteY44" fmla="*/ 1573014 h 2631441"/>
              <a:gd name="connsiteX45" fmla="*/ 0 w 11452485"/>
              <a:gd name="connsiteY45" fmla="*/ 970713 h 2631441"/>
              <a:gd name="connsiteX46" fmla="*/ 0 w 11452485"/>
              <a:gd name="connsiteY46" fmla="*/ 438582 h 263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2485" h="2631441" fill="none" extrusionOk="0">
                <a:moveTo>
                  <a:pt x="0" y="438582"/>
                </a:moveTo>
                <a:cubicBezTo>
                  <a:pt x="-16341" y="201747"/>
                  <a:pt x="177832" y="46882"/>
                  <a:pt x="438582" y="0"/>
                </a:cubicBezTo>
                <a:cubicBezTo>
                  <a:pt x="619397" y="-6320"/>
                  <a:pt x="720114" y="35489"/>
                  <a:pt x="814593" y="0"/>
                </a:cubicBezTo>
                <a:cubicBezTo>
                  <a:pt x="909072" y="-35489"/>
                  <a:pt x="1056108" y="10896"/>
                  <a:pt x="1296358" y="0"/>
                </a:cubicBezTo>
                <a:cubicBezTo>
                  <a:pt x="1536609" y="-10896"/>
                  <a:pt x="1490820" y="5972"/>
                  <a:pt x="1566616" y="0"/>
                </a:cubicBezTo>
                <a:cubicBezTo>
                  <a:pt x="1642412" y="-5972"/>
                  <a:pt x="2148163" y="90361"/>
                  <a:pt x="2365640" y="0"/>
                </a:cubicBezTo>
                <a:cubicBezTo>
                  <a:pt x="2583117" y="-90361"/>
                  <a:pt x="2757896" y="45474"/>
                  <a:pt x="2953158" y="0"/>
                </a:cubicBezTo>
                <a:cubicBezTo>
                  <a:pt x="3148420" y="-45474"/>
                  <a:pt x="3195744" y="46554"/>
                  <a:pt x="3434923" y="0"/>
                </a:cubicBezTo>
                <a:cubicBezTo>
                  <a:pt x="3674103" y="-46554"/>
                  <a:pt x="3688613" y="27290"/>
                  <a:pt x="3810934" y="0"/>
                </a:cubicBezTo>
                <a:cubicBezTo>
                  <a:pt x="3933255" y="-27290"/>
                  <a:pt x="4334568" y="37928"/>
                  <a:pt x="4609959" y="0"/>
                </a:cubicBezTo>
                <a:cubicBezTo>
                  <a:pt x="4885351" y="-37928"/>
                  <a:pt x="5110227" y="23684"/>
                  <a:pt x="5303230" y="0"/>
                </a:cubicBezTo>
                <a:cubicBezTo>
                  <a:pt x="5496233" y="-23684"/>
                  <a:pt x="5786945" y="13170"/>
                  <a:pt x="5996501" y="0"/>
                </a:cubicBezTo>
                <a:cubicBezTo>
                  <a:pt x="6206057" y="-13170"/>
                  <a:pt x="6443272" y="34274"/>
                  <a:pt x="6795525" y="0"/>
                </a:cubicBezTo>
                <a:cubicBezTo>
                  <a:pt x="7147778" y="-34274"/>
                  <a:pt x="7154227" y="18963"/>
                  <a:pt x="7488796" y="0"/>
                </a:cubicBezTo>
                <a:cubicBezTo>
                  <a:pt x="7823365" y="-18963"/>
                  <a:pt x="7790751" y="60143"/>
                  <a:pt x="8076314" y="0"/>
                </a:cubicBezTo>
                <a:cubicBezTo>
                  <a:pt x="8361877" y="-60143"/>
                  <a:pt x="8556969" y="4943"/>
                  <a:pt x="8769585" y="0"/>
                </a:cubicBezTo>
                <a:cubicBezTo>
                  <a:pt x="8982201" y="-4943"/>
                  <a:pt x="9026078" y="31148"/>
                  <a:pt x="9145596" y="0"/>
                </a:cubicBezTo>
                <a:cubicBezTo>
                  <a:pt x="9265114" y="-31148"/>
                  <a:pt x="9396255" y="36342"/>
                  <a:pt x="9627361" y="0"/>
                </a:cubicBezTo>
                <a:cubicBezTo>
                  <a:pt x="9858467" y="-36342"/>
                  <a:pt x="10116878" y="65628"/>
                  <a:pt x="10320632" y="0"/>
                </a:cubicBezTo>
                <a:cubicBezTo>
                  <a:pt x="10524386" y="-65628"/>
                  <a:pt x="10750729" y="4592"/>
                  <a:pt x="11013903" y="0"/>
                </a:cubicBezTo>
                <a:cubicBezTo>
                  <a:pt x="11271811" y="-54278"/>
                  <a:pt x="11496904" y="244125"/>
                  <a:pt x="11452485" y="438582"/>
                </a:cubicBezTo>
                <a:cubicBezTo>
                  <a:pt x="11498215" y="578602"/>
                  <a:pt x="11407613" y="790915"/>
                  <a:pt x="11452485" y="970713"/>
                </a:cubicBezTo>
                <a:cubicBezTo>
                  <a:pt x="11497357" y="1150511"/>
                  <a:pt x="11451632" y="1324182"/>
                  <a:pt x="11452485" y="1520386"/>
                </a:cubicBezTo>
                <a:cubicBezTo>
                  <a:pt x="11453338" y="1716590"/>
                  <a:pt x="11425196" y="1875291"/>
                  <a:pt x="11452485" y="2192859"/>
                </a:cubicBezTo>
                <a:cubicBezTo>
                  <a:pt x="11463532" y="2413490"/>
                  <a:pt x="11232036" y="2591786"/>
                  <a:pt x="11013903" y="2631441"/>
                </a:cubicBezTo>
                <a:cubicBezTo>
                  <a:pt x="10769795" y="2703415"/>
                  <a:pt x="10629143" y="2563545"/>
                  <a:pt x="10320632" y="2631441"/>
                </a:cubicBezTo>
                <a:cubicBezTo>
                  <a:pt x="10012121" y="2699337"/>
                  <a:pt x="10073533" y="2603427"/>
                  <a:pt x="9838867" y="2631441"/>
                </a:cubicBezTo>
                <a:cubicBezTo>
                  <a:pt x="9604202" y="2659455"/>
                  <a:pt x="9479143" y="2620699"/>
                  <a:pt x="9357103" y="2631441"/>
                </a:cubicBezTo>
                <a:cubicBezTo>
                  <a:pt x="9235063" y="2642183"/>
                  <a:pt x="8814113" y="2622454"/>
                  <a:pt x="8558078" y="2631441"/>
                </a:cubicBezTo>
                <a:cubicBezTo>
                  <a:pt x="8302043" y="2640428"/>
                  <a:pt x="8115787" y="2589293"/>
                  <a:pt x="7864807" y="2631441"/>
                </a:cubicBezTo>
                <a:cubicBezTo>
                  <a:pt x="7613827" y="2673589"/>
                  <a:pt x="7386875" y="2601004"/>
                  <a:pt x="7065783" y="2631441"/>
                </a:cubicBezTo>
                <a:cubicBezTo>
                  <a:pt x="6744691" y="2661878"/>
                  <a:pt x="6765929" y="2584310"/>
                  <a:pt x="6584019" y="2631441"/>
                </a:cubicBezTo>
                <a:cubicBezTo>
                  <a:pt x="6402109" y="2678572"/>
                  <a:pt x="6310098" y="2624696"/>
                  <a:pt x="6208007" y="2631441"/>
                </a:cubicBezTo>
                <a:cubicBezTo>
                  <a:pt x="6105916" y="2638186"/>
                  <a:pt x="5914080" y="2608607"/>
                  <a:pt x="5726243" y="2631441"/>
                </a:cubicBezTo>
                <a:cubicBezTo>
                  <a:pt x="5538406" y="2654275"/>
                  <a:pt x="5183294" y="2565326"/>
                  <a:pt x="4927218" y="2631441"/>
                </a:cubicBezTo>
                <a:cubicBezTo>
                  <a:pt x="4671143" y="2697556"/>
                  <a:pt x="4634046" y="2592094"/>
                  <a:pt x="4445454" y="2631441"/>
                </a:cubicBezTo>
                <a:cubicBezTo>
                  <a:pt x="4256862" y="2670788"/>
                  <a:pt x="4249982" y="2616977"/>
                  <a:pt x="4175195" y="2631441"/>
                </a:cubicBezTo>
                <a:cubicBezTo>
                  <a:pt x="4100408" y="2645905"/>
                  <a:pt x="3825452" y="2579967"/>
                  <a:pt x="3587678" y="2631441"/>
                </a:cubicBezTo>
                <a:cubicBezTo>
                  <a:pt x="3349904" y="2682915"/>
                  <a:pt x="3224074" y="2611822"/>
                  <a:pt x="3105913" y="2631441"/>
                </a:cubicBezTo>
                <a:cubicBezTo>
                  <a:pt x="2987752" y="2651060"/>
                  <a:pt x="2663472" y="2594995"/>
                  <a:pt x="2306889" y="2631441"/>
                </a:cubicBezTo>
                <a:cubicBezTo>
                  <a:pt x="1950306" y="2667887"/>
                  <a:pt x="2101280" y="2627261"/>
                  <a:pt x="1930877" y="2631441"/>
                </a:cubicBezTo>
                <a:cubicBezTo>
                  <a:pt x="1760474" y="2635621"/>
                  <a:pt x="1543853" y="2623746"/>
                  <a:pt x="1343359" y="2631441"/>
                </a:cubicBezTo>
                <a:cubicBezTo>
                  <a:pt x="1142865" y="2639136"/>
                  <a:pt x="820206" y="2535236"/>
                  <a:pt x="438582" y="2631441"/>
                </a:cubicBezTo>
                <a:cubicBezTo>
                  <a:pt x="218147" y="2572948"/>
                  <a:pt x="25166" y="2467290"/>
                  <a:pt x="0" y="2192859"/>
                </a:cubicBezTo>
                <a:cubicBezTo>
                  <a:pt x="-11246" y="1984689"/>
                  <a:pt x="36750" y="1848050"/>
                  <a:pt x="0" y="1573014"/>
                </a:cubicBezTo>
                <a:cubicBezTo>
                  <a:pt x="-36750" y="1297978"/>
                  <a:pt x="6667" y="1235814"/>
                  <a:pt x="0" y="970713"/>
                </a:cubicBezTo>
                <a:cubicBezTo>
                  <a:pt x="-6667" y="705612"/>
                  <a:pt x="46318" y="601629"/>
                  <a:pt x="0" y="438582"/>
                </a:cubicBezTo>
                <a:close/>
              </a:path>
              <a:path w="11452485" h="2631441" stroke="0" extrusionOk="0">
                <a:moveTo>
                  <a:pt x="0" y="438582"/>
                </a:moveTo>
                <a:cubicBezTo>
                  <a:pt x="-27612" y="168936"/>
                  <a:pt x="215324" y="-23652"/>
                  <a:pt x="438582" y="0"/>
                </a:cubicBezTo>
                <a:cubicBezTo>
                  <a:pt x="736549" y="-34341"/>
                  <a:pt x="964641" y="40781"/>
                  <a:pt x="1131853" y="0"/>
                </a:cubicBezTo>
                <a:cubicBezTo>
                  <a:pt x="1299065" y="-40781"/>
                  <a:pt x="1333980" y="14223"/>
                  <a:pt x="1402111" y="0"/>
                </a:cubicBezTo>
                <a:cubicBezTo>
                  <a:pt x="1470242" y="-14223"/>
                  <a:pt x="1647881" y="22340"/>
                  <a:pt x="1883876" y="0"/>
                </a:cubicBezTo>
                <a:cubicBezTo>
                  <a:pt x="2119871" y="-22340"/>
                  <a:pt x="2064143" y="30559"/>
                  <a:pt x="2154134" y="0"/>
                </a:cubicBezTo>
                <a:cubicBezTo>
                  <a:pt x="2244125" y="-30559"/>
                  <a:pt x="2421380" y="40434"/>
                  <a:pt x="2635899" y="0"/>
                </a:cubicBezTo>
                <a:cubicBezTo>
                  <a:pt x="2850419" y="-40434"/>
                  <a:pt x="2792801" y="7267"/>
                  <a:pt x="2906157" y="0"/>
                </a:cubicBezTo>
                <a:cubicBezTo>
                  <a:pt x="3019513" y="-7267"/>
                  <a:pt x="3420543" y="50668"/>
                  <a:pt x="3599428" y="0"/>
                </a:cubicBezTo>
                <a:cubicBezTo>
                  <a:pt x="3778313" y="-50668"/>
                  <a:pt x="3960799" y="81987"/>
                  <a:pt x="4292699" y="0"/>
                </a:cubicBezTo>
                <a:cubicBezTo>
                  <a:pt x="4624599" y="-81987"/>
                  <a:pt x="4643723" y="47818"/>
                  <a:pt x="4985970" y="0"/>
                </a:cubicBezTo>
                <a:cubicBezTo>
                  <a:pt x="5328217" y="-47818"/>
                  <a:pt x="5146265" y="6376"/>
                  <a:pt x="5256228" y="0"/>
                </a:cubicBezTo>
                <a:cubicBezTo>
                  <a:pt x="5366191" y="-6376"/>
                  <a:pt x="5521678" y="6102"/>
                  <a:pt x="5632240" y="0"/>
                </a:cubicBezTo>
                <a:cubicBezTo>
                  <a:pt x="5742802" y="-6102"/>
                  <a:pt x="5997961" y="20820"/>
                  <a:pt x="6114004" y="0"/>
                </a:cubicBezTo>
                <a:cubicBezTo>
                  <a:pt x="6230047" y="-20820"/>
                  <a:pt x="6579116" y="44005"/>
                  <a:pt x="6807275" y="0"/>
                </a:cubicBezTo>
                <a:cubicBezTo>
                  <a:pt x="7035434" y="-44005"/>
                  <a:pt x="6983515" y="26410"/>
                  <a:pt x="7077534" y="0"/>
                </a:cubicBezTo>
                <a:cubicBezTo>
                  <a:pt x="7171553" y="-26410"/>
                  <a:pt x="7369591" y="15202"/>
                  <a:pt x="7453545" y="0"/>
                </a:cubicBezTo>
                <a:cubicBezTo>
                  <a:pt x="7537499" y="-15202"/>
                  <a:pt x="7861700" y="38378"/>
                  <a:pt x="8041063" y="0"/>
                </a:cubicBezTo>
                <a:cubicBezTo>
                  <a:pt x="8220426" y="-38378"/>
                  <a:pt x="8232779" y="12502"/>
                  <a:pt x="8311321" y="0"/>
                </a:cubicBezTo>
                <a:cubicBezTo>
                  <a:pt x="8389863" y="-12502"/>
                  <a:pt x="8541646" y="11337"/>
                  <a:pt x="8687332" y="0"/>
                </a:cubicBezTo>
                <a:cubicBezTo>
                  <a:pt x="8833018" y="-11337"/>
                  <a:pt x="9190478" y="4228"/>
                  <a:pt x="9380603" y="0"/>
                </a:cubicBezTo>
                <a:cubicBezTo>
                  <a:pt x="9570728" y="-4228"/>
                  <a:pt x="9573320" y="41823"/>
                  <a:pt x="9756615" y="0"/>
                </a:cubicBezTo>
                <a:cubicBezTo>
                  <a:pt x="9939910" y="-41823"/>
                  <a:pt x="10582728" y="42662"/>
                  <a:pt x="11013903" y="0"/>
                </a:cubicBezTo>
                <a:cubicBezTo>
                  <a:pt x="11209185" y="40452"/>
                  <a:pt x="11396878" y="205935"/>
                  <a:pt x="11452485" y="438582"/>
                </a:cubicBezTo>
                <a:cubicBezTo>
                  <a:pt x="11454816" y="688927"/>
                  <a:pt x="11410966" y="842878"/>
                  <a:pt x="11452485" y="1058427"/>
                </a:cubicBezTo>
                <a:cubicBezTo>
                  <a:pt x="11494004" y="1273977"/>
                  <a:pt x="11428789" y="1459347"/>
                  <a:pt x="11452485" y="1643186"/>
                </a:cubicBezTo>
                <a:cubicBezTo>
                  <a:pt x="11476181" y="1827025"/>
                  <a:pt x="11393701" y="2060750"/>
                  <a:pt x="11452485" y="2192859"/>
                </a:cubicBezTo>
                <a:cubicBezTo>
                  <a:pt x="11489995" y="2396692"/>
                  <a:pt x="11276684" y="2676980"/>
                  <a:pt x="11013903" y="2631441"/>
                </a:cubicBezTo>
                <a:cubicBezTo>
                  <a:pt x="10825679" y="2643414"/>
                  <a:pt x="10623912" y="2598209"/>
                  <a:pt x="10426385" y="2631441"/>
                </a:cubicBezTo>
                <a:cubicBezTo>
                  <a:pt x="10228858" y="2664673"/>
                  <a:pt x="10240246" y="2599174"/>
                  <a:pt x="10156127" y="2631441"/>
                </a:cubicBezTo>
                <a:cubicBezTo>
                  <a:pt x="10072008" y="2663708"/>
                  <a:pt x="9868602" y="2582415"/>
                  <a:pt x="9674362" y="2631441"/>
                </a:cubicBezTo>
                <a:cubicBezTo>
                  <a:pt x="9480122" y="2680467"/>
                  <a:pt x="9223542" y="2588422"/>
                  <a:pt x="9086845" y="2631441"/>
                </a:cubicBezTo>
                <a:cubicBezTo>
                  <a:pt x="8950148" y="2674460"/>
                  <a:pt x="8807007" y="2605098"/>
                  <a:pt x="8605080" y="2631441"/>
                </a:cubicBezTo>
                <a:cubicBezTo>
                  <a:pt x="8403153" y="2657784"/>
                  <a:pt x="8239914" y="2625226"/>
                  <a:pt x="7911809" y="2631441"/>
                </a:cubicBezTo>
                <a:cubicBezTo>
                  <a:pt x="7583704" y="2637656"/>
                  <a:pt x="7390957" y="2561280"/>
                  <a:pt x="7218538" y="2631441"/>
                </a:cubicBezTo>
                <a:cubicBezTo>
                  <a:pt x="7046119" y="2701602"/>
                  <a:pt x="6942287" y="2613361"/>
                  <a:pt x="6736773" y="2631441"/>
                </a:cubicBezTo>
                <a:cubicBezTo>
                  <a:pt x="6531260" y="2649521"/>
                  <a:pt x="6553471" y="2629727"/>
                  <a:pt x="6466515" y="2631441"/>
                </a:cubicBezTo>
                <a:cubicBezTo>
                  <a:pt x="6379559" y="2633155"/>
                  <a:pt x="6273444" y="2624240"/>
                  <a:pt x="6090504" y="2631441"/>
                </a:cubicBezTo>
                <a:cubicBezTo>
                  <a:pt x="5907564" y="2638642"/>
                  <a:pt x="5653854" y="2582303"/>
                  <a:pt x="5502986" y="2631441"/>
                </a:cubicBezTo>
                <a:cubicBezTo>
                  <a:pt x="5352118" y="2680579"/>
                  <a:pt x="5257579" y="2595598"/>
                  <a:pt x="5021221" y="2631441"/>
                </a:cubicBezTo>
                <a:cubicBezTo>
                  <a:pt x="4784864" y="2667284"/>
                  <a:pt x="4703010" y="2583327"/>
                  <a:pt x="4433703" y="2631441"/>
                </a:cubicBezTo>
                <a:cubicBezTo>
                  <a:pt x="4164396" y="2679555"/>
                  <a:pt x="4248154" y="2630956"/>
                  <a:pt x="4163445" y="2631441"/>
                </a:cubicBezTo>
                <a:cubicBezTo>
                  <a:pt x="4078736" y="2631926"/>
                  <a:pt x="3919342" y="2600659"/>
                  <a:pt x="3681680" y="2631441"/>
                </a:cubicBezTo>
                <a:cubicBezTo>
                  <a:pt x="3444019" y="2662223"/>
                  <a:pt x="3297004" y="2555790"/>
                  <a:pt x="2988409" y="2631441"/>
                </a:cubicBezTo>
                <a:cubicBezTo>
                  <a:pt x="2679814" y="2707092"/>
                  <a:pt x="2781393" y="2615917"/>
                  <a:pt x="2718151" y="2631441"/>
                </a:cubicBezTo>
                <a:cubicBezTo>
                  <a:pt x="2654909" y="2646965"/>
                  <a:pt x="2366299" y="2600188"/>
                  <a:pt x="2236387" y="2631441"/>
                </a:cubicBezTo>
                <a:cubicBezTo>
                  <a:pt x="2106475" y="2662694"/>
                  <a:pt x="1800558" y="2626150"/>
                  <a:pt x="1543116" y="2631441"/>
                </a:cubicBezTo>
                <a:cubicBezTo>
                  <a:pt x="1285674" y="2636732"/>
                  <a:pt x="1179390" y="2601578"/>
                  <a:pt x="1061351" y="2631441"/>
                </a:cubicBezTo>
                <a:cubicBezTo>
                  <a:pt x="943313" y="2661304"/>
                  <a:pt x="688174" y="2583711"/>
                  <a:pt x="438582" y="2631441"/>
                </a:cubicBezTo>
                <a:cubicBezTo>
                  <a:pt x="213991" y="2666332"/>
                  <a:pt x="-54203" y="2458423"/>
                  <a:pt x="0" y="2192859"/>
                </a:cubicBezTo>
                <a:cubicBezTo>
                  <a:pt x="-23072" y="1927418"/>
                  <a:pt x="27668" y="1881699"/>
                  <a:pt x="0" y="1643186"/>
                </a:cubicBezTo>
                <a:cubicBezTo>
                  <a:pt x="-27668" y="1404673"/>
                  <a:pt x="42471" y="1306674"/>
                  <a:pt x="0" y="1075969"/>
                </a:cubicBezTo>
                <a:cubicBezTo>
                  <a:pt x="-42471" y="845264"/>
                  <a:pt x="22693" y="665509"/>
                  <a:pt x="0" y="438582"/>
                </a:cubicBezTo>
                <a:close/>
              </a:path>
            </a:pathLst>
          </a:custGeom>
          <a:solidFill>
            <a:schemeClr val="accent6">
              <a:lumMod val="20000"/>
              <a:lumOff val="80000"/>
            </a:schemeClr>
          </a:solidFill>
          <a:ln w="28575">
            <a:solidFill>
              <a:schemeClr val="accent6">
                <a:lumMod val="50000"/>
              </a:schemeClr>
            </a:solidFill>
            <a:extLst>
              <a:ext uri="{C807C97D-BFC1-408E-A445-0C87EB9F89A2}">
                <ask:lineSketchStyleProps xmlns:ask="http://schemas.microsoft.com/office/drawing/2018/sketchyshapes" sd="424908542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9- عدّد</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أسماء أربعة من الملوك والأمراء الذين أرسل إليهم النبي </a:t>
            </a:r>
            <a:r>
              <a:rPr lang="en-US" sz="28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dirty="0">
                <a:solidFill>
                  <a:prstClr val="black"/>
                </a:solidFill>
                <a:latin typeface="Sakkal Majalla" panose="02000000000000000000" pitchFamily="2" charset="-78"/>
                <a:cs typeface="Sakkal Majalla" panose="02000000000000000000" pitchFamily="2" charset="-78"/>
              </a:rPr>
              <a:t> </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يدعوهم إلى الإسلام.</a:t>
            </a:r>
            <a:endParaRPr lang="ar-BH" sz="2800" b="1" dirty="0">
              <a:solidFill>
                <a:prstClr val="black"/>
              </a:solidFill>
              <a:latin typeface="Sakkal Majalla" panose="02000000000000000000" pitchFamily="2" charset="-78"/>
              <a:cs typeface="Sakkal Majalla" panose="02000000000000000000" pitchFamily="2" charset="-78"/>
            </a:endParaRPr>
          </a:p>
          <a:p>
            <a:pPr lvl="0" algn="ctr" rtl="1">
              <a:defRPr/>
            </a:pPr>
            <a:r>
              <a:rPr lang="ar-BH" sz="3200" dirty="0">
                <a:solidFill>
                  <a:prstClr val="black"/>
                </a:solidFill>
                <a:latin typeface="Sakkal Majalla" panose="02000000000000000000" pitchFamily="2" charset="-78"/>
                <a:cs typeface="Sakkal Majalla" panose="02000000000000000000" pitchFamily="2" charset="-78"/>
              </a:rPr>
              <a:t>1- ..........................................................................................................................................................</a:t>
            </a:r>
          </a:p>
          <a:p>
            <a:pPr lvl="0" algn="ctr" rtl="1">
              <a:defRPr/>
            </a:pPr>
            <a:r>
              <a:rPr lang="ar-BH" sz="3200" dirty="0">
                <a:solidFill>
                  <a:prstClr val="black"/>
                </a:solidFill>
                <a:latin typeface="Sakkal Majalla" panose="02000000000000000000" pitchFamily="2" charset="-78"/>
                <a:cs typeface="Sakkal Majalla" panose="02000000000000000000" pitchFamily="2" charset="-78"/>
              </a:rPr>
              <a:t>2- ..........................................................................................................................................................</a:t>
            </a:r>
          </a:p>
          <a:p>
            <a:pPr lvl="0" algn="ctr" rtl="1">
              <a:defRPr/>
            </a:pPr>
            <a:r>
              <a:rPr lang="ar-BH" sz="3200" dirty="0">
                <a:solidFill>
                  <a:prstClr val="black"/>
                </a:solidFill>
                <a:latin typeface="Sakkal Majalla" panose="02000000000000000000" pitchFamily="2" charset="-78"/>
                <a:cs typeface="Sakkal Majalla" panose="02000000000000000000" pitchFamily="2" charset="-78"/>
              </a:rPr>
              <a:t>3- ..........................................................................................................................................................</a:t>
            </a:r>
          </a:p>
          <a:p>
            <a:pPr lvl="0" algn="ctr" rtl="1">
              <a:defRPr/>
            </a:pPr>
            <a:r>
              <a:rPr lang="ar-BH" sz="3200" dirty="0">
                <a:solidFill>
                  <a:prstClr val="black"/>
                </a:solidFill>
                <a:latin typeface="Sakkal Majalla" panose="02000000000000000000" pitchFamily="2" charset="-78"/>
                <a:cs typeface="Sakkal Majalla" panose="02000000000000000000" pitchFamily="2" charset="-78"/>
              </a:rPr>
              <a:t>4- ..........................................................................................................................................................</a:t>
            </a:r>
            <a:endParaRPr lang="ar-BH" sz="3200" baseline="0" dirty="0">
              <a:solidFill>
                <a:prstClr val="black"/>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3C058331-326D-40F9-BE12-070086DDD29F}"/>
              </a:ext>
            </a:extLst>
          </p:cNvPr>
          <p:cNvSpPr txBox="1"/>
          <p:nvPr/>
        </p:nvSpPr>
        <p:spPr>
          <a:xfrm>
            <a:off x="627288" y="4183301"/>
            <a:ext cx="10809238" cy="1815882"/>
          </a:xfrm>
          <a:prstGeom prst="rect">
            <a:avLst/>
          </a:prstGeom>
          <a:solidFill>
            <a:schemeClr val="accent6">
              <a:lumMod val="20000"/>
              <a:lumOff val="80000"/>
            </a:schemeClr>
          </a:solidFill>
        </p:spPr>
        <p:txBody>
          <a:bodyPr wrap="square" rtlCol="0">
            <a:spAutoFit/>
          </a:bodyPr>
          <a:lstStyle/>
          <a:p>
            <a:pPr marL="53975" lvl="0" indent="-53975" algn="r" rtl="1">
              <a:defRPr/>
            </a:pPr>
            <a:r>
              <a:rPr lang="ar-BH" sz="2800" b="1" dirty="0">
                <a:solidFill>
                  <a:srgbClr val="FF0000"/>
                </a:solidFill>
                <a:latin typeface="Sakkal Majalla" panose="02000000000000000000" pitchFamily="2" charset="-78"/>
                <a:cs typeface="Sakkal Majalla" panose="02000000000000000000" pitchFamily="2" charset="-78"/>
              </a:rPr>
              <a:t>  1- مقوقس مصر.                                                       </a:t>
            </a:r>
          </a:p>
          <a:p>
            <a:pPr marL="53975" lvl="0" indent="-53975" algn="r" rtl="1">
              <a:defRPr/>
            </a:pPr>
            <a:r>
              <a:rPr lang="ar-BH" sz="2800" b="1" dirty="0">
                <a:solidFill>
                  <a:srgbClr val="FF0000"/>
                </a:solidFill>
                <a:latin typeface="Sakkal Majalla" panose="02000000000000000000" pitchFamily="2" charset="-78"/>
                <a:cs typeface="Sakkal Majalla" panose="02000000000000000000" pitchFamily="2" charset="-78"/>
              </a:rPr>
              <a:t> 2- المنذر بن ساوى</a:t>
            </a: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p>
          <a:p>
            <a:pPr lvl="0" algn="r" rtl="1">
              <a:defRPr/>
            </a:pP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3- </a:t>
            </a:r>
            <a:r>
              <a:rPr lang="ar-BH" sz="2800" b="1" dirty="0">
                <a:solidFill>
                  <a:srgbClr val="FF0000"/>
                </a:solidFill>
                <a:latin typeface="Sakkal Majalla" panose="02000000000000000000" pitchFamily="2" charset="-78"/>
                <a:cs typeface="Sakkal Majalla" panose="02000000000000000000" pitchFamily="2" charset="-78"/>
              </a:rPr>
              <a:t>الحارث بن أبي شمر الغساني.</a:t>
            </a:r>
          </a:p>
          <a:p>
            <a:pPr lvl="0" algn="r" rtl="1">
              <a:defRPr/>
            </a:pPr>
            <a:r>
              <a:rPr lang="ar-BH" sz="2800" b="1" dirty="0">
                <a:solidFill>
                  <a:srgbClr val="FF0000"/>
                </a:solidFill>
                <a:latin typeface="Sakkal Majalla" panose="02000000000000000000" pitchFamily="2" charset="-78"/>
                <a:cs typeface="Sakkal Majalla" panose="02000000000000000000" pitchFamily="2" charset="-78"/>
              </a:rPr>
              <a:t> 4- الحارث بن عبد كُلال الحميري.</a:t>
            </a:r>
            <a:r>
              <a:rPr lang="ar-SA" sz="2800" b="1" dirty="0">
                <a:solidFill>
                  <a:srgbClr val="FF0000"/>
                </a:solidFill>
                <a:latin typeface="Sakkal Majalla" panose="02000000000000000000" pitchFamily="2" charset="-78"/>
                <a:cs typeface="Sakkal Majalla" panose="02000000000000000000" pitchFamily="2" charset="-78"/>
              </a:rPr>
              <a:t> </a:t>
            </a:r>
            <a:endParaRPr lang="ar-BH" sz="28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0562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anim calcmode="lin" valueType="num">
                                      <p:cBhvr>
                                        <p:cTn id="25" dur="2000" fill="hold"/>
                                        <p:tgtEl>
                                          <p:spTgt spid="28"/>
                                        </p:tgtEl>
                                        <p:attrNameLst>
                                          <p:attrName>ppt_w</p:attrName>
                                        </p:attrNameLst>
                                      </p:cBhvr>
                                      <p:tavLst>
                                        <p:tav tm="0" fmla="#ppt_w*sin(2.5*pi*$)">
                                          <p:val>
                                            <p:fltVal val="0"/>
                                          </p:val>
                                        </p:tav>
                                        <p:tav tm="100000">
                                          <p:val>
                                            <p:fltVal val="1"/>
                                          </p:val>
                                        </p:tav>
                                      </p:tavLst>
                                    </p:anim>
                                    <p:anim calcmode="lin" valueType="num">
                                      <p:cBhvr>
                                        <p:cTn id="26"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2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6828DE-5BBD-46F1-AED5-EB1B4A9375BB}"/>
              </a:ext>
            </a:extLst>
          </p:cNvPr>
          <p:cNvGrpSpPr/>
          <p:nvPr/>
        </p:nvGrpSpPr>
        <p:grpSpPr>
          <a:xfrm>
            <a:off x="309489" y="6418912"/>
            <a:ext cx="11459469" cy="423042"/>
            <a:chOff x="309489" y="6418912"/>
            <a:chExt cx="11459469" cy="423042"/>
          </a:xfrm>
        </p:grpSpPr>
        <p:cxnSp>
          <p:nvCxnSpPr>
            <p:cNvPr id="5" name="Straight Connector 4"/>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3" name="Title 1">
            <a:extLst>
              <a:ext uri="{FF2B5EF4-FFF2-40B4-BE49-F238E27FC236}">
                <a16:creationId xmlns:a16="http://schemas.microsoft.com/office/drawing/2014/main" id="{255B15E4-86DC-4361-85FF-38A2194BCF82}"/>
              </a:ext>
            </a:extLst>
          </p:cNvPr>
          <p:cNvSpPr txBox="1">
            <a:spLocks/>
          </p:cNvSpPr>
          <p:nvPr/>
        </p:nvSpPr>
        <p:spPr>
          <a:xfrm>
            <a:off x="1666991" y="1517644"/>
            <a:ext cx="7983445" cy="93922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1" eaLnBrk="1" fontAlgn="auto" latinLnBrk="0" hangingPunct="1">
              <a:lnSpc>
                <a:spcPct val="90000"/>
              </a:lnSpc>
              <a:spcBef>
                <a:spcPct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عزيزي</a:t>
            </a:r>
            <a:r>
              <a:rPr kumimoji="0" lang="ar-SA" sz="4000" b="1" i="0" u="none" strike="noStrike" kern="1200" cap="none" spc="0" normalizeH="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 </a:t>
            </a:r>
            <a:r>
              <a:rPr kumimoji="0" lang="ar-SA"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الطالب بعد نهاية هذا الدرس ستكون قادرًا على أن:</a:t>
            </a:r>
            <a:endParaRPr kumimoji="0" lang="en-US"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4" name="Title 1">
            <a:extLst>
              <a:ext uri="{FF2B5EF4-FFF2-40B4-BE49-F238E27FC236}">
                <a16:creationId xmlns:a16="http://schemas.microsoft.com/office/drawing/2014/main" id="{2DAF24EF-6BB3-46A5-B3E6-DF87AA5F25C6}"/>
              </a:ext>
            </a:extLst>
          </p:cNvPr>
          <p:cNvSpPr txBox="1">
            <a:spLocks/>
          </p:cNvSpPr>
          <p:nvPr/>
        </p:nvSpPr>
        <p:spPr>
          <a:xfrm>
            <a:off x="4071256" y="161704"/>
            <a:ext cx="4049487" cy="939224"/>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ct val="0"/>
              </a:spcBef>
              <a:spcAft>
                <a:spcPts val="0"/>
              </a:spcAft>
              <a:buClrTx/>
              <a:buSzTx/>
              <a:buFontTx/>
              <a:buNone/>
              <a:tabLst/>
              <a:defRPr/>
            </a:pPr>
            <a:r>
              <a:rPr lang="ar-BH" b="1" kern="0" dirty="0">
                <a:solidFill>
                  <a:prstClr val="black"/>
                </a:solidFill>
                <a:latin typeface="Sakkal Majalla" panose="02000000000000000000" pitchFamily="2" charset="-78"/>
                <a:cs typeface="Sakkal Majalla" panose="02000000000000000000" pitchFamily="2" charset="-78"/>
              </a:rPr>
              <a:t>أ</a:t>
            </a:r>
            <a:r>
              <a:rPr kumimoji="0" lang="ar-SA"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هداف ال</a:t>
            </a:r>
            <a:r>
              <a:rPr kumimoji="0" lang="ar-BH"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درس</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23" name="Rectangle: Rounded Corners 1">
            <a:extLst>
              <a:ext uri="{FF2B5EF4-FFF2-40B4-BE49-F238E27FC236}">
                <a16:creationId xmlns:a16="http://schemas.microsoft.com/office/drawing/2014/main" id="{8D1E25F1-032A-4333-A9E2-0421E42B1BB7}"/>
              </a:ext>
            </a:extLst>
          </p:cNvPr>
          <p:cNvSpPr/>
          <p:nvPr/>
        </p:nvSpPr>
        <p:spPr>
          <a:xfrm>
            <a:off x="1666992" y="2677773"/>
            <a:ext cx="8858016" cy="606030"/>
          </a:xfrm>
          <a:prstGeom prst="round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تُ</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عدِّد الطرائق التي سَلَكَهَا الرسول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في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الدعوة إلى الإسلام.</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4" name="Rectangle: Rounded Corners 11">
            <a:extLst>
              <a:ext uri="{FF2B5EF4-FFF2-40B4-BE49-F238E27FC236}">
                <a16:creationId xmlns:a16="http://schemas.microsoft.com/office/drawing/2014/main" id="{B4432D88-C60E-4036-9BF1-E40ABD4BC17B}"/>
              </a:ext>
            </a:extLst>
          </p:cNvPr>
          <p:cNvSpPr/>
          <p:nvPr/>
        </p:nvSpPr>
        <p:spPr>
          <a:xfrm>
            <a:off x="1666992" y="3626192"/>
            <a:ext cx="8858016" cy="637627"/>
          </a:xfrm>
          <a:prstGeom prst="roundRect">
            <a:avLst/>
          </a:prstGeom>
          <a:solidFill>
            <a:schemeClr val="accent1">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a:t>
            </a:r>
            <a:r>
              <a:rPr lang="ar-SA" sz="3200" b="1" dirty="0">
                <a:solidFill>
                  <a:prstClr val="black"/>
                </a:solidFill>
                <a:latin typeface="Sakkal Majalla" panose="02000000000000000000" pitchFamily="2" charset="-78"/>
                <a:cs typeface="Sakkal Majalla" panose="02000000000000000000" pitchFamily="2" charset="-78"/>
              </a:rPr>
              <a:t>ت</a:t>
            </a:r>
            <a:r>
              <a:rPr lang="ar-BH" sz="3200" b="1" dirty="0">
                <a:solidFill>
                  <a:prstClr val="black"/>
                </a:solidFill>
                <a:latin typeface="Sakkal Majalla" panose="02000000000000000000" pitchFamily="2" charset="-78"/>
                <a:cs typeface="Sakkal Majalla" panose="02000000000000000000" pitchFamily="2" charset="-78"/>
              </a:rPr>
              <a:t>ذكر بعض الصحابة </a:t>
            </a:r>
            <a:r>
              <a:rPr lang="ar-BH" sz="32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3200" b="1" dirty="0">
                <a:solidFill>
                  <a:prstClr val="black"/>
                </a:solidFill>
                <a:latin typeface="Sakkal Majalla" panose="02000000000000000000" pitchFamily="2" charset="-78"/>
                <a:cs typeface="Sakkal Majalla" panose="02000000000000000000" pitchFamily="2" charset="-78"/>
              </a:rPr>
              <a:t> الذي أرسلهم النبي </a:t>
            </a:r>
            <a:r>
              <a:rPr lang="ar-BH" sz="3200" b="1"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للدعوة</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5" name="Rectangle: Rounded Corners 17">
            <a:extLst>
              <a:ext uri="{FF2B5EF4-FFF2-40B4-BE49-F238E27FC236}">
                <a16:creationId xmlns:a16="http://schemas.microsoft.com/office/drawing/2014/main" id="{3FFB71F4-481B-481C-B14F-25F333D95755}"/>
              </a:ext>
            </a:extLst>
          </p:cNvPr>
          <p:cNvSpPr/>
          <p:nvPr/>
        </p:nvSpPr>
        <p:spPr>
          <a:xfrm>
            <a:off x="1666992" y="4595512"/>
            <a:ext cx="8858016" cy="606029"/>
          </a:xfrm>
          <a:prstGeom prst="roundRect">
            <a:avLst/>
          </a:prstGeom>
          <a:solidFill>
            <a:schemeClr val="accent1">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مثل لبعض</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الملوك</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والأمراء الذين راسلهم النبي </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ودعاهم للإسلام.</a:t>
            </a:r>
            <a:endPar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26" name="Picture 7">
            <a:extLst>
              <a:ext uri="{FF2B5EF4-FFF2-40B4-BE49-F238E27FC236}">
                <a16:creationId xmlns:a16="http://schemas.microsoft.com/office/drawing/2014/main" id="{31784A89-FFCA-48D7-BFB3-A0BE3DECA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6538" y="0"/>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a:extLst>
              <a:ext uri="{FF2B5EF4-FFF2-40B4-BE49-F238E27FC236}">
                <a16:creationId xmlns:a16="http://schemas.microsoft.com/office/drawing/2014/main" id="{E03D5DF0-DDA6-4948-A348-4AF009ED381C}"/>
              </a:ext>
            </a:extLst>
          </p:cNvPr>
          <p:cNvSpPr txBox="1">
            <a:spLocks/>
          </p:cNvSpPr>
          <p:nvPr/>
        </p:nvSpPr>
        <p:spPr>
          <a:xfrm>
            <a:off x="149226" y="76448"/>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5" name="Rectangle: Rounded Corners 17">
            <a:extLst>
              <a:ext uri="{FF2B5EF4-FFF2-40B4-BE49-F238E27FC236}">
                <a16:creationId xmlns:a16="http://schemas.microsoft.com/office/drawing/2014/main" id="{41773439-CA3F-4E83-8E7B-5062E8643C53}"/>
              </a:ext>
            </a:extLst>
          </p:cNvPr>
          <p:cNvSpPr/>
          <p:nvPr/>
        </p:nvSpPr>
        <p:spPr>
          <a:xfrm>
            <a:off x="1666992" y="5536807"/>
            <a:ext cx="8858016" cy="603327"/>
          </a:xfrm>
          <a:prstGeom prst="roundRect">
            <a:avLst/>
          </a:prstGeom>
          <a:solidFill>
            <a:schemeClr val="accent1">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32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ت</a:t>
            </a:r>
            <a:r>
              <a:rPr kumimoji="0" lang="ar-BH" sz="3200" b="1"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rPr>
              <a:t>ستخلص</a:t>
            </a:r>
            <a:r>
              <a:rPr kumimoji="0" lang="ar-BH" sz="3200" b="1" i="0" u="none" strike="noStrike" kern="1200" cap="none" spc="0" normalizeH="0" noProof="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مواطن القدوة والعبرة من سيرة الرسول </a:t>
            </a:r>
            <a:r>
              <a:rPr lang="en-US" sz="32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32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Tree>
    <p:extLst>
      <p:ext uri="{BB962C8B-B14F-4D97-AF65-F5344CB8AC3E}">
        <p14:creationId xmlns:p14="http://schemas.microsoft.com/office/powerpoint/2010/main" val="10565187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23">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23">
                                            <p:txEl>
                                              <p:pRg st="0" end="0"/>
                                            </p:txEl>
                                          </p:spTgt>
                                        </p:tgtEl>
                                        <p:attrNameLst>
                                          <p:attrName>ppt_w</p:attrName>
                                        </p:attrNameLst>
                                      </p:cBhvr>
                                    </p:anim>
                                    <p:anim by="(#ppt_w*0.50)" calcmode="lin" valueType="num">
                                      <p:cBhvr>
                                        <p:cTn id="24" dur="500" decel="50000" autoRev="1" fill="hold">
                                          <p:stCondLst>
                                            <p:cond delay="0"/>
                                          </p:stCondLst>
                                        </p:cTn>
                                        <p:tgtEl>
                                          <p:spTgt spid="23">
                                            <p:txEl>
                                              <p:pRg st="0" end="0"/>
                                            </p:txEl>
                                          </p:spTgt>
                                        </p:tgtEl>
                                        <p:attrNameLst>
                                          <p:attrName>ppt_x</p:attrName>
                                        </p:attrNameLst>
                                      </p:cBhvr>
                                    </p:anim>
                                    <p:anim from="(-#ppt_h/2)" to="(#ppt_y)" calcmode="lin" valueType="num">
                                      <p:cBhvr>
                                        <p:cTn id="25" dur="1000" fill="hold">
                                          <p:stCondLst>
                                            <p:cond delay="0"/>
                                          </p:stCondLst>
                                        </p:cTn>
                                        <p:tgtEl>
                                          <p:spTgt spid="23">
                                            <p:txEl>
                                              <p:pRg st="0" end="0"/>
                                            </p:txEl>
                                          </p:spTgt>
                                        </p:tgtEl>
                                        <p:attrNameLst>
                                          <p:attrName>ppt_y</p:attrName>
                                        </p:attrNameLst>
                                      </p:cBhvr>
                                    </p:anim>
                                    <p:animRot by="21600000">
                                      <p:cBhvr>
                                        <p:cTn id="26" dur="1000" fill="hold">
                                          <p:stCondLst>
                                            <p:cond delay="0"/>
                                          </p:stCondLst>
                                        </p:cTn>
                                        <p:tgtEl>
                                          <p:spTgt spid="23">
                                            <p:txEl>
                                              <p:pRg st="0" end="0"/>
                                            </p:txEl>
                                          </p:spTgt>
                                        </p:tgtEl>
                                        <p:attrNameLst>
                                          <p:attrName>r</p:attrName>
                                        </p:attrNameLst>
                                      </p:cBhvr>
                                    </p:animRot>
                                  </p:childTnLst>
                                </p:cTn>
                              </p:par>
                            </p:childTnLst>
                          </p:cTn>
                        </p:par>
                        <p:par>
                          <p:cTn id="27" fill="hold">
                            <p:stCondLst>
                              <p:cond delay="104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114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24">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24">
                                            <p:txEl>
                                              <p:pRg st="0" end="0"/>
                                            </p:txEl>
                                          </p:spTgt>
                                        </p:tgtEl>
                                        <p:attrNameLst>
                                          <p:attrName>ppt_w</p:attrName>
                                        </p:attrNameLst>
                                      </p:cBhvr>
                                    </p:anim>
                                    <p:anim by="(#ppt_w*0.50)" calcmode="lin" valueType="num">
                                      <p:cBhvr>
                                        <p:cTn id="37" dur="500" decel="50000" autoRev="1" fill="hold">
                                          <p:stCondLst>
                                            <p:cond delay="0"/>
                                          </p:stCondLst>
                                        </p:cTn>
                                        <p:tgtEl>
                                          <p:spTgt spid="24">
                                            <p:txEl>
                                              <p:pRg st="0" end="0"/>
                                            </p:txEl>
                                          </p:spTgt>
                                        </p:tgtEl>
                                        <p:attrNameLst>
                                          <p:attrName>ppt_x</p:attrName>
                                        </p:attrNameLst>
                                      </p:cBhvr>
                                    </p:anim>
                                    <p:anim from="(-#ppt_h/2)" to="(#ppt_y)" calcmode="lin" valueType="num">
                                      <p:cBhvr>
                                        <p:cTn id="38" dur="1000" fill="hold">
                                          <p:stCondLst>
                                            <p:cond delay="0"/>
                                          </p:stCondLst>
                                        </p:cTn>
                                        <p:tgtEl>
                                          <p:spTgt spid="24">
                                            <p:txEl>
                                              <p:pRg st="0" end="0"/>
                                            </p:txEl>
                                          </p:spTgt>
                                        </p:tgtEl>
                                        <p:attrNameLst>
                                          <p:attrName>ppt_y</p:attrName>
                                        </p:attrNameLst>
                                      </p:cBhvr>
                                    </p:anim>
                                    <p:animRot by="21600000">
                                      <p:cBhvr>
                                        <p:cTn id="39" dur="1000" fill="hold">
                                          <p:stCondLst>
                                            <p:cond delay="0"/>
                                          </p:stCondLst>
                                        </p:cTn>
                                        <p:tgtEl>
                                          <p:spTgt spid="24">
                                            <p:txEl>
                                              <p:pRg st="0" end="0"/>
                                            </p:txEl>
                                          </p:spTgt>
                                        </p:tgtEl>
                                        <p:attrNameLst>
                                          <p:attrName>r</p:attrName>
                                        </p:attrNameLst>
                                      </p:cBhvr>
                                    </p:animRot>
                                  </p:childTnLst>
                                </p:cTn>
                              </p:par>
                            </p:childTnLst>
                          </p:cTn>
                        </p:par>
                        <p:par>
                          <p:cTn id="40" fill="hold">
                            <p:stCondLst>
                              <p:cond delay="163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173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25">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25">
                                            <p:txEl>
                                              <p:pRg st="0" end="0"/>
                                            </p:txEl>
                                          </p:spTgt>
                                        </p:tgtEl>
                                        <p:attrNameLst>
                                          <p:attrName>ppt_w</p:attrName>
                                        </p:attrNameLst>
                                      </p:cBhvr>
                                    </p:anim>
                                    <p:anim by="(#ppt_w*0.50)" calcmode="lin" valueType="num">
                                      <p:cBhvr>
                                        <p:cTn id="50" dur="500" decel="50000" autoRev="1" fill="hold">
                                          <p:stCondLst>
                                            <p:cond delay="0"/>
                                          </p:stCondLst>
                                        </p:cTn>
                                        <p:tgtEl>
                                          <p:spTgt spid="25">
                                            <p:txEl>
                                              <p:pRg st="0" end="0"/>
                                            </p:txEl>
                                          </p:spTgt>
                                        </p:tgtEl>
                                        <p:attrNameLst>
                                          <p:attrName>ppt_x</p:attrName>
                                        </p:attrNameLst>
                                      </p:cBhvr>
                                    </p:anim>
                                    <p:anim from="(-#ppt_h/2)" to="(#ppt_y)" calcmode="lin" valueType="num">
                                      <p:cBhvr>
                                        <p:cTn id="51" dur="1000" fill="hold">
                                          <p:stCondLst>
                                            <p:cond delay="0"/>
                                          </p:stCondLst>
                                        </p:cTn>
                                        <p:tgtEl>
                                          <p:spTgt spid="25">
                                            <p:txEl>
                                              <p:pRg st="0" end="0"/>
                                            </p:txEl>
                                          </p:spTgt>
                                        </p:tgtEl>
                                        <p:attrNameLst>
                                          <p:attrName>ppt_y</p:attrName>
                                        </p:attrNameLst>
                                      </p:cBhvr>
                                    </p:anim>
                                    <p:animRot by="21600000">
                                      <p:cBhvr>
                                        <p:cTn id="52" dur="1000" fill="hold">
                                          <p:stCondLst>
                                            <p:cond delay="0"/>
                                          </p:stCondLst>
                                        </p:cTn>
                                        <p:tgtEl>
                                          <p:spTgt spid="25">
                                            <p:txEl>
                                              <p:pRg st="0" end="0"/>
                                            </p:txEl>
                                          </p:spTgt>
                                        </p:tgtEl>
                                        <p:attrNameLst>
                                          <p:attrName>r</p:attrName>
                                        </p:attrNameLst>
                                      </p:cBhvr>
                                    </p:animRot>
                                  </p:childTnLst>
                                </p:cTn>
                              </p:par>
                            </p:childTnLst>
                          </p:cTn>
                        </p:par>
                        <p:par>
                          <p:cTn id="53" fill="hold">
                            <p:stCondLst>
                              <p:cond delay="237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2470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15">
                                            <p:txEl>
                                              <p:pRg st="0" end="0"/>
                                            </p:txEl>
                                          </p:spTgt>
                                        </p:tgtEl>
                                        <p:attrNameLst>
                                          <p:attrName>style.visibility</p:attrName>
                                        </p:attrNameLst>
                                      </p:cBhvr>
                                      <p:to>
                                        <p:strVal val="visible"/>
                                      </p:to>
                                    </p:set>
                                    <p:anim by="(-#ppt_w*2)" calcmode="lin" valueType="num">
                                      <p:cBhvr rctx="PPT">
                                        <p:cTn id="62" dur="500" autoRev="1" fill="hold">
                                          <p:stCondLst>
                                            <p:cond delay="0"/>
                                          </p:stCondLst>
                                        </p:cTn>
                                        <p:tgtEl>
                                          <p:spTgt spid="15">
                                            <p:txEl>
                                              <p:pRg st="0" end="0"/>
                                            </p:txEl>
                                          </p:spTgt>
                                        </p:tgtEl>
                                        <p:attrNameLst>
                                          <p:attrName>ppt_w</p:attrName>
                                        </p:attrNameLst>
                                      </p:cBhvr>
                                    </p:anim>
                                    <p:anim by="(#ppt_w*0.50)" calcmode="lin" valueType="num">
                                      <p:cBhvr>
                                        <p:cTn id="63" dur="500" decel="50000" autoRev="1" fill="hold">
                                          <p:stCondLst>
                                            <p:cond delay="0"/>
                                          </p:stCondLst>
                                        </p:cTn>
                                        <p:tgtEl>
                                          <p:spTgt spid="15">
                                            <p:txEl>
                                              <p:pRg st="0" end="0"/>
                                            </p:txEl>
                                          </p:spTgt>
                                        </p:tgtEl>
                                        <p:attrNameLst>
                                          <p:attrName>ppt_x</p:attrName>
                                        </p:attrNameLst>
                                      </p:cBhvr>
                                    </p:anim>
                                    <p:anim from="(-#ppt_h/2)" to="(#ppt_y)" calcmode="lin" valueType="num">
                                      <p:cBhvr>
                                        <p:cTn id="64" dur="1000" fill="hold">
                                          <p:stCondLst>
                                            <p:cond delay="0"/>
                                          </p:stCondLst>
                                        </p:cTn>
                                        <p:tgtEl>
                                          <p:spTgt spid="15">
                                            <p:txEl>
                                              <p:pRg st="0" end="0"/>
                                            </p:txEl>
                                          </p:spTgt>
                                        </p:tgtEl>
                                        <p:attrNameLst>
                                          <p:attrName>ppt_y</p:attrName>
                                        </p:attrNameLst>
                                      </p:cBhvr>
                                    </p:anim>
                                    <p:animRot by="21600000">
                                      <p:cBhvr>
                                        <p:cTn id="65" dur="1000" fill="hold">
                                          <p:stCondLst>
                                            <p:cond delay="0"/>
                                          </p:stCondLst>
                                        </p:cTn>
                                        <p:tgtEl>
                                          <p:spTgt spid="1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3" grpId="0" animBg="1"/>
      <p:bldP spid="24" grpId="0" animBg="1"/>
      <p:bldP spid="25"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69F2DD-5BAA-47D8-AEC0-2AA81E0B0028}"/>
              </a:ext>
            </a:extLst>
          </p:cNvPr>
          <p:cNvGrpSpPr/>
          <p:nvPr/>
        </p:nvGrpSpPr>
        <p:grpSpPr>
          <a:xfrm>
            <a:off x="2888226" y="1487337"/>
            <a:ext cx="6415548" cy="3883325"/>
            <a:chOff x="3470266" y="2751525"/>
            <a:chExt cx="5062708" cy="2357904"/>
          </a:xfrm>
        </p:grpSpPr>
        <p:grpSp>
          <p:nvGrpSpPr>
            <p:cNvPr id="6" name="Group 5">
              <a:extLst>
                <a:ext uri="{FF2B5EF4-FFF2-40B4-BE49-F238E27FC236}">
                  <a16:creationId xmlns:a16="http://schemas.microsoft.com/office/drawing/2014/main" id="{7FF0D3F8-D812-44B0-952A-63A95590C8CC}"/>
                </a:ext>
              </a:extLst>
            </p:cNvPr>
            <p:cNvGrpSpPr/>
            <p:nvPr/>
          </p:nvGrpSpPr>
          <p:grpSpPr>
            <a:xfrm>
              <a:off x="3470266" y="2770484"/>
              <a:ext cx="4611192" cy="1872925"/>
              <a:chOff x="3470266" y="2770484"/>
              <a:chExt cx="4611192" cy="1872925"/>
            </a:xfrm>
          </p:grpSpPr>
          <p:grpSp>
            <p:nvGrpSpPr>
              <p:cNvPr id="9" name="Group">
                <a:extLst>
                  <a:ext uri="{FF2B5EF4-FFF2-40B4-BE49-F238E27FC236}">
                    <a16:creationId xmlns:a16="http://schemas.microsoft.com/office/drawing/2014/main" id="{7303801B-F751-468E-A376-05A574B66119}"/>
                  </a:ext>
                </a:extLst>
              </p:cNvPr>
              <p:cNvGrpSpPr/>
              <p:nvPr/>
            </p:nvGrpSpPr>
            <p:grpSpPr>
              <a:xfrm flipH="1">
                <a:off x="3470266" y="2770484"/>
                <a:ext cx="4611192" cy="1872925"/>
                <a:chOff x="0" y="-22189"/>
                <a:chExt cx="3919221" cy="1327196"/>
              </a:xfrm>
            </p:grpSpPr>
            <p:sp>
              <p:nvSpPr>
                <p:cNvPr id="11" name="Rectangle">
                  <a:extLst>
                    <a:ext uri="{FF2B5EF4-FFF2-40B4-BE49-F238E27FC236}">
                      <a16:creationId xmlns:a16="http://schemas.microsoft.com/office/drawing/2014/main" id="{F2555902-3BAF-4C42-B936-983D2FDFA7A9}"/>
                    </a:ext>
                  </a:extLst>
                </p:cNvPr>
                <p:cNvSpPr/>
                <p:nvPr/>
              </p:nvSpPr>
              <p:spPr>
                <a:xfrm>
                  <a:off x="0" y="224"/>
                  <a:ext cx="3588330" cy="1094660"/>
                </a:xfrm>
                <a:prstGeom prst="rect">
                  <a:avLst/>
                </a:prstGeom>
                <a:gradFill flip="none" rotWithShape="1">
                  <a:gsLst>
                    <a:gs pos="15017">
                      <a:srgbClr val="FFFFFF"/>
                    </a:gs>
                    <a:gs pos="65937">
                      <a:srgbClr val="EDEDEE"/>
                    </a:gs>
                    <a:gs pos="100000">
                      <a:srgbClr val="DBDCDE"/>
                    </a:gs>
                  </a:gsLst>
                  <a:path path="circle">
                    <a:fillToRect t="100000" r="100000"/>
                  </a:path>
                  <a:tileRect l="-100000" b="-100000"/>
                </a:gradFill>
                <a:ln w="9525" cap="flat">
                  <a:solidFill>
                    <a:srgbClr val="FFFFFF"/>
                  </a:solidFill>
                  <a:prstDash val="solid"/>
                  <a:miter lim="400000"/>
                </a:ln>
                <a:effectLst/>
              </p:spPr>
              <p:txBody>
                <a:bodyPr wrap="square" lIns="45719" tIns="45719" rIns="45719" bIns="45719" numCol="1"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عزيزي المتعلم </a:t>
                  </a: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انتهى الدرس</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شكرًا على حسن الانتباه والمتابعة</a:t>
                  </a:r>
                </a:p>
              </p:txBody>
            </p:sp>
            <p:sp>
              <p:nvSpPr>
                <p:cNvPr id="12" name="Shape">
                  <a:extLst>
                    <a:ext uri="{FF2B5EF4-FFF2-40B4-BE49-F238E27FC236}">
                      <a16:creationId xmlns:a16="http://schemas.microsoft.com/office/drawing/2014/main" id="{6C1389D7-7E99-417F-B9F1-CF24E64415B7}"/>
                    </a:ext>
                  </a:extLst>
                </p:cNvPr>
                <p:cNvSpPr/>
                <p:nvPr/>
              </p:nvSpPr>
              <p:spPr>
                <a:xfrm>
                  <a:off x="3564670" y="-22189"/>
                  <a:ext cx="354551" cy="1327196"/>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10" name="Rounded Rectangle">
                <a:extLst>
                  <a:ext uri="{FF2B5EF4-FFF2-40B4-BE49-F238E27FC236}">
                    <a16:creationId xmlns:a16="http://schemas.microsoft.com/office/drawing/2014/main" id="{E0863611-632B-4932-A38A-5EADEC4330F4}"/>
                  </a:ext>
                </a:extLst>
              </p:cNvPr>
              <p:cNvSpPr/>
              <p:nvPr/>
            </p:nvSpPr>
            <p:spPr>
              <a:xfrm flipV="1">
                <a:off x="4013849" y="3098795"/>
                <a:ext cx="4023365" cy="93798"/>
              </a:xfrm>
              <a:prstGeom prst="roundRect">
                <a:avLst>
                  <a:gd name="adj" fmla="val 50000"/>
                </a:avLst>
              </a:prstGeom>
              <a:gradFill>
                <a:gsLst>
                  <a:gs pos="352">
                    <a:srgbClr val="FEFEFE"/>
                  </a:gs>
                  <a:gs pos="43101">
                    <a:srgbClr val="F6F8FC">
                      <a:alpha val="0"/>
                    </a:srgbClr>
                  </a:gs>
                  <a:gs pos="63934">
                    <a:srgbClr val="7B7C7E">
                      <a:alpha val="20500"/>
                    </a:srgbClr>
                  </a:gs>
                  <a:gs pos="76076">
                    <a:srgbClr val="000000">
                      <a:alpha val="41000"/>
                    </a:srgbClr>
                  </a:gs>
                </a:gsLst>
                <a:lin ang="16200000"/>
              </a:gra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7" name="Shape">
              <a:extLst>
                <a:ext uri="{FF2B5EF4-FFF2-40B4-BE49-F238E27FC236}">
                  <a16:creationId xmlns:a16="http://schemas.microsoft.com/office/drawing/2014/main" id="{91A50BD5-43E5-41CB-9E84-5B654D12E722}"/>
                </a:ext>
              </a:extLst>
            </p:cNvPr>
            <p:cNvSpPr/>
            <p:nvPr/>
          </p:nvSpPr>
          <p:spPr>
            <a:xfrm>
              <a:off x="8115823" y="2751525"/>
              <a:ext cx="417151" cy="1923513"/>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pic>
          <p:nvPicPr>
            <p:cNvPr id="8" name="Picture1.png" descr="Picture1.png">
              <a:extLst>
                <a:ext uri="{FF2B5EF4-FFF2-40B4-BE49-F238E27FC236}">
                  <a16:creationId xmlns:a16="http://schemas.microsoft.com/office/drawing/2014/main" id="{058D8CD8-2388-4FBC-81F4-10D5D47D2DA8}"/>
                </a:ext>
              </a:extLst>
            </p:cNvPr>
            <p:cNvPicPr>
              <a:picLocks/>
            </p:cNvPicPr>
            <p:nvPr/>
          </p:nvPicPr>
          <p:blipFill>
            <a:blip r:embed="rId2" cstate="print">
              <a:alphaModFix amt="87254"/>
            </a:blip>
            <a:stretch>
              <a:fillRect/>
            </a:stretch>
          </p:blipFill>
          <p:spPr>
            <a:xfrm rot="5400000" flipH="1">
              <a:off x="5936401" y="2617831"/>
              <a:ext cx="319198" cy="4663998"/>
            </a:xfrm>
            <a:prstGeom prst="rect">
              <a:avLst/>
            </a:prstGeom>
            <a:ln w="12700">
              <a:miter lim="400000"/>
            </a:ln>
          </p:spPr>
        </p:pic>
      </p:grpSp>
      <p:grpSp>
        <p:nvGrpSpPr>
          <p:cNvPr id="13" name="Group 12">
            <a:extLst>
              <a:ext uri="{FF2B5EF4-FFF2-40B4-BE49-F238E27FC236}">
                <a16:creationId xmlns:a16="http://schemas.microsoft.com/office/drawing/2014/main" id="{6779A847-0491-4DE6-BE70-60DEF22C6249}"/>
              </a:ext>
            </a:extLst>
          </p:cNvPr>
          <p:cNvGrpSpPr/>
          <p:nvPr/>
        </p:nvGrpSpPr>
        <p:grpSpPr>
          <a:xfrm>
            <a:off x="309489" y="6418912"/>
            <a:ext cx="11459469" cy="423042"/>
            <a:chOff x="309489" y="6418912"/>
            <a:chExt cx="11459469" cy="423042"/>
          </a:xfrm>
        </p:grpSpPr>
        <p:cxnSp>
          <p:nvCxnSpPr>
            <p:cNvPr id="14" name="Straight Connector 13">
              <a:extLst>
                <a:ext uri="{FF2B5EF4-FFF2-40B4-BE49-F238E27FC236}">
                  <a16:creationId xmlns:a16="http://schemas.microsoft.com/office/drawing/2014/main" id="{A4D1C203-18D0-4254-A1B4-A07CB72CC092}"/>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83DE8A-9FCA-4D08-962C-E5FF8DC31837}"/>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7"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39353839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652345-8601-406D-9A95-1A8922DC09EA}"/>
              </a:ext>
            </a:extLst>
          </p:cNvPr>
          <p:cNvGrpSpPr/>
          <p:nvPr/>
        </p:nvGrpSpPr>
        <p:grpSpPr>
          <a:xfrm>
            <a:off x="309489" y="6418912"/>
            <a:ext cx="11459469" cy="423042"/>
            <a:chOff x="309489" y="6418912"/>
            <a:chExt cx="11459469" cy="423042"/>
          </a:xfrm>
        </p:grpSpPr>
        <p:cxnSp>
          <p:nvCxnSpPr>
            <p:cNvPr id="10" name="Straight Connector 9">
              <a:extLst>
                <a:ext uri="{FF2B5EF4-FFF2-40B4-BE49-F238E27FC236}">
                  <a16:creationId xmlns:a16="http://schemas.microsoft.com/office/drawing/2014/main" id="{5E7CF211-182E-4B94-96CB-28D9C5220121}"/>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9818DE-6A4F-4F60-A1DC-9C98F6DB88B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2" name="Picture 7">
            <a:extLst>
              <a:ext uri="{FF2B5EF4-FFF2-40B4-BE49-F238E27FC236}">
                <a16:creationId xmlns:a16="http://schemas.microsoft.com/office/drawing/2014/main" id="{C97C77CF-3DF6-4C3D-BE25-AFF5C5182B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9491" y="76448"/>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4F4ECF9C-8126-4E4B-AA6E-EFBCA6A36022}"/>
              </a:ext>
            </a:extLst>
          </p:cNvPr>
          <p:cNvSpPr txBox="1">
            <a:spLocks/>
          </p:cNvSpPr>
          <p:nvPr/>
        </p:nvSpPr>
        <p:spPr>
          <a:xfrm>
            <a:off x="4280848" y="300505"/>
            <a:ext cx="3630304" cy="820298"/>
          </a:xfrm>
          <a:prstGeom prst="rect">
            <a:avLst/>
          </a:prstGeom>
          <a:solidFill>
            <a:schemeClr val="accent6">
              <a:lumMod val="20000"/>
              <a:lumOff val="8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SA"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تمهيـد</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5" name="Rectangle: Rounded Corners 1">
            <a:extLst>
              <a:ext uri="{FF2B5EF4-FFF2-40B4-BE49-F238E27FC236}">
                <a16:creationId xmlns:a16="http://schemas.microsoft.com/office/drawing/2014/main" id="{5920C338-131C-4F91-B4BD-A53FA5D4BFB5}"/>
              </a:ext>
            </a:extLst>
          </p:cNvPr>
          <p:cNvSpPr/>
          <p:nvPr/>
        </p:nvSpPr>
        <p:spPr>
          <a:xfrm>
            <a:off x="368149" y="1673091"/>
            <a:ext cx="11455702" cy="4503101"/>
          </a:xfrm>
          <a:prstGeom prst="roundRect">
            <a:avLst>
              <a:gd name="adj" fmla="val 9484"/>
            </a:avLst>
          </a:prstGeom>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rtl="1">
              <a:lnSpc>
                <a:spcPct val="150000"/>
              </a:lnSpc>
              <a:defRPr/>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مرّ بك -أيها الطالب أيتها الطالبة- في دراستك السابقة للسيرة النبوية، أنّ الرسول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ابتدأ دعوته لقريش سرًا، ثم جهر بها لمّا كثر أتباعه. </a:t>
            </a:r>
          </a:p>
          <a:p>
            <a:pPr lvl="0" algn="just" rtl="1">
              <a:lnSpc>
                <a:spcPct val="150000"/>
              </a:lnSpc>
              <a:defRPr/>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ومرّت بك أيضًا الحروب والغزوات التي خاضها الرسول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cs typeface="Sakkal Majalla" panose="02000000000000000000" pitchFamily="2" charset="-78"/>
              </a:rPr>
              <a:t> </a:t>
            </a:r>
            <a:r>
              <a:rPr lang="ar-BH" sz="2800" b="1" kern="0"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وأصحابه دفاعًا عن هذه الدعوة، حتى انتشر الإسلام بتأييد الله تعالى، داخل الجزيرة العربية وخارجها.</a:t>
            </a:r>
          </a:p>
          <a:p>
            <a:pPr lvl="0" algn="ctr" rtl="1">
              <a:lnSpc>
                <a:spcPct val="150000"/>
              </a:lnSpc>
              <a:defRPr/>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فما هي يا ترى الطرائق والوسائل التي سلكها الرسول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في دعوته إلى ربه </a:t>
            </a:r>
            <a:r>
              <a:rPr lang="en-US"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kern="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حتى بلغت هذا المدى البعيد في فترة وجيزة؟</a:t>
            </a:r>
          </a:p>
        </p:txBody>
      </p:sp>
      <p:sp>
        <p:nvSpPr>
          <p:cNvPr id="16" name="Title 1">
            <a:extLst>
              <a:ext uri="{FF2B5EF4-FFF2-40B4-BE49-F238E27FC236}">
                <a16:creationId xmlns:a16="http://schemas.microsoft.com/office/drawing/2014/main" id="{E03D5DF0-DDA6-4948-A348-4AF009ED381C}"/>
              </a:ext>
            </a:extLst>
          </p:cNvPr>
          <p:cNvSpPr txBox="1">
            <a:spLocks/>
          </p:cNvSpPr>
          <p:nvPr/>
        </p:nvSpPr>
        <p:spPr>
          <a:xfrm>
            <a:off x="149226" y="76448"/>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3960831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p:cTn id="15"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5">
                                            <p:txEl>
                                              <p:pRg st="0" end="0"/>
                                            </p:txEl>
                                          </p:spTgt>
                                        </p:tgtEl>
                                      </p:cBhvr>
                                    </p:animEffect>
                                  </p:childTnLst>
                                </p:cTn>
                              </p:par>
                            </p:childTnLst>
                          </p:cTn>
                        </p:par>
                        <p:par>
                          <p:cTn id="19" fill="hold">
                            <p:stCondLst>
                              <p:cond delay="3500"/>
                            </p:stCondLst>
                            <p:childTnLst>
                              <p:par>
                                <p:cTn id="20" presetID="31" presetClass="entr" presetSubtype="0" fill="hold"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p:cTn id="22"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15">
                                            <p:txEl>
                                              <p:pRg st="1" end="1"/>
                                            </p:txEl>
                                          </p:spTgt>
                                        </p:tgtEl>
                                      </p:cBhvr>
                                    </p:animEffect>
                                  </p:childTnLst>
                                </p:cTn>
                              </p:par>
                            </p:childTnLst>
                          </p:cTn>
                        </p:par>
                        <p:par>
                          <p:cTn id="26" fill="hold">
                            <p:stCondLst>
                              <p:cond delay="4500"/>
                            </p:stCondLst>
                            <p:childTnLst>
                              <p:par>
                                <p:cTn id="27" presetID="31" presetClass="entr" presetSubtype="0" fill="hold" nodeType="after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p:cTn id="29"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945071" y="89077"/>
            <a:ext cx="2301855" cy="673975"/>
          </a:xfrm>
          <a:custGeom>
            <a:avLst/>
            <a:gdLst>
              <a:gd name="connsiteX0" fmla="*/ 0 w 2301855"/>
              <a:gd name="connsiteY0" fmla="*/ 112331 h 673975"/>
              <a:gd name="connsiteX1" fmla="*/ 112331 w 2301855"/>
              <a:gd name="connsiteY1" fmla="*/ 0 h 673975"/>
              <a:gd name="connsiteX2" fmla="*/ 825501 w 2301855"/>
              <a:gd name="connsiteY2" fmla="*/ 0 h 673975"/>
              <a:gd name="connsiteX3" fmla="*/ 1455582 w 2301855"/>
              <a:gd name="connsiteY3" fmla="*/ 0 h 673975"/>
              <a:gd name="connsiteX4" fmla="*/ 2189524 w 2301855"/>
              <a:gd name="connsiteY4" fmla="*/ 0 h 673975"/>
              <a:gd name="connsiteX5" fmla="*/ 2301855 w 2301855"/>
              <a:gd name="connsiteY5" fmla="*/ 112331 h 673975"/>
              <a:gd name="connsiteX6" fmla="*/ 2301855 w 2301855"/>
              <a:gd name="connsiteY6" fmla="*/ 561644 h 673975"/>
              <a:gd name="connsiteX7" fmla="*/ 2189524 w 2301855"/>
              <a:gd name="connsiteY7" fmla="*/ 673975 h 673975"/>
              <a:gd name="connsiteX8" fmla="*/ 1455582 w 2301855"/>
              <a:gd name="connsiteY8" fmla="*/ 673975 h 673975"/>
              <a:gd name="connsiteX9" fmla="*/ 763185 w 2301855"/>
              <a:gd name="connsiteY9" fmla="*/ 673975 h 673975"/>
              <a:gd name="connsiteX10" fmla="*/ 112331 w 2301855"/>
              <a:gd name="connsiteY10" fmla="*/ 673975 h 673975"/>
              <a:gd name="connsiteX11" fmla="*/ 0 w 2301855"/>
              <a:gd name="connsiteY11" fmla="*/ 561644 h 673975"/>
              <a:gd name="connsiteX12" fmla="*/ 0 w 2301855"/>
              <a:gd name="connsiteY12" fmla="*/ 112331 h 67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1855" h="673975" fill="none" extrusionOk="0">
                <a:moveTo>
                  <a:pt x="0" y="112331"/>
                </a:moveTo>
                <a:cubicBezTo>
                  <a:pt x="-977" y="43831"/>
                  <a:pt x="52184" y="9644"/>
                  <a:pt x="112331" y="0"/>
                </a:cubicBezTo>
                <a:cubicBezTo>
                  <a:pt x="358689" y="-3131"/>
                  <a:pt x="644496" y="-2660"/>
                  <a:pt x="825501" y="0"/>
                </a:cubicBezTo>
                <a:cubicBezTo>
                  <a:pt x="1006506" y="2660"/>
                  <a:pt x="1262770" y="-25924"/>
                  <a:pt x="1455582" y="0"/>
                </a:cubicBezTo>
                <a:cubicBezTo>
                  <a:pt x="1648394" y="25924"/>
                  <a:pt x="1841075" y="-15601"/>
                  <a:pt x="2189524" y="0"/>
                </a:cubicBezTo>
                <a:cubicBezTo>
                  <a:pt x="2259308" y="-12370"/>
                  <a:pt x="2303619" y="54068"/>
                  <a:pt x="2301855" y="112331"/>
                </a:cubicBezTo>
                <a:cubicBezTo>
                  <a:pt x="2295613" y="265883"/>
                  <a:pt x="2284924" y="359263"/>
                  <a:pt x="2301855" y="561644"/>
                </a:cubicBezTo>
                <a:cubicBezTo>
                  <a:pt x="2308327" y="635966"/>
                  <a:pt x="2239520" y="668450"/>
                  <a:pt x="2189524" y="673975"/>
                </a:cubicBezTo>
                <a:cubicBezTo>
                  <a:pt x="1839753" y="641437"/>
                  <a:pt x="1610729" y="640680"/>
                  <a:pt x="1455582" y="673975"/>
                </a:cubicBezTo>
                <a:cubicBezTo>
                  <a:pt x="1300435" y="707270"/>
                  <a:pt x="1061314" y="643597"/>
                  <a:pt x="763185" y="673975"/>
                </a:cubicBezTo>
                <a:cubicBezTo>
                  <a:pt x="465056" y="704353"/>
                  <a:pt x="356770" y="644908"/>
                  <a:pt x="112331" y="673975"/>
                </a:cubicBezTo>
                <a:cubicBezTo>
                  <a:pt x="38652" y="666703"/>
                  <a:pt x="-3854" y="613608"/>
                  <a:pt x="0" y="561644"/>
                </a:cubicBezTo>
                <a:cubicBezTo>
                  <a:pt x="-6946" y="442487"/>
                  <a:pt x="-7725" y="288934"/>
                  <a:pt x="0" y="112331"/>
                </a:cubicBezTo>
                <a:close/>
              </a:path>
              <a:path w="2301855" h="673975" stroke="0" extrusionOk="0">
                <a:moveTo>
                  <a:pt x="0" y="112331"/>
                </a:moveTo>
                <a:cubicBezTo>
                  <a:pt x="-3493" y="47080"/>
                  <a:pt x="40437" y="-9476"/>
                  <a:pt x="112331" y="0"/>
                </a:cubicBezTo>
                <a:cubicBezTo>
                  <a:pt x="389963" y="-25534"/>
                  <a:pt x="612270" y="10717"/>
                  <a:pt x="763185" y="0"/>
                </a:cubicBezTo>
                <a:cubicBezTo>
                  <a:pt x="914100" y="-10717"/>
                  <a:pt x="1257668" y="26960"/>
                  <a:pt x="1393267" y="0"/>
                </a:cubicBezTo>
                <a:cubicBezTo>
                  <a:pt x="1528866" y="-26960"/>
                  <a:pt x="2022900" y="36945"/>
                  <a:pt x="2189524" y="0"/>
                </a:cubicBezTo>
                <a:cubicBezTo>
                  <a:pt x="2243892" y="-1648"/>
                  <a:pt x="2311530" y="56926"/>
                  <a:pt x="2301855" y="112331"/>
                </a:cubicBezTo>
                <a:cubicBezTo>
                  <a:pt x="2304553" y="279711"/>
                  <a:pt x="2295547" y="373888"/>
                  <a:pt x="2301855" y="561644"/>
                </a:cubicBezTo>
                <a:cubicBezTo>
                  <a:pt x="2305332" y="611924"/>
                  <a:pt x="2251413" y="684429"/>
                  <a:pt x="2189524" y="673975"/>
                </a:cubicBezTo>
                <a:cubicBezTo>
                  <a:pt x="2001056" y="697733"/>
                  <a:pt x="1632412" y="703412"/>
                  <a:pt x="1455582" y="673975"/>
                </a:cubicBezTo>
                <a:cubicBezTo>
                  <a:pt x="1278752" y="644538"/>
                  <a:pt x="1028589" y="694685"/>
                  <a:pt x="825501" y="673975"/>
                </a:cubicBezTo>
                <a:cubicBezTo>
                  <a:pt x="622413" y="653265"/>
                  <a:pt x="413626" y="667094"/>
                  <a:pt x="112331" y="673975"/>
                </a:cubicBezTo>
                <a:cubicBezTo>
                  <a:pt x="39414" y="674657"/>
                  <a:pt x="1246" y="624941"/>
                  <a:pt x="0" y="561644"/>
                </a:cubicBezTo>
                <a:cubicBezTo>
                  <a:pt x="5263" y="430534"/>
                  <a:pt x="2561" y="221163"/>
                  <a:pt x="0" y="112331"/>
                </a:cubicBezTo>
                <a:close/>
              </a:path>
            </a:pathLst>
          </a:custGeom>
          <a:solidFill>
            <a:schemeClr val="accent5">
              <a:lumMod val="50000"/>
            </a:schemeClr>
          </a:solidFill>
          <a:ln>
            <a:solidFill>
              <a:schemeClr val="accent5">
                <a:lumMod val="50000"/>
              </a:schemeClr>
            </a:solidFill>
            <a:extLst>
              <a:ext uri="{C807C97D-BFC1-408E-A445-0C87EB9F89A2}">
                <ask:lineSketchStyleProps xmlns:ask="http://schemas.microsoft.com/office/drawing/2018/sketchyshapes" sd="108066092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rPr>
              <a:t>نشاط</a:t>
            </a:r>
            <a:endParaRPr kumimoji="0" lang="en-US" sz="36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endParaRPr>
          </a:p>
        </p:txBody>
      </p:sp>
      <p:sp>
        <p:nvSpPr>
          <p:cNvPr id="6" name="Rectangle: Rounded Corners 5">
            <a:extLst>
              <a:ext uri="{FF2B5EF4-FFF2-40B4-BE49-F238E27FC236}">
                <a16:creationId xmlns:a16="http://schemas.microsoft.com/office/drawing/2014/main" id="{850099B5-AAF5-404A-B3FC-BFE2A9DEE3B1}"/>
              </a:ext>
            </a:extLst>
          </p:cNvPr>
          <p:cNvSpPr/>
          <p:nvPr/>
        </p:nvSpPr>
        <p:spPr>
          <a:xfrm>
            <a:off x="6217920" y="2625634"/>
            <a:ext cx="5698403" cy="968696"/>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lang="ar-BH" sz="2800" b="1" dirty="0">
                <a:solidFill>
                  <a:prstClr val="black"/>
                </a:solidFill>
                <a:latin typeface="Sakkal Majalla" panose="02000000000000000000" pitchFamily="2" charset="-78"/>
                <a:cs typeface="Sakkal Majalla" panose="02000000000000000000" pitchFamily="2" charset="-78"/>
              </a:rPr>
              <a:t>1-</a:t>
            </a:r>
            <a:r>
              <a:rPr lang="en-US" sz="2800" b="1" dirty="0">
                <a:solidFill>
                  <a:prstClr val="black"/>
                </a:solidFill>
                <a:latin typeface="Sakkal Majalla" panose="02000000000000000000" pitchFamily="2" charset="-78"/>
                <a:cs typeface="Sakkal Majalla" panose="02000000000000000000" pitchFamily="2" charset="-78"/>
              </a:rPr>
              <a:t> </a:t>
            </a:r>
            <a:r>
              <a:rPr lang="ar-BH" sz="2800" b="1" dirty="0">
                <a:solidFill>
                  <a:srgbClr val="002060"/>
                </a:solidFill>
                <a:latin typeface="Sakkal Majalla" panose="02000000000000000000" pitchFamily="2" charset="-78"/>
                <a:ea typeface="Calibri" panose="020F0502020204030204" pitchFamily="34" charset="0"/>
                <a:cs typeface="Sakkal Majalla" panose="02000000000000000000" pitchFamily="2" charset="-78"/>
              </a:rPr>
              <a:t>ابتدأ الرسول دعوته لقريش جهرًا، ثم جعلها سرًا . </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20C76075-0FF5-4D7A-8607-39E8102D63F1}"/>
              </a:ext>
            </a:extLst>
          </p:cNvPr>
          <p:cNvSpPr/>
          <p:nvPr/>
        </p:nvSpPr>
        <p:spPr>
          <a:xfrm>
            <a:off x="275675" y="2625634"/>
            <a:ext cx="5908425" cy="968696"/>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algn="ctr">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ابتدأ الرسول دعوته لقريش سرًا، ثم جهر بها.</a:t>
            </a:r>
            <a:endParaRPr lang="ar-BH" sz="2800" b="1" dirty="0">
              <a:solidFill>
                <a:srgbClr val="FF0000"/>
              </a:solidFill>
              <a:latin typeface="Sakkal Majalla" panose="02000000000000000000" pitchFamily="2" charset="-78"/>
              <a:cs typeface="Sakkal Majalla" panose="02000000000000000000" pitchFamily="2" charset="-78"/>
            </a:endParaRPr>
          </a:p>
          <a:p>
            <a:pPr lvl="0" algn="ctr">
              <a:defRPr/>
            </a:pPr>
            <a:endParaRPr lang="ar-BH" sz="2500" b="1" dirty="0">
              <a:solidFill>
                <a:srgbClr val="FF0000"/>
              </a:solidFill>
              <a:latin typeface="Sakkal Majalla" panose="02000000000000000000" pitchFamily="2" charset="-78"/>
              <a:cs typeface="Sakkal Majalla" panose="02000000000000000000" pitchFamily="2" charset="-78"/>
            </a:endParaRPr>
          </a:p>
        </p:txBody>
      </p:sp>
      <p:sp>
        <p:nvSpPr>
          <p:cNvPr id="10" name="Flowchart: Alternate Process 9">
            <a:extLst>
              <a:ext uri="{FF2B5EF4-FFF2-40B4-BE49-F238E27FC236}">
                <a16:creationId xmlns:a16="http://schemas.microsoft.com/office/drawing/2014/main" id="{F25E769C-D401-49C7-A8B6-73BF308CE22A}"/>
              </a:ext>
            </a:extLst>
          </p:cNvPr>
          <p:cNvSpPr/>
          <p:nvPr/>
        </p:nvSpPr>
        <p:spPr>
          <a:xfrm>
            <a:off x="309489" y="1744158"/>
            <a:ext cx="5874611" cy="766521"/>
          </a:xfrm>
          <a:prstGeom prst="flowChartAlternateProcess">
            <a:avLst/>
          </a:prstGeom>
          <a:solidFill>
            <a:schemeClr val="tx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ar-BH" sz="2800" b="1" dirty="0">
              <a:solidFill>
                <a:prstClr val="black"/>
              </a:solidFill>
              <a:latin typeface="Sakkal Majalla" panose="02000000000000000000" pitchFamily="2" charset="-78"/>
              <a:cs typeface="Sakkal Majalla" panose="02000000000000000000" pitchFamily="2" charset="-78"/>
            </a:endParaRPr>
          </a:p>
          <a:p>
            <a:pPr algn="ctr">
              <a:defRPr/>
            </a:pPr>
            <a:r>
              <a:rPr lang="ar-BH" sz="2800" b="1" dirty="0">
                <a:solidFill>
                  <a:prstClr val="black"/>
                </a:solidFill>
                <a:latin typeface="Sakkal Majalla" panose="02000000000000000000" pitchFamily="2" charset="-78"/>
                <a:cs typeface="Sakkal Majalla" panose="02000000000000000000" pitchFamily="2" charset="-78"/>
              </a:rPr>
              <a:t>العبارات بصياغة صحيحة</a:t>
            </a:r>
            <a:endParaRPr lang="en-US" sz="2800" b="1" dirty="0">
              <a:solidFill>
                <a:prstClr val="black"/>
              </a:solidFill>
              <a:latin typeface="Sakkal Majalla" panose="02000000000000000000" pitchFamily="2" charset="-78"/>
              <a:cs typeface="Sakkal Majalla" panose="02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1" name="Flowchart: Alternate Process 10">
            <a:extLst>
              <a:ext uri="{FF2B5EF4-FFF2-40B4-BE49-F238E27FC236}">
                <a16:creationId xmlns:a16="http://schemas.microsoft.com/office/drawing/2014/main" id="{FFB8B050-5FAB-480C-9B80-E4BFE463D7E6}"/>
              </a:ext>
            </a:extLst>
          </p:cNvPr>
          <p:cNvSpPr/>
          <p:nvPr/>
        </p:nvSpPr>
        <p:spPr>
          <a:xfrm>
            <a:off x="6217920" y="1730223"/>
            <a:ext cx="5698402" cy="806883"/>
          </a:xfrm>
          <a:prstGeom prst="flowChartAlternateProcess">
            <a:avLst/>
          </a:prstGeom>
          <a:solidFill>
            <a:schemeClr val="tx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defRPr/>
            </a:pPr>
            <a:endParaRPr lang="ar-BH" sz="2800" b="1" dirty="0">
              <a:solidFill>
                <a:prstClr val="black"/>
              </a:solidFill>
              <a:latin typeface="Sakkal Majalla" panose="02000000000000000000" pitchFamily="2" charset="-78"/>
              <a:cs typeface="Sakkal Majalla" panose="02000000000000000000" pitchFamily="2" charset="-78"/>
            </a:endParaRPr>
          </a:p>
          <a:p>
            <a:pPr algn="ctr" rtl="1">
              <a:defRPr/>
            </a:pPr>
            <a:r>
              <a:rPr lang="ar-BH" sz="2800" b="1" dirty="0">
                <a:solidFill>
                  <a:prstClr val="black"/>
                </a:solidFill>
                <a:latin typeface="Sakkal Majalla" panose="02000000000000000000" pitchFamily="2" charset="-78"/>
                <a:cs typeface="Sakkal Majalla" panose="02000000000000000000" pitchFamily="2" charset="-78"/>
              </a:rPr>
              <a:t>العبارات بصياغة غير صحيحة</a:t>
            </a:r>
            <a:endParaRPr lang="en-US" sz="2800" b="1" dirty="0">
              <a:solidFill>
                <a:prstClr val="black"/>
              </a:solidFill>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6217920" y="3693513"/>
            <a:ext cx="5698402" cy="1276653"/>
          </a:xfrm>
          <a:prstGeom prst="roundRect">
            <a:avLst/>
          </a:prstGeom>
          <a:solidFill>
            <a:schemeClr val="accent6">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ar-BH" sz="2800" b="1" dirty="0">
                <a:solidFill>
                  <a:prstClr val="black"/>
                </a:solidFill>
                <a:latin typeface="Sakkal Majalla" panose="02000000000000000000" pitchFamily="2" charset="-78"/>
                <a:cs typeface="Sakkal Majalla" panose="02000000000000000000" pitchFamily="2" charset="-78"/>
              </a:rPr>
              <a:t>2- </a:t>
            </a:r>
            <a:r>
              <a:rPr lang="ar-BH" sz="2800" b="1" dirty="0">
                <a:solidFill>
                  <a:srgbClr val="002060"/>
                </a:solidFill>
                <a:latin typeface="Sakkal Majalla" panose="02000000000000000000" pitchFamily="2" charset="-78"/>
                <a:ea typeface="Calibri" panose="020F0502020204030204" pitchFamily="34" charset="0"/>
                <a:cs typeface="Sakkal Majalla" panose="02000000000000000000" pitchFamily="2" charset="-78"/>
              </a:rPr>
              <a:t>انتشر الإسلام بتأييد الله تعالى، داخل مكة وخارجها.</a:t>
            </a:r>
            <a:endParaRPr lang="en-US"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6217920" y="5069349"/>
            <a:ext cx="5698403" cy="1276652"/>
          </a:xfrm>
          <a:prstGeom prst="round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lang="ar-BH" sz="2800" b="1" dirty="0">
                <a:solidFill>
                  <a:prstClr val="black"/>
                </a:solidFill>
                <a:latin typeface="Sakkal Majalla" panose="02000000000000000000" pitchFamily="2" charset="-78"/>
                <a:cs typeface="Sakkal Majalla" panose="02000000000000000000" pitchFamily="2" charset="-78"/>
              </a:rPr>
              <a:t>3- يمكن معرفة طرائق نشر الدعوة الإسلامية من خلال معرفتنا بتفسير القرآن الكريم</a:t>
            </a:r>
            <a:r>
              <a:rPr lang="ar-BH" sz="2800" b="1" kern="0" dirty="0">
                <a:solidFill>
                  <a:prstClr val="black"/>
                </a:solidFill>
                <a:latin typeface="Sakkal Majalla" panose="02000000000000000000" pitchFamily="2" charset="-78"/>
                <a:cs typeface="Sakkal Majalla" panose="02000000000000000000" pitchFamily="2" charset="-78"/>
              </a:rPr>
              <a:t>.</a:t>
            </a:r>
            <a:endParaRPr lang="en-US" sz="2800" b="1"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lvl="0" algn="just" rtl="1">
              <a:defRPr/>
            </a:pPr>
            <a:endParaRPr kumimoji="0" lang="en-US"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D463128-9EE5-46BD-AFB5-B43C895521D4}"/>
              </a:ext>
            </a:extLst>
          </p:cNvPr>
          <p:cNvSpPr/>
          <p:nvPr/>
        </p:nvSpPr>
        <p:spPr>
          <a:xfrm>
            <a:off x="275670" y="5070403"/>
            <a:ext cx="5874810" cy="1275598"/>
          </a:xfrm>
          <a:prstGeom prst="round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457200"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يمكن معرفة طرائق نشر الدعوة الإسلامية من خلال معرفتنا بالسيرة النبوية العطرة، والسنة النبوية الشريفة.</a:t>
            </a:r>
            <a:endParaRPr lang="ko-KR" altLang="en-US"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2164305" y="1000198"/>
            <a:ext cx="7863385" cy="576005"/>
          </a:xfrm>
          <a:prstGeom prst="roundRect">
            <a:avLst/>
          </a:prstGeom>
          <a:solidFill>
            <a:schemeClr val="accent2">
              <a:lumMod val="20000"/>
              <a:lumOff val="80000"/>
            </a:schemeClr>
          </a:solidFill>
          <a:ln w="28575">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2800" b="1" dirty="0">
                <a:solidFill>
                  <a:prstClr val="black"/>
                </a:solidFill>
                <a:latin typeface="Sakkal Majalla" panose="02000000000000000000" pitchFamily="2" charset="-78"/>
                <a:cs typeface="Sakkal Majalla" panose="02000000000000000000" pitchFamily="2" charset="-78"/>
              </a:rPr>
              <a:t>في ضوء التمهيد السابق أعد صياغة العبارات الآتية بصورة صحيحة.</a:t>
            </a:r>
            <a:endParaRPr lang="en-US" sz="2800" b="1" dirty="0">
              <a:solidFill>
                <a:prstClr val="black"/>
              </a:solidFill>
              <a:latin typeface="Sakkal Majalla" panose="02000000000000000000" pitchFamily="2" charset="-78"/>
              <a:cs typeface="Sakkal Majalla" panose="02000000000000000000" pitchFamily="2" charset="-78"/>
            </a:endParaRPr>
          </a:p>
        </p:txBody>
      </p:sp>
      <p:sp>
        <p:nvSpPr>
          <p:cNvPr id="2" name="Speech Bubble: Rectangle with Corners Rounded 1">
            <a:extLst>
              <a:ext uri="{FF2B5EF4-FFF2-40B4-BE49-F238E27FC236}">
                <a16:creationId xmlns:a16="http://schemas.microsoft.com/office/drawing/2014/main" id="{3000E5B7-C1B8-4E5D-84D8-97BECEE60893}"/>
              </a:ext>
            </a:extLst>
          </p:cNvPr>
          <p:cNvSpPr/>
          <p:nvPr/>
        </p:nvSpPr>
        <p:spPr>
          <a:xfrm>
            <a:off x="9875970" y="160080"/>
            <a:ext cx="2166804" cy="677335"/>
          </a:xfrm>
          <a:prstGeom prst="wedgeRoundRectCallout">
            <a:avLst>
              <a:gd name="adj1" fmla="val 5818"/>
              <a:gd name="adj2" fmla="val 834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B9417F82-40CC-4A29-8AD0-94C4CDB6B2F2}"/>
              </a:ext>
            </a:extLst>
          </p:cNvPr>
          <p:cNvSpPr/>
          <p:nvPr/>
        </p:nvSpPr>
        <p:spPr>
          <a:xfrm>
            <a:off x="7378150" y="93542"/>
            <a:ext cx="2000737" cy="673975"/>
          </a:xfrm>
          <a:prstGeom prst="roundRect">
            <a:avLst/>
          </a:prstGeom>
          <a:solidFill>
            <a:schemeClr val="accent6">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الإجابة</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23" name="Speech Bubble: Rectangle with Corners Rounded 22">
            <a:extLst>
              <a:ext uri="{FF2B5EF4-FFF2-40B4-BE49-F238E27FC236}">
                <a16:creationId xmlns:a16="http://schemas.microsoft.com/office/drawing/2014/main" id="{A8D66AC9-456E-414D-9C1A-8B641819A75D}"/>
              </a:ext>
            </a:extLst>
          </p:cNvPr>
          <p:cNvSpPr/>
          <p:nvPr/>
        </p:nvSpPr>
        <p:spPr>
          <a:xfrm>
            <a:off x="9875970" y="152648"/>
            <a:ext cx="2166804" cy="679595"/>
          </a:xfrm>
          <a:prstGeom prst="wedgeRoundRectCallout">
            <a:avLst>
              <a:gd name="adj1" fmla="val 6533"/>
              <a:gd name="adj2" fmla="val 8345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بارك الله فيك</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grpSp>
        <p:nvGrpSpPr>
          <p:cNvPr id="20" name="Group 19">
            <a:extLst>
              <a:ext uri="{FF2B5EF4-FFF2-40B4-BE49-F238E27FC236}">
                <a16:creationId xmlns:a16="http://schemas.microsoft.com/office/drawing/2014/main" id="{D01B5631-AB0B-4FE1-B1EC-C643F4D182C9}"/>
              </a:ext>
            </a:extLst>
          </p:cNvPr>
          <p:cNvGrpSpPr/>
          <p:nvPr/>
        </p:nvGrpSpPr>
        <p:grpSpPr>
          <a:xfrm>
            <a:off x="309489" y="6418912"/>
            <a:ext cx="11459469" cy="423042"/>
            <a:chOff x="309489" y="6418912"/>
            <a:chExt cx="11459469" cy="423042"/>
          </a:xfrm>
        </p:grpSpPr>
        <p:cxnSp>
          <p:nvCxnSpPr>
            <p:cNvPr id="22" name="Straight Connector 21">
              <a:extLst>
                <a:ext uri="{FF2B5EF4-FFF2-40B4-BE49-F238E27FC236}">
                  <a16:creationId xmlns:a16="http://schemas.microsoft.com/office/drawing/2014/main" id="{EA5A3DE3-80EA-4E2C-A720-8921610E6794}"/>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9882052-6707-4055-8341-90E3BE7100B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9" name="Rectangle: Rounded Corners 13">
            <a:extLst>
              <a:ext uri="{FF2B5EF4-FFF2-40B4-BE49-F238E27FC236}">
                <a16:creationId xmlns:a16="http://schemas.microsoft.com/office/drawing/2014/main" id="{55B02C45-E06C-4879-9842-9BF23C0FAD4E}"/>
              </a:ext>
            </a:extLst>
          </p:cNvPr>
          <p:cNvSpPr/>
          <p:nvPr/>
        </p:nvSpPr>
        <p:spPr>
          <a:xfrm>
            <a:off x="309489" y="3727414"/>
            <a:ext cx="5874610" cy="1276653"/>
          </a:xfrm>
          <a:prstGeom prst="round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انتشر الإسلام بتأييد الله تعالى، داخل الجزيرة العربية وخارجها.</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32"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578697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2000"/>
                                        <p:tgtEl>
                                          <p:spTgt spid="18"/>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2000"/>
                                        <p:tgtEl>
                                          <p:spTgt spid="11"/>
                                        </p:tgtEl>
                                      </p:cBhvr>
                                    </p:animEffect>
                                  </p:childTnLst>
                                </p:cTn>
                              </p:par>
                            </p:childTnLst>
                          </p:cTn>
                        </p:par>
                        <p:par>
                          <p:cTn id="29" fill="hold">
                            <p:stCondLst>
                              <p:cond delay="6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000"/>
                                        <p:tgtEl>
                                          <p:spTgt spid="10"/>
                                        </p:tgtEl>
                                      </p:cBhvr>
                                    </p:animEffect>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ppt_x</p:attrName>
                                        </p:attrNameLst>
                                      </p:cBhvr>
                                      <p:tavLst>
                                        <p:tav tm="0">
                                          <p:val>
                                            <p:strVal val="#ppt_x"/>
                                          </p:val>
                                        </p:tav>
                                        <p:tav tm="100000">
                                          <p:val>
                                            <p:strVal val="#ppt_x"/>
                                          </p:val>
                                        </p:tav>
                                      </p:tavLst>
                                    </p:anim>
                                    <p:anim calcmode="lin" valueType="num">
                                      <p:cBhvr>
                                        <p:cTn id="38" dur="2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ppt_x</p:attrName>
                                        </p:attrNameLst>
                                      </p:cBhvr>
                                      <p:tavLst>
                                        <p:tav tm="0">
                                          <p:val>
                                            <p:strVal val="#ppt_x"/>
                                          </p:val>
                                        </p:tav>
                                        <p:tav tm="100000">
                                          <p:val>
                                            <p:strVal val="#ppt_x"/>
                                          </p:val>
                                        </p:tav>
                                      </p:tavLst>
                                    </p:anim>
                                    <p:anim calcmode="lin" valueType="num">
                                      <p:cBhvr>
                                        <p:cTn id="44" dur="2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anim calcmode="lin" valueType="num">
                                      <p:cBhvr>
                                        <p:cTn id="49" dur="2000" fill="hold"/>
                                        <p:tgtEl>
                                          <p:spTgt spid="16"/>
                                        </p:tgtEl>
                                        <p:attrNameLst>
                                          <p:attrName>ppt_x</p:attrName>
                                        </p:attrNameLst>
                                      </p:cBhvr>
                                      <p:tavLst>
                                        <p:tav tm="0">
                                          <p:val>
                                            <p:strVal val="#ppt_x"/>
                                          </p:val>
                                        </p:tav>
                                        <p:tav tm="100000">
                                          <p:val>
                                            <p:strVal val="#ppt_x"/>
                                          </p:val>
                                        </p:tav>
                                      </p:tavLst>
                                    </p:anim>
                                    <p:anim calcmode="lin" valueType="num">
                                      <p:cBhvr>
                                        <p:cTn id="50" dur="2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26"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80">
                                          <p:stCondLst>
                                            <p:cond delay="0"/>
                                          </p:stCondLst>
                                        </p:cTn>
                                        <p:tgtEl>
                                          <p:spTgt spid="21"/>
                                        </p:tgtEl>
                                      </p:cBhvr>
                                    </p:animEffect>
                                    <p:anim calcmode="lin" valueType="num">
                                      <p:cBhvr>
                                        <p:cTn id="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0" dur="26">
                                          <p:stCondLst>
                                            <p:cond delay="650"/>
                                          </p:stCondLst>
                                        </p:cTn>
                                        <p:tgtEl>
                                          <p:spTgt spid="21"/>
                                        </p:tgtEl>
                                      </p:cBhvr>
                                      <p:to x="100000" y="60000"/>
                                    </p:animScale>
                                    <p:animScale>
                                      <p:cBhvr>
                                        <p:cTn id="61" dur="166" decel="50000">
                                          <p:stCondLst>
                                            <p:cond delay="676"/>
                                          </p:stCondLst>
                                        </p:cTn>
                                        <p:tgtEl>
                                          <p:spTgt spid="21"/>
                                        </p:tgtEl>
                                      </p:cBhvr>
                                      <p:to x="100000" y="100000"/>
                                    </p:animScale>
                                    <p:animScale>
                                      <p:cBhvr>
                                        <p:cTn id="62" dur="26">
                                          <p:stCondLst>
                                            <p:cond delay="1312"/>
                                          </p:stCondLst>
                                        </p:cTn>
                                        <p:tgtEl>
                                          <p:spTgt spid="21"/>
                                        </p:tgtEl>
                                      </p:cBhvr>
                                      <p:to x="100000" y="80000"/>
                                    </p:animScale>
                                    <p:animScale>
                                      <p:cBhvr>
                                        <p:cTn id="63" dur="166" decel="50000">
                                          <p:stCondLst>
                                            <p:cond delay="1338"/>
                                          </p:stCondLst>
                                        </p:cTn>
                                        <p:tgtEl>
                                          <p:spTgt spid="21"/>
                                        </p:tgtEl>
                                      </p:cBhvr>
                                      <p:to x="100000" y="100000"/>
                                    </p:animScale>
                                    <p:animScale>
                                      <p:cBhvr>
                                        <p:cTn id="64" dur="26">
                                          <p:stCondLst>
                                            <p:cond delay="1642"/>
                                          </p:stCondLst>
                                        </p:cTn>
                                        <p:tgtEl>
                                          <p:spTgt spid="21"/>
                                        </p:tgtEl>
                                      </p:cBhvr>
                                      <p:to x="100000" y="90000"/>
                                    </p:animScale>
                                    <p:animScale>
                                      <p:cBhvr>
                                        <p:cTn id="65" dur="166" decel="50000">
                                          <p:stCondLst>
                                            <p:cond delay="1668"/>
                                          </p:stCondLst>
                                        </p:cTn>
                                        <p:tgtEl>
                                          <p:spTgt spid="21"/>
                                        </p:tgtEl>
                                      </p:cBhvr>
                                      <p:to x="100000" y="100000"/>
                                    </p:animScale>
                                    <p:animScale>
                                      <p:cBhvr>
                                        <p:cTn id="66" dur="26">
                                          <p:stCondLst>
                                            <p:cond delay="1808"/>
                                          </p:stCondLst>
                                        </p:cTn>
                                        <p:tgtEl>
                                          <p:spTgt spid="21"/>
                                        </p:tgtEl>
                                      </p:cBhvr>
                                      <p:to x="100000" y="95000"/>
                                    </p:animScale>
                                    <p:animScale>
                                      <p:cBhvr>
                                        <p:cTn id="67" dur="166" decel="50000">
                                          <p:stCondLst>
                                            <p:cond delay="1834"/>
                                          </p:stCondLst>
                                        </p:cTn>
                                        <p:tgtEl>
                                          <p:spTgt spid="21"/>
                                        </p:tgtEl>
                                      </p:cBhvr>
                                      <p:to x="100000" y="100000"/>
                                    </p:animScale>
                                  </p:childTnLst>
                                </p:cTn>
                              </p:par>
                            </p:childTnLst>
                          </p:cTn>
                        </p:par>
                        <p:par>
                          <p:cTn id="68" fill="hold">
                            <p:stCondLst>
                              <p:cond delay="16000"/>
                            </p:stCondLst>
                            <p:childTnLst>
                              <p:par>
                                <p:cTn id="69" presetID="31" presetClass="entr" presetSubtype="0" fill="hold" grpId="0" nodeType="afterEffect">
                                  <p:stCondLst>
                                    <p:cond delay="600"/>
                                  </p:stCondLst>
                                  <p:childTnLst>
                                    <p:set>
                                      <p:cBhvr>
                                        <p:cTn id="70" dur="1" fill="hold">
                                          <p:stCondLst>
                                            <p:cond delay="0"/>
                                          </p:stCondLst>
                                        </p:cTn>
                                        <p:tgtEl>
                                          <p:spTgt spid="9"/>
                                        </p:tgtEl>
                                        <p:attrNameLst>
                                          <p:attrName>style.visibility</p:attrName>
                                        </p:attrNameLst>
                                      </p:cBhvr>
                                      <p:to>
                                        <p:strVal val="visible"/>
                                      </p:to>
                                    </p:set>
                                    <p:anim calcmode="lin" valueType="num">
                                      <p:cBhvr>
                                        <p:cTn id="71" dur="2000" fill="hold"/>
                                        <p:tgtEl>
                                          <p:spTgt spid="9"/>
                                        </p:tgtEl>
                                        <p:attrNameLst>
                                          <p:attrName>ppt_w</p:attrName>
                                        </p:attrNameLst>
                                      </p:cBhvr>
                                      <p:tavLst>
                                        <p:tav tm="0">
                                          <p:val>
                                            <p:fltVal val="0"/>
                                          </p:val>
                                        </p:tav>
                                        <p:tav tm="100000">
                                          <p:val>
                                            <p:strVal val="#ppt_w"/>
                                          </p:val>
                                        </p:tav>
                                      </p:tavLst>
                                    </p:anim>
                                    <p:anim calcmode="lin" valueType="num">
                                      <p:cBhvr>
                                        <p:cTn id="72" dur="2000" fill="hold"/>
                                        <p:tgtEl>
                                          <p:spTgt spid="9"/>
                                        </p:tgtEl>
                                        <p:attrNameLst>
                                          <p:attrName>ppt_h</p:attrName>
                                        </p:attrNameLst>
                                      </p:cBhvr>
                                      <p:tavLst>
                                        <p:tav tm="0">
                                          <p:val>
                                            <p:fltVal val="0"/>
                                          </p:val>
                                        </p:tav>
                                        <p:tav tm="100000">
                                          <p:val>
                                            <p:strVal val="#ppt_h"/>
                                          </p:val>
                                        </p:tav>
                                      </p:tavLst>
                                    </p:anim>
                                    <p:anim calcmode="lin" valueType="num">
                                      <p:cBhvr>
                                        <p:cTn id="73" dur="2000" fill="hold"/>
                                        <p:tgtEl>
                                          <p:spTgt spid="9"/>
                                        </p:tgtEl>
                                        <p:attrNameLst>
                                          <p:attrName>style.rotation</p:attrName>
                                        </p:attrNameLst>
                                      </p:cBhvr>
                                      <p:tavLst>
                                        <p:tav tm="0">
                                          <p:val>
                                            <p:fltVal val="90"/>
                                          </p:val>
                                        </p:tav>
                                        <p:tav tm="100000">
                                          <p:val>
                                            <p:fltVal val="0"/>
                                          </p:val>
                                        </p:tav>
                                      </p:tavLst>
                                    </p:anim>
                                    <p:animEffect transition="in" filter="fade">
                                      <p:cBhvr>
                                        <p:cTn id="74" dur="2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nodeType="clickEffect">
                                  <p:stCondLst>
                                    <p:cond delay="0"/>
                                  </p:stCondLst>
                                  <p:iterate type="lt">
                                    <p:tmPct val="10000"/>
                                  </p:iterate>
                                  <p:childTnLst>
                                    <p:set>
                                      <p:cBhvr>
                                        <p:cTn id="78" dur="1" fill="hold">
                                          <p:stCondLst>
                                            <p:cond delay="0"/>
                                          </p:stCondLst>
                                        </p:cTn>
                                        <p:tgtEl>
                                          <p:spTgt spid="9">
                                            <p:txEl>
                                              <p:pRg st="1" end="1"/>
                                            </p:txEl>
                                          </p:spTgt>
                                        </p:tgtEl>
                                        <p:attrNameLst>
                                          <p:attrName>style.visibility</p:attrName>
                                        </p:attrNameLst>
                                      </p:cBhvr>
                                      <p:to>
                                        <p:strVal val="visible"/>
                                      </p:to>
                                    </p:set>
                                    <p:anim by="(-#ppt_w*2)" calcmode="lin" valueType="num">
                                      <p:cBhvr rctx="PPT">
                                        <p:cTn id="79" dur="500" autoRev="1" fill="hold">
                                          <p:stCondLst>
                                            <p:cond delay="0"/>
                                          </p:stCondLst>
                                        </p:cTn>
                                        <p:tgtEl>
                                          <p:spTgt spid="9">
                                            <p:txEl>
                                              <p:pRg st="1" end="1"/>
                                            </p:txEl>
                                          </p:spTgt>
                                        </p:tgtEl>
                                        <p:attrNameLst>
                                          <p:attrName>ppt_w</p:attrName>
                                        </p:attrNameLst>
                                      </p:cBhvr>
                                    </p:anim>
                                    <p:anim by="(#ppt_w*0.50)" calcmode="lin" valueType="num">
                                      <p:cBhvr>
                                        <p:cTn id="80" dur="500" decel="50000" autoRev="1" fill="hold">
                                          <p:stCondLst>
                                            <p:cond delay="0"/>
                                          </p:stCondLst>
                                        </p:cTn>
                                        <p:tgtEl>
                                          <p:spTgt spid="9">
                                            <p:txEl>
                                              <p:pRg st="1" end="1"/>
                                            </p:txEl>
                                          </p:spTgt>
                                        </p:tgtEl>
                                        <p:attrNameLst>
                                          <p:attrName>ppt_x</p:attrName>
                                        </p:attrNameLst>
                                      </p:cBhvr>
                                    </p:anim>
                                    <p:anim from="(-#ppt_h/2)" to="(#ppt_y)" calcmode="lin" valueType="num">
                                      <p:cBhvr>
                                        <p:cTn id="81" dur="1000" fill="hold">
                                          <p:stCondLst>
                                            <p:cond delay="0"/>
                                          </p:stCondLst>
                                        </p:cTn>
                                        <p:tgtEl>
                                          <p:spTgt spid="9">
                                            <p:txEl>
                                              <p:pRg st="1" end="1"/>
                                            </p:txEl>
                                          </p:spTgt>
                                        </p:tgtEl>
                                        <p:attrNameLst>
                                          <p:attrName>ppt_y</p:attrName>
                                        </p:attrNameLst>
                                      </p:cBhvr>
                                    </p:anim>
                                    <p:animRot by="21600000">
                                      <p:cBhvr>
                                        <p:cTn id="82" dur="1000" fill="hold">
                                          <p:stCondLst>
                                            <p:cond delay="0"/>
                                          </p:stCondLst>
                                        </p:cTn>
                                        <p:tgtEl>
                                          <p:spTgt spid="9">
                                            <p:txEl>
                                              <p:pRg st="1" end="1"/>
                                            </p:txEl>
                                          </p:spTgt>
                                        </p:tgtEl>
                                        <p:attrNameLst>
                                          <p:attrName>r</p:attrName>
                                        </p:attrNameLst>
                                      </p:cBhvr>
                                    </p:animRot>
                                  </p:childTnLst>
                                </p:cTn>
                              </p:par>
                            </p:childTnLst>
                          </p:cTn>
                        </p:par>
                        <p:par>
                          <p:cTn id="83" fill="hold">
                            <p:stCondLst>
                              <p:cond delay="4400"/>
                            </p:stCondLst>
                            <p:childTnLst>
                              <p:par>
                                <p:cTn id="84" presetID="31"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2000" fill="hold"/>
                                        <p:tgtEl>
                                          <p:spTgt spid="29"/>
                                        </p:tgtEl>
                                        <p:attrNameLst>
                                          <p:attrName>ppt_w</p:attrName>
                                        </p:attrNameLst>
                                      </p:cBhvr>
                                      <p:tavLst>
                                        <p:tav tm="0">
                                          <p:val>
                                            <p:fltVal val="0"/>
                                          </p:val>
                                        </p:tav>
                                        <p:tav tm="100000">
                                          <p:val>
                                            <p:strVal val="#ppt_w"/>
                                          </p:val>
                                        </p:tav>
                                      </p:tavLst>
                                    </p:anim>
                                    <p:anim calcmode="lin" valueType="num">
                                      <p:cBhvr>
                                        <p:cTn id="87" dur="2000" fill="hold"/>
                                        <p:tgtEl>
                                          <p:spTgt spid="29"/>
                                        </p:tgtEl>
                                        <p:attrNameLst>
                                          <p:attrName>ppt_h</p:attrName>
                                        </p:attrNameLst>
                                      </p:cBhvr>
                                      <p:tavLst>
                                        <p:tav tm="0">
                                          <p:val>
                                            <p:fltVal val="0"/>
                                          </p:val>
                                        </p:tav>
                                        <p:tav tm="100000">
                                          <p:val>
                                            <p:strVal val="#ppt_h"/>
                                          </p:val>
                                        </p:tav>
                                      </p:tavLst>
                                    </p:anim>
                                    <p:anim calcmode="lin" valueType="num">
                                      <p:cBhvr>
                                        <p:cTn id="88" dur="2000" fill="hold"/>
                                        <p:tgtEl>
                                          <p:spTgt spid="29"/>
                                        </p:tgtEl>
                                        <p:attrNameLst>
                                          <p:attrName>style.rotation</p:attrName>
                                        </p:attrNameLst>
                                      </p:cBhvr>
                                      <p:tavLst>
                                        <p:tav tm="0">
                                          <p:val>
                                            <p:fltVal val="90"/>
                                          </p:val>
                                        </p:tav>
                                        <p:tav tm="100000">
                                          <p:val>
                                            <p:fltVal val="0"/>
                                          </p:val>
                                        </p:tav>
                                      </p:tavLst>
                                    </p:anim>
                                    <p:animEffect transition="in" filter="fade">
                                      <p:cBhvr>
                                        <p:cTn id="89" dur="20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56" presetClass="entr" presetSubtype="0" fill="hold" nodeType="clickEffect">
                                  <p:stCondLst>
                                    <p:cond delay="0"/>
                                  </p:stCondLst>
                                  <p:iterate type="lt">
                                    <p:tmPct val="10000"/>
                                  </p:iterate>
                                  <p:childTnLst>
                                    <p:set>
                                      <p:cBhvr>
                                        <p:cTn id="93" dur="1" fill="hold">
                                          <p:stCondLst>
                                            <p:cond delay="0"/>
                                          </p:stCondLst>
                                        </p:cTn>
                                        <p:tgtEl>
                                          <p:spTgt spid="29">
                                            <p:txEl>
                                              <p:pRg st="0" end="0"/>
                                            </p:txEl>
                                          </p:spTgt>
                                        </p:tgtEl>
                                        <p:attrNameLst>
                                          <p:attrName>style.visibility</p:attrName>
                                        </p:attrNameLst>
                                      </p:cBhvr>
                                      <p:to>
                                        <p:strVal val="visible"/>
                                      </p:to>
                                    </p:set>
                                    <p:anim by="(-#ppt_w*2)" calcmode="lin" valueType="num">
                                      <p:cBhvr rctx="PPT">
                                        <p:cTn id="94" dur="500" autoRev="1" fill="hold">
                                          <p:stCondLst>
                                            <p:cond delay="0"/>
                                          </p:stCondLst>
                                        </p:cTn>
                                        <p:tgtEl>
                                          <p:spTgt spid="29">
                                            <p:txEl>
                                              <p:pRg st="0" end="0"/>
                                            </p:txEl>
                                          </p:spTgt>
                                        </p:tgtEl>
                                        <p:attrNameLst>
                                          <p:attrName>ppt_w</p:attrName>
                                        </p:attrNameLst>
                                      </p:cBhvr>
                                    </p:anim>
                                    <p:anim by="(#ppt_w*0.50)" calcmode="lin" valueType="num">
                                      <p:cBhvr>
                                        <p:cTn id="95" dur="500" decel="50000" autoRev="1" fill="hold">
                                          <p:stCondLst>
                                            <p:cond delay="0"/>
                                          </p:stCondLst>
                                        </p:cTn>
                                        <p:tgtEl>
                                          <p:spTgt spid="29">
                                            <p:txEl>
                                              <p:pRg st="0" end="0"/>
                                            </p:txEl>
                                          </p:spTgt>
                                        </p:tgtEl>
                                        <p:attrNameLst>
                                          <p:attrName>ppt_x</p:attrName>
                                        </p:attrNameLst>
                                      </p:cBhvr>
                                    </p:anim>
                                    <p:anim from="(-#ppt_h/2)" to="(#ppt_y)" calcmode="lin" valueType="num">
                                      <p:cBhvr>
                                        <p:cTn id="96" dur="1000" fill="hold">
                                          <p:stCondLst>
                                            <p:cond delay="0"/>
                                          </p:stCondLst>
                                        </p:cTn>
                                        <p:tgtEl>
                                          <p:spTgt spid="29">
                                            <p:txEl>
                                              <p:pRg st="0" end="0"/>
                                            </p:txEl>
                                          </p:spTgt>
                                        </p:tgtEl>
                                        <p:attrNameLst>
                                          <p:attrName>ppt_y</p:attrName>
                                        </p:attrNameLst>
                                      </p:cBhvr>
                                    </p:anim>
                                    <p:animRot by="21600000">
                                      <p:cBhvr>
                                        <p:cTn id="97" dur="1000" fill="hold">
                                          <p:stCondLst>
                                            <p:cond delay="0"/>
                                          </p:stCondLst>
                                        </p:cTn>
                                        <p:tgtEl>
                                          <p:spTgt spid="29">
                                            <p:txEl>
                                              <p:pRg st="0" end="0"/>
                                            </p:txEl>
                                          </p:spTgt>
                                        </p:tgtEl>
                                        <p:attrNameLst>
                                          <p:attrName>r</p:attrName>
                                        </p:attrNameLst>
                                      </p:cBhvr>
                                    </p:animRot>
                                  </p:childTnLst>
                                </p:cTn>
                              </p:par>
                            </p:childTnLst>
                          </p:cTn>
                        </p:par>
                        <p:par>
                          <p:cTn id="98" fill="hold">
                            <p:stCondLst>
                              <p:cond delay="6300"/>
                            </p:stCondLst>
                            <p:childTnLst>
                              <p:par>
                                <p:cTn id="99" presetID="31" presetClass="entr" presetSubtype="0"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2000" fill="hold"/>
                                        <p:tgtEl>
                                          <p:spTgt spid="17"/>
                                        </p:tgtEl>
                                        <p:attrNameLst>
                                          <p:attrName>ppt_w</p:attrName>
                                        </p:attrNameLst>
                                      </p:cBhvr>
                                      <p:tavLst>
                                        <p:tav tm="0">
                                          <p:val>
                                            <p:fltVal val="0"/>
                                          </p:val>
                                        </p:tav>
                                        <p:tav tm="100000">
                                          <p:val>
                                            <p:strVal val="#ppt_w"/>
                                          </p:val>
                                        </p:tav>
                                      </p:tavLst>
                                    </p:anim>
                                    <p:anim calcmode="lin" valueType="num">
                                      <p:cBhvr>
                                        <p:cTn id="102" dur="2000" fill="hold"/>
                                        <p:tgtEl>
                                          <p:spTgt spid="17"/>
                                        </p:tgtEl>
                                        <p:attrNameLst>
                                          <p:attrName>ppt_h</p:attrName>
                                        </p:attrNameLst>
                                      </p:cBhvr>
                                      <p:tavLst>
                                        <p:tav tm="0">
                                          <p:val>
                                            <p:fltVal val="0"/>
                                          </p:val>
                                        </p:tav>
                                        <p:tav tm="100000">
                                          <p:val>
                                            <p:strVal val="#ppt_h"/>
                                          </p:val>
                                        </p:tav>
                                      </p:tavLst>
                                    </p:anim>
                                    <p:anim calcmode="lin" valueType="num">
                                      <p:cBhvr>
                                        <p:cTn id="103" dur="2000" fill="hold"/>
                                        <p:tgtEl>
                                          <p:spTgt spid="17"/>
                                        </p:tgtEl>
                                        <p:attrNameLst>
                                          <p:attrName>style.rotation</p:attrName>
                                        </p:attrNameLst>
                                      </p:cBhvr>
                                      <p:tavLst>
                                        <p:tav tm="0">
                                          <p:val>
                                            <p:fltVal val="90"/>
                                          </p:val>
                                        </p:tav>
                                        <p:tav tm="100000">
                                          <p:val>
                                            <p:fltVal val="0"/>
                                          </p:val>
                                        </p:tav>
                                      </p:tavLst>
                                    </p:anim>
                                    <p:animEffect transition="in" filter="fade">
                                      <p:cBhvr>
                                        <p:cTn id="104" dur="20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56" presetClass="entr" presetSubtype="0" fill="hold" nodeType="clickEffect">
                                  <p:stCondLst>
                                    <p:cond delay="0"/>
                                  </p:stCondLst>
                                  <p:iterate type="lt">
                                    <p:tmPct val="10000"/>
                                  </p:iterate>
                                  <p:childTnLst>
                                    <p:set>
                                      <p:cBhvr>
                                        <p:cTn id="108" dur="1" fill="hold">
                                          <p:stCondLst>
                                            <p:cond delay="0"/>
                                          </p:stCondLst>
                                        </p:cTn>
                                        <p:tgtEl>
                                          <p:spTgt spid="17">
                                            <p:txEl>
                                              <p:pRg st="0" end="0"/>
                                            </p:txEl>
                                          </p:spTgt>
                                        </p:tgtEl>
                                        <p:attrNameLst>
                                          <p:attrName>style.visibility</p:attrName>
                                        </p:attrNameLst>
                                      </p:cBhvr>
                                      <p:to>
                                        <p:strVal val="visible"/>
                                      </p:to>
                                    </p:set>
                                    <p:anim by="(-#ppt_w*2)" calcmode="lin" valueType="num">
                                      <p:cBhvr rctx="PPT">
                                        <p:cTn id="109" dur="500" autoRev="1" fill="hold">
                                          <p:stCondLst>
                                            <p:cond delay="0"/>
                                          </p:stCondLst>
                                        </p:cTn>
                                        <p:tgtEl>
                                          <p:spTgt spid="17">
                                            <p:txEl>
                                              <p:pRg st="0" end="0"/>
                                            </p:txEl>
                                          </p:spTgt>
                                        </p:tgtEl>
                                        <p:attrNameLst>
                                          <p:attrName>ppt_w</p:attrName>
                                        </p:attrNameLst>
                                      </p:cBhvr>
                                    </p:anim>
                                    <p:anim by="(#ppt_w*0.50)" calcmode="lin" valueType="num">
                                      <p:cBhvr>
                                        <p:cTn id="110" dur="500" decel="50000" autoRev="1" fill="hold">
                                          <p:stCondLst>
                                            <p:cond delay="0"/>
                                          </p:stCondLst>
                                        </p:cTn>
                                        <p:tgtEl>
                                          <p:spTgt spid="17">
                                            <p:txEl>
                                              <p:pRg st="0" end="0"/>
                                            </p:txEl>
                                          </p:spTgt>
                                        </p:tgtEl>
                                        <p:attrNameLst>
                                          <p:attrName>ppt_x</p:attrName>
                                        </p:attrNameLst>
                                      </p:cBhvr>
                                    </p:anim>
                                    <p:anim from="(-#ppt_h/2)" to="(#ppt_y)" calcmode="lin" valueType="num">
                                      <p:cBhvr>
                                        <p:cTn id="111" dur="1000" fill="hold">
                                          <p:stCondLst>
                                            <p:cond delay="0"/>
                                          </p:stCondLst>
                                        </p:cTn>
                                        <p:tgtEl>
                                          <p:spTgt spid="17">
                                            <p:txEl>
                                              <p:pRg st="0" end="0"/>
                                            </p:txEl>
                                          </p:spTgt>
                                        </p:tgtEl>
                                        <p:attrNameLst>
                                          <p:attrName>ppt_y</p:attrName>
                                        </p:attrNameLst>
                                      </p:cBhvr>
                                    </p:anim>
                                    <p:animRot by="21600000">
                                      <p:cBhvr>
                                        <p:cTn id="112" dur="1000" fill="hold">
                                          <p:stCondLst>
                                            <p:cond delay="0"/>
                                          </p:stCondLst>
                                        </p:cTn>
                                        <p:tgtEl>
                                          <p:spTgt spid="17">
                                            <p:txEl>
                                              <p:pRg st="0" end="0"/>
                                            </p:txEl>
                                          </p:spTgt>
                                        </p:tgtEl>
                                        <p:attrNameLst>
                                          <p:attrName>r</p:attrName>
                                        </p:attrNameLst>
                                      </p:cBhvr>
                                    </p:animRot>
                                  </p:childTnLst>
                                </p:cTn>
                              </p:par>
                            </p:childTnLst>
                          </p:cTn>
                        </p:par>
                        <p:par>
                          <p:cTn id="113" fill="hold">
                            <p:stCondLst>
                              <p:cond delay="9600"/>
                            </p:stCondLst>
                            <p:childTnLst>
                              <p:par>
                                <p:cTn id="114" presetID="2" presetClass="entr" presetSubtype="9" fill="hold" grpId="0" nodeType="after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additive="base">
                                        <p:cTn id="116" dur="500" fill="hold"/>
                                        <p:tgtEl>
                                          <p:spTgt spid="2"/>
                                        </p:tgtEl>
                                        <p:attrNameLst>
                                          <p:attrName>ppt_x</p:attrName>
                                        </p:attrNameLst>
                                      </p:cBhvr>
                                      <p:tavLst>
                                        <p:tav tm="0">
                                          <p:val>
                                            <p:strVal val="0-#ppt_w/2"/>
                                          </p:val>
                                        </p:tav>
                                        <p:tav tm="100000">
                                          <p:val>
                                            <p:strVal val="#ppt_x"/>
                                          </p:val>
                                        </p:tav>
                                      </p:tavLst>
                                    </p:anim>
                                    <p:anim calcmode="lin" valueType="num">
                                      <p:cBhvr additive="base">
                                        <p:cTn id="117" dur="500" fill="hold"/>
                                        <p:tgtEl>
                                          <p:spTgt spid="2"/>
                                        </p:tgtEl>
                                        <p:attrNameLst>
                                          <p:attrName>ppt_y</p:attrName>
                                        </p:attrNameLst>
                                      </p:cBhvr>
                                      <p:tavLst>
                                        <p:tav tm="0">
                                          <p:val>
                                            <p:strVal val="0-#ppt_h/2"/>
                                          </p:val>
                                        </p:tav>
                                        <p:tav tm="100000">
                                          <p:val>
                                            <p:strVal val="#ppt_y"/>
                                          </p:val>
                                        </p:tav>
                                      </p:tavLst>
                                    </p:anim>
                                  </p:childTnLst>
                                </p:cTn>
                              </p:par>
                            </p:childTnLst>
                          </p:cTn>
                        </p:par>
                        <p:par>
                          <p:cTn id="118" fill="hold">
                            <p:stCondLst>
                              <p:cond delay="10100"/>
                            </p:stCondLst>
                            <p:childTnLst>
                              <p:par>
                                <p:cTn id="119" presetID="2" presetClass="entr" presetSubtype="9"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0-#ppt_w/2"/>
                                          </p:val>
                                        </p:tav>
                                        <p:tav tm="100000">
                                          <p:val>
                                            <p:strVal val="#ppt_x"/>
                                          </p:val>
                                        </p:tav>
                                      </p:tavLst>
                                    </p:anim>
                                    <p:anim calcmode="lin" valueType="num">
                                      <p:cBhvr additive="base">
                                        <p:cTn id="12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3" grpId="0" animBg="1"/>
      <p:bldP spid="16" grpId="0" animBg="1"/>
      <p:bldP spid="17" grpId="0" animBg="1"/>
      <p:bldP spid="18" grpId="0" animBg="1"/>
      <p:bldP spid="2" grpId="0" animBg="1"/>
      <p:bldP spid="21" grpId="0" animBg="1"/>
      <p:bldP spid="23"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2569028" y="2036035"/>
            <a:ext cx="7053944" cy="725536"/>
          </a:xfrm>
          <a:prstGeom prst="rect">
            <a:avLst/>
          </a:prstGeom>
          <a:solidFill>
            <a:schemeClr val="bg1">
              <a:lumMod val="85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الأولى: دعوته الناس للاجتماع من أجل أن يبلّغهم</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283067" y="2960726"/>
            <a:ext cx="11625866" cy="3386164"/>
          </a:xfrm>
          <a:prstGeom prst="roundRect">
            <a:avLst/>
          </a:prstGeom>
          <a:solidFill>
            <a:schemeClr val="bg1">
              <a:lumMod val="85000"/>
            </a:schemeClr>
          </a:solidFill>
          <a:ln w="28575">
            <a:solidFill>
              <a:schemeClr val="bg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ابْنِ عَبَّاسٍ، قَالَ: لَمَّا أَنْزَلَ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a:t>
            </a:r>
            <a:r>
              <a:rPr lang="ar-SA" sz="2800" b="1" dirty="0">
                <a:solidFill>
                  <a:prstClr val="black"/>
                </a:solidFill>
                <a:latin typeface="Sakkal Majalla" panose="02000000000000000000" pitchFamily="2" charset="-78"/>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وَأَنْذِرْ عَشِيرَتَكَ الأَقْرَبِينَ</a:t>
            </a:r>
            <a:r>
              <a:rPr lang="ar-SA" sz="2800" b="1" dirty="0">
                <a:solidFill>
                  <a:prstClr val="black"/>
                </a:solidFill>
                <a:latin typeface="Sakkal Majalla" panose="02000000000000000000" pitchFamily="2" charset="-78"/>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 </a:t>
            </a:r>
            <a:r>
              <a:rPr lang="ar-SA" sz="2000" b="1" kern="0" dirty="0">
                <a:solidFill>
                  <a:schemeClr val="tx1"/>
                </a:solidFill>
                <a:latin typeface="Sakkal Majalla" panose="02000000000000000000" pitchFamily="2" charset="-78"/>
                <a:ea typeface="+mj-ea"/>
                <a:cs typeface="Sakkal Majalla" panose="02000000000000000000" pitchFamily="2" charset="-78"/>
              </a:rPr>
              <a:t>[الشعراء: 214]</a:t>
            </a:r>
            <a:r>
              <a:rPr lang="ar-SA" sz="2800" b="1" kern="0" dirty="0">
                <a:solidFill>
                  <a:schemeClr val="tx1"/>
                </a:solidFill>
                <a:latin typeface="Sakkal Majalla" panose="02000000000000000000" pitchFamily="2" charset="-78"/>
                <a:ea typeface="+mj-ea"/>
                <a:cs typeface="Sakkal Majalla" panose="02000000000000000000" pitchFamily="2" charset="-78"/>
              </a:rPr>
              <a:t>، قَالَ: أَتَى النَّبِيُّ</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الصَّفَا، فَصَعِدَ عَلَيْهِ، ثُمَّ نَادَى: "يَا صَبَاحَاهْ" فَاجْتَمَعَ النَّاسُ إِلَيْهِ، بَيْنَ رَجُلٍ يَجِيءُ إِلَيْهِ، وَبَيْنَ رَجُلٍ يَبْعَثُ رَسُولَهُ، فَقَالَ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"يا بني عبد المطلب، يا بني فهْر، يا بني لُؤَيّ، أَرَأَيْتُمْ لَوْ أَخْبَرْتُكُمْ أَنَّ خَيْلًا بِسَفْحِ هَذَا الْجَبَلِ، تُرِيدُ أَنْ تُغِيرَ عَلَيْكُمْ، صَدَّقْتُمُونِي؟</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قَالُوا: نَعَمْ، قَالَ: "فَإِنِّي نَذِيرٌ لَكُمْ بَيْنَ يَدَيْ عَذَابٍ شَدِيدٍ"، فَقَالَ أَبُو لَهَبٍ: تَبًّا لَكَ سَائِرَ الْيَوْمِ، أَمَا دَعَوْتَنَا إِلا لِهَذَا؟ فَأَنْزَلَ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a:t>
            </a:r>
            <a:r>
              <a:rPr lang="ar-SA" sz="2800" b="1" dirty="0">
                <a:solidFill>
                  <a:prstClr val="black"/>
                </a:solidFill>
                <a:latin typeface="Sakkal Majalla" panose="02000000000000000000" pitchFamily="2" charset="-78"/>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تَبَّتْ يَدَا أَبِي لَهَبٍ وَتَبَّ</a:t>
            </a:r>
            <a:r>
              <a:rPr lang="ar-SA" sz="2800" b="1" dirty="0">
                <a:solidFill>
                  <a:prstClr val="black"/>
                </a:solidFill>
                <a:latin typeface="Sakkal Majalla" panose="02000000000000000000" pitchFamily="2" charset="-78"/>
                <a:cs typeface="Sakkal Majalla" panose="02000000000000000000" pitchFamily="2" charset="-78"/>
              </a:rPr>
              <a:t>﴾</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000" b="1" kern="0" dirty="0">
                <a:solidFill>
                  <a:schemeClr val="tx1"/>
                </a:solidFill>
                <a:latin typeface="Sakkal Majalla" panose="02000000000000000000" pitchFamily="2" charset="-78"/>
                <a:ea typeface="+mj-ea"/>
                <a:cs typeface="Sakkal Majalla" panose="02000000000000000000" pitchFamily="2" charset="-78"/>
              </a:rPr>
              <a:t>[المسد: 1]</a:t>
            </a:r>
            <a:r>
              <a:rPr lang="ar-SA" sz="2800" b="1" kern="0" dirty="0">
                <a:solidFill>
                  <a:schemeClr val="tx1"/>
                </a:solidFill>
                <a:latin typeface="Sakkal Majalla" panose="02000000000000000000" pitchFamily="2" charset="-78"/>
                <a:ea typeface="+mj-ea"/>
                <a:cs typeface="Sakkal Majalla" panose="02000000000000000000" pitchFamily="2" charset="-78"/>
              </a:rPr>
              <a:t>. </a:t>
            </a:r>
            <a:r>
              <a:rPr lang="ar-SA" sz="2000" b="1" kern="0" dirty="0">
                <a:solidFill>
                  <a:schemeClr val="tx1"/>
                </a:solidFill>
                <a:latin typeface="Sakkal Majalla" panose="02000000000000000000" pitchFamily="2" charset="-78"/>
                <a:ea typeface="+mj-ea"/>
                <a:cs typeface="Sakkal Majalla" panose="02000000000000000000" pitchFamily="2" charset="-78"/>
              </a:rPr>
              <a:t>رواه أحمد برقم (2802)</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9" name="TextBox 8">
            <a:extLst>
              <a:ext uri="{FF2B5EF4-FFF2-40B4-BE49-F238E27FC236}">
                <a16:creationId xmlns:a16="http://schemas.microsoft.com/office/drawing/2014/main" id="{59BD4656-253E-479B-8158-0A5B96838EFF}"/>
              </a:ext>
            </a:extLst>
          </p:cNvPr>
          <p:cNvSpPr txBox="1"/>
          <p:nvPr/>
        </p:nvSpPr>
        <p:spPr>
          <a:xfrm>
            <a:off x="984354" y="882773"/>
            <a:ext cx="10223292" cy="954107"/>
          </a:xfrm>
          <a:prstGeom prst="rect">
            <a:avLst/>
          </a:prstGeom>
          <a:noFill/>
          <a:ln w="28575">
            <a:solidFill>
              <a:schemeClr val="tx1"/>
            </a:solidFill>
            <a:prstDash val="dashDot"/>
          </a:ln>
        </p:spPr>
        <p:txBody>
          <a:bodyPr wrap="square">
            <a:spAutoFit/>
          </a:bodyPr>
          <a:lstStyle/>
          <a:p>
            <a:pPr marL="0" marR="0" lvl="0" indent="0" algn="ctr" defTabSz="914400" rtl="1" eaLnBrk="1" fontAlgn="auto" latinLnBrk="0" hangingPunct="1">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من خلال دراستنا للسيرة النبوية العطرة، والسنة النبوية الشريفة، يمكننا إجمال الطرائق التي سلكها الرسول</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 في دعوة الناس إلى الإسلام</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فيما يأتي:</a:t>
            </a:r>
          </a:p>
        </p:txBody>
      </p:sp>
    </p:spTree>
    <p:extLst>
      <p:ext uri="{BB962C8B-B14F-4D97-AF65-F5344CB8AC3E}">
        <p14:creationId xmlns:p14="http://schemas.microsoft.com/office/powerpoint/2010/main" val="31089584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250"/>
                                        <p:tgtEl>
                                          <p:spTgt spid="13"/>
                                        </p:tgtEl>
                                      </p:cBhvr>
                                    </p:animEffect>
                                  </p:childTnLst>
                                </p:cTn>
                              </p:par>
                            </p:childTnLst>
                          </p:cTn>
                        </p:par>
                        <p:par>
                          <p:cTn id="16" fill="hold">
                            <p:stCondLst>
                              <p:cond delay="3750"/>
                            </p:stCondLst>
                            <p:childTnLst>
                              <p:par>
                                <p:cTn id="17" presetID="31" presetClass="entr" presetSubtype="0" fill="hold"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3842656" y="120268"/>
            <a:ext cx="7517601" cy="851974"/>
          </a:xfrm>
          <a:prstGeom prst="rect">
            <a:avLst/>
          </a:prstGeom>
          <a:solidFill>
            <a:schemeClr val="accent3">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الثانية: ذهابه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900" b="1" kern="0" dirty="0">
                <a:solidFill>
                  <a:prstClr val="black"/>
                </a:solidFill>
                <a:latin typeface="Sakkal Majalla" panose="02000000000000000000" pitchFamily="2" charset="-78"/>
                <a:cs typeface="Sakkal Majalla" panose="02000000000000000000" pitchFamily="2" charset="-78"/>
              </a:rPr>
              <a:t> إلى أماكن تجمّع الناس وتبليغهم دعوة الله</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1158406"/>
            <a:ext cx="11459469" cy="2476995"/>
          </a:xfrm>
          <a:prstGeom prst="roundRect">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رجل مِنْ بَنِي مَالِكِ بْنِ كِنَانَةَ قَالَ: "رَأَيْتُ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بِسُوقِ ذِي الْمَجَازِ يَتَخَلَّلُهَا يَقُولُ: "يَا أَيُّهَا النَّاسُ، قُولُوا لَا إِلَهَ إِلَّا اللهُ تُفْلِحُوا"، قَالَ: وَأَبُو جَهْلٍ يَحْثِي عَلَيْهِ التُّرَابَ وَيَقُولُ: يَا أَيُّهَا النَّاسُ، لَا يَغُرَّنَّكُمْ هَذَا عَنْ دِينِكُمْ، فَإِنَّمَا يُرِيدُ لِتَتْرُكُوا آلِهَتَكُمْ، وَتَتْرُكُوا اللاَّتَ وَالْعُزَّى، قَالَ: وَمَا يَلْتَفِتُ إِلَيْهِ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000" b="1" kern="0" dirty="0">
                <a:solidFill>
                  <a:schemeClr val="tx1"/>
                </a:solidFill>
                <a:latin typeface="Sakkal Majalla" panose="02000000000000000000" pitchFamily="2" charset="-78"/>
                <a:ea typeface="+mj-ea"/>
                <a:cs typeface="Sakkal Majalla" panose="02000000000000000000" pitchFamily="2" charset="-78"/>
              </a:rPr>
              <a:t>رواه أحمد برقم (16603)</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49908"/>
            <a:ext cx="11459469" cy="392046"/>
            <a:chOff x="309489" y="6449908"/>
            <a:chExt cx="11459469" cy="392046"/>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49908"/>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Rectangle: Rounded Corners 12">
            <a:extLst>
              <a:ext uri="{FF2B5EF4-FFF2-40B4-BE49-F238E27FC236}">
                <a16:creationId xmlns:a16="http://schemas.microsoft.com/office/drawing/2014/main" id="{DFB9D6E1-BEA0-4891-93DD-FC404327F93B}"/>
              </a:ext>
            </a:extLst>
          </p:cNvPr>
          <p:cNvSpPr/>
          <p:nvPr/>
        </p:nvSpPr>
        <p:spPr>
          <a:xfrm>
            <a:off x="366265" y="3686092"/>
            <a:ext cx="11459469" cy="2687387"/>
          </a:xfrm>
          <a:prstGeom prst="roundRect">
            <a:avLst/>
          </a:prstGeom>
          <a:solidFill>
            <a:schemeClr val="accent1">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رَبِيعَةَ بْنِ عَبَّادٍ مِنْ بَنِي </a:t>
            </a:r>
            <a:r>
              <a:rPr lang="ar-SA" sz="2800" b="1" kern="0" dirty="0" err="1">
                <a:solidFill>
                  <a:schemeClr val="tx1"/>
                </a:solidFill>
                <a:latin typeface="Sakkal Majalla" panose="02000000000000000000" pitchFamily="2" charset="-78"/>
                <a:ea typeface="+mj-ea"/>
                <a:cs typeface="Sakkal Majalla" panose="02000000000000000000" pitchFamily="2" charset="-78"/>
              </a:rPr>
              <a:t>الدِّيلِ</a:t>
            </a:r>
            <a:r>
              <a:rPr lang="ar-SA" sz="2800" b="1" kern="0" dirty="0">
                <a:solidFill>
                  <a:schemeClr val="tx1"/>
                </a:solidFill>
                <a:latin typeface="Sakkal Majalla" panose="02000000000000000000" pitchFamily="2" charset="-78"/>
                <a:ea typeface="+mj-ea"/>
                <a:cs typeface="Sakkal Majalla" panose="02000000000000000000" pitchFamily="2" charset="-78"/>
              </a:rPr>
              <a:t>، وَكَانَ جَاهِلِيًّا قَالَ: رَأَيْتُ النَّبِيَّ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فِي الْجَاهِلِيَّةِ فِي سُوقِ ذِي الْمَجَازِ، وَهُوَ يَقُولُ: "يَا أَيُّهَا النَّاسُ قُولُوا: لاَ إِلَهَ إِلاَّ اللهُ تُفْلِحُوا". وَالنَّاسُ مُجْتَمِعُونَ عَلَيْهِ، وَوَرَاءَهُ رَجُلٌ وَضِيءُ الْوَجْهِ، أَحْوَلُ ذُو غَدِيرَتَيْنِ يَقُولُ: إِنَّهُ صَابِئٌ كَاذِبٌ يَتْبَعُهُ حَيْثُ ذَهَبَ، فَسَأَلْتُ عَنْهُ، فَذَكَرُوا لِي نَسَبَ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وَقَالُوا لِي: هَذَا عَمُّهُ أَبُو لَهَبٍ". </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000" b="1" kern="0" dirty="0">
                <a:solidFill>
                  <a:schemeClr val="tx1"/>
                </a:solidFill>
                <a:latin typeface="Sakkal Majalla" panose="02000000000000000000" pitchFamily="2" charset="-78"/>
                <a:ea typeface="+mj-ea"/>
                <a:cs typeface="Sakkal Majalla" panose="02000000000000000000" pitchFamily="2" charset="-78"/>
              </a:rPr>
              <a:t>رواه أحمد برقم (19004)</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6647239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250"/>
                                        <p:tgtEl>
                                          <p:spTgt spid="13"/>
                                        </p:tgtEl>
                                      </p:cBhvr>
                                    </p:animEffect>
                                  </p:childTnLst>
                                </p:cTn>
                              </p:par>
                            </p:childTnLst>
                          </p:cTn>
                        </p:par>
                        <p:par>
                          <p:cTn id="12" fill="hold">
                            <p:stCondLst>
                              <p:cond delay="3250"/>
                            </p:stCondLst>
                            <p:childTnLst>
                              <p:par>
                                <p:cTn id="13" presetID="31" presetClass="entr" presetSubtype="0"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0" end="0"/>
                                            </p:txEl>
                                          </p:spTgt>
                                        </p:tgtEl>
                                      </p:cBhvr>
                                    </p:animEffect>
                                  </p:childTnLst>
                                </p:cTn>
                              </p:par>
                            </p:childTnLst>
                          </p:cTn>
                        </p:par>
                        <p:par>
                          <p:cTn id="19" fill="hold">
                            <p:stCondLst>
                              <p:cond delay="425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250"/>
                                        <p:tgtEl>
                                          <p:spTgt spid="9"/>
                                        </p:tgtEl>
                                      </p:cBhvr>
                                    </p:animEffect>
                                  </p:childTnLst>
                                </p:cTn>
                              </p:par>
                            </p:childTnLst>
                          </p:cTn>
                        </p:par>
                        <p:par>
                          <p:cTn id="23" fill="hold">
                            <p:stCondLst>
                              <p:cond delay="5500"/>
                            </p:stCondLst>
                            <p:childTnLst>
                              <p:par>
                                <p:cTn id="24" presetID="31" presetClass="entr" presetSubtype="0"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p:cTn id="26"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2569027" y="799686"/>
            <a:ext cx="7053944" cy="770024"/>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الثالثة: رحلته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900" b="1" kern="0" dirty="0">
                <a:solidFill>
                  <a:prstClr val="black"/>
                </a:solidFill>
                <a:latin typeface="Sakkal Majalla" panose="02000000000000000000" pitchFamily="2" charset="-78"/>
                <a:cs typeface="Sakkal Majalla" panose="02000000000000000000" pitchFamily="2" charset="-78"/>
              </a:rPr>
              <a:t> من أجل التبليغ</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DFB9D6E1-BEA0-4891-93DD-FC404327F93B}"/>
              </a:ext>
            </a:extLst>
          </p:cNvPr>
          <p:cNvSpPr/>
          <p:nvPr/>
        </p:nvSpPr>
        <p:spPr>
          <a:xfrm>
            <a:off x="366265" y="1937287"/>
            <a:ext cx="11459469" cy="4391011"/>
          </a:xfrm>
          <a:prstGeom prst="roundRect">
            <a:avLst/>
          </a:prstGeom>
          <a:solidFill>
            <a:schemeClr val="accent6">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عَبْدِ اللهِ بْنِ جَعْفَرٍ، قَالَ: لَمَّا تُوُفِّيَ أَبُو طَالِبٍ خَرَجَ النَّبِيُّ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إِلَى الطَّائِفِ مَاشِيًا عَلَى قَدَمَيْهِ، فَدَعَاهُمْ إِلَى الإِسْلاَمِ، فَلَمْ يُجِيبُوهُ فَانْصَرَفَ، فَأَتَى ظِلَّ شَجَرَةٍ فَصَلَّى رَكْعَتَيْنِ، ثُمَّ قَالَ: "اللهُمَّ إِلَيْكَ أَشْكُو ضَعْفَ قُوَّتِي، وَقِلَّةَ حِيلَتِي، وَهَوَانِي عَلَى النَّاسِ</a:t>
            </a:r>
            <a:r>
              <a:rPr lang="ar-BH" sz="28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 أَرْحَمَ الرَّاحِمِينَ، أَنْتَ أَرْحَمُ الرَّاحِمِينَ، إِلَى مَنْ تَكِلُنِي؟ إِلَى عَدُوٍّ يَتَجَهَّمُنِي، أَمْ إِلَى قَرِيبٍ مَلَّكْتَهُ أَمْرِي، إِنْ لَمْ تَكُنْ غَضْبَانًا عَلَيَّ، فَلَا أُبَالِي، إِنَّ عَافِيَتَكَ أَوْسَعُ لِي، أَعُوذُ بِنُورِ وَجْهِكَ الَّذِي أَشْرَقَتْ لَهُ الظُّلُمَاتُ، وَصَلَحَ عَلَيْهِ أَمَرُ الدُّنْيَا وَالْآخِرَةِ أَنْ تُنْزِلَ بِي غَضَبَكَ، أَوْ تُحِلَّ عَلَيَّ سَخَطَكَ، لَكَ الْعُتْبَى حَتَّى تَرْضَى، لاَ قُوَّةَ إِلاَّ بِكَ". </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000" b="1" kern="0" dirty="0">
                <a:solidFill>
                  <a:schemeClr val="tx1"/>
                </a:solidFill>
                <a:latin typeface="Sakkal Majalla" panose="02000000000000000000" pitchFamily="2" charset="-78"/>
                <a:ea typeface="+mj-ea"/>
                <a:cs typeface="Sakkal Majalla" panose="02000000000000000000" pitchFamily="2" charset="-78"/>
              </a:rPr>
              <a:t>الطبراني في المعجم الكبير برقم 181</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Tree>
    <p:extLst>
      <p:ext uri="{BB962C8B-B14F-4D97-AF65-F5344CB8AC3E}">
        <p14:creationId xmlns:p14="http://schemas.microsoft.com/office/powerpoint/2010/main" val="22400445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childTnLst>
                                </p:cTn>
                              </p:par>
                            </p:childTnLst>
                          </p:cTn>
                        </p:par>
                        <p:par>
                          <p:cTn id="14" fill="hold">
                            <p:stCondLst>
                              <p:cond delay="2250"/>
                            </p:stCondLst>
                            <p:childTnLst>
                              <p:par>
                                <p:cTn id="15" presetID="31" presetClass="entr" presetSubtype="0"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2569027" y="743427"/>
            <a:ext cx="7053944" cy="851974"/>
          </a:xfrm>
          <a:prstGeom prst="rect">
            <a:avLst/>
          </a:prstGeom>
          <a:solidFill>
            <a:schemeClr val="accent2">
              <a:lumMod val="40000"/>
              <a:lumOff val="6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الرابعة: تكليفه </a:t>
            </a:r>
            <a:r>
              <a:rPr lang="ar-BH" sz="2900" b="1"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BH" sz="2900" b="1" kern="0" dirty="0">
                <a:solidFill>
                  <a:prstClr val="black"/>
                </a:solidFill>
                <a:latin typeface="Sakkal Majalla" panose="02000000000000000000" pitchFamily="2" charset="-78"/>
                <a:cs typeface="Sakkal Majalla" panose="02000000000000000000" pitchFamily="2" charset="-78"/>
              </a:rPr>
              <a:t> مَنْ أسلمَ تبليغَ مَن لم يُسلم</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1" name="Rectangle: Rounded Corners 12">
            <a:extLst>
              <a:ext uri="{FF2B5EF4-FFF2-40B4-BE49-F238E27FC236}">
                <a16:creationId xmlns:a16="http://schemas.microsoft.com/office/drawing/2014/main" id="{DFB9D6E1-BEA0-4891-93DD-FC404327F93B}"/>
              </a:ext>
            </a:extLst>
          </p:cNvPr>
          <p:cNvSpPr/>
          <p:nvPr/>
        </p:nvSpPr>
        <p:spPr>
          <a:xfrm>
            <a:off x="366265" y="1782306"/>
            <a:ext cx="11459469" cy="4422010"/>
          </a:xfrm>
          <a:prstGeom prst="roundRect">
            <a:avLst>
              <a:gd name="adj" fmla="val 7905"/>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الْبَرَاءِ</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أَنَّ النَّبِيَّ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بَعَثَ خَالِدَ بْنَ الْوَلِيدِ إِلَى أَهْلِ الْيَمَنِ، يَدْعُوهُمْ إِلَى الإِسلاَمِ. قَالَ الْبَرَاءُ: فَكُنْتُ فِيمَنْ خَرَجَ مَعَ خَالِدٍ، فَأَقَمْنَا سِتَّةَ أَشْهُرٍ يَدْعُوهُمْ إِلَى الإِسلاَمِ فَلَمْ يُجِيبُوهُ. ثُمَّ إِنَّ النَّبِيَّ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بَعَثَ عَلِيًّا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BH"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 </a:t>
            </a:r>
            <a:r>
              <a:rPr lang="ar-SA" sz="2800" b="1" kern="0" dirty="0">
                <a:solidFill>
                  <a:schemeClr val="tx1"/>
                </a:solidFill>
                <a:latin typeface="Sakkal Majalla" panose="02000000000000000000" pitchFamily="2" charset="-78"/>
                <a:ea typeface="+mj-ea"/>
                <a:cs typeface="Sakkal Majalla" panose="02000000000000000000" pitchFamily="2" charset="-78"/>
              </a:rPr>
              <a:t>فَأَمَرَهُ أَنْ يُقْفِلَ خَالِدًا، إِلاَّ رَجُلٌ كَانَ يَمَّمَ مَعَ خَالِدٍ أَحَبَّ أَنْ يُعَقِّبَ مَعَ عَلِيٍّ فَلْيُعَقِّبْ مَعَهُ. فَكُنْتُ فِيمَنْ عَقَّبَ مَعَ عَلِيٍّ. فَلَمَّا دَنَوْنَا مِنَ الْقَوْمِ خَرَجُوا إِلَيْنَا، فَصَلَّى بِنَا عَلِيٌّ، ثُمَّ صَفَّنَا صَفًّا وَاحِدًا، ثُمَّ تَقَدَّمَ بَيْنَ أَيْدِينَا وَقَرَأَ عَلَيْهِمْ كِتَابَ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فَأَسْلَمَتْ هَمْدَانُ جَمْعًا. فَكَتَبَ عَلِيٌّ إِلَى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فَلَمَّا قَرَأَ الْكِتَابَ خَرَّ سَاجِدًا ثُمَّ رَفَعَ رَأْسَهُ فَقَالَ: "السَّلاَمُ عَلَى هَمْدَانَ، السَّلاَمُ عَلَى هَمْدَانَ".</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BH" sz="2000" b="1" kern="0" dirty="0">
                <a:solidFill>
                  <a:schemeClr val="tx1"/>
                </a:solidFill>
                <a:latin typeface="Sakkal Majalla" panose="02000000000000000000" pitchFamily="2" charset="-78"/>
                <a:ea typeface="+mj-ea"/>
                <a:cs typeface="Sakkal Majalla" panose="02000000000000000000" pitchFamily="2" charset="-78"/>
              </a:rPr>
              <a:t>[سير أعلام النبلاء 2/281 </a:t>
            </a:r>
            <a:r>
              <a:rPr lang="ar-SA" sz="2000" b="1" kern="0" dirty="0">
                <a:solidFill>
                  <a:schemeClr val="tx1"/>
                </a:solidFill>
                <a:latin typeface="Sakkal Majalla" panose="02000000000000000000" pitchFamily="2" charset="-78"/>
                <a:ea typeface="+mj-ea"/>
                <a:cs typeface="Sakkal Majalla" panose="02000000000000000000" pitchFamily="2" charset="-78"/>
              </a:rPr>
              <a:t>وأخرج البخاري بعضه بهذا الإسناد برقم (4349)</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spTree>
    <p:extLst>
      <p:ext uri="{BB962C8B-B14F-4D97-AF65-F5344CB8AC3E}">
        <p14:creationId xmlns:p14="http://schemas.microsoft.com/office/powerpoint/2010/main" val="25039202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250"/>
                                        <p:tgtEl>
                                          <p:spTgt spid="11"/>
                                        </p:tgtEl>
                                      </p:cBhvr>
                                    </p:animEffect>
                                  </p:childTnLst>
                                </p:cTn>
                              </p:par>
                            </p:childTnLst>
                          </p:cTn>
                        </p:par>
                        <p:par>
                          <p:cTn id="25" fill="hold">
                            <p:stCondLst>
                              <p:cond delay="3250"/>
                            </p:stCondLst>
                            <p:childTnLst>
                              <p:par>
                                <p:cTn id="26" presetID="31" presetClass="entr" presetSubtype="0" fill="hold"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12CF17-2FEB-4390-A5E2-C54B44BE516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A00F6F63-5149-4FCF-8243-76AF64D234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7663E0-A1C4-413B-8B6B-D754B6AC81A9}"/>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E03D5DF0-DDA6-4948-A348-4AF009ED381C}"/>
              </a:ext>
            </a:extLst>
          </p:cNvPr>
          <p:cNvSpPr txBox="1">
            <a:spLocks/>
          </p:cNvSpPr>
          <p:nvPr/>
        </p:nvSpPr>
        <p:spPr>
          <a:xfrm>
            <a:off x="149226" y="24196"/>
            <a:ext cx="3466171" cy="733449"/>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rgbClr val="6FB19B"/>
          </a:solidFill>
          <a:ln>
            <a:solidFill>
              <a:schemeClr val="tx1"/>
            </a:solidFill>
            <a:prstDash val="dash"/>
            <a:extLst>
              <a:ext uri="{C807C97D-BFC1-408E-A445-0C87EB9F89A2}">
                <ask:lineSketchStyleProps xmlns:ask="http://schemas.microsoft.com/office/drawing/2018/sketchyshape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الطرائق التي سلكها الرسول </a:t>
            </a:r>
            <a:r>
              <a:rPr lang="en-US" sz="2000" b="1" kern="0" dirty="0">
                <a:latin typeface="Sakkal Majalla" panose="02000000000000000000" pitchFamily="2" charset="-78"/>
                <a:cs typeface="Sakkal Majalla" panose="02000000000000000000" pitchFamily="2" charset="-78"/>
                <a:sym typeface="AGA Arabesque" panose="05010101010101010101" pitchFamily="2" charset="2"/>
              </a:rPr>
              <a:t></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 في دعوة الناس إلى الإسلام</a:t>
            </a:r>
            <a:r>
              <a:rPr kumimoji="0" lang="ar-BH" sz="2000" b="1" i="0" u="none" strike="noStrike" kern="1200" cap="none" spc="0" normalizeH="0" noProof="0" dirty="0">
                <a:ln>
                  <a:noFill/>
                </a:ln>
                <a:effectLst/>
                <a:uLnTx/>
                <a:uFillTx/>
                <a:latin typeface="Sakkal Majalla" panose="02000000000000000000" pitchFamily="2" charset="-78"/>
                <a:ea typeface="+mj-ea"/>
                <a:cs typeface="Sakkal Majalla" panose="02000000000000000000" pitchFamily="2" charset="-78"/>
              </a:rPr>
              <a:t>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214)</a:t>
            </a:r>
          </a:p>
        </p:txBody>
      </p:sp>
      <p:sp>
        <p:nvSpPr>
          <p:cNvPr id="11" name="Rectangle: Rounded Corners 12">
            <a:extLst>
              <a:ext uri="{FF2B5EF4-FFF2-40B4-BE49-F238E27FC236}">
                <a16:creationId xmlns:a16="http://schemas.microsoft.com/office/drawing/2014/main" id="{DFB9D6E1-BEA0-4891-93DD-FC404327F93B}"/>
              </a:ext>
            </a:extLst>
          </p:cNvPr>
          <p:cNvSpPr/>
          <p:nvPr/>
        </p:nvSpPr>
        <p:spPr>
          <a:xfrm>
            <a:off x="366265" y="1487837"/>
            <a:ext cx="11459469" cy="4765065"/>
          </a:xfrm>
          <a:prstGeom prst="roundRect">
            <a:avLst>
              <a:gd name="adj" fmla="val 10487"/>
            </a:avLst>
          </a:prstGeom>
          <a:solidFill>
            <a:schemeClr val="tx2">
              <a:lumMod val="20000"/>
              <a:lumOff val="80000"/>
            </a:schemeClr>
          </a:solidFill>
          <a:ln>
            <a:solidFill>
              <a:schemeClr val="tx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spcBef>
                <a:spcPts val="1000"/>
              </a:spcBef>
              <a:defRPr/>
            </a:pPr>
            <a:r>
              <a:rPr lang="ar-SA" sz="2800" b="1" kern="0" dirty="0">
                <a:solidFill>
                  <a:schemeClr val="tx1"/>
                </a:solidFill>
                <a:latin typeface="Sakkal Majalla" panose="02000000000000000000" pitchFamily="2" charset="-78"/>
                <a:ea typeface="+mj-ea"/>
                <a:cs typeface="Sakkal Majalla" panose="02000000000000000000" pitchFamily="2" charset="-78"/>
              </a:rPr>
              <a:t>عَنْ عُرْوَةَ بْنِ الزُّبَيْرِ</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أَنَّ الأَنْصَارَ، لَمَّا سَمِعُوا مِنْ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قَوْلَهُ، وَأَيْقَنُوا وَاطْمَأَنَّتْ أَنْفُسُهُمْ إِلَى دَعْوَتِهِ فَصَدَّقُوهُ وَآمَنُوا بِهِ، كَانُوا مِنْ أَسْبَابِ الْخَيْرِ، </a:t>
            </a:r>
            <a:r>
              <a:rPr lang="ar-SA" sz="2800" b="1" kern="0" dirty="0" err="1">
                <a:solidFill>
                  <a:schemeClr val="tx1"/>
                </a:solidFill>
                <a:latin typeface="Sakkal Majalla" panose="02000000000000000000" pitchFamily="2" charset="-78"/>
                <a:ea typeface="+mj-ea"/>
                <a:cs typeface="Sakkal Majalla" panose="02000000000000000000" pitchFamily="2" charset="-78"/>
              </a:rPr>
              <a:t>وَوَاعَدُوهُ</a:t>
            </a:r>
            <a:r>
              <a:rPr lang="ar-SA" sz="2800" b="1" kern="0" dirty="0">
                <a:solidFill>
                  <a:schemeClr val="tx1"/>
                </a:solidFill>
                <a:latin typeface="Sakkal Majalla" panose="02000000000000000000" pitchFamily="2" charset="-78"/>
                <a:ea typeface="+mj-ea"/>
                <a:cs typeface="Sakkal Majalla" panose="02000000000000000000" pitchFamily="2" charset="-78"/>
              </a:rPr>
              <a:t> الْمَوْسِمَ مِنَ الْعَامِ الْقَابِلِ، فَرَجَعُوا إِلَى قَوْمِهِمْ بَعَثُوا إِلَى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أَنِ ابْعَثْ إِلَيْنَا رَجُلًا مِنْ قِبَلِكَ فَيَدْعُو النَّاسَ إِلَى كِتَابِ اللهِ، فَإِنَّهُ أَدْنَى أَنْ يُتَّبَعَ، فَبَعَثَ إِلَيْهِمْ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en-US" sz="2800" b="1" kern="0" dirty="0">
                <a:solidFill>
                  <a:schemeClr val="tx1"/>
                </a:solidFill>
                <a:latin typeface="Sakkal Majalla" panose="02000000000000000000" pitchFamily="2" charset="-78"/>
                <a:ea typeface="+mj-ea"/>
                <a:cs typeface="Sakkal Majalla" panose="02000000000000000000" pitchFamily="2" charset="-78"/>
              </a:rPr>
              <a:t> </a:t>
            </a:r>
            <a:r>
              <a:rPr lang="ar-BH" sz="2800" b="1" kern="0" dirty="0">
                <a:solidFill>
                  <a:schemeClr val="tx1"/>
                </a:solidFill>
                <a:latin typeface="Sakkal Majalla" panose="02000000000000000000" pitchFamily="2" charset="-78"/>
                <a:ea typeface="+mj-ea"/>
                <a:cs typeface="Sakkal Majalla" panose="02000000000000000000" pitchFamily="2" charset="-78"/>
              </a:rPr>
              <a:t> </a:t>
            </a:r>
            <a:r>
              <a:rPr lang="ar-SA" sz="2800" b="1" kern="0" dirty="0">
                <a:solidFill>
                  <a:schemeClr val="tx1"/>
                </a:solidFill>
                <a:latin typeface="Sakkal Majalla" panose="02000000000000000000" pitchFamily="2" charset="-78"/>
                <a:ea typeface="+mj-ea"/>
                <a:cs typeface="Sakkal Majalla" panose="02000000000000000000" pitchFamily="2" charset="-78"/>
              </a:rPr>
              <a:t>مُصْعَبَ بْنَ عُمَيْرٍ أَخَا بَنِي عَبْدِ الدَّارِ، فَنَزَلَ بَنِي غَنْمٍ عَلَى أَسْعَدَ بْنِ زُرَارَةَ، يُحَدِّثُهُمْ وَيَقُصُّ عَلَيْهِمُ الْقُرْآنَ، فَلَمْ يَزَلْ مُصْعَبٌ عِنْدَ سَعْدِ بْنِ مُعَاذٍ يَدْعُو وَيَهْدِي اللهُ عَلَى يَدَيْهِ حَتَّى قَلَّ دَارٌ مِنْ دُورِ الأَنْصَارِ إِلاَّ أَسْلَمَ فِيهَا نَاسٌ لاَ مَحَالَةَ، وَأَسْلَمَ أَشْرَافُهُمْ، وَأَسْلَمَ عَمْرُو بْنُ الْجَمُوحِ، وَكُسِّرَتْ أَصْنَامُهُمْ، وَرَجَعَ مُصْعَبُ بْنُ عُمَيْرٍ إِلَى رَسُولِ اللهِ </a:t>
            </a:r>
            <a:r>
              <a:rPr lang="en-US" sz="2800" b="1" kern="0" dirty="0">
                <a:solidFill>
                  <a:schemeClr val="tx1"/>
                </a:solidFill>
                <a:latin typeface="Sakkal Majalla" panose="02000000000000000000" pitchFamily="2" charset="-78"/>
                <a:ea typeface="+mj-ea"/>
                <a:cs typeface="Sakkal Majalla" panose="02000000000000000000" pitchFamily="2" charset="-78"/>
                <a:sym typeface="AGA Arabesque" panose="05010101010101010101" pitchFamily="2" charset="2"/>
              </a:rPr>
              <a:t></a:t>
            </a:r>
            <a:r>
              <a:rPr lang="ar-SA" sz="2800" b="1" kern="0" dirty="0">
                <a:solidFill>
                  <a:schemeClr val="tx1"/>
                </a:solidFill>
                <a:latin typeface="Sakkal Majalla" panose="02000000000000000000" pitchFamily="2" charset="-78"/>
                <a:ea typeface="+mj-ea"/>
                <a:cs typeface="Sakkal Majalla" panose="02000000000000000000" pitchFamily="2" charset="-78"/>
              </a:rPr>
              <a:t>، وَكَانَ يُدْعَى الْمُقْرِئَ". </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000" b="1" kern="0" dirty="0">
                <a:solidFill>
                  <a:schemeClr val="tx1"/>
                </a:solidFill>
                <a:latin typeface="Sakkal Majalla" panose="02000000000000000000" pitchFamily="2" charset="-78"/>
                <a:ea typeface="+mj-ea"/>
                <a:cs typeface="Sakkal Majalla" panose="02000000000000000000" pitchFamily="2" charset="-78"/>
              </a:rPr>
              <a:t>رواه أبو نعيم في حلية الأولياء وطبقات الأصفياء، 1/107</a:t>
            </a:r>
            <a:r>
              <a:rPr lang="ar-BH" sz="2000" b="1" kern="0" dirty="0">
                <a:solidFill>
                  <a:schemeClr val="tx1"/>
                </a:solidFill>
                <a:latin typeface="Sakkal Majalla" panose="02000000000000000000" pitchFamily="2" charset="-78"/>
                <a:ea typeface="+mj-ea"/>
                <a:cs typeface="Sakkal Majalla" panose="02000000000000000000" pitchFamily="2" charset="-78"/>
              </a:rPr>
              <a:t>]</a:t>
            </a:r>
            <a:r>
              <a:rPr lang="ar-SA" sz="2800" b="1" kern="0" dirty="0">
                <a:solidFill>
                  <a:schemeClr val="tx1"/>
                </a:solidFill>
                <a:latin typeface="Sakkal Majalla" panose="02000000000000000000" pitchFamily="2" charset="-78"/>
                <a:ea typeface="+mj-ea"/>
                <a:cs typeface="Sakkal Majalla" panose="02000000000000000000" pitchFamily="2" charset="-78"/>
              </a:rPr>
              <a:t>.</a:t>
            </a:r>
          </a:p>
        </p:txBody>
      </p:sp>
      <p:sp>
        <p:nvSpPr>
          <p:cNvPr id="9" name="Title 1">
            <a:extLst>
              <a:ext uri="{FF2B5EF4-FFF2-40B4-BE49-F238E27FC236}">
                <a16:creationId xmlns:a16="http://schemas.microsoft.com/office/drawing/2014/main" id="{4BF447CD-F4FE-4375-8617-D1AED25C9CDE}"/>
              </a:ext>
            </a:extLst>
          </p:cNvPr>
          <p:cNvSpPr txBox="1">
            <a:spLocks/>
          </p:cNvSpPr>
          <p:nvPr/>
        </p:nvSpPr>
        <p:spPr>
          <a:xfrm>
            <a:off x="4771790" y="414764"/>
            <a:ext cx="7053944" cy="851974"/>
          </a:xfrm>
          <a:prstGeom prst="rect">
            <a:avLst/>
          </a:prstGeom>
          <a:solidFill>
            <a:schemeClr val="accent6">
              <a:lumMod val="20000"/>
              <a:lumOff val="8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2900" b="1" kern="0" dirty="0">
                <a:solidFill>
                  <a:prstClr val="black"/>
                </a:solidFill>
                <a:latin typeface="Sakkal Majalla" panose="02000000000000000000" pitchFamily="2" charset="-78"/>
                <a:cs typeface="Sakkal Majalla" panose="02000000000000000000" pitchFamily="2" charset="-78"/>
              </a:rPr>
              <a:t>الطريقة الخامسة: تكليفه مَنْ تَعَلَّمَ أن يُعلِّم مَنْ لم يعلَم</a:t>
            </a:r>
            <a:r>
              <a:rPr lang="ar-BH" sz="2800" b="1" kern="0"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829751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childTnLst>
                          </p:cTn>
                        </p:par>
                        <p:par>
                          <p:cTn id="12" fill="hold">
                            <p:stCondLst>
                              <p:cond delay="3250"/>
                            </p:stCondLst>
                            <p:childTnLst>
                              <p:par>
                                <p:cTn id="13" presetID="31"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1340</TotalTime>
  <Words>2915</Words>
  <Application>Microsoft Office PowerPoint</Application>
  <PresentationFormat>شاشة عريضة</PresentationFormat>
  <Paragraphs>172</Paragraphs>
  <Slides>20</Slides>
  <Notes>14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Arial</vt:lpstr>
      <vt:lpstr>Calibri</vt:lpstr>
      <vt:lpstr>Calibri Light</vt:lpstr>
      <vt:lpstr>Sakkal Majalla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mohamed hassn</cp:lastModifiedBy>
  <cp:revision>197</cp:revision>
  <cp:lastPrinted>2021-01-17T11:49:49Z</cp:lastPrinted>
  <dcterms:created xsi:type="dcterms:W3CDTF">2020-03-04T10:47:58Z</dcterms:created>
  <dcterms:modified xsi:type="dcterms:W3CDTF">2021-02-23T23:18:18Z</dcterms:modified>
</cp:coreProperties>
</file>