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1" r:id="rId3"/>
    <p:sldId id="267" r:id="rId4"/>
    <p:sldId id="268" r:id="rId5"/>
    <p:sldId id="269" r:id="rId6"/>
    <p:sldId id="270" r:id="rId7"/>
    <p:sldId id="271" r:id="rId8"/>
    <p:sldId id="282" r:id="rId9"/>
    <p:sldId id="284" r:id="rId10"/>
    <p:sldId id="285" r:id="rId11"/>
    <p:sldId id="272" r:id="rId12"/>
    <p:sldId id="286" r:id="rId13"/>
    <p:sldId id="287" r:id="rId14"/>
    <p:sldId id="288" r:id="rId15"/>
    <p:sldId id="273"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8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1A68835-5F8A-4794-9693-7CCEF4C5A82D}" type="datetimeFigureOut">
              <a:rPr lang="en-US" smtClean="0"/>
              <a:t>3/3/2021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25A300-DD2D-4467-B923-B061F030355C}" type="slidenum">
              <a:rPr lang="en-US" smtClean="0"/>
              <a:t>‹#›</a:t>
            </a:fld>
            <a:endParaRPr lang="en-US"/>
          </a:p>
        </p:txBody>
      </p:sp>
    </p:spTree>
    <p:extLst>
      <p:ext uri="{BB962C8B-B14F-4D97-AF65-F5344CB8AC3E}">
        <p14:creationId xmlns:p14="http://schemas.microsoft.com/office/powerpoint/2010/main" val="316132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3/3/2021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a:cxnSpLocks/>
          </p:cNvCxnSpPr>
          <p:nvPr/>
        </p:nvCxnSpPr>
        <p:spPr>
          <a:xfrm>
            <a:off x="267286" y="6418913"/>
            <a:ext cx="1150167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477000"/>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162800" cy="1182210"/>
          </a:xfrm>
          <a:prstGeom prst="rect">
            <a:avLst/>
          </a:prstGeom>
        </p:spPr>
      </p:pic>
      <p:sp>
        <p:nvSpPr>
          <p:cNvPr id="10" name="TextBox 9"/>
          <p:cNvSpPr txBox="1"/>
          <p:nvPr/>
        </p:nvSpPr>
        <p:spPr>
          <a:xfrm>
            <a:off x="1695449" y="3823432"/>
            <a:ext cx="8648700" cy="1205458"/>
          </a:xfrm>
          <a:prstGeom prst="rect">
            <a:avLst/>
          </a:prstGeom>
          <a:noFill/>
        </p:spPr>
        <p:txBody>
          <a:bodyPr wrap="square" rtlCol="0">
            <a:spAutoFit/>
          </a:bodyPr>
          <a:lstStyle/>
          <a:p>
            <a:pPr algn="ctr" defTabSz="457200" rtl="1">
              <a:spcBef>
                <a:spcPts val="1000"/>
              </a:spcBef>
              <a:buClr>
                <a:schemeClr val="accent1">
                  <a:lumMod val="75000"/>
                </a:schemeClr>
              </a:buClr>
              <a:buSzPct val="80000"/>
            </a:pPr>
            <a:r>
              <a:rPr lang="ar-BH" sz="3200" b="1" dirty="0" smtClean="0">
                <a:latin typeface="Sakkal Majalla" panose="02000000000000000000" pitchFamily="2" charset="-78"/>
                <a:cs typeface="Sakkal Majalla" panose="02000000000000000000" pitchFamily="2" charset="-78"/>
              </a:rPr>
              <a:t>مقرر دين 214- 806</a:t>
            </a:r>
            <a:endParaRPr lang="ar-SA" sz="3200" b="1" dirty="0">
              <a:latin typeface="Sakkal Majalla" panose="02000000000000000000" pitchFamily="2" charset="-78"/>
              <a:cs typeface="Sakkal Majalla" panose="02000000000000000000" pitchFamily="2" charset="-78"/>
            </a:endParaRPr>
          </a:p>
          <a:p>
            <a:pPr algn="ctr" defTabSz="457200" rtl="1">
              <a:spcBef>
                <a:spcPts val="1000"/>
              </a:spcBef>
              <a:buClr>
                <a:schemeClr val="accent1">
                  <a:lumMod val="75000"/>
                </a:schemeClr>
              </a:buClr>
              <a:buSzPct val="80000"/>
            </a:pPr>
            <a:r>
              <a:rPr lang="ar-SA" sz="3200" b="1" dirty="0">
                <a:latin typeface="Sakkal Majalla" panose="02000000000000000000" pitchFamily="2" charset="-78"/>
                <a:cs typeface="Sakkal Majalla" panose="02000000000000000000" pitchFamily="2" charset="-78"/>
              </a:rPr>
              <a:t>دراسات في الس</a:t>
            </a:r>
            <a:r>
              <a:rPr lang="ar-BH" sz="3200" b="1" dirty="0">
                <a:latin typeface="Sakkal Majalla" panose="02000000000000000000" pitchFamily="2" charset="-78"/>
                <a:cs typeface="Sakkal Majalla" panose="02000000000000000000" pitchFamily="2" charset="-78"/>
              </a:rPr>
              <a:t>ّ</a:t>
            </a:r>
            <a:r>
              <a:rPr lang="ar-SA" sz="3200" b="1" dirty="0" err="1">
                <a:latin typeface="Sakkal Majalla" panose="02000000000000000000" pitchFamily="2" charset="-78"/>
                <a:cs typeface="Sakkal Majalla" panose="02000000000000000000" pitchFamily="2" charset="-78"/>
              </a:rPr>
              <a:t>يرة</a:t>
            </a:r>
            <a:r>
              <a:rPr lang="ar-SA" sz="3200" b="1" dirty="0">
                <a:latin typeface="Sakkal Majalla" panose="02000000000000000000" pitchFamily="2" charset="-78"/>
                <a:cs typeface="Sakkal Majalla" panose="02000000000000000000" pitchFamily="2" charset="-78"/>
              </a:rPr>
              <a:t> النبوي</a:t>
            </a:r>
            <a:r>
              <a:rPr lang="ar-BH" sz="3200" b="1" dirty="0">
                <a:latin typeface="Sakkal Majalla" panose="02000000000000000000" pitchFamily="2" charset="-78"/>
                <a:cs typeface="Sakkal Majalla" panose="02000000000000000000" pitchFamily="2" charset="-78"/>
              </a:rPr>
              <a:t>ّ</a:t>
            </a:r>
            <a:r>
              <a:rPr lang="ar-SA" sz="3200" b="1" dirty="0">
                <a:latin typeface="Sakkal Majalla" panose="02000000000000000000" pitchFamily="2" charset="-78"/>
                <a:cs typeface="Sakkal Majalla" panose="02000000000000000000" pitchFamily="2" charset="-78"/>
              </a:rPr>
              <a:t>ة </a:t>
            </a:r>
          </a:p>
        </p:txBody>
      </p:sp>
      <p:sp>
        <p:nvSpPr>
          <p:cNvPr id="11" name="Rectangle 10"/>
          <p:cNvSpPr/>
          <p:nvPr/>
        </p:nvSpPr>
        <p:spPr>
          <a:xfrm>
            <a:off x="4044740" y="2023988"/>
            <a:ext cx="3950120" cy="1200329"/>
          </a:xfrm>
          <a:prstGeom prst="rect">
            <a:avLst/>
          </a:prstGeom>
        </p:spPr>
        <p:txBody>
          <a:bodyPr wrap="none">
            <a:spAutoFit/>
          </a:bodyPr>
          <a:lstStyle/>
          <a:p>
            <a:pPr algn="ctr">
              <a:lnSpc>
                <a:spcPct val="150000"/>
              </a:lnSpc>
            </a:pPr>
            <a:r>
              <a:rPr lang="ar-SA" sz="4800" b="1" dirty="0" smtClean="0">
                <a:solidFill>
                  <a:srgbClr val="FF0000"/>
                </a:solidFill>
                <a:latin typeface="Sakkal Majalla" panose="02000000000000000000" pitchFamily="2" charset="-78"/>
                <a:cs typeface="Sakkal Majalla" panose="02000000000000000000" pitchFamily="2" charset="-78"/>
              </a:rPr>
              <a:t>خصائص </a:t>
            </a:r>
            <a:r>
              <a:rPr lang="ar-SA" sz="4800" b="1" dirty="0">
                <a:solidFill>
                  <a:srgbClr val="FF0000"/>
                </a:solidFill>
                <a:latin typeface="Sakkal Majalla" panose="02000000000000000000" pitchFamily="2" charset="-78"/>
                <a:cs typeface="Sakkal Majalla" panose="02000000000000000000" pitchFamily="2" charset="-78"/>
              </a:rPr>
              <a:t>الرسول </a:t>
            </a:r>
            <a:r>
              <a:rPr lang="ar-SA" sz="4800" b="1" dirty="0">
                <a:solidFill>
                  <a:srgbClr val="FF0000"/>
                </a:solidFill>
                <a:latin typeface="Sakkal Majalla" panose="02000000000000000000" pitchFamily="2" charset="-78"/>
                <a:cs typeface="Sakkal Majalla" panose="02000000000000000000" pitchFamily="2" charset="-78"/>
                <a:sym typeface="AGA Arabesque" panose="05010101010101010101" pitchFamily="2" charset="2"/>
              </a:rPr>
              <a:t></a:t>
            </a:r>
            <a:endParaRPr lang="en-US" sz="4800" dirty="0">
              <a:solidFill>
                <a:srgbClr val="FF0000"/>
              </a:solidFill>
              <a:latin typeface="Sakkal Majalla" panose="02000000000000000000" pitchFamily="2" charset="-78"/>
              <a:cs typeface="Sakkal Majalla" panose="02000000000000000000" pitchFamily="2" charset="-78"/>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081" y="1674254"/>
            <a:ext cx="2808973" cy="4175974"/>
          </a:xfrm>
          <a:prstGeom prst="rect">
            <a:avLst/>
          </a:prstGeom>
          <a:scene3d>
            <a:camera prst="perspectiveHeroicExtremeRightFacing"/>
            <a:lightRig rig="threePt" dir="t"/>
          </a:scene3d>
        </p:spPr>
      </p:pic>
    </p:spTree>
    <p:extLst>
      <p:ext uri="{BB962C8B-B14F-4D97-AF65-F5344CB8AC3E}">
        <p14:creationId xmlns:p14="http://schemas.microsoft.com/office/powerpoint/2010/main" val="3255457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4" presetClass="entr" presetSubtype="1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9" name="Title 1">
            <a:extLst>
              <a:ext uri="{FF2B5EF4-FFF2-40B4-BE49-F238E27FC236}">
                <a16:creationId xmlns:a16="http://schemas.microsoft.com/office/drawing/2014/main" id="{9C8D3740-75AF-4040-BCF6-BF9B20DF2298}"/>
              </a:ext>
            </a:extLst>
          </p:cNvPr>
          <p:cNvSpPr txBox="1">
            <a:spLocks/>
          </p:cNvSpPr>
          <p:nvPr/>
        </p:nvSpPr>
        <p:spPr>
          <a:xfrm>
            <a:off x="3291170" y="275968"/>
            <a:ext cx="5609659" cy="643677"/>
          </a:xfrm>
          <a:prstGeom prst="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rtl="1"/>
            <a:r>
              <a:rPr lang="ar-BH" sz="3000" b="1" kern="0" dirty="0">
                <a:solidFill>
                  <a:prstClr val="black"/>
                </a:solidFill>
                <a:latin typeface="Sakkal Majalla" panose="02000000000000000000" pitchFamily="2" charset="-78"/>
                <a:cs typeface="Sakkal Majalla" panose="02000000000000000000" pitchFamily="2" charset="-78"/>
              </a:rPr>
              <a:t>ثالثًا</a:t>
            </a:r>
            <a:r>
              <a:rPr lang="ar-SA" sz="3000" b="1" kern="0" dirty="0">
                <a:solidFill>
                  <a:prstClr val="black"/>
                </a:solidFill>
                <a:latin typeface="Sakkal Majalla" panose="02000000000000000000" pitchFamily="2" charset="-78"/>
                <a:cs typeface="Sakkal Majalla" panose="02000000000000000000" pitchFamily="2" charset="-78"/>
              </a:rPr>
              <a:t>:  </a:t>
            </a:r>
            <a:r>
              <a:rPr lang="ar-SA" sz="3000" b="1" kern="0" dirty="0" smtClean="0">
                <a:solidFill>
                  <a:prstClr val="black"/>
                </a:solidFill>
                <a:latin typeface="Sakkal Majalla" panose="02000000000000000000" pitchFamily="2" charset="-78"/>
                <a:cs typeface="Sakkal Majalla" panose="02000000000000000000" pitchFamily="2" charset="-78"/>
              </a:rPr>
              <a:t>الخصائص </a:t>
            </a:r>
            <a:r>
              <a:rPr lang="ar-SA" sz="3000" b="1" kern="0" dirty="0">
                <a:solidFill>
                  <a:prstClr val="black"/>
                </a:solidFill>
                <a:latin typeface="Sakkal Majalla" panose="02000000000000000000" pitchFamily="2" charset="-78"/>
                <a:cs typeface="Sakkal Majalla" panose="02000000000000000000" pitchFamily="2" charset="-78"/>
              </a:rPr>
              <a:t>التي خصّ الله بها </a:t>
            </a:r>
            <a:r>
              <a:rPr lang="ar-BH" sz="3000" b="1" kern="0" dirty="0">
                <a:solidFill>
                  <a:prstClr val="black"/>
                </a:solidFill>
                <a:latin typeface="Sakkal Majalla" panose="02000000000000000000" pitchFamily="2" charset="-78"/>
                <a:cs typeface="Sakkal Majalla" panose="02000000000000000000" pitchFamily="2" charset="-78"/>
              </a:rPr>
              <a:t>أمّة </a:t>
            </a:r>
            <a:r>
              <a:rPr lang="ar-BH" sz="3000" b="1" kern="0" dirty="0" smtClean="0">
                <a:solidFill>
                  <a:prstClr val="black"/>
                </a:solidFill>
                <a:latin typeface="Sakkal Majalla" panose="02000000000000000000" pitchFamily="2" charset="-78"/>
                <a:cs typeface="Sakkal Majalla" panose="02000000000000000000" pitchFamily="2" charset="-78"/>
              </a:rPr>
              <a:t>محمّد</a:t>
            </a:r>
            <a:r>
              <a:rPr lang="ar-SA" sz="3000" b="1" kern="0" dirty="0" smtClean="0">
                <a:solidFill>
                  <a:prstClr val="black"/>
                </a:solidFill>
                <a:latin typeface="Sakkal Majalla" panose="02000000000000000000" pitchFamily="2" charset="-78"/>
                <a:cs typeface="Sakkal Majalla" panose="02000000000000000000" pitchFamily="2" charset="-78"/>
              </a:rPr>
              <a:t> </a:t>
            </a:r>
            <a:r>
              <a:rPr lang="en-US" sz="30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3000" b="1" kern="0" dirty="0">
                <a:solidFill>
                  <a:prstClr val="black"/>
                </a:solidFill>
                <a:latin typeface="Sakkal Majalla" panose="02000000000000000000" pitchFamily="2" charset="-78"/>
                <a:cs typeface="Sakkal Majalla" panose="02000000000000000000" pitchFamily="2" charset="-78"/>
              </a:rPr>
              <a:t>:</a:t>
            </a:r>
            <a:endParaRPr lang="en-US" sz="3000" b="1" kern="0" dirty="0">
              <a:solidFill>
                <a:prstClr val="black"/>
              </a:solidFill>
              <a:latin typeface="Sakkal Majalla" panose="02000000000000000000" pitchFamily="2" charset="-78"/>
              <a:cs typeface="Sakkal Majalla" panose="02000000000000000000" pitchFamily="2" charset="-78"/>
            </a:endParaRPr>
          </a:p>
        </p:txBody>
      </p:sp>
      <p:sp>
        <p:nvSpPr>
          <p:cNvPr id="13" name="Rounded Rectangle 12"/>
          <p:cNvSpPr/>
          <p:nvPr/>
        </p:nvSpPr>
        <p:spPr>
          <a:xfrm>
            <a:off x="258672" y="1217462"/>
            <a:ext cx="11663850" cy="1864425"/>
          </a:xfrm>
          <a:custGeom>
            <a:avLst/>
            <a:gdLst>
              <a:gd name="connsiteX0" fmla="*/ 0 w 11663850"/>
              <a:gd name="connsiteY0" fmla="*/ 248752 h 1864425"/>
              <a:gd name="connsiteX1" fmla="*/ 248752 w 11663850"/>
              <a:gd name="connsiteY1" fmla="*/ 0 h 1864425"/>
              <a:gd name="connsiteX2" fmla="*/ 1169976 w 11663850"/>
              <a:gd name="connsiteY2" fmla="*/ 0 h 1864425"/>
              <a:gd name="connsiteX3" fmla="*/ 1644545 w 11663850"/>
              <a:gd name="connsiteY3" fmla="*/ 0 h 1864425"/>
              <a:gd name="connsiteX4" fmla="*/ 2342442 w 11663850"/>
              <a:gd name="connsiteY4" fmla="*/ 0 h 1864425"/>
              <a:gd name="connsiteX5" fmla="*/ 2705348 w 11663850"/>
              <a:gd name="connsiteY5" fmla="*/ 0 h 1864425"/>
              <a:gd name="connsiteX6" fmla="*/ 3626572 w 11663850"/>
              <a:gd name="connsiteY6" fmla="*/ 0 h 1864425"/>
              <a:gd name="connsiteX7" fmla="*/ 4324468 w 11663850"/>
              <a:gd name="connsiteY7" fmla="*/ 0 h 1864425"/>
              <a:gd name="connsiteX8" fmla="*/ 5245692 w 11663850"/>
              <a:gd name="connsiteY8" fmla="*/ 0 h 1864425"/>
              <a:gd name="connsiteX9" fmla="*/ 5831925 w 11663850"/>
              <a:gd name="connsiteY9" fmla="*/ 0 h 1864425"/>
              <a:gd name="connsiteX10" fmla="*/ 6306495 w 11663850"/>
              <a:gd name="connsiteY10" fmla="*/ 0 h 1864425"/>
              <a:gd name="connsiteX11" fmla="*/ 7004391 w 11663850"/>
              <a:gd name="connsiteY11" fmla="*/ 0 h 1864425"/>
              <a:gd name="connsiteX12" fmla="*/ 7813951 w 11663850"/>
              <a:gd name="connsiteY12" fmla="*/ 0 h 1864425"/>
              <a:gd name="connsiteX13" fmla="*/ 8735175 w 11663850"/>
              <a:gd name="connsiteY13" fmla="*/ 0 h 1864425"/>
              <a:gd name="connsiteX14" fmla="*/ 9544735 w 11663850"/>
              <a:gd name="connsiteY14" fmla="*/ 0 h 1864425"/>
              <a:gd name="connsiteX15" fmla="*/ 10465959 w 11663850"/>
              <a:gd name="connsiteY15" fmla="*/ 0 h 1864425"/>
              <a:gd name="connsiteX16" fmla="*/ 11415098 w 11663850"/>
              <a:gd name="connsiteY16" fmla="*/ 0 h 1864425"/>
              <a:gd name="connsiteX17" fmla="*/ 11663850 w 11663850"/>
              <a:gd name="connsiteY17" fmla="*/ 248752 h 1864425"/>
              <a:gd name="connsiteX18" fmla="*/ 11663850 w 11663850"/>
              <a:gd name="connsiteY18" fmla="*/ 959551 h 1864425"/>
              <a:gd name="connsiteX19" fmla="*/ 11663850 w 11663850"/>
              <a:gd name="connsiteY19" fmla="*/ 1615673 h 1864425"/>
              <a:gd name="connsiteX20" fmla="*/ 11415098 w 11663850"/>
              <a:gd name="connsiteY20" fmla="*/ 1864425 h 1864425"/>
              <a:gd name="connsiteX21" fmla="*/ 11052192 w 11663850"/>
              <a:gd name="connsiteY21" fmla="*/ 1864425 h 1864425"/>
              <a:gd name="connsiteX22" fmla="*/ 10354295 w 11663850"/>
              <a:gd name="connsiteY22" fmla="*/ 1864425 h 1864425"/>
              <a:gd name="connsiteX23" fmla="*/ 9656399 w 11663850"/>
              <a:gd name="connsiteY23" fmla="*/ 1864425 h 1864425"/>
              <a:gd name="connsiteX24" fmla="*/ 9070165 w 11663850"/>
              <a:gd name="connsiteY24" fmla="*/ 1864425 h 1864425"/>
              <a:gd name="connsiteX25" fmla="*/ 8148942 w 11663850"/>
              <a:gd name="connsiteY25" fmla="*/ 1864425 h 1864425"/>
              <a:gd name="connsiteX26" fmla="*/ 7674372 w 11663850"/>
              <a:gd name="connsiteY26" fmla="*/ 1864425 h 1864425"/>
              <a:gd name="connsiteX27" fmla="*/ 6753149 w 11663850"/>
              <a:gd name="connsiteY27" fmla="*/ 1864425 h 1864425"/>
              <a:gd name="connsiteX28" fmla="*/ 6278579 w 11663850"/>
              <a:gd name="connsiteY28" fmla="*/ 1864425 h 1864425"/>
              <a:gd name="connsiteX29" fmla="*/ 5469019 w 11663850"/>
              <a:gd name="connsiteY29" fmla="*/ 1864425 h 1864425"/>
              <a:gd name="connsiteX30" fmla="*/ 4547795 w 11663850"/>
              <a:gd name="connsiteY30" fmla="*/ 1864425 h 1864425"/>
              <a:gd name="connsiteX31" fmla="*/ 4184889 w 11663850"/>
              <a:gd name="connsiteY31" fmla="*/ 1864425 h 1864425"/>
              <a:gd name="connsiteX32" fmla="*/ 3263665 w 11663850"/>
              <a:gd name="connsiteY32" fmla="*/ 1864425 h 1864425"/>
              <a:gd name="connsiteX33" fmla="*/ 2342442 w 11663850"/>
              <a:gd name="connsiteY33" fmla="*/ 1864425 h 1864425"/>
              <a:gd name="connsiteX34" fmla="*/ 1979536 w 11663850"/>
              <a:gd name="connsiteY34" fmla="*/ 1864425 h 1864425"/>
              <a:gd name="connsiteX35" fmla="*/ 1281639 w 11663850"/>
              <a:gd name="connsiteY35" fmla="*/ 1864425 h 1864425"/>
              <a:gd name="connsiteX36" fmla="*/ 248752 w 11663850"/>
              <a:gd name="connsiteY36" fmla="*/ 1864425 h 1864425"/>
              <a:gd name="connsiteX37" fmla="*/ 0 w 11663850"/>
              <a:gd name="connsiteY37" fmla="*/ 1615673 h 1864425"/>
              <a:gd name="connsiteX38" fmla="*/ 0 w 11663850"/>
              <a:gd name="connsiteY38" fmla="*/ 973220 h 1864425"/>
              <a:gd name="connsiteX39" fmla="*/ 0 w 11663850"/>
              <a:gd name="connsiteY39" fmla="*/ 248752 h 1864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663850" h="1864425" fill="none" extrusionOk="0">
                <a:moveTo>
                  <a:pt x="0" y="248752"/>
                </a:moveTo>
                <a:cubicBezTo>
                  <a:pt x="-16021" y="93039"/>
                  <a:pt x="120359" y="-9726"/>
                  <a:pt x="248752" y="0"/>
                </a:cubicBezTo>
                <a:cubicBezTo>
                  <a:pt x="568505" y="-18826"/>
                  <a:pt x="901078" y="2850"/>
                  <a:pt x="1169976" y="0"/>
                </a:cubicBezTo>
                <a:cubicBezTo>
                  <a:pt x="1438874" y="-2850"/>
                  <a:pt x="1465687" y="-19645"/>
                  <a:pt x="1644545" y="0"/>
                </a:cubicBezTo>
                <a:cubicBezTo>
                  <a:pt x="1823403" y="19645"/>
                  <a:pt x="2100378" y="11186"/>
                  <a:pt x="2342442" y="0"/>
                </a:cubicBezTo>
                <a:cubicBezTo>
                  <a:pt x="2584506" y="-11186"/>
                  <a:pt x="2524319" y="-15510"/>
                  <a:pt x="2705348" y="0"/>
                </a:cubicBezTo>
                <a:cubicBezTo>
                  <a:pt x="2886377" y="15510"/>
                  <a:pt x="3427842" y="-9625"/>
                  <a:pt x="3626572" y="0"/>
                </a:cubicBezTo>
                <a:cubicBezTo>
                  <a:pt x="3825302" y="9625"/>
                  <a:pt x="4042440" y="-29871"/>
                  <a:pt x="4324468" y="0"/>
                </a:cubicBezTo>
                <a:cubicBezTo>
                  <a:pt x="4606496" y="29871"/>
                  <a:pt x="4875890" y="-21016"/>
                  <a:pt x="5245692" y="0"/>
                </a:cubicBezTo>
                <a:cubicBezTo>
                  <a:pt x="5615494" y="21016"/>
                  <a:pt x="5626040" y="-9634"/>
                  <a:pt x="5831925" y="0"/>
                </a:cubicBezTo>
                <a:cubicBezTo>
                  <a:pt x="6037810" y="9634"/>
                  <a:pt x="6118774" y="-16585"/>
                  <a:pt x="6306495" y="0"/>
                </a:cubicBezTo>
                <a:cubicBezTo>
                  <a:pt x="6494216" y="16585"/>
                  <a:pt x="6774300" y="17649"/>
                  <a:pt x="7004391" y="0"/>
                </a:cubicBezTo>
                <a:cubicBezTo>
                  <a:pt x="7234482" y="-17649"/>
                  <a:pt x="7482762" y="-13193"/>
                  <a:pt x="7813951" y="0"/>
                </a:cubicBezTo>
                <a:cubicBezTo>
                  <a:pt x="8145140" y="13193"/>
                  <a:pt x="8375841" y="12835"/>
                  <a:pt x="8735175" y="0"/>
                </a:cubicBezTo>
                <a:cubicBezTo>
                  <a:pt x="9094509" y="-12835"/>
                  <a:pt x="9363514" y="-13369"/>
                  <a:pt x="9544735" y="0"/>
                </a:cubicBezTo>
                <a:cubicBezTo>
                  <a:pt x="9725956" y="13369"/>
                  <a:pt x="10111287" y="38583"/>
                  <a:pt x="10465959" y="0"/>
                </a:cubicBezTo>
                <a:cubicBezTo>
                  <a:pt x="10820631" y="-38583"/>
                  <a:pt x="11098165" y="-31791"/>
                  <a:pt x="11415098" y="0"/>
                </a:cubicBezTo>
                <a:cubicBezTo>
                  <a:pt x="11570333" y="-18488"/>
                  <a:pt x="11660260" y="123468"/>
                  <a:pt x="11663850" y="248752"/>
                </a:cubicBezTo>
                <a:cubicBezTo>
                  <a:pt x="11652367" y="522572"/>
                  <a:pt x="11668996" y="637961"/>
                  <a:pt x="11663850" y="959551"/>
                </a:cubicBezTo>
                <a:cubicBezTo>
                  <a:pt x="11658704" y="1281141"/>
                  <a:pt x="11647069" y="1295861"/>
                  <a:pt x="11663850" y="1615673"/>
                </a:cubicBezTo>
                <a:cubicBezTo>
                  <a:pt x="11676572" y="1755622"/>
                  <a:pt x="11539383" y="1862847"/>
                  <a:pt x="11415098" y="1864425"/>
                </a:cubicBezTo>
                <a:cubicBezTo>
                  <a:pt x="11246076" y="1850969"/>
                  <a:pt x="11140265" y="1869768"/>
                  <a:pt x="11052192" y="1864425"/>
                </a:cubicBezTo>
                <a:cubicBezTo>
                  <a:pt x="10964119" y="1859082"/>
                  <a:pt x="10606201" y="1887437"/>
                  <a:pt x="10354295" y="1864425"/>
                </a:cubicBezTo>
                <a:cubicBezTo>
                  <a:pt x="10102389" y="1841413"/>
                  <a:pt x="9854982" y="1882720"/>
                  <a:pt x="9656399" y="1864425"/>
                </a:cubicBezTo>
                <a:cubicBezTo>
                  <a:pt x="9457816" y="1846130"/>
                  <a:pt x="9240994" y="1866233"/>
                  <a:pt x="9070165" y="1864425"/>
                </a:cubicBezTo>
                <a:cubicBezTo>
                  <a:pt x="8899336" y="1862617"/>
                  <a:pt x="8409599" y="1856472"/>
                  <a:pt x="8148942" y="1864425"/>
                </a:cubicBezTo>
                <a:cubicBezTo>
                  <a:pt x="7888285" y="1872378"/>
                  <a:pt x="7777064" y="1867449"/>
                  <a:pt x="7674372" y="1864425"/>
                </a:cubicBezTo>
                <a:cubicBezTo>
                  <a:pt x="7571680" y="1861402"/>
                  <a:pt x="6996889" y="1861099"/>
                  <a:pt x="6753149" y="1864425"/>
                </a:cubicBezTo>
                <a:cubicBezTo>
                  <a:pt x="6509409" y="1867751"/>
                  <a:pt x="6457225" y="1858510"/>
                  <a:pt x="6278579" y="1864425"/>
                </a:cubicBezTo>
                <a:cubicBezTo>
                  <a:pt x="6099933" y="1870341"/>
                  <a:pt x="5767656" y="1845901"/>
                  <a:pt x="5469019" y="1864425"/>
                </a:cubicBezTo>
                <a:cubicBezTo>
                  <a:pt x="5170382" y="1882949"/>
                  <a:pt x="4862961" y="1880183"/>
                  <a:pt x="4547795" y="1864425"/>
                </a:cubicBezTo>
                <a:cubicBezTo>
                  <a:pt x="4232629" y="1848667"/>
                  <a:pt x="4293666" y="1848096"/>
                  <a:pt x="4184889" y="1864425"/>
                </a:cubicBezTo>
                <a:cubicBezTo>
                  <a:pt x="4076112" y="1880754"/>
                  <a:pt x="3650317" y="1827539"/>
                  <a:pt x="3263665" y="1864425"/>
                </a:cubicBezTo>
                <a:cubicBezTo>
                  <a:pt x="2877013" y="1901311"/>
                  <a:pt x="2559582" y="1846356"/>
                  <a:pt x="2342442" y="1864425"/>
                </a:cubicBezTo>
                <a:cubicBezTo>
                  <a:pt x="2125302" y="1882494"/>
                  <a:pt x="2141204" y="1856839"/>
                  <a:pt x="1979536" y="1864425"/>
                </a:cubicBezTo>
                <a:cubicBezTo>
                  <a:pt x="1817868" y="1872011"/>
                  <a:pt x="1502615" y="1846579"/>
                  <a:pt x="1281639" y="1864425"/>
                </a:cubicBezTo>
                <a:cubicBezTo>
                  <a:pt x="1060663" y="1882271"/>
                  <a:pt x="548380" y="1888081"/>
                  <a:pt x="248752" y="1864425"/>
                </a:cubicBezTo>
                <a:cubicBezTo>
                  <a:pt x="106429" y="1886883"/>
                  <a:pt x="4113" y="1768164"/>
                  <a:pt x="0" y="1615673"/>
                </a:cubicBezTo>
                <a:cubicBezTo>
                  <a:pt x="28352" y="1468547"/>
                  <a:pt x="-23895" y="1164821"/>
                  <a:pt x="0" y="973220"/>
                </a:cubicBezTo>
                <a:cubicBezTo>
                  <a:pt x="23895" y="781619"/>
                  <a:pt x="-25543" y="484529"/>
                  <a:pt x="0" y="248752"/>
                </a:cubicBezTo>
                <a:close/>
              </a:path>
              <a:path w="11663850" h="1864425" stroke="0" extrusionOk="0">
                <a:moveTo>
                  <a:pt x="0" y="248752"/>
                </a:moveTo>
                <a:cubicBezTo>
                  <a:pt x="-13884" y="102806"/>
                  <a:pt x="86046" y="9505"/>
                  <a:pt x="248752" y="0"/>
                </a:cubicBezTo>
                <a:cubicBezTo>
                  <a:pt x="587786" y="24694"/>
                  <a:pt x="762790" y="-17575"/>
                  <a:pt x="1169976" y="0"/>
                </a:cubicBezTo>
                <a:cubicBezTo>
                  <a:pt x="1577162" y="17575"/>
                  <a:pt x="1587531" y="-27625"/>
                  <a:pt x="1756209" y="0"/>
                </a:cubicBezTo>
                <a:cubicBezTo>
                  <a:pt x="1924887" y="27625"/>
                  <a:pt x="2005429" y="377"/>
                  <a:pt x="2230778" y="0"/>
                </a:cubicBezTo>
                <a:cubicBezTo>
                  <a:pt x="2456127" y="-377"/>
                  <a:pt x="2662750" y="29614"/>
                  <a:pt x="3040339" y="0"/>
                </a:cubicBezTo>
                <a:cubicBezTo>
                  <a:pt x="3417928" y="-29614"/>
                  <a:pt x="3341645" y="-11257"/>
                  <a:pt x="3626572" y="0"/>
                </a:cubicBezTo>
                <a:cubicBezTo>
                  <a:pt x="3911499" y="11257"/>
                  <a:pt x="4122569" y="-32809"/>
                  <a:pt x="4547795" y="0"/>
                </a:cubicBezTo>
                <a:cubicBezTo>
                  <a:pt x="4973021" y="32809"/>
                  <a:pt x="4904219" y="4183"/>
                  <a:pt x="5022365" y="0"/>
                </a:cubicBezTo>
                <a:cubicBezTo>
                  <a:pt x="5140511" y="-4183"/>
                  <a:pt x="5501215" y="-20191"/>
                  <a:pt x="5943588" y="0"/>
                </a:cubicBezTo>
                <a:cubicBezTo>
                  <a:pt x="6385961" y="20191"/>
                  <a:pt x="6186394" y="11545"/>
                  <a:pt x="6306495" y="0"/>
                </a:cubicBezTo>
                <a:cubicBezTo>
                  <a:pt x="6426596" y="-11545"/>
                  <a:pt x="6754870" y="3903"/>
                  <a:pt x="7004391" y="0"/>
                </a:cubicBezTo>
                <a:cubicBezTo>
                  <a:pt x="7253912" y="-3903"/>
                  <a:pt x="7409984" y="18652"/>
                  <a:pt x="7702288" y="0"/>
                </a:cubicBezTo>
                <a:cubicBezTo>
                  <a:pt x="7994592" y="-18652"/>
                  <a:pt x="8152005" y="-14833"/>
                  <a:pt x="8288521" y="0"/>
                </a:cubicBezTo>
                <a:cubicBezTo>
                  <a:pt x="8425037" y="14833"/>
                  <a:pt x="8873561" y="-9160"/>
                  <a:pt x="9209745" y="0"/>
                </a:cubicBezTo>
                <a:cubicBezTo>
                  <a:pt x="9545929" y="9160"/>
                  <a:pt x="9781970" y="12426"/>
                  <a:pt x="10130968" y="0"/>
                </a:cubicBezTo>
                <a:cubicBezTo>
                  <a:pt x="10479966" y="-12426"/>
                  <a:pt x="10382974" y="22075"/>
                  <a:pt x="10605538" y="0"/>
                </a:cubicBezTo>
                <a:cubicBezTo>
                  <a:pt x="10828102" y="-22075"/>
                  <a:pt x="11043883" y="-21703"/>
                  <a:pt x="11415098" y="0"/>
                </a:cubicBezTo>
                <a:cubicBezTo>
                  <a:pt x="11541759" y="-21855"/>
                  <a:pt x="11666363" y="77377"/>
                  <a:pt x="11663850" y="248752"/>
                </a:cubicBezTo>
                <a:cubicBezTo>
                  <a:pt x="11683611" y="392948"/>
                  <a:pt x="11650437" y="621873"/>
                  <a:pt x="11663850" y="945882"/>
                </a:cubicBezTo>
                <a:cubicBezTo>
                  <a:pt x="11677264" y="1269891"/>
                  <a:pt x="11634687" y="1353321"/>
                  <a:pt x="11663850" y="1615673"/>
                </a:cubicBezTo>
                <a:cubicBezTo>
                  <a:pt x="11685469" y="1740231"/>
                  <a:pt x="11542238" y="1880685"/>
                  <a:pt x="11415098" y="1864425"/>
                </a:cubicBezTo>
                <a:cubicBezTo>
                  <a:pt x="11247296" y="1867963"/>
                  <a:pt x="10982163" y="1860404"/>
                  <a:pt x="10828865" y="1864425"/>
                </a:cubicBezTo>
                <a:cubicBezTo>
                  <a:pt x="10675567" y="1868446"/>
                  <a:pt x="10391726" y="1847263"/>
                  <a:pt x="10130968" y="1864425"/>
                </a:cubicBezTo>
                <a:cubicBezTo>
                  <a:pt x="9870210" y="1881587"/>
                  <a:pt x="9900394" y="1862370"/>
                  <a:pt x="9768062" y="1864425"/>
                </a:cubicBezTo>
                <a:cubicBezTo>
                  <a:pt x="9635730" y="1866480"/>
                  <a:pt x="9565267" y="1860089"/>
                  <a:pt x="9405156" y="1864425"/>
                </a:cubicBezTo>
                <a:cubicBezTo>
                  <a:pt x="9245045" y="1868761"/>
                  <a:pt x="8860041" y="1834276"/>
                  <a:pt x="8707259" y="1864425"/>
                </a:cubicBezTo>
                <a:cubicBezTo>
                  <a:pt x="8554477" y="1894574"/>
                  <a:pt x="8402510" y="1861000"/>
                  <a:pt x="8232689" y="1864425"/>
                </a:cubicBezTo>
                <a:cubicBezTo>
                  <a:pt x="8062868" y="1867851"/>
                  <a:pt x="7685888" y="1899306"/>
                  <a:pt x="7423129" y="1864425"/>
                </a:cubicBezTo>
                <a:cubicBezTo>
                  <a:pt x="7160370" y="1829544"/>
                  <a:pt x="7076981" y="1877719"/>
                  <a:pt x="6948560" y="1864425"/>
                </a:cubicBezTo>
                <a:cubicBezTo>
                  <a:pt x="6820139" y="1851131"/>
                  <a:pt x="6374803" y="1843845"/>
                  <a:pt x="6139000" y="1864425"/>
                </a:cubicBezTo>
                <a:cubicBezTo>
                  <a:pt x="5903197" y="1885005"/>
                  <a:pt x="5915711" y="1877374"/>
                  <a:pt x="5776093" y="1864425"/>
                </a:cubicBezTo>
                <a:cubicBezTo>
                  <a:pt x="5636475" y="1851476"/>
                  <a:pt x="5294682" y="1828582"/>
                  <a:pt x="4966533" y="1864425"/>
                </a:cubicBezTo>
                <a:cubicBezTo>
                  <a:pt x="4638384" y="1900268"/>
                  <a:pt x="4672488" y="1879312"/>
                  <a:pt x="4491963" y="1864425"/>
                </a:cubicBezTo>
                <a:cubicBezTo>
                  <a:pt x="4311438" y="1849539"/>
                  <a:pt x="4231484" y="1865023"/>
                  <a:pt x="4129057" y="1864425"/>
                </a:cubicBezTo>
                <a:cubicBezTo>
                  <a:pt x="4026630" y="1863827"/>
                  <a:pt x="3856621" y="1878944"/>
                  <a:pt x="3654488" y="1864425"/>
                </a:cubicBezTo>
                <a:cubicBezTo>
                  <a:pt x="3452355" y="1849906"/>
                  <a:pt x="3106405" y="1830978"/>
                  <a:pt x="2844927" y="1864425"/>
                </a:cubicBezTo>
                <a:cubicBezTo>
                  <a:pt x="2583449" y="1897872"/>
                  <a:pt x="2480198" y="1852662"/>
                  <a:pt x="2370358" y="1864425"/>
                </a:cubicBezTo>
                <a:cubicBezTo>
                  <a:pt x="2260518" y="1876188"/>
                  <a:pt x="2092893" y="1848018"/>
                  <a:pt x="2007451" y="1864425"/>
                </a:cubicBezTo>
                <a:cubicBezTo>
                  <a:pt x="1922009" y="1880832"/>
                  <a:pt x="1636253" y="1863267"/>
                  <a:pt x="1532882" y="1864425"/>
                </a:cubicBezTo>
                <a:cubicBezTo>
                  <a:pt x="1429511" y="1865583"/>
                  <a:pt x="1111187" y="1867974"/>
                  <a:pt x="946649" y="1864425"/>
                </a:cubicBezTo>
                <a:cubicBezTo>
                  <a:pt x="782111" y="1860876"/>
                  <a:pt x="511705" y="1894241"/>
                  <a:pt x="248752" y="1864425"/>
                </a:cubicBezTo>
                <a:cubicBezTo>
                  <a:pt x="98227" y="1877472"/>
                  <a:pt x="7728" y="1754789"/>
                  <a:pt x="0" y="1615673"/>
                </a:cubicBezTo>
                <a:cubicBezTo>
                  <a:pt x="-2486" y="1387130"/>
                  <a:pt x="20666" y="1146612"/>
                  <a:pt x="0" y="904874"/>
                </a:cubicBezTo>
                <a:cubicBezTo>
                  <a:pt x="-20666" y="663136"/>
                  <a:pt x="-32304" y="526632"/>
                  <a:pt x="0" y="248752"/>
                </a:cubicBezTo>
                <a:close/>
              </a:path>
            </a:pathLst>
          </a:custGeom>
          <a:solidFill>
            <a:schemeClr val="accent1">
              <a:lumMod val="20000"/>
              <a:lumOff val="80000"/>
            </a:schemeClr>
          </a:solidFill>
          <a:ln w="19050">
            <a:solidFill>
              <a:schemeClr val="accent1">
                <a:lumMod val="50000"/>
              </a:schemeClr>
            </a:solidFill>
            <a:extLst>
              <a:ext uri="{C807C97D-BFC1-408E-A445-0C87EB9F89A2}">
                <ask:lineSketchStyleProps xmlns:ask="http://schemas.microsoft.com/office/drawing/2018/sketchyshapes" xmlns="" sd="1219033472">
                  <a:prstGeom prst="roundRect">
                    <a:avLst>
                      <a:gd name="adj" fmla="val 13342"/>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just" rtl="1"/>
            <a:r>
              <a:rPr lang="ar-BH" sz="2600" b="1" dirty="0" smtClean="0">
                <a:solidFill>
                  <a:srgbClr val="C00000"/>
                </a:solidFill>
                <a:latin typeface="Sakkal Majalla" panose="02000000000000000000" pitchFamily="2" charset="-78"/>
                <a:cs typeface="Sakkal Majalla" panose="02000000000000000000" pitchFamily="2" charset="-78"/>
              </a:rPr>
              <a:t>الخاصّيّة </a:t>
            </a:r>
            <a:r>
              <a:rPr lang="ar-BH" sz="2600" b="1" dirty="0">
                <a:solidFill>
                  <a:srgbClr val="C00000"/>
                </a:solidFill>
                <a:latin typeface="Sakkal Majalla" panose="02000000000000000000" pitchFamily="2" charset="-78"/>
                <a:cs typeface="Sakkal Majalla" panose="02000000000000000000" pitchFamily="2" charset="-78"/>
              </a:rPr>
              <a:t>الأولى: </a:t>
            </a:r>
            <a:r>
              <a:rPr lang="ar-SA" sz="2600" b="1" dirty="0">
                <a:solidFill>
                  <a:prstClr val="black"/>
                </a:solidFill>
                <a:latin typeface="Sakkal Majalla" panose="02000000000000000000" pitchFamily="2" charset="-78"/>
                <a:cs typeface="Sakkal Majalla" panose="02000000000000000000" pitchFamily="2" charset="-78"/>
              </a:rPr>
              <a:t>جعل الله تعالى هذه الأم</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ة خير الأمم</a:t>
            </a:r>
            <a:r>
              <a:rPr lang="ar-SA" sz="2600" dirty="0">
                <a:solidFill>
                  <a:prstClr val="black"/>
                </a:solidFill>
                <a:latin typeface="Sakkal Majalla" panose="02000000000000000000" pitchFamily="2" charset="-78"/>
                <a:cs typeface="Sakkal Majalla" panose="02000000000000000000" pitchFamily="2" charset="-78"/>
              </a:rPr>
              <a:t>، واصطفاها من جميع الخلق لتكون أم</a:t>
            </a:r>
            <a:r>
              <a:rPr lang="ar-BH" sz="2600" dirty="0">
                <a:solidFill>
                  <a:prstClr val="black"/>
                </a:solidFill>
                <a:latin typeface="Sakkal Majalla" panose="02000000000000000000" pitchFamily="2" charset="-78"/>
                <a:cs typeface="Sakkal Majalla" panose="02000000000000000000" pitchFamily="2" charset="-78"/>
              </a:rPr>
              <a:t>ّ</a:t>
            </a:r>
            <a:r>
              <a:rPr lang="ar-SA" sz="2600" dirty="0">
                <a:solidFill>
                  <a:prstClr val="black"/>
                </a:solidFill>
                <a:latin typeface="Sakkal Majalla" panose="02000000000000000000" pitchFamily="2" charset="-78"/>
                <a:cs typeface="Sakkal Majalla" panose="02000000000000000000" pitchFamily="2" charset="-78"/>
              </a:rPr>
              <a:t>ةً لنبيّه </a:t>
            </a:r>
            <a:r>
              <a:rPr lang="ar-SA" sz="2600" dirty="0" smtClean="0">
                <a:solidFill>
                  <a:prstClr val="black"/>
                </a:solidFill>
                <a:latin typeface="Sakkal Majalla" panose="02000000000000000000" pitchFamily="2" charset="-78"/>
                <a:cs typeface="Sakkal Majalla" panose="02000000000000000000" pitchFamily="2" charset="-78"/>
              </a:rPr>
              <a:t>محمّد </a:t>
            </a:r>
            <a:r>
              <a:rPr lang="en-US"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SA" sz="2600" dirty="0">
                <a:solidFill>
                  <a:prstClr val="black"/>
                </a:solidFill>
                <a:latin typeface="Sakkal Majalla" panose="02000000000000000000" pitchFamily="2" charset="-78"/>
                <a:cs typeface="Sakkal Majalla" panose="02000000000000000000" pitchFamily="2" charset="-78"/>
              </a:rPr>
              <a:t>، واجتباها لتكون الأم</a:t>
            </a:r>
            <a:r>
              <a:rPr lang="ar-BH" sz="2600" dirty="0">
                <a:solidFill>
                  <a:prstClr val="black"/>
                </a:solidFill>
                <a:latin typeface="Sakkal Majalla" panose="02000000000000000000" pitchFamily="2" charset="-78"/>
                <a:cs typeface="Sakkal Majalla" panose="02000000000000000000" pitchFamily="2" charset="-78"/>
              </a:rPr>
              <a:t>ّ</a:t>
            </a:r>
            <a:r>
              <a:rPr lang="ar-SA" sz="2600" dirty="0">
                <a:solidFill>
                  <a:prstClr val="black"/>
                </a:solidFill>
                <a:latin typeface="Sakkal Majalla" panose="02000000000000000000" pitchFamily="2" charset="-78"/>
                <a:cs typeface="Sakkal Majalla" panose="02000000000000000000" pitchFamily="2" charset="-78"/>
              </a:rPr>
              <a:t>ة الوسط الشاهدة على جميع الأمم السابقة</a:t>
            </a:r>
            <a:r>
              <a:rPr lang="ar-BH" sz="2600" dirty="0">
                <a:solidFill>
                  <a:prstClr val="black"/>
                </a:solidFill>
                <a:latin typeface="Sakkal Majalla" panose="02000000000000000000" pitchFamily="2" charset="-78"/>
                <a:cs typeface="Sakkal Majalla" panose="02000000000000000000" pitchFamily="2" charset="-78"/>
              </a:rPr>
              <a:t>. </a:t>
            </a:r>
          </a:p>
          <a:p>
            <a:pPr algn="just" rtl="1"/>
            <a:r>
              <a:rPr lang="ar-BH" sz="2600" b="1" dirty="0">
                <a:solidFill>
                  <a:srgbClr val="C00000"/>
                </a:solidFill>
                <a:latin typeface="Sakkal Majalla" panose="02000000000000000000" pitchFamily="2" charset="-78"/>
                <a:cs typeface="Sakkal Majalla" panose="02000000000000000000" pitchFamily="2" charset="-78"/>
              </a:rPr>
              <a:t>دليلها:</a:t>
            </a:r>
            <a:r>
              <a:rPr lang="ar-BH" sz="2600" b="1" dirty="0">
                <a:solidFill>
                  <a:prstClr val="black"/>
                </a:solidFill>
                <a:latin typeface="Sakkal Majalla" panose="02000000000000000000" pitchFamily="2" charset="-78"/>
                <a:cs typeface="Sakkal Majalla" panose="02000000000000000000" pitchFamily="2" charset="-78"/>
              </a:rPr>
              <a:t>  </a:t>
            </a:r>
            <a:r>
              <a:rPr lang="ar-BH" sz="2600" dirty="0">
                <a:solidFill>
                  <a:prstClr val="black"/>
                </a:solidFill>
                <a:latin typeface="Sakkal Majalla" panose="02000000000000000000" pitchFamily="2" charset="-78"/>
                <a:cs typeface="Sakkal Majalla" panose="02000000000000000000" pitchFamily="2" charset="-78"/>
              </a:rPr>
              <a:t>قال تعالى: </a:t>
            </a:r>
            <a:r>
              <a:rPr lang="ar-SA" sz="2600" b="1" dirty="0">
                <a:solidFill>
                  <a:prstClr val="black"/>
                </a:solidFill>
                <a:latin typeface="Sakkal Majalla" panose="02000000000000000000" pitchFamily="2" charset="-78"/>
                <a:cs typeface="Sakkal Majalla" panose="02000000000000000000" pitchFamily="2" charset="-78"/>
              </a:rPr>
              <a:t>﴿</a:t>
            </a:r>
            <a:r>
              <a:rPr lang="ar-SA" sz="2600" dirty="0">
                <a:solidFill>
                  <a:prstClr val="black"/>
                </a:solidFill>
                <a:latin typeface="Sakkal Majalla" panose="02000000000000000000" pitchFamily="2" charset="-78"/>
                <a:cs typeface="Sakkal Majalla" panose="02000000000000000000" pitchFamily="2" charset="-78"/>
              </a:rPr>
              <a:t>كُنتُمْ خَيْرَ أُمَّةٍ أُخْرِجَتْ لِلنَّاسِ تَأْمُرُونَ بِالْمَعْرُوفِ وَتَنْهَوْنَ عَنِ الْمُنكَرِ وَتُؤْمِنُونَ بِاللّهِ</a:t>
            </a:r>
            <a:r>
              <a:rPr lang="ar-SA" sz="2400" b="1" dirty="0">
                <a:solidFill>
                  <a:prstClr val="black"/>
                </a:solidFill>
                <a:latin typeface="Sakkal Majalla" panose="02000000000000000000" pitchFamily="2" charset="-78"/>
                <a:cs typeface="Sakkal Majalla" panose="02000000000000000000" pitchFamily="2" charset="-78"/>
              </a:rPr>
              <a:t>﴾</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وقال تعالى</a:t>
            </a:r>
            <a:r>
              <a:rPr lang="en-US"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SA" sz="2600" b="1" dirty="0">
                <a:solidFill>
                  <a:prstClr val="black"/>
                </a:solidFill>
                <a:latin typeface="Sakkal Majalla" panose="02000000000000000000" pitchFamily="2" charset="-78"/>
                <a:cs typeface="Sakkal Majalla" panose="02000000000000000000" pitchFamily="2" charset="-78"/>
              </a:rPr>
              <a:t> ﴿</a:t>
            </a:r>
            <a:r>
              <a:rPr lang="ar-SA" sz="2600" dirty="0">
                <a:solidFill>
                  <a:prstClr val="black"/>
                </a:solidFill>
                <a:latin typeface="Sakkal Majalla" panose="02000000000000000000" pitchFamily="2" charset="-78"/>
                <a:cs typeface="Sakkal Majalla" panose="02000000000000000000" pitchFamily="2" charset="-78"/>
              </a:rPr>
              <a:t>وَكَذَلِكَ جَعَلْنَاكُمْ أُمَّةً وَسَطًا لِّتَكُونُواْ شُهَدَاء عَلَى النَّاسِ وَيَكُونَ الرَّسُولُ عَلَيْكُمْ شَهِيدًا</a:t>
            </a:r>
            <a:r>
              <a:rPr lang="ar-SA" sz="2400" b="1" dirty="0">
                <a:solidFill>
                  <a:prstClr val="black"/>
                </a:solidFill>
                <a:latin typeface="Sakkal Majalla" panose="02000000000000000000" pitchFamily="2" charset="-78"/>
                <a:cs typeface="Sakkal Majalla" panose="02000000000000000000" pitchFamily="2" charset="-78"/>
              </a:rPr>
              <a:t>﴾</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endParaRPr lang="en-US" sz="2600" dirty="0">
              <a:solidFill>
                <a:prstClr val="black"/>
              </a:solidFill>
              <a:latin typeface="Sakkal Majalla" panose="02000000000000000000" pitchFamily="2" charset="-78"/>
              <a:cs typeface="Sakkal Majalla" panose="02000000000000000000" pitchFamily="2" charset="-78"/>
            </a:endParaRPr>
          </a:p>
        </p:txBody>
      </p:sp>
      <p:sp>
        <p:nvSpPr>
          <p:cNvPr id="14" name="Rounded Rectangle 13"/>
          <p:cNvSpPr/>
          <p:nvPr/>
        </p:nvSpPr>
        <p:spPr>
          <a:xfrm>
            <a:off x="258672" y="3123928"/>
            <a:ext cx="11663851" cy="3241661"/>
          </a:xfrm>
          <a:custGeom>
            <a:avLst/>
            <a:gdLst>
              <a:gd name="connsiteX0" fmla="*/ 0 w 11663851"/>
              <a:gd name="connsiteY0" fmla="*/ 276805 h 3241661"/>
              <a:gd name="connsiteX1" fmla="*/ 276805 w 11663851"/>
              <a:gd name="connsiteY1" fmla="*/ 0 h 3241661"/>
              <a:gd name="connsiteX2" fmla="*/ 971195 w 11663851"/>
              <a:gd name="connsiteY2" fmla="*/ 0 h 3241661"/>
              <a:gd name="connsiteX3" fmla="*/ 1776688 w 11663851"/>
              <a:gd name="connsiteY3" fmla="*/ 0 h 3241661"/>
              <a:gd name="connsiteX4" fmla="*/ 2248873 w 11663851"/>
              <a:gd name="connsiteY4" fmla="*/ 0 h 3241661"/>
              <a:gd name="connsiteX5" fmla="*/ 2721058 w 11663851"/>
              <a:gd name="connsiteY5" fmla="*/ 0 h 3241661"/>
              <a:gd name="connsiteX6" fmla="*/ 3082141 w 11663851"/>
              <a:gd name="connsiteY6" fmla="*/ 0 h 3241661"/>
              <a:gd name="connsiteX7" fmla="*/ 3998736 w 11663851"/>
              <a:gd name="connsiteY7" fmla="*/ 0 h 3241661"/>
              <a:gd name="connsiteX8" fmla="*/ 4470921 w 11663851"/>
              <a:gd name="connsiteY8" fmla="*/ 0 h 3241661"/>
              <a:gd name="connsiteX9" fmla="*/ 5387516 w 11663851"/>
              <a:gd name="connsiteY9" fmla="*/ 0 h 3241661"/>
              <a:gd name="connsiteX10" fmla="*/ 5970804 w 11663851"/>
              <a:gd name="connsiteY10" fmla="*/ 0 h 3241661"/>
              <a:gd name="connsiteX11" fmla="*/ 6776296 w 11663851"/>
              <a:gd name="connsiteY11" fmla="*/ 0 h 3241661"/>
              <a:gd name="connsiteX12" fmla="*/ 7692891 w 11663851"/>
              <a:gd name="connsiteY12" fmla="*/ 0 h 3241661"/>
              <a:gd name="connsiteX13" fmla="*/ 8387281 w 11663851"/>
              <a:gd name="connsiteY13" fmla="*/ 0 h 3241661"/>
              <a:gd name="connsiteX14" fmla="*/ 8970569 w 11663851"/>
              <a:gd name="connsiteY14" fmla="*/ 0 h 3241661"/>
              <a:gd name="connsiteX15" fmla="*/ 9553856 w 11663851"/>
              <a:gd name="connsiteY15" fmla="*/ 0 h 3241661"/>
              <a:gd name="connsiteX16" fmla="*/ 10359349 w 11663851"/>
              <a:gd name="connsiteY16" fmla="*/ 0 h 3241661"/>
              <a:gd name="connsiteX17" fmla="*/ 11387046 w 11663851"/>
              <a:gd name="connsiteY17" fmla="*/ 0 h 3241661"/>
              <a:gd name="connsiteX18" fmla="*/ 11663851 w 11663851"/>
              <a:gd name="connsiteY18" fmla="*/ 276805 h 3241661"/>
              <a:gd name="connsiteX19" fmla="*/ 11663851 w 11663851"/>
              <a:gd name="connsiteY19" fmla="*/ 1002579 h 3241661"/>
              <a:gd name="connsiteX20" fmla="*/ 11663851 w 11663851"/>
              <a:gd name="connsiteY20" fmla="*/ 1593950 h 3241661"/>
              <a:gd name="connsiteX21" fmla="*/ 11663851 w 11663851"/>
              <a:gd name="connsiteY21" fmla="*/ 2185321 h 3241661"/>
              <a:gd name="connsiteX22" fmla="*/ 11663851 w 11663851"/>
              <a:gd name="connsiteY22" fmla="*/ 2964856 h 3241661"/>
              <a:gd name="connsiteX23" fmla="*/ 11387046 w 11663851"/>
              <a:gd name="connsiteY23" fmla="*/ 3241661 h 3241661"/>
              <a:gd name="connsiteX24" fmla="*/ 10581554 w 11663851"/>
              <a:gd name="connsiteY24" fmla="*/ 3241661 h 3241661"/>
              <a:gd name="connsiteX25" fmla="*/ 10220471 w 11663851"/>
              <a:gd name="connsiteY25" fmla="*/ 3241661 h 3241661"/>
              <a:gd name="connsiteX26" fmla="*/ 9748285 w 11663851"/>
              <a:gd name="connsiteY26" fmla="*/ 3241661 h 3241661"/>
              <a:gd name="connsiteX27" fmla="*/ 8831691 w 11663851"/>
              <a:gd name="connsiteY27" fmla="*/ 3241661 h 3241661"/>
              <a:gd name="connsiteX28" fmla="*/ 8248403 w 11663851"/>
              <a:gd name="connsiteY28" fmla="*/ 3241661 h 3241661"/>
              <a:gd name="connsiteX29" fmla="*/ 7665115 w 11663851"/>
              <a:gd name="connsiteY29" fmla="*/ 3241661 h 3241661"/>
              <a:gd name="connsiteX30" fmla="*/ 7081828 w 11663851"/>
              <a:gd name="connsiteY30" fmla="*/ 3241661 h 3241661"/>
              <a:gd name="connsiteX31" fmla="*/ 6387438 w 11663851"/>
              <a:gd name="connsiteY31" fmla="*/ 3241661 h 3241661"/>
              <a:gd name="connsiteX32" fmla="*/ 5804150 w 11663851"/>
              <a:gd name="connsiteY32" fmla="*/ 3241661 h 3241661"/>
              <a:gd name="connsiteX33" fmla="*/ 4998657 w 11663851"/>
              <a:gd name="connsiteY33" fmla="*/ 3241661 h 3241661"/>
              <a:gd name="connsiteX34" fmla="*/ 4304267 w 11663851"/>
              <a:gd name="connsiteY34" fmla="*/ 3241661 h 3241661"/>
              <a:gd name="connsiteX35" fmla="*/ 3387672 w 11663851"/>
              <a:gd name="connsiteY35" fmla="*/ 3241661 h 3241661"/>
              <a:gd name="connsiteX36" fmla="*/ 2471078 w 11663851"/>
              <a:gd name="connsiteY36" fmla="*/ 3241661 h 3241661"/>
              <a:gd name="connsiteX37" fmla="*/ 1776688 w 11663851"/>
              <a:gd name="connsiteY37" fmla="*/ 3241661 h 3241661"/>
              <a:gd name="connsiteX38" fmla="*/ 1304502 w 11663851"/>
              <a:gd name="connsiteY38" fmla="*/ 3241661 h 3241661"/>
              <a:gd name="connsiteX39" fmla="*/ 276805 w 11663851"/>
              <a:gd name="connsiteY39" fmla="*/ 3241661 h 3241661"/>
              <a:gd name="connsiteX40" fmla="*/ 0 w 11663851"/>
              <a:gd name="connsiteY40" fmla="*/ 2964856 h 3241661"/>
              <a:gd name="connsiteX41" fmla="*/ 0 w 11663851"/>
              <a:gd name="connsiteY41" fmla="*/ 2346604 h 3241661"/>
              <a:gd name="connsiteX42" fmla="*/ 0 w 11663851"/>
              <a:gd name="connsiteY42" fmla="*/ 1728353 h 3241661"/>
              <a:gd name="connsiteX43" fmla="*/ 0 w 11663851"/>
              <a:gd name="connsiteY43" fmla="*/ 1136981 h 3241661"/>
              <a:gd name="connsiteX44" fmla="*/ 0 w 11663851"/>
              <a:gd name="connsiteY44" fmla="*/ 276805 h 324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663851" h="3241661" fill="none" extrusionOk="0">
                <a:moveTo>
                  <a:pt x="0" y="276805"/>
                </a:moveTo>
                <a:cubicBezTo>
                  <a:pt x="9077" y="117727"/>
                  <a:pt x="144030" y="23278"/>
                  <a:pt x="276805" y="0"/>
                </a:cubicBezTo>
                <a:cubicBezTo>
                  <a:pt x="575446" y="-3721"/>
                  <a:pt x="750824" y="-15565"/>
                  <a:pt x="971195" y="0"/>
                </a:cubicBezTo>
                <a:cubicBezTo>
                  <a:pt x="1191566" y="15565"/>
                  <a:pt x="1545341" y="-24002"/>
                  <a:pt x="1776688" y="0"/>
                </a:cubicBezTo>
                <a:cubicBezTo>
                  <a:pt x="2008035" y="24002"/>
                  <a:pt x="2014242" y="-15628"/>
                  <a:pt x="2248873" y="0"/>
                </a:cubicBezTo>
                <a:cubicBezTo>
                  <a:pt x="2483504" y="15628"/>
                  <a:pt x="2523449" y="13071"/>
                  <a:pt x="2721058" y="0"/>
                </a:cubicBezTo>
                <a:cubicBezTo>
                  <a:pt x="2918667" y="-13071"/>
                  <a:pt x="2971944" y="-4331"/>
                  <a:pt x="3082141" y="0"/>
                </a:cubicBezTo>
                <a:cubicBezTo>
                  <a:pt x="3192338" y="4331"/>
                  <a:pt x="3616983" y="22020"/>
                  <a:pt x="3998736" y="0"/>
                </a:cubicBezTo>
                <a:cubicBezTo>
                  <a:pt x="4380490" y="-22020"/>
                  <a:pt x="4358795" y="-15076"/>
                  <a:pt x="4470921" y="0"/>
                </a:cubicBezTo>
                <a:cubicBezTo>
                  <a:pt x="4583048" y="15076"/>
                  <a:pt x="5122289" y="-38264"/>
                  <a:pt x="5387516" y="0"/>
                </a:cubicBezTo>
                <a:cubicBezTo>
                  <a:pt x="5652744" y="38264"/>
                  <a:pt x="5778737" y="-13344"/>
                  <a:pt x="5970804" y="0"/>
                </a:cubicBezTo>
                <a:cubicBezTo>
                  <a:pt x="6162871" y="13344"/>
                  <a:pt x="6388253" y="26048"/>
                  <a:pt x="6776296" y="0"/>
                </a:cubicBezTo>
                <a:cubicBezTo>
                  <a:pt x="7164339" y="-26048"/>
                  <a:pt x="7376408" y="-2030"/>
                  <a:pt x="7692891" y="0"/>
                </a:cubicBezTo>
                <a:cubicBezTo>
                  <a:pt x="8009375" y="2030"/>
                  <a:pt x="8060728" y="-28663"/>
                  <a:pt x="8387281" y="0"/>
                </a:cubicBezTo>
                <a:cubicBezTo>
                  <a:pt x="8713834" y="28663"/>
                  <a:pt x="8724833" y="-7938"/>
                  <a:pt x="8970569" y="0"/>
                </a:cubicBezTo>
                <a:cubicBezTo>
                  <a:pt x="9216305" y="7938"/>
                  <a:pt x="9321802" y="22128"/>
                  <a:pt x="9553856" y="0"/>
                </a:cubicBezTo>
                <a:cubicBezTo>
                  <a:pt x="9785910" y="-22128"/>
                  <a:pt x="10175955" y="-20110"/>
                  <a:pt x="10359349" y="0"/>
                </a:cubicBezTo>
                <a:cubicBezTo>
                  <a:pt x="10542743" y="20110"/>
                  <a:pt x="11065424" y="-51063"/>
                  <a:pt x="11387046" y="0"/>
                </a:cubicBezTo>
                <a:cubicBezTo>
                  <a:pt x="11512770" y="-23816"/>
                  <a:pt x="11633955" y="133527"/>
                  <a:pt x="11663851" y="276805"/>
                </a:cubicBezTo>
                <a:cubicBezTo>
                  <a:pt x="11672728" y="548374"/>
                  <a:pt x="11628875" y="849641"/>
                  <a:pt x="11663851" y="1002579"/>
                </a:cubicBezTo>
                <a:cubicBezTo>
                  <a:pt x="11698827" y="1155517"/>
                  <a:pt x="11642704" y="1454192"/>
                  <a:pt x="11663851" y="1593950"/>
                </a:cubicBezTo>
                <a:cubicBezTo>
                  <a:pt x="11684998" y="1733708"/>
                  <a:pt x="11678842" y="2051289"/>
                  <a:pt x="11663851" y="2185321"/>
                </a:cubicBezTo>
                <a:cubicBezTo>
                  <a:pt x="11648860" y="2319353"/>
                  <a:pt x="11677440" y="2740220"/>
                  <a:pt x="11663851" y="2964856"/>
                </a:cubicBezTo>
                <a:cubicBezTo>
                  <a:pt x="11647189" y="3115550"/>
                  <a:pt x="11546293" y="3275866"/>
                  <a:pt x="11387046" y="3241661"/>
                </a:cubicBezTo>
                <a:cubicBezTo>
                  <a:pt x="11159718" y="3231845"/>
                  <a:pt x="10984173" y="3235021"/>
                  <a:pt x="10581554" y="3241661"/>
                </a:cubicBezTo>
                <a:cubicBezTo>
                  <a:pt x="10178935" y="3248301"/>
                  <a:pt x="10320912" y="3244576"/>
                  <a:pt x="10220471" y="3241661"/>
                </a:cubicBezTo>
                <a:cubicBezTo>
                  <a:pt x="10120030" y="3238746"/>
                  <a:pt x="9922310" y="3223542"/>
                  <a:pt x="9748285" y="3241661"/>
                </a:cubicBezTo>
                <a:cubicBezTo>
                  <a:pt x="9574260" y="3259780"/>
                  <a:pt x="9266079" y="3234375"/>
                  <a:pt x="8831691" y="3241661"/>
                </a:cubicBezTo>
                <a:cubicBezTo>
                  <a:pt x="8397303" y="3248947"/>
                  <a:pt x="8486211" y="3223452"/>
                  <a:pt x="8248403" y="3241661"/>
                </a:cubicBezTo>
                <a:cubicBezTo>
                  <a:pt x="8010595" y="3259870"/>
                  <a:pt x="7849132" y="3237696"/>
                  <a:pt x="7665115" y="3241661"/>
                </a:cubicBezTo>
                <a:cubicBezTo>
                  <a:pt x="7481098" y="3245626"/>
                  <a:pt x="7222851" y="3263258"/>
                  <a:pt x="7081828" y="3241661"/>
                </a:cubicBezTo>
                <a:cubicBezTo>
                  <a:pt x="6940805" y="3220064"/>
                  <a:pt x="6687478" y="3241852"/>
                  <a:pt x="6387438" y="3241661"/>
                </a:cubicBezTo>
                <a:cubicBezTo>
                  <a:pt x="6087398" y="3241471"/>
                  <a:pt x="5999722" y="3238632"/>
                  <a:pt x="5804150" y="3241661"/>
                </a:cubicBezTo>
                <a:cubicBezTo>
                  <a:pt x="5608578" y="3244690"/>
                  <a:pt x="5229858" y="3220193"/>
                  <a:pt x="4998657" y="3241661"/>
                </a:cubicBezTo>
                <a:cubicBezTo>
                  <a:pt x="4767456" y="3263129"/>
                  <a:pt x="4597134" y="3269558"/>
                  <a:pt x="4304267" y="3241661"/>
                </a:cubicBezTo>
                <a:cubicBezTo>
                  <a:pt x="4011400" y="3213765"/>
                  <a:pt x="3697533" y="3268895"/>
                  <a:pt x="3387672" y="3241661"/>
                </a:cubicBezTo>
                <a:cubicBezTo>
                  <a:pt x="3077812" y="3214427"/>
                  <a:pt x="2671580" y="3208156"/>
                  <a:pt x="2471078" y="3241661"/>
                </a:cubicBezTo>
                <a:cubicBezTo>
                  <a:pt x="2270576" y="3275166"/>
                  <a:pt x="1922663" y="3208782"/>
                  <a:pt x="1776688" y="3241661"/>
                </a:cubicBezTo>
                <a:cubicBezTo>
                  <a:pt x="1630713" y="3274541"/>
                  <a:pt x="1421036" y="3246544"/>
                  <a:pt x="1304502" y="3241661"/>
                </a:cubicBezTo>
                <a:cubicBezTo>
                  <a:pt x="1187968" y="3236778"/>
                  <a:pt x="728919" y="3242575"/>
                  <a:pt x="276805" y="3241661"/>
                </a:cubicBezTo>
                <a:cubicBezTo>
                  <a:pt x="115519" y="3239119"/>
                  <a:pt x="20667" y="3109209"/>
                  <a:pt x="0" y="2964856"/>
                </a:cubicBezTo>
                <a:cubicBezTo>
                  <a:pt x="-19956" y="2728184"/>
                  <a:pt x="195" y="2631172"/>
                  <a:pt x="0" y="2346604"/>
                </a:cubicBezTo>
                <a:cubicBezTo>
                  <a:pt x="-195" y="2062036"/>
                  <a:pt x="-23098" y="1926346"/>
                  <a:pt x="0" y="1728353"/>
                </a:cubicBezTo>
                <a:cubicBezTo>
                  <a:pt x="23098" y="1530360"/>
                  <a:pt x="15567" y="1338338"/>
                  <a:pt x="0" y="1136981"/>
                </a:cubicBezTo>
                <a:cubicBezTo>
                  <a:pt x="-15567" y="935624"/>
                  <a:pt x="-36109" y="682572"/>
                  <a:pt x="0" y="276805"/>
                </a:cubicBezTo>
                <a:close/>
              </a:path>
              <a:path w="11663851" h="3241661" stroke="0" extrusionOk="0">
                <a:moveTo>
                  <a:pt x="0" y="276805"/>
                </a:moveTo>
                <a:cubicBezTo>
                  <a:pt x="-5452" y="105596"/>
                  <a:pt x="130921" y="21186"/>
                  <a:pt x="276805" y="0"/>
                </a:cubicBezTo>
                <a:cubicBezTo>
                  <a:pt x="623254" y="-10445"/>
                  <a:pt x="829875" y="8717"/>
                  <a:pt x="971195" y="0"/>
                </a:cubicBezTo>
                <a:cubicBezTo>
                  <a:pt x="1112515" y="-8717"/>
                  <a:pt x="1574133" y="3480"/>
                  <a:pt x="1776688" y="0"/>
                </a:cubicBezTo>
                <a:cubicBezTo>
                  <a:pt x="1979243" y="-3480"/>
                  <a:pt x="2238482" y="4384"/>
                  <a:pt x="2359975" y="0"/>
                </a:cubicBezTo>
                <a:cubicBezTo>
                  <a:pt x="2481468" y="-4384"/>
                  <a:pt x="2638775" y="17925"/>
                  <a:pt x="2721058" y="0"/>
                </a:cubicBezTo>
                <a:cubicBezTo>
                  <a:pt x="2803341" y="-17925"/>
                  <a:pt x="3157141" y="9697"/>
                  <a:pt x="3304346" y="0"/>
                </a:cubicBezTo>
                <a:cubicBezTo>
                  <a:pt x="3451551" y="-9697"/>
                  <a:pt x="3570374" y="11860"/>
                  <a:pt x="3665429" y="0"/>
                </a:cubicBezTo>
                <a:cubicBezTo>
                  <a:pt x="3760484" y="-11860"/>
                  <a:pt x="3915187" y="2349"/>
                  <a:pt x="4026511" y="0"/>
                </a:cubicBezTo>
                <a:cubicBezTo>
                  <a:pt x="4137835" y="-2349"/>
                  <a:pt x="4354797" y="-9045"/>
                  <a:pt x="4609799" y="0"/>
                </a:cubicBezTo>
                <a:cubicBezTo>
                  <a:pt x="4864801" y="9045"/>
                  <a:pt x="4974658" y="-23044"/>
                  <a:pt x="5081984" y="0"/>
                </a:cubicBezTo>
                <a:cubicBezTo>
                  <a:pt x="5189311" y="23044"/>
                  <a:pt x="5598444" y="45658"/>
                  <a:pt x="5998579" y="0"/>
                </a:cubicBezTo>
                <a:cubicBezTo>
                  <a:pt x="6398714" y="-45658"/>
                  <a:pt x="6522290" y="-23024"/>
                  <a:pt x="6692969" y="0"/>
                </a:cubicBezTo>
                <a:cubicBezTo>
                  <a:pt x="6863648" y="23024"/>
                  <a:pt x="7099890" y="-35232"/>
                  <a:pt x="7498462" y="0"/>
                </a:cubicBezTo>
                <a:cubicBezTo>
                  <a:pt x="7897034" y="35232"/>
                  <a:pt x="7986442" y="12810"/>
                  <a:pt x="8192852" y="0"/>
                </a:cubicBezTo>
                <a:cubicBezTo>
                  <a:pt x="8399262" y="-12810"/>
                  <a:pt x="8656896" y="-9753"/>
                  <a:pt x="8887242" y="0"/>
                </a:cubicBezTo>
                <a:cubicBezTo>
                  <a:pt x="9117588" y="9753"/>
                  <a:pt x="9579103" y="37973"/>
                  <a:pt x="9803837" y="0"/>
                </a:cubicBezTo>
                <a:cubicBezTo>
                  <a:pt x="10028571" y="-37973"/>
                  <a:pt x="10362233" y="22303"/>
                  <a:pt x="10609329" y="0"/>
                </a:cubicBezTo>
                <a:cubicBezTo>
                  <a:pt x="10856425" y="-22303"/>
                  <a:pt x="11088717" y="-8517"/>
                  <a:pt x="11387046" y="0"/>
                </a:cubicBezTo>
                <a:cubicBezTo>
                  <a:pt x="11536993" y="2154"/>
                  <a:pt x="11650169" y="122437"/>
                  <a:pt x="11663851" y="276805"/>
                </a:cubicBezTo>
                <a:cubicBezTo>
                  <a:pt x="11687859" y="482222"/>
                  <a:pt x="11651839" y="681978"/>
                  <a:pt x="11663851" y="868176"/>
                </a:cubicBezTo>
                <a:cubicBezTo>
                  <a:pt x="11675863" y="1054374"/>
                  <a:pt x="11643216" y="1202811"/>
                  <a:pt x="11663851" y="1459547"/>
                </a:cubicBezTo>
                <a:cubicBezTo>
                  <a:pt x="11684486" y="1716283"/>
                  <a:pt x="11693775" y="1844294"/>
                  <a:pt x="11663851" y="2158441"/>
                </a:cubicBezTo>
                <a:cubicBezTo>
                  <a:pt x="11633927" y="2472588"/>
                  <a:pt x="11668419" y="2701418"/>
                  <a:pt x="11663851" y="2964856"/>
                </a:cubicBezTo>
                <a:cubicBezTo>
                  <a:pt x="11641945" y="3119341"/>
                  <a:pt x="11544899" y="3248461"/>
                  <a:pt x="11387046" y="3241661"/>
                </a:cubicBezTo>
                <a:cubicBezTo>
                  <a:pt x="11224192" y="3221888"/>
                  <a:pt x="10940105" y="3220812"/>
                  <a:pt x="10692656" y="3241661"/>
                </a:cubicBezTo>
                <a:cubicBezTo>
                  <a:pt x="10445207" y="3262511"/>
                  <a:pt x="10105753" y="3281010"/>
                  <a:pt x="9887163" y="3241661"/>
                </a:cubicBezTo>
                <a:cubicBezTo>
                  <a:pt x="9668573" y="3202312"/>
                  <a:pt x="9535452" y="3264939"/>
                  <a:pt x="9414978" y="3241661"/>
                </a:cubicBezTo>
                <a:cubicBezTo>
                  <a:pt x="9294505" y="3218383"/>
                  <a:pt x="9152619" y="3239603"/>
                  <a:pt x="9053895" y="3241661"/>
                </a:cubicBezTo>
                <a:cubicBezTo>
                  <a:pt x="8955171" y="3243719"/>
                  <a:pt x="8722162" y="3255355"/>
                  <a:pt x="8470608" y="3241661"/>
                </a:cubicBezTo>
                <a:cubicBezTo>
                  <a:pt x="8219054" y="3227967"/>
                  <a:pt x="8198815" y="3228209"/>
                  <a:pt x="7998422" y="3241661"/>
                </a:cubicBezTo>
                <a:cubicBezTo>
                  <a:pt x="7798029" y="3255113"/>
                  <a:pt x="7378296" y="3239196"/>
                  <a:pt x="7192930" y="3241661"/>
                </a:cubicBezTo>
                <a:cubicBezTo>
                  <a:pt x="7007564" y="3244126"/>
                  <a:pt x="6604109" y="3250758"/>
                  <a:pt x="6387438" y="3241661"/>
                </a:cubicBezTo>
                <a:cubicBezTo>
                  <a:pt x="6170767" y="3232564"/>
                  <a:pt x="5811943" y="3274860"/>
                  <a:pt x="5581945" y="3241661"/>
                </a:cubicBezTo>
                <a:cubicBezTo>
                  <a:pt x="5351947" y="3208462"/>
                  <a:pt x="5073632" y="3210838"/>
                  <a:pt x="4776453" y="3241661"/>
                </a:cubicBezTo>
                <a:cubicBezTo>
                  <a:pt x="4479274" y="3272484"/>
                  <a:pt x="4324551" y="3208892"/>
                  <a:pt x="3970960" y="3241661"/>
                </a:cubicBezTo>
                <a:cubicBezTo>
                  <a:pt x="3617369" y="3274430"/>
                  <a:pt x="3637216" y="3258210"/>
                  <a:pt x="3498775" y="3241661"/>
                </a:cubicBezTo>
                <a:cubicBezTo>
                  <a:pt x="3360335" y="3225112"/>
                  <a:pt x="3209506" y="3232774"/>
                  <a:pt x="3026590" y="3241661"/>
                </a:cubicBezTo>
                <a:cubicBezTo>
                  <a:pt x="2843675" y="3250548"/>
                  <a:pt x="2625922" y="3244090"/>
                  <a:pt x="2332200" y="3241661"/>
                </a:cubicBezTo>
                <a:cubicBezTo>
                  <a:pt x="2038478" y="3239233"/>
                  <a:pt x="1634451" y="3229694"/>
                  <a:pt x="1415605" y="3241661"/>
                </a:cubicBezTo>
                <a:cubicBezTo>
                  <a:pt x="1196759" y="3253628"/>
                  <a:pt x="682847" y="3265484"/>
                  <a:pt x="276805" y="3241661"/>
                </a:cubicBezTo>
                <a:cubicBezTo>
                  <a:pt x="157195" y="3234313"/>
                  <a:pt x="3813" y="3116807"/>
                  <a:pt x="0" y="2964856"/>
                </a:cubicBezTo>
                <a:cubicBezTo>
                  <a:pt x="26015" y="2769930"/>
                  <a:pt x="-2052" y="2615691"/>
                  <a:pt x="0" y="2346604"/>
                </a:cubicBezTo>
                <a:cubicBezTo>
                  <a:pt x="2052" y="2077517"/>
                  <a:pt x="-25008" y="1898752"/>
                  <a:pt x="0" y="1728353"/>
                </a:cubicBezTo>
                <a:cubicBezTo>
                  <a:pt x="25008" y="1557954"/>
                  <a:pt x="2579" y="1316095"/>
                  <a:pt x="0" y="1110101"/>
                </a:cubicBezTo>
                <a:cubicBezTo>
                  <a:pt x="-2579" y="904107"/>
                  <a:pt x="38689" y="674903"/>
                  <a:pt x="0" y="276805"/>
                </a:cubicBezTo>
                <a:close/>
              </a:path>
            </a:pathLst>
          </a:custGeom>
          <a:solidFill>
            <a:schemeClr val="tx2">
              <a:lumMod val="20000"/>
              <a:lumOff val="80000"/>
            </a:schemeClr>
          </a:solidFill>
          <a:ln w="28575">
            <a:solidFill>
              <a:schemeClr val="tx2">
                <a:lumMod val="60000"/>
                <a:lumOff val="40000"/>
              </a:schemeClr>
            </a:solidFill>
            <a:extLst>
              <a:ext uri="{C807C97D-BFC1-408E-A445-0C87EB9F89A2}">
                <ask:lineSketchStyleProps xmlns:ask="http://schemas.microsoft.com/office/drawing/2018/sketchyshapes" xmlns="" sd="540834485">
                  <a:prstGeom prst="roundRect">
                    <a:avLst>
                      <a:gd name="adj" fmla="val 8539"/>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just" rtl="1"/>
            <a:r>
              <a:rPr lang="ar-BH" sz="2600" b="1" dirty="0" smtClean="0">
                <a:solidFill>
                  <a:srgbClr val="C00000"/>
                </a:solidFill>
                <a:latin typeface="Sakkal Majalla" panose="02000000000000000000" pitchFamily="2" charset="-78"/>
                <a:cs typeface="Sakkal Majalla" panose="02000000000000000000" pitchFamily="2" charset="-78"/>
              </a:rPr>
              <a:t>الخاصّيّة </a:t>
            </a:r>
            <a:r>
              <a:rPr lang="ar-BH" sz="2600" b="1" dirty="0">
                <a:solidFill>
                  <a:srgbClr val="C00000"/>
                </a:solidFill>
                <a:latin typeface="Sakkal Majalla" panose="02000000000000000000" pitchFamily="2" charset="-78"/>
                <a:cs typeface="Sakkal Majalla" panose="02000000000000000000" pitchFamily="2" charset="-78"/>
              </a:rPr>
              <a:t>الثانية: </a:t>
            </a:r>
            <a:r>
              <a:rPr lang="ar-SA" sz="2600" b="1" dirty="0">
                <a:solidFill>
                  <a:prstClr val="black"/>
                </a:solidFill>
                <a:latin typeface="Sakkal Majalla" panose="02000000000000000000" pitchFamily="2" charset="-78"/>
                <a:cs typeface="Sakkal Majalla" panose="02000000000000000000" pitchFamily="2" charset="-78"/>
              </a:rPr>
              <a:t>أن</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هم مع كونهم </a:t>
            </a:r>
            <a:r>
              <a:rPr lang="ar-SA" sz="2600" b="1" dirty="0" smtClean="0">
                <a:solidFill>
                  <a:prstClr val="black"/>
                </a:solidFill>
                <a:latin typeface="Sakkal Majalla" panose="02000000000000000000" pitchFamily="2" charset="-78"/>
                <a:cs typeface="Sakkal Majalla" panose="02000000000000000000" pitchFamily="2" charset="-78"/>
              </a:rPr>
              <a:t>أقل</a:t>
            </a:r>
            <a:r>
              <a:rPr lang="ar-BH" sz="2600" b="1" dirty="0" smtClean="0">
                <a:solidFill>
                  <a:prstClr val="black"/>
                </a:solidFill>
                <a:latin typeface="Sakkal Majalla" panose="02000000000000000000" pitchFamily="2" charset="-78"/>
                <a:cs typeface="Sakkal Majalla" panose="02000000000000000000" pitchFamily="2" charset="-78"/>
              </a:rPr>
              <a:t>ّ</a:t>
            </a:r>
            <a:r>
              <a:rPr lang="ar-SA" sz="2600" b="1" dirty="0" smtClean="0">
                <a:solidFill>
                  <a:prstClr val="black"/>
                </a:solidFill>
                <a:latin typeface="Sakkal Majalla" panose="02000000000000000000" pitchFamily="2" charset="-78"/>
                <a:cs typeface="Sakkal Majalla" panose="02000000000000000000" pitchFamily="2" charset="-78"/>
              </a:rPr>
              <a:t> </a:t>
            </a:r>
            <a:r>
              <a:rPr lang="ar-SA" sz="2600" b="1" dirty="0">
                <a:solidFill>
                  <a:prstClr val="black"/>
                </a:solidFill>
                <a:latin typeface="Sakkal Majalla" panose="02000000000000000000" pitchFamily="2" charset="-78"/>
                <a:cs typeface="Sakkal Majalla" panose="02000000000000000000" pitchFamily="2" charset="-78"/>
              </a:rPr>
              <a:t>عملاً ممن قبلهم، فهم أكثر أجرًا</a:t>
            </a:r>
            <a:r>
              <a:rPr lang="ar-BH" sz="2600" b="1" dirty="0">
                <a:solidFill>
                  <a:prstClr val="black"/>
                </a:solidFill>
                <a:latin typeface="Sakkal Majalla" panose="02000000000000000000" pitchFamily="2" charset="-78"/>
                <a:cs typeface="Sakkal Majalla" panose="02000000000000000000" pitchFamily="2" charset="-78"/>
              </a:rPr>
              <a:t>.</a:t>
            </a:r>
          </a:p>
          <a:p>
            <a:pPr algn="just" rtl="1"/>
            <a:r>
              <a:rPr lang="ar-BH" sz="2600" b="1" dirty="0">
                <a:solidFill>
                  <a:srgbClr val="C00000"/>
                </a:solidFill>
                <a:latin typeface="Sakkal Majalla" panose="02000000000000000000" pitchFamily="2" charset="-78"/>
                <a:cs typeface="Sakkal Majalla" panose="02000000000000000000" pitchFamily="2" charset="-78"/>
              </a:rPr>
              <a:t>دليلها: </a:t>
            </a:r>
            <a:r>
              <a:rPr lang="ar-BH" sz="2600" dirty="0">
                <a:solidFill>
                  <a:prstClr val="black"/>
                </a:solidFill>
                <a:latin typeface="Sakkal Majalla" panose="02000000000000000000" pitchFamily="2" charset="-78"/>
                <a:cs typeface="Sakkal Majalla" panose="02000000000000000000" pitchFamily="2" charset="-78"/>
              </a:rPr>
              <a:t>عَنْ أَبِي مُوسَى رَضِيَ اللَّهُ عَنْهُ، عَنِ النَّبِيِّ </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600" dirty="0">
                <a:solidFill>
                  <a:prstClr val="black"/>
                </a:solidFill>
                <a:latin typeface="Sakkal Majalla" panose="02000000000000000000" pitchFamily="2" charset="-78"/>
                <a:cs typeface="Sakkal Majalla" panose="02000000000000000000" pitchFamily="2" charset="-78"/>
              </a:rPr>
              <a:t>قَالَ: "مَثَلُ المُسْلِمِينَ، وَاليَهُودِ، وَالنَّصَارَى، كَمَثَلِ رَجُلٍ اسْتَأْجَرَ قَوْمًا يَعْمَلُونَ لَهُ عَمَلًا يَوْمًا إِلَى اللَّيْلِ، عَلَى أَجْرٍ مَعْلُومٍ، فَعَمِلُوا لَهُ إِلَى نِصْفِ النَّهَارِ، فَقَالُوا: لاَ حَاجَةَ لَنَا إِلَى أَجْرِكَ الَّذِي شَرَطْتَ لَنَا وَمَا عَمِلْنَا بَاطِلٌ، فَقَالَ لَهُمْ: لاَ تَفْعَلُوا، أَكْمِلُوا بَقِيَّةَ عَمَلِكُمْ، وَخُذُوا أَجْرَكُمْ كَامِلًا، فَأَبَوْا، وَتَرَكُوا، وَاسْتَأْجَرَ أَجِيرَيْنِ بَعْدَهُمْ، فَقَالَ لَهُمَا: أَكْمِلاَ بَقِيَّةَ يَوْمِكُمَا هَذَا وَلَكُمَا الَّذِي [ص:91] شَرَطْتُ لَهُمْ مِنَ الأَجْرِ، فَعَمِلُوا حَتَّى إِذَا كَانَ حِينُ صَلاَةِ العَصْرِ، قَالاَ: لَكَ مَا عَمِلْنَا بَاطِلٌ، وَلَكَ الأَجْرُ الَّذِي جَعَلْتَ لَنَا فِيهِ، فَقَالَ لَهُمَا: أَكْمِلاَ بَقِيَّةَ عَمَلِكُمَا مَا بَقِيَ مِنَ النَّهَارِ شَيْءٌ يَسِيرٌ، فَأَبَيَا، وَاسْتَأْجَرَ قَوْمًا أَنْ يَعْمَلُوا لَهُ بَقِيَّةَ يَوْمِهِمْ، فَعَمِلُوا بَقِيَّةَ يَوْمِهِمْ حَتَّى غَابَتِ الشَّمْسُ، وَاسْتَكْمَلُوا أَجْرَ الفَرِيقَيْنِ كِلَيْهِمَا، فَذَلِكَ مَثَلُهُمْ، وَمَثَلُ مَا قَبِلُوا مِنْ هَذَا النُّورِ".</a:t>
            </a:r>
          </a:p>
        </p:txBody>
      </p:sp>
      <p:pic>
        <p:nvPicPr>
          <p:cNvPr id="15" name="Picture 14">
            <a:extLst>
              <a:ext uri="{FF2B5EF4-FFF2-40B4-BE49-F238E27FC236}">
                <a16:creationId xmlns:a16="http://schemas.microsoft.com/office/drawing/2014/main" id="{2E04809B-AEA4-48B4-B7BA-0B4E4F753F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11"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6351222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Cloud 1"/>
          <p:cNvSpPr/>
          <p:nvPr/>
        </p:nvSpPr>
        <p:spPr>
          <a:xfrm>
            <a:off x="4983155" y="419784"/>
            <a:ext cx="2112135" cy="1365161"/>
          </a:xfrm>
          <a:prstGeom prst="cloud">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3600" b="1" dirty="0">
                <a:solidFill>
                  <a:prstClr val="black"/>
                </a:solidFill>
                <a:latin typeface="Sakkal Majalla" panose="02000000000000000000" pitchFamily="2" charset="-78"/>
                <a:cs typeface="Sakkal Majalla" panose="02000000000000000000" pitchFamily="2" charset="-78"/>
              </a:rPr>
              <a:t>إضاءة</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3" name="Rounded Rectangle 2"/>
          <p:cNvSpPr/>
          <p:nvPr/>
        </p:nvSpPr>
        <p:spPr>
          <a:xfrm>
            <a:off x="887672" y="2660390"/>
            <a:ext cx="10303099" cy="2465415"/>
          </a:xfrm>
          <a:prstGeom prst="round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SA" sz="2800" b="1" dirty="0">
                <a:solidFill>
                  <a:prstClr val="black"/>
                </a:solidFill>
                <a:latin typeface="Sakkal Majalla" panose="02000000000000000000" pitchFamily="2" charset="-78"/>
                <a:cs typeface="Sakkal Majalla" panose="02000000000000000000" pitchFamily="2" charset="-78"/>
              </a:rPr>
              <a:t>قال ابن كثير</a:t>
            </a:r>
            <a:r>
              <a:rPr lang="ar-BH" sz="2800" b="1" dirty="0">
                <a:solidFill>
                  <a:prstClr val="black"/>
                </a:solidFill>
                <a:latin typeface="Sakkal Majalla" panose="02000000000000000000" pitchFamily="2" charset="-78"/>
                <a:cs typeface="Sakkal Majalla" panose="02000000000000000000" pitchFamily="2" charset="-78"/>
              </a:rPr>
              <a:t> -</a:t>
            </a:r>
            <a:r>
              <a:rPr lang="ar-SA" sz="2800" b="1" dirty="0">
                <a:solidFill>
                  <a:prstClr val="black"/>
                </a:solidFill>
                <a:latin typeface="Sakkal Majalla" panose="02000000000000000000" pitchFamily="2" charset="-78"/>
                <a:cs typeface="Sakkal Majalla" panose="02000000000000000000" pitchFamily="2" charset="-78"/>
              </a:rPr>
              <a:t>رحمه الله تعالى</a:t>
            </a:r>
            <a:r>
              <a:rPr lang="ar-BH" sz="2800" b="1"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 </a:t>
            </a:r>
            <a:endParaRPr lang="ar-BH" sz="2800" dirty="0">
              <a:solidFill>
                <a:prstClr val="black"/>
              </a:solidFill>
              <a:latin typeface="Sakkal Majalla" panose="02000000000000000000" pitchFamily="2" charset="-78"/>
              <a:cs typeface="Sakkal Majalla" panose="02000000000000000000" pitchFamily="2" charset="-78"/>
            </a:endParaRPr>
          </a:p>
          <a:p>
            <a:pPr algn="ctr" rtl="1">
              <a:lnSpc>
                <a:spcPct val="150000"/>
              </a:lnSpc>
            </a:pPr>
            <a:r>
              <a:rPr lang="ar-SA" sz="2800" dirty="0">
                <a:solidFill>
                  <a:prstClr val="black"/>
                </a:solidFill>
                <a:latin typeface="Sakkal Majalla" panose="02000000000000000000" pitchFamily="2" charset="-78"/>
                <a:cs typeface="Sakkal Majalla" panose="02000000000000000000" pitchFamily="2" charset="-78"/>
              </a:rPr>
              <a:t>"والمراد من هذا التشبيه بالعم</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ال تفاوت</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 أجور</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هم، وأن</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 ذلك ليس منوطًا بكثرة العمل وقل</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ته، بل بأمورٍ أخرى معتبرة</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 عند الله تعالى.</a:t>
            </a:r>
            <a:endParaRPr lang="en-US" sz="2800" dirty="0">
              <a:solidFill>
                <a:prstClr val="black"/>
              </a:solidFill>
              <a:latin typeface="Sakkal Majalla" panose="02000000000000000000" pitchFamily="2" charset="-78"/>
              <a:cs typeface="Sakkal Majalla" panose="02000000000000000000" pitchFamily="2" charset="-78"/>
            </a:endParaRPr>
          </a:p>
        </p:txBody>
      </p:sp>
      <p:pic>
        <p:nvPicPr>
          <p:cNvPr id="13" name="Picture 12">
            <a:extLst>
              <a:ext uri="{FF2B5EF4-FFF2-40B4-BE49-F238E27FC236}">
                <a16:creationId xmlns:a16="http://schemas.microsoft.com/office/drawing/2014/main" id="{A27D1521-6C1E-40A8-A154-DEB46EA10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9"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31018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9" name="Title 1">
            <a:extLst>
              <a:ext uri="{FF2B5EF4-FFF2-40B4-BE49-F238E27FC236}">
                <a16:creationId xmlns:a16="http://schemas.microsoft.com/office/drawing/2014/main" id="{9C8D3740-75AF-4040-BCF6-BF9B20DF2298}"/>
              </a:ext>
            </a:extLst>
          </p:cNvPr>
          <p:cNvSpPr txBox="1">
            <a:spLocks/>
          </p:cNvSpPr>
          <p:nvPr/>
        </p:nvSpPr>
        <p:spPr>
          <a:xfrm>
            <a:off x="3291170" y="461803"/>
            <a:ext cx="5609659" cy="643677"/>
          </a:xfrm>
          <a:prstGeom prst="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BH" sz="2800" b="1" kern="0" dirty="0">
                <a:solidFill>
                  <a:prstClr val="black"/>
                </a:solidFill>
                <a:latin typeface="Sakkal Majalla" panose="02000000000000000000" pitchFamily="2" charset="-78"/>
                <a:cs typeface="Sakkal Majalla" panose="02000000000000000000" pitchFamily="2" charset="-78"/>
              </a:rPr>
              <a:t>ثالثًا</a:t>
            </a:r>
            <a:r>
              <a:rPr lang="ar-SA" sz="2800" b="1" kern="0" dirty="0">
                <a:solidFill>
                  <a:prstClr val="black"/>
                </a:solidFill>
                <a:latin typeface="Sakkal Majalla" panose="02000000000000000000" pitchFamily="2" charset="-78"/>
                <a:cs typeface="Sakkal Majalla" panose="02000000000000000000" pitchFamily="2" charset="-78"/>
              </a:rPr>
              <a:t>:  </a:t>
            </a:r>
            <a:r>
              <a:rPr lang="ar-SA" sz="2800" b="1" kern="0" dirty="0" smtClean="0">
                <a:solidFill>
                  <a:prstClr val="black"/>
                </a:solidFill>
                <a:latin typeface="Sakkal Majalla" panose="02000000000000000000" pitchFamily="2" charset="-78"/>
                <a:cs typeface="Sakkal Majalla" panose="02000000000000000000" pitchFamily="2" charset="-78"/>
              </a:rPr>
              <a:t>الخصائص </a:t>
            </a:r>
            <a:r>
              <a:rPr lang="ar-SA" sz="2800" b="1" kern="0" dirty="0">
                <a:solidFill>
                  <a:prstClr val="black"/>
                </a:solidFill>
                <a:latin typeface="Sakkal Majalla" panose="02000000000000000000" pitchFamily="2" charset="-78"/>
                <a:cs typeface="Sakkal Majalla" panose="02000000000000000000" pitchFamily="2" charset="-78"/>
              </a:rPr>
              <a:t>التي خصّ الله بها </a:t>
            </a:r>
            <a:r>
              <a:rPr lang="ar-BH" sz="2800" b="1" kern="0" dirty="0">
                <a:solidFill>
                  <a:prstClr val="black"/>
                </a:solidFill>
                <a:latin typeface="Sakkal Majalla" panose="02000000000000000000" pitchFamily="2" charset="-78"/>
                <a:cs typeface="Sakkal Majalla" panose="02000000000000000000" pitchFamily="2" charset="-78"/>
              </a:rPr>
              <a:t>أمّة </a:t>
            </a:r>
            <a:r>
              <a:rPr lang="ar-BH" sz="2800" b="1" kern="0" dirty="0" smtClean="0">
                <a:solidFill>
                  <a:prstClr val="black"/>
                </a:solidFill>
                <a:latin typeface="Sakkal Majalla" panose="02000000000000000000" pitchFamily="2" charset="-78"/>
                <a:cs typeface="Sakkal Majalla" panose="02000000000000000000" pitchFamily="2" charset="-78"/>
              </a:rPr>
              <a:t>محمّد</a:t>
            </a:r>
            <a:r>
              <a:rPr lang="ar-SA" sz="2800" b="1" kern="0" dirty="0" smtClean="0">
                <a:solidFill>
                  <a:prstClr val="black"/>
                </a:solidFill>
                <a:latin typeface="Sakkal Majalla" panose="02000000000000000000" pitchFamily="2" charset="-78"/>
                <a:cs typeface="Sakkal Majalla" panose="02000000000000000000" pitchFamily="2" charset="-78"/>
              </a:rPr>
              <a:t> </a:t>
            </a:r>
            <a:r>
              <a:rPr lang="ar-SA" sz="32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b="1" kern="0" dirty="0">
                <a:solidFill>
                  <a:prstClr val="black"/>
                </a:solidFill>
                <a:latin typeface="Sakkal Majalla" panose="02000000000000000000" pitchFamily="2" charset="-78"/>
                <a:cs typeface="Sakkal Majalla" panose="02000000000000000000" pitchFamily="2" charset="-78"/>
              </a:rPr>
              <a:t> :</a:t>
            </a:r>
            <a:endParaRPr lang="en-US" sz="2800" b="1" kern="0" dirty="0">
              <a:solidFill>
                <a:prstClr val="black"/>
              </a:solidFill>
              <a:latin typeface="Sakkal Majalla" panose="02000000000000000000" pitchFamily="2" charset="-78"/>
              <a:cs typeface="Sakkal Majalla" panose="02000000000000000000" pitchFamily="2" charset="-78"/>
            </a:endParaRPr>
          </a:p>
        </p:txBody>
      </p:sp>
      <p:sp>
        <p:nvSpPr>
          <p:cNvPr id="13" name="Rounded Rectangle 12"/>
          <p:cNvSpPr/>
          <p:nvPr/>
        </p:nvSpPr>
        <p:spPr>
          <a:xfrm>
            <a:off x="167426" y="1422281"/>
            <a:ext cx="11612336" cy="1091943"/>
          </a:xfrm>
          <a:custGeom>
            <a:avLst/>
            <a:gdLst>
              <a:gd name="connsiteX0" fmla="*/ 0 w 11612336"/>
              <a:gd name="connsiteY0" fmla="*/ 181994 h 1091943"/>
              <a:gd name="connsiteX1" fmla="*/ 181994 w 11612336"/>
              <a:gd name="connsiteY1" fmla="*/ 0 h 1091943"/>
              <a:gd name="connsiteX2" fmla="*/ 11430342 w 11612336"/>
              <a:gd name="connsiteY2" fmla="*/ 0 h 1091943"/>
              <a:gd name="connsiteX3" fmla="*/ 11612336 w 11612336"/>
              <a:gd name="connsiteY3" fmla="*/ 181994 h 1091943"/>
              <a:gd name="connsiteX4" fmla="*/ 11612336 w 11612336"/>
              <a:gd name="connsiteY4" fmla="*/ 909949 h 1091943"/>
              <a:gd name="connsiteX5" fmla="*/ 11430342 w 11612336"/>
              <a:gd name="connsiteY5" fmla="*/ 1091943 h 1091943"/>
              <a:gd name="connsiteX6" fmla="*/ 181994 w 11612336"/>
              <a:gd name="connsiteY6" fmla="*/ 1091943 h 1091943"/>
              <a:gd name="connsiteX7" fmla="*/ 0 w 11612336"/>
              <a:gd name="connsiteY7" fmla="*/ 909949 h 1091943"/>
              <a:gd name="connsiteX8" fmla="*/ 0 w 11612336"/>
              <a:gd name="connsiteY8" fmla="*/ 181994 h 109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12336" h="1091943" fill="none" extrusionOk="0">
                <a:moveTo>
                  <a:pt x="0" y="181994"/>
                </a:moveTo>
                <a:cubicBezTo>
                  <a:pt x="-952" y="82222"/>
                  <a:pt x="78067" y="4106"/>
                  <a:pt x="181994" y="0"/>
                </a:cubicBezTo>
                <a:cubicBezTo>
                  <a:pt x="1612809" y="35048"/>
                  <a:pt x="9875919" y="125014"/>
                  <a:pt x="11430342" y="0"/>
                </a:cubicBezTo>
                <a:cubicBezTo>
                  <a:pt x="11524582" y="1636"/>
                  <a:pt x="11601197" y="67852"/>
                  <a:pt x="11612336" y="181994"/>
                </a:cubicBezTo>
                <a:cubicBezTo>
                  <a:pt x="11565929" y="255158"/>
                  <a:pt x="11676242" y="556853"/>
                  <a:pt x="11612336" y="909949"/>
                </a:cubicBezTo>
                <a:cubicBezTo>
                  <a:pt x="11613531" y="1018534"/>
                  <a:pt x="11532956" y="1097815"/>
                  <a:pt x="11430342" y="1091943"/>
                </a:cubicBezTo>
                <a:cubicBezTo>
                  <a:pt x="7621967" y="991125"/>
                  <a:pt x="3600556" y="1057933"/>
                  <a:pt x="181994" y="1091943"/>
                </a:cubicBezTo>
                <a:cubicBezTo>
                  <a:pt x="77193" y="1087603"/>
                  <a:pt x="329" y="1005220"/>
                  <a:pt x="0" y="909949"/>
                </a:cubicBezTo>
                <a:cubicBezTo>
                  <a:pt x="9760" y="792462"/>
                  <a:pt x="-57854" y="294984"/>
                  <a:pt x="0" y="181994"/>
                </a:cubicBezTo>
                <a:close/>
              </a:path>
              <a:path w="11612336" h="1091943" stroke="0" extrusionOk="0">
                <a:moveTo>
                  <a:pt x="0" y="181994"/>
                </a:moveTo>
                <a:cubicBezTo>
                  <a:pt x="-3278" y="70254"/>
                  <a:pt x="85980" y="676"/>
                  <a:pt x="181994" y="0"/>
                </a:cubicBezTo>
                <a:cubicBezTo>
                  <a:pt x="2749875" y="-10826"/>
                  <a:pt x="6234674" y="102738"/>
                  <a:pt x="11430342" y="0"/>
                </a:cubicBezTo>
                <a:cubicBezTo>
                  <a:pt x="11546848" y="-4585"/>
                  <a:pt x="11625905" y="68919"/>
                  <a:pt x="11612336" y="181994"/>
                </a:cubicBezTo>
                <a:cubicBezTo>
                  <a:pt x="11570217" y="539463"/>
                  <a:pt x="11616780" y="784717"/>
                  <a:pt x="11612336" y="909949"/>
                </a:cubicBezTo>
                <a:cubicBezTo>
                  <a:pt x="11626289" y="1000497"/>
                  <a:pt x="11523800" y="1083618"/>
                  <a:pt x="11430342" y="1091943"/>
                </a:cubicBezTo>
                <a:cubicBezTo>
                  <a:pt x="10303177" y="987600"/>
                  <a:pt x="1896269" y="1156762"/>
                  <a:pt x="181994" y="1091943"/>
                </a:cubicBezTo>
                <a:cubicBezTo>
                  <a:pt x="75071" y="1107845"/>
                  <a:pt x="-16645" y="1012312"/>
                  <a:pt x="0" y="909949"/>
                </a:cubicBezTo>
                <a:cubicBezTo>
                  <a:pt x="-16157" y="745899"/>
                  <a:pt x="-24352" y="302296"/>
                  <a:pt x="0" y="181994"/>
                </a:cubicBezTo>
                <a:close/>
              </a:path>
            </a:pathLst>
          </a:custGeom>
          <a:solidFill>
            <a:schemeClr val="accent6">
              <a:lumMod val="20000"/>
              <a:lumOff val="80000"/>
            </a:schemeClr>
          </a:solidFill>
          <a:ln w="28575">
            <a:solidFill>
              <a:schemeClr val="accent6">
                <a:lumMod val="50000"/>
              </a:schemeClr>
            </a:solidFill>
            <a:extLst>
              <a:ext uri="{C807C97D-BFC1-408E-A445-0C87EB9F89A2}">
                <ask:lineSketchStyleProps xmlns:ask="http://schemas.microsoft.com/office/drawing/2018/sketchyshapes" xmlns="" sd="1449146405">
                  <a:prstGeom prst="roundRect">
                    <a:avLst/>
                  </a:prstGeom>
                  <ask:type>
                    <ask:lineSketchCurve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just" rtl="1"/>
            <a:r>
              <a:rPr lang="ar-BH" sz="2400" b="1" dirty="0" smtClean="0">
                <a:solidFill>
                  <a:srgbClr val="C00000"/>
                </a:solidFill>
                <a:latin typeface="Sakkal Majalla" panose="02000000000000000000" pitchFamily="2" charset="-78"/>
                <a:cs typeface="Sakkal Majalla" panose="02000000000000000000" pitchFamily="2" charset="-78"/>
              </a:rPr>
              <a:t>الخاصّيّة </a:t>
            </a:r>
            <a:r>
              <a:rPr lang="ar-BH" sz="2400" b="1" dirty="0">
                <a:solidFill>
                  <a:srgbClr val="C00000"/>
                </a:solidFill>
                <a:latin typeface="Sakkal Majalla" panose="02000000000000000000" pitchFamily="2" charset="-78"/>
                <a:cs typeface="Sakkal Majalla" panose="02000000000000000000" pitchFamily="2" charset="-78"/>
              </a:rPr>
              <a:t>الثالثة:</a:t>
            </a:r>
            <a:r>
              <a:rPr lang="ar-SA" sz="2400" b="1" dirty="0">
                <a:solidFill>
                  <a:srgbClr val="C00000"/>
                </a:solidFill>
              </a:rPr>
              <a:t> </a:t>
            </a:r>
            <a:r>
              <a:rPr lang="ar-SA" sz="2400" b="1" dirty="0">
                <a:solidFill>
                  <a:prstClr val="black"/>
                </a:solidFill>
                <a:latin typeface="Sakkal Majalla" panose="02000000000000000000" pitchFamily="2" charset="-78"/>
                <a:cs typeface="Sakkal Majalla" panose="02000000000000000000" pitchFamily="2" charset="-78"/>
              </a:rPr>
              <a:t>أن</a:t>
            </a:r>
            <a:r>
              <a:rPr lang="ar-BH" sz="2400" b="1" dirty="0">
                <a:solidFill>
                  <a:prstClr val="black"/>
                </a:solidFill>
                <a:latin typeface="Sakkal Majalla" panose="02000000000000000000" pitchFamily="2" charset="-78"/>
                <a:cs typeface="Sakkal Majalla" panose="02000000000000000000" pitchFamily="2" charset="-78"/>
              </a:rPr>
              <a:t>ّ</a:t>
            </a:r>
            <a:r>
              <a:rPr lang="ar-SA" sz="2400" b="1" dirty="0">
                <a:solidFill>
                  <a:prstClr val="black"/>
                </a:solidFill>
                <a:latin typeface="Sakkal Majalla" panose="02000000000000000000" pitchFamily="2" charset="-78"/>
                <a:cs typeface="Sakkal Majalla" panose="02000000000000000000" pitchFamily="2" charset="-78"/>
              </a:rPr>
              <a:t>هم مع كونهم آخر الأمم زمانًا، فهم </a:t>
            </a:r>
            <a:r>
              <a:rPr lang="ar-SA" sz="2400" b="1" dirty="0" smtClean="0">
                <a:solidFill>
                  <a:prstClr val="black"/>
                </a:solidFill>
                <a:latin typeface="Sakkal Majalla" panose="02000000000000000000" pitchFamily="2" charset="-78"/>
                <a:cs typeface="Sakkal Majalla" panose="02000000000000000000" pitchFamily="2" charset="-78"/>
              </a:rPr>
              <a:t>أوّل </a:t>
            </a:r>
            <a:r>
              <a:rPr lang="ar-SA" sz="2400" b="1" dirty="0">
                <a:solidFill>
                  <a:prstClr val="black"/>
                </a:solidFill>
                <a:latin typeface="Sakkal Majalla" panose="02000000000000000000" pitchFamily="2" charset="-78"/>
                <a:cs typeface="Sakkal Majalla" panose="02000000000000000000" pitchFamily="2" charset="-78"/>
              </a:rPr>
              <a:t>من يُقضى لهم يوم القيامة</a:t>
            </a:r>
            <a:r>
              <a:rPr lang="ar-BH" sz="2400" b="1" dirty="0">
                <a:solidFill>
                  <a:prstClr val="black"/>
                </a:solidFill>
                <a:latin typeface="Sakkal Majalla" panose="02000000000000000000" pitchFamily="2" charset="-78"/>
                <a:cs typeface="Sakkal Majalla" panose="02000000000000000000" pitchFamily="2" charset="-78"/>
              </a:rPr>
              <a:t>. </a:t>
            </a:r>
          </a:p>
          <a:p>
            <a:pPr algn="r" rtl="1"/>
            <a:r>
              <a:rPr lang="ar-BH" sz="2400" b="1" dirty="0">
                <a:solidFill>
                  <a:srgbClr val="C00000"/>
                </a:solidFill>
                <a:latin typeface="Sakkal Majalla" panose="02000000000000000000" pitchFamily="2" charset="-78"/>
                <a:cs typeface="Sakkal Majalla" panose="02000000000000000000" pitchFamily="2" charset="-78"/>
              </a:rPr>
              <a:t>دليلها:</a:t>
            </a:r>
            <a:r>
              <a:rPr lang="ar-BH" sz="2400" b="1" dirty="0">
                <a:solidFill>
                  <a:prstClr val="black"/>
                </a:solidFill>
                <a:latin typeface="Sakkal Majalla" panose="02000000000000000000" pitchFamily="2" charset="-78"/>
                <a:cs typeface="Sakkal Majalla" panose="02000000000000000000" pitchFamily="2" charset="-78"/>
              </a:rPr>
              <a:t>  </a:t>
            </a:r>
            <a:r>
              <a:rPr lang="ar-BH" sz="2400" dirty="0">
                <a:solidFill>
                  <a:prstClr val="black"/>
                </a:solidFill>
                <a:latin typeface="Sakkal Majalla" panose="02000000000000000000" pitchFamily="2" charset="-78"/>
                <a:cs typeface="Sakkal Majalla" panose="02000000000000000000" pitchFamily="2" charset="-78"/>
              </a:rPr>
              <a:t>عن أبي هريرة </a:t>
            </a:r>
            <a:r>
              <a:rPr lang="ar-BH" sz="24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قال:  قال رسول الله : "</a:t>
            </a:r>
            <a:r>
              <a:rPr lang="ar-BH" sz="2400" dirty="0">
                <a:solidFill>
                  <a:prstClr val="black"/>
                </a:solidFill>
                <a:latin typeface="Sakkal Majalla" panose="02000000000000000000" pitchFamily="2" charset="-78"/>
                <a:cs typeface="Sakkal Majalla" panose="02000000000000000000" pitchFamily="2" charset="-78"/>
              </a:rPr>
              <a:t>نَحْنُ الْآخِرُونَ مِنْ أَهْلِ الدُّنْيَا، وَالْأَوَّلُونَ يَوْمَ الْقِيَامَةِ، الْمَقْضِيُّ لَهُمْ قَبْلَ الْخَلَائِقِ".</a:t>
            </a:r>
            <a:r>
              <a:rPr lang="ar-BH" sz="24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endParaRPr lang="en-US" sz="2400" dirty="0">
              <a:solidFill>
                <a:prstClr val="black"/>
              </a:solidFill>
              <a:latin typeface="Sakkal Majalla" panose="02000000000000000000" pitchFamily="2" charset="-78"/>
              <a:cs typeface="Sakkal Majalla" panose="02000000000000000000" pitchFamily="2" charset="-78"/>
            </a:endParaRPr>
          </a:p>
        </p:txBody>
      </p:sp>
      <p:sp>
        <p:nvSpPr>
          <p:cNvPr id="14" name="Rounded Rectangle 13"/>
          <p:cNvSpPr/>
          <p:nvPr/>
        </p:nvSpPr>
        <p:spPr>
          <a:xfrm>
            <a:off x="167427" y="2558143"/>
            <a:ext cx="11612335" cy="1096624"/>
          </a:xfrm>
          <a:custGeom>
            <a:avLst/>
            <a:gdLst>
              <a:gd name="connsiteX0" fmla="*/ 0 w 11612335"/>
              <a:gd name="connsiteY0" fmla="*/ 182774 h 1096624"/>
              <a:gd name="connsiteX1" fmla="*/ 182774 w 11612335"/>
              <a:gd name="connsiteY1" fmla="*/ 0 h 1096624"/>
              <a:gd name="connsiteX2" fmla="*/ 11429561 w 11612335"/>
              <a:gd name="connsiteY2" fmla="*/ 0 h 1096624"/>
              <a:gd name="connsiteX3" fmla="*/ 11612335 w 11612335"/>
              <a:gd name="connsiteY3" fmla="*/ 182774 h 1096624"/>
              <a:gd name="connsiteX4" fmla="*/ 11612335 w 11612335"/>
              <a:gd name="connsiteY4" fmla="*/ 913850 h 1096624"/>
              <a:gd name="connsiteX5" fmla="*/ 11429561 w 11612335"/>
              <a:gd name="connsiteY5" fmla="*/ 1096624 h 1096624"/>
              <a:gd name="connsiteX6" fmla="*/ 182774 w 11612335"/>
              <a:gd name="connsiteY6" fmla="*/ 1096624 h 1096624"/>
              <a:gd name="connsiteX7" fmla="*/ 0 w 11612335"/>
              <a:gd name="connsiteY7" fmla="*/ 913850 h 1096624"/>
              <a:gd name="connsiteX8" fmla="*/ 0 w 11612335"/>
              <a:gd name="connsiteY8" fmla="*/ 182774 h 1096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12335" h="1096624" fill="none" extrusionOk="0">
                <a:moveTo>
                  <a:pt x="0" y="182774"/>
                </a:moveTo>
                <a:cubicBezTo>
                  <a:pt x="-4829" y="80600"/>
                  <a:pt x="79355" y="-4607"/>
                  <a:pt x="182774" y="0"/>
                </a:cubicBezTo>
                <a:cubicBezTo>
                  <a:pt x="5802445" y="123502"/>
                  <a:pt x="7103087" y="-4833"/>
                  <a:pt x="11429561" y="0"/>
                </a:cubicBezTo>
                <a:cubicBezTo>
                  <a:pt x="11533270" y="-12141"/>
                  <a:pt x="11631055" y="87828"/>
                  <a:pt x="11612335" y="182774"/>
                </a:cubicBezTo>
                <a:cubicBezTo>
                  <a:pt x="11569115" y="544855"/>
                  <a:pt x="11672793" y="826139"/>
                  <a:pt x="11612335" y="913850"/>
                </a:cubicBezTo>
                <a:cubicBezTo>
                  <a:pt x="11627199" y="1025906"/>
                  <a:pt x="11533077" y="1100830"/>
                  <a:pt x="11429561" y="1096624"/>
                </a:cubicBezTo>
                <a:cubicBezTo>
                  <a:pt x="8280882" y="956230"/>
                  <a:pt x="4340919" y="1014739"/>
                  <a:pt x="182774" y="1096624"/>
                </a:cubicBezTo>
                <a:cubicBezTo>
                  <a:pt x="83548" y="1098895"/>
                  <a:pt x="-4651" y="1032091"/>
                  <a:pt x="0" y="913850"/>
                </a:cubicBezTo>
                <a:cubicBezTo>
                  <a:pt x="13686" y="756742"/>
                  <a:pt x="598" y="422456"/>
                  <a:pt x="0" y="182774"/>
                </a:cubicBezTo>
                <a:close/>
              </a:path>
              <a:path w="11612335" h="1096624" stroke="0" extrusionOk="0">
                <a:moveTo>
                  <a:pt x="0" y="182774"/>
                </a:moveTo>
                <a:cubicBezTo>
                  <a:pt x="-8515" y="78234"/>
                  <a:pt x="87793" y="-6700"/>
                  <a:pt x="182774" y="0"/>
                </a:cubicBezTo>
                <a:cubicBezTo>
                  <a:pt x="2795983" y="-31750"/>
                  <a:pt x="9535291" y="-23172"/>
                  <a:pt x="11429561" y="0"/>
                </a:cubicBezTo>
                <a:cubicBezTo>
                  <a:pt x="11533915" y="-2206"/>
                  <a:pt x="11610913" y="66434"/>
                  <a:pt x="11612335" y="182774"/>
                </a:cubicBezTo>
                <a:cubicBezTo>
                  <a:pt x="11655985" y="410438"/>
                  <a:pt x="11665290" y="681697"/>
                  <a:pt x="11612335" y="913850"/>
                </a:cubicBezTo>
                <a:cubicBezTo>
                  <a:pt x="11600955" y="1003830"/>
                  <a:pt x="11534225" y="1093632"/>
                  <a:pt x="11429561" y="1096624"/>
                </a:cubicBezTo>
                <a:cubicBezTo>
                  <a:pt x="6358405" y="1254405"/>
                  <a:pt x="4766615" y="1181635"/>
                  <a:pt x="182774" y="1096624"/>
                </a:cubicBezTo>
                <a:cubicBezTo>
                  <a:pt x="82235" y="1100045"/>
                  <a:pt x="-1748" y="1019511"/>
                  <a:pt x="0" y="913850"/>
                </a:cubicBezTo>
                <a:cubicBezTo>
                  <a:pt x="36104" y="594608"/>
                  <a:pt x="-37478" y="386755"/>
                  <a:pt x="0" y="182774"/>
                </a:cubicBezTo>
                <a:close/>
              </a:path>
            </a:pathLst>
          </a:custGeom>
          <a:solidFill>
            <a:schemeClr val="accent2">
              <a:lumMod val="20000"/>
              <a:lumOff val="80000"/>
            </a:schemeClr>
          </a:solidFill>
          <a:ln w="28575">
            <a:solidFill>
              <a:schemeClr val="accent2">
                <a:lumMod val="50000"/>
              </a:schemeClr>
            </a:solidFill>
            <a:extLst>
              <a:ext uri="{C807C97D-BFC1-408E-A445-0C87EB9F89A2}">
                <ask:lineSketchStyleProps xmlns:ask="http://schemas.microsoft.com/office/drawing/2018/sketchyshapes" xmlns="" sd="1422412191">
                  <a:prstGeom prst="roundRect">
                    <a:avLst/>
                  </a:prstGeom>
                  <ask:type>
                    <ask:lineSketchCurve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just" rtl="1"/>
            <a:r>
              <a:rPr lang="ar-BH" sz="2400" b="1" dirty="0" smtClean="0">
                <a:solidFill>
                  <a:srgbClr val="C00000"/>
                </a:solidFill>
                <a:latin typeface="Sakkal Majalla" panose="02000000000000000000" pitchFamily="2" charset="-78"/>
                <a:cs typeface="Sakkal Majalla" panose="02000000000000000000" pitchFamily="2" charset="-78"/>
              </a:rPr>
              <a:t>الخاصّيّة </a:t>
            </a:r>
            <a:r>
              <a:rPr lang="ar-BH" sz="2400" b="1" dirty="0">
                <a:solidFill>
                  <a:srgbClr val="C00000"/>
                </a:solidFill>
                <a:latin typeface="Sakkal Majalla" panose="02000000000000000000" pitchFamily="2" charset="-78"/>
                <a:cs typeface="Sakkal Majalla" panose="02000000000000000000" pitchFamily="2" charset="-78"/>
              </a:rPr>
              <a:t>الرابعة: </a:t>
            </a:r>
            <a:r>
              <a:rPr lang="ar-SA" sz="2400" b="1" dirty="0">
                <a:solidFill>
                  <a:prstClr val="black"/>
                </a:solidFill>
                <a:latin typeface="Sakkal Majalla" panose="02000000000000000000" pitchFamily="2" charset="-78"/>
                <a:cs typeface="Sakkal Majalla" panose="02000000000000000000" pitchFamily="2" charset="-78"/>
              </a:rPr>
              <a:t>أن</a:t>
            </a:r>
            <a:r>
              <a:rPr lang="ar-BH" sz="2400" b="1" dirty="0">
                <a:solidFill>
                  <a:prstClr val="black"/>
                </a:solidFill>
                <a:latin typeface="Sakkal Majalla" panose="02000000000000000000" pitchFamily="2" charset="-78"/>
                <a:cs typeface="Sakkal Majalla" panose="02000000000000000000" pitchFamily="2" charset="-78"/>
              </a:rPr>
              <a:t>ّ</a:t>
            </a:r>
            <a:r>
              <a:rPr lang="ar-SA" sz="2400" b="1" dirty="0">
                <a:solidFill>
                  <a:prstClr val="black"/>
                </a:solidFill>
                <a:latin typeface="Sakkal Majalla" panose="02000000000000000000" pitchFamily="2" charset="-78"/>
                <a:cs typeface="Sakkal Majalla" panose="02000000000000000000" pitchFamily="2" charset="-78"/>
              </a:rPr>
              <a:t>هم </a:t>
            </a:r>
            <a:r>
              <a:rPr lang="ar-SA" sz="2400" b="1" dirty="0" smtClean="0">
                <a:solidFill>
                  <a:prstClr val="black"/>
                </a:solidFill>
                <a:latin typeface="Sakkal Majalla" panose="02000000000000000000" pitchFamily="2" charset="-78"/>
                <a:cs typeface="Sakkal Majalla" panose="02000000000000000000" pitchFamily="2" charset="-78"/>
              </a:rPr>
              <a:t>أوّل </a:t>
            </a:r>
            <a:r>
              <a:rPr lang="ar-SA" sz="2400" b="1" dirty="0">
                <a:solidFill>
                  <a:prstClr val="black"/>
                </a:solidFill>
                <a:latin typeface="Sakkal Majalla" panose="02000000000000000000" pitchFamily="2" charset="-78"/>
                <a:cs typeface="Sakkal Majalla" panose="02000000000000000000" pitchFamily="2" charset="-78"/>
              </a:rPr>
              <a:t>من يجتاز الصراط من الأمم مع نبيّهم </a:t>
            </a:r>
            <a:r>
              <a:rPr lang="en-US" sz="24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400" b="1" dirty="0">
                <a:solidFill>
                  <a:prstClr val="black"/>
                </a:solidFill>
                <a:latin typeface="Sakkal Majalla" panose="02000000000000000000" pitchFamily="2" charset="-78"/>
                <a:cs typeface="Sakkal Majalla" panose="02000000000000000000" pitchFamily="2" charset="-78"/>
              </a:rPr>
              <a:t>.</a:t>
            </a:r>
          </a:p>
          <a:p>
            <a:pPr algn="just" rtl="1"/>
            <a:r>
              <a:rPr lang="ar-BH" sz="2400" b="1" dirty="0">
                <a:solidFill>
                  <a:srgbClr val="C00000"/>
                </a:solidFill>
                <a:latin typeface="Sakkal Majalla" panose="02000000000000000000" pitchFamily="2" charset="-78"/>
                <a:cs typeface="Sakkal Majalla" panose="02000000000000000000" pitchFamily="2" charset="-78"/>
              </a:rPr>
              <a:t>دليلها:</a:t>
            </a:r>
            <a:r>
              <a:rPr lang="ar-BH" sz="2000" b="1" dirty="0">
                <a:solidFill>
                  <a:prstClr val="black"/>
                </a:solidFill>
                <a:latin typeface="Sakkal Majalla" panose="02000000000000000000" pitchFamily="2" charset="-78"/>
                <a:cs typeface="Sakkal Majalla" panose="02000000000000000000" pitchFamily="2" charset="-78"/>
              </a:rPr>
              <a:t> </a:t>
            </a:r>
            <a:r>
              <a:rPr lang="ar-BH" sz="2400" dirty="0">
                <a:solidFill>
                  <a:prstClr val="black"/>
                </a:solidFill>
                <a:latin typeface="Sakkal Majalla" panose="02000000000000000000" pitchFamily="2" charset="-78"/>
                <a:cs typeface="Sakkal Majalla" panose="02000000000000000000" pitchFamily="2" charset="-78"/>
              </a:rPr>
              <a:t>عَنْ أَبُي هُرَيْرَةَ </a:t>
            </a:r>
            <a:r>
              <a:rPr lang="ar-BH" sz="24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400" dirty="0">
                <a:solidFill>
                  <a:prstClr val="black"/>
                </a:solidFill>
                <a:latin typeface="Sakkal Majalla" panose="02000000000000000000" pitchFamily="2" charset="-78"/>
                <a:cs typeface="Sakkal Majalla" panose="02000000000000000000" pitchFamily="2" charset="-78"/>
              </a:rPr>
              <a:t> قَالَ رسُولُ اللَّهِ  </a:t>
            </a:r>
            <a:r>
              <a:rPr lang="ar-BH" sz="24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400" dirty="0">
                <a:solidFill>
                  <a:prstClr val="black"/>
                </a:solidFill>
                <a:latin typeface="Sakkal Majalla" panose="02000000000000000000" pitchFamily="2" charset="-78"/>
                <a:cs typeface="Sakkal Majalla" panose="02000000000000000000" pitchFamily="2" charset="-78"/>
              </a:rPr>
              <a:t>: "وَيُضْرَبُ الصِّرَاطُ بَيْنَ ظَهْرَيْ جَهَنَّمَ، فَأَكُونُ أَنَا وَأُمَّتِي أَوَّلَ مَنْ يُجِيزُهَا".</a:t>
            </a:r>
          </a:p>
        </p:txBody>
      </p:sp>
      <p:sp>
        <p:nvSpPr>
          <p:cNvPr id="15" name="Rounded Rectangle 14"/>
          <p:cNvSpPr/>
          <p:nvPr/>
        </p:nvSpPr>
        <p:spPr>
          <a:xfrm>
            <a:off x="167427" y="3727804"/>
            <a:ext cx="11612335" cy="1096625"/>
          </a:xfrm>
          <a:custGeom>
            <a:avLst/>
            <a:gdLst>
              <a:gd name="connsiteX0" fmla="*/ 0 w 11612335"/>
              <a:gd name="connsiteY0" fmla="*/ 182774 h 1096625"/>
              <a:gd name="connsiteX1" fmla="*/ 182774 w 11612335"/>
              <a:gd name="connsiteY1" fmla="*/ 0 h 1096625"/>
              <a:gd name="connsiteX2" fmla="*/ 11429561 w 11612335"/>
              <a:gd name="connsiteY2" fmla="*/ 0 h 1096625"/>
              <a:gd name="connsiteX3" fmla="*/ 11612335 w 11612335"/>
              <a:gd name="connsiteY3" fmla="*/ 182774 h 1096625"/>
              <a:gd name="connsiteX4" fmla="*/ 11612335 w 11612335"/>
              <a:gd name="connsiteY4" fmla="*/ 913851 h 1096625"/>
              <a:gd name="connsiteX5" fmla="*/ 11429561 w 11612335"/>
              <a:gd name="connsiteY5" fmla="*/ 1096625 h 1096625"/>
              <a:gd name="connsiteX6" fmla="*/ 182774 w 11612335"/>
              <a:gd name="connsiteY6" fmla="*/ 1096625 h 1096625"/>
              <a:gd name="connsiteX7" fmla="*/ 0 w 11612335"/>
              <a:gd name="connsiteY7" fmla="*/ 913851 h 1096625"/>
              <a:gd name="connsiteX8" fmla="*/ 0 w 11612335"/>
              <a:gd name="connsiteY8" fmla="*/ 182774 h 1096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12335" h="1096625" fill="none" extrusionOk="0">
                <a:moveTo>
                  <a:pt x="0" y="182774"/>
                </a:moveTo>
                <a:cubicBezTo>
                  <a:pt x="-10600" y="81868"/>
                  <a:pt x="74722" y="4313"/>
                  <a:pt x="182774" y="0"/>
                </a:cubicBezTo>
                <a:cubicBezTo>
                  <a:pt x="3119245" y="-38898"/>
                  <a:pt x="7189418" y="122050"/>
                  <a:pt x="11429561" y="0"/>
                </a:cubicBezTo>
                <a:cubicBezTo>
                  <a:pt x="11528993" y="-13279"/>
                  <a:pt x="11620113" y="76770"/>
                  <a:pt x="11612335" y="182774"/>
                </a:cubicBezTo>
                <a:cubicBezTo>
                  <a:pt x="11554949" y="316253"/>
                  <a:pt x="11659473" y="772629"/>
                  <a:pt x="11612335" y="913851"/>
                </a:cubicBezTo>
                <a:cubicBezTo>
                  <a:pt x="11607306" y="1004018"/>
                  <a:pt x="11544389" y="1103615"/>
                  <a:pt x="11429561" y="1096625"/>
                </a:cubicBezTo>
                <a:cubicBezTo>
                  <a:pt x="9302160" y="1225731"/>
                  <a:pt x="3048207" y="1091047"/>
                  <a:pt x="182774" y="1096625"/>
                </a:cubicBezTo>
                <a:cubicBezTo>
                  <a:pt x="86542" y="1091902"/>
                  <a:pt x="1268" y="1008572"/>
                  <a:pt x="0" y="913851"/>
                </a:cubicBezTo>
                <a:cubicBezTo>
                  <a:pt x="56589" y="620601"/>
                  <a:pt x="-42348" y="387452"/>
                  <a:pt x="0" y="182774"/>
                </a:cubicBezTo>
                <a:close/>
              </a:path>
              <a:path w="11612335" h="1096625" stroke="0" extrusionOk="0">
                <a:moveTo>
                  <a:pt x="0" y="182774"/>
                </a:moveTo>
                <a:cubicBezTo>
                  <a:pt x="2014" y="81241"/>
                  <a:pt x="82097" y="-1420"/>
                  <a:pt x="182774" y="0"/>
                </a:cubicBezTo>
                <a:cubicBezTo>
                  <a:pt x="1320187" y="-88852"/>
                  <a:pt x="9934717" y="-54667"/>
                  <a:pt x="11429561" y="0"/>
                </a:cubicBezTo>
                <a:cubicBezTo>
                  <a:pt x="11524340" y="-8925"/>
                  <a:pt x="11614489" y="73023"/>
                  <a:pt x="11612335" y="182774"/>
                </a:cubicBezTo>
                <a:cubicBezTo>
                  <a:pt x="11666876" y="281677"/>
                  <a:pt x="11568306" y="629024"/>
                  <a:pt x="11612335" y="913851"/>
                </a:cubicBezTo>
                <a:cubicBezTo>
                  <a:pt x="11610939" y="997480"/>
                  <a:pt x="11534020" y="1114358"/>
                  <a:pt x="11429561" y="1096625"/>
                </a:cubicBezTo>
                <a:cubicBezTo>
                  <a:pt x="5903643" y="1237107"/>
                  <a:pt x="3059430" y="939720"/>
                  <a:pt x="182774" y="1096625"/>
                </a:cubicBezTo>
                <a:cubicBezTo>
                  <a:pt x="64825" y="1086135"/>
                  <a:pt x="7608" y="1029611"/>
                  <a:pt x="0" y="913851"/>
                </a:cubicBezTo>
                <a:cubicBezTo>
                  <a:pt x="26831" y="786398"/>
                  <a:pt x="46858" y="263466"/>
                  <a:pt x="0" y="182774"/>
                </a:cubicBezTo>
                <a:close/>
              </a:path>
            </a:pathLst>
          </a:custGeom>
          <a:solidFill>
            <a:schemeClr val="accent1">
              <a:lumMod val="20000"/>
              <a:lumOff val="80000"/>
            </a:schemeClr>
          </a:solidFill>
          <a:ln w="28575">
            <a:solidFill>
              <a:schemeClr val="accent1">
                <a:lumMod val="50000"/>
              </a:schemeClr>
            </a:solidFill>
            <a:extLst>
              <a:ext uri="{C807C97D-BFC1-408E-A445-0C87EB9F89A2}">
                <ask:lineSketchStyleProps xmlns:ask="http://schemas.microsoft.com/office/drawing/2018/sketchyshapes" xmlns="" sd="3716336329">
                  <a:prstGeom prst="roundRect">
                    <a:avLst/>
                  </a:prstGeom>
                  <ask:type>
                    <ask:lineSketchCurve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just" rtl="1"/>
            <a:r>
              <a:rPr lang="ar-BH" sz="2600" b="1" dirty="0" smtClean="0">
                <a:solidFill>
                  <a:srgbClr val="C00000"/>
                </a:solidFill>
                <a:latin typeface="Sakkal Majalla" panose="02000000000000000000" pitchFamily="2" charset="-78"/>
                <a:cs typeface="Sakkal Majalla" panose="02000000000000000000" pitchFamily="2" charset="-78"/>
              </a:rPr>
              <a:t>الخاصّيّة </a:t>
            </a:r>
            <a:r>
              <a:rPr lang="ar-BH" sz="2600" b="1" dirty="0">
                <a:solidFill>
                  <a:srgbClr val="C00000"/>
                </a:solidFill>
                <a:latin typeface="Sakkal Majalla" panose="02000000000000000000" pitchFamily="2" charset="-78"/>
                <a:cs typeface="Sakkal Majalla" panose="02000000000000000000" pitchFamily="2" charset="-78"/>
              </a:rPr>
              <a:t>الخامسة:</a:t>
            </a:r>
            <a:r>
              <a:rPr lang="ar-BH" sz="2600" b="1" dirty="0">
                <a:solidFill>
                  <a:srgbClr val="70AD47">
                    <a:lumMod val="50000"/>
                  </a:srgbClr>
                </a:solidFill>
                <a:latin typeface="Sakkal Majalla" panose="02000000000000000000" pitchFamily="2" charset="-78"/>
                <a:cs typeface="Sakkal Majalla" panose="02000000000000000000" pitchFamily="2" charset="-78"/>
              </a:rPr>
              <a:t> </a:t>
            </a:r>
            <a:r>
              <a:rPr lang="ar-SA" sz="2600" b="1" dirty="0">
                <a:solidFill>
                  <a:prstClr val="black"/>
                </a:solidFill>
                <a:latin typeface="Sakkal Majalla" panose="02000000000000000000" pitchFamily="2" charset="-78"/>
                <a:cs typeface="Sakkal Majalla" panose="02000000000000000000" pitchFamily="2" charset="-78"/>
              </a:rPr>
              <a:t>أن</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هم </a:t>
            </a:r>
            <a:r>
              <a:rPr lang="ar-SA" sz="2600" b="1" dirty="0" smtClean="0">
                <a:solidFill>
                  <a:prstClr val="black"/>
                </a:solidFill>
                <a:latin typeface="Sakkal Majalla" panose="02000000000000000000" pitchFamily="2" charset="-78"/>
                <a:cs typeface="Sakkal Majalla" panose="02000000000000000000" pitchFamily="2" charset="-78"/>
              </a:rPr>
              <a:t>أوّل </a:t>
            </a:r>
            <a:r>
              <a:rPr lang="ar-SA" sz="2600" b="1" dirty="0">
                <a:solidFill>
                  <a:prstClr val="black"/>
                </a:solidFill>
                <a:latin typeface="Sakkal Majalla" panose="02000000000000000000" pitchFamily="2" charset="-78"/>
                <a:cs typeface="Sakkal Majalla" panose="02000000000000000000" pitchFamily="2" charset="-78"/>
              </a:rPr>
              <a:t>من يدخل </a:t>
            </a:r>
            <a:r>
              <a:rPr lang="ar-SA" sz="2600" b="1" dirty="0" smtClean="0">
                <a:solidFill>
                  <a:prstClr val="black"/>
                </a:solidFill>
                <a:latin typeface="Sakkal Majalla" panose="02000000000000000000" pitchFamily="2" charset="-78"/>
                <a:cs typeface="Sakkal Majalla" panose="02000000000000000000" pitchFamily="2" charset="-78"/>
              </a:rPr>
              <a:t>الجن</a:t>
            </a:r>
            <a:r>
              <a:rPr lang="ar-BH" sz="2600" b="1" dirty="0" smtClean="0">
                <a:solidFill>
                  <a:prstClr val="black"/>
                </a:solidFill>
                <a:latin typeface="Sakkal Majalla" panose="02000000000000000000" pitchFamily="2" charset="-78"/>
                <a:cs typeface="Sakkal Majalla" panose="02000000000000000000" pitchFamily="2" charset="-78"/>
              </a:rPr>
              <a:t>ّ</a:t>
            </a:r>
            <a:r>
              <a:rPr lang="ar-SA" sz="2600" b="1" dirty="0" smtClean="0">
                <a:solidFill>
                  <a:prstClr val="black"/>
                </a:solidFill>
                <a:latin typeface="Sakkal Majalla" panose="02000000000000000000" pitchFamily="2" charset="-78"/>
                <a:cs typeface="Sakkal Majalla" panose="02000000000000000000" pitchFamily="2" charset="-78"/>
              </a:rPr>
              <a:t>ة </a:t>
            </a:r>
            <a:r>
              <a:rPr lang="ar-SA" sz="2600" b="1" dirty="0">
                <a:solidFill>
                  <a:prstClr val="black"/>
                </a:solidFill>
                <a:latin typeface="Sakkal Majalla" panose="02000000000000000000" pitchFamily="2" charset="-78"/>
                <a:cs typeface="Sakkal Majalla" panose="02000000000000000000" pitchFamily="2" charset="-78"/>
              </a:rPr>
              <a:t>من الأمم</a:t>
            </a:r>
            <a:r>
              <a:rPr lang="ar-BH" sz="2600" b="1" dirty="0">
                <a:solidFill>
                  <a:prstClr val="black"/>
                </a:solidFill>
                <a:latin typeface="Sakkal Majalla" panose="02000000000000000000" pitchFamily="2" charset="-78"/>
                <a:cs typeface="Sakkal Majalla" panose="02000000000000000000" pitchFamily="2" charset="-78"/>
              </a:rPr>
              <a:t>.</a:t>
            </a:r>
          </a:p>
          <a:p>
            <a:pPr algn="just" rtl="1"/>
            <a:r>
              <a:rPr lang="ar-BH" sz="2600" b="1" dirty="0">
                <a:solidFill>
                  <a:srgbClr val="C00000"/>
                </a:solidFill>
                <a:latin typeface="Sakkal Majalla" panose="02000000000000000000" pitchFamily="2" charset="-78"/>
                <a:cs typeface="Sakkal Majalla" panose="02000000000000000000" pitchFamily="2" charset="-78"/>
              </a:rPr>
              <a:t> دليلها: </a:t>
            </a:r>
            <a:r>
              <a:rPr lang="ar-BH" sz="2600" dirty="0">
                <a:solidFill>
                  <a:prstClr val="black"/>
                </a:solidFill>
                <a:latin typeface="Sakkal Majalla" panose="02000000000000000000" pitchFamily="2" charset="-78"/>
                <a:cs typeface="Sakkal Majalla" panose="02000000000000000000" pitchFamily="2" charset="-78"/>
              </a:rPr>
              <a:t>عَنْ أَبُي هُرَيْرَةَ </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dirty="0">
                <a:solidFill>
                  <a:prstClr val="black"/>
                </a:solidFill>
                <a:latin typeface="Sakkal Majalla" panose="02000000000000000000" pitchFamily="2" charset="-78"/>
                <a:cs typeface="Sakkal Majalla" panose="02000000000000000000" pitchFamily="2" charset="-78"/>
              </a:rPr>
              <a:t> قَالَ رسُولُ اللَّهِ  </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dirty="0">
                <a:solidFill>
                  <a:prstClr val="black"/>
                </a:solidFill>
                <a:latin typeface="Sakkal Majalla" panose="02000000000000000000" pitchFamily="2" charset="-78"/>
                <a:cs typeface="Sakkal Majalla" panose="02000000000000000000" pitchFamily="2" charset="-78"/>
              </a:rPr>
              <a:t>: "نَحْنُ الْآخِرُونَ الْأَوَّلُونَ يَوْمَ الْقِيَامَةِ، وَنَحْنُ أَوَّلُ مَنْ يَدْخُلُ الْجَنَّةَ".</a:t>
            </a:r>
          </a:p>
        </p:txBody>
      </p:sp>
      <p:sp>
        <p:nvSpPr>
          <p:cNvPr id="16" name="Rounded Rectangle 15"/>
          <p:cNvSpPr/>
          <p:nvPr/>
        </p:nvSpPr>
        <p:spPr>
          <a:xfrm>
            <a:off x="167427" y="4974957"/>
            <a:ext cx="11601531" cy="1301854"/>
          </a:xfrm>
          <a:custGeom>
            <a:avLst/>
            <a:gdLst>
              <a:gd name="connsiteX0" fmla="*/ 0 w 11601531"/>
              <a:gd name="connsiteY0" fmla="*/ 216980 h 1301854"/>
              <a:gd name="connsiteX1" fmla="*/ 216980 w 11601531"/>
              <a:gd name="connsiteY1" fmla="*/ 0 h 1301854"/>
              <a:gd name="connsiteX2" fmla="*/ 11384551 w 11601531"/>
              <a:gd name="connsiteY2" fmla="*/ 0 h 1301854"/>
              <a:gd name="connsiteX3" fmla="*/ 11601531 w 11601531"/>
              <a:gd name="connsiteY3" fmla="*/ 216980 h 1301854"/>
              <a:gd name="connsiteX4" fmla="*/ 11601531 w 11601531"/>
              <a:gd name="connsiteY4" fmla="*/ 1084874 h 1301854"/>
              <a:gd name="connsiteX5" fmla="*/ 11384551 w 11601531"/>
              <a:gd name="connsiteY5" fmla="*/ 1301854 h 1301854"/>
              <a:gd name="connsiteX6" fmla="*/ 216980 w 11601531"/>
              <a:gd name="connsiteY6" fmla="*/ 1301854 h 1301854"/>
              <a:gd name="connsiteX7" fmla="*/ 0 w 11601531"/>
              <a:gd name="connsiteY7" fmla="*/ 1084874 h 1301854"/>
              <a:gd name="connsiteX8" fmla="*/ 0 w 11601531"/>
              <a:gd name="connsiteY8" fmla="*/ 216980 h 1301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01531" h="1301854" fill="none" extrusionOk="0">
                <a:moveTo>
                  <a:pt x="0" y="216980"/>
                </a:moveTo>
                <a:cubicBezTo>
                  <a:pt x="-2208" y="100713"/>
                  <a:pt x="93022" y="255"/>
                  <a:pt x="216980" y="0"/>
                </a:cubicBezTo>
                <a:cubicBezTo>
                  <a:pt x="3349682" y="-10144"/>
                  <a:pt x="5817650" y="-135645"/>
                  <a:pt x="11384551" y="0"/>
                </a:cubicBezTo>
                <a:cubicBezTo>
                  <a:pt x="11500755" y="-8598"/>
                  <a:pt x="11607864" y="103417"/>
                  <a:pt x="11601531" y="216980"/>
                </a:cubicBezTo>
                <a:cubicBezTo>
                  <a:pt x="11544265" y="312412"/>
                  <a:pt x="11632108" y="719838"/>
                  <a:pt x="11601531" y="1084874"/>
                </a:cubicBezTo>
                <a:cubicBezTo>
                  <a:pt x="11603335" y="1201824"/>
                  <a:pt x="11512523" y="1318644"/>
                  <a:pt x="11384551" y="1301854"/>
                </a:cubicBezTo>
                <a:cubicBezTo>
                  <a:pt x="6724810" y="1418472"/>
                  <a:pt x="5476813" y="1351240"/>
                  <a:pt x="216980" y="1301854"/>
                </a:cubicBezTo>
                <a:cubicBezTo>
                  <a:pt x="94231" y="1294307"/>
                  <a:pt x="5633" y="1188814"/>
                  <a:pt x="0" y="1084874"/>
                </a:cubicBezTo>
                <a:cubicBezTo>
                  <a:pt x="31845" y="767156"/>
                  <a:pt x="15236" y="576404"/>
                  <a:pt x="0" y="216980"/>
                </a:cubicBezTo>
                <a:close/>
              </a:path>
              <a:path w="11601531" h="1301854" stroke="0" extrusionOk="0">
                <a:moveTo>
                  <a:pt x="0" y="216980"/>
                </a:moveTo>
                <a:cubicBezTo>
                  <a:pt x="-8508" y="100832"/>
                  <a:pt x="105306" y="10953"/>
                  <a:pt x="216980" y="0"/>
                </a:cubicBezTo>
                <a:cubicBezTo>
                  <a:pt x="2266670" y="-111226"/>
                  <a:pt x="9057476" y="-4920"/>
                  <a:pt x="11384551" y="0"/>
                </a:cubicBezTo>
                <a:cubicBezTo>
                  <a:pt x="11506761" y="12269"/>
                  <a:pt x="11606411" y="110276"/>
                  <a:pt x="11601531" y="216980"/>
                </a:cubicBezTo>
                <a:cubicBezTo>
                  <a:pt x="11574664" y="361589"/>
                  <a:pt x="11645903" y="653813"/>
                  <a:pt x="11601531" y="1084874"/>
                </a:cubicBezTo>
                <a:cubicBezTo>
                  <a:pt x="11613689" y="1204341"/>
                  <a:pt x="11507306" y="1291972"/>
                  <a:pt x="11384551" y="1301854"/>
                </a:cubicBezTo>
                <a:cubicBezTo>
                  <a:pt x="8416244" y="1352763"/>
                  <a:pt x="2056469" y="1303308"/>
                  <a:pt x="216980" y="1301854"/>
                </a:cubicBezTo>
                <a:cubicBezTo>
                  <a:pt x="91049" y="1296165"/>
                  <a:pt x="2622" y="1199116"/>
                  <a:pt x="0" y="1084874"/>
                </a:cubicBezTo>
                <a:cubicBezTo>
                  <a:pt x="66176" y="942673"/>
                  <a:pt x="-36151" y="395150"/>
                  <a:pt x="0" y="216980"/>
                </a:cubicBezTo>
                <a:close/>
              </a:path>
            </a:pathLst>
          </a:custGeom>
          <a:solidFill>
            <a:schemeClr val="accent4">
              <a:lumMod val="20000"/>
              <a:lumOff val="80000"/>
            </a:schemeClr>
          </a:solidFill>
          <a:ln w="28575">
            <a:solidFill>
              <a:schemeClr val="accent4">
                <a:lumMod val="50000"/>
              </a:schemeClr>
            </a:solidFill>
            <a:extLst>
              <a:ext uri="{C807C97D-BFC1-408E-A445-0C87EB9F89A2}">
                <ask:lineSketchStyleProps xmlns:ask="http://schemas.microsoft.com/office/drawing/2018/sketchyshapes" xmlns="" sd="4213766695">
                  <a:prstGeom prst="roundRect">
                    <a:avLst/>
                  </a:prstGeom>
                  <ask:type>
                    <ask:lineSketchCurve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just" rtl="1"/>
            <a:r>
              <a:rPr lang="ar-BH" sz="2600" b="1" dirty="0" smtClean="0">
                <a:solidFill>
                  <a:srgbClr val="C00000"/>
                </a:solidFill>
                <a:latin typeface="Sakkal Majalla" panose="02000000000000000000" pitchFamily="2" charset="-78"/>
                <a:cs typeface="Sakkal Majalla" panose="02000000000000000000" pitchFamily="2" charset="-78"/>
              </a:rPr>
              <a:t>الخاصّيّة </a:t>
            </a:r>
            <a:r>
              <a:rPr lang="ar-BH" sz="2600" b="1" dirty="0">
                <a:solidFill>
                  <a:srgbClr val="C00000"/>
                </a:solidFill>
                <a:latin typeface="Sakkal Majalla" panose="02000000000000000000" pitchFamily="2" charset="-78"/>
                <a:cs typeface="Sakkal Majalla" panose="02000000000000000000" pitchFamily="2" charset="-78"/>
              </a:rPr>
              <a:t>السادسة: </a:t>
            </a:r>
            <a:r>
              <a:rPr lang="ar-SA" sz="2600" b="1" dirty="0">
                <a:solidFill>
                  <a:prstClr val="black"/>
                </a:solidFill>
                <a:latin typeface="Sakkal Majalla" panose="02000000000000000000" pitchFamily="2" charset="-78"/>
                <a:cs typeface="Sakkal Majalla" panose="02000000000000000000" pitchFamily="2" charset="-78"/>
              </a:rPr>
              <a:t>جعل الله الزمرة الأولى من هذه الأم</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ة تدخل الجن</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ة من الباب الأيمن من أبوابها</a:t>
            </a:r>
            <a:r>
              <a:rPr lang="en-US" sz="2600" b="1" dirty="0">
                <a:solidFill>
                  <a:prstClr val="black"/>
                </a:solidFill>
                <a:latin typeface="Sakkal Majalla" panose="02000000000000000000" pitchFamily="2" charset="-78"/>
                <a:cs typeface="Sakkal Majalla" panose="02000000000000000000" pitchFamily="2" charset="-78"/>
              </a:rPr>
              <a:t> </a:t>
            </a:r>
            <a:r>
              <a:rPr lang="ar-BH" sz="2600" dirty="0">
                <a:solidFill>
                  <a:prstClr val="black"/>
                </a:solidFill>
                <a:latin typeface="Sakkal Majalla" panose="02000000000000000000" pitchFamily="2" charset="-78"/>
                <a:cs typeface="Sakkal Majalla" panose="02000000000000000000" pitchFamily="2" charset="-78"/>
              </a:rPr>
              <a:t>.</a:t>
            </a:r>
            <a:r>
              <a:rPr lang="ar-SA" sz="2600" dirty="0">
                <a:solidFill>
                  <a:prstClr val="black"/>
                </a:solidFill>
                <a:latin typeface="Sakkal Majalla" panose="02000000000000000000" pitchFamily="2" charset="-78"/>
                <a:cs typeface="Sakkal Majalla" panose="02000000000000000000" pitchFamily="2" charset="-78"/>
              </a:rPr>
              <a:t> </a:t>
            </a:r>
            <a:endParaRPr lang="ar-BH" sz="2600" dirty="0">
              <a:solidFill>
                <a:prstClr val="black"/>
              </a:solidFill>
              <a:latin typeface="Sakkal Majalla" panose="02000000000000000000" pitchFamily="2" charset="-78"/>
              <a:cs typeface="Sakkal Majalla" panose="02000000000000000000" pitchFamily="2" charset="-78"/>
            </a:endParaRPr>
          </a:p>
          <a:p>
            <a:pPr algn="just" rtl="1"/>
            <a:r>
              <a:rPr lang="ar-BH" sz="2600" b="1" dirty="0">
                <a:solidFill>
                  <a:srgbClr val="C00000"/>
                </a:solidFill>
                <a:latin typeface="Sakkal Majalla" panose="02000000000000000000" pitchFamily="2" charset="-78"/>
                <a:cs typeface="Sakkal Majalla" panose="02000000000000000000" pitchFamily="2" charset="-78"/>
              </a:rPr>
              <a:t>دليلها: </a:t>
            </a:r>
            <a:r>
              <a:rPr lang="ar-BH" sz="2600" dirty="0">
                <a:solidFill>
                  <a:prstClr val="black"/>
                </a:solidFill>
                <a:latin typeface="Sakkal Majalla" panose="02000000000000000000" pitchFamily="2" charset="-78"/>
                <a:cs typeface="Sakkal Majalla" panose="02000000000000000000" pitchFamily="2" charset="-78"/>
              </a:rPr>
              <a:t>عَنْ أَبُي هُرَيْرَةَ </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dirty="0">
                <a:solidFill>
                  <a:prstClr val="black"/>
                </a:solidFill>
                <a:latin typeface="Sakkal Majalla" panose="02000000000000000000" pitchFamily="2" charset="-78"/>
                <a:cs typeface="Sakkal Majalla" panose="02000000000000000000" pitchFamily="2" charset="-78"/>
              </a:rPr>
              <a:t> قَالَ رسُولُ اللَّهِ  </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dirty="0">
                <a:solidFill>
                  <a:prstClr val="black"/>
                </a:solidFill>
                <a:latin typeface="Sakkal Majalla" panose="02000000000000000000" pitchFamily="2" charset="-78"/>
                <a:cs typeface="Sakkal Majalla" panose="02000000000000000000" pitchFamily="2" charset="-78"/>
              </a:rPr>
              <a:t>: "يَا </a:t>
            </a:r>
            <a:r>
              <a:rPr lang="ar-BH" sz="2600" dirty="0" smtClean="0">
                <a:solidFill>
                  <a:prstClr val="black"/>
                </a:solidFill>
                <a:latin typeface="Sakkal Majalla" panose="02000000000000000000" pitchFamily="2" charset="-78"/>
                <a:cs typeface="Sakkal Majalla" panose="02000000000000000000" pitchFamily="2" charset="-78"/>
              </a:rPr>
              <a:t>محمّد </a:t>
            </a:r>
            <a:r>
              <a:rPr lang="ar-BH" sz="2600" dirty="0">
                <a:solidFill>
                  <a:prstClr val="black"/>
                </a:solidFill>
                <a:latin typeface="Sakkal Majalla" panose="02000000000000000000" pitchFamily="2" charset="-78"/>
                <a:cs typeface="Sakkal Majalla" panose="02000000000000000000" pitchFamily="2" charset="-78"/>
              </a:rPr>
              <a:t>أَدْخِلْ مِنْ أُمَّتِكَ مَنْ لاَ حِسَابَ عَلَيْهِمْ مِنَ البَابِ الأَيْمَنِ مِنْ أَبْوَابِ الجَنَّةِ، وَهُمْ شُرَكَاءُ النَّاسِ فِيمَا سِوَى ذَلِكَ مِنَ الأَبْوَابِ".</a:t>
            </a:r>
          </a:p>
        </p:txBody>
      </p:sp>
      <p:pic>
        <p:nvPicPr>
          <p:cNvPr id="17" name="Picture 16">
            <a:extLst>
              <a:ext uri="{FF2B5EF4-FFF2-40B4-BE49-F238E27FC236}">
                <a16:creationId xmlns:a16="http://schemas.microsoft.com/office/drawing/2014/main" id="{CCCF20EB-D904-4BD9-B8DB-D19CBC3F7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12"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52401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12" name="Rectangle 11"/>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16" name="Rectangle 15"/>
          <p:cNvSpPr/>
          <p:nvPr/>
        </p:nvSpPr>
        <p:spPr>
          <a:xfrm>
            <a:off x="5044890" y="102750"/>
            <a:ext cx="1988666" cy="707886"/>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نشاط (3)</a:t>
            </a:r>
          </a:p>
        </p:txBody>
      </p:sp>
      <p:sp>
        <p:nvSpPr>
          <p:cNvPr id="17" name="Rounded Rectangle 16"/>
          <p:cNvSpPr/>
          <p:nvPr/>
        </p:nvSpPr>
        <p:spPr>
          <a:xfrm>
            <a:off x="2873458" y="1018105"/>
            <a:ext cx="6445084" cy="661476"/>
          </a:xfrm>
          <a:prstGeom prst="round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أُبيّن خصائص أمّة </a:t>
            </a:r>
            <a:r>
              <a:rPr lang="ar-BH" sz="2800" b="1" dirty="0"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محمّد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الدّالة عليها النّصوص الآتية:</a:t>
            </a:r>
          </a:p>
        </p:txBody>
      </p:sp>
      <p:sp>
        <p:nvSpPr>
          <p:cNvPr id="19" name="Cloud 18">
            <a:extLst>
              <a:ext uri="{FF2B5EF4-FFF2-40B4-BE49-F238E27FC236}">
                <a16:creationId xmlns:a16="http://schemas.microsoft.com/office/drawing/2014/main" id="{92C2CB30-B951-4D69-A302-C2FC7C202E75}"/>
              </a:ext>
            </a:extLst>
          </p:cNvPr>
          <p:cNvSpPr/>
          <p:nvPr/>
        </p:nvSpPr>
        <p:spPr>
          <a:xfrm>
            <a:off x="0" y="810636"/>
            <a:ext cx="1995976" cy="1000357"/>
          </a:xfrm>
          <a:prstGeom prst="cloud">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dirty="0">
                <a:solidFill>
                  <a:prstClr val="black"/>
                </a:solidFill>
                <a:latin typeface="Sakkal Majalla" panose="02000000000000000000" pitchFamily="2" charset="-78"/>
                <a:cs typeface="Sakkal Majalla" panose="02000000000000000000" pitchFamily="2" charset="-78"/>
              </a:rPr>
              <a:t>الإجابة</a:t>
            </a:r>
            <a:endParaRPr lang="en-US" sz="3000" dirty="0">
              <a:solidFill>
                <a:prstClr val="black"/>
              </a:solidFill>
              <a:latin typeface="Sakkal Majalla" panose="02000000000000000000" pitchFamily="2" charset="-78"/>
              <a:cs typeface="Sakkal Majalla" panose="02000000000000000000" pitchFamily="2" charset="-78"/>
            </a:endParaRPr>
          </a:p>
        </p:txBody>
      </p:sp>
      <p:sp>
        <p:nvSpPr>
          <p:cNvPr id="22" name="Rounded Rectangle 21"/>
          <p:cNvSpPr/>
          <p:nvPr/>
        </p:nvSpPr>
        <p:spPr>
          <a:xfrm>
            <a:off x="167425" y="1905660"/>
            <a:ext cx="11744741" cy="4342640"/>
          </a:xfrm>
          <a:prstGeom prst="round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1.</a:t>
            </a:r>
            <a:r>
              <a:rPr lang="ar-BH" sz="2400" b="1" dirty="0">
                <a:solidFill>
                  <a:prstClr val="black"/>
                </a:solidFill>
                <a:latin typeface="Sakkal Majalla" panose="02000000000000000000" pitchFamily="2" charset="-78"/>
                <a:cs typeface="Sakkal Majalla" panose="02000000000000000000" pitchFamily="2" charset="-78"/>
              </a:rPr>
              <a:t> </a:t>
            </a:r>
            <a:r>
              <a:rPr lang="ar-BH" sz="2800" dirty="0">
                <a:solidFill>
                  <a:prstClr val="black"/>
                </a:solidFill>
                <a:latin typeface="Sakkal Majalla" panose="02000000000000000000" pitchFamily="2" charset="-78"/>
                <a:cs typeface="Sakkal Majalla" panose="02000000000000000000" pitchFamily="2" charset="-78"/>
              </a:rPr>
              <a:t>قال تعالى: </a:t>
            </a:r>
            <a:r>
              <a:rPr lang="ar-SA" sz="2800" b="1"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كُنتُمْ خَيْرَ أُمَّةٍ أُخْرِجَتْ لِلنَّاسِ تَأْمُرُونَ بِالْمَعْرُوفِ وَتَنْهَوْنَ عَنِ الْمُنكَرِ وَتُؤْمِنُونَ بِاللّهِ</a:t>
            </a:r>
            <a:r>
              <a:rPr lang="ar-SA" sz="2800" b="1" dirty="0">
                <a:solidFill>
                  <a:prstClr val="black"/>
                </a:solidFill>
                <a:latin typeface="Sakkal Majalla" panose="02000000000000000000" pitchFamily="2" charset="-78"/>
                <a:cs typeface="Sakkal Majalla" panose="02000000000000000000" pitchFamily="2" charset="-78"/>
              </a:rPr>
              <a:t>﴾</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800" dirty="0" smtClean="0">
                <a:solidFill>
                  <a:srgbClr val="C00000"/>
                </a:solidFill>
                <a:latin typeface="Sakkal Majalla" panose="02000000000000000000" pitchFamily="2" charset="-78"/>
                <a:cs typeface="Sakkal Majalla" panose="02000000000000000000" pitchFamily="2" charset="-78"/>
                <a:sym typeface="AGA Arabesque" panose="05010101010101010101" pitchFamily="2" charset="2"/>
              </a:rPr>
              <a:t>الخاصّيّة</a:t>
            </a:r>
            <a:r>
              <a:rPr lang="ar-BH" sz="2800"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2. عَنْ أَبُي هُرَيْرَةَ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قَالَ رسُولُ اللَّهِ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"وَيُضْرَبُ الصِّرَاطُ بَيْنَ ظَهْرَيْ جَهَنَّمَ، فَأَكُونُ أَنَا وَأُمَّتِي أَوَّلَ مَنْ يُجِيزُهَا".</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800" dirty="0" smtClean="0">
                <a:solidFill>
                  <a:srgbClr val="C00000"/>
                </a:solidFill>
                <a:latin typeface="Sakkal Majalla" panose="02000000000000000000" pitchFamily="2" charset="-78"/>
                <a:cs typeface="Sakkal Majalla" panose="02000000000000000000" pitchFamily="2" charset="-78"/>
                <a:sym typeface="AGA Arabesque" panose="05010101010101010101" pitchFamily="2" charset="2"/>
              </a:rPr>
              <a:t>الخاصّيّة</a:t>
            </a:r>
            <a:r>
              <a:rPr lang="ar-BH" sz="2800"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3. عَنْ أَبُي هُرَيْرَةَ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قَالَ رسُولُ اللَّهِ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"نَحْنُ الْآخِرُونَ الْأَوَّلُونَ يَوْمَ الْقِيَامَةِ، وَنَحْنُ أَوَّلُ مَنْ يَدْخُلُ الْجَنَّةَ".</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800" dirty="0" smtClean="0">
                <a:solidFill>
                  <a:srgbClr val="C00000"/>
                </a:solidFill>
                <a:latin typeface="Sakkal Majalla" panose="02000000000000000000" pitchFamily="2" charset="-78"/>
                <a:cs typeface="Sakkal Majalla" panose="02000000000000000000" pitchFamily="2" charset="-78"/>
                <a:sym typeface="AGA Arabesque" panose="05010101010101010101" pitchFamily="2" charset="2"/>
              </a:rPr>
              <a:t>الخاصّيّة</a:t>
            </a:r>
            <a:r>
              <a:rPr lang="ar-BH" sz="2800"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p>
        </p:txBody>
      </p:sp>
      <p:sp>
        <p:nvSpPr>
          <p:cNvPr id="2" name="Rounded Rectangle 1"/>
          <p:cNvSpPr/>
          <p:nvPr/>
        </p:nvSpPr>
        <p:spPr>
          <a:xfrm>
            <a:off x="5044890" y="2847585"/>
            <a:ext cx="5504494" cy="611191"/>
          </a:xfrm>
          <a:prstGeom prst="round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r>
              <a:rPr lang="ar-SA" sz="2800" dirty="0">
                <a:solidFill>
                  <a:prstClr val="black"/>
                </a:solidFill>
                <a:latin typeface="Sakkal Majalla" panose="02000000000000000000" pitchFamily="2" charset="-78"/>
                <a:cs typeface="Sakkal Majalla" panose="02000000000000000000" pitchFamily="2" charset="-78"/>
              </a:rPr>
              <a:t>جعل الله تعالى هذه الأم</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ة خير </a:t>
            </a:r>
            <a:r>
              <a:rPr lang="ar-SA" sz="2800" dirty="0" smtClean="0">
                <a:solidFill>
                  <a:prstClr val="black"/>
                </a:solidFill>
                <a:latin typeface="Sakkal Majalla" panose="02000000000000000000" pitchFamily="2" charset="-78"/>
                <a:cs typeface="Sakkal Majalla" panose="02000000000000000000" pitchFamily="2" charset="-78"/>
              </a:rPr>
              <a:t>الأمم</a:t>
            </a:r>
            <a:r>
              <a:rPr lang="ar-BH" sz="2800" dirty="0" smtClean="0">
                <a:solidFill>
                  <a:prstClr val="black"/>
                </a:solidFill>
                <a:latin typeface="Sakkal Majalla" panose="02000000000000000000" pitchFamily="2" charset="-78"/>
                <a:cs typeface="Sakkal Majalla" panose="02000000000000000000" pitchFamily="2" charset="-78"/>
              </a:rPr>
              <a:t>.</a:t>
            </a:r>
            <a:endParaRPr lang="en-US" sz="2800" b="1" dirty="0">
              <a:solidFill>
                <a:prstClr val="black"/>
              </a:solidFill>
              <a:latin typeface="Sakkal Majalla" panose="02000000000000000000" pitchFamily="2" charset="-78"/>
              <a:cs typeface="Sakkal Majalla" panose="02000000000000000000" pitchFamily="2" charset="-78"/>
            </a:endParaRPr>
          </a:p>
        </p:txBody>
      </p:sp>
      <p:sp>
        <p:nvSpPr>
          <p:cNvPr id="24" name="Rounded Rectangle 23"/>
          <p:cNvSpPr/>
          <p:nvPr/>
        </p:nvSpPr>
        <p:spPr>
          <a:xfrm>
            <a:off x="5044890" y="4155719"/>
            <a:ext cx="5514768" cy="611191"/>
          </a:xfrm>
          <a:prstGeom prst="round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r>
              <a:rPr lang="ar-SA" sz="2800" dirty="0">
                <a:solidFill>
                  <a:prstClr val="black"/>
                </a:solidFill>
                <a:latin typeface="Sakkal Majalla" panose="02000000000000000000" pitchFamily="2" charset="-78"/>
                <a:cs typeface="Sakkal Majalla" panose="02000000000000000000" pitchFamily="2" charset="-78"/>
              </a:rPr>
              <a:t>أن</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هم </a:t>
            </a:r>
            <a:r>
              <a:rPr lang="ar-SA" sz="2800" dirty="0" smtClean="0">
                <a:solidFill>
                  <a:prstClr val="black"/>
                </a:solidFill>
                <a:latin typeface="Sakkal Majalla" panose="02000000000000000000" pitchFamily="2" charset="-78"/>
                <a:cs typeface="Sakkal Majalla" panose="02000000000000000000" pitchFamily="2" charset="-78"/>
              </a:rPr>
              <a:t>أوّل </a:t>
            </a:r>
            <a:r>
              <a:rPr lang="ar-SA" sz="2800" dirty="0">
                <a:solidFill>
                  <a:prstClr val="black"/>
                </a:solidFill>
                <a:latin typeface="Sakkal Majalla" panose="02000000000000000000" pitchFamily="2" charset="-78"/>
                <a:cs typeface="Sakkal Majalla" panose="02000000000000000000" pitchFamily="2" charset="-78"/>
              </a:rPr>
              <a:t>من يجتاز الصراط من الأمم مع نبيّهم </a:t>
            </a:r>
            <a:r>
              <a:rPr lang="en-US"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a:t>
            </a:r>
          </a:p>
        </p:txBody>
      </p:sp>
      <p:sp>
        <p:nvSpPr>
          <p:cNvPr id="26" name="Rounded Rectangle 25"/>
          <p:cNvSpPr/>
          <p:nvPr/>
        </p:nvSpPr>
        <p:spPr>
          <a:xfrm>
            <a:off x="5044890" y="5441171"/>
            <a:ext cx="5514768" cy="611191"/>
          </a:xfrm>
          <a:prstGeom prst="round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r>
              <a:rPr lang="ar-SA" sz="2800" dirty="0">
                <a:solidFill>
                  <a:prstClr val="black"/>
                </a:solidFill>
                <a:latin typeface="Sakkal Majalla" panose="02000000000000000000" pitchFamily="2" charset="-78"/>
                <a:cs typeface="Sakkal Majalla" panose="02000000000000000000" pitchFamily="2" charset="-78"/>
              </a:rPr>
              <a:t>أن</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هم </a:t>
            </a:r>
            <a:r>
              <a:rPr lang="ar-SA" sz="2800" dirty="0" smtClean="0">
                <a:solidFill>
                  <a:prstClr val="black"/>
                </a:solidFill>
                <a:latin typeface="Sakkal Majalla" panose="02000000000000000000" pitchFamily="2" charset="-78"/>
                <a:cs typeface="Sakkal Majalla" panose="02000000000000000000" pitchFamily="2" charset="-78"/>
              </a:rPr>
              <a:t>أوّل </a:t>
            </a:r>
            <a:r>
              <a:rPr lang="ar-SA" sz="2800" dirty="0">
                <a:solidFill>
                  <a:prstClr val="black"/>
                </a:solidFill>
                <a:latin typeface="Sakkal Majalla" panose="02000000000000000000" pitchFamily="2" charset="-78"/>
                <a:cs typeface="Sakkal Majalla" panose="02000000000000000000" pitchFamily="2" charset="-78"/>
              </a:rPr>
              <a:t>من يدخل </a:t>
            </a:r>
            <a:r>
              <a:rPr lang="ar-SA" sz="2800" dirty="0" smtClean="0">
                <a:solidFill>
                  <a:prstClr val="black"/>
                </a:solidFill>
                <a:latin typeface="Sakkal Majalla" panose="02000000000000000000" pitchFamily="2" charset="-78"/>
                <a:cs typeface="Sakkal Majalla" panose="02000000000000000000" pitchFamily="2" charset="-78"/>
              </a:rPr>
              <a:t>الجن</a:t>
            </a:r>
            <a:r>
              <a:rPr lang="ar-BH" sz="2800" dirty="0" smtClean="0">
                <a:solidFill>
                  <a:prstClr val="black"/>
                </a:solidFill>
                <a:latin typeface="Sakkal Majalla" panose="02000000000000000000" pitchFamily="2" charset="-78"/>
                <a:cs typeface="Sakkal Majalla" panose="02000000000000000000" pitchFamily="2" charset="-78"/>
              </a:rPr>
              <a:t>ّ</a:t>
            </a:r>
            <a:r>
              <a:rPr lang="ar-SA" sz="2800" dirty="0" smtClean="0">
                <a:solidFill>
                  <a:prstClr val="black"/>
                </a:solidFill>
                <a:latin typeface="Sakkal Majalla" panose="02000000000000000000" pitchFamily="2" charset="-78"/>
                <a:cs typeface="Sakkal Majalla" panose="02000000000000000000" pitchFamily="2" charset="-78"/>
              </a:rPr>
              <a:t>ة </a:t>
            </a:r>
            <a:r>
              <a:rPr lang="ar-SA" sz="2800" dirty="0">
                <a:solidFill>
                  <a:prstClr val="black"/>
                </a:solidFill>
                <a:latin typeface="Sakkal Majalla" panose="02000000000000000000" pitchFamily="2" charset="-78"/>
                <a:cs typeface="Sakkal Majalla" panose="02000000000000000000" pitchFamily="2" charset="-78"/>
              </a:rPr>
              <a:t>من الأمم</a:t>
            </a:r>
            <a:r>
              <a:rPr lang="ar-BH" sz="2800" dirty="0">
                <a:solidFill>
                  <a:prstClr val="black"/>
                </a:solidFill>
                <a:latin typeface="Sakkal Majalla" panose="02000000000000000000" pitchFamily="2" charset="-78"/>
                <a:cs typeface="Sakkal Majalla" panose="02000000000000000000" pitchFamily="2" charset="-78"/>
              </a:rPr>
              <a:t>.</a:t>
            </a:r>
          </a:p>
        </p:txBody>
      </p:sp>
      <p:pic>
        <p:nvPicPr>
          <p:cNvPr id="18" name="Picture 17">
            <a:extLst>
              <a:ext uri="{FF2B5EF4-FFF2-40B4-BE49-F238E27FC236}">
                <a16:creationId xmlns:a16="http://schemas.microsoft.com/office/drawing/2014/main" id="{03BB8F14-D486-4DA0-9E6F-928291750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15"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8458131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80">
                                          <p:stCondLst>
                                            <p:cond delay="0"/>
                                          </p:stCondLst>
                                        </p:cTn>
                                        <p:tgtEl>
                                          <p:spTgt spid="17"/>
                                        </p:tgtEl>
                                      </p:cBhvr>
                                    </p:animEffect>
                                    <p:anim calcmode="lin" valueType="num">
                                      <p:cBhvr>
                                        <p:cTn id="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gtEl>
                                      </p:cBhvr>
                                      <p:to x="100000" y="60000"/>
                                    </p:animScale>
                                    <p:animScale>
                                      <p:cBhvr>
                                        <p:cTn id="14" dur="166" decel="50000">
                                          <p:stCondLst>
                                            <p:cond delay="676"/>
                                          </p:stCondLst>
                                        </p:cTn>
                                        <p:tgtEl>
                                          <p:spTgt spid="17"/>
                                        </p:tgtEl>
                                      </p:cBhvr>
                                      <p:to x="100000" y="100000"/>
                                    </p:animScale>
                                    <p:animScale>
                                      <p:cBhvr>
                                        <p:cTn id="15" dur="26">
                                          <p:stCondLst>
                                            <p:cond delay="1312"/>
                                          </p:stCondLst>
                                        </p:cTn>
                                        <p:tgtEl>
                                          <p:spTgt spid="17"/>
                                        </p:tgtEl>
                                      </p:cBhvr>
                                      <p:to x="100000" y="80000"/>
                                    </p:animScale>
                                    <p:animScale>
                                      <p:cBhvr>
                                        <p:cTn id="16" dur="166" decel="50000">
                                          <p:stCondLst>
                                            <p:cond delay="1338"/>
                                          </p:stCondLst>
                                        </p:cTn>
                                        <p:tgtEl>
                                          <p:spTgt spid="17"/>
                                        </p:tgtEl>
                                      </p:cBhvr>
                                      <p:to x="100000" y="100000"/>
                                    </p:animScale>
                                    <p:animScale>
                                      <p:cBhvr>
                                        <p:cTn id="17" dur="26">
                                          <p:stCondLst>
                                            <p:cond delay="1642"/>
                                          </p:stCondLst>
                                        </p:cTn>
                                        <p:tgtEl>
                                          <p:spTgt spid="17"/>
                                        </p:tgtEl>
                                      </p:cBhvr>
                                      <p:to x="100000" y="90000"/>
                                    </p:animScale>
                                    <p:animScale>
                                      <p:cBhvr>
                                        <p:cTn id="18" dur="166" decel="50000">
                                          <p:stCondLst>
                                            <p:cond delay="1668"/>
                                          </p:stCondLst>
                                        </p:cTn>
                                        <p:tgtEl>
                                          <p:spTgt spid="17"/>
                                        </p:tgtEl>
                                      </p:cBhvr>
                                      <p:to x="100000" y="100000"/>
                                    </p:animScale>
                                    <p:animScale>
                                      <p:cBhvr>
                                        <p:cTn id="19" dur="26">
                                          <p:stCondLst>
                                            <p:cond delay="1808"/>
                                          </p:stCondLst>
                                        </p:cTn>
                                        <p:tgtEl>
                                          <p:spTgt spid="17"/>
                                        </p:tgtEl>
                                      </p:cBhvr>
                                      <p:to x="100000" y="95000"/>
                                    </p:animScale>
                                    <p:animScale>
                                      <p:cBhvr>
                                        <p:cTn id="20" dur="166" decel="50000">
                                          <p:stCondLst>
                                            <p:cond delay="1834"/>
                                          </p:stCondLst>
                                        </p:cTn>
                                        <p:tgtEl>
                                          <p:spTgt spid="17"/>
                                        </p:tgtEl>
                                      </p:cBhvr>
                                      <p:to x="100000" y="100000"/>
                                    </p:animScale>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circle(in)">
                                      <p:cBhvr>
                                        <p:cTn id="24" dur="20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down)">
                                      <p:cBhvr>
                                        <p:cTn id="29" dur="580">
                                          <p:stCondLst>
                                            <p:cond delay="0"/>
                                          </p:stCondLst>
                                        </p:cTn>
                                        <p:tgtEl>
                                          <p:spTgt spid="19"/>
                                        </p:tgtEl>
                                      </p:cBhvr>
                                    </p:animEffect>
                                    <p:anim calcmode="lin" valueType="num">
                                      <p:cBhvr>
                                        <p:cTn id="3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5" dur="26">
                                          <p:stCondLst>
                                            <p:cond delay="650"/>
                                          </p:stCondLst>
                                        </p:cTn>
                                        <p:tgtEl>
                                          <p:spTgt spid="19"/>
                                        </p:tgtEl>
                                      </p:cBhvr>
                                      <p:to x="100000" y="60000"/>
                                    </p:animScale>
                                    <p:animScale>
                                      <p:cBhvr>
                                        <p:cTn id="36" dur="166" decel="50000">
                                          <p:stCondLst>
                                            <p:cond delay="676"/>
                                          </p:stCondLst>
                                        </p:cTn>
                                        <p:tgtEl>
                                          <p:spTgt spid="19"/>
                                        </p:tgtEl>
                                      </p:cBhvr>
                                      <p:to x="100000" y="100000"/>
                                    </p:animScale>
                                    <p:animScale>
                                      <p:cBhvr>
                                        <p:cTn id="37" dur="26">
                                          <p:stCondLst>
                                            <p:cond delay="1312"/>
                                          </p:stCondLst>
                                        </p:cTn>
                                        <p:tgtEl>
                                          <p:spTgt spid="19"/>
                                        </p:tgtEl>
                                      </p:cBhvr>
                                      <p:to x="100000" y="80000"/>
                                    </p:animScale>
                                    <p:animScale>
                                      <p:cBhvr>
                                        <p:cTn id="38" dur="166" decel="50000">
                                          <p:stCondLst>
                                            <p:cond delay="1338"/>
                                          </p:stCondLst>
                                        </p:cTn>
                                        <p:tgtEl>
                                          <p:spTgt spid="19"/>
                                        </p:tgtEl>
                                      </p:cBhvr>
                                      <p:to x="100000" y="100000"/>
                                    </p:animScale>
                                    <p:animScale>
                                      <p:cBhvr>
                                        <p:cTn id="39" dur="26">
                                          <p:stCondLst>
                                            <p:cond delay="1642"/>
                                          </p:stCondLst>
                                        </p:cTn>
                                        <p:tgtEl>
                                          <p:spTgt spid="19"/>
                                        </p:tgtEl>
                                      </p:cBhvr>
                                      <p:to x="100000" y="90000"/>
                                    </p:animScale>
                                    <p:animScale>
                                      <p:cBhvr>
                                        <p:cTn id="40" dur="166" decel="50000">
                                          <p:stCondLst>
                                            <p:cond delay="1668"/>
                                          </p:stCondLst>
                                        </p:cTn>
                                        <p:tgtEl>
                                          <p:spTgt spid="19"/>
                                        </p:tgtEl>
                                      </p:cBhvr>
                                      <p:to x="100000" y="100000"/>
                                    </p:animScale>
                                    <p:animScale>
                                      <p:cBhvr>
                                        <p:cTn id="41" dur="26">
                                          <p:stCondLst>
                                            <p:cond delay="1808"/>
                                          </p:stCondLst>
                                        </p:cTn>
                                        <p:tgtEl>
                                          <p:spTgt spid="19"/>
                                        </p:tgtEl>
                                      </p:cBhvr>
                                      <p:to x="100000" y="95000"/>
                                    </p:animScale>
                                    <p:animScale>
                                      <p:cBhvr>
                                        <p:cTn id="42" dur="166" decel="50000">
                                          <p:stCondLst>
                                            <p:cond delay="1834"/>
                                          </p:stCondLst>
                                        </p:cTn>
                                        <p:tgtEl>
                                          <p:spTgt spid="19"/>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1000"/>
                                        <p:tgtEl>
                                          <p:spTgt spid="24"/>
                                        </p:tgtEl>
                                      </p:cBhvr>
                                    </p:animEffect>
                                    <p:anim calcmode="lin" valueType="num">
                                      <p:cBhvr>
                                        <p:cTn id="55" dur="1000" fill="hold"/>
                                        <p:tgtEl>
                                          <p:spTgt spid="24"/>
                                        </p:tgtEl>
                                        <p:attrNameLst>
                                          <p:attrName>ppt_x</p:attrName>
                                        </p:attrNameLst>
                                      </p:cBhvr>
                                      <p:tavLst>
                                        <p:tav tm="0">
                                          <p:val>
                                            <p:strVal val="#ppt_x"/>
                                          </p:val>
                                        </p:tav>
                                        <p:tav tm="100000">
                                          <p:val>
                                            <p:strVal val="#ppt_x"/>
                                          </p:val>
                                        </p:tav>
                                      </p:tavLst>
                                    </p:anim>
                                    <p:anim calcmode="lin" valueType="num">
                                      <p:cBhvr>
                                        <p:cTn id="5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2" grpId="0" animBg="1"/>
      <p:bldP spid="24"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12" name="Horizontal Scroll 11"/>
          <p:cNvSpPr/>
          <p:nvPr/>
        </p:nvSpPr>
        <p:spPr>
          <a:xfrm>
            <a:off x="4369071" y="92988"/>
            <a:ext cx="3509668" cy="837127"/>
          </a:xfrm>
          <a:prstGeom prst="horizontalScroll">
            <a:avLst/>
          </a:prstGeom>
          <a:solidFill>
            <a:schemeClr val="accent2">
              <a:lumMod val="20000"/>
              <a:lumOff val="8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3200" b="1" dirty="0" smtClean="0">
                <a:solidFill>
                  <a:schemeClr val="tx1"/>
                </a:solidFill>
                <a:latin typeface="Sakkal Majalla" panose="02000000000000000000" pitchFamily="2" charset="-78"/>
                <a:cs typeface="Sakkal Majalla" panose="02000000000000000000" pitchFamily="2" charset="-78"/>
              </a:rPr>
              <a:t>التقويم الختامي</a:t>
            </a:r>
            <a:endParaRPr lang="ar-BH" sz="1200" b="1" dirty="0">
              <a:solidFill>
                <a:schemeClr val="tx1"/>
              </a:solidFill>
              <a:latin typeface="Sakkal Majalla" panose="02000000000000000000" pitchFamily="2" charset="-78"/>
              <a:cs typeface="Sakkal Majalla" panose="02000000000000000000" pitchFamily="2" charset="-78"/>
            </a:endParaRPr>
          </a:p>
        </p:txBody>
      </p:sp>
      <p:sp>
        <p:nvSpPr>
          <p:cNvPr id="2" name="Rounded Rectangle 1"/>
          <p:cNvSpPr/>
          <p:nvPr/>
        </p:nvSpPr>
        <p:spPr>
          <a:xfrm>
            <a:off x="77273" y="1133342"/>
            <a:ext cx="11913251" cy="5243530"/>
          </a:xfrm>
          <a:prstGeom prst="roundRect">
            <a:avLst>
              <a:gd name="adj" fmla="val 7504"/>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lvl="0" algn="just" rtl="1">
              <a:lnSpc>
                <a:spcPct val="150000"/>
              </a:lnSpc>
            </a:pPr>
            <a:r>
              <a:rPr lang="ar-BH" sz="2600" b="1" dirty="0">
                <a:solidFill>
                  <a:schemeClr val="tx1"/>
                </a:solidFill>
                <a:latin typeface="Sakkal Majalla" panose="02000000000000000000" pitchFamily="2" charset="-78"/>
                <a:cs typeface="Sakkal Majalla" panose="02000000000000000000" pitchFamily="2" charset="-78"/>
              </a:rPr>
              <a:t>1. اذكر ثلاثة أمور خصّ الله بها سيدنا </a:t>
            </a:r>
            <a:r>
              <a:rPr lang="ar-BH" sz="2600" b="1" dirty="0" smtClean="0">
                <a:solidFill>
                  <a:schemeClr val="tx1"/>
                </a:solidFill>
                <a:latin typeface="Sakkal Majalla" panose="02000000000000000000" pitchFamily="2" charset="-78"/>
                <a:cs typeface="Sakkal Majalla" panose="02000000000000000000" pitchFamily="2" charset="-78"/>
              </a:rPr>
              <a:t>محمّدا  </a:t>
            </a:r>
            <a:r>
              <a:rPr lang="en-US" sz="2600" b="1" dirty="0">
                <a:solidFill>
                  <a:schemeClr val="tx1"/>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schemeClr val="tx1"/>
                </a:solidFill>
                <a:latin typeface="Sakkal Majalla" panose="02000000000000000000" pitchFamily="2" charset="-78"/>
                <a:cs typeface="Sakkal Majalla" panose="02000000000000000000" pitchFamily="2" charset="-78"/>
              </a:rPr>
              <a:t> في الحياة الدنيا، مع الاستدلال عليها من الكتاب أو السنّة.  </a:t>
            </a:r>
          </a:p>
          <a:p>
            <a:pPr lvl="0" algn="just" rtl="1">
              <a:lnSpc>
                <a:spcPct val="150000"/>
              </a:lnSpc>
            </a:pPr>
            <a:r>
              <a:rPr lang="ar-BH" sz="2200" dirty="0">
                <a:solidFill>
                  <a:schemeClr val="tx1"/>
                </a:solidFill>
                <a:latin typeface="Sakkal Majalla" panose="02000000000000000000" pitchFamily="2" charset="-78"/>
                <a:cs typeface="Sakkal Majalla" panose="02000000000000000000" pitchFamily="2" charset="-78"/>
              </a:rPr>
              <a:t>      أ. ...........................................................................................................................................................................................................................  </a:t>
            </a:r>
          </a:p>
          <a:p>
            <a:pPr lvl="0" algn="just" rtl="1">
              <a:lnSpc>
                <a:spcPct val="150000"/>
              </a:lnSpc>
            </a:pPr>
            <a:r>
              <a:rPr lang="ar-BH" sz="2200" dirty="0">
                <a:solidFill>
                  <a:schemeClr val="tx1"/>
                </a:solidFill>
                <a:latin typeface="Sakkal Majalla" panose="02000000000000000000" pitchFamily="2" charset="-78"/>
                <a:cs typeface="Sakkal Majalla" panose="02000000000000000000" pitchFamily="2" charset="-78"/>
              </a:rPr>
              <a:t>      ب. ....................................................................................................................................................................................................................... </a:t>
            </a:r>
          </a:p>
          <a:p>
            <a:pPr lvl="0" algn="just" rtl="1">
              <a:lnSpc>
                <a:spcPct val="150000"/>
              </a:lnSpc>
            </a:pPr>
            <a:r>
              <a:rPr lang="ar-BH" sz="2200" dirty="0">
                <a:solidFill>
                  <a:schemeClr val="tx1"/>
                </a:solidFill>
                <a:latin typeface="Sakkal Majalla" panose="02000000000000000000" pitchFamily="2" charset="-78"/>
                <a:cs typeface="Sakkal Majalla" panose="02000000000000000000" pitchFamily="2" charset="-78"/>
              </a:rPr>
              <a:t>       ج. ......................................................................................................................................................................................................................... </a:t>
            </a:r>
            <a:endParaRPr lang="en-US" sz="2200" dirty="0">
              <a:solidFill>
                <a:schemeClr val="tx1"/>
              </a:solidFill>
              <a:latin typeface="Sakkal Majalla" panose="02000000000000000000" pitchFamily="2" charset="-78"/>
              <a:cs typeface="Sakkal Majalla" panose="02000000000000000000" pitchFamily="2" charset="-78"/>
            </a:endParaRPr>
          </a:p>
          <a:p>
            <a:pPr algn="just" rtl="1"/>
            <a:r>
              <a:rPr lang="ar-BH" sz="2600" b="1" dirty="0">
                <a:solidFill>
                  <a:schemeClr val="tx1"/>
                </a:solidFill>
                <a:latin typeface="Sakkal Majalla" panose="02000000000000000000" pitchFamily="2" charset="-78"/>
                <a:cs typeface="Sakkal Majalla" panose="02000000000000000000" pitchFamily="2" charset="-78"/>
              </a:rPr>
              <a:t>2. قال </a:t>
            </a:r>
            <a:r>
              <a:rPr lang="ar-BH" sz="2600" b="1" dirty="0">
                <a:solidFill>
                  <a:schemeClr val="tx1"/>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schemeClr val="tx1"/>
                </a:solidFill>
                <a:latin typeface="Sakkal Majalla" panose="02000000000000000000" pitchFamily="2" charset="-78"/>
                <a:cs typeface="Sakkal Majalla" panose="02000000000000000000" pitchFamily="2" charset="-78"/>
              </a:rPr>
              <a:t>: "أنَا سَيِّدُ وَلَدِ آدَمَ يَوْمَ الْقِيَامَةِ، وَأَوَّلُ مَنْ يَنْشَقُّ عَنْهُ الْقَبْرُ، وَأَوَّلُ شَافِعٍ وَأَوَّلُ مُشَفَّعٍ"، استخرج من هذا الحديث الشريف الخصائص التي خصَّ الله بها سيدنا </a:t>
            </a:r>
            <a:r>
              <a:rPr lang="ar-BH" sz="2600" b="1" dirty="0" smtClean="0">
                <a:solidFill>
                  <a:schemeClr val="tx1"/>
                </a:solidFill>
                <a:latin typeface="Sakkal Majalla" panose="02000000000000000000" pitchFamily="2" charset="-78"/>
                <a:cs typeface="Sakkal Majalla" panose="02000000000000000000" pitchFamily="2" charset="-78"/>
              </a:rPr>
              <a:t>محمّدا </a:t>
            </a:r>
            <a:r>
              <a:rPr lang="en-US" sz="2600" b="1" dirty="0">
                <a:solidFill>
                  <a:schemeClr val="tx1"/>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schemeClr val="tx1"/>
                </a:solidFill>
                <a:latin typeface="Sakkal Majalla" panose="02000000000000000000" pitchFamily="2" charset="-78"/>
                <a:cs typeface="Sakkal Majalla" panose="02000000000000000000" pitchFamily="2" charset="-78"/>
              </a:rPr>
              <a:t> في الآخرة.</a:t>
            </a:r>
          </a:p>
          <a:p>
            <a:pPr lvl="0" algn="just" rtl="1">
              <a:lnSpc>
                <a:spcPct val="150000"/>
              </a:lnSpc>
            </a:pPr>
            <a:r>
              <a:rPr lang="ar-BH" sz="2200" dirty="0">
                <a:solidFill>
                  <a:schemeClr val="tx1"/>
                </a:solidFill>
                <a:latin typeface="Sakkal Majalla" panose="02000000000000000000" pitchFamily="2" charset="-78"/>
                <a:cs typeface="Sakkal Majalla" panose="02000000000000000000" pitchFamily="2" charset="-78"/>
              </a:rPr>
              <a:t>     أ. ............................................................................  ب. .................................................................... ج. ......................................................................</a:t>
            </a:r>
            <a:endParaRPr lang="en-US" sz="2200" dirty="0">
              <a:solidFill>
                <a:schemeClr val="tx1"/>
              </a:solidFill>
              <a:latin typeface="Sakkal Majalla" panose="02000000000000000000" pitchFamily="2" charset="-78"/>
              <a:cs typeface="Sakkal Majalla" panose="02000000000000000000" pitchFamily="2" charset="-78"/>
            </a:endParaRPr>
          </a:p>
          <a:p>
            <a:pPr lvl="0" algn="just" rtl="1">
              <a:lnSpc>
                <a:spcPct val="150000"/>
              </a:lnSpc>
            </a:pPr>
            <a:r>
              <a:rPr lang="ar-BH" sz="2600" b="1" dirty="0">
                <a:solidFill>
                  <a:schemeClr val="tx1"/>
                </a:solidFill>
                <a:latin typeface="Sakkal Majalla" panose="02000000000000000000" pitchFamily="2" charset="-78"/>
                <a:cs typeface="Sakkal Majalla" panose="02000000000000000000" pitchFamily="2" charset="-78"/>
              </a:rPr>
              <a:t>3. لأمّة </a:t>
            </a:r>
            <a:r>
              <a:rPr lang="ar-BH" sz="2600" b="1" dirty="0" smtClean="0">
                <a:solidFill>
                  <a:schemeClr val="tx1"/>
                </a:solidFill>
                <a:latin typeface="Sakkal Majalla" panose="02000000000000000000" pitchFamily="2" charset="-78"/>
                <a:cs typeface="Sakkal Majalla" panose="02000000000000000000" pitchFamily="2" charset="-78"/>
              </a:rPr>
              <a:t>محمّد </a:t>
            </a:r>
            <a:r>
              <a:rPr lang="en-US" sz="2600" b="1" dirty="0">
                <a:solidFill>
                  <a:schemeClr val="tx1"/>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schemeClr val="tx1"/>
                </a:solidFill>
                <a:latin typeface="Sakkal Majalla" panose="02000000000000000000" pitchFamily="2" charset="-78"/>
                <a:cs typeface="Sakkal Majalla" panose="02000000000000000000" pitchFamily="2" charset="-78"/>
              </a:rPr>
              <a:t> مكانة عظيمة، وفضل كبير على </a:t>
            </a:r>
            <a:r>
              <a:rPr lang="ar-BH" sz="2600" b="1" dirty="0" smtClean="0">
                <a:solidFill>
                  <a:schemeClr val="tx1"/>
                </a:solidFill>
                <a:latin typeface="Sakkal Majalla" panose="02000000000000000000" pitchFamily="2" charset="-78"/>
                <a:cs typeface="Sakkal Majalla" panose="02000000000000000000" pitchFamily="2" charset="-78"/>
              </a:rPr>
              <a:t>بقيّة </a:t>
            </a:r>
            <a:r>
              <a:rPr lang="ar-BH" sz="2600" b="1" dirty="0">
                <a:solidFill>
                  <a:schemeClr val="tx1"/>
                </a:solidFill>
                <a:latin typeface="Sakkal Majalla" panose="02000000000000000000" pitchFamily="2" charset="-78"/>
                <a:cs typeface="Sakkal Majalla" panose="02000000000000000000" pitchFamily="2" charset="-78"/>
              </a:rPr>
              <a:t>الأمم. وضّح ذلك في أربع نقاط.</a:t>
            </a:r>
            <a:endParaRPr lang="en-US" sz="2600" b="1" dirty="0">
              <a:solidFill>
                <a:schemeClr val="tx1"/>
              </a:solidFill>
              <a:latin typeface="Sakkal Majalla" panose="02000000000000000000" pitchFamily="2" charset="-78"/>
              <a:cs typeface="Sakkal Majalla" panose="02000000000000000000" pitchFamily="2" charset="-78"/>
            </a:endParaRPr>
          </a:p>
          <a:p>
            <a:pPr algn="just" rtl="1">
              <a:lnSpc>
                <a:spcPct val="150000"/>
              </a:lnSpc>
            </a:pPr>
            <a:r>
              <a:rPr lang="ar-BH" sz="2200" dirty="0">
                <a:solidFill>
                  <a:schemeClr val="tx1"/>
                </a:solidFill>
                <a:latin typeface="Sakkal Majalla" panose="02000000000000000000" pitchFamily="2" charset="-78"/>
                <a:cs typeface="Sakkal Majalla" panose="02000000000000000000" pitchFamily="2" charset="-78"/>
              </a:rPr>
              <a:t>     أ. .......................................................................................................                   ب. .............................................................................................. </a:t>
            </a:r>
          </a:p>
          <a:p>
            <a:pPr algn="just" rtl="1">
              <a:lnSpc>
                <a:spcPct val="150000"/>
              </a:lnSpc>
            </a:pPr>
            <a:r>
              <a:rPr lang="ar-BH" sz="2200" dirty="0">
                <a:solidFill>
                  <a:schemeClr val="tx1"/>
                </a:solidFill>
                <a:latin typeface="Sakkal Majalla" panose="02000000000000000000" pitchFamily="2" charset="-78"/>
                <a:cs typeface="Sakkal Majalla" panose="02000000000000000000" pitchFamily="2" charset="-78"/>
              </a:rPr>
              <a:t>    ج. ......................................................................................................             د. ..........................</a:t>
            </a:r>
            <a:r>
              <a:rPr lang="ar-BH" sz="2400" dirty="0">
                <a:solidFill>
                  <a:schemeClr val="tx1"/>
                </a:solidFill>
                <a:latin typeface="Sakkal Majalla" panose="02000000000000000000" pitchFamily="2" charset="-78"/>
                <a:cs typeface="Sakkal Majalla" panose="02000000000000000000" pitchFamily="2" charset="-78"/>
              </a:rPr>
              <a:t>................................................................. </a:t>
            </a:r>
          </a:p>
        </p:txBody>
      </p:sp>
      <p:sp>
        <p:nvSpPr>
          <p:cNvPr id="3" name="Rounded Rectangle 2"/>
          <p:cNvSpPr/>
          <p:nvPr/>
        </p:nvSpPr>
        <p:spPr>
          <a:xfrm>
            <a:off x="252450" y="1842124"/>
            <a:ext cx="11562896" cy="1442433"/>
          </a:xfrm>
          <a:prstGeom prst="roundRect">
            <a:avLst>
              <a:gd name="adj" fmla="val 17741"/>
            </a:avLst>
          </a:prstGeom>
          <a:solidFill>
            <a:schemeClr val="accent4">
              <a:lumMod val="20000"/>
              <a:lumOff val="80000"/>
            </a:schemeClr>
          </a:solidFill>
          <a:ln>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400" dirty="0">
                <a:solidFill>
                  <a:srgbClr val="FF0000"/>
                </a:solidFill>
              </a:rPr>
              <a:t>1. </a:t>
            </a:r>
            <a:r>
              <a:rPr lang="ar-BH" sz="2400" dirty="0">
                <a:solidFill>
                  <a:srgbClr val="FF0000"/>
                </a:solidFill>
                <a:latin typeface="Sakkal Majalla" panose="02000000000000000000" pitchFamily="2" charset="-78"/>
                <a:cs typeface="Sakkal Majalla" panose="02000000000000000000" pitchFamily="2" charset="-78"/>
              </a:rPr>
              <a:t>حفظ الله تعالى كتابه المنزل عليه من التّبديل والتّغيير والزّيادة والنّقصان إلى يوم القيامة، </a:t>
            </a:r>
            <a:r>
              <a:rPr lang="ar-BH" sz="2400" b="1" dirty="0">
                <a:solidFill>
                  <a:srgbClr val="FF0000"/>
                </a:solidFill>
                <a:latin typeface="Sakkal Majalla" panose="02000000000000000000" pitchFamily="2" charset="-78"/>
                <a:cs typeface="Sakkal Majalla" panose="02000000000000000000" pitchFamily="2" charset="-78"/>
              </a:rPr>
              <a:t>قال تعالى: </a:t>
            </a:r>
            <a:r>
              <a:rPr lang="ar-SA" sz="2400" b="1" dirty="0">
                <a:solidFill>
                  <a:srgbClr val="FF0000"/>
                </a:solidFill>
                <a:latin typeface="Sakkal Majalla" panose="02000000000000000000" pitchFamily="2" charset="-78"/>
                <a:cs typeface="Sakkal Majalla" panose="02000000000000000000" pitchFamily="2" charset="-78"/>
              </a:rPr>
              <a:t>﴿إِنَّا نَحْنُ نَزَّلْنَا الذِّكْرَ وَإِنَّا لَهُ لَحَافِظُونَ﴾</a:t>
            </a:r>
            <a:r>
              <a:rPr lang="ar-BH" sz="2400" b="1" dirty="0">
                <a:solidFill>
                  <a:srgbClr val="FF0000"/>
                </a:solidFill>
                <a:latin typeface="Sakkal Majalla" panose="02000000000000000000" pitchFamily="2" charset="-78"/>
                <a:cs typeface="Sakkal Majalla" panose="02000000000000000000" pitchFamily="2" charset="-78"/>
                <a:sym typeface="AGA Arabesque" panose="05010101010101010101" pitchFamily="2" charset="2"/>
              </a:rPr>
              <a:t>.</a:t>
            </a:r>
            <a:endParaRPr lang="en-US" sz="2400" b="1" dirty="0">
              <a:solidFill>
                <a:srgbClr val="FF0000"/>
              </a:solidFill>
              <a:latin typeface="Sakkal Majalla" panose="02000000000000000000" pitchFamily="2" charset="-78"/>
              <a:cs typeface="Sakkal Majalla" panose="02000000000000000000" pitchFamily="2" charset="-78"/>
            </a:endParaRPr>
          </a:p>
          <a:p>
            <a:pPr algn="just" rtl="1"/>
            <a:r>
              <a:rPr lang="ar-BH" sz="2400" dirty="0">
                <a:solidFill>
                  <a:srgbClr val="FF0000"/>
                </a:solidFill>
                <a:latin typeface="Sakkal Majalla" panose="02000000000000000000" pitchFamily="2" charset="-78"/>
                <a:cs typeface="Sakkal Majalla" panose="02000000000000000000" pitchFamily="2" charset="-78"/>
              </a:rPr>
              <a:t> 2. </a:t>
            </a:r>
            <a:r>
              <a:rPr lang="ar-SA" sz="2400" dirty="0">
                <a:solidFill>
                  <a:srgbClr val="FF0000"/>
                </a:solidFill>
                <a:latin typeface="Sakkal Majalla" panose="02000000000000000000" pitchFamily="2" charset="-78"/>
                <a:cs typeface="Sakkal Majalla" panose="02000000000000000000" pitchFamily="2" charset="-78"/>
              </a:rPr>
              <a:t>أن</a:t>
            </a:r>
            <a:r>
              <a:rPr lang="ar-BH" sz="2400" dirty="0">
                <a:solidFill>
                  <a:srgbClr val="FF0000"/>
                </a:solidFill>
                <a:latin typeface="Sakkal Majalla" panose="02000000000000000000" pitchFamily="2" charset="-78"/>
                <a:cs typeface="Sakkal Majalla" panose="02000000000000000000" pitchFamily="2" charset="-78"/>
              </a:rPr>
              <a:t>ّ</a:t>
            </a:r>
            <a:r>
              <a:rPr lang="ar-SA" sz="2400" dirty="0">
                <a:solidFill>
                  <a:srgbClr val="FF0000"/>
                </a:solidFill>
                <a:latin typeface="Sakkal Majalla" panose="02000000000000000000" pitchFamily="2" charset="-78"/>
                <a:cs typeface="Sakkal Majalla" panose="02000000000000000000" pitchFamily="2" charset="-78"/>
              </a:rPr>
              <a:t> الله أقسم بحياته </a:t>
            </a:r>
            <a:r>
              <a:rPr lang="en-US" sz="2400" dirty="0">
                <a:solidFill>
                  <a:srgbClr val="FF0000"/>
                </a:solidFill>
                <a:latin typeface="Sakkal Majalla" panose="02000000000000000000" pitchFamily="2" charset="-78"/>
                <a:cs typeface="Sakkal Majalla" panose="02000000000000000000" pitchFamily="2" charset="-78"/>
                <a:sym typeface="AGA Arabesque" panose="05010101010101010101" pitchFamily="2" charset="2"/>
              </a:rPr>
              <a:t></a:t>
            </a:r>
            <a:r>
              <a:rPr lang="ar-BH" sz="2400" dirty="0">
                <a:solidFill>
                  <a:srgbClr val="FF0000"/>
                </a:solidFill>
                <a:latin typeface="Sakkal Majalla" panose="02000000000000000000" pitchFamily="2" charset="-78"/>
                <a:cs typeface="Sakkal Majalla" panose="02000000000000000000" pitchFamily="2" charset="-78"/>
                <a:sym typeface="AGA Arabesque" panose="05010101010101010101" pitchFamily="2" charset="2"/>
              </a:rPr>
              <a:t>، </a:t>
            </a:r>
            <a:r>
              <a:rPr lang="ar-BH" sz="2400" b="1" dirty="0">
                <a:solidFill>
                  <a:srgbClr val="FF0000"/>
                </a:solidFill>
                <a:latin typeface="Sakkal Majalla" panose="02000000000000000000" pitchFamily="2" charset="-78"/>
                <a:cs typeface="Sakkal Majalla" panose="02000000000000000000" pitchFamily="2" charset="-78"/>
              </a:rPr>
              <a:t>قال تعالى: </a:t>
            </a:r>
            <a:r>
              <a:rPr lang="ar-SA" sz="2400" b="1" dirty="0">
                <a:solidFill>
                  <a:srgbClr val="FF0000"/>
                </a:solidFill>
                <a:latin typeface="Sakkal Majalla" panose="02000000000000000000" pitchFamily="2" charset="-78"/>
                <a:cs typeface="Sakkal Majalla" panose="02000000000000000000" pitchFamily="2" charset="-78"/>
              </a:rPr>
              <a:t>﴿لَعَمْرُكَ إِنَّهُمْ لَفِي سَكْرَتِهِمْ يَعْمَهُونَ﴾</a:t>
            </a:r>
            <a:r>
              <a:rPr lang="ar-BH" sz="2400" b="1" dirty="0">
                <a:solidFill>
                  <a:srgbClr val="FF0000"/>
                </a:solidFill>
                <a:latin typeface="Sakkal Majalla" panose="02000000000000000000" pitchFamily="2" charset="-78"/>
                <a:cs typeface="Sakkal Majalla" panose="02000000000000000000" pitchFamily="2" charset="-78"/>
                <a:sym typeface="AGA Arabesque" panose="05010101010101010101" pitchFamily="2" charset="2"/>
              </a:rPr>
              <a:t>.</a:t>
            </a:r>
          </a:p>
          <a:p>
            <a:pPr algn="just" rtl="1"/>
            <a:r>
              <a:rPr lang="ar-BH" sz="2400" dirty="0">
                <a:solidFill>
                  <a:srgbClr val="FF0000"/>
                </a:solidFill>
                <a:latin typeface="Sakkal Majalla" panose="02000000000000000000" pitchFamily="2" charset="-78"/>
                <a:cs typeface="Sakkal Majalla" panose="02000000000000000000" pitchFamily="2" charset="-78"/>
                <a:sym typeface="AGA Arabesque" panose="05010101010101010101" pitchFamily="2" charset="2"/>
              </a:rPr>
              <a:t>3. </a:t>
            </a:r>
            <a:r>
              <a:rPr lang="ar-BH" sz="2400" dirty="0">
                <a:solidFill>
                  <a:srgbClr val="FF0000"/>
                </a:solidFill>
                <a:latin typeface="Sakkal Majalla" panose="02000000000000000000" pitchFamily="2" charset="-78"/>
                <a:cs typeface="Sakkal Majalla" panose="02000000000000000000" pitchFamily="2" charset="-78"/>
              </a:rPr>
              <a:t>أنّ الله غفر له ما تقدّم من ذنبه وما تأخر</a:t>
            </a:r>
            <a:r>
              <a:rPr lang="ar-BH" sz="2400" b="1" dirty="0">
                <a:solidFill>
                  <a:srgbClr val="FF0000"/>
                </a:solidFill>
                <a:latin typeface="Sakkal Majalla" panose="02000000000000000000" pitchFamily="2" charset="-78"/>
                <a:cs typeface="Sakkal Majalla" panose="02000000000000000000" pitchFamily="2" charset="-78"/>
              </a:rPr>
              <a:t>، قال تعالى : </a:t>
            </a:r>
            <a:r>
              <a:rPr lang="ar-SA" sz="2400" b="1" dirty="0">
                <a:solidFill>
                  <a:srgbClr val="FF0000"/>
                </a:solidFill>
                <a:latin typeface="Sakkal Majalla" panose="02000000000000000000" pitchFamily="2" charset="-78"/>
                <a:cs typeface="Sakkal Majalla" panose="02000000000000000000" pitchFamily="2" charset="-78"/>
              </a:rPr>
              <a:t>﴿لِيَغْفِرَ لَكَ اللَّهُ مَا تَقَدَّمَ مِن ذَنبِكَ وَمَا تَأَخَّرَ﴾</a:t>
            </a:r>
            <a:r>
              <a:rPr lang="ar-BH" sz="2400" b="1" dirty="0">
                <a:solidFill>
                  <a:srgbClr val="FF0000"/>
                </a:solidFill>
                <a:latin typeface="Sakkal Majalla" panose="02000000000000000000" pitchFamily="2" charset="-78"/>
                <a:cs typeface="Sakkal Majalla" panose="02000000000000000000" pitchFamily="2" charset="-78"/>
                <a:sym typeface="AGA Arabesque" panose="05010101010101010101" pitchFamily="2" charset="2"/>
              </a:rPr>
              <a:t>.</a:t>
            </a:r>
            <a:endParaRPr lang="en-US" sz="2400" dirty="0">
              <a:solidFill>
                <a:srgbClr val="FF0000"/>
              </a:solidFill>
              <a:latin typeface="Sakkal Majalla" panose="02000000000000000000" pitchFamily="2" charset="-78"/>
              <a:cs typeface="Sakkal Majalla" panose="02000000000000000000" pitchFamily="2" charset="-78"/>
            </a:endParaRPr>
          </a:p>
        </p:txBody>
      </p:sp>
      <p:sp>
        <p:nvSpPr>
          <p:cNvPr id="14" name="Rounded Rectangle 13"/>
          <p:cNvSpPr/>
          <p:nvPr/>
        </p:nvSpPr>
        <p:spPr>
          <a:xfrm>
            <a:off x="252450" y="4156046"/>
            <a:ext cx="11562896" cy="618185"/>
          </a:xfrm>
          <a:prstGeom prst="roundRect">
            <a:avLst/>
          </a:prstGeom>
          <a:solidFill>
            <a:schemeClr val="accent4">
              <a:lumMod val="20000"/>
              <a:lumOff val="80000"/>
            </a:schemeClr>
          </a:solidFill>
          <a:ln>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rtl="1"/>
            <a:r>
              <a:rPr lang="ar-BH" sz="2400" b="1" dirty="0">
                <a:solidFill>
                  <a:srgbClr val="FF0000"/>
                </a:solidFill>
                <a:latin typeface="Sakkal Majalla" panose="02000000000000000000" pitchFamily="2" charset="-78"/>
                <a:cs typeface="Sakkal Majalla" panose="02000000000000000000" pitchFamily="2" charset="-78"/>
              </a:rPr>
              <a:t>أ. سيد ولد آدم يوم القيامة.                              ب. أوّل من ينشق عنه القبر.                                   ج. أوّل شافع مشفّع.</a:t>
            </a:r>
            <a:endParaRPr lang="en-US" sz="2400" b="1" dirty="0">
              <a:solidFill>
                <a:srgbClr val="FF0000"/>
              </a:solidFill>
              <a:latin typeface="Sakkal Majalla" panose="02000000000000000000" pitchFamily="2" charset="-78"/>
              <a:cs typeface="Sakkal Majalla" panose="02000000000000000000" pitchFamily="2" charset="-78"/>
            </a:endParaRPr>
          </a:p>
        </p:txBody>
      </p:sp>
      <p:sp>
        <p:nvSpPr>
          <p:cNvPr id="15" name="Rounded Rectangle 14"/>
          <p:cNvSpPr/>
          <p:nvPr/>
        </p:nvSpPr>
        <p:spPr>
          <a:xfrm>
            <a:off x="252450" y="5288422"/>
            <a:ext cx="11562896" cy="971477"/>
          </a:xfrm>
          <a:prstGeom prst="roundRect">
            <a:avLst/>
          </a:prstGeom>
          <a:solidFill>
            <a:schemeClr val="accent4">
              <a:lumMod val="20000"/>
              <a:lumOff val="80000"/>
            </a:schemeClr>
          </a:solidFill>
          <a:ln>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400" b="1" dirty="0">
                <a:solidFill>
                  <a:srgbClr val="FF0000"/>
                </a:solidFill>
                <a:latin typeface="Sakkal Majalla" panose="02000000000000000000" pitchFamily="2" charset="-78"/>
                <a:cs typeface="Sakkal Majalla" panose="02000000000000000000" pitchFamily="2" charset="-78"/>
              </a:rPr>
              <a:t>أ. </a:t>
            </a:r>
            <a:r>
              <a:rPr lang="ar-SA" sz="2400" b="1" dirty="0">
                <a:solidFill>
                  <a:srgbClr val="FF0000"/>
                </a:solidFill>
                <a:latin typeface="Sakkal Majalla" panose="02000000000000000000" pitchFamily="2" charset="-78"/>
                <a:cs typeface="Sakkal Majalla" panose="02000000000000000000" pitchFamily="2" charset="-78"/>
              </a:rPr>
              <a:t>أن</a:t>
            </a:r>
            <a:r>
              <a:rPr lang="ar-BH" sz="2400" b="1" dirty="0">
                <a:solidFill>
                  <a:srgbClr val="FF0000"/>
                </a:solidFill>
                <a:latin typeface="Sakkal Majalla" panose="02000000000000000000" pitchFamily="2" charset="-78"/>
                <a:cs typeface="Sakkal Majalla" panose="02000000000000000000" pitchFamily="2" charset="-78"/>
              </a:rPr>
              <a:t>ّ</a:t>
            </a:r>
            <a:r>
              <a:rPr lang="ar-SA" sz="2400" b="1" dirty="0">
                <a:solidFill>
                  <a:srgbClr val="FF0000"/>
                </a:solidFill>
                <a:latin typeface="Sakkal Majalla" panose="02000000000000000000" pitchFamily="2" charset="-78"/>
                <a:cs typeface="Sakkal Majalla" panose="02000000000000000000" pitchFamily="2" charset="-78"/>
              </a:rPr>
              <a:t>هم مع كونهم </a:t>
            </a:r>
            <a:r>
              <a:rPr lang="ar-SA" sz="2400" b="1" dirty="0" smtClean="0">
                <a:solidFill>
                  <a:srgbClr val="FF0000"/>
                </a:solidFill>
                <a:latin typeface="Sakkal Majalla" panose="02000000000000000000" pitchFamily="2" charset="-78"/>
                <a:cs typeface="Sakkal Majalla" panose="02000000000000000000" pitchFamily="2" charset="-78"/>
              </a:rPr>
              <a:t>أقل</a:t>
            </a:r>
            <a:r>
              <a:rPr lang="ar-BH" sz="2400" b="1" dirty="0" smtClean="0">
                <a:solidFill>
                  <a:srgbClr val="FF0000"/>
                </a:solidFill>
                <a:latin typeface="Sakkal Majalla" panose="02000000000000000000" pitchFamily="2" charset="-78"/>
                <a:cs typeface="Sakkal Majalla" panose="02000000000000000000" pitchFamily="2" charset="-78"/>
              </a:rPr>
              <a:t>ّ</a:t>
            </a:r>
            <a:r>
              <a:rPr lang="ar-SA" sz="2400" b="1" dirty="0" smtClean="0">
                <a:solidFill>
                  <a:srgbClr val="FF0000"/>
                </a:solidFill>
                <a:latin typeface="Sakkal Majalla" panose="02000000000000000000" pitchFamily="2" charset="-78"/>
                <a:cs typeface="Sakkal Majalla" panose="02000000000000000000" pitchFamily="2" charset="-78"/>
              </a:rPr>
              <a:t> </a:t>
            </a:r>
            <a:r>
              <a:rPr lang="ar-SA" sz="2400" b="1" dirty="0" smtClean="0">
                <a:solidFill>
                  <a:srgbClr val="FF0000"/>
                </a:solidFill>
                <a:latin typeface="Sakkal Majalla" panose="02000000000000000000" pitchFamily="2" charset="-78"/>
                <a:cs typeface="Sakkal Majalla" panose="02000000000000000000" pitchFamily="2" charset="-78"/>
              </a:rPr>
              <a:t>عمل</a:t>
            </a:r>
            <a:r>
              <a:rPr lang="ar-BH" sz="2400" b="1" dirty="0" smtClean="0">
                <a:solidFill>
                  <a:srgbClr val="FF0000"/>
                </a:solidFill>
                <a:latin typeface="Sakkal Majalla" panose="02000000000000000000" pitchFamily="2" charset="-78"/>
                <a:cs typeface="Sakkal Majalla" panose="02000000000000000000" pitchFamily="2" charset="-78"/>
              </a:rPr>
              <a:t>ً</a:t>
            </a:r>
            <a:r>
              <a:rPr lang="ar-SA" sz="2400" b="1" dirty="0" smtClean="0">
                <a:solidFill>
                  <a:srgbClr val="FF0000"/>
                </a:solidFill>
                <a:latin typeface="Sakkal Majalla" panose="02000000000000000000" pitchFamily="2" charset="-78"/>
                <a:cs typeface="Sakkal Majalla" panose="02000000000000000000" pitchFamily="2" charset="-78"/>
              </a:rPr>
              <a:t>ا </a:t>
            </a:r>
            <a:r>
              <a:rPr lang="ar-SA" sz="2400" b="1" dirty="0" smtClean="0">
                <a:solidFill>
                  <a:srgbClr val="FF0000"/>
                </a:solidFill>
                <a:latin typeface="Sakkal Majalla" panose="02000000000000000000" pitchFamily="2" charset="-78"/>
                <a:cs typeface="Sakkal Majalla" panose="02000000000000000000" pitchFamily="2" charset="-78"/>
              </a:rPr>
              <a:t>مم</a:t>
            </a:r>
            <a:r>
              <a:rPr lang="ar-BH" sz="2400" b="1" dirty="0" smtClean="0">
                <a:solidFill>
                  <a:srgbClr val="FF0000"/>
                </a:solidFill>
                <a:latin typeface="Sakkal Majalla" panose="02000000000000000000" pitchFamily="2" charset="-78"/>
                <a:cs typeface="Sakkal Majalla" panose="02000000000000000000" pitchFamily="2" charset="-78"/>
              </a:rPr>
              <a:t>ّ</a:t>
            </a:r>
            <a:r>
              <a:rPr lang="ar-SA" sz="2400" b="1" dirty="0" smtClean="0">
                <a:solidFill>
                  <a:srgbClr val="FF0000"/>
                </a:solidFill>
                <a:latin typeface="Sakkal Majalla" panose="02000000000000000000" pitchFamily="2" charset="-78"/>
                <a:cs typeface="Sakkal Majalla" panose="02000000000000000000" pitchFamily="2" charset="-78"/>
              </a:rPr>
              <a:t>ن </a:t>
            </a:r>
            <a:r>
              <a:rPr lang="ar-SA" sz="2400" b="1" dirty="0">
                <a:solidFill>
                  <a:srgbClr val="FF0000"/>
                </a:solidFill>
                <a:latin typeface="Sakkal Majalla" panose="02000000000000000000" pitchFamily="2" charset="-78"/>
                <a:cs typeface="Sakkal Majalla" panose="02000000000000000000" pitchFamily="2" charset="-78"/>
              </a:rPr>
              <a:t>قبلهم، فهم أكثر أجرًا</a:t>
            </a:r>
            <a:r>
              <a:rPr lang="ar-BH" sz="2400" b="1" dirty="0">
                <a:solidFill>
                  <a:srgbClr val="FF0000"/>
                </a:solidFill>
                <a:latin typeface="Sakkal Majalla" panose="02000000000000000000" pitchFamily="2" charset="-78"/>
                <a:cs typeface="Sakkal Majalla" panose="02000000000000000000" pitchFamily="2" charset="-78"/>
              </a:rPr>
              <a:t>.   </a:t>
            </a:r>
            <a:r>
              <a:rPr lang="ar-BH" sz="2400" b="1" dirty="0" smtClean="0">
                <a:solidFill>
                  <a:srgbClr val="FF0000"/>
                </a:solidFill>
                <a:latin typeface="Sakkal Majalla" panose="02000000000000000000" pitchFamily="2" charset="-78"/>
                <a:cs typeface="Sakkal Majalla" panose="02000000000000000000" pitchFamily="2" charset="-78"/>
              </a:rPr>
              <a:t>   </a:t>
            </a:r>
            <a:r>
              <a:rPr lang="ar-BH" sz="2400" b="1" dirty="0">
                <a:solidFill>
                  <a:srgbClr val="FF0000"/>
                </a:solidFill>
                <a:latin typeface="Sakkal Majalla" panose="02000000000000000000" pitchFamily="2" charset="-78"/>
                <a:cs typeface="Sakkal Majalla" panose="02000000000000000000" pitchFamily="2" charset="-78"/>
              </a:rPr>
              <a:t>ب. </a:t>
            </a:r>
            <a:r>
              <a:rPr lang="ar-SA" sz="2400" b="1" dirty="0">
                <a:solidFill>
                  <a:srgbClr val="FF0000"/>
                </a:solidFill>
                <a:latin typeface="Sakkal Majalla" panose="02000000000000000000" pitchFamily="2" charset="-78"/>
                <a:cs typeface="Sakkal Majalla" panose="02000000000000000000" pitchFamily="2" charset="-78"/>
              </a:rPr>
              <a:t>أن</a:t>
            </a:r>
            <a:r>
              <a:rPr lang="ar-BH" sz="2400" b="1" dirty="0">
                <a:solidFill>
                  <a:srgbClr val="FF0000"/>
                </a:solidFill>
                <a:latin typeface="Sakkal Majalla" panose="02000000000000000000" pitchFamily="2" charset="-78"/>
                <a:cs typeface="Sakkal Majalla" panose="02000000000000000000" pitchFamily="2" charset="-78"/>
              </a:rPr>
              <a:t>ّ</a:t>
            </a:r>
            <a:r>
              <a:rPr lang="ar-SA" sz="2400" b="1" dirty="0">
                <a:solidFill>
                  <a:srgbClr val="FF0000"/>
                </a:solidFill>
                <a:latin typeface="Sakkal Majalla" panose="02000000000000000000" pitchFamily="2" charset="-78"/>
                <a:cs typeface="Sakkal Majalla" panose="02000000000000000000" pitchFamily="2" charset="-78"/>
              </a:rPr>
              <a:t>هم مع كونهم آخر الأمم زمانًا، فهم </a:t>
            </a:r>
            <a:r>
              <a:rPr lang="ar-SA" sz="2400" b="1" dirty="0" smtClean="0">
                <a:solidFill>
                  <a:srgbClr val="FF0000"/>
                </a:solidFill>
                <a:latin typeface="Sakkal Majalla" panose="02000000000000000000" pitchFamily="2" charset="-78"/>
                <a:cs typeface="Sakkal Majalla" panose="02000000000000000000" pitchFamily="2" charset="-78"/>
              </a:rPr>
              <a:t>أو</a:t>
            </a:r>
            <a:r>
              <a:rPr lang="ar-BH" sz="2400" b="1" dirty="0" smtClean="0">
                <a:solidFill>
                  <a:srgbClr val="FF0000"/>
                </a:solidFill>
                <a:latin typeface="Sakkal Majalla" panose="02000000000000000000" pitchFamily="2" charset="-78"/>
                <a:cs typeface="Sakkal Majalla" panose="02000000000000000000" pitchFamily="2" charset="-78"/>
              </a:rPr>
              <a:t>ّ</a:t>
            </a:r>
            <a:r>
              <a:rPr lang="ar-SA" sz="2400" b="1" dirty="0" smtClean="0">
                <a:solidFill>
                  <a:srgbClr val="FF0000"/>
                </a:solidFill>
                <a:latin typeface="Sakkal Majalla" panose="02000000000000000000" pitchFamily="2" charset="-78"/>
                <a:cs typeface="Sakkal Majalla" panose="02000000000000000000" pitchFamily="2" charset="-78"/>
              </a:rPr>
              <a:t>ل </a:t>
            </a:r>
            <a:r>
              <a:rPr lang="ar-SA" sz="2400" b="1" dirty="0">
                <a:solidFill>
                  <a:srgbClr val="FF0000"/>
                </a:solidFill>
                <a:latin typeface="Sakkal Majalla" panose="02000000000000000000" pitchFamily="2" charset="-78"/>
                <a:cs typeface="Sakkal Majalla" panose="02000000000000000000" pitchFamily="2" charset="-78"/>
              </a:rPr>
              <a:t>من يُقضى لهم يوم القيامة</a:t>
            </a:r>
            <a:r>
              <a:rPr lang="ar-BH" sz="2400" b="1" dirty="0">
                <a:solidFill>
                  <a:srgbClr val="FF0000"/>
                </a:solidFill>
                <a:latin typeface="Sakkal Majalla" panose="02000000000000000000" pitchFamily="2" charset="-78"/>
                <a:cs typeface="Sakkal Majalla" panose="02000000000000000000" pitchFamily="2" charset="-78"/>
              </a:rPr>
              <a:t>. </a:t>
            </a:r>
          </a:p>
          <a:p>
            <a:pPr algn="just" rtl="1"/>
            <a:r>
              <a:rPr lang="ar-BH" sz="2400" b="1" dirty="0">
                <a:solidFill>
                  <a:srgbClr val="FF0000"/>
                </a:solidFill>
                <a:latin typeface="Sakkal Majalla" panose="02000000000000000000" pitchFamily="2" charset="-78"/>
                <a:cs typeface="Sakkal Majalla" panose="02000000000000000000" pitchFamily="2" charset="-78"/>
              </a:rPr>
              <a:t>ج. </a:t>
            </a:r>
            <a:r>
              <a:rPr lang="ar-SA" sz="2400" b="1" dirty="0">
                <a:solidFill>
                  <a:srgbClr val="FF0000"/>
                </a:solidFill>
                <a:latin typeface="Sakkal Majalla" panose="02000000000000000000" pitchFamily="2" charset="-78"/>
                <a:cs typeface="Sakkal Majalla" panose="02000000000000000000" pitchFamily="2" charset="-78"/>
              </a:rPr>
              <a:t>أن</a:t>
            </a:r>
            <a:r>
              <a:rPr lang="ar-BH" sz="2400" b="1" dirty="0">
                <a:solidFill>
                  <a:srgbClr val="FF0000"/>
                </a:solidFill>
                <a:latin typeface="Sakkal Majalla" panose="02000000000000000000" pitchFamily="2" charset="-78"/>
                <a:cs typeface="Sakkal Majalla" panose="02000000000000000000" pitchFamily="2" charset="-78"/>
              </a:rPr>
              <a:t>ّ</a:t>
            </a:r>
            <a:r>
              <a:rPr lang="ar-SA" sz="2400" b="1" dirty="0">
                <a:solidFill>
                  <a:srgbClr val="FF0000"/>
                </a:solidFill>
                <a:latin typeface="Sakkal Majalla" panose="02000000000000000000" pitchFamily="2" charset="-78"/>
                <a:cs typeface="Sakkal Majalla" panose="02000000000000000000" pitchFamily="2" charset="-78"/>
              </a:rPr>
              <a:t>هم </a:t>
            </a:r>
            <a:r>
              <a:rPr lang="ar-SA" sz="2400" b="1" dirty="0" smtClean="0">
                <a:solidFill>
                  <a:srgbClr val="FF0000"/>
                </a:solidFill>
                <a:latin typeface="Sakkal Majalla" panose="02000000000000000000" pitchFamily="2" charset="-78"/>
                <a:cs typeface="Sakkal Majalla" panose="02000000000000000000" pitchFamily="2" charset="-78"/>
              </a:rPr>
              <a:t>أو</a:t>
            </a:r>
            <a:r>
              <a:rPr lang="ar-BH" sz="2400" b="1" dirty="0" smtClean="0">
                <a:solidFill>
                  <a:srgbClr val="FF0000"/>
                </a:solidFill>
                <a:latin typeface="Sakkal Majalla" panose="02000000000000000000" pitchFamily="2" charset="-78"/>
                <a:cs typeface="Sakkal Majalla" panose="02000000000000000000" pitchFamily="2" charset="-78"/>
              </a:rPr>
              <a:t>ّ</a:t>
            </a:r>
            <a:r>
              <a:rPr lang="ar-SA" sz="2400" b="1" dirty="0" smtClean="0">
                <a:solidFill>
                  <a:srgbClr val="FF0000"/>
                </a:solidFill>
                <a:latin typeface="Sakkal Majalla" panose="02000000000000000000" pitchFamily="2" charset="-78"/>
                <a:cs typeface="Sakkal Majalla" panose="02000000000000000000" pitchFamily="2" charset="-78"/>
              </a:rPr>
              <a:t>ل </a:t>
            </a:r>
            <a:r>
              <a:rPr lang="ar-SA" sz="2400" b="1" dirty="0">
                <a:solidFill>
                  <a:srgbClr val="FF0000"/>
                </a:solidFill>
                <a:latin typeface="Sakkal Majalla" panose="02000000000000000000" pitchFamily="2" charset="-78"/>
                <a:cs typeface="Sakkal Majalla" panose="02000000000000000000" pitchFamily="2" charset="-78"/>
              </a:rPr>
              <a:t>من يدخل </a:t>
            </a:r>
            <a:r>
              <a:rPr lang="ar-SA" sz="2400" b="1" dirty="0" smtClean="0">
                <a:solidFill>
                  <a:srgbClr val="FF0000"/>
                </a:solidFill>
                <a:latin typeface="Sakkal Majalla" panose="02000000000000000000" pitchFamily="2" charset="-78"/>
                <a:cs typeface="Sakkal Majalla" panose="02000000000000000000" pitchFamily="2" charset="-78"/>
              </a:rPr>
              <a:t>الجن</a:t>
            </a:r>
            <a:r>
              <a:rPr lang="ar-BH" sz="2400" b="1" dirty="0" smtClean="0">
                <a:solidFill>
                  <a:srgbClr val="FF0000"/>
                </a:solidFill>
                <a:latin typeface="Sakkal Majalla" panose="02000000000000000000" pitchFamily="2" charset="-78"/>
                <a:cs typeface="Sakkal Majalla" panose="02000000000000000000" pitchFamily="2" charset="-78"/>
              </a:rPr>
              <a:t>ّ</a:t>
            </a:r>
            <a:r>
              <a:rPr lang="ar-SA" sz="2400" b="1" dirty="0" smtClean="0">
                <a:solidFill>
                  <a:srgbClr val="FF0000"/>
                </a:solidFill>
                <a:latin typeface="Sakkal Majalla" panose="02000000000000000000" pitchFamily="2" charset="-78"/>
                <a:cs typeface="Sakkal Majalla" panose="02000000000000000000" pitchFamily="2" charset="-78"/>
              </a:rPr>
              <a:t>ة </a:t>
            </a:r>
            <a:r>
              <a:rPr lang="ar-SA" sz="2400" b="1" dirty="0">
                <a:solidFill>
                  <a:srgbClr val="FF0000"/>
                </a:solidFill>
                <a:latin typeface="Sakkal Majalla" panose="02000000000000000000" pitchFamily="2" charset="-78"/>
                <a:cs typeface="Sakkal Majalla" panose="02000000000000000000" pitchFamily="2" charset="-78"/>
              </a:rPr>
              <a:t>من الأمم</a:t>
            </a:r>
            <a:r>
              <a:rPr lang="ar-BH" sz="2400" b="1" dirty="0">
                <a:solidFill>
                  <a:srgbClr val="FF0000"/>
                </a:solidFill>
                <a:latin typeface="Sakkal Majalla" panose="02000000000000000000" pitchFamily="2" charset="-78"/>
                <a:cs typeface="Sakkal Majalla" panose="02000000000000000000" pitchFamily="2" charset="-78"/>
              </a:rPr>
              <a:t>.                         </a:t>
            </a:r>
            <a:r>
              <a:rPr lang="ar-BH" sz="2400" b="1" dirty="0" smtClean="0">
                <a:solidFill>
                  <a:srgbClr val="FF0000"/>
                </a:solidFill>
                <a:latin typeface="Sakkal Majalla" panose="02000000000000000000" pitchFamily="2" charset="-78"/>
                <a:cs typeface="Sakkal Majalla" panose="02000000000000000000" pitchFamily="2" charset="-78"/>
              </a:rPr>
              <a:t>          </a:t>
            </a:r>
            <a:r>
              <a:rPr lang="ar-BH" sz="2400" b="1" dirty="0">
                <a:solidFill>
                  <a:srgbClr val="FF0000"/>
                </a:solidFill>
                <a:latin typeface="Sakkal Majalla" panose="02000000000000000000" pitchFamily="2" charset="-78"/>
                <a:cs typeface="Sakkal Majalla" panose="02000000000000000000" pitchFamily="2" charset="-78"/>
              </a:rPr>
              <a:t>د. </a:t>
            </a:r>
            <a:r>
              <a:rPr lang="ar-SA" sz="2400" b="1" dirty="0">
                <a:solidFill>
                  <a:srgbClr val="FF0000"/>
                </a:solidFill>
                <a:latin typeface="Sakkal Majalla" panose="02000000000000000000" pitchFamily="2" charset="-78"/>
                <a:cs typeface="Sakkal Majalla" panose="02000000000000000000" pitchFamily="2" charset="-78"/>
              </a:rPr>
              <a:t>أن</a:t>
            </a:r>
            <a:r>
              <a:rPr lang="ar-BH" sz="2400" b="1" dirty="0">
                <a:solidFill>
                  <a:srgbClr val="FF0000"/>
                </a:solidFill>
                <a:latin typeface="Sakkal Majalla" panose="02000000000000000000" pitchFamily="2" charset="-78"/>
                <a:cs typeface="Sakkal Majalla" panose="02000000000000000000" pitchFamily="2" charset="-78"/>
              </a:rPr>
              <a:t>ّ</a:t>
            </a:r>
            <a:r>
              <a:rPr lang="ar-SA" sz="2400" b="1" dirty="0">
                <a:solidFill>
                  <a:srgbClr val="FF0000"/>
                </a:solidFill>
                <a:latin typeface="Sakkal Majalla" panose="02000000000000000000" pitchFamily="2" charset="-78"/>
                <a:cs typeface="Sakkal Majalla" panose="02000000000000000000" pitchFamily="2" charset="-78"/>
              </a:rPr>
              <a:t>هم </a:t>
            </a:r>
            <a:r>
              <a:rPr lang="ar-SA" sz="2400" b="1" dirty="0" smtClean="0">
                <a:solidFill>
                  <a:srgbClr val="FF0000"/>
                </a:solidFill>
                <a:latin typeface="Sakkal Majalla" panose="02000000000000000000" pitchFamily="2" charset="-78"/>
                <a:cs typeface="Sakkal Majalla" panose="02000000000000000000" pitchFamily="2" charset="-78"/>
              </a:rPr>
              <a:t>أو</a:t>
            </a:r>
            <a:r>
              <a:rPr lang="ar-BH" sz="2400" b="1" dirty="0" smtClean="0">
                <a:solidFill>
                  <a:srgbClr val="FF0000"/>
                </a:solidFill>
                <a:latin typeface="Sakkal Majalla" panose="02000000000000000000" pitchFamily="2" charset="-78"/>
                <a:cs typeface="Sakkal Majalla" panose="02000000000000000000" pitchFamily="2" charset="-78"/>
              </a:rPr>
              <a:t>ّ</a:t>
            </a:r>
            <a:r>
              <a:rPr lang="ar-SA" sz="2400" b="1" dirty="0" smtClean="0">
                <a:solidFill>
                  <a:srgbClr val="FF0000"/>
                </a:solidFill>
                <a:latin typeface="Sakkal Majalla" panose="02000000000000000000" pitchFamily="2" charset="-78"/>
                <a:cs typeface="Sakkal Majalla" panose="02000000000000000000" pitchFamily="2" charset="-78"/>
              </a:rPr>
              <a:t>ل </a:t>
            </a:r>
            <a:r>
              <a:rPr lang="ar-SA" sz="2400" b="1" dirty="0">
                <a:solidFill>
                  <a:srgbClr val="FF0000"/>
                </a:solidFill>
                <a:latin typeface="Sakkal Majalla" panose="02000000000000000000" pitchFamily="2" charset="-78"/>
                <a:cs typeface="Sakkal Majalla" panose="02000000000000000000" pitchFamily="2" charset="-78"/>
              </a:rPr>
              <a:t>من يجتاز الصراط من الأمم مع نبيّهم </a:t>
            </a:r>
            <a:r>
              <a:rPr lang="en-US" sz="2400" b="1" dirty="0">
                <a:solidFill>
                  <a:srgbClr val="FF0000"/>
                </a:solidFill>
                <a:latin typeface="Sakkal Majalla" panose="02000000000000000000" pitchFamily="2" charset="-78"/>
                <a:cs typeface="Sakkal Majalla" panose="02000000000000000000" pitchFamily="2" charset="-78"/>
                <a:sym typeface="AGA Arabesque" panose="05010101010101010101" pitchFamily="2" charset="2"/>
              </a:rPr>
              <a:t></a:t>
            </a:r>
            <a:r>
              <a:rPr lang="ar-BH" sz="2400" b="1" dirty="0">
                <a:solidFill>
                  <a:srgbClr val="FF0000"/>
                </a:solidFill>
                <a:latin typeface="Sakkal Majalla" panose="02000000000000000000" pitchFamily="2" charset="-78"/>
                <a:cs typeface="Sakkal Majalla" panose="02000000000000000000" pitchFamily="2" charset="-78"/>
              </a:rPr>
              <a:t>.         </a:t>
            </a:r>
            <a:endParaRPr lang="en-US" sz="2400" b="1" dirty="0">
              <a:solidFill>
                <a:srgbClr val="FF0000"/>
              </a:solidFill>
              <a:latin typeface="Sakkal Majalla" panose="02000000000000000000" pitchFamily="2" charset="-78"/>
              <a:cs typeface="Sakkal Majalla" panose="02000000000000000000" pitchFamily="2" charset="-78"/>
            </a:endParaRPr>
          </a:p>
        </p:txBody>
      </p:sp>
      <p:sp>
        <p:nvSpPr>
          <p:cNvPr id="16" name="Horizontal Scroll 15"/>
          <p:cNvSpPr/>
          <p:nvPr/>
        </p:nvSpPr>
        <p:spPr>
          <a:xfrm>
            <a:off x="4369071" y="80554"/>
            <a:ext cx="3509668" cy="837127"/>
          </a:xfrm>
          <a:prstGeom prst="horizontalScroll">
            <a:avLst/>
          </a:prstGeom>
          <a:solidFill>
            <a:schemeClr val="accent5">
              <a:lumMod val="20000"/>
              <a:lumOff val="8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3200" b="1" dirty="0">
                <a:solidFill>
                  <a:schemeClr val="tx1"/>
                </a:solidFill>
                <a:latin typeface="Sakkal Majalla" panose="02000000000000000000" pitchFamily="2" charset="-78"/>
                <a:cs typeface="Sakkal Majalla" panose="02000000000000000000" pitchFamily="2" charset="-78"/>
              </a:rPr>
              <a:t>إجابة </a:t>
            </a:r>
            <a:r>
              <a:rPr lang="ar-BH" sz="3200" b="1" dirty="0" smtClean="0">
                <a:solidFill>
                  <a:schemeClr val="tx1"/>
                </a:solidFill>
                <a:latin typeface="Sakkal Majalla" panose="02000000000000000000" pitchFamily="2" charset="-78"/>
                <a:cs typeface="Sakkal Majalla" panose="02000000000000000000" pitchFamily="2" charset="-78"/>
              </a:rPr>
              <a:t>التقويم</a:t>
            </a:r>
            <a:endParaRPr lang="ar-BH" sz="3200" b="1" dirty="0">
              <a:solidFill>
                <a:schemeClr val="tx1"/>
              </a:solidFill>
              <a:latin typeface="Sakkal Majalla" panose="02000000000000000000" pitchFamily="2" charset="-78"/>
              <a:cs typeface="Sakkal Majalla" panose="02000000000000000000" pitchFamily="2" charset="-78"/>
            </a:endParaRPr>
          </a:p>
        </p:txBody>
      </p:sp>
      <p:pic>
        <p:nvPicPr>
          <p:cNvPr id="17" name="Picture 16">
            <a:extLst>
              <a:ext uri="{FF2B5EF4-FFF2-40B4-BE49-F238E27FC236}">
                <a16:creationId xmlns:a16="http://schemas.microsoft.com/office/drawing/2014/main" id="{5178E5A1-4A03-4E51-81F8-A28CFFDAC6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13"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25384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80">
                                          <p:stCondLst>
                                            <p:cond delay="0"/>
                                          </p:stCondLst>
                                        </p:cTn>
                                        <p:tgtEl>
                                          <p:spTgt spid="16"/>
                                        </p:tgtEl>
                                      </p:cBhvr>
                                    </p:animEffect>
                                    <p:anim calcmode="lin" valueType="num">
                                      <p:cBhvr>
                                        <p:cTn id="13"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8" dur="26">
                                          <p:stCondLst>
                                            <p:cond delay="650"/>
                                          </p:stCondLst>
                                        </p:cTn>
                                        <p:tgtEl>
                                          <p:spTgt spid="16"/>
                                        </p:tgtEl>
                                      </p:cBhvr>
                                      <p:to x="100000" y="60000"/>
                                    </p:animScale>
                                    <p:animScale>
                                      <p:cBhvr>
                                        <p:cTn id="19" dur="166" decel="50000">
                                          <p:stCondLst>
                                            <p:cond delay="676"/>
                                          </p:stCondLst>
                                        </p:cTn>
                                        <p:tgtEl>
                                          <p:spTgt spid="16"/>
                                        </p:tgtEl>
                                      </p:cBhvr>
                                      <p:to x="100000" y="100000"/>
                                    </p:animScale>
                                    <p:animScale>
                                      <p:cBhvr>
                                        <p:cTn id="20" dur="26">
                                          <p:stCondLst>
                                            <p:cond delay="1312"/>
                                          </p:stCondLst>
                                        </p:cTn>
                                        <p:tgtEl>
                                          <p:spTgt spid="16"/>
                                        </p:tgtEl>
                                      </p:cBhvr>
                                      <p:to x="100000" y="80000"/>
                                    </p:animScale>
                                    <p:animScale>
                                      <p:cBhvr>
                                        <p:cTn id="21" dur="166" decel="50000">
                                          <p:stCondLst>
                                            <p:cond delay="1338"/>
                                          </p:stCondLst>
                                        </p:cTn>
                                        <p:tgtEl>
                                          <p:spTgt spid="16"/>
                                        </p:tgtEl>
                                      </p:cBhvr>
                                      <p:to x="100000" y="100000"/>
                                    </p:animScale>
                                    <p:animScale>
                                      <p:cBhvr>
                                        <p:cTn id="22" dur="26">
                                          <p:stCondLst>
                                            <p:cond delay="1642"/>
                                          </p:stCondLst>
                                        </p:cTn>
                                        <p:tgtEl>
                                          <p:spTgt spid="16"/>
                                        </p:tgtEl>
                                      </p:cBhvr>
                                      <p:to x="100000" y="90000"/>
                                    </p:animScale>
                                    <p:animScale>
                                      <p:cBhvr>
                                        <p:cTn id="23" dur="166" decel="50000">
                                          <p:stCondLst>
                                            <p:cond delay="1668"/>
                                          </p:stCondLst>
                                        </p:cTn>
                                        <p:tgtEl>
                                          <p:spTgt spid="16"/>
                                        </p:tgtEl>
                                      </p:cBhvr>
                                      <p:to x="100000" y="100000"/>
                                    </p:animScale>
                                    <p:animScale>
                                      <p:cBhvr>
                                        <p:cTn id="24" dur="26">
                                          <p:stCondLst>
                                            <p:cond delay="1808"/>
                                          </p:stCondLst>
                                        </p:cTn>
                                        <p:tgtEl>
                                          <p:spTgt spid="16"/>
                                        </p:tgtEl>
                                      </p:cBhvr>
                                      <p:to x="100000" y="95000"/>
                                    </p:animScale>
                                    <p:animScale>
                                      <p:cBhvr>
                                        <p:cTn id="25" dur="166" decel="50000">
                                          <p:stCondLst>
                                            <p:cond delay="1834"/>
                                          </p:stCondLst>
                                        </p:cTn>
                                        <p:tgtEl>
                                          <p:spTgt spid="1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anim calcmode="lin" valueType="num">
                                      <p:cBhvr>
                                        <p:cTn id="31" dur="1000" fill="hold"/>
                                        <p:tgtEl>
                                          <p:spTgt spid="3"/>
                                        </p:tgtEl>
                                        <p:attrNameLst>
                                          <p:attrName>ppt_x</p:attrName>
                                        </p:attrNameLst>
                                      </p:cBhvr>
                                      <p:tavLst>
                                        <p:tav tm="0">
                                          <p:val>
                                            <p:strVal val="#ppt_x"/>
                                          </p:val>
                                        </p:tav>
                                        <p:tav tm="100000">
                                          <p:val>
                                            <p:strVal val="#ppt_x"/>
                                          </p:val>
                                        </p:tav>
                                      </p:tavLst>
                                    </p:anim>
                                    <p:anim calcmode="lin" valueType="num">
                                      <p:cBhvr>
                                        <p:cTn id="3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1000"/>
                                        <p:tgtEl>
                                          <p:spTgt spid="15"/>
                                        </p:tgtEl>
                                      </p:cBhvr>
                                    </p:animEffect>
                                    <p:anim calcmode="lin" valueType="num">
                                      <p:cBhvr>
                                        <p:cTn id="45" dur="1000" fill="hold"/>
                                        <p:tgtEl>
                                          <p:spTgt spid="15"/>
                                        </p:tgtEl>
                                        <p:attrNameLst>
                                          <p:attrName>ppt_x</p:attrName>
                                        </p:attrNameLst>
                                      </p:cBhvr>
                                      <p:tavLst>
                                        <p:tav tm="0">
                                          <p:val>
                                            <p:strVal val="#ppt_x"/>
                                          </p:val>
                                        </p:tav>
                                        <p:tav tm="100000">
                                          <p:val>
                                            <p:strVal val="#ppt_x"/>
                                          </p:val>
                                        </p:tav>
                                      </p:tavLst>
                                    </p:anim>
                                    <p:anim calcmode="lin" valueType="num">
                                      <p:cBhvr>
                                        <p:cTn id="4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0319" y="12498"/>
            <a:ext cx="1646183" cy="1268068"/>
          </a:xfrm>
          <a:prstGeom prst="rect">
            <a:avLst/>
          </a:prstGeom>
        </p:spPr>
      </p:pic>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مستدير الزوايا 13"/>
          <p:cNvSpPr/>
          <p:nvPr/>
        </p:nvSpPr>
        <p:spPr>
          <a:xfrm>
            <a:off x="3644952" y="1638410"/>
            <a:ext cx="4902096" cy="2434306"/>
          </a:xfrm>
          <a:prstGeom prst="round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200000"/>
              </a:lnSpc>
            </a:pPr>
            <a:r>
              <a:rPr lang="ar-BH" sz="36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انتهى الدّرس</a:t>
            </a:r>
          </a:p>
          <a:p>
            <a:pPr algn="ctr" rtl="1">
              <a:lnSpc>
                <a:spcPct val="200000"/>
              </a:lnSpc>
            </a:pPr>
            <a:r>
              <a:rPr lang="ar-BH"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بارك الله فيكم ووفّقكم الله</a:t>
            </a:r>
            <a:endParaRPr lang="en-US"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8"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60471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itle 1">
            <a:extLst>
              <a:ext uri="{FF2B5EF4-FFF2-40B4-BE49-F238E27FC236}">
                <a16:creationId xmlns:a16="http://schemas.microsoft.com/office/drawing/2014/main" id="{0F61AF59-DE89-429D-B7CD-D107411CDA40}"/>
              </a:ext>
            </a:extLst>
          </p:cNvPr>
          <p:cNvSpPr>
            <a:spLocks noGrp="1"/>
          </p:cNvSpPr>
          <p:nvPr>
            <p:ph type="title"/>
          </p:nvPr>
        </p:nvSpPr>
        <p:spPr>
          <a:xfrm>
            <a:off x="1601372" y="1680488"/>
            <a:ext cx="8989255" cy="879503"/>
          </a:xfrm>
        </p:spPr>
        <p:txBody>
          <a:bodyPr>
            <a:normAutofit/>
          </a:bodyPr>
          <a:lstStyle/>
          <a:p>
            <a:pPr algn="ctr" defTabSz="457200" rtl="1" eaLnBrk="1" latinLnBrk="0" hangingPunct="1">
              <a:spcBef>
                <a:spcPct val="0"/>
              </a:spcBef>
              <a:buNone/>
            </a:pPr>
            <a:r>
              <a:rPr lang="ar-SA" sz="3600" b="1" dirty="0">
                <a:solidFill>
                  <a:schemeClr val="accent6">
                    <a:lumMod val="50000"/>
                  </a:schemeClr>
                </a:solidFill>
                <a:latin typeface="Sakkal Majalla" panose="02000000000000000000" pitchFamily="2" charset="-78"/>
                <a:ea typeface="+mn-ea"/>
                <a:cs typeface="Sakkal Majalla" panose="02000000000000000000" pitchFamily="2" charset="-78"/>
              </a:rPr>
              <a:t>عزيزي </a:t>
            </a:r>
            <a:r>
              <a:rPr lang="ar-BH" sz="3600" b="1" dirty="0" smtClean="0">
                <a:solidFill>
                  <a:schemeClr val="accent6">
                    <a:lumMod val="50000"/>
                  </a:schemeClr>
                </a:solidFill>
                <a:latin typeface="Sakkal Majalla" panose="02000000000000000000" pitchFamily="2" charset="-78"/>
                <a:ea typeface="+mn-ea"/>
                <a:cs typeface="Sakkal Majalla" panose="02000000000000000000" pitchFamily="2" charset="-78"/>
              </a:rPr>
              <a:t>الطالب </a:t>
            </a:r>
            <a:r>
              <a:rPr lang="ar-SA" sz="3600" b="1" dirty="0" smtClean="0">
                <a:solidFill>
                  <a:schemeClr val="accent6">
                    <a:lumMod val="50000"/>
                  </a:schemeClr>
                </a:solidFill>
                <a:latin typeface="Sakkal Majalla" panose="02000000000000000000" pitchFamily="2" charset="-78"/>
                <a:ea typeface="+mn-ea"/>
                <a:cs typeface="Sakkal Majalla" panose="02000000000000000000" pitchFamily="2" charset="-78"/>
              </a:rPr>
              <a:t>مع </a:t>
            </a:r>
            <a:r>
              <a:rPr lang="ar-SA" sz="3600" b="1" dirty="0">
                <a:solidFill>
                  <a:schemeClr val="accent6">
                    <a:lumMod val="50000"/>
                  </a:schemeClr>
                </a:solidFill>
                <a:latin typeface="Sakkal Majalla" panose="02000000000000000000" pitchFamily="2" charset="-78"/>
                <a:ea typeface="+mn-ea"/>
                <a:cs typeface="Sakkal Majalla" panose="02000000000000000000" pitchFamily="2" charset="-78"/>
              </a:rPr>
              <a:t>نهاية هذا الد</a:t>
            </a:r>
            <a:r>
              <a:rPr lang="ar-BH" sz="3600" b="1" dirty="0">
                <a:solidFill>
                  <a:schemeClr val="accent6">
                    <a:lumMod val="50000"/>
                  </a:schemeClr>
                </a:solidFill>
                <a:latin typeface="Sakkal Majalla" panose="02000000000000000000" pitchFamily="2" charset="-78"/>
                <a:ea typeface="+mn-ea"/>
                <a:cs typeface="Sakkal Majalla" panose="02000000000000000000" pitchFamily="2" charset="-78"/>
              </a:rPr>
              <a:t>ّ</a:t>
            </a:r>
            <a:r>
              <a:rPr lang="ar-SA" sz="3600" b="1" dirty="0">
                <a:solidFill>
                  <a:schemeClr val="accent6">
                    <a:lumMod val="50000"/>
                  </a:schemeClr>
                </a:solidFill>
                <a:latin typeface="Sakkal Majalla" panose="02000000000000000000" pitchFamily="2" charset="-78"/>
                <a:ea typeface="+mn-ea"/>
                <a:cs typeface="Sakkal Majalla" panose="02000000000000000000" pitchFamily="2" charset="-78"/>
              </a:rPr>
              <a:t>رس </a:t>
            </a:r>
            <a:r>
              <a:rPr lang="ar-BH" sz="3600" b="1" dirty="0" smtClean="0">
                <a:solidFill>
                  <a:schemeClr val="accent6">
                    <a:lumMod val="50000"/>
                  </a:schemeClr>
                </a:solidFill>
                <a:latin typeface="Sakkal Majalla" panose="02000000000000000000" pitchFamily="2" charset="-78"/>
                <a:ea typeface="+mn-ea"/>
                <a:cs typeface="Sakkal Majalla" panose="02000000000000000000" pitchFamily="2" charset="-78"/>
              </a:rPr>
              <a:t>س</a:t>
            </a:r>
            <a:r>
              <a:rPr lang="ar-SA" sz="3600" b="1" dirty="0" smtClean="0">
                <a:solidFill>
                  <a:schemeClr val="accent6">
                    <a:lumMod val="50000"/>
                  </a:schemeClr>
                </a:solidFill>
                <a:latin typeface="Sakkal Majalla" panose="02000000000000000000" pitchFamily="2" charset="-78"/>
                <a:ea typeface="+mn-ea"/>
                <a:cs typeface="Sakkal Majalla" panose="02000000000000000000" pitchFamily="2" charset="-78"/>
              </a:rPr>
              <a:t>تكون </a:t>
            </a:r>
            <a:r>
              <a:rPr lang="ar-SA" sz="3600" b="1" dirty="0">
                <a:solidFill>
                  <a:schemeClr val="accent6">
                    <a:lumMod val="50000"/>
                  </a:schemeClr>
                </a:solidFill>
                <a:latin typeface="Sakkal Majalla" panose="02000000000000000000" pitchFamily="2" charset="-78"/>
                <a:ea typeface="+mn-ea"/>
                <a:cs typeface="Sakkal Majalla" panose="02000000000000000000" pitchFamily="2" charset="-78"/>
              </a:rPr>
              <a:t>قادر</a:t>
            </a:r>
            <a:r>
              <a:rPr lang="ar-BH" sz="3600" b="1" dirty="0">
                <a:solidFill>
                  <a:schemeClr val="accent6">
                    <a:lumMod val="50000"/>
                  </a:schemeClr>
                </a:solidFill>
                <a:latin typeface="Sakkal Majalla" panose="02000000000000000000" pitchFamily="2" charset="-78"/>
                <a:ea typeface="+mn-ea"/>
                <a:cs typeface="Sakkal Majalla" panose="02000000000000000000" pitchFamily="2" charset="-78"/>
              </a:rPr>
              <a:t>ً</a:t>
            </a:r>
            <a:r>
              <a:rPr lang="ar-SA" sz="3600" b="1" dirty="0">
                <a:solidFill>
                  <a:schemeClr val="accent6">
                    <a:lumMod val="50000"/>
                  </a:schemeClr>
                </a:solidFill>
                <a:latin typeface="Sakkal Majalla" panose="02000000000000000000" pitchFamily="2" charset="-78"/>
                <a:ea typeface="+mn-ea"/>
                <a:cs typeface="Sakkal Majalla" panose="02000000000000000000" pitchFamily="2" charset="-78"/>
              </a:rPr>
              <a:t>ا</a:t>
            </a:r>
            <a:r>
              <a:rPr lang="ar-BH" sz="3600" b="1" dirty="0">
                <a:solidFill>
                  <a:schemeClr val="accent6">
                    <a:lumMod val="50000"/>
                  </a:schemeClr>
                </a:solidFill>
                <a:latin typeface="Sakkal Majalla" panose="02000000000000000000" pitchFamily="2" charset="-78"/>
                <a:ea typeface="+mn-ea"/>
                <a:cs typeface="Sakkal Majalla" panose="02000000000000000000" pitchFamily="2" charset="-78"/>
              </a:rPr>
              <a:t> </a:t>
            </a:r>
            <a:r>
              <a:rPr lang="ar-SA" sz="3600" b="1" dirty="0" smtClean="0">
                <a:solidFill>
                  <a:schemeClr val="accent6">
                    <a:lumMod val="50000"/>
                  </a:schemeClr>
                </a:solidFill>
                <a:latin typeface="Sakkal Majalla" panose="02000000000000000000" pitchFamily="2" charset="-78"/>
                <a:ea typeface="+mn-ea"/>
                <a:cs typeface="Sakkal Majalla" panose="02000000000000000000" pitchFamily="2" charset="-78"/>
              </a:rPr>
              <a:t>على</a:t>
            </a:r>
            <a:r>
              <a:rPr lang="ar-BH" sz="3600" b="1" dirty="0" smtClean="0">
                <a:solidFill>
                  <a:schemeClr val="accent6">
                    <a:lumMod val="50000"/>
                  </a:schemeClr>
                </a:solidFill>
                <a:latin typeface="Sakkal Majalla" panose="02000000000000000000" pitchFamily="2" charset="-78"/>
                <a:ea typeface="+mn-ea"/>
                <a:cs typeface="Sakkal Majalla" panose="02000000000000000000" pitchFamily="2" charset="-78"/>
              </a:rPr>
              <a:t> أن</a:t>
            </a:r>
            <a:r>
              <a:rPr lang="ar-SA" sz="3600" b="1" dirty="0" smtClean="0">
                <a:solidFill>
                  <a:schemeClr val="accent6">
                    <a:lumMod val="50000"/>
                  </a:schemeClr>
                </a:solidFill>
                <a:latin typeface="Sakkal Majalla" panose="02000000000000000000" pitchFamily="2" charset="-78"/>
                <a:ea typeface="+mn-ea"/>
                <a:cs typeface="Sakkal Majalla" panose="02000000000000000000" pitchFamily="2" charset="-78"/>
              </a:rPr>
              <a:t>:</a:t>
            </a:r>
            <a:endParaRPr lang="en-US" sz="3600" b="1" dirty="0">
              <a:solidFill>
                <a:schemeClr val="accent6">
                  <a:lumMod val="50000"/>
                </a:schemeClr>
              </a:solidFill>
              <a:latin typeface="Sakkal Majalla" panose="02000000000000000000" pitchFamily="2" charset="-78"/>
              <a:ea typeface="+mn-ea"/>
              <a:cs typeface="Sakkal Majalla" panose="02000000000000000000" pitchFamily="2" charset="-78"/>
            </a:endParaRPr>
          </a:p>
        </p:txBody>
      </p:sp>
      <p:graphicFrame>
        <p:nvGraphicFramePr>
          <p:cNvPr id="12" name="Table 11">
            <a:extLst>
              <a:ext uri="{FF2B5EF4-FFF2-40B4-BE49-F238E27FC236}">
                <a16:creationId xmlns:a16="http://schemas.microsoft.com/office/drawing/2014/main" id="{DA892724-D5A8-4224-9916-FC7E68540873}"/>
              </a:ext>
            </a:extLst>
          </p:cNvPr>
          <p:cNvGraphicFramePr>
            <a:graphicFrameLocks noGrp="1"/>
          </p:cNvGraphicFramePr>
          <p:nvPr>
            <p:extLst>
              <p:ext uri="{D42A27DB-BD31-4B8C-83A1-F6EECF244321}">
                <p14:modId xmlns:p14="http://schemas.microsoft.com/office/powerpoint/2010/main" val="4104572418"/>
              </p:ext>
            </p:extLst>
          </p:nvPr>
        </p:nvGraphicFramePr>
        <p:xfrm>
          <a:off x="426720" y="4417454"/>
          <a:ext cx="11338560" cy="728031"/>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338560">
                  <a:extLst>
                    <a:ext uri="{9D8B030D-6E8A-4147-A177-3AD203B41FA5}">
                      <a16:colId xmlns:a16="http://schemas.microsoft.com/office/drawing/2014/main" val="20000"/>
                    </a:ext>
                  </a:extLst>
                </a:gridCol>
              </a:tblGrid>
              <a:tr h="728031">
                <a:tc>
                  <a:txBody>
                    <a:bodyPr/>
                    <a:lstStyle/>
                    <a:p>
                      <a:pPr algn="just" rtl="1">
                        <a:spcAft>
                          <a:spcPts val="0"/>
                        </a:spcAft>
                      </a:pPr>
                      <a:endParaRPr lang="ar-BH" sz="10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 rtl="1">
                        <a:spcAft>
                          <a:spcPts val="0"/>
                        </a:spcAft>
                      </a:pPr>
                      <a:r>
                        <a:rPr lang="ar-BH" sz="3000" b="1" kern="1200" dirty="0" smtClean="0">
                          <a:solidFill>
                            <a:schemeClr val="dk1"/>
                          </a:solidFill>
                          <a:effectLst/>
                          <a:latin typeface="Sakkal Majalla" panose="02000000000000000000" pitchFamily="2" charset="-78"/>
                          <a:ea typeface="+mn-ea"/>
                          <a:cs typeface="Sakkal Majalla" panose="02000000000000000000" pitchFamily="2" charset="-78"/>
                        </a:rPr>
                        <a:t>3</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 </a:t>
                      </a:r>
                      <a:r>
                        <a:rPr lang="ar-BH" sz="3000" b="1" kern="1200" dirty="0" smtClean="0">
                          <a:solidFill>
                            <a:schemeClr val="dk1"/>
                          </a:solidFill>
                          <a:effectLst/>
                          <a:latin typeface="Sakkal Majalla" panose="02000000000000000000" pitchFamily="2" charset="-78"/>
                          <a:ea typeface="+mn-ea"/>
                          <a:cs typeface="Sakkal Majalla" panose="02000000000000000000" pitchFamily="2" charset="-78"/>
                        </a:rPr>
                        <a:t>توضح</a:t>
                      </a:r>
                      <a:r>
                        <a:rPr lang="ar-SA" sz="3000" b="1" kern="1200" dirty="0" smtClean="0">
                          <a:solidFill>
                            <a:schemeClr val="dk1"/>
                          </a:solidFill>
                          <a:effectLst/>
                          <a:latin typeface="Sakkal Majalla" panose="02000000000000000000" pitchFamily="2" charset="-78"/>
                          <a:ea typeface="+mn-ea"/>
                          <a:cs typeface="Sakkal Majalla" panose="02000000000000000000" pitchFamily="2" charset="-78"/>
                        </a:rPr>
                        <a:t> الخصائص </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التي خصّ الله بها </a:t>
                      </a:r>
                      <a:r>
                        <a:rPr lang="ar-SA" sz="3000" b="1" kern="1200" dirty="0" smtClean="0">
                          <a:solidFill>
                            <a:schemeClr val="dk1"/>
                          </a:solidFill>
                          <a:effectLst/>
                          <a:latin typeface="Sakkal Majalla" panose="02000000000000000000" pitchFamily="2" charset="-78"/>
                          <a:ea typeface="+mn-ea"/>
                          <a:cs typeface="Sakkal Majalla" panose="02000000000000000000" pitchFamily="2" charset="-78"/>
                        </a:rPr>
                        <a:t>أم</a:t>
                      </a:r>
                      <a:r>
                        <a:rPr lang="ar-BH" sz="3000" b="1" kern="1200" dirty="0" smtClean="0">
                          <a:solidFill>
                            <a:schemeClr val="dk1"/>
                          </a:solidFill>
                          <a:effectLst/>
                          <a:latin typeface="Sakkal Majalla" panose="02000000000000000000" pitchFamily="2" charset="-78"/>
                          <a:ea typeface="+mn-ea"/>
                          <a:cs typeface="Sakkal Majalla" panose="02000000000000000000" pitchFamily="2" charset="-78"/>
                        </a:rPr>
                        <a:t>ّ</a:t>
                      </a:r>
                      <a:r>
                        <a:rPr lang="ar-SA" sz="3000" b="1" kern="1200" dirty="0" smtClean="0">
                          <a:solidFill>
                            <a:schemeClr val="dk1"/>
                          </a:solidFill>
                          <a:effectLst/>
                          <a:latin typeface="Sakkal Majalla" panose="02000000000000000000" pitchFamily="2" charset="-78"/>
                          <a:ea typeface="+mn-ea"/>
                          <a:cs typeface="Sakkal Majalla" panose="02000000000000000000" pitchFamily="2" charset="-78"/>
                        </a:rPr>
                        <a:t>ة محمّد </a:t>
                      </a:r>
                      <a:r>
                        <a:rPr kumimoji="0" lang="en-US" sz="3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AGA Arabesque" panose="05010101010101010101" pitchFamily="2" charset="2"/>
                        </a:rPr>
                        <a:t></a:t>
                      </a:r>
                      <a:r>
                        <a:rPr kumimoji="0" lang="ar-SA"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 </a:t>
                      </a:r>
                      <a:r>
                        <a:rPr kumimoji="0" lang="ar-BH" sz="3000" b="1" i="0" u="none" strike="noStrike" kern="1200" cap="none" spc="0" normalizeH="0" baseline="0" noProof="0" dirty="0" smtClean="0">
                          <a:ln>
                            <a:noFill/>
                          </a:ln>
                          <a:solidFill>
                            <a:schemeClr val="dk1"/>
                          </a:solidFill>
                          <a:effectLst/>
                          <a:uLnTx/>
                          <a:uFillTx/>
                          <a:latin typeface="Sakkal Majalla" panose="02000000000000000000" pitchFamily="2" charset="-78"/>
                          <a:ea typeface="+mn-ea"/>
                          <a:cs typeface="Sakkal Majalla" panose="02000000000000000000" pitchFamily="2" charset="-78"/>
                        </a:rPr>
                        <a:t>مستدلًّا </a:t>
                      </a:r>
                      <a:r>
                        <a:rPr kumimoji="0" lang="ar-BH"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عليها</a:t>
                      </a:r>
                      <a:r>
                        <a:rPr kumimoji="0" lang="ar-SA"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 </a:t>
                      </a:r>
                      <a:r>
                        <a:rPr kumimoji="0" lang="ar-BH"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بن</a:t>
                      </a:r>
                      <a:r>
                        <a:rPr kumimoji="0" lang="ar-SA"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صوص شرعي</a:t>
                      </a:r>
                      <a:r>
                        <a:rPr kumimoji="0" lang="ar-BH"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a:t>
                      </a:r>
                      <a:r>
                        <a:rPr kumimoji="0" lang="ar-SA"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ة.</a:t>
                      </a:r>
                      <a:endParaRPr lang="en-US" sz="3000" b="1" kern="1200" dirty="0">
                        <a:solidFill>
                          <a:schemeClr val="dk1"/>
                        </a:solidFill>
                        <a:effectLst/>
                        <a:latin typeface="Sakkal Majalla" panose="02000000000000000000" pitchFamily="2" charset="-78"/>
                        <a:ea typeface="+mn-ea"/>
                        <a:cs typeface="Sakkal Majalla" panose="02000000000000000000" pitchFamily="2" charset="-78"/>
                      </a:endParaRPr>
                    </a:p>
                  </a:txBody>
                  <a:tcPr marL="114300" marR="114300"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3">
            <a:extLst>
              <a:ext uri="{FF2B5EF4-FFF2-40B4-BE49-F238E27FC236}">
                <a16:creationId xmlns:a16="http://schemas.microsoft.com/office/drawing/2014/main" id="{925C9A6D-4E5C-4F40-BE05-507BD2348B29}"/>
              </a:ext>
            </a:extLst>
          </p:cNvPr>
          <p:cNvGraphicFramePr>
            <a:graphicFrameLocks/>
          </p:cNvGraphicFramePr>
          <p:nvPr>
            <p:extLst>
              <p:ext uri="{D42A27DB-BD31-4B8C-83A1-F6EECF244321}">
                <p14:modId xmlns:p14="http://schemas.microsoft.com/office/powerpoint/2010/main" val="3118886115"/>
              </p:ext>
            </p:extLst>
          </p:nvPr>
        </p:nvGraphicFramePr>
        <p:xfrm>
          <a:off x="426720" y="2559991"/>
          <a:ext cx="11338560" cy="741505"/>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338560">
                  <a:extLst>
                    <a:ext uri="{9D8B030D-6E8A-4147-A177-3AD203B41FA5}">
                      <a16:colId xmlns:a16="http://schemas.microsoft.com/office/drawing/2014/main" val="20000"/>
                    </a:ext>
                  </a:extLst>
                </a:gridCol>
              </a:tblGrid>
              <a:tr h="741505">
                <a:tc>
                  <a:txBody>
                    <a:bodyPr/>
                    <a:lstStyle/>
                    <a:p>
                      <a:pPr marL="0" algn="just" defTabSz="914400" rtl="1" eaLnBrk="1" latinLnBrk="0" hangingPunct="1">
                        <a:spcAft>
                          <a:spcPts val="0"/>
                        </a:spcAft>
                      </a:pPr>
                      <a:endParaRPr lang="ar-BH" sz="10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0" algn="just" defTabSz="914400" rtl="1" eaLnBrk="1" latinLnBrk="0" hangingPunct="1">
                        <a:spcAft>
                          <a:spcPts val="0"/>
                        </a:spcAft>
                      </a:pPr>
                      <a:r>
                        <a:rPr lang="ar-BH" sz="3000" b="1" kern="1200" dirty="0" smtClean="0">
                          <a:solidFill>
                            <a:schemeClr val="dk1"/>
                          </a:solidFill>
                          <a:effectLst/>
                          <a:latin typeface="Sakkal Majalla" panose="02000000000000000000" pitchFamily="2" charset="-78"/>
                          <a:ea typeface="+mn-ea"/>
                          <a:cs typeface="Sakkal Majalla" panose="02000000000000000000" pitchFamily="2" charset="-78"/>
                        </a:rPr>
                        <a:t>1</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a:t>
                      </a:r>
                      <a:r>
                        <a:rPr lang="ar-BH" sz="3000" b="1" kern="1200" dirty="0">
                          <a:solidFill>
                            <a:schemeClr val="dk1"/>
                          </a:solidFill>
                          <a:effectLst/>
                          <a:latin typeface="Sakkal Majalla" panose="02000000000000000000" pitchFamily="2" charset="-78"/>
                          <a:ea typeface="+mn-ea"/>
                          <a:cs typeface="Sakkal Majalla" panose="02000000000000000000" pitchFamily="2" charset="-78"/>
                        </a:rPr>
                        <a:t> </a:t>
                      </a:r>
                      <a:r>
                        <a:rPr lang="ar-BH" sz="3000" b="1" kern="1200" dirty="0" smtClean="0">
                          <a:solidFill>
                            <a:schemeClr val="dk1"/>
                          </a:solidFill>
                          <a:effectLst/>
                          <a:latin typeface="Sakkal Majalla" panose="02000000000000000000" pitchFamily="2" charset="-78"/>
                          <a:ea typeface="+mn-ea"/>
                          <a:cs typeface="Sakkal Majalla" panose="02000000000000000000" pitchFamily="2" charset="-78"/>
                        </a:rPr>
                        <a:t>تُعدد</a:t>
                      </a:r>
                      <a:r>
                        <a:rPr lang="ar-SA" sz="3000" b="1" kern="1200" dirty="0" smtClean="0">
                          <a:solidFill>
                            <a:schemeClr val="dk1"/>
                          </a:solidFill>
                          <a:effectLst/>
                          <a:latin typeface="Sakkal Majalla" panose="02000000000000000000" pitchFamily="2" charset="-78"/>
                          <a:ea typeface="+mn-ea"/>
                          <a:cs typeface="Sakkal Majalla" panose="02000000000000000000" pitchFamily="2" charset="-78"/>
                        </a:rPr>
                        <a:t> الخصائص </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التي خصّ الله بها نبي</a:t>
                      </a:r>
                      <a:r>
                        <a:rPr lang="ar-BH" sz="3000" b="1" kern="1200" dirty="0">
                          <a:solidFill>
                            <a:schemeClr val="dk1"/>
                          </a:solidFill>
                          <a:effectLst/>
                          <a:latin typeface="Sakkal Majalla" panose="02000000000000000000" pitchFamily="2" charset="-78"/>
                          <a:ea typeface="+mn-ea"/>
                          <a:cs typeface="Sakkal Majalla" panose="02000000000000000000" pitchFamily="2" charset="-78"/>
                        </a:rPr>
                        <a:t>َّ</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ه</a:t>
                      </a:r>
                      <a:r>
                        <a:rPr lang="ar-BH" sz="3000" b="1" kern="1200" dirty="0">
                          <a:solidFill>
                            <a:schemeClr val="dk1"/>
                          </a:solidFill>
                          <a:effectLst/>
                          <a:latin typeface="Sakkal Majalla" panose="02000000000000000000" pitchFamily="2" charset="-78"/>
                          <a:ea typeface="+mn-ea"/>
                          <a:cs typeface="Sakkal Majalla" panose="02000000000000000000" pitchFamily="2" charset="-78"/>
                        </a:rPr>
                        <a:t> </a:t>
                      </a:r>
                      <a:r>
                        <a:rPr lang="ar-BH" sz="3000" b="1" kern="1200" dirty="0" smtClean="0">
                          <a:solidFill>
                            <a:schemeClr val="dk1"/>
                          </a:solidFill>
                          <a:effectLst/>
                          <a:latin typeface="Sakkal Majalla" panose="02000000000000000000" pitchFamily="2" charset="-78"/>
                          <a:ea typeface="+mn-ea"/>
                          <a:cs typeface="Sakkal Majalla" panose="02000000000000000000" pitchFamily="2" charset="-78"/>
                        </a:rPr>
                        <a:t>محمّد</a:t>
                      </a:r>
                      <a:r>
                        <a:rPr lang="ar-SA" sz="3000" b="1" kern="1200" dirty="0" smtClean="0">
                          <a:solidFill>
                            <a:schemeClr val="dk1"/>
                          </a:solidFill>
                          <a:effectLst/>
                          <a:latin typeface="Sakkal Majalla" panose="02000000000000000000" pitchFamily="2" charset="-78"/>
                          <a:ea typeface="+mn-ea"/>
                          <a:cs typeface="Sakkal Majalla" panose="02000000000000000000" pitchFamily="2" charset="-78"/>
                        </a:rPr>
                        <a:t> </a:t>
                      </a:r>
                      <a:r>
                        <a:rPr kumimoji="0" lang="en-US" sz="3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AGA Arabesque" panose="05010101010101010101" pitchFamily="2" charset="2"/>
                        </a:rPr>
                        <a:t></a:t>
                      </a:r>
                      <a:r>
                        <a:rPr kumimoji="0" lang="ar-BH" sz="3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BH" sz="3000" b="1" i="0" u="none" strike="noStrike" kern="1200" cap="none" spc="0" normalizeH="0" baseline="0" noProof="0" dirty="0" smtClean="0">
                          <a:ln>
                            <a:noFill/>
                          </a:ln>
                          <a:solidFill>
                            <a:prstClr val="black"/>
                          </a:solidFill>
                          <a:effectLst/>
                          <a:uLnTx/>
                          <a:uFillTx/>
                          <a:latin typeface="Sakkal Majalla" panose="02000000000000000000" pitchFamily="2" charset="-78"/>
                          <a:ea typeface="+mn-ea"/>
                          <a:cs typeface="Sakkal Majalla" panose="02000000000000000000" pitchFamily="2" charset="-78"/>
                        </a:rPr>
                        <a:t>مستدلًّا </a:t>
                      </a:r>
                      <a:r>
                        <a:rPr kumimoji="0" lang="ar-BH" sz="3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عليها بنصوص شرعيّة.</a:t>
                      </a:r>
                      <a:endParaRPr kumimoji="0" lang="en-US" sz="3000" b="1" i="0" u="none" strike="noStrike" kern="1200" cap="none" spc="0" normalizeH="0" baseline="0" dirty="0">
                        <a:ln>
                          <a:noFill/>
                        </a:ln>
                        <a:solidFill>
                          <a:schemeClr val="dk1"/>
                        </a:solidFill>
                        <a:effectLst/>
                        <a:uLnTx/>
                        <a:uFillTx/>
                        <a:latin typeface="Sakkal Majalla" panose="02000000000000000000" pitchFamily="2" charset="-78"/>
                        <a:ea typeface="+mn-ea"/>
                        <a:cs typeface="Sakkal Majalla" panose="02000000000000000000" pitchFamily="2" charset="-78"/>
                      </a:endParaRPr>
                    </a:p>
                  </a:txBody>
                  <a:tcPr marL="114300" marR="11430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Table 13">
            <a:extLst>
              <a:ext uri="{FF2B5EF4-FFF2-40B4-BE49-F238E27FC236}">
                <a16:creationId xmlns:a16="http://schemas.microsoft.com/office/drawing/2014/main" id="{930F5B74-3E66-413C-9BF7-30EF05389BEE}"/>
              </a:ext>
            </a:extLst>
          </p:cNvPr>
          <p:cNvGraphicFramePr>
            <a:graphicFrameLocks noGrp="1"/>
          </p:cNvGraphicFramePr>
          <p:nvPr>
            <p:extLst>
              <p:ext uri="{D42A27DB-BD31-4B8C-83A1-F6EECF244321}">
                <p14:modId xmlns:p14="http://schemas.microsoft.com/office/powerpoint/2010/main" val="3129029724"/>
              </p:ext>
            </p:extLst>
          </p:nvPr>
        </p:nvGraphicFramePr>
        <p:xfrm>
          <a:off x="426720" y="3619537"/>
          <a:ext cx="11338560" cy="607317"/>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338560">
                  <a:extLst>
                    <a:ext uri="{9D8B030D-6E8A-4147-A177-3AD203B41FA5}">
                      <a16:colId xmlns:a16="http://schemas.microsoft.com/office/drawing/2014/main" val="20000"/>
                    </a:ext>
                  </a:extLst>
                </a:gridCol>
              </a:tblGrid>
              <a:tr h="607317">
                <a:tc>
                  <a:txBody>
                    <a:bodyPr/>
                    <a:lstStyle/>
                    <a:p>
                      <a:pPr algn="just" rtl="1">
                        <a:spcAft>
                          <a:spcPts val="0"/>
                        </a:spcAft>
                      </a:pPr>
                      <a:r>
                        <a:rPr lang="ar-BH" sz="3000" b="1" kern="1200" dirty="0">
                          <a:solidFill>
                            <a:schemeClr val="dk1"/>
                          </a:solidFill>
                          <a:effectLst/>
                          <a:latin typeface="Sakkal Majalla" panose="02000000000000000000" pitchFamily="2" charset="-78"/>
                          <a:ea typeface="+mn-ea"/>
                          <a:cs typeface="Sakkal Majalla" panose="02000000000000000000" pitchFamily="2" charset="-78"/>
                        </a:rPr>
                        <a:t>2</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 </a:t>
                      </a:r>
                      <a:r>
                        <a:rPr lang="ar-SA" sz="3000" b="1" kern="1200" dirty="0" smtClean="0">
                          <a:solidFill>
                            <a:schemeClr val="dk1"/>
                          </a:solidFill>
                          <a:effectLst/>
                          <a:latin typeface="Sakkal Majalla" panose="02000000000000000000" pitchFamily="2" charset="-78"/>
                          <a:ea typeface="+mn-ea"/>
                          <a:cs typeface="Sakkal Majalla" panose="02000000000000000000" pitchFamily="2" charset="-78"/>
                        </a:rPr>
                        <a:t>ت</a:t>
                      </a:r>
                      <a:r>
                        <a:rPr lang="ar-BH" sz="3000" b="1" kern="1200" dirty="0" smtClean="0">
                          <a:solidFill>
                            <a:schemeClr val="dk1"/>
                          </a:solidFill>
                          <a:effectLst/>
                          <a:latin typeface="Sakkal Majalla" panose="02000000000000000000" pitchFamily="2" charset="-78"/>
                          <a:ea typeface="+mn-ea"/>
                          <a:cs typeface="Sakkal Majalla" panose="02000000000000000000" pitchFamily="2" charset="-78"/>
                        </a:rPr>
                        <a:t>ُ</a:t>
                      </a:r>
                      <a:r>
                        <a:rPr lang="ar-SA" sz="3000" b="1" kern="1200" dirty="0" err="1" smtClean="0">
                          <a:solidFill>
                            <a:schemeClr val="dk1"/>
                          </a:solidFill>
                          <a:effectLst/>
                          <a:latin typeface="Sakkal Majalla" panose="02000000000000000000" pitchFamily="2" charset="-78"/>
                          <a:ea typeface="+mn-ea"/>
                          <a:cs typeface="Sakkal Majalla" panose="02000000000000000000" pitchFamily="2" charset="-78"/>
                        </a:rPr>
                        <a:t>مييز</a:t>
                      </a:r>
                      <a:r>
                        <a:rPr lang="ar-SA" sz="3000" b="1" kern="1200" dirty="0" smtClean="0">
                          <a:solidFill>
                            <a:schemeClr val="dk1"/>
                          </a:solidFill>
                          <a:effectLst/>
                          <a:latin typeface="Sakkal Majalla" panose="02000000000000000000" pitchFamily="2" charset="-78"/>
                          <a:ea typeface="+mn-ea"/>
                          <a:cs typeface="Sakkal Majalla" panose="02000000000000000000" pitchFamily="2" charset="-78"/>
                        </a:rPr>
                        <a:t> </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بين </a:t>
                      </a:r>
                      <a:r>
                        <a:rPr lang="ar-SA" sz="3000" b="1" kern="1200" dirty="0" smtClean="0">
                          <a:solidFill>
                            <a:schemeClr val="dk1"/>
                          </a:solidFill>
                          <a:effectLst/>
                          <a:latin typeface="Sakkal Majalla" panose="02000000000000000000" pitchFamily="2" charset="-78"/>
                          <a:ea typeface="+mn-ea"/>
                          <a:cs typeface="Sakkal Majalla" panose="02000000000000000000" pitchFamily="2" charset="-78"/>
                        </a:rPr>
                        <a:t>الخصائص </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التي خصّ الله بها نبي</a:t>
                      </a:r>
                      <a:r>
                        <a:rPr lang="ar-BH" sz="3000" b="1" kern="1200" dirty="0">
                          <a:solidFill>
                            <a:schemeClr val="dk1"/>
                          </a:solidFill>
                          <a:effectLst/>
                          <a:latin typeface="Sakkal Majalla" panose="02000000000000000000" pitchFamily="2" charset="-78"/>
                          <a:ea typeface="+mn-ea"/>
                          <a:cs typeface="Sakkal Majalla" panose="02000000000000000000" pitchFamily="2" charset="-78"/>
                        </a:rPr>
                        <a:t>ّ</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ه </a:t>
                      </a:r>
                      <a:r>
                        <a:rPr kumimoji="0" lang="en-US" sz="3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AGA Arabesque" panose="05010101010101010101" pitchFamily="2" charset="2"/>
                        </a:rPr>
                        <a:t></a:t>
                      </a:r>
                      <a:r>
                        <a:rPr kumimoji="0" lang="ar-SA" sz="3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في الدنيا و</a:t>
                      </a:r>
                      <a:r>
                        <a:rPr lang="ar-BH" sz="3000" b="1" kern="1200" dirty="0">
                          <a:solidFill>
                            <a:schemeClr val="dk1"/>
                          </a:solidFill>
                          <a:effectLst/>
                          <a:latin typeface="Sakkal Majalla" panose="02000000000000000000" pitchFamily="2" charset="-78"/>
                          <a:ea typeface="+mn-ea"/>
                          <a:cs typeface="Sakkal Majalla" panose="02000000000000000000" pitchFamily="2" charset="-78"/>
                        </a:rPr>
                        <a:t>الخصائص التي </a:t>
                      </a:r>
                      <a:r>
                        <a:rPr lang="ar-BH" sz="3000" b="1" kern="1200" dirty="0" smtClean="0">
                          <a:solidFill>
                            <a:schemeClr val="dk1"/>
                          </a:solidFill>
                          <a:effectLst/>
                          <a:latin typeface="Sakkal Majalla" panose="02000000000000000000" pitchFamily="2" charset="-78"/>
                          <a:ea typeface="+mn-ea"/>
                          <a:cs typeface="Sakkal Majalla" panose="02000000000000000000" pitchFamily="2" charset="-78"/>
                        </a:rPr>
                        <a:t>خصّه </a:t>
                      </a:r>
                      <a:r>
                        <a:rPr lang="ar-BH" sz="3000" b="1" kern="1200" dirty="0">
                          <a:solidFill>
                            <a:schemeClr val="dk1"/>
                          </a:solidFill>
                          <a:effectLst/>
                          <a:latin typeface="Sakkal Majalla" panose="02000000000000000000" pitchFamily="2" charset="-78"/>
                          <a:ea typeface="+mn-ea"/>
                          <a:cs typeface="Sakkal Majalla" panose="02000000000000000000" pitchFamily="2" charset="-78"/>
                        </a:rPr>
                        <a:t>بها في </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 الآخرة. </a:t>
                      </a:r>
                      <a:endParaRPr lang="ar-BH" sz="3000" b="1" kern="1200" dirty="0">
                        <a:solidFill>
                          <a:schemeClr val="dk1"/>
                        </a:solidFill>
                        <a:effectLst/>
                        <a:latin typeface="Sakkal Majalla" panose="02000000000000000000" pitchFamily="2" charset="-78"/>
                        <a:ea typeface="+mn-ea"/>
                        <a:cs typeface="Sakkal Majalla" panose="02000000000000000000" pitchFamily="2" charset="-78"/>
                      </a:endParaRPr>
                    </a:p>
                  </a:txBody>
                  <a:tcPr marL="114300" marR="114300"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15" name="Title 1">
            <a:extLst>
              <a:ext uri="{FF2B5EF4-FFF2-40B4-BE49-F238E27FC236}">
                <a16:creationId xmlns:a16="http://schemas.microsoft.com/office/drawing/2014/main" id="{DDC434BC-694B-4530-BD28-DC86DEC5AEF0}"/>
              </a:ext>
            </a:extLst>
          </p:cNvPr>
          <p:cNvSpPr txBox="1">
            <a:spLocks/>
          </p:cNvSpPr>
          <p:nvPr/>
        </p:nvSpPr>
        <p:spPr>
          <a:xfrm>
            <a:off x="4156997" y="339335"/>
            <a:ext cx="3878003" cy="895643"/>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100000"/>
              </a:lnSpc>
              <a:spcBef>
                <a:spcPct val="0"/>
              </a:spcBef>
              <a:spcAft>
                <a:spcPts val="0"/>
              </a:spcAft>
              <a:buClrTx/>
              <a:buSzTx/>
              <a:buFontTx/>
              <a:buNone/>
              <a:tabLst/>
              <a:defRPr/>
            </a:pPr>
            <a:r>
              <a:rPr lang="ar-BH" b="1" kern="0" dirty="0">
                <a:solidFill>
                  <a:prstClr val="black"/>
                </a:solidFill>
                <a:latin typeface="Sakkal Majalla" panose="02000000000000000000" pitchFamily="2" charset="-78"/>
                <a:ea typeface="Yu Mincho Light" panose="02020300000000000000" pitchFamily="18" charset="-128"/>
                <a:cs typeface="Sakkal Majalla" panose="02000000000000000000" pitchFamily="2" charset="-78"/>
              </a:rPr>
              <a:t>أهداف الدّرس</a:t>
            </a:r>
            <a:endParaRPr kumimoji="0" lang="en-US" sz="4400" b="1" i="0" u="none" strike="noStrike" kern="0" cap="none" spc="0" normalizeH="0" baseline="0" noProof="0" dirty="0">
              <a:ln>
                <a:noFill/>
              </a:ln>
              <a:solidFill>
                <a:prstClr val="black"/>
              </a:solidFill>
              <a:effectLst/>
              <a:uLnTx/>
              <a:uFillTx/>
              <a:latin typeface="Sakkal Majalla" panose="02000000000000000000" pitchFamily="2" charset="-78"/>
              <a:ea typeface="Yu Mincho Light" panose="02020300000000000000" pitchFamily="18" charset="-128"/>
              <a:cs typeface="Sakkal Majalla" panose="02000000000000000000" pitchFamily="2" charset="-78"/>
            </a:endParaRPr>
          </a:p>
        </p:txBody>
      </p:sp>
      <p:graphicFrame>
        <p:nvGraphicFramePr>
          <p:cNvPr id="16" name="Table 15">
            <a:extLst>
              <a:ext uri="{FF2B5EF4-FFF2-40B4-BE49-F238E27FC236}">
                <a16:creationId xmlns:a16="http://schemas.microsoft.com/office/drawing/2014/main" id="{DA892724-D5A8-4224-9916-FC7E68540873}"/>
              </a:ext>
            </a:extLst>
          </p:cNvPr>
          <p:cNvGraphicFramePr>
            <a:graphicFrameLocks noGrp="1"/>
          </p:cNvGraphicFramePr>
          <p:nvPr>
            <p:extLst>
              <p:ext uri="{D42A27DB-BD31-4B8C-83A1-F6EECF244321}">
                <p14:modId xmlns:p14="http://schemas.microsoft.com/office/powerpoint/2010/main" val="4171772845"/>
              </p:ext>
            </p:extLst>
          </p:nvPr>
        </p:nvGraphicFramePr>
        <p:xfrm>
          <a:off x="426721" y="5466444"/>
          <a:ext cx="11338560" cy="604399"/>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338560">
                  <a:extLst>
                    <a:ext uri="{9D8B030D-6E8A-4147-A177-3AD203B41FA5}">
                      <a16:colId xmlns:a16="http://schemas.microsoft.com/office/drawing/2014/main" val="20000"/>
                    </a:ext>
                  </a:extLst>
                </a:gridCol>
              </a:tblGrid>
              <a:tr h="604399">
                <a:tc>
                  <a:txBody>
                    <a:bodyPr/>
                    <a:lstStyle/>
                    <a:p>
                      <a:pPr algn="just" rtl="1">
                        <a:spcAft>
                          <a:spcPts val="0"/>
                        </a:spcAft>
                      </a:pPr>
                      <a:r>
                        <a:rPr lang="ar-BH" sz="3000" b="1" kern="1200" dirty="0">
                          <a:solidFill>
                            <a:schemeClr val="dk1"/>
                          </a:solidFill>
                          <a:effectLst/>
                          <a:latin typeface="Sakkal Majalla" panose="02000000000000000000" pitchFamily="2" charset="-78"/>
                          <a:ea typeface="+mn-ea"/>
                          <a:cs typeface="Sakkal Majalla" panose="02000000000000000000" pitchFamily="2" charset="-78"/>
                        </a:rPr>
                        <a:t>4</a:t>
                      </a:r>
                      <a:r>
                        <a:rPr lang="ar-SA" sz="3000" b="1" kern="1200" dirty="0">
                          <a:solidFill>
                            <a:schemeClr val="dk1"/>
                          </a:solidFill>
                          <a:effectLst/>
                          <a:latin typeface="Sakkal Majalla" panose="02000000000000000000" pitchFamily="2" charset="-78"/>
                          <a:ea typeface="+mn-ea"/>
                          <a:cs typeface="Sakkal Majalla" panose="02000000000000000000" pitchFamily="2" charset="-78"/>
                        </a:rPr>
                        <a:t>- </a:t>
                      </a:r>
                      <a:r>
                        <a:rPr lang="ar-BH" sz="3000" b="1" kern="1200" dirty="0">
                          <a:solidFill>
                            <a:schemeClr val="dk1"/>
                          </a:solidFill>
                          <a:effectLst/>
                          <a:latin typeface="Sakkal Majalla" panose="02000000000000000000" pitchFamily="2" charset="-78"/>
                          <a:ea typeface="+mn-ea"/>
                          <a:cs typeface="Sakkal Majalla" panose="02000000000000000000" pitchFamily="2" charset="-78"/>
                        </a:rPr>
                        <a:t>التأسّي بسيرته</a:t>
                      </a:r>
                      <a:r>
                        <a:rPr lang="ar-BH" sz="3000" b="1" kern="1200" baseline="0" dirty="0">
                          <a:solidFill>
                            <a:schemeClr val="dk1"/>
                          </a:solidFill>
                          <a:effectLst/>
                          <a:latin typeface="Sakkal Majalla" panose="02000000000000000000" pitchFamily="2" charset="-78"/>
                          <a:ea typeface="+mn-ea"/>
                          <a:cs typeface="Sakkal Majalla" panose="02000000000000000000" pitchFamily="2" charset="-78"/>
                        </a:rPr>
                        <a:t> </a:t>
                      </a:r>
                      <a:r>
                        <a:rPr kumimoji="0" lang="en-US" sz="3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AGA Arabesque" panose="05010101010101010101" pitchFamily="2" charset="2"/>
                        </a:rPr>
                        <a:t></a:t>
                      </a:r>
                      <a:r>
                        <a:rPr kumimoji="0" lang="ar-SA"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 </a:t>
                      </a:r>
                      <a:r>
                        <a:rPr kumimoji="0" lang="ar-BH"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في حياتك اليوميّة</a:t>
                      </a:r>
                      <a:r>
                        <a:rPr kumimoji="0" lang="ar-SA" sz="30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a:t>
                      </a:r>
                      <a:endParaRPr lang="en-US" sz="3000" b="1" kern="1200" dirty="0">
                        <a:solidFill>
                          <a:schemeClr val="dk1"/>
                        </a:solidFill>
                        <a:effectLst/>
                        <a:latin typeface="Sakkal Majalla" panose="02000000000000000000" pitchFamily="2" charset="-78"/>
                        <a:ea typeface="+mn-ea"/>
                        <a:cs typeface="Sakkal Majalla" panose="02000000000000000000" pitchFamily="2" charset="-78"/>
                      </a:endParaRPr>
                    </a:p>
                  </a:txBody>
                  <a:tcPr marL="114300" marR="114300" marT="0" marB="0">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
        <p:nvSpPr>
          <p:cNvPr id="18"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500462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Content Placeholder 2">
            <a:extLst>
              <a:ext uri="{FF2B5EF4-FFF2-40B4-BE49-F238E27FC236}">
                <a16:creationId xmlns:a16="http://schemas.microsoft.com/office/drawing/2014/main" id="{7518072F-E3C7-499C-B809-57D0B5CDF5E5}"/>
              </a:ext>
            </a:extLst>
          </p:cNvPr>
          <p:cNvSpPr>
            <a:spLocks noGrp="1"/>
          </p:cNvSpPr>
          <p:nvPr>
            <p:ph idx="1"/>
          </p:nvPr>
        </p:nvSpPr>
        <p:spPr>
          <a:xfrm>
            <a:off x="994779" y="2781045"/>
            <a:ext cx="10673480" cy="2100047"/>
          </a:xfrm>
          <a:prstGeom prst="round2DiagRect">
            <a:avLst/>
          </a:prstGeom>
          <a:ln w="28575">
            <a:solidFill>
              <a:schemeClr val="accent1">
                <a:lumMod val="75000"/>
              </a:schemeClr>
            </a:solidFill>
            <a:prstDash val="dashDot"/>
          </a:ln>
        </p:spPr>
        <p:txBody>
          <a:bodyPr>
            <a:noAutofit/>
          </a:bodyPr>
          <a:lstStyle/>
          <a:p>
            <a:pPr marL="0" indent="0" algn="ctr" rtl="1">
              <a:lnSpc>
                <a:spcPct val="150000"/>
              </a:lnSpc>
              <a:buNone/>
            </a:pPr>
            <a:r>
              <a:rPr lang="ar-BH" sz="3200" dirty="0">
                <a:latin typeface="Sakkal Majalla" panose="02000000000000000000" pitchFamily="2" charset="-78"/>
                <a:cs typeface="Sakkal Majalla" panose="02000000000000000000" pitchFamily="2" charset="-78"/>
              </a:rPr>
              <a:t>أعطى الله سيدنا </a:t>
            </a:r>
            <a:r>
              <a:rPr lang="ar-BH" sz="3200" dirty="0" smtClean="0">
                <a:latin typeface="Sakkal Majalla" panose="02000000000000000000" pitchFamily="2" charset="-78"/>
                <a:cs typeface="Sakkal Majalla" panose="02000000000000000000" pitchFamily="2" charset="-78"/>
              </a:rPr>
              <a:t>محمّدا </a:t>
            </a:r>
            <a:r>
              <a:rPr lang="en-US" sz="3200" dirty="0">
                <a:latin typeface="Sakkal Majalla" panose="02000000000000000000" pitchFamily="2" charset="-78"/>
                <a:cs typeface="Sakkal Majalla" panose="02000000000000000000" pitchFamily="2" charset="-78"/>
                <a:sym typeface="AGA Arabesque" panose="05010101010101010101" pitchFamily="2" charset="2"/>
              </a:rPr>
              <a:t></a:t>
            </a:r>
            <a:r>
              <a:rPr lang="ar-BH" sz="3200" dirty="0">
                <a:latin typeface="Sakkal Majalla" panose="02000000000000000000" pitchFamily="2" charset="-78"/>
                <a:cs typeface="Sakkal Majalla" panose="02000000000000000000" pitchFamily="2" charset="-78"/>
              </a:rPr>
              <a:t> من </a:t>
            </a:r>
            <a:r>
              <a:rPr lang="ar-BH" sz="3200" dirty="0" smtClean="0">
                <a:latin typeface="Sakkal Majalla" panose="02000000000000000000" pitchFamily="2" charset="-78"/>
                <a:cs typeface="Sakkal Majalla" panose="02000000000000000000" pitchFamily="2" charset="-78"/>
              </a:rPr>
              <a:t>الخصوصيات </a:t>
            </a:r>
            <a:r>
              <a:rPr lang="ar-BH" sz="3200" dirty="0">
                <a:latin typeface="Sakkal Majalla" panose="02000000000000000000" pitchFamily="2" charset="-78"/>
                <a:cs typeface="Sakkal Majalla" panose="02000000000000000000" pitchFamily="2" charset="-78"/>
              </a:rPr>
              <a:t>والفضائل ما لم يُعطِ نبيًّا قبله، الأمر الذي </a:t>
            </a:r>
            <a:r>
              <a:rPr lang="ar-BH" sz="3200" dirty="0" smtClean="0">
                <a:latin typeface="Sakkal Majalla" panose="02000000000000000000" pitchFamily="2" charset="-78"/>
                <a:cs typeface="Sakkal Majalla" panose="02000000000000000000" pitchFamily="2" charset="-78"/>
              </a:rPr>
              <a:t>يؤكّد </a:t>
            </a:r>
            <a:r>
              <a:rPr lang="ar-BH" sz="3200" dirty="0">
                <a:latin typeface="Sakkal Majalla" panose="02000000000000000000" pitchFamily="2" charset="-78"/>
                <a:cs typeface="Sakkal Majalla" panose="02000000000000000000" pitchFamily="2" charset="-78"/>
              </a:rPr>
              <a:t>لنا فضله وتفوّقه على سائر إخوانه من الأنبياء والمرسلين، ومن هذه </a:t>
            </a:r>
            <a:r>
              <a:rPr lang="ar-BH" sz="3200" dirty="0" smtClean="0">
                <a:latin typeface="Sakkal Majalla" panose="02000000000000000000" pitchFamily="2" charset="-78"/>
                <a:cs typeface="Sakkal Majalla" panose="02000000000000000000" pitchFamily="2" charset="-78"/>
              </a:rPr>
              <a:t>الخصائص</a:t>
            </a:r>
            <a:r>
              <a:rPr lang="ar-BH" sz="3200" dirty="0">
                <a:latin typeface="Sakkal Majalla" panose="02000000000000000000" pitchFamily="2" charset="-78"/>
                <a:cs typeface="Sakkal Majalla" panose="02000000000000000000" pitchFamily="2" charset="-78"/>
              </a:rPr>
              <a:t>:</a:t>
            </a:r>
            <a:endParaRPr lang="en-US" sz="3200" dirty="0">
              <a:latin typeface="Sakkal Majalla" panose="02000000000000000000" pitchFamily="2" charset="-78"/>
              <a:cs typeface="Sakkal Majalla" panose="02000000000000000000" pitchFamily="2" charset="-78"/>
            </a:endParaRPr>
          </a:p>
        </p:txBody>
      </p:sp>
      <p:sp>
        <p:nvSpPr>
          <p:cNvPr id="16" name="Title 1">
            <a:extLst>
              <a:ext uri="{FF2B5EF4-FFF2-40B4-BE49-F238E27FC236}">
                <a16:creationId xmlns:a16="http://schemas.microsoft.com/office/drawing/2014/main" id="{B494B6D3-49BE-45C9-986C-F6E4F574B381}"/>
              </a:ext>
            </a:extLst>
          </p:cNvPr>
          <p:cNvSpPr txBox="1">
            <a:spLocks/>
          </p:cNvSpPr>
          <p:nvPr/>
        </p:nvSpPr>
        <p:spPr>
          <a:xfrm>
            <a:off x="4941191" y="599483"/>
            <a:ext cx="2309615" cy="8614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90000"/>
              </a:lnSpc>
              <a:spcBef>
                <a:spcPct val="0"/>
              </a:spcBef>
              <a:spcAft>
                <a:spcPts val="0"/>
              </a:spcAft>
              <a:buClrTx/>
              <a:buSzTx/>
              <a:buFontTx/>
              <a:buNone/>
              <a:tabLst/>
              <a:defRPr/>
            </a:pPr>
            <a:r>
              <a:rPr kumimoji="0" lang="ar-SA" sz="4400" b="1" i="0" u="none" strike="noStrike" kern="0" cap="none" spc="0" normalizeH="0" baseline="0" noProof="0" dirty="0">
                <a:ln>
                  <a:noFill/>
                </a:ln>
                <a:solidFill>
                  <a:prstClr val="black"/>
                </a:solidFill>
                <a:effectLst/>
                <a:uLnTx/>
                <a:uFillTx/>
                <a:latin typeface="Calibri Light" panose="020F0302020204030204"/>
                <a:ea typeface="+mj-ea"/>
                <a:cs typeface="Times New Roman" panose="02020603050405020304" pitchFamily="18" charset="0"/>
              </a:rPr>
              <a:t>تمهيــــــد</a:t>
            </a:r>
            <a:endParaRPr kumimoji="0" lang="en-US" sz="4400" b="1" i="0" u="none" strike="noStrike" kern="0" cap="none" spc="0" normalizeH="0" baseline="0" noProof="0" dirty="0">
              <a:ln>
                <a:noFill/>
              </a:ln>
              <a:solidFill>
                <a:prstClr val="black"/>
              </a:solidFill>
              <a:effectLst/>
              <a:uLnTx/>
              <a:uFillTx/>
              <a:latin typeface="Calibri Light" panose="020F0302020204030204"/>
              <a:ea typeface="+mj-ea"/>
              <a:cs typeface="Times New Roman" panose="02020603050405020304" pitchFamily="18" charset="0"/>
            </a:endParaRPr>
          </a:p>
        </p:txBody>
      </p:sp>
      <p:pic>
        <p:nvPicPr>
          <p:cNvPr id="12" name="Picture 11">
            <a:extLst>
              <a:ext uri="{FF2B5EF4-FFF2-40B4-BE49-F238E27FC236}">
                <a16:creationId xmlns:a16="http://schemas.microsoft.com/office/drawing/2014/main" id="{7588ED4F-3D76-4FE0-A5B7-45831372D6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8"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070686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itle 1">
            <a:extLst>
              <a:ext uri="{FF2B5EF4-FFF2-40B4-BE49-F238E27FC236}">
                <a16:creationId xmlns:a16="http://schemas.microsoft.com/office/drawing/2014/main" id="{9C8D3740-75AF-4040-BCF6-BF9B20DF2298}"/>
              </a:ext>
            </a:extLst>
          </p:cNvPr>
          <p:cNvSpPr txBox="1">
            <a:spLocks/>
          </p:cNvSpPr>
          <p:nvPr/>
        </p:nvSpPr>
        <p:spPr>
          <a:xfrm>
            <a:off x="2796233" y="763984"/>
            <a:ext cx="6599534" cy="643677"/>
          </a:xfrm>
          <a:prstGeom prst="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rtl="1"/>
            <a:r>
              <a:rPr lang="ar-BH" sz="3000" b="1" kern="0" dirty="0">
                <a:latin typeface="Sakkal Majalla" panose="02000000000000000000" pitchFamily="2" charset="-78"/>
                <a:cs typeface="Sakkal Majalla" panose="02000000000000000000" pitchFamily="2" charset="-78"/>
              </a:rPr>
              <a:t>أولًا</a:t>
            </a:r>
            <a:r>
              <a:rPr lang="ar-SA" sz="3000" b="1" kern="0" dirty="0">
                <a:latin typeface="Sakkal Majalla" panose="02000000000000000000" pitchFamily="2" charset="-78"/>
                <a:cs typeface="Sakkal Majalla" panose="02000000000000000000" pitchFamily="2" charset="-78"/>
              </a:rPr>
              <a:t>:  </a:t>
            </a:r>
            <a:r>
              <a:rPr lang="ar-SA" sz="3000" b="1" kern="0" dirty="0" smtClean="0">
                <a:latin typeface="Sakkal Majalla" panose="02000000000000000000" pitchFamily="2" charset="-78"/>
                <a:cs typeface="Sakkal Majalla" panose="02000000000000000000" pitchFamily="2" charset="-78"/>
              </a:rPr>
              <a:t>الخصائص </a:t>
            </a:r>
            <a:r>
              <a:rPr lang="ar-SA" sz="3000" b="1" kern="0" dirty="0">
                <a:latin typeface="Sakkal Majalla" panose="02000000000000000000" pitchFamily="2" charset="-78"/>
                <a:cs typeface="Sakkal Majalla" panose="02000000000000000000" pitchFamily="2" charset="-78"/>
              </a:rPr>
              <a:t>التي خصّ الله بها نبي</a:t>
            </a:r>
            <a:r>
              <a:rPr lang="ar-BH" sz="3000" b="1" kern="0" dirty="0">
                <a:latin typeface="Sakkal Majalla" panose="02000000000000000000" pitchFamily="2" charset="-78"/>
                <a:cs typeface="Sakkal Majalla" panose="02000000000000000000" pitchFamily="2" charset="-78"/>
              </a:rPr>
              <a:t>ّ</a:t>
            </a:r>
            <a:r>
              <a:rPr lang="ar-SA" sz="3000" b="1" kern="0" dirty="0">
                <a:latin typeface="Sakkal Majalla" panose="02000000000000000000" pitchFamily="2" charset="-78"/>
                <a:cs typeface="Sakkal Majalla" panose="02000000000000000000" pitchFamily="2" charset="-78"/>
              </a:rPr>
              <a:t>ه </a:t>
            </a:r>
            <a:r>
              <a:rPr kumimoji="0" lang="en-US" sz="3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3000" b="1" kern="0" dirty="0">
                <a:latin typeface="Sakkal Majalla" panose="02000000000000000000" pitchFamily="2" charset="-78"/>
                <a:cs typeface="Sakkal Majalla" panose="02000000000000000000" pitchFamily="2" charset="-78"/>
              </a:rPr>
              <a:t> </a:t>
            </a:r>
            <a:r>
              <a:rPr lang="ar-SA" sz="3000" b="1" kern="0" dirty="0">
                <a:latin typeface="Sakkal Majalla" panose="02000000000000000000" pitchFamily="2" charset="-78"/>
                <a:cs typeface="Sakkal Majalla" panose="02000000000000000000" pitchFamily="2" charset="-78"/>
              </a:rPr>
              <a:t>في الحياة الدنيا</a:t>
            </a:r>
            <a:r>
              <a:rPr lang="ar-BH" sz="3000" b="1" kern="0" dirty="0">
                <a:latin typeface="Sakkal Majalla" panose="02000000000000000000" pitchFamily="2" charset="-78"/>
                <a:cs typeface="Sakkal Majalla" panose="02000000000000000000" pitchFamily="2" charset="-78"/>
              </a:rPr>
              <a:t>:</a:t>
            </a:r>
            <a:r>
              <a:rPr lang="ar-SA" sz="3000" b="1" kern="0" dirty="0">
                <a:latin typeface="Sakkal Majalla" panose="02000000000000000000" pitchFamily="2" charset="-78"/>
                <a:cs typeface="Sakkal Majalla" panose="02000000000000000000" pitchFamily="2" charset="-78"/>
              </a:rPr>
              <a:t> </a:t>
            </a:r>
            <a:endParaRPr lang="en-US" sz="3000" b="1" kern="0" dirty="0">
              <a:latin typeface="Sakkal Majalla" panose="02000000000000000000" pitchFamily="2" charset="-78"/>
              <a:cs typeface="Sakkal Majalla" panose="02000000000000000000" pitchFamily="2" charset="-78"/>
            </a:endParaRPr>
          </a:p>
        </p:txBody>
      </p:sp>
      <p:sp>
        <p:nvSpPr>
          <p:cNvPr id="13" name="Rounded Rectangle 12"/>
          <p:cNvSpPr/>
          <p:nvPr/>
        </p:nvSpPr>
        <p:spPr>
          <a:xfrm>
            <a:off x="329381" y="1621377"/>
            <a:ext cx="11533238" cy="2142759"/>
          </a:xfrm>
          <a:prstGeom prst="roundRect">
            <a:avLst/>
          </a:prstGeom>
          <a:solidFill>
            <a:schemeClr val="tx2">
              <a:lumMod val="20000"/>
              <a:lumOff val="80000"/>
            </a:schemeClr>
          </a:solidFill>
          <a:ln w="28575">
            <a:solidFill>
              <a:schemeClr val="tx2">
                <a:lumMod val="60000"/>
                <a:lumOff val="40000"/>
              </a:schemeClr>
            </a:solidFill>
            <a:prstDash val="lgDashDot"/>
          </a:ln>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800" b="1" dirty="0" smtClean="0">
                <a:solidFill>
                  <a:srgbClr val="FF0000"/>
                </a:solidFill>
                <a:latin typeface="Sakkal Majalla" panose="02000000000000000000" pitchFamily="2" charset="-78"/>
                <a:cs typeface="Sakkal Majalla" panose="02000000000000000000" pitchFamily="2" charset="-78"/>
              </a:rPr>
              <a:t>الخاصّيّة </a:t>
            </a:r>
            <a:r>
              <a:rPr lang="ar-BH" sz="2800" b="1" dirty="0">
                <a:solidFill>
                  <a:srgbClr val="FF0000"/>
                </a:solidFill>
                <a:latin typeface="Sakkal Majalla" panose="02000000000000000000" pitchFamily="2" charset="-78"/>
                <a:cs typeface="Sakkal Majalla" panose="02000000000000000000" pitchFamily="2" charset="-78"/>
              </a:rPr>
              <a:t>الأولى:</a:t>
            </a:r>
            <a:r>
              <a:rPr lang="ar-BH" sz="2800" b="1" dirty="0">
                <a:latin typeface="Sakkal Majalla" panose="02000000000000000000" pitchFamily="2" charset="-78"/>
                <a:cs typeface="Sakkal Majalla" panose="02000000000000000000" pitchFamily="2" charset="-78"/>
              </a:rPr>
              <a:t> حفظ الله تعالى كتابه المنزل </a:t>
            </a:r>
            <a:r>
              <a:rPr lang="ar-BH" sz="2800" dirty="0">
                <a:latin typeface="Sakkal Majalla" panose="02000000000000000000" pitchFamily="2" charset="-78"/>
                <a:cs typeface="Sakkal Majalla" panose="02000000000000000000" pitchFamily="2" charset="-78"/>
              </a:rPr>
              <a:t>عليه من التّبديل والتّغيير والزّيادة والنّقصان إلى يوم القيامة، ولم يتكفّل بحفظ الكتب السماويّة الأخرى التي أنزلها على غيره من الأنبياء، فأصابها التّبديل </a:t>
            </a:r>
            <a:r>
              <a:rPr lang="ar-BH" sz="2800" dirty="0" smtClean="0">
                <a:latin typeface="Sakkal Majalla" panose="02000000000000000000" pitchFamily="2" charset="-78"/>
                <a:cs typeface="Sakkal Majalla" panose="02000000000000000000" pitchFamily="2" charset="-78"/>
              </a:rPr>
              <a:t>والتّحريف</a:t>
            </a:r>
            <a:r>
              <a:rPr lang="ar-BH" sz="2800" dirty="0">
                <a:latin typeface="Sakkal Majalla" panose="02000000000000000000" pitchFamily="2" charset="-78"/>
                <a:cs typeface="Sakkal Majalla" panose="02000000000000000000" pitchFamily="2" charset="-78"/>
              </a:rPr>
              <a:t>. </a:t>
            </a:r>
          </a:p>
          <a:p>
            <a:pPr algn="r" rtl="1">
              <a:lnSpc>
                <a:spcPct val="150000"/>
              </a:lnSpc>
            </a:pPr>
            <a:r>
              <a:rPr lang="ar-BH" sz="2800" b="1" dirty="0">
                <a:solidFill>
                  <a:srgbClr val="FF0000"/>
                </a:solidFill>
                <a:latin typeface="Sakkal Majalla" panose="02000000000000000000" pitchFamily="2" charset="-78"/>
                <a:cs typeface="Sakkal Majalla" panose="02000000000000000000" pitchFamily="2" charset="-78"/>
              </a:rPr>
              <a:t>دليلها:</a:t>
            </a:r>
            <a:r>
              <a:rPr lang="ar-BH" sz="2800" b="1" dirty="0">
                <a:latin typeface="Sakkal Majalla" panose="02000000000000000000" pitchFamily="2" charset="-78"/>
                <a:cs typeface="Sakkal Majalla" panose="02000000000000000000" pitchFamily="2" charset="-78"/>
              </a:rPr>
              <a:t> </a:t>
            </a:r>
            <a:r>
              <a:rPr lang="ar-BH" sz="2800" dirty="0">
                <a:latin typeface="Sakkal Majalla" panose="02000000000000000000" pitchFamily="2" charset="-78"/>
                <a:cs typeface="Sakkal Majalla" panose="02000000000000000000" pitchFamily="2" charset="-78"/>
              </a:rPr>
              <a:t>قال تعالى: </a:t>
            </a:r>
            <a:r>
              <a:rPr lang="ar-SA" sz="2800" b="1" dirty="0">
                <a:solidFill>
                  <a:prstClr val="black"/>
                </a:solidFill>
                <a:latin typeface="Sakkal Majalla" panose="02000000000000000000" pitchFamily="2" charset="-78"/>
                <a:cs typeface="Sakkal Majalla" panose="02000000000000000000" pitchFamily="2" charset="-78"/>
              </a:rPr>
              <a:t>﴿</a:t>
            </a:r>
            <a:r>
              <a:rPr lang="ar-SA" sz="2800" b="1" dirty="0">
                <a:latin typeface="Sakkal Majalla" panose="02000000000000000000" pitchFamily="2" charset="-78"/>
                <a:cs typeface="Sakkal Majalla" panose="02000000000000000000" pitchFamily="2" charset="-78"/>
              </a:rPr>
              <a:t>إِنَّا نَحْنُ نَزَّلْنَا الذِّكْرَ وَإِنَّا لَهُ لَحَافِظُونَ</a:t>
            </a:r>
            <a:r>
              <a:rPr lang="ar-SA" sz="2800" b="1" dirty="0">
                <a:solidFill>
                  <a:prstClr val="black"/>
                </a:solidFill>
                <a:latin typeface="Sakkal Majalla" panose="02000000000000000000" pitchFamily="2" charset="-78"/>
                <a:cs typeface="Sakkal Majalla" panose="02000000000000000000" pitchFamily="2" charset="-78"/>
              </a:rPr>
              <a:t>﴾</a:t>
            </a:r>
            <a:r>
              <a:rPr lang="ar-BH" sz="2800" dirty="0">
                <a:latin typeface="Sakkal Majalla" panose="02000000000000000000" pitchFamily="2" charset="-78"/>
                <a:cs typeface="Sakkal Majalla" panose="02000000000000000000" pitchFamily="2" charset="-78"/>
                <a:sym typeface="AGA Arabesque" panose="05010101010101010101" pitchFamily="2" charset="2"/>
              </a:rPr>
              <a:t>.</a:t>
            </a:r>
            <a:endParaRPr lang="en-US" sz="2800" dirty="0">
              <a:latin typeface="Sakkal Majalla" panose="02000000000000000000" pitchFamily="2" charset="-78"/>
              <a:cs typeface="Sakkal Majalla" panose="02000000000000000000" pitchFamily="2" charset="-78"/>
            </a:endParaRPr>
          </a:p>
        </p:txBody>
      </p:sp>
      <p:sp>
        <p:nvSpPr>
          <p:cNvPr id="14" name="Rounded Rectangle 13"/>
          <p:cNvSpPr/>
          <p:nvPr/>
        </p:nvSpPr>
        <p:spPr>
          <a:xfrm>
            <a:off x="329381" y="3852658"/>
            <a:ext cx="11533238" cy="2477732"/>
          </a:xfrm>
          <a:prstGeom prst="roundRect">
            <a:avLst/>
          </a:prstGeom>
          <a:solidFill>
            <a:schemeClr val="accent3">
              <a:lumMod val="40000"/>
              <a:lumOff val="60000"/>
            </a:schemeClr>
          </a:solidFill>
          <a:ln w="28575">
            <a:solidFill>
              <a:schemeClr val="accent3">
                <a:lumMod val="75000"/>
              </a:schemeClr>
            </a:solidFill>
            <a:prstDash val="lgDashDot"/>
          </a:ln>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600" b="1" dirty="0" smtClean="0">
                <a:solidFill>
                  <a:srgbClr val="FF0000"/>
                </a:solidFill>
                <a:latin typeface="Sakkal Majalla" panose="02000000000000000000" pitchFamily="2" charset="-78"/>
                <a:cs typeface="Sakkal Majalla" panose="02000000000000000000" pitchFamily="2" charset="-78"/>
              </a:rPr>
              <a:t>الخاصّيّة </a:t>
            </a:r>
            <a:r>
              <a:rPr lang="ar-BH" sz="2600" b="1" dirty="0">
                <a:solidFill>
                  <a:srgbClr val="FF0000"/>
                </a:solidFill>
                <a:latin typeface="Sakkal Majalla" panose="02000000000000000000" pitchFamily="2" charset="-78"/>
                <a:cs typeface="Sakkal Majalla" panose="02000000000000000000" pitchFamily="2" charset="-78"/>
              </a:rPr>
              <a:t>الثانية:</a:t>
            </a:r>
            <a:r>
              <a:rPr lang="ar-BH" sz="2600" b="1" dirty="0">
                <a:latin typeface="Sakkal Majalla" panose="02000000000000000000" pitchFamily="2" charset="-78"/>
                <a:cs typeface="Sakkal Majalla" panose="02000000000000000000" pitchFamily="2" charset="-78"/>
              </a:rPr>
              <a:t> </a:t>
            </a:r>
            <a:r>
              <a:rPr lang="ar-SA" sz="2600" b="1" dirty="0">
                <a:latin typeface="Sakkal Majalla" panose="02000000000000000000" pitchFamily="2" charset="-78"/>
                <a:cs typeface="Sakkal Majalla" panose="02000000000000000000" pitchFamily="2" charset="-78"/>
              </a:rPr>
              <a:t>أخذ العهد له </a:t>
            </a:r>
            <a:r>
              <a:rPr lang="en-US" sz="2600" b="1" dirty="0">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latin typeface="Sakkal Majalla" panose="02000000000000000000" pitchFamily="2" charset="-78"/>
                <a:cs typeface="Sakkal Majalla" panose="02000000000000000000" pitchFamily="2" charset="-78"/>
                <a:sym typeface="AGA Arabesque" panose="05010101010101010101" pitchFamily="2" charset="2"/>
              </a:rPr>
              <a:t> </a:t>
            </a:r>
            <a:r>
              <a:rPr lang="en-US" sz="2600" b="1" dirty="0">
                <a:latin typeface="Sakkal Majalla" panose="02000000000000000000" pitchFamily="2" charset="-78"/>
                <a:cs typeface="Sakkal Majalla" panose="02000000000000000000" pitchFamily="2" charset="-78"/>
              </a:rPr>
              <a:t> </a:t>
            </a:r>
            <a:r>
              <a:rPr lang="ar-SA" sz="2600" b="1" dirty="0">
                <a:latin typeface="Sakkal Majalla" panose="02000000000000000000" pitchFamily="2" charset="-78"/>
                <a:cs typeface="Sakkal Majalla" panose="02000000000000000000" pitchFamily="2" charset="-78"/>
              </a:rPr>
              <a:t>على جميع الأنبياء والرسل </a:t>
            </a:r>
            <a:r>
              <a:rPr lang="ar-SA" sz="2600" dirty="0">
                <a:latin typeface="Sakkal Majalla" panose="02000000000000000000" pitchFamily="2" charset="-78"/>
                <a:cs typeface="Sakkal Majalla" panose="02000000000000000000" pitchFamily="2" charset="-78"/>
              </a:rPr>
              <a:t>عليهم الصلاة والسلام على أن</a:t>
            </a:r>
            <a:r>
              <a:rPr lang="ar-BH" sz="2600" dirty="0">
                <a:latin typeface="Sakkal Majalla" panose="02000000000000000000" pitchFamily="2" charset="-78"/>
                <a:cs typeface="Sakkal Majalla" panose="02000000000000000000" pitchFamily="2" charset="-78"/>
              </a:rPr>
              <a:t>ّ</a:t>
            </a:r>
            <a:r>
              <a:rPr lang="ar-SA" sz="2600" dirty="0">
                <a:latin typeface="Sakkal Majalla" panose="02000000000000000000" pitchFamily="2" charset="-78"/>
                <a:cs typeface="Sakkal Majalla" panose="02000000000000000000" pitchFamily="2" charset="-78"/>
              </a:rPr>
              <a:t>ه لو بُعث </a:t>
            </a:r>
            <a:r>
              <a:rPr lang="en-US" sz="2600" dirty="0">
                <a:latin typeface="Sakkal Majalla" panose="02000000000000000000" pitchFamily="2" charset="-78"/>
                <a:cs typeface="Sakkal Majalla" panose="02000000000000000000" pitchFamily="2" charset="-78"/>
                <a:sym typeface="AGA Arabesque" panose="05010101010101010101" pitchFamily="2" charset="2"/>
              </a:rPr>
              <a:t></a:t>
            </a:r>
            <a:r>
              <a:rPr lang="ar-SA" sz="2600" dirty="0">
                <a:latin typeface="Sakkal Majalla" panose="02000000000000000000" pitchFamily="2" charset="-78"/>
                <a:cs typeface="Sakkal Majalla" panose="02000000000000000000" pitchFamily="2" charset="-78"/>
              </a:rPr>
              <a:t> وهم أحياء أو أحدٌ منهم فإن</a:t>
            </a:r>
            <a:r>
              <a:rPr lang="ar-BH" sz="2600" dirty="0">
                <a:latin typeface="Sakkal Majalla" panose="02000000000000000000" pitchFamily="2" charset="-78"/>
                <a:cs typeface="Sakkal Majalla" panose="02000000000000000000" pitchFamily="2" charset="-78"/>
              </a:rPr>
              <a:t>ّ</a:t>
            </a:r>
            <a:r>
              <a:rPr lang="ar-SA" sz="2600" dirty="0">
                <a:latin typeface="Sakkal Majalla" panose="02000000000000000000" pitchFamily="2" charset="-78"/>
                <a:cs typeface="Sakkal Majalla" panose="02000000000000000000" pitchFamily="2" charset="-78"/>
              </a:rPr>
              <a:t>ه يجب عليهم أن يؤمنوا به ويتّبعوه وينصروه</a:t>
            </a:r>
            <a:r>
              <a:rPr lang="ar-BH" sz="2600" dirty="0">
                <a:latin typeface="Sakkal Majalla" panose="02000000000000000000" pitchFamily="2" charset="-78"/>
                <a:cs typeface="Sakkal Majalla" panose="02000000000000000000" pitchFamily="2" charset="-78"/>
              </a:rPr>
              <a:t>. </a:t>
            </a:r>
          </a:p>
          <a:p>
            <a:pPr algn="r" rtl="1">
              <a:lnSpc>
                <a:spcPct val="150000"/>
              </a:lnSpc>
            </a:pPr>
            <a:r>
              <a:rPr lang="ar-BH" sz="2600" b="1" dirty="0">
                <a:solidFill>
                  <a:srgbClr val="FF0000"/>
                </a:solidFill>
                <a:latin typeface="Sakkal Majalla" panose="02000000000000000000" pitchFamily="2" charset="-78"/>
                <a:cs typeface="Sakkal Majalla" panose="02000000000000000000" pitchFamily="2" charset="-78"/>
              </a:rPr>
              <a:t>دليلها: </a:t>
            </a:r>
            <a:r>
              <a:rPr lang="ar-BH" sz="2600" dirty="0">
                <a:latin typeface="Sakkal Majalla" panose="02000000000000000000" pitchFamily="2" charset="-78"/>
                <a:cs typeface="Sakkal Majalla" panose="02000000000000000000" pitchFamily="2" charset="-78"/>
              </a:rPr>
              <a:t>قال تعالى: </a:t>
            </a:r>
            <a:r>
              <a:rPr lang="ar-SA" sz="2400" b="1" dirty="0">
                <a:solidFill>
                  <a:prstClr val="black"/>
                </a:solidFill>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وَإِذْ أَخَذَ اللَّهُ مِيثَاقَ النَّبِيِّينَ لَمَا آتَيْتُكُمْ مِنْ كِتَابٍ وَحِكْمَةٍ ثُمَّ جَاءَكُمْ رَسُولٌ مُصَدِّقٌ لِمَا مَعَكُمْ لَتُؤْمِنُنَّ </a:t>
            </a:r>
            <a:r>
              <a:rPr lang="ar-BH" sz="2600" b="1" dirty="0">
                <a:latin typeface="Sakkal Majalla" panose="02000000000000000000" pitchFamily="2" charset="-78"/>
                <a:cs typeface="Sakkal Majalla" panose="02000000000000000000" pitchFamily="2" charset="-78"/>
              </a:rPr>
              <a:t> </a:t>
            </a:r>
            <a:r>
              <a:rPr lang="ar-SA" sz="2600" b="1" dirty="0">
                <a:latin typeface="Sakkal Majalla" panose="02000000000000000000" pitchFamily="2" charset="-78"/>
                <a:cs typeface="Sakkal Majalla" panose="02000000000000000000" pitchFamily="2" charset="-78"/>
              </a:rPr>
              <a:t>بِهِ وَلَتَنْصُرُنَّهُ قَالَ </a:t>
            </a:r>
            <a:r>
              <a:rPr lang="ar-SA" sz="2600" b="1" dirty="0" err="1">
                <a:latin typeface="Sakkal Majalla" panose="02000000000000000000" pitchFamily="2" charset="-78"/>
                <a:cs typeface="Sakkal Majalla" panose="02000000000000000000" pitchFamily="2" charset="-78"/>
              </a:rPr>
              <a:t>أَأَقْرَرْتُمْ</a:t>
            </a:r>
            <a:r>
              <a:rPr lang="ar-SA" sz="2600" b="1" dirty="0">
                <a:latin typeface="Sakkal Majalla" panose="02000000000000000000" pitchFamily="2" charset="-78"/>
                <a:cs typeface="Sakkal Majalla" panose="02000000000000000000" pitchFamily="2" charset="-78"/>
              </a:rPr>
              <a:t> وَأَخَذْتُمْ عَلَى ذَلِكُمْ إِصْرِي قَالُوا أَقْرَرْنَا قَالَ فَاشْهَدُوا وَأَنَا مَعَكُمْ مِنَ الشَّاهِدِينَ</a:t>
            </a:r>
            <a:r>
              <a:rPr lang="ar-SA" sz="2400" b="1" dirty="0">
                <a:solidFill>
                  <a:prstClr val="black"/>
                </a:solidFill>
                <a:latin typeface="Sakkal Majalla" panose="02000000000000000000" pitchFamily="2" charset="-78"/>
                <a:cs typeface="Sakkal Majalla" panose="02000000000000000000" pitchFamily="2" charset="-78"/>
              </a:rPr>
              <a:t>﴾</a:t>
            </a:r>
            <a:r>
              <a:rPr lang="ar-BH" sz="2600" b="1" dirty="0">
                <a:latin typeface="Sakkal Majalla" panose="02000000000000000000" pitchFamily="2" charset="-78"/>
                <a:cs typeface="Sakkal Majalla" panose="02000000000000000000" pitchFamily="2" charset="-78"/>
                <a:sym typeface="AGA Arabesque" panose="05010101010101010101" pitchFamily="2" charset="2"/>
              </a:rPr>
              <a:t>.</a:t>
            </a:r>
            <a:endParaRPr lang="en-US" sz="26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383708B9-B091-4083-A8CE-6F22F80CFA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10"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78533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ounded Rectangle 12"/>
          <p:cNvSpPr/>
          <p:nvPr/>
        </p:nvSpPr>
        <p:spPr>
          <a:xfrm>
            <a:off x="329381" y="1232294"/>
            <a:ext cx="11533238" cy="1759893"/>
          </a:xfrm>
          <a:prstGeom prst="roundRect">
            <a:avLst/>
          </a:prstGeom>
          <a:solidFill>
            <a:schemeClr val="accent4">
              <a:lumMod val="20000"/>
              <a:lumOff val="80000"/>
            </a:schemeClr>
          </a:solidFill>
          <a:ln w="28575">
            <a:solidFill>
              <a:schemeClr val="accent4">
                <a:lumMod val="75000"/>
              </a:schemeClr>
            </a:solidFill>
            <a:prstDash val="lgDashDotDot"/>
          </a:ln>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600" b="1" dirty="0" smtClean="0">
                <a:solidFill>
                  <a:srgbClr val="FF0000"/>
                </a:solidFill>
                <a:latin typeface="Sakkal Majalla" panose="02000000000000000000" pitchFamily="2" charset="-78"/>
                <a:cs typeface="Sakkal Majalla" panose="02000000000000000000" pitchFamily="2" charset="-78"/>
              </a:rPr>
              <a:t>الخاصّيّة </a:t>
            </a:r>
            <a:r>
              <a:rPr lang="ar-BH" sz="2600" b="1" dirty="0">
                <a:solidFill>
                  <a:srgbClr val="FF0000"/>
                </a:solidFill>
                <a:latin typeface="Sakkal Majalla" panose="02000000000000000000" pitchFamily="2" charset="-78"/>
                <a:cs typeface="Sakkal Majalla" panose="02000000000000000000" pitchFamily="2" charset="-78"/>
              </a:rPr>
              <a:t>الثالثة: </a:t>
            </a:r>
            <a:r>
              <a:rPr lang="ar-SA" sz="2600" b="1" dirty="0">
                <a:solidFill>
                  <a:prstClr val="black"/>
                </a:solidFill>
                <a:latin typeface="Sakkal Majalla" panose="02000000000000000000" pitchFamily="2" charset="-78"/>
                <a:cs typeface="Sakkal Majalla" panose="02000000000000000000" pitchFamily="2" charset="-78"/>
              </a:rPr>
              <a:t>أنّه </a:t>
            </a:r>
            <a:r>
              <a:rPr lang="en-US"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SA" sz="2600" b="1" dirty="0">
                <a:solidFill>
                  <a:prstClr val="black"/>
                </a:solidFill>
                <a:latin typeface="Sakkal Majalla" panose="02000000000000000000" pitchFamily="2" charset="-78"/>
                <a:cs typeface="Sakkal Majalla" panose="02000000000000000000" pitchFamily="2" charset="-78"/>
              </a:rPr>
              <a:t> أكثر الأنبياء تبعًا.</a:t>
            </a:r>
            <a:r>
              <a:rPr lang="ar-BH" sz="2600" b="1" dirty="0">
                <a:solidFill>
                  <a:prstClr val="black"/>
                </a:solidFill>
                <a:latin typeface="Sakkal Majalla" panose="02000000000000000000" pitchFamily="2" charset="-78"/>
                <a:cs typeface="Sakkal Majalla" panose="02000000000000000000" pitchFamily="2" charset="-78"/>
              </a:rPr>
              <a:t> </a:t>
            </a:r>
          </a:p>
          <a:p>
            <a:pPr algn="just" rtl="1">
              <a:lnSpc>
                <a:spcPct val="150000"/>
              </a:lnSpc>
            </a:pPr>
            <a:r>
              <a:rPr lang="ar-BH" sz="2600" b="1" dirty="0">
                <a:solidFill>
                  <a:srgbClr val="FF0000"/>
                </a:solidFill>
                <a:latin typeface="Sakkal Majalla" panose="02000000000000000000" pitchFamily="2" charset="-78"/>
                <a:cs typeface="Sakkal Majalla" panose="02000000000000000000" pitchFamily="2" charset="-78"/>
              </a:rPr>
              <a:t>دليلها: </a:t>
            </a:r>
            <a:r>
              <a:rPr lang="ar-BH" sz="2600" b="1" dirty="0">
                <a:solidFill>
                  <a:prstClr val="black"/>
                </a:solidFill>
                <a:latin typeface="Sakkal Majalla" panose="02000000000000000000" pitchFamily="2" charset="-78"/>
                <a:cs typeface="Sakkal Majalla" panose="02000000000000000000" pitchFamily="2" charset="-78"/>
              </a:rPr>
              <a:t>عنْ أَبِي هُرَيْرَةَ، قَالَ: قَالَ النَّبِيُّ </a:t>
            </a:r>
            <a:r>
              <a:rPr lang="ar-BH"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cs typeface="Sakkal Majalla" panose="02000000000000000000" pitchFamily="2" charset="-78"/>
              </a:rPr>
              <a:t>: "مَا مِنَ الأَنْبِيَاءِ نَبِيٌّ إِلَّا أُعْطِيَ مَا مِثْلهُ آمَنَ عَلَيْهِ البَشَرُ، وَإِنَّمَا كَانَ الَّذِي أُوتِيتُ وَحْيًا أَوْحَاهُ اللَّهُ إِلَيَّ، فَأَرْجُو أَنْ أَكُونَ أَكْثَرَهُمْ تَابِعًا يَوْمَ القِيَامَةِ".</a:t>
            </a:r>
          </a:p>
        </p:txBody>
      </p:sp>
      <p:sp>
        <p:nvSpPr>
          <p:cNvPr id="14" name="Rounded Rectangle 13"/>
          <p:cNvSpPr/>
          <p:nvPr/>
        </p:nvSpPr>
        <p:spPr>
          <a:xfrm>
            <a:off x="329380" y="3114520"/>
            <a:ext cx="11533238" cy="1420705"/>
          </a:xfrm>
          <a:prstGeom prst="roundRect">
            <a:avLst/>
          </a:prstGeom>
          <a:solidFill>
            <a:schemeClr val="accent2">
              <a:lumMod val="20000"/>
              <a:lumOff val="80000"/>
            </a:schemeClr>
          </a:solidFill>
          <a:ln w="28575">
            <a:solidFill>
              <a:schemeClr val="accent2">
                <a:lumMod val="60000"/>
                <a:lumOff val="40000"/>
              </a:schemeClr>
            </a:solidFill>
            <a:prstDash val="lgDashDotDot"/>
          </a:ln>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600" b="1" dirty="0" smtClean="0">
                <a:solidFill>
                  <a:srgbClr val="FF0000"/>
                </a:solidFill>
                <a:latin typeface="Sakkal Majalla" panose="02000000000000000000" pitchFamily="2" charset="-78"/>
                <a:cs typeface="Sakkal Majalla" panose="02000000000000000000" pitchFamily="2" charset="-78"/>
              </a:rPr>
              <a:t>الخاصّيّة </a:t>
            </a:r>
            <a:r>
              <a:rPr lang="ar-BH" sz="2600" b="1" dirty="0">
                <a:solidFill>
                  <a:srgbClr val="FF0000"/>
                </a:solidFill>
                <a:latin typeface="Sakkal Majalla" panose="02000000000000000000" pitchFamily="2" charset="-78"/>
                <a:cs typeface="Sakkal Majalla" panose="02000000000000000000" pitchFamily="2" charset="-78"/>
              </a:rPr>
              <a:t>الرّابعة:</a:t>
            </a:r>
            <a:r>
              <a:rPr lang="ar-BH" sz="2600" b="1" dirty="0">
                <a:solidFill>
                  <a:prstClr val="black"/>
                </a:solidFill>
                <a:latin typeface="Sakkal Majalla" panose="02000000000000000000" pitchFamily="2" charset="-78"/>
                <a:cs typeface="Sakkal Majalla" panose="02000000000000000000" pitchFamily="2" charset="-78"/>
              </a:rPr>
              <a:t> </a:t>
            </a:r>
            <a:r>
              <a:rPr lang="ar-SA" sz="2600" b="1" dirty="0">
                <a:solidFill>
                  <a:prstClr val="black"/>
                </a:solidFill>
                <a:latin typeface="Sakkal Majalla" panose="02000000000000000000" pitchFamily="2" charset="-78"/>
                <a:cs typeface="Sakkal Majalla" panose="02000000000000000000" pitchFamily="2" charset="-78"/>
              </a:rPr>
              <a:t>أن</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 الله أقسم بحياته </a:t>
            </a:r>
            <a:r>
              <a:rPr lang="en-US"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SA" sz="2600" dirty="0">
                <a:solidFill>
                  <a:prstClr val="black"/>
                </a:solidFill>
                <a:latin typeface="Sakkal Majalla" panose="02000000000000000000" pitchFamily="2" charset="-78"/>
                <a:cs typeface="Sakkal Majalla" panose="02000000000000000000" pitchFamily="2" charset="-78"/>
              </a:rPr>
              <a:t>، والإقسام بحياته </a:t>
            </a:r>
            <a:r>
              <a:rPr lang="en-US"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en-US" sz="2600" dirty="0">
                <a:solidFill>
                  <a:prstClr val="black"/>
                </a:solidFill>
                <a:latin typeface="Sakkal Majalla" panose="02000000000000000000" pitchFamily="2" charset="-78"/>
                <a:cs typeface="Sakkal Majalla" panose="02000000000000000000" pitchFamily="2" charset="-78"/>
              </a:rPr>
              <a:t> </a:t>
            </a:r>
            <a:r>
              <a:rPr lang="ar-BH" sz="2600" dirty="0">
                <a:solidFill>
                  <a:prstClr val="black"/>
                </a:solidFill>
                <a:latin typeface="Sakkal Majalla" panose="02000000000000000000" pitchFamily="2" charset="-78"/>
                <a:cs typeface="Sakkal Majalla" panose="02000000000000000000" pitchFamily="2" charset="-78"/>
              </a:rPr>
              <a:t>  </a:t>
            </a:r>
            <a:r>
              <a:rPr lang="ar-SA" sz="2600" dirty="0">
                <a:solidFill>
                  <a:prstClr val="black"/>
                </a:solidFill>
                <a:latin typeface="Sakkal Majalla" panose="02000000000000000000" pitchFamily="2" charset="-78"/>
                <a:cs typeface="Sakkal Majalla" panose="02000000000000000000" pitchFamily="2" charset="-78"/>
              </a:rPr>
              <a:t>يدلُّ على شرفها ومكانتها عند المقسِم بها سبحانه.</a:t>
            </a:r>
            <a:endParaRPr lang="en-US" sz="2600" dirty="0">
              <a:solidFill>
                <a:prstClr val="black"/>
              </a:solidFill>
              <a:latin typeface="Sakkal Majalla" panose="02000000000000000000" pitchFamily="2" charset="-78"/>
              <a:cs typeface="Sakkal Majalla" panose="02000000000000000000" pitchFamily="2" charset="-78"/>
            </a:endParaRPr>
          </a:p>
          <a:p>
            <a:pPr algn="r" rtl="1">
              <a:lnSpc>
                <a:spcPct val="150000"/>
              </a:lnSpc>
            </a:pPr>
            <a:r>
              <a:rPr lang="ar-BH" sz="2600" b="1" dirty="0">
                <a:solidFill>
                  <a:srgbClr val="FF0000"/>
                </a:solidFill>
                <a:latin typeface="Sakkal Majalla" panose="02000000000000000000" pitchFamily="2" charset="-78"/>
                <a:cs typeface="Sakkal Majalla" panose="02000000000000000000" pitchFamily="2" charset="-78"/>
              </a:rPr>
              <a:t>دليلها</a:t>
            </a:r>
            <a:r>
              <a:rPr lang="ar-BH" sz="2600" dirty="0">
                <a:solidFill>
                  <a:prstClr val="black"/>
                </a:solidFill>
                <a:latin typeface="Sakkal Majalla" panose="02000000000000000000" pitchFamily="2" charset="-78"/>
                <a:cs typeface="Sakkal Majalla" panose="02000000000000000000" pitchFamily="2" charset="-78"/>
              </a:rPr>
              <a:t>: </a:t>
            </a:r>
            <a:r>
              <a:rPr lang="ar-BH" sz="2600" b="1" dirty="0">
                <a:solidFill>
                  <a:prstClr val="black"/>
                </a:solidFill>
                <a:latin typeface="Sakkal Majalla" panose="02000000000000000000" pitchFamily="2" charset="-78"/>
                <a:cs typeface="Sakkal Majalla" panose="02000000000000000000" pitchFamily="2" charset="-78"/>
              </a:rPr>
              <a:t>قال تعالى: </a:t>
            </a:r>
            <a:r>
              <a:rPr lang="ar-SA" sz="28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لَعَمْرُكَ إِنَّهُمْ لَفِي سَكْرَتِهِمْ يَعْمَهُونَ</a:t>
            </a:r>
            <a:r>
              <a:rPr lang="ar-SA" sz="2400" b="1" dirty="0">
                <a:solidFill>
                  <a:prstClr val="black"/>
                </a:solidFill>
                <a:latin typeface="Sakkal Majalla" panose="02000000000000000000" pitchFamily="2" charset="-78"/>
                <a:cs typeface="Sakkal Majalla" panose="02000000000000000000" pitchFamily="2" charset="-78"/>
              </a:rPr>
              <a:t>﴾</a:t>
            </a:r>
            <a:r>
              <a:rPr lang="ar-BH"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endParaRPr lang="en-US" sz="2600" b="1" dirty="0">
              <a:solidFill>
                <a:prstClr val="black"/>
              </a:solidFill>
              <a:latin typeface="Sakkal Majalla" panose="02000000000000000000" pitchFamily="2" charset="-78"/>
              <a:cs typeface="Sakkal Majalla" panose="02000000000000000000" pitchFamily="2" charset="-78"/>
            </a:endParaRPr>
          </a:p>
        </p:txBody>
      </p:sp>
      <p:sp>
        <p:nvSpPr>
          <p:cNvPr id="16" name="Rounded Rectangle 15"/>
          <p:cNvSpPr/>
          <p:nvPr/>
        </p:nvSpPr>
        <p:spPr>
          <a:xfrm>
            <a:off x="329380" y="4632723"/>
            <a:ext cx="11533238" cy="1688690"/>
          </a:xfrm>
          <a:prstGeom prst="roundRect">
            <a:avLst/>
          </a:prstGeom>
          <a:solidFill>
            <a:schemeClr val="accent5">
              <a:lumMod val="20000"/>
              <a:lumOff val="80000"/>
            </a:schemeClr>
          </a:solidFill>
          <a:ln w="28575">
            <a:solidFill>
              <a:schemeClr val="accent5">
                <a:lumMod val="60000"/>
                <a:lumOff val="40000"/>
              </a:schemeClr>
            </a:solidFill>
            <a:prstDash val="lgDashDotDot"/>
          </a:ln>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600" b="1" dirty="0" smtClean="0">
                <a:solidFill>
                  <a:srgbClr val="FF0000"/>
                </a:solidFill>
                <a:latin typeface="Sakkal Majalla" panose="02000000000000000000" pitchFamily="2" charset="-78"/>
                <a:cs typeface="Sakkal Majalla" panose="02000000000000000000" pitchFamily="2" charset="-78"/>
              </a:rPr>
              <a:t>الخاصّيّة </a:t>
            </a:r>
            <a:r>
              <a:rPr lang="ar-BH" sz="2600" b="1" dirty="0">
                <a:solidFill>
                  <a:srgbClr val="FF0000"/>
                </a:solidFill>
                <a:latin typeface="Sakkal Majalla" panose="02000000000000000000" pitchFamily="2" charset="-78"/>
                <a:cs typeface="Sakkal Majalla" panose="02000000000000000000" pitchFamily="2" charset="-78"/>
              </a:rPr>
              <a:t>الخامسة:</a:t>
            </a:r>
            <a:r>
              <a:rPr lang="ar-BH" sz="2600" b="1" dirty="0">
                <a:solidFill>
                  <a:prstClr val="black"/>
                </a:solidFill>
                <a:latin typeface="Sakkal Majalla" panose="02000000000000000000" pitchFamily="2" charset="-78"/>
                <a:cs typeface="Sakkal Majalla" panose="02000000000000000000" pitchFamily="2" charset="-78"/>
              </a:rPr>
              <a:t> </a:t>
            </a:r>
            <a:r>
              <a:rPr lang="ar-SA" sz="2600" b="1" dirty="0">
                <a:solidFill>
                  <a:prstClr val="black"/>
                </a:solidFill>
                <a:latin typeface="Sakkal Majalla" panose="02000000000000000000" pitchFamily="2" charset="-78"/>
                <a:cs typeface="Sakkal Majalla" panose="02000000000000000000" pitchFamily="2" charset="-78"/>
              </a:rPr>
              <a:t>أن</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 الله </a:t>
            </a:r>
            <a:r>
              <a:rPr lang="ar-BH" sz="2600" b="1" dirty="0">
                <a:solidFill>
                  <a:prstClr val="black"/>
                </a:solidFill>
                <a:latin typeface="Sakkal Majalla" panose="02000000000000000000" pitchFamily="2" charset="-78"/>
                <a:cs typeface="Sakkal Majalla" panose="02000000000000000000" pitchFamily="2" charset="-78"/>
              </a:rPr>
              <a:t>تعالى </a:t>
            </a:r>
            <a:r>
              <a:rPr lang="ar-SA" sz="2600" b="1" dirty="0">
                <a:solidFill>
                  <a:prstClr val="black"/>
                </a:solidFill>
                <a:latin typeface="Sakkal Majalla" panose="02000000000000000000" pitchFamily="2" charset="-78"/>
                <a:cs typeface="Sakkal Majalla" panose="02000000000000000000" pitchFamily="2" charset="-78"/>
              </a:rPr>
              <a:t>ناداه بأحبِّ أسمائه</a:t>
            </a:r>
            <a:r>
              <a:rPr lang="ar-SA" sz="2600" dirty="0">
                <a:solidFill>
                  <a:prstClr val="black"/>
                </a:solidFill>
                <a:latin typeface="Sakkal Majalla" panose="02000000000000000000" pitchFamily="2" charset="-78"/>
                <a:cs typeface="Sakkal Majalla" panose="02000000000000000000" pitchFamily="2" charset="-78"/>
              </a:rPr>
              <a:t> وأسنى أوصافه</a:t>
            </a:r>
            <a:r>
              <a:rPr lang="ar-BH" sz="2600" dirty="0">
                <a:solidFill>
                  <a:prstClr val="black"/>
                </a:solidFill>
                <a:latin typeface="Sakkal Majalla" panose="02000000000000000000" pitchFamily="2" charset="-78"/>
                <a:cs typeface="Sakkal Majalla" panose="02000000000000000000" pitchFamily="2" charset="-78"/>
              </a:rPr>
              <a:t>، </a:t>
            </a:r>
            <a:r>
              <a:rPr lang="ar-SA" sz="2600" dirty="0">
                <a:solidFill>
                  <a:prstClr val="black"/>
                </a:solidFill>
                <a:latin typeface="Sakkal Majalla" panose="02000000000000000000" pitchFamily="2" charset="-78"/>
                <a:cs typeface="Sakkal Majalla" panose="02000000000000000000" pitchFamily="2" charset="-78"/>
              </a:rPr>
              <a:t>ونادى بقي</a:t>
            </a:r>
            <a:r>
              <a:rPr lang="ar-BH" sz="2600" dirty="0">
                <a:solidFill>
                  <a:prstClr val="black"/>
                </a:solidFill>
                <a:latin typeface="Sakkal Majalla" panose="02000000000000000000" pitchFamily="2" charset="-78"/>
                <a:cs typeface="Sakkal Majalla" panose="02000000000000000000" pitchFamily="2" charset="-78"/>
              </a:rPr>
              <a:t>ّ</a:t>
            </a:r>
            <a:r>
              <a:rPr lang="ar-SA" sz="2600" dirty="0">
                <a:solidFill>
                  <a:prstClr val="black"/>
                </a:solidFill>
                <a:latin typeface="Sakkal Majalla" panose="02000000000000000000" pitchFamily="2" charset="-78"/>
                <a:cs typeface="Sakkal Majalla" panose="02000000000000000000" pitchFamily="2" charset="-78"/>
              </a:rPr>
              <a:t>ة الأنبياء والمرسلين بأسمائهم</a:t>
            </a:r>
            <a:r>
              <a:rPr lang="ar-BH" sz="2600" dirty="0">
                <a:solidFill>
                  <a:prstClr val="black"/>
                </a:solidFill>
                <a:latin typeface="Sakkal Majalla" panose="02000000000000000000" pitchFamily="2" charset="-78"/>
                <a:cs typeface="Sakkal Majalla" panose="02000000000000000000" pitchFamily="2" charset="-78"/>
              </a:rPr>
              <a:t>.</a:t>
            </a:r>
          </a:p>
          <a:p>
            <a:pPr algn="just" rtl="1"/>
            <a:r>
              <a:rPr lang="ar-BH" sz="2600" b="1" dirty="0">
                <a:solidFill>
                  <a:srgbClr val="FF0000"/>
                </a:solidFill>
                <a:latin typeface="Sakkal Majalla" panose="02000000000000000000" pitchFamily="2" charset="-78"/>
                <a:cs typeface="Sakkal Majalla" panose="02000000000000000000" pitchFamily="2" charset="-78"/>
              </a:rPr>
              <a:t>دليلها:</a:t>
            </a:r>
            <a:r>
              <a:rPr lang="ar-BH" sz="2600" b="1" dirty="0">
                <a:solidFill>
                  <a:prstClr val="black"/>
                </a:solidFill>
                <a:latin typeface="Sakkal Majalla" panose="02000000000000000000" pitchFamily="2" charset="-78"/>
                <a:cs typeface="Sakkal Majalla" panose="02000000000000000000" pitchFamily="2" charset="-78"/>
              </a:rPr>
              <a:t> قال تعالى </a:t>
            </a:r>
            <a:r>
              <a:rPr lang="ar-BH" sz="2600" b="1" dirty="0" smtClean="0">
                <a:solidFill>
                  <a:prstClr val="black"/>
                </a:solidFill>
                <a:latin typeface="Sakkal Majalla" panose="02000000000000000000" pitchFamily="2" charset="-78"/>
                <a:cs typeface="Sakkal Majalla" panose="02000000000000000000" pitchFamily="2" charset="-78"/>
              </a:rPr>
              <a:t>:</a:t>
            </a:r>
            <a:r>
              <a:rPr lang="ar-SA" sz="2800" b="1" dirty="0" smtClean="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يَا أَيُّهَا النَّبِيّ </a:t>
            </a:r>
            <a:r>
              <a:rPr lang="ar-SA" sz="2800" b="1" kern="0" dirty="0">
                <a:solidFill>
                  <a:prstClr val="black"/>
                </a:solidFill>
                <a:latin typeface="Sakkal Majalla" panose="02000000000000000000" pitchFamily="2" charset="-78"/>
                <a:cs typeface="Sakkal Majalla" panose="02000000000000000000" pitchFamily="2" charset="-78"/>
              </a:rPr>
              <a:t>﴾</a:t>
            </a:r>
            <a:r>
              <a:rPr lang="ar-BH"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وقال</a:t>
            </a:r>
            <a:r>
              <a:rPr lang="en-US"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en-US" sz="2600" b="1"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SA" sz="2800" b="1" dirty="0" smtClean="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يَا أَيُّهَا الرَّسُولُ</a:t>
            </a:r>
            <a:r>
              <a:rPr lang="ar-SA" sz="2400" b="1" dirty="0">
                <a:solidFill>
                  <a:prstClr val="black"/>
                </a:solidFill>
                <a:latin typeface="Sakkal Majalla" panose="02000000000000000000" pitchFamily="2" charset="-78"/>
                <a:cs typeface="Sakkal Majalla" panose="02000000000000000000" pitchFamily="2" charset="-78"/>
              </a:rPr>
              <a:t>﴾</a:t>
            </a:r>
            <a:r>
              <a:rPr lang="ar-BH"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ونادى </a:t>
            </a:r>
            <a:r>
              <a:rPr lang="ar-BH" sz="2600"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بقيّة </a:t>
            </a:r>
            <a:r>
              <a:rPr lang="ar-BH" sz="26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الأنبياء بأسمائهم</a:t>
            </a:r>
            <a:r>
              <a:rPr lang="ar-BH"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cs typeface="Sakkal Majalla" panose="02000000000000000000" pitchFamily="2" charset="-78"/>
              </a:rPr>
              <a:t> قال </a:t>
            </a:r>
            <a:r>
              <a:rPr lang="ar-BH" sz="2600" b="1" dirty="0" smtClean="0">
                <a:solidFill>
                  <a:prstClr val="black"/>
                </a:solidFill>
                <a:latin typeface="Sakkal Majalla" panose="02000000000000000000" pitchFamily="2" charset="-78"/>
                <a:cs typeface="Sakkal Majalla" panose="02000000000000000000" pitchFamily="2" charset="-78"/>
              </a:rPr>
              <a:t>تعالى: </a:t>
            </a:r>
            <a:r>
              <a:rPr lang="ar-SA" sz="2800" b="1" dirty="0" smtClean="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يَا آدَمُ اسْكُنْ</a:t>
            </a:r>
            <a:r>
              <a:rPr lang="ar-SA" sz="2400" b="1" dirty="0">
                <a:solidFill>
                  <a:prstClr val="black"/>
                </a:solidFill>
                <a:latin typeface="Sakkal Majalla" panose="02000000000000000000" pitchFamily="2" charset="-78"/>
                <a:cs typeface="Sakkal Majalla" panose="02000000000000000000" pitchFamily="2" charset="-78"/>
              </a:rPr>
              <a:t>﴾</a:t>
            </a:r>
            <a:r>
              <a:rPr lang="ar-BH" sz="2600" b="1"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وقال</a:t>
            </a:r>
            <a:r>
              <a:rPr lang="en-US" sz="2600" b="1"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en-US"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SA" sz="2800" b="1" dirty="0">
                <a:solidFill>
                  <a:prstClr val="black"/>
                </a:solidFill>
                <a:latin typeface="Sakkal Majalla" panose="02000000000000000000" pitchFamily="2" charset="-78"/>
                <a:cs typeface="Sakkal Majalla" panose="02000000000000000000" pitchFamily="2" charset="-78"/>
              </a:rPr>
              <a:t> ﴿</a:t>
            </a:r>
            <a:r>
              <a:rPr lang="ar-SA" sz="2600" b="1" dirty="0">
                <a:solidFill>
                  <a:prstClr val="black"/>
                </a:solidFill>
                <a:latin typeface="Sakkal Majalla" panose="02000000000000000000" pitchFamily="2" charset="-78"/>
                <a:cs typeface="Sakkal Majalla" panose="02000000000000000000" pitchFamily="2" charset="-78"/>
              </a:rPr>
              <a:t>يَا يَحْيَى خُذِ الْكِتَابَ</a:t>
            </a:r>
            <a:r>
              <a:rPr lang="ar-SA" sz="2400" b="1" dirty="0">
                <a:solidFill>
                  <a:prstClr val="black"/>
                </a:solidFill>
                <a:latin typeface="Sakkal Majalla" panose="02000000000000000000" pitchFamily="2" charset="-78"/>
                <a:cs typeface="Sakkal Majalla" panose="02000000000000000000" pitchFamily="2" charset="-78"/>
              </a:rPr>
              <a:t>﴾</a:t>
            </a:r>
            <a:r>
              <a:rPr lang="ar-BH"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endParaRPr lang="en-US" sz="2600" b="1" dirty="0">
              <a:solidFill>
                <a:prstClr val="black"/>
              </a:solidFill>
              <a:latin typeface="Sakkal Majalla" panose="02000000000000000000" pitchFamily="2" charset="-78"/>
              <a:cs typeface="Sakkal Majalla" panose="02000000000000000000" pitchFamily="2" charset="-78"/>
            </a:endParaRPr>
          </a:p>
        </p:txBody>
      </p:sp>
      <p:pic>
        <p:nvPicPr>
          <p:cNvPr id="15" name="Picture 14">
            <a:extLst>
              <a:ext uri="{FF2B5EF4-FFF2-40B4-BE49-F238E27FC236}">
                <a16:creationId xmlns:a16="http://schemas.microsoft.com/office/drawing/2014/main" id="{A22533E3-2487-4CE8-8150-712F55B497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9"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451828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61116"/>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ounded Rectangle 11"/>
          <p:cNvSpPr/>
          <p:nvPr/>
        </p:nvSpPr>
        <p:spPr>
          <a:xfrm>
            <a:off x="749707" y="4988615"/>
            <a:ext cx="10692581" cy="1393674"/>
          </a:xfrm>
          <a:prstGeom prst="roundRect">
            <a:avLst/>
          </a:prstGeom>
          <a:solidFill>
            <a:schemeClr val="accent2">
              <a:lumMod val="20000"/>
              <a:lumOff val="80000"/>
            </a:schemeClr>
          </a:solidFill>
          <a:ln w="28575">
            <a:solidFill>
              <a:schemeClr val="accent2">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800" b="1" dirty="0" smtClean="0">
                <a:solidFill>
                  <a:srgbClr val="FF0000"/>
                </a:solidFill>
                <a:latin typeface="Sakkal Majalla" panose="02000000000000000000" pitchFamily="2" charset="-78"/>
                <a:cs typeface="Sakkal Majalla" panose="02000000000000000000" pitchFamily="2" charset="-78"/>
              </a:rPr>
              <a:t>الخاصّيّة </a:t>
            </a:r>
            <a:r>
              <a:rPr lang="ar-BH" sz="2800" b="1" dirty="0">
                <a:solidFill>
                  <a:srgbClr val="FF0000"/>
                </a:solidFill>
                <a:latin typeface="Sakkal Majalla" panose="02000000000000000000" pitchFamily="2" charset="-78"/>
                <a:cs typeface="Sakkal Majalla" panose="02000000000000000000" pitchFamily="2" charset="-78"/>
              </a:rPr>
              <a:t>الثامنة:</a:t>
            </a:r>
            <a:r>
              <a:rPr lang="ar-BH" sz="2800" b="1" dirty="0">
                <a:solidFill>
                  <a:prstClr val="black"/>
                </a:solidFill>
                <a:latin typeface="Sakkal Majalla" panose="02000000000000000000" pitchFamily="2" charset="-78"/>
                <a:cs typeface="Sakkal Majalla" panose="02000000000000000000" pitchFamily="2" charset="-78"/>
              </a:rPr>
              <a:t> </a:t>
            </a:r>
            <a:r>
              <a:rPr lang="ar-SA" sz="2800" b="1" dirty="0">
                <a:solidFill>
                  <a:prstClr val="black"/>
                </a:solidFill>
                <a:latin typeface="Sakkal Majalla" panose="02000000000000000000" pitchFamily="2" charset="-78"/>
                <a:cs typeface="Sakkal Majalla" panose="02000000000000000000" pitchFamily="2" charset="-78"/>
              </a:rPr>
              <a:t>أنّ الله رفع ذكره، </a:t>
            </a:r>
            <a:r>
              <a:rPr lang="ar-SA" sz="2800" dirty="0">
                <a:solidFill>
                  <a:prstClr val="black"/>
                </a:solidFill>
                <a:latin typeface="Sakkal Majalla" panose="02000000000000000000" pitchFamily="2" charset="-78"/>
                <a:cs typeface="Sakkal Majalla" panose="02000000000000000000" pitchFamily="2" charset="-78"/>
              </a:rPr>
              <a:t>فلا يُذكر سبحانه إلا ذُكِرَ معه النبي </a:t>
            </a:r>
            <a:r>
              <a:rPr lang="en-US"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SA" sz="2800" dirty="0">
                <a:solidFill>
                  <a:prstClr val="black"/>
                </a:solidFill>
                <a:latin typeface="Sakkal Majalla" panose="02000000000000000000" pitchFamily="2" charset="-78"/>
                <a:cs typeface="Sakkal Majalla" panose="02000000000000000000" pitchFamily="2" charset="-78"/>
              </a:rPr>
              <a:t>.</a:t>
            </a:r>
            <a:endParaRPr lang="ar-BH" sz="2800" dirty="0">
              <a:solidFill>
                <a:prstClr val="black"/>
              </a:solidFill>
              <a:latin typeface="Sakkal Majalla" panose="02000000000000000000" pitchFamily="2" charset="-78"/>
              <a:cs typeface="Sakkal Majalla" panose="02000000000000000000" pitchFamily="2" charset="-78"/>
            </a:endParaRPr>
          </a:p>
          <a:p>
            <a:pPr algn="just" rtl="1">
              <a:lnSpc>
                <a:spcPct val="150000"/>
              </a:lnSpc>
            </a:pPr>
            <a:r>
              <a:rPr lang="ar-BH" sz="2800" b="1" dirty="0">
                <a:solidFill>
                  <a:srgbClr val="FF0000"/>
                </a:solidFill>
                <a:latin typeface="Sakkal Majalla" panose="02000000000000000000" pitchFamily="2" charset="-78"/>
                <a:cs typeface="Sakkal Majalla" panose="02000000000000000000" pitchFamily="2" charset="-78"/>
              </a:rPr>
              <a:t>دليلها: </a:t>
            </a:r>
            <a:r>
              <a:rPr lang="ar-BH" sz="2800" b="1" dirty="0">
                <a:solidFill>
                  <a:prstClr val="black"/>
                </a:solidFill>
                <a:latin typeface="Sakkal Majalla" panose="02000000000000000000" pitchFamily="2" charset="-78"/>
                <a:cs typeface="Sakkal Majalla" panose="02000000000000000000" pitchFamily="2" charset="-78"/>
              </a:rPr>
              <a:t>قال تعالى : </a:t>
            </a:r>
            <a:r>
              <a:rPr lang="ar-SA" sz="2800" b="1" dirty="0">
                <a:solidFill>
                  <a:prstClr val="black"/>
                </a:solidFill>
                <a:latin typeface="Sakkal Majalla" panose="02000000000000000000" pitchFamily="2" charset="-78"/>
                <a:cs typeface="Sakkal Majalla" panose="02000000000000000000" pitchFamily="2" charset="-78"/>
              </a:rPr>
              <a:t>﴿وَرَفَعْنَا لَكَ ذِكْرَكَ﴾</a:t>
            </a:r>
            <a:r>
              <a:rPr lang="ar-BH" sz="28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endParaRPr lang="en-US" sz="2800" b="1" dirty="0">
              <a:solidFill>
                <a:prstClr val="black"/>
              </a:solidFill>
              <a:latin typeface="Sakkal Majalla" panose="02000000000000000000" pitchFamily="2" charset="-78"/>
              <a:cs typeface="Sakkal Majalla" panose="02000000000000000000" pitchFamily="2" charset="-78"/>
            </a:endParaRPr>
          </a:p>
        </p:txBody>
      </p:sp>
      <p:sp>
        <p:nvSpPr>
          <p:cNvPr id="13" name="Rounded Rectangle 12"/>
          <p:cNvSpPr/>
          <p:nvPr/>
        </p:nvSpPr>
        <p:spPr>
          <a:xfrm>
            <a:off x="749707" y="1180448"/>
            <a:ext cx="10692581" cy="1773478"/>
          </a:xfrm>
          <a:prstGeom prst="roundRect">
            <a:avLst/>
          </a:prstGeom>
          <a:solidFill>
            <a:schemeClr val="accent5">
              <a:lumMod val="20000"/>
              <a:lumOff val="80000"/>
            </a:schemeClr>
          </a:solidFill>
          <a:ln w="28575">
            <a:solidFill>
              <a:schemeClr val="accent1">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800" b="1" dirty="0" smtClean="0">
                <a:solidFill>
                  <a:srgbClr val="FF0000"/>
                </a:solidFill>
                <a:latin typeface="Sakkal Majalla" panose="02000000000000000000" pitchFamily="2" charset="-78"/>
                <a:cs typeface="Sakkal Majalla" panose="02000000000000000000" pitchFamily="2" charset="-78"/>
              </a:rPr>
              <a:t>الخاصّيّة </a:t>
            </a:r>
            <a:r>
              <a:rPr lang="ar-BH" sz="2800" b="1" dirty="0">
                <a:solidFill>
                  <a:srgbClr val="FF0000"/>
                </a:solidFill>
                <a:latin typeface="Sakkal Majalla" panose="02000000000000000000" pitchFamily="2" charset="-78"/>
                <a:cs typeface="Sakkal Majalla" panose="02000000000000000000" pitchFamily="2" charset="-78"/>
              </a:rPr>
              <a:t>السادسة: </a:t>
            </a:r>
            <a:r>
              <a:rPr lang="ar-SA" sz="2800" b="1" dirty="0">
                <a:solidFill>
                  <a:prstClr val="black"/>
                </a:solidFill>
                <a:latin typeface="Sakkal Majalla" panose="02000000000000000000" pitchFamily="2" charset="-78"/>
                <a:cs typeface="Sakkal Majalla" panose="02000000000000000000" pitchFamily="2" charset="-78"/>
              </a:rPr>
              <a:t>أنّ ق</a:t>
            </a:r>
            <a:r>
              <a:rPr lang="ar-BH" sz="2800" b="1" dirty="0">
                <a:solidFill>
                  <a:prstClr val="black"/>
                </a:solidFill>
                <a:latin typeface="Sakkal Majalla" panose="02000000000000000000" pitchFamily="2" charset="-78"/>
                <a:cs typeface="Sakkal Majalla" panose="02000000000000000000" pitchFamily="2" charset="-78"/>
              </a:rPr>
              <a:t>َ</a:t>
            </a:r>
            <a:r>
              <a:rPr lang="ar-SA" sz="2800" b="1" dirty="0">
                <a:solidFill>
                  <a:prstClr val="black"/>
                </a:solidFill>
                <a:latin typeface="Sakkal Majalla" panose="02000000000000000000" pitchFamily="2" charset="-78"/>
                <a:cs typeface="Sakkal Majalla" panose="02000000000000000000" pitchFamily="2" charset="-78"/>
              </a:rPr>
              <a:t>ر</a:t>
            </a:r>
            <a:r>
              <a:rPr lang="ar-BH" sz="2800" b="1" dirty="0">
                <a:solidFill>
                  <a:prstClr val="black"/>
                </a:solidFill>
                <a:latin typeface="Sakkal Majalla" panose="02000000000000000000" pitchFamily="2" charset="-78"/>
                <a:cs typeface="Sakkal Majalla" panose="02000000000000000000" pitchFamily="2" charset="-78"/>
              </a:rPr>
              <a:t>ْ</a:t>
            </a:r>
            <a:r>
              <a:rPr lang="ar-SA" sz="2800" b="1" dirty="0">
                <a:solidFill>
                  <a:prstClr val="black"/>
                </a:solidFill>
                <a:latin typeface="Sakkal Majalla" panose="02000000000000000000" pitchFamily="2" charset="-78"/>
                <a:cs typeface="Sakkal Majalla" panose="02000000000000000000" pitchFamily="2" charset="-78"/>
              </a:rPr>
              <a:t>ن</a:t>
            </a:r>
            <a:r>
              <a:rPr lang="ar-BH" sz="2800" b="1" dirty="0">
                <a:solidFill>
                  <a:prstClr val="black"/>
                </a:solidFill>
                <a:latin typeface="Sakkal Majalla" panose="02000000000000000000" pitchFamily="2" charset="-78"/>
                <a:cs typeface="Sakkal Majalla" panose="02000000000000000000" pitchFamily="2" charset="-78"/>
              </a:rPr>
              <a:t>َ</a:t>
            </a:r>
            <a:r>
              <a:rPr lang="ar-SA" sz="2800" b="1" dirty="0">
                <a:solidFill>
                  <a:prstClr val="black"/>
                </a:solidFill>
                <a:latin typeface="Sakkal Majalla" panose="02000000000000000000" pitchFamily="2" charset="-78"/>
                <a:cs typeface="Sakkal Majalla" panose="02000000000000000000" pitchFamily="2" charset="-78"/>
              </a:rPr>
              <a:t>ه</a:t>
            </a:r>
            <a:r>
              <a:rPr lang="ar-BH" sz="2800" b="1" dirty="0">
                <a:solidFill>
                  <a:prstClr val="black"/>
                </a:solidFill>
                <a:latin typeface="Sakkal Majalla" panose="02000000000000000000" pitchFamily="2" charset="-78"/>
                <a:cs typeface="Sakkal Majalla" panose="02000000000000000000" pitchFamily="2" charset="-78"/>
              </a:rPr>
              <a:t>ُ</a:t>
            </a:r>
            <a:r>
              <a:rPr lang="ar-SA" sz="2800" b="1" dirty="0">
                <a:solidFill>
                  <a:prstClr val="black"/>
                </a:solidFill>
                <a:latin typeface="Sakkal Majalla" panose="02000000000000000000" pitchFamily="2" charset="-78"/>
                <a:cs typeface="Sakkal Majalla" panose="02000000000000000000" pitchFamily="2" charset="-78"/>
              </a:rPr>
              <a:t> </a:t>
            </a:r>
            <a:r>
              <a:rPr lang="en-US" sz="28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en-US" sz="2800" b="1" dirty="0">
                <a:solidFill>
                  <a:prstClr val="black"/>
                </a:solidFill>
                <a:latin typeface="Sakkal Majalla" panose="02000000000000000000" pitchFamily="2" charset="-78"/>
                <a:cs typeface="Sakkal Majalla" panose="02000000000000000000" pitchFamily="2" charset="-78"/>
              </a:rPr>
              <a:t> </a:t>
            </a:r>
            <a:r>
              <a:rPr lang="ar-BH" sz="2800" b="1" dirty="0">
                <a:solidFill>
                  <a:prstClr val="black"/>
                </a:solidFill>
                <a:latin typeface="Sakkal Majalla" panose="02000000000000000000" pitchFamily="2" charset="-78"/>
                <a:cs typeface="Sakkal Majalla" panose="02000000000000000000" pitchFamily="2" charset="-78"/>
              </a:rPr>
              <a:t> </a:t>
            </a:r>
            <a:r>
              <a:rPr lang="ar-SA" sz="2800" b="1" dirty="0">
                <a:solidFill>
                  <a:prstClr val="black"/>
                </a:solidFill>
                <a:latin typeface="Sakkal Majalla" panose="02000000000000000000" pitchFamily="2" charset="-78"/>
                <a:cs typeface="Sakkal Majalla" panose="02000000000000000000" pitchFamily="2" charset="-78"/>
              </a:rPr>
              <a:t>خير قر</a:t>
            </a:r>
            <a:r>
              <a:rPr lang="ar-BH" sz="2800" b="1" dirty="0">
                <a:solidFill>
                  <a:prstClr val="black"/>
                </a:solidFill>
                <a:latin typeface="Sakkal Majalla" panose="02000000000000000000" pitchFamily="2" charset="-78"/>
                <a:cs typeface="Sakkal Majalla" panose="02000000000000000000" pitchFamily="2" charset="-78"/>
              </a:rPr>
              <a:t>ُ</a:t>
            </a:r>
            <a:r>
              <a:rPr lang="ar-SA" sz="2800" b="1" dirty="0" err="1">
                <a:solidFill>
                  <a:prstClr val="black"/>
                </a:solidFill>
                <a:latin typeface="Sakkal Majalla" panose="02000000000000000000" pitchFamily="2" charset="-78"/>
                <a:cs typeface="Sakkal Majalla" panose="02000000000000000000" pitchFamily="2" charset="-78"/>
              </a:rPr>
              <a:t>ون</a:t>
            </a:r>
            <a:r>
              <a:rPr lang="ar-SA" sz="2800" b="1" dirty="0">
                <a:solidFill>
                  <a:prstClr val="black"/>
                </a:solidFill>
                <a:latin typeface="Sakkal Majalla" panose="02000000000000000000" pitchFamily="2" charset="-78"/>
                <a:cs typeface="Sakkal Majalla" panose="02000000000000000000" pitchFamily="2" charset="-78"/>
              </a:rPr>
              <a:t> بني آدم</a:t>
            </a:r>
            <a:r>
              <a:rPr lang="ar-BH" sz="2800" dirty="0">
                <a:solidFill>
                  <a:prstClr val="black"/>
                </a:solidFill>
                <a:latin typeface="Sakkal Majalla" panose="02000000000000000000" pitchFamily="2" charset="-78"/>
                <a:cs typeface="Sakkal Majalla" panose="02000000000000000000" pitchFamily="2" charset="-78"/>
              </a:rPr>
              <a:t>. </a:t>
            </a:r>
          </a:p>
          <a:p>
            <a:pPr algn="just" rtl="1">
              <a:lnSpc>
                <a:spcPct val="150000"/>
              </a:lnSpc>
            </a:pPr>
            <a:r>
              <a:rPr lang="ar-BH" sz="2800" b="1" dirty="0">
                <a:solidFill>
                  <a:srgbClr val="FF0000"/>
                </a:solidFill>
                <a:latin typeface="Sakkal Majalla" panose="02000000000000000000" pitchFamily="2" charset="-78"/>
                <a:cs typeface="Sakkal Majalla" panose="02000000000000000000" pitchFamily="2" charset="-78"/>
              </a:rPr>
              <a:t>دليلها: </a:t>
            </a:r>
            <a:r>
              <a:rPr lang="ar-BH" sz="2800" b="1" dirty="0">
                <a:solidFill>
                  <a:prstClr val="black"/>
                </a:solidFill>
                <a:latin typeface="Sakkal Majalla" panose="02000000000000000000" pitchFamily="2" charset="-78"/>
                <a:cs typeface="Sakkal Majalla" panose="02000000000000000000" pitchFamily="2" charset="-78"/>
              </a:rPr>
              <a:t> عَنْ أَبِي هُرَيْرَةَ </a:t>
            </a:r>
            <a:r>
              <a:rPr lang="ar-BH" sz="28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cs typeface="Sakkal Majalla" panose="02000000000000000000" pitchFamily="2" charset="-78"/>
              </a:rPr>
              <a:t>، أَنَّ رَسُولَ اللَّهِ </a:t>
            </a:r>
            <a:r>
              <a:rPr lang="ar-BH" sz="28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cs typeface="Sakkal Majalla" panose="02000000000000000000" pitchFamily="2" charset="-78"/>
              </a:rPr>
              <a:t>، قَالَ: "بُعِثْتُ مِنْ خَيْرِ قُرُونِ بَنِي آدَمَ، قَرْنًا فَقَرْنًا، حَتَّى كُنْتُ مِنَ القَرْنِ الَّذِي كُنْتُ فِيهِ".</a:t>
            </a:r>
          </a:p>
        </p:txBody>
      </p:sp>
      <p:sp>
        <p:nvSpPr>
          <p:cNvPr id="14" name="Rounded Rectangle 13"/>
          <p:cNvSpPr/>
          <p:nvPr/>
        </p:nvSpPr>
        <p:spPr>
          <a:xfrm>
            <a:off x="749708" y="3010185"/>
            <a:ext cx="10692581" cy="1922171"/>
          </a:xfrm>
          <a:prstGeom prst="roundRect">
            <a:avLst/>
          </a:prstGeom>
          <a:solidFill>
            <a:schemeClr val="accent6">
              <a:lumMod val="20000"/>
              <a:lumOff val="80000"/>
            </a:schemeClr>
          </a:solidFill>
          <a:ln w="28575">
            <a:solidFill>
              <a:schemeClr val="accent6">
                <a:lumMod val="75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800" b="1" dirty="0" smtClean="0">
                <a:solidFill>
                  <a:srgbClr val="FF0000"/>
                </a:solidFill>
                <a:latin typeface="Sakkal Majalla" panose="02000000000000000000" pitchFamily="2" charset="-78"/>
                <a:cs typeface="Sakkal Majalla" panose="02000000000000000000" pitchFamily="2" charset="-78"/>
              </a:rPr>
              <a:t>الخاصّيّة </a:t>
            </a:r>
            <a:r>
              <a:rPr lang="ar-BH" sz="2800" b="1" dirty="0">
                <a:solidFill>
                  <a:srgbClr val="FF0000"/>
                </a:solidFill>
                <a:latin typeface="Sakkal Majalla" panose="02000000000000000000" pitchFamily="2" charset="-78"/>
                <a:cs typeface="Sakkal Majalla" panose="02000000000000000000" pitchFamily="2" charset="-78"/>
              </a:rPr>
              <a:t>السّابعة:</a:t>
            </a:r>
            <a:r>
              <a:rPr lang="ar-BH" sz="2800" b="1" dirty="0">
                <a:solidFill>
                  <a:prstClr val="black"/>
                </a:solidFill>
                <a:latin typeface="Sakkal Majalla" panose="02000000000000000000" pitchFamily="2" charset="-78"/>
                <a:cs typeface="Sakkal Majalla" panose="02000000000000000000" pitchFamily="2" charset="-78"/>
              </a:rPr>
              <a:t> أنّ الله غفر له ما تقدّم من ذنبه وما تأخر</a:t>
            </a:r>
            <a:r>
              <a:rPr lang="ar-BH" sz="2800" dirty="0">
                <a:solidFill>
                  <a:prstClr val="black"/>
                </a:solidFill>
                <a:latin typeface="Sakkal Majalla" panose="02000000000000000000" pitchFamily="2" charset="-78"/>
                <a:cs typeface="Sakkal Majalla" panose="02000000000000000000" pitchFamily="2" charset="-78"/>
              </a:rPr>
              <a:t>. </a:t>
            </a:r>
          </a:p>
          <a:p>
            <a:pPr algn="just" rtl="1">
              <a:lnSpc>
                <a:spcPct val="150000"/>
              </a:lnSpc>
            </a:pPr>
            <a:r>
              <a:rPr lang="ar-BH" sz="2800" b="1" dirty="0">
                <a:solidFill>
                  <a:srgbClr val="FF0000"/>
                </a:solidFill>
                <a:latin typeface="Sakkal Majalla" panose="02000000000000000000" pitchFamily="2" charset="-78"/>
                <a:cs typeface="Sakkal Majalla" panose="02000000000000000000" pitchFamily="2" charset="-78"/>
              </a:rPr>
              <a:t>دليلها:</a:t>
            </a:r>
            <a:r>
              <a:rPr lang="ar-BH" sz="2800" b="1" dirty="0">
                <a:solidFill>
                  <a:prstClr val="black"/>
                </a:solidFill>
                <a:latin typeface="Sakkal Majalla" panose="02000000000000000000" pitchFamily="2" charset="-78"/>
                <a:cs typeface="Sakkal Majalla" panose="02000000000000000000" pitchFamily="2" charset="-78"/>
              </a:rPr>
              <a:t> قال تعالى : </a:t>
            </a:r>
            <a:r>
              <a:rPr lang="ar-SA" sz="2800" b="1" dirty="0">
                <a:solidFill>
                  <a:prstClr val="black"/>
                </a:solidFill>
                <a:latin typeface="Sakkal Majalla" panose="02000000000000000000" pitchFamily="2" charset="-78"/>
                <a:cs typeface="Sakkal Majalla" panose="02000000000000000000" pitchFamily="2" charset="-78"/>
              </a:rPr>
              <a:t>﴿إِنَّا فَتَحْنَا لَكَ فَتْحًا مُّبِينًا {</a:t>
            </a:r>
            <a:r>
              <a:rPr lang="ar-BH" sz="2800" b="1" dirty="0">
                <a:solidFill>
                  <a:prstClr val="black"/>
                </a:solidFill>
                <a:latin typeface="Sakkal Majalla" panose="02000000000000000000" pitchFamily="2" charset="-78"/>
                <a:cs typeface="Sakkal Majalla" panose="02000000000000000000" pitchFamily="2" charset="-78"/>
              </a:rPr>
              <a:t>1</a:t>
            </a:r>
            <a:r>
              <a:rPr lang="ar-SA" sz="2800" b="1" dirty="0">
                <a:solidFill>
                  <a:prstClr val="black"/>
                </a:solidFill>
                <a:latin typeface="Sakkal Majalla" panose="02000000000000000000" pitchFamily="2" charset="-78"/>
                <a:cs typeface="Sakkal Majalla" panose="02000000000000000000" pitchFamily="2" charset="-78"/>
              </a:rPr>
              <a:t>} لِيَغْفِرَ لَكَ اللَّهُ مَا تَقَدَّمَ مِن ذَنبِكَ وَمَا تَأَخَّرَ وَيُتِمَّ نِعْمَتَهُ عَلَيْكَ وَيَهْدِيَكَ صِرَاطًا مُّسْتَقِيمًا﴾</a:t>
            </a:r>
            <a:r>
              <a:rPr lang="ar-BH" sz="28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endParaRPr lang="ar-BH" sz="2800" b="1" dirty="0">
              <a:solidFill>
                <a:prstClr val="black"/>
              </a:solidFill>
              <a:latin typeface="Sakkal Majalla" panose="02000000000000000000" pitchFamily="2" charset="-78"/>
              <a:cs typeface="Sakkal Majalla" panose="02000000000000000000" pitchFamily="2" charset="-78"/>
            </a:endParaRPr>
          </a:p>
        </p:txBody>
      </p:sp>
      <p:pic>
        <p:nvPicPr>
          <p:cNvPr id="15" name="Picture 14">
            <a:extLst>
              <a:ext uri="{FF2B5EF4-FFF2-40B4-BE49-F238E27FC236}">
                <a16:creationId xmlns:a16="http://schemas.microsoft.com/office/drawing/2014/main" id="{A006F089-86D3-453D-BBA1-C736616F3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9"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8413405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15051"/>
            <a:ext cx="1646183" cy="1268068"/>
          </a:xfrm>
          <a:prstGeom prst="rect">
            <a:avLst/>
          </a:prstGeom>
        </p:spPr>
      </p:pic>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9" name="Straight Connector 8"/>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044890" y="102750"/>
            <a:ext cx="1988666" cy="707886"/>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0" algn="ctr" rtl="1"/>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نشاط (</a:t>
            </a:r>
            <a:r>
              <a:rPr lang="en-US"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1</a:t>
            </a:r>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a:t>
            </a:r>
          </a:p>
        </p:txBody>
      </p:sp>
      <p:sp>
        <p:nvSpPr>
          <p:cNvPr id="17" name="Rounded Rectangle 16"/>
          <p:cNvSpPr/>
          <p:nvPr/>
        </p:nvSpPr>
        <p:spPr>
          <a:xfrm>
            <a:off x="3588944" y="1044180"/>
            <a:ext cx="4900558" cy="1048066"/>
          </a:xfrm>
          <a:prstGeom prst="roundRect">
            <a:avLst/>
          </a:prstGeom>
          <a:solidFill>
            <a:schemeClr val="accent4">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أُدلّلُ على </a:t>
            </a:r>
            <a:r>
              <a:rPr lang="ar-BH" sz="3200" b="1" dirty="0"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خصائص </a:t>
            </a:r>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الرسول </a:t>
            </a:r>
            <a:r>
              <a:rPr lang="en-US"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الآتية:</a:t>
            </a:r>
          </a:p>
        </p:txBody>
      </p:sp>
      <p:sp>
        <p:nvSpPr>
          <p:cNvPr id="19" name="Cloud 18">
            <a:extLst>
              <a:ext uri="{FF2B5EF4-FFF2-40B4-BE49-F238E27FC236}">
                <a16:creationId xmlns:a16="http://schemas.microsoft.com/office/drawing/2014/main" id="{92C2CB30-B951-4D69-A302-C2FC7C202E75}"/>
              </a:ext>
            </a:extLst>
          </p:cNvPr>
          <p:cNvSpPr/>
          <p:nvPr/>
        </p:nvSpPr>
        <p:spPr>
          <a:xfrm>
            <a:off x="309489" y="937500"/>
            <a:ext cx="1995976" cy="1000357"/>
          </a:xfrm>
          <a:prstGeom prst="cloud">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dirty="0">
                <a:solidFill>
                  <a:prstClr val="black"/>
                </a:solidFill>
                <a:latin typeface="Sakkal Majalla" panose="02000000000000000000" pitchFamily="2" charset="-78"/>
                <a:cs typeface="Sakkal Majalla" panose="02000000000000000000" pitchFamily="2" charset="-78"/>
              </a:rPr>
              <a:t>الإجابة</a:t>
            </a:r>
            <a:endParaRPr lang="en-US" sz="3000" dirty="0">
              <a:solidFill>
                <a:prstClr val="black"/>
              </a:solidFill>
              <a:latin typeface="Sakkal Majalla" panose="02000000000000000000" pitchFamily="2" charset="-78"/>
              <a:cs typeface="Sakkal Majalla" panose="02000000000000000000" pitchFamily="2" charset="-78"/>
            </a:endParaRPr>
          </a:p>
        </p:txBody>
      </p:sp>
      <p:sp>
        <p:nvSpPr>
          <p:cNvPr id="22" name="Rounded Rectangle 21"/>
          <p:cNvSpPr/>
          <p:nvPr/>
        </p:nvSpPr>
        <p:spPr>
          <a:xfrm>
            <a:off x="401851" y="2156330"/>
            <a:ext cx="11629916" cy="1266546"/>
          </a:xfrm>
          <a:prstGeom prst="round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lnSpc>
                <a:spcPct val="150000"/>
              </a:lnSpc>
            </a:pPr>
            <a:r>
              <a:rPr lang="ar-BH" sz="2800" dirty="0">
                <a:latin typeface="Sakkal Majalla" panose="02000000000000000000" pitchFamily="2" charset="-78"/>
                <a:cs typeface="Sakkal Majalla" panose="02000000000000000000" pitchFamily="2" charset="-78"/>
              </a:rPr>
              <a:t>1. حفظ الله تعالى كتابه المنزل عليه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dirty="0">
                <a:latin typeface="Sakkal Majalla" panose="02000000000000000000" pitchFamily="2" charset="-78"/>
                <a:cs typeface="Sakkal Majalla" panose="02000000000000000000" pitchFamily="2" charset="-78"/>
              </a:rPr>
              <a:t>.</a:t>
            </a:r>
          </a:p>
          <a:p>
            <a:pPr algn="r" rtl="1">
              <a:lnSpc>
                <a:spcPct val="150000"/>
              </a:lnSpc>
            </a:pPr>
            <a:r>
              <a:rPr lang="ar-BH" sz="2800" dirty="0">
                <a:latin typeface="Sakkal Majalla" panose="02000000000000000000" pitchFamily="2" charset="-78"/>
                <a:cs typeface="Sakkal Majalla" panose="02000000000000000000" pitchFamily="2" charset="-78"/>
              </a:rPr>
              <a:t>..............................................................................................................................................................................................</a:t>
            </a:r>
          </a:p>
        </p:txBody>
      </p:sp>
      <p:sp>
        <p:nvSpPr>
          <p:cNvPr id="23" name="Rounded Rectangle 22"/>
          <p:cNvSpPr/>
          <p:nvPr/>
        </p:nvSpPr>
        <p:spPr>
          <a:xfrm>
            <a:off x="401850" y="3485511"/>
            <a:ext cx="11629917" cy="1156793"/>
          </a:xfrm>
          <a:prstGeom prst="round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lnSpc>
                <a:spcPct val="150000"/>
              </a:lnSpc>
            </a:pPr>
            <a:r>
              <a:rPr lang="ar-BH" sz="2800" dirty="0">
                <a:latin typeface="Sakkal Majalla" panose="02000000000000000000" pitchFamily="2" charset="-78"/>
                <a:cs typeface="Sakkal Majalla" panose="02000000000000000000" pitchFamily="2" charset="-78"/>
              </a:rPr>
              <a:t>2. </a:t>
            </a:r>
            <a:r>
              <a:rPr lang="ar-SA" sz="2800" dirty="0">
                <a:solidFill>
                  <a:prstClr val="black"/>
                </a:solidFill>
                <a:latin typeface="Sakkal Majalla" panose="02000000000000000000" pitchFamily="2" charset="-78"/>
                <a:cs typeface="Sakkal Majalla" panose="02000000000000000000" pitchFamily="2" charset="-78"/>
              </a:rPr>
              <a:t>أن</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 الله</a:t>
            </a:r>
            <a:r>
              <a:rPr lang="ar-BH" sz="2800" dirty="0">
                <a:solidFill>
                  <a:prstClr val="black"/>
                </a:solidFill>
                <a:latin typeface="Sakkal Majalla" panose="02000000000000000000" pitchFamily="2" charset="-78"/>
                <a:cs typeface="Sakkal Majalla" panose="02000000000000000000" pitchFamily="2" charset="-78"/>
              </a:rPr>
              <a:t> تعالى</a:t>
            </a:r>
            <a:r>
              <a:rPr lang="ar-SA" sz="2800" dirty="0">
                <a:solidFill>
                  <a:prstClr val="black"/>
                </a:solidFill>
                <a:latin typeface="Sakkal Majalla" panose="02000000000000000000" pitchFamily="2" charset="-78"/>
                <a:cs typeface="Sakkal Majalla" panose="02000000000000000000" pitchFamily="2" charset="-78"/>
              </a:rPr>
              <a:t> أقسم بحياته </a:t>
            </a:r>
            <a:r>
              <a:rPr lang="en-US"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a:t>
            </a:r>
            <a:endParaRPr lang="en-US" sz="2800" dirty="0">
              <a:solidFill>
                <a:prstClr val="black"/>
              </a:solidFill>
              <a:latin typeface="Sakkal Majalla" panose="02000000000000000000" pitchFamily="2" charset="-78"/>
              <a:cs typeface="Sakkal Majalla" panose="02000000000000000000" pitchFamily="2" charset="-78"/>
            </a:endParaRPr>
          </a:p>
        </p:txBody>
      </p:sp>
      <p:sp>
        <p:nvSpPr>
          <p:cNvPr id="24" name="Rounded Rectangle 23"/>
          <p:cNvSpPr/>
          <p:nvPr/>
        </p:nvSpPr>
        <p:spPr>
          <a:xfrm>
            <a:off x="412123" y="4758713"/>
            <a:ext cx="11629917" cy="1509871"/>
          </a:xfrm>
          <a:prstGeom prst="roundRect">
            <a:avLst/>
          </a:prstGeo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3.</a:t>
            </a:r>
            <a:r>
              <a:rPr lang="ar-SA" sz="2800" dirty="0">
                <a:solidFill>
                  <a:prstClr val="black"/>
                </a:solidFill>
                <a:latin typeface="Sakkal Majalla" panose="02000000000000000000" pitchFamily="2" charset="-78"/>
                <a:cs typeface="Sakkal Majalla" panose="02000000000000000000" pitchFamily="2" charset="-78"/>
              </a:rPr>
              <a:t> أنّ قرنه </a:t>
            </a:r>
            <a:r>
              <a:rPr lang="en-US"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en-US" sz="2800" dirty="0">
                <a:solidFill>
                  <a:prstClr val="black"/>
                </a:solidFill>
                <a:latin typeface="Sakkal Majalla" panose="02000000000000000000" pitchFamily="2" charset="-78"/>
                <a:cs typeface="Sakkal Majalla" panose="02000000000000000000" pitchFamily="2" charset="-78"/>
              </a:rPr>
              <a:t> </a:t>
            </a:r>
            <a:r>
              <a:rPr lang="ar-SA" sz="2800" dirty="0">
                <a:solidFill>
                  <a:prstClr val="black"/>
                </a:solidFill>
                <a:latin typeface="Sakkal Majalla" panose="02000000000000000000" pitchFamily="2" charset="-78"/>
                <a:cs typeface="Sakkal Majalla" panose="02000000000000000000" pitchFamily="2" charset="-78"/>
              </a:rPr>
              <a:t>خير قرون بني آدم</a:t>
            </a:r>
            <a:r>
              <a:rPr lang="ar-BH" sz="2800" dirty="0">
                <a:solidFill>
                  <a:prstClr val="black"/>
                </a:solidFill>
                <a:latin typeface="Sakkal Majalla" panose="02000000000000000000" pitchFamily="2" charset="-78"/>
                <a:cs typeface="Sakkal Majalla" panose="02000000000000000000" pitchFamily="2" charset="-78"/>
              </a:rPr>
              <a:t>. </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endParaRPr lang="en-US"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endParaRPr>
          </a:p>
          <a:p>
            <a:pPr algn="r" rtl="1">
              <a:lnSpc>
                <a:spcPct val="150000"/>
              </a:lnSpc>
            </a:pPr>
            <a:r>
              <a:rPr lang="ar-BH" sz="1200" dirty="0">
                <a:latin typeface="Sakkal Majalla" panose="02000000000000000000" pitchFamily="2" charset="-78"/>
                <a:cs typeface="Sakkal Majalla" panose="02000000000000000000" pitchFamily="2" charset="-78"/>
              </a:rPr>
              <a:t> </a:t>
            </a:r>
            <a:r>
              <a:rPr lang="ar-BH" sz="12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12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 name="Rounded Rectangle 1"/>
          <p:cNvSpPr/>
          <p:nvPr/>
        </p:nvSpPr>
        <p:spPr>
          <a:xfrm>
            <a:off x="604515" y="2807771"/>
            <a:ext cx="11307651" cy="489397"/>
          </a:xfrm>
          <a:prstGeom prst="round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r>
              <a:rPr lang="ar-BH" sz="2400" b="1" dirty="0">
                <a:latin typeface="Sakkal Majalla" panose="02000000000000000000" pitchFamily="2" charset="-78"/>
                <a:cs typeface="Sakkal Majalla" panose="02000000000000000000" pitchFamily="2" charset="-78"/>
              </a:rPr>
              <a:t>قال تعالى: </a:t>
            </a:r>
            <a:r>
              <a:rPr lang="ar-SA" sz="2400" b="1" dirty="0">
                <a:solidFill>
                  <a:prstClr val="black"/>
                </a:solidFill>
                <a:latin typeface="Sakkal Majalla" panose="02000000000000000000" pitchFamily="2" charset="-78"/>
                <a:cs typeface="Sakkal Majalla" panose="02000000000000000000" pitchFamily="2" charset="-78"/>
              </a:rPr>
              <a:t>﴿</a:t>
            </a:r>
            <a:r>
              <a:rPr lang="ar-SA" sz="2400" b="1" dirty="0">
                <a:latin typeface="Sakkal Majalla" panose="02000000000000000000" pitchFamily="2" charset="-78"/>
                <a:cs typeface="Sakkal Majalla" panose="02000000000000000000" pitchFamily="2" charset="-78"/>
              </a:rPr>
              <a:t>إِنَّا نَحْنُ نَزَّلْنَا الذِّكْرَ وَإِنَّا لَهُ لَحَافِظُونَ</a:t>
            </a:r>
            <a:r>
              <a:rPr lang="ar-SA" sz="2400" b="1" dirty="0">
                <a:solidFill>
                  <a:prstClr val="black"/>
                </a:solidFill>
                <a:latin typeface="Sakkal Majalla" panose="02000000000000000000" pitchFamily="2" charset="-78"/>
                <a:cs typeface="Sakkal Majalla" panose="02000000000000000000" pitchFamily="2" charset="-78"/>
              </a:rPr>
              <a:t>﴾</a:t>
            </a:r>
            <a:r>
              <a:rPr lang="ar-BH" sz="2400" b="1" dirty="0">
                <a:latin typeface="Sakkal Majalla" panose="02000000000000000000" pitchFamily="2" charset="-78"/>
                <a:cs typeface="Sakkal Majalla" panose="02000000000000000000" pitchFamily="2" charset="-78"/>
                <a:sym typeface="AGA Arabesque" panose="05010101010101010101" pitchFamily="2" charset="2"/>
              </a:rPr>
              <a:t>.</a:t>
            </a:r>
            <a:endParaRPr lang="en-US" sz="2400" b="1" dirty="0">
              <a:latin typeface="Sakkal Majalla" panose="02000000000000000000" pitchFamily="2" charset="-78"/>
              <a:cs typeface="Sakkal Majalla" panose="02000000000000000000" pitchFamily="2" charset="-78"/>
            </a:endParaRPr>
          </a:p>
        </p:txBody>
      </p:sp>
      <p:sp>
        <p:nvSpPr>
          <p:cNvPr id="25" name="Rounded Rectangle 24"/>
          <p:cNvSpPr/>
          <p:nvPr/>
        </p:nvSpPr>
        <p:spPr>
          <a:xfrm>
            <a:off x="562980" y="4102544"/>
            <a:ext cx="11307651" cy="489397"/>
          </a:xfrm>
          <a:prstGeom prst="round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r>
              <a:rPr lang="ar-BH" sz="2400" dirty="0">
                <a:latin typeface="Sakkal Majalla" panose="02000000000000000000" pitchFamily="2" charset="-78"/>
                <a:cs typeface="Sakkal Majalla" panose="02000000000000000000" pitchFamily="2" charset="-78"/>
              </a:rPr>
              <a:t>قال تعالى: </a:t>
            </a:r>
            <a:r>
              <a:rPr lang="ar-SA" sz="2400" b="1" dirty="0">
                <a:solidFill>
                  <a:prstClr val="black"/>
                </a:solidFill>
                <a:latin typeface="Sakkal Majalla" panose="02000000000000000000" pitchFamily="2" charset="-78"/>
                <a:cs typeface="Sakkal Majalla" panose="02000000000000000000" pitchFamily="2" charset="-78"/>
              </a:rPr>
              <a:t>﴿لَعَمْرُكَ إِنَّهُمْ لَفِي سَكْرَتِهِمْ يَعْمَهُونَ﴾</a:t>
            </a:r>
            <a:r>
              <a:rPr lang="ar-BH" sz="2400" dirty="0">
                <a:latin typeface="Sakkal Majalla" panose="02000000000000000000" pitchFamily="2" charset="-78"/>
                <a:cs typeface="Sakkal Majalla" panose="02000000000000000000" pitchFamily="2" charset="-78"/>
                <a:sym typeface="AGA Arabesque" panose="05010101010101010101" pitchFamily="2" charset="2"/>
              </a:rPr>
              <a:t>.</a:t>
            </a:r>
            <a:endParaRPr lang="en-US" sz="2400" dirty="0">
              <a:latin typeface="Sakkal Majalla" panose="02000000000000000000" pitchFamily="2" charset="-78"/>
              <a:cs typeface="Sakkal Majalla" panose="02000000000000000000" pitchFamily="2" charset="-78"/>
            </a:endParaRPr>
          </a:p>
        </p:txBody>
      </p:sp>
      <p:sp>
        <p:nvSpPr>
          <p:cNvPr id="26" name="Rounded Rectangle 25"/>
          <p:cNvSpPr/>
          <p:nvPr/>
        </p:nvSpPr>
        <p:spPr>
          <a:xfrm>
            <a:off x="604516" y="5428157"/>
            <a:ext cx="11307651" cy="765877"/>
          </a:xfrm>
          <a:prstGeom prst="round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r>
              <a:rPr lang="ar-BH" sz="2400" b="1" dirty="0">
                <a:solidFill>
                  <a:prstClr val="black"/>
                </a:solidFill>
                <a:latin typeface="Sakkal Majalla" panose="02000000000000000000" pitchFamily="2" charset="-78"/>
                <a:cs typeface="Sakkal Majalla" panose="02000000000000000000" pitchFamily="2" charset="-78"/>
              </a:rPr>
              <a:t>عَنْ أَبِي هُرَيْرَةَ </a:t>
            </a:r>
            <a:r>
              <a:rPr lang="ar-BH" sz="24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400" b="1" dirty="0">
                <a:solidFill>
                  <a:prstClr val="black"/>
                </a:solidFill>
                <a:latin typeface="Sakkal Majalla" panose="02000000000000000000" pitchFamily="2" charset="-78"/>
                <a:cs typeface="Sakkal Majalla" panose="02000000000000000000" pitchFamily="2" charset="-78"/>
              </a:rPr>
              <a:t>، أَنَّ رَسُولَ اللَّهِ </a:t>
            </a:r>
            <a:r>
              <a:rPr lang="ar-BH" sz="24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400" b="1" dirty="0">
                <a:solidFill>
                  <a:prstClr val="black"/>
                </a:solidFill>
                <a:latin typeface="Sakkal Majalla" panose="02000000000000000000" pitchFamily="2" charset="-78"/>
                <a:cs typeface="Sakkal Majalla" panose="02000000000000000000" pitchFamily="2" charset="-78"/>
              </a:rPr>
              <a:t>، قَالَ: "بُعِثْتُ مِنْ خَيْرِ قُرُونِ بَنِي آدَمَ، قَرْنًا فَقَرْنًا، حَتَّى كُنْتُ مِنَ القَرْنِ الَّذِي كُنْتُ فِيهِ".</a:t>
            </a:r>
          </a:p>
        </p:txBody>
      </p:sp>
      <p:sp>
        <p:nvSpPr>
          <p:cNvPr id="18"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797181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1000"/>
                                        <p:tgtEl>
                                          <p:spTgt spid="17">
                                            <p:txEl>
                                              <p:pRg st="0" end="0"/>
                                            </p:txEl>
                                          </p:spTgt>
                                        </p:tgtEl>
                                      </p:cBhvr>
                                    </p:animEffect>
                                    <p:anim calcmode="lin" valueType="num">
                                      <p:cBhvr>
                                        <p:cTn id="12"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6"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ircle(in)">
                                      <p:cBhvr>
                                        <p:cTn id="17" dur="2000"/>
                                        <p:tgtEl>
                                          <p:spTgt spid="22"/>
                                        </p:tgtEl>
                                      </p:cBhvr>
                                    </p:animEffect>
                                  </p:childTnLst>
                                </p:cTn>
                              </p:par>
                            </p:childTnLst>
                          </p:cTn>
                        </p:par>
                        <p:par>
                          <p:cTn id="18" fill="hold">
                            <p:stCondLst>
                              <p:cond delay="5000"/>
                            </p:stCondLst>
                            <p:childTnLst>
                              <p:par>
                                <p:cTn id="19" presetID="6" presetClass="entr" presetSubtype="16"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circle(in)">
                                      <p:cBhvr>
                                        <p:cTn id="21" dur="2000"/>
                                        <p:tgtEl>
                                          <p:spTgt spid="23"/>
                                        </p:tgtEl>
                                      </p:cBhvr>
                                    </p:animEffect>
                                  </p:childTnLst>
                                </p:cTn>
                              </p:par>
                            </p:childTnLst>
                          </p:cTn>
                        </p:par>
                        <p:par>
                          <p:cTn id="22" fill="hold">
                            <p:stCondLst>
                              <p:cond delay="7000"/>
                            </p:stCondLst>
                            <p:childTnLst>
                              <p:par>
                                <p:cTn id="23" presetID="6"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circle(in)">
                                      <p:cBhvr>
                                        <p:cTn id="25" dur="20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580">
                                          <p:stCondLst>
                                            <p:cond delay="0"/>
                                          </p:stCondLst>
                                        </p:cTn>
                                        <p:tgtEl>
                                          <p:spTgt spid="19"/>
                                        </p:tgtEl>
                                      </p:cBhvr>
                                    </p:animEffect>
                                    <p:anim calcmode="lin" valueType="num">
                                      <p:cBhvr>
                                        <p:cTn id="31"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6" dur="26">
                                          <p:stCondLst>
                                            <p:cond delay="650"/>
                                          </p:stCondLst>
                                        </p:cTn>
                                        <p:tgtEl>
                                          <p:spTgt spid="19"/>
                                        </p:tgtEl>
                                      </p:cBhvr>
                                      <p:to x="100000" y="60000"/>
                                    </p:animScale>
                                    <p:animScale>
                                      <p:cBhvr>
                                        <p:cTn id="37" dur="166" decel="50000">
                                          <p:stCondLst>
                                            <p:cond delay="676"/>
                                          </p:stCondLst>
                                        </p:cTn>
                                        <p:tgtEl>
                                          <p:spTgt spid="19"/>
                                        </p:tgtEl>
                                      </p:cBhvr>
                                      <p:to x="100000" y="100000"/>
                                    </p:animScale>
                                    <p:animScale>
                                      <p:cBhvr>
                                        <p:cTn id="38" dur="26">
                                          <p:stCondLst>
                                            <p:cond delay="1312"/>
                                          </p:stCondLst>
                                        </p:cTn>
                                        <p:tgtEl>
                                          <p:spTgt spid="19"/>
                                        </p:tgtEl>
                                      </p:cBhvr>
                                      <p:to x="100000" y="80000"/>
                                    </p:animScale>
                                    <p:animScale>
                                      <p:cBhvr>
                                        <p:cTn id="39" dur="166" decel="50000">
                                          <p:stCondLst>
                                            <p:cond delay="1338"/>
                                          </p:stCondLst>
                                        </p:cTn>
                                        <p:tgtEl>
                                          <p:spTgt spid="19"/>
                                        </p:tgtEl>
                                      </p:cBhvr>
                                      <p:to x="100000" y="100000"/>
                                    </p:animScale>
                                    <p:animScale>
                                      <p:cBhvr>
                                        <p:cTn id="40" dur="26">
                                          <p:stCondLst>
                                            <p:cond delay="1642"/>
                                          </p:stCondLst>
                                        </p:cTn>
                                        <p:tgtEl>
                                          <p:spTgt spid="19"/>
                                        </p:tgtEl>
                                      </p:cBhvr>
                                      <p:to x="100000" y="90000"/>
                                    </p:animScale>
                                    <p:animScale>
                                      <p:cBhvr>
                                        <p:cTn id="41" dur="166" decel="50000">
                                          <p:stCondLst>
                                            <p:cond delay="1668"/>
                                          </p:stCondLst>
                                        </p:cTn>
                                        <p:tgtEl>
                                          <p:spTgt spid="19"/>
                                        </p:tgtEl>
                                      </p:cBhvr>
                                      <p:to x="100000" y="100000"/>
                                    </p:animScale>
                                    <p:animScale>
                                      <p:cBhvr>
                                        <p:cTn id="42" dur="26">
                                          <p:stCondLst>
                                            <p:cond delay="1808"/>
                                          </p:stCondLst>
                                        </p:cTn>
                                        <p:tgtEl>
                                          <p:spTgt spid="19"/>
                                        </p:tgtEl>
                                      </p:cBhvr>
                                      <p:to x="100000" y="95000"/>
                                    </p:animScale>
                                    <p:animScale>
                                      <p:cBhvr>
                                        <p:cTn id="43" dur="166" decel="50000">
                                          <p:stCondLst>
                                            <p:cond delay="1834"/>
                                          </p:stCondLst>
                                        </p:cTn>
                                        <p:tgtEl>
                                          <p:spTgt spid="19"/>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1000"/>
                                        <p:tgtEl>
                                          <p:spTgt spid="2"/>
                                        </p:tgtEl>
                                      </p:cBhvr>
                                    </p:animEffect>
                                    <p:anim calcmode="lin" valueType="num">
                                      <p:cBhvr>
                                        <p:cTn id="49" dur="1000" fill="hold"/>
                                        <p:tgtEl>
                                          <p:spTgt spid="2"/>
                                        </p:tgtEl>
                                        <p:attrNameLst>
                                          <p:attrName>ppt_x</p:attrName>
                                        </p:attrNameLst>
                                      </p:cBhvr>
                                      <p:tavLst>
                                        <p:tav tm="0">
                                          <p:val>
                                            <p:strVal val="#ppt_x"/>
                                          </p:val>
                                        </p:tav>
                                        <p:tav tm="100000">
                                          <p:val>
                                            <p:strVal val="#ppt_x"/>
                                          </p:val>
                                        </p:tav>
                                      </p:tavLst>
                                    </p:anim>
                                    <p:anim calcmode="lin" valueType="num">
                                      <p:cBhvr>
                                        <p:cTn id="5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000"/>
                                        <p:tgtEl>
                                          <p:spTgt spid="25"/>
                                        </p:tgtEl>
                                      </p:cBhvr>
                                    </p:animEffect>
                                    <p:anim calcmode="lin" valueType="num">
                                      <p:cBhvr>
                                        <p:cTn id="56" dur="1000" fill="hold"/>
                                        <p:tgtEl>
                                          <p:spTgt spid="25"/>
                                        </p:tgtEl>
                                        <p:attrNameLst>
                                          <p:attrName>ppt_x</p:attrName>
                                        </p:attrNameLst>
                                      </p:cBhvr>
                                      <p:tavLst>
                                        <p:tav tm="0">
                                          <p:val>
                                            <p:strVal val="#ppt_x"/>
                                          </p:val>
                                        </p:tav>
                                        <p:tav tm="100000">
                                          <p:val>
                                            <p:strVal val="#ppt_x"/>
                                          </p:val>
                                        </p:tav>
                                      </p:tavLst>
                                    </p:anim>
                                    <p:anim calcmode="lin" valueType="num">
                                      <p:cBhvr>
                                        <p:cTn id="5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1000"/>
                                        <p:tgtEl>
                                          <p:spTgt spid="26"/>
                                        </p:tgtEl>
                                      </p:cBhvr>
                                    </p:animEffect>
                                    <p:anim calcmode="lin" valueType="num">
                                      <p:cBhvr>
                                        <p:cTn id="63" dur="1000" fill="hold"/>
                                        <p:tgtEl>
                                          <p:spTgt spid="26"/>
                                        </p:tgtEl>
                                        <p:attrNameLst>
                                          <p:attrName>ppt_x</p:attrName>
                                        </p:attrNameLst>
                                      </p:cBhvr>
                                      <p:tavLst>
                                        <p:tav tm="0">
                                          <p:val>
                                            <p:strVal val="#ppt_x"/>
                                          </p:val>
                                        </p:tav>
                                        <p:tav tm="100000">
                                          <p:val>
                                            <p:strVal val="#ppt_x"/>
                                          </p:val>
                                        </p:tav>
                                      </p:tavLst>
                                    </p:anim>
                                    <p:anim calcmode="lin" valueType="num">
                                      <p:cBhvr>
                                        <p:cTn id="6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23" grpId="0" animBg="1"/>
      <p:bldP spid="24" grpId="0" animBg="1"/>
      <p:bldP spid="2"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9" name="Title 1">
            <a:extLst>
              <a:ext uri="{FF2B5EF4-FFF2-40B4-BE49-F238E27FC236}">
                <a16:creationId xmlns:a16="http://schemas.microsoft.com/office/drawing/2014/main" id="{9C8D3740-75AF-4040-BCF6-BF9B20DF2298}"/>
              </a:ext>
            </a:extLst>
          </p:cNvPr>
          <p:cNvSpPr txBox="1">
            <a:spLocks/>
          </p:cNvSpPr>
          <p:nvPr/>
        </p:nvSpPr>
        <p:spPr>
          <a:xfrm>
            <a:off x="3324546" y="319474"/>
            <a:ext cx="5609659" cy="643677"/>
          </a:xfrm>
          <a:prstGeom prst="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BH" sz="2800" b="1" kern="0" dirty="0">
                <a:solidFill>
                  <a:prstClr val="black"/>
                </a:solidFill>
                <a:latin typeface="Sakkal Majalla" panose="02000000000000000000" pitchFamily="2" charset="-78"/>
                <a:cs typeface="Sakkal Majalla" panose="02000000000000000000" pitchFamily="2" charset="-78"/>
              </a:rPr>
              <a:t>ثانيًا</a:t>
            </a:r>
            <a:r>
              <a:rPr lang="ar-SA" sz="2800" b="1" kern="0" dirty="0">
                <a:solidFill>
                  <a:prstClr val="black"/>
                </a:solidFill>
                <a:latin typeface="Sakkal Majalla" panose="02000000000000000000" pitchFamily="2" charset="-78"/>
                <a:cs typeface="Sakkal Majalla" panose="02000000000000000000" pitchFamily="2" charset="-78"/>
              </a:rPr>
              <a:t>:  </a:t>
            </a:r>
            <a:r>
              <a:rPr lang="ar-SA" sz="2800" b="1" kern="0" dirty="0" smtClean="0">
                <a:solidFill>
                  <a:prstClr val="black"/>
                </a:solidFill>
                <a:latin typeface="Sakkal Majalla" panose="02000000000000000000" pitchFamily="2" charset="-78"/>
                <a:cs typeface="Sakkal Majalla" panose="02000000000000000000" pitchFamily="2" charset="-78"/>
              </a:rPr>
              <a:t>الخصائص </a:t>
            </a:r>
            <a:r>
              <a:rPr lang="ar-SA" sz="2800" b="1" kern="0" dirty="0">
                <a:solidFill>
                  <a:prstClr val="black"/>
                </a:solidFill>
                <a:latin typeface="Sakkal Majalla" panose="02000000000000000000" pitchFamily="2" charset="-78"/>
                <a:cs typeface="Sakkal Majalla" panose="02000000000000000000" pitchFamily="2" charset="-78"/>
              </a:rPr>
              <a:t>التي خصّ الله بها نبي</a:t>
            </a:r>
            <a:r>
              <a:rPr lang="ar-BH" sz="2800" b="1" kern="0" dirty="0">
                <a:solidFill>
                  <a:prstClr val="black"/>
                </a:solidFill>
                <a:latin typeface="Sakkal Majalla" panose="02000000000000000000" pitchFamily="2" charset="-78"/>
                <a:cs typeface="Sakkal Majalla" panose="02000000000000000000" pitchFamily="2" charset="-78"/>
              </a:rPr>
              <a:t>ّ</a:t>
            </a:r>
            <a:r>
              <a:rPr lang="ar-SA" sz="2800" b="1" kern="0" dirty="0">
                <a:solidFill>
                  <a:prstClr val="black"/>
                </a:solidFill>
                <a:latin typeface="Sakkal Majalla" panose="02000000000000000000" pitchFamily="2" charset="-78"/>
                <a:cs typeface="Sakkal Majalla" panose="02000000000000000000" pitchFamily="2" charset="-78"/>
              </a:rPr>
              <a:t>ه </a:t>
            </a:r>
            <a:r>
              <a:rPr lang="ar-SA" sz="3200" b="1" dirty="0">
                <a:solidFill>
                  <a:prstClr val="black"/>
                </a:solidFill>
                <a:latin typeface="Sakkal Majalla" panose="02000000000000000000" pitchFamily="2" charset="-78"/>
                <a:cs typeface="Sakkal Majalla" panose="02000000000000000000" pitchFamily="2" charset="-78"/>
              </a:rPr>
              <a:t>ﷺ</a:t>
            </a:r>
            <a:r>
              <a:rPr lang="ar-BH" sz="2800" b="1" kern="0" dirty="0">
                <a:solidFill>
                  <a:prstClr val="black"/>
                </a:solidFill>
                <a:latin typeface="Sakkal Majalla" panose="02000000000000000000" pitchFamily="2" charset="-78"/>
                <a:cs typeface="Sakkal Majalla" panose="02000000000000000000" pitchFamily="2" charset="-78"/>
              </a:rPr>
              <a:t> </a:t>
            </a:r>
            <a:r>
              <a:rPr lang="ar-SA" sz="2800" b="1" kern="0" dirty="0">
                <a:solidFill>
                  <a:prstClr val="black"/>
                </a:solidFill>
                <a:latin typeface="Sakkal Majalla" panose="02000000000000000000" pitchFamily="2" charset="-78"/>
                <a:cs typeface="Sakkal Majalla" panose="02000000000000000000" pitchFamily="2" charset="-78"/>
              </a:rPr>
              <a:t>في الآخرة</a:t>
            </a:r>
            <a:r>
              <a:rPr lang="ar-BH" sz="2800" b="1" kern="0" dirty="0">
                <a:solidFill>
                  <a:prstClr val="black"/>
                </a:solidFill>
                <a:latin typeface="Sakkal Majalla" panose="02000000000000000000" pitchFamily="2" charset="-78"/>
                <a:cs typeface="Sakkal Majalla" panose="02000000000000000000" pitchFamily="2" charset="-78"/>
              </a:rPr>
              <a:t>:</a:t>
            </a:r>
            <a:endParaRPr lang="en-US" sz="2800" b="1" kern="0" dirty="0">
              <a:solidFill>
                <a:prstClr val="black"/>
              </a:solidFill>
              <a:latin typeface="Sakkal Majalla" panose="02000000000000000000" pitchFamily="2" charset="-78"/>
              <a:cs typeface="Sakkal Majalla" panose="02000000000000000000" pitchFamily="2" charset="-78"/>
            </a:endParaRPr>
          </a:p>
        </p:txBody>
      </p:sp>
      <p:sp>
        <p:nvSpPr>
          <p:cNvPr id="13" name="Rounded Rectangle 12"/>
          <p:cNvSpPr/>
          <p:nvPr/>
        </p:nvSpPr>
        <p:spPr>
          <a:xfrm>
            <a:off x="360863" y="1158431"/>
            <a:ext cx="11470273" cy="1425120"/>
          </a:xfrm>
          <a:prstGeom prst="roundRect">
            <a:avLst/>
          </a:prstGeom>
          <a:solidFill>
            <a:schemeClr val="accent4">
              <a:lumMod val="20000"/>
              <a:lumOff val="80000"/>
            </a:schemeClr>
          </a:solidFill>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800" b="1" dirty="0" smtClean="0">
                <a:solidFill>
                  <a:schemeClr val="accent6">
                    <a:lumMod val="50000"/>
                  </a:schemeClr>
                </a:solidFill>
                <a:latin typeface="Sakkal Majalla" panose="02000000000000000000" pitchFamily="2" charset="-78"/>
                <a:cs typeface="Sakkal Majalla" panose="02000000000000000000" pitchFamily="2" charset="-78"/>
              </a:rPr>
              <a:t>الخاصّيّة </a:t>
            </a:r>
            <a:r>
              <a:rPr lang="ar-BH" sz="2800" b="1" dirty="0">
                <a:solidFill>
                  <a:schemeClr val="accent6">
                    <a:lumMod val="50000"/>
                  </a:schemeClr>
                </a:solidFill>
                <a:latin typeface="Sakkal Majalla" panose="02000000000000000000" pitchFamily="2" charset="-78"/>
                <a:cs typeface="Sakkal Majalla" panose="02000000000000000000" pitchFamily="2" charset="-78"/>
              </a:rPr>
              <a:t>الأولى: </a:t>
            </a:r>
            <a:r>
              <a:rPr lang="ar-BH" sz="2800" b="1" dirty="0">
                <a:solidFill>
                  <a:prstClr val="black"/>
                </a:solidFill>
                <a:latin typeface="Sakkal Majalla" panose="02000000000000000000" pitchFamily="2" charset="-78"/>
                <a:cs typeface="Sakkal Majalla" panose="02000000000000000000" pitchFamily="2" charset="-78"/>
              </a:rPr>
              <a:t> أنّه </a:t>
            </a:r>
            <a:r>
              <a:rPr lang="en-US" sz="28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cs typeface="Sakkal Majalla" panose="02000000000000000000" pitchFamily="2" charset="-78"/>
              </a:rPr>
              <a:t> سيد ولد آدم</a:t>
            </a:r>
            <a:r>
              <a:rPr lang="ar-BH" sz="2800" dirty="0">
                <a:solidFill>
                  <a:prstClr val="black"/>
                </a:solidFill>
                <a:latin typeface="Sakkal Majalla" panose="02000000000000000000" pitchFamily="2" charset="-78"/>
                <a:cs typeface="Sakkal Majalla" panose="02000000000000000000" pitchFamily="2" charset="-78"/>
              </a:rPr>
              <a:t>، وأوّل من </a:t>
            </a:r>
            <a:r>
              <a:rPr lang="ar-BH" sz="2800" dirty="0" smtClean="0">
                <a:solidFill>
                  <a:prstClr val="black"/>
                </a:solidFill>
                <a:latin typeface="Sakkal Majalla" panose="02000000000000000000" pitchFamily="2" charset="-78"/>
                <a:cs typeface="Sakkal Majalla" panose="02000000000000000000" pitchFamily="2" charset="-78"/>
              </a:rPr>
              <a:t>تنشقّ </a:t>
            </a:r>
            <a:r>
              <a:rPr lang="ar-BH" sz="2800" dirty="0">
                <a:solidFill>
                  <a:prstClr val="black"/>
                </a:solidFill>
                <a:latin typeface="Sakkal Majalla" panose="02000000000000000000" pitchFamily="2" charset="-78"/>
                <a:cs typeface="Sakkal Majalla" panose="02000000000000000000" pitchFamily="2" charset="-78"/>
              </a:rPr>
              <a:t>عنه الأرض عند البعث، وأوّل شافع ومُشفّع. </a:t>
            </a:r>
          </a:p>
          <a:p>
            <a:pPr algn="just" rtl="1"/>
            <a:r>
              <a:rPr lang="ar-BH" sz="2800" b="1" dirty="0">
                <a:solidFill>
                  <a:schemeClr val="accent6">
                    <a:lumMod val="50000"/>
                  </a:schemeClr>
                </a:solidFill>
                <a:latin typeface="Sakkal Majalla" panose="02000000000000000000" pitchFamily="2" charset="-78"/>
                <a:cs typeface="Sakkal Majalla" panose="02000000000000000000" pitchFamily="2" charset="-78"/>
              </a:rPr>
              <a:t>دليلها: </a:t>
            </a:r>
            <a:r>
              <a:rPr lang="ar-BH" sz="2800" b="1" dirty="0">
                <a:solidFill>
                  <a:prstClr val="black"/>
                </a:solidFill>
                <a:latin typeface="Sakkal Majalla" panose="02000000000000000000" pitchFamily="2" charset="-78"/>
                <a:cs typeface="Sakkal Majalla" panose="02000000000000000000" pitchFamily="2" charset="-78"/>
              </a:rPr>
              <a:t>عن </a:t>
            </a:r>
            <a:r>
              <a:rPr lang="ar-BH" sz="2800" dirty="0">
                <a:solidFill>
                  <a:prstClr val="black"/>
                </a:solidFill>
                <a:latin typeface="Sakkal Majalla" panose="02000000000000000000" pitchFamily="2" charset="-78"/>
                <a:cs typeface="Sakkal Majalla" panose="02000000000000000000" pitchFamily="2" charset="-78"/>
              </a:rPr>
              <a:t>أَبُي هُرَيْرَةَ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قَالَ: قَالَ رسُولُ اللَّهِ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"أَنَا سَيِّدُ وَلَدِ آدَمَ يَوْمَ الْقِيَامَةِ، وَأَوَّلُ مَنْ يَنْشَقُّ عَنْهُ الْقَبْرُ، وَأَوَّلُ شَافِعٍ وَأَوَّلُ مُشَفَّعٍ".</a:t>
            </a:r>
            <a:endParaRPr lang="en-US" sz="2800" dirty="0">
              <a:solidFill>
                <a:prstClr val="black"/>
              </a:solidFill>
              <a:latin typeface="Sakkal Majalla" panose="02000000000000000000" pitchFamily="2" charset="-78"/>
              <a:cs typeface="Sakkal Majalla" panose="02000000000000000000" pitchFamily="2" charset="-78"/>
            </a:endParaRPr>
          </a:p>
        </p:txBody>
      </p:sp>
      <p:sp>
        <p:nvSpPr>
          <p:cNvPr id="14" name="Rounded Rectangle 13"/>
          <p:cNvSpPr/>
          <p:nvPr/>
        </p:nvSpPr>
        <p:spPr>
          <a:xfrm>
            <a:off x="360863" y="2653543"/>
            <a:ext cx="11470273" cy="1840689"/>
          </a:xfrm>
          <a:prstGeom prst="roundRect">
            <a:avLst/>
          </a:prstGeom>
          <a:solidFill>
            <a:schemeClr val="accent2">
              <a:lumMod val="20000"/>
              <a:lumOff val="80000"/>
            </a:schemeClr>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800" b="1" dirty="0" smtClean="0">
                <a:solidFill>
                  <a:schemeClr val="accent6">
                    <a:lumMod val="50000"/>
                  </a:schemeClr>
                </a:solidFill>
                <a:latin typeface="Sakkal Majalla" panose="02000000000000000000" pitchFamily="2" charset="-78"/>
                <a:cs typeface="Sakkal Majalla" panose="02000000000000000000" pitchFamily="2" charset="-78"/>
              </a:rPr>
              <a:t>الخاصّيّة </a:t>
            </a:r>
            <a:r>
              <a:rPr lang="ar-BH" sz="2800" b="1" dirty="0">
                <a:solidFill>
                  <a:schemeClr val="accent6">
                    <a:lumMod val="50000"/>
                  </a:schemeClr>
                </a:solidFill>
                <a:latin typeface="Sakkal Majalla" panose="02000000000000000000" pitchFamily="2" charset="-78"/>
                <a:cs typeface="Sakkal Majalla" panose="02000000000000000000" pitchFamily="2" charset="-78"/>
              </a:rPr>
              <a:t>الثانية: </a:t>
            </a:r>
            <a:r>
              <a:rPr lang="ar-SA" sz="2800" b="1" dirty="0">
                <a:solidFill>
                  <a:prstClr val="black"/>
                </a:solidFill>
                <a:latin typeface="Sakkal Majalla" panose="02000000000000000000" pitchFamily="2" charset="-78"/>
                <a:cs typeface="Sakkal Majalla" panose="02000000000000000000" pitchFamily="2" charset="-78"/>
              </a:rPr>
              <a:t>أن</a:t>
            </a:r>
            <a:r>
              <a:rPr lang="ar-BH" sz="2800" b="1" dirty="0">
                <a:solidFill>
                  <a:prstClr val="black"/>
                </a:solidFill>
                <a:latin typeface="Sakkal Majalla" panose="02000000000000000000" pitchFamily="2" charset="-78"/>
                <a:cs typeface="Sakkal Majalla" panose="02000000000000000000" pitchFamily="2" charset="-78"/>
              </a:rPr>
              <a:t>ّ</a:t>
            </a:r>
            <a:r>
              <a:rPr lang="ar-SA" sz="2800" b="1" dirty="0">
                <a:solidFill>
                  <a:prstClr val="black"/>
                </a:solidFill>
                <a:latin typeface="Sakkal Majalla" panose="02000000000000000000" pitchFamily="2" charset="-78"/>
                <a:cs typeface="Sakkal Majalla" panose="02000000000000000000" pitchFamily="2" charset="-78"/>
              </a:rPr>
              <a:t> الله جعل لواء الحمد بيده </a:t>
            </a:r>
            <a:r>
              <a:rPr lang="en-US" sz="2800" b="1"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b="1" dirty="0" smtClean="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en-US" sz="2800" b="1" dirty="0" smtClean="0">
                <a:solidFill>
                  <a:prstClr val="black"/>
                </a:solidFill>
                <a:latin typeface="Sakkal Majalla" panose="02000000000000000000" pitchFamily="2" charset="-78"/>
                <a:cs typeface="Sakkal Majalla" panose="02000000000000000000" pitchFamily="2" charset="-78"/>
              </a:rPr>
              <a:t> </a:t>
            </a:r>
            <a:r>
              <a:rPr lang="ar-SA" sz="2800" b="1" dirty="0">
                <a:solidFill>
                  <a:prstClr val="black"/>
                </a:solidFill>
                <a:latin typeface="Sakkal Majalla" panose="02000000000000000000" pitchFamily="2" charset="-78"/>
                <a:cs typeface="Sakkal Majalla" panose="02000000000000000000" pitchFamily="2" charset="-78"/>
              </a:rPr>
              <a:t>يوم القيامة</a:t>
            </a:r>
            <a:r>
              <a:rPr lang="ar-BH" sz="2800" b="1" dirty="0">
                <a:solidFill>
                  <a:prstClr val="black"/>
                </a:solidFill>
                <a:latin typeface="Sakkal Majalla" panose="02000000000000000000" pitchFamily="2" charset="-78"/>
                <a:cs typeface="Sakkal Majalla" panose="02000000000000000000" pitchFamily="2" charset="-78"/>
              </a:rPr>
              <a:t>.</a:t>
            </a:r>
          </a:p>
          <a:p>
            <a:pPr algn="just" rtl="1"/>
            <a:r>
              <a:rPr lang="ar-BH" sz="2800" b="1" dirty="0">
                <a:solidFill>
                  <a:schemeClr val="accent6">
                    <a:lumMod val="50000"/>
                  </a:schemeClr>
                </a:solidFill>
                <a:latin typeface="Sakkal Majalla" panose="02000000000000000000" pitchFamily="2" charset="-78"/>
                <a:cs typeface="Sakkal Majalla" panose="02000000000000000000" pitchFamily="2" charset="-78"/>
              </a:rPr>
              <a:t>دليلها: </a:t>
            </a:r>
            <a:r>
              <a:rPr lang="ar-BH" sz="2800" dirty="0">
                <a:solidFill>
                  <a:prstClr val="black"/>
                </a:solidFill>
                <a:latin typeface="Sakkal Majalla" panose="02000000000000000000" pitchFamily="2" charset="-78"/>
                <a:cs typeface="Sakkal Majalla" panose="02000000000000000000" pitchFamily="2" charset="-78"/>
              </a:rPr>
              <a:t>عنْ عُبَادَةَ بْنِ الصَّامِتِ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قَالَ: قَالَ رَسُولُ اللَّهِ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"أَنَا سَيِّدُ النَّاسِ يَوْمَ الْقِيَامَةِ وَلَا فَخْرَ، مَا مِنْ أَحَدٍ إِلَّا وَهُوَ تَحْتَ لِوَائِي يَوْمَ الْقِيَامَةِ يَنْتَظِرُ الْفَرَجَ، </a:t>
            </a:r>
            <a:r>
              <a:rPr lang="ar-BH" sz="2800" dirty="0">
                <a:solidFill>
                  <a:srgbClr val="FF0000"/>
                </a:solidFill>
                <a:latin typeface="Sakkal Majalla" panose="02000000000000000000" pitchFamily="2" charset="-78"/>
                <a:cs typeface="Sakkal Majalla" panose="02000000000000000000" pitchFamily="2" charset="-78"/>
              </a:rPr>
              <a:t>وَإِنَّ مَعِي لِوَاءَ الْحَمْدِ</a:t>
            </a:r>
            <a:r>
              <a:rPr lang="ar-BH" sz="2800" dirty="0">
                <a:solidFill>
                  <a:prstClr val="black"/>
                </a:solidFill>
                <a:latin typeface="Sakkal Majalla" panose="02000000000000000000" pitchFamily="2" charset="-78"/>
                <a:cs typeface="Sakkal Majalla" panose="02000000000000000000" pitchFamily="2" charset="-78"/>
              </a:rPr>
              <a:t>، أَنَا أَمْشِي وَيَمْشِي النَّاسُ مَعِي حَتَّى آتِيَ بَابَ الْجَنَّةِ فَأَسْتَفْتِحُ فَيُقَالُ: مَنْ هَذَا؟ فَأَقُولُ: </a:t>
            </a:r>
            <a:r>
              <a:rPr lang="ar-BH" sz="2800" dirty="0" smtClean="0">
                <a:solidFill>
                  <a:prstClr val="black"/>
                </a:solidFill>
                <a:latin typeface="Sakkal Majalla" panose="02000000000000000000" pitchFamily="2" charset="-78"/>
                <a:cs typeface="Sakkal Majalla" panose="02000000000000000000" pitchFamily="2" charset="-78"/>
              </a:rPr>
              <a:t>محمّد، </a:t>
            </a:r>
            <a:r>
              <a:rPr lang="ar-BH" sz="2800" dirty="0">
                <a:solidFill>
                  <a:prstClr val="black"/>
                </a:solidFill>
                <a:latin typeface="Sakkal Majalla" panose="02000000000000000000" pitchFamily="2" charset="-78"/>
                <a:cs typeface="Sakkal Majalla" panose="02000000000000000000" pitchFamily="2" charset="-78"/>
              </a:rPr>
              <a:t>فَيُقَالُ: مَرْحَبًا </a:t>
            </a:r>
            <a:r>
              <a:rPr lang="ar-BH" sz="2800" dirty="0" smtClean="0">
                <a:solidFill>
                  <a:prstClr val="black"/>
                </a:solidFill>
                <a:latin typeface="Sakkal Majalla" panose="02000000000000000000" pitchFamily="2" charset="-78"/>
                <a:cs typeface="Sakkal Majalla" panose="02000000000000000000" pitchFamily="2" charset="-78"/>
              </a:rPr>
              <a:t>بِمحمّد، </a:t>
            </a:r>
            <a:r>
              <a:rPr lang="ar-BH" sz="2800" dirty="0">
                <a:solidFill>
                  <a:prstClr val="black"/>
                </a:solidFill>
                <a:latin typeface="Sakkal Majalla" panose="02000000000000000000" pitchFamily="2" charset="-78"/>
                <a:cs typeface="Sakkal Majalla" panose="02000000000000000000" pitchFamily="2" charset="-78"/>
              </a:rPr>
              <a:t>فَإِذَا رَأَيْتُ رَبِّي </a:t>
            </a:r>
            <a:r>
              <a:rPr lang="ar-BH" sz="2800" dirty="0" err="1">
                <a:solidFill>
                  <a:prstClr val="black"/>
                </a:solidFill>
                <a:latin typeface="Sakkal Majalla" panose="02000000000000000000" pitchFamily="2" charset="-78"/>
                <a:cs typeface="Sakkal Majalla" panose="02000000000000000000" pitchFamily="2" charset="-78"/>
              </a:rPr>
              <a:t>خَرَرْتُ</a:t>
            </a:r>
            <a:r>
              <a:rPr lang="ar-BH" sz="2800" dirty="0">
                <a:solidFill>
                  <a:prstClr val="black"/>
                </a:solidFill>
                <a:latin typeface="Sakkal Majalla" panose="02000000000000000000" pitchFamily="2" charset="-78"/>
                <a:cs typeface="Sakkal Majalla" panose="02000000000000000000" pitchFamily="2" charset="-78"/>
              </a:rPr>
              <a:t> لَهُ سَاجِدًا أَنْظُرُ إِلَيْهِ</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endParaRPr lang="en-US" sz="2800" dirty="0">
              <a:solidFill>
                <a:prstClr val="black"/>
              </a:solidFill>
              <a:latin typeface="Sakkal Majalla" panose="02000000000000000000" pitchFamily="2" charset="-78"/>
              <a:cs typeface="Sakkal Majalla" panose="02000000000000000000" pitchFamily="2" charset="-78"/>
            </a:endParaRPr>
          </a:p>
        </p:txBody>
      </p:sp>
      <p:sp>
        <p:nvSpPr>
          <p:cNvPr id="16" name="Rounded Rectangle 15"/>
          <p:cNvSpPr/>
          <p:nvPr/>
        </p:nvSpPr>
        <p:spPr>
          <a:xfrm>
            <a:off x="360862" y="4564224"/>
            <a:ext cx="11470273" cy="1782502"/>
          </a:xfrm>
          <a:prstGeom prst="roundRect">
            <a:avLst/>
          </a:prstGeom>
          <a:solidFill>
            <a:schemeClr val="accent6">
              <a:lumMod val="20000"/>
              <a:lumOff val="80000"/>
            </a:schemeClr>
          </a:solidFill>
          <a:ln>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800" b="1" dirty="0" smtClean="0">
                <a:solidFill>
                  <a:srgbClr val="70AD47">
                    <a:lumMod val="50000"/>
                  </a:srgbClr>
                </a:solidFill>
                <a:latin typeface="Sakkal Majalla" panose="02000000000000000000" pitchFamily="2" charset="-78"/>
                <a:cs typeface="Sakkal Majalla" panose="02000000000000000000" pitchFamily="2" charset="-78"/>
              </a:rPr>
              <a:t>الخاصّيّة </a:t>
            </a:r>
            <a:r>
              <a:rPr lang="ar-BH" sz="2800" b="1" dirty="0">
                <a:solidFill>
                  <a:srgbClr val="70AD47">
                    <a:lumMod val="50000"/>
                  </a:srgbClr>
                </a:solidFill>
                <a:latin typeface="Sakkal Majalla" panose="02000000000000000000" pitchFamily="2" charset="-78"/>
                <a:cs typeface="Sakkal Majalla" panose="02000000000000000000" pitchFamily="2" charset="-78"/>
              </a:rPr>
              <a:t>الثّالثة: </a:t>
            </a:r>
            <a:r>
              <a:rPr lang="ar-SA" sz="2800" b="1" dirty="0">
                <a:solidFill>
                  <a:prstClr val="black"/>
                </a:solidFill>
                <a:latin typeface="Sakkal Majalla" panose="02000000000000000000" pitchFamily="2" charset="-78"/>
                <a:cs typeface="Sakkal Majalla" panose="02000000000000000000" pitchFamily="2" charset="-78"/>
              </a:rPr>
              <a:t>أن</a:t>
            </a:r>
            <a:r>
              <a:rPr lang="ar-BH" sz="2800" b="1" dirty="0">
                <a:solidFill>
                  <a:prstClr val="black"/>
                </a:solidFill>
                <a:latin typeface="Sakkal Majalla" panose="02000000000000000000" pitchFamily="2" charset="-78"/>
                <a:cs typeface="Sakkal Majalla" panose="02000000000000000000" pitchFamily="2" charset="-78"/>
              </a:rPr>
              <a:t>ّ</a:t>
            </a:r>
            <a:r>
              <a:rPr lang="ar-SA" sz="2800" b="1" dirty="0">
                <a:solidFill>
                  <a:prstClr val="black"/>
                </a:solidFill>
                <a:latin typeface="Sakkal Majalla" panose="02000000000000000000" pitchFamily="2" charset="-78"/>
                <a:cs typeface="Sakkal Majalla" panose="02000000000000000000" pitchFamily="2" charset="-78"/>
              </a:rPr>
              <a:t>ه </a:t>
            </a:r>
            <a:r>
              <a:rPr lang="ar-SA" sz="28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SA" sz="2800" b="1" dirty="0">
                <a:solidFill>
                  <a:prstClr val="black"/>
                </a:solidFill>
                <a:latin typeface="Sakkal Majalla" panose="02000000000000000000" pitchFamily="2" charset="-78"/>
                <a:cs typeface="Sakkal Majalla" panose="02000000000000000000" pitchFamily="2" charset="-78"/>
              </a:rPr>
              <a:t>أوَّل من يجوز على الص</a:t>
            </a:r>
            <a:r>
              <a:rPr lang="ar-BH" sz="2800" b="1" dirty="0">
                <a:solidFill>
                  <a:prstClr val="black"/>
                </a:solidFill>
                <a:latin typeface="Sakkal Majalla" panose="02000000000000000000" pitchFamily="2" charset="-78"/>
                <a:cs typeface="Sakkal Majalla" panose="02000000000000000000" pitchFamily="2" charset="-78"/>
              </a:rPr>
              <a:t>ّ</a:t>
            </a:r>
            <a:r>
              <a:rPr lang="ar-SA" sz="2800" b="1" dirty="0">
                <a:solidFill>
                  <a:prstClr val="black"/>
                </a:solidFill>
                <a:latin typeface="Sakkal Majalla" panose="02000000000000000000" pitchFamily="2" charset="-78"/>
                <a:cs typeface="Sakkal Majalla" panose="02000000000000000000" pitchFamily="2" charset="-78"/>
              </a:rPr>
              <a:t>راط</a:t>
            </a:r>
            <a:r>
              <a:rPr lang="ar-SA" sz="2800" dirty="0">
                <a:solidFill>
                  <a:prstClr val="black"/>
                </a:solidFill>
                <a:latin typeface="Sakkal Majalla" panose="02000000000000000000" pitchFamily="2" charset="-78"/>
                <a:cs typeface="Sakkal Majalla" panose="02000000000000000000" pitchFamily="2" charset="-78"/>
              </a:rPr>
              <a:t>، وأوَّل من يقرع باب الجن</a:t>
            </a:r>
            <a:r>
              <a:rPr lang="ar-BH" sz="2800" dirty="0">
                <a:solidFill>
                  <a:prstClr val="black"/>
                </a:solidFill>
                <a:latin typeface="Sakkal Majalla" panose="02000000000000000000" pitchFamily="2" charset="-78"/>
                <a:cs typeface="Sakkal Majalla" panose="02000000000000000000" pitchFamily="2" charset="-78"/>
              </a:rPr>
              <a:t>ّ</a:t>
            </a:r>
            <a:r>
              <a:rPr lang="ar-SA" sz="2800" dirty="0">
                <a:solidFill>
                  <a:prstClr val="black"/>
                </a:solidFill>
                <a:latin typeface="Sakkal Majalla" panose="02000000000000000000" pitchFamily="2" charset="-78"/>
                <a:cs typeface="Sakkal Majalla" panose="02000000000000000000" pitchFamily="2" charset="-78"/>
              </a:rPr>
              <a:t>ة، وأوَّل من يدخلها. </a:t>
            </a:r>
            <a:endParaRPr lang="ar-BH" sz="2800" dirty="0">
              <a:solidFill>
                <a:prstClr val="black"/>
              </a:solidFill>
              <a:latin typeface="Sakkal Majalla" panose="02000000000000000000" pitchFamily="2" charset="-78"/>
              <a:cs typeface="Sakkal Majalla" panose="02000000000000000000" pitchFamily="2" charset="-78"/>
            </a:endParaRPr>
          </a:p>
          <a:p>
            <a:pPr algn="just" rtl="1"/>
            <a:r>
              <a:rPr lang="ar-BH" sz="2800" b="1" dirty="0">
                <a:solidFill>
                  <a:srgbClr val="70AD47">
                    <a:lumMod val="50000"/>
                  </a:srgbClr>
                </a:solidFill>
                <a:latin typeface="Sakkal Majalla" panose="02000000000000000000" pitchFamily="2" charset="-78"/>
                <a:cs typeface="Sakkal Majalla" panose="02000000000000000000" pitchFamily="2" charset="-78"/>
              </a:rPr>
              <a:t>دليلها:</a:t>
            </a:r>
            <a:r>
              <a:rPr lang="ar-BH" sz="2800" b="1" dirty="0">
                <a:solidFill>
                  <a:prstClr val="black"/>
                </a:solidFill>
                <a:latin typeface="Sakkal Majalla" panose="02000000000000000000" pitchFamily="2" charset="-78"/>
                <a:cs typeface="Sakkal Majalla" panose="02000000000000000000" pitchFamily="2" charset="-78"/>
              </a:rPr>
              <a:t> في حديث </a:t>
            </a:r>
            <a:r>
              <a:rPr lang="ar-BH" sz="2800" dirty="0">
                <a:solidFill>
                  <a:prstClr val="black"/>
                </a:solidFill>
                <a:latin typeface="Sakkal Majalla" panose="02000000000000000000" pitchFamily="2" charset="-78"/>
                <a:cs typeface="Sakkal Majalla" panose="02000000000000000000" pitchFamily="2" charset="-78"/>
              </a:rPr>
              <a:t>أَبُي هُرَيْرَةَ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الطّويل</a:t>
            </a:r>
            <a:r>
              <a:rPr lang="ar-BH" sz="2800" dirty="0">
                <a:solidFill>
                  <a:prstClr val="black"/>
                </a:solidFill>
                <a:latin typeface="Sakkal Majalla" panose="02000000000000000000" pitchFamily="2" charset="-78"/>
                <a:cs typeface="Sakkal Majalla" panose="02000000000000000000" pitchFamily="2" charset="-78"/>
              </a:rPr>
              <a:t>، قَالَ رسُولُ اللَّهِ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rPr>
              <a:t>: "وَيُضْرَبُ الصِّرَاطُ بَيْنَ ظَهْرَيْ جَهَنَّمَ، فَأَكُونُ أَنَا وَأُمَّتِي أَوَّلَ مَنْ يُجِيزُهَا"، وعن عَنْ أَنَسِ بْنِ مَالِكٍ، قالَ: قَالَ رَسُولُ اللهِ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800" dirty="0">
                <a:solidFill>
                  <a:prstClr val="black"/>
                </a:solidFill>
                <a:latin typeface="Sakkal Majalla" panose="02000000000000000000" pitchFamily="2" charset="-78"/>
                <a:cs typeface="Sakkal Majalla" panose="02000000000000000000" pitchFamily="2" charset="-78"/>
              </a:rPr>
              <a:t>أَنَا أَكْثَرُ الْأَنْبِيَاءِ تَبَعًا يَوْمَ الْقِيَامَةِ، وَأَنَا أَوَّلُ مَنْ يَقْرَعُ بَابَ الْجَنَّةِ".</a:t>
            </a:r>
            <a:endParaRPr lang="en-US" sz="2800" dirty="0">
              <a:solidFill>
                <a:prstClr val="black"/>
              </a:solidFill>
              <a:latin typeface="Sakkal Majalla" panose="02000000000000000000" pitchFamily="2" charset="-78"/>
              <a:cs typeface="Sakkal Majalla" panose="02000000000000000000" pitchFamily="2" charset="-78"/>
            </a:endParaRPr>
          </a:p>
        </p:txBody>
      </p:sp>
      <p:pic>
        <p:nvPicPr>
          <p:cNvPr id="15" name="Picture 14">
            <a:extLst>
              <a:ext uri="{FF2B5EF4-FFF2-40B4-BE49-F238E27FC236}">
                <a16:creationId xmlns:a16="http://schemas.microsoft.com/office/drawing/2014/main" id="{5532D2E2-8EB1-4B59-A9E5-194DA9A1A3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11"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08081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cxnSp>
        <p:nvCxnSpPr>
          <p:cNvPr id="9" name="Straight Connector 8"/>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16" name="Rectangle 15"/>
          <p:cNvSpPr/>
          <p:nvPr/>
        </p:nvSpPr>
        <p:spPr>
          <a:xfrm>
            <a:off x="5101666" y="290228"/>
            <a:ext cx="1988666" cy="707886"/>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نشاط (2)</a:t>
            </a:r>
          </a:p>
        </p:txBody>
      </p:sp>
      <p:sp>
        <p:nvSpPr>
          <p:cNvPr id="17" name="Rounded Rectangle 16"/>
          <p:cNvSpPr/>
          <p:nvPr/>
        </p:nvSpPr>
        <p:spPr>
          <a:xfrm>
            <a:off x="965915" y="1369888"/>
            <a:ext cx="10509161" cy="784866"/>
          </a:xfrm>
          <a:prstGeom prst="round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أَذكرُ  ثلاثًا من </a:t>
            </a:r>
            <a:r>
              <a:rPr lang="ar-BH" sz="3200" b="1" dirty="0"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الخصائص </a:t>
            </a:r>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التي خصّ الله تعالى  بها الرسول </a:t>
            </a:r>
            <a:r>
              <a:rPr lang="en-US"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في الدنيا والآخرة:</a:t>
            </a:r>
          </a:p>
        </p:txBody>
      </p:sp>
      <p:sp>
        <p:nvSpPr>
          <p:cNvPr id="19" name="Cloud 18">
            <a:extLst>
              <a:ext uri="{FF2B5EF4-FFF2-40B4-BE49-F238E27FC236}">
                <a16:creationId xmlns:a16="http://schemas.microsoft.com/office/drawing/2014/main" id="{92C2CB30-B951-4D69-A302-C2FC7C202E75}"/>
              </a:ext>
            </a:extLst>
          </p:cNvPr>
          <p:cNvSpPr/>
          <p:nvPr/>
        </p:nvSpPr>
        <p:spPr>
          <a:xfrm>
            <a:off x="7813052" y="235641"/>
            <a:ext cx="1995976" cy="1000357"/>
          </a:xfrm>
          <a:prstGeom prst="cloud">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dirty="0">
                <a:solidFill>
                  <a:prstClr val="black"/>
                </a:solidFill>
                <a:latin typeface="Sakkal Majalla" panose="02000000000000000000" pitchFamily="2" charset="-78"/>
                <a:cs typeface="Sakkal Majalla" panose="02000000000000000000" pitchFamily="2" charset="-78"/>
              </a:rPr>
              <a:t>الإجابة</a:t>
            </a:r>
            <a:endParaRPr lang="en-US" sz="3000" dirty="0">
              <a:solidFill>
                <a:prstClr val="black"/>
              </a:solidFill>
              <a:latin typeface="Sakkal Majalla" panose="02000000000000000000" pitchFamily="2" charset="-78"/>
              <a:cs typeface="Sakkal Majalla" panose="02000000000000000000" pitchFamily="2" charset="-78"/>
            </a:endParaRPr>
          </a:p>
        </p:txBody>
      </p:sp>
      <p:sp>
        <p:nvSpPr>
          <p:cNvPr id="22" name="Rounded Rectangle 21"/>
          <p:cNvSpPr/>
          <p:nvPr/>
        </p:nvSpPr>
        <p:spPr>
          <a:xfrm>
            <a:off x="6658378" y="2370361"/>
            <a:ext cx="5486400" cy="3579677"/>
          </a:xfrm>
          <a:prstGeom prst="round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1. </a:t>
            </a:r>
            <a:r>
              <a:rPr lang="ar-BH" sz="2800" dirty="0" smtClean="0">
                <a:solidFill>
                  <a:prstClr val="black"/>
                </a:solidFill>
                <a:latin typeface="Sakkal Majalla" panose="02000000000000000000" pitchFamily="2" charset="-78"/>
                <a:cs typeface="Sakkal Majalla" panose="02000000000000000000" pitchFamily="2" charset="-78"/>
              </a:rPr>
              <a:t>خصائص </a:t>
            </a:r>
            <a:r>
              <a:rPr lang="ar-BH" sz="2800" dirty="0">
                <a:solidFill>
                  <a:prstClr val="black"/>
                </a:solidFill>
                <a:latin typeface="Sakkal Majalla" panose="02000000000000000000" pitchFamily="2" charset="-78"/>
                <a:cs typeface="Sakkal Majalla" panose="02000000000000000000" pitchFamily="2" charset="-78"/>
              </a:rPr>
              <a:t>الرسول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في الدنيا:</a:t>
            </a:r>
            <a:endParaRPr lang="ar-BH" sz="2800" dirty="0">
              <a:solidFill>
                <a:prstClr val="black"/>
              </a:solidFill>
              <a:latin typeface="Sakkal Majalla" panose="02000000000000000000" pitchFamily="2" charset="-78"/>
              <a:cs typeface="Sakkal Majalla" panose="02000000000000000000" pitchFamily="2" charset="-78"/>
            </a:endParaRP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1. .......................................................................</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2. .......................................................................</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3. .......................................................................</a:t>
            </a:r>
          </a:p>
          <a:p>
            <a:pPr algn="r" rtl="1">
              <a:lnSpc>
                <a:spcPct val="150000"/>
              </a:lnSpc>
            </a:pPr>
            <a:endParaRPr lang="ar-BH" sz="2800" dirty="0">
              <a:solidFill>
                <a:prstClr val="black"/>
              </a:solidFill>
              <a:latin typeface="Sakkal Majalla" panose="02000000000000000000" pitchFamily="2" charset="-78"/>
              <a:cs typeface="Sakkal Majalla" panose="02000000000000000000" pitchFamily="2" charset="-78"/>
            </a:endParaRPr>
          </a:p>
        </p:txBody>
      </p:sp>
      <p:sp>
        <p:nvSpPr>
          <p:cNvPr id="23" name="Rounded Rectangle 22"/>
          <p:cNvSpPr/>
          <p:nvPr/>
        </p:nvSpPr>
        <p:spPr>
          <a:xfrm>
            <a:off x="51514" y="2422966"/>
            <a:ext cx="6490953" cy="3436920"/>
          </a:xfrm>
          <a:prstGeom prst="round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2. </a:t>
            </a:r>
            <a:r>
              <a:rPr lang="ar-BH" sz="2800" dirty="0" smtClean="0">
                <a:solidFill>
                  <a:prstClr val="black"/>
                </a:solidFill>
                <a:latin typeface="Sakkal Majalla" panose="02000000000000000000" pitchFamily="2" charset="-78"/>
                <a:cs typeface="Sakkal Majalla" panose="02000000000000000000" pitchFamily="2" charset="-78"/>
              </a:rPr>
              <a:t>خصائص </a:t>
            </a:r>
            <a:r>
              <a:rPr lang="ar-BH" sz="2800" dirty="0">
                <a:solidFill>
                  <a:prstClr val="black"/>
                </a:solidFill>
                <a:latin typeface="Sakkal Majalla" panose="02000000000000000000" pitchFamily="2" charset="-78"/>
                <a:cs typeface="Sakkal Majalla" panose="02000000000000000000" pitchFamily="2" charset="-78"/>
              </a:rPr>
              <a:t>الرسول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في الآخرة:</a:t>
            </a:r>
            <a:endParaRPr lang="ar-BH" sz="2800" dirty="0">
              <a:solidFill>
                <a:prstClr val="black"/>
              </a:solidFill>
              <a:latin typeface="Sakkal Majalla" panose="02000000000000000000" pitchFamily="2" charset="-78"/>
              <a:cs typeface="Sakkal Majalla" panose="02000000000000000000" pitchFamily="2" charset="-78"/>
            </a:endParaRP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1. .....................................................................</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2. ......................................................................</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3. ........................................................................</a:t>
            </a:r>
            <a:r>
              <a:rPr lang="ar-BH" sz="2800" dirty="0">
                <a:solidFill>
                  <a:prstClr val="black"/>
                </a:solidFill>
                <a:latin typeface="Sakkal Majalla" panose="02000000000000000000" pitchFamily="2" charset="-78"/>
                <a:cs typeface="Sakkal Majalla" panose="02000000000000000000" pitchFamily="2" charset="-78"/>
              </a:rPr>
              <a:t> </a:t>
            </a:r>
          </a:p>
          <a:p>
            <a:pPr algn="r" rtl="1">
              <a:lnSpc>
                <a:spcPct val="150000"/>
              </a:lnSpc>
            </a:pPr>
            <a:endParaRPr lang="en-US" sz="2800" dirty="0">
              <a:solidFill>
                <a:prstClr val="black"/>
              </a:solidFill>
              <a:latin typeface="Sakkal Majalla" panose="02000000000000000000" pitchFamily="2" charset="-78"/>
              <a:cs typeface="Sakkal Majalla" panose="02000000000000000000" pitchFamily="2" charset="-78"/>
            </a:endParaRPr>
          </a:p>
        </p:txBody>
      </p:sp>
      <p:sp>
        <p:nvSpPr>
          <p:cNvPr id="2" name="Rounded Rectangle 1"/>
          <p:cNvSpPr/>
          <p:nvPr/>
        </p:nvSpPr>
        <p:spPr>
          <a:xfrm>
            <a:off x="6848910" y="3236855"/>
            <a:ext cx="5218594" cy="2411230"/>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600" b="1" dirty="0">
                <a:solidFill>
                  <a:prstClr val="black"/>
                </a:solidFill>
                <a:latin typeface="Sakkal Majalla" panose="02000000000000000000" pitchFamily="2" charset="-78"/>
                <a:cs typeface="Sakkal Majalla" panose="02000000000000000000" pitchFamily="2" charset="-78"/>
              </a:rPr>
              <a:t>1.</a:t>
            </a:r>
            <a:r>
              <a:rPr lang="ar-SA" sz="2600" b="1" dirty="0">
                <a:solidFill>
                  <a:prstClr val="black"/>
                </a:solidFill>
                <a:latin typeface="Sakkal Majalla" panose="02000000000000000000" pitchFamily="2" charset="-78"/>
                <a:cs typeface="Sakkal Majalla" panose="02000000000000000000" pitchFamily="2" charset="-78"/>
              </a:rPr>
              <a:t> أنّه </a:t>
            </a:r>
            <a:r>
              <a:rPr lang="en-US"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SA" sz="2600" b="1" dirty="0">
                <a:solidFill>
                  <a:prstClr val="black"/>
                </a:solidFill>
                <a:latin typeface="Sakkal Majalla" panose="02000000000000000000" pitchFamily="2" charset="-78"/>
                <a:cs typeface="Sakkal Majalla" panose="02000000000000000000" pitchFamily="2" charset="-78"/>
              </a:rPr>
              <a:t> أكثر الأنبياء تبعًا.</a:t>
            </a:r>
            <a:r>
              <a:rPr lang="ar-BH" sz="2600" b="1" dirty="0">
                <a:solidFill>
                  <a:prstClr val="black"/>
                </a:solidFill>
                <a:latin typeface="Sakkal Majalla" panose="02000000000000000000" pitchFamily="2" charset="-78"/>
                <a:cs typeface="Sakkal Majalla" panose="02000000000000000000" pitchFamily="2" charset="-78"/>
              </a:rPr>
              <a:t> </a:t>
            </a:r>
          </a:p>
          <a:p>
            <a:pPr algn="just" rtl="1">
              <a:lnSpc>
                <a:spcPct val="150000"/>
              </a:lnSpc>
            </a:pPr>
            <a:r>
              <a:rPr lang="ar-BH" sz="2600" b="1" dirty="0">
                <a:solidFill>
                  <a:prstClr val="black"/>
                </a:solidFill>
                <a:latin typeface="Sakkal Majalla" panose="02000000000000000000" pitchFamily="2" charset="-78"/>
                <a:cs typeface="Sakkal Majalla" panose="02000000000000000000" pitchFamily="2" charset="-78"/>
              </a:rPr>
              <a:t>2. </a:t>
            </a:r>
            <a:r>
              <a:rPr lang="ar-SA" sz="2600" b="1" dirty="0">
                <a:solidFill>
                  <a:prstClr val="black"/>
                </a:solidFill>
                <a:latin typeface="Sakkal Majalla" panose="02000000000000000000" pitchFamily="2" charset="-78"/>
                <a:cs typeface="Sakkal Majalla" panose="02000000000000000000" pitchFamily="2" charset="-78"/>
              </a:rPr>
              <a:t>أن</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 الله </a:t>
            </a:r>
            <a:r>
              <a:rPr lang="ar-BH" sz="2600" b="1" dirty="0">
                <a:solidFill>
                  <a:prstClr val="black"/>
                </a:solidFill>
                <a:latin typeface="Sakkal Majalla" panose="02000000000000000000" pitchFamily="2" charset="-78"/>
                <a:cs typeface="Sakkal Majalla" panose="02000000000000000000" pitchFamily="2" charset="-78"/>
              </a:rPr>
              <a:t>تعالى </a:t>
            </a:r>
            <a:r>
              <a:rPr lang="ar-SA" sz="2600" b="1" dirty="0">
                <a:solidFill>
                  <a:prstClr val="black"/>
                </a:solidFill>
                <a:latin typeface="Sakkal Majalla" panose="02000000000000000000" pitchFamily="2" charset="-78"/>
                <a:cs typeface="Sakkal Majalla" panose="02000000000000000000" pitchFamily="2" charset="-78"/>
              </a:rPr>
              <a:t>ناداه بأحبِّ أسمائه وأسنى أوصافه</a:t>
            </a:r>
            <a:r>
              <a:rPr lang="ar-BH" sz="2600" b="1" dirty="0">
                <a:solidFill>
                  <a:prstClr val="black"/>
                </a:solidFill>
                <a:latin typeface="Sakkal Majalla" panose="02000000000000000000" pitchFamily="2" charset="-78"/>
                <a:cs typeface="Sakkal Majalla" panose="02000000000000000000" pitchFamily="2" charset="-78"/>
              </a:rPr>
              <a:t>.</a:t>
            </a:r>
          </a:p>
          <a:p>
            <a:pPr algn="just" rtl="1">
              <a:lnSpc>
                <a:spcPct val="150000"/>
              </a:lnSpc>
            </a:pPr>
            <a:r>
              <a:rPr lang="ar-BH" sz="2600" b="1" dirty="0">
                <a:solidFill>
                  <a:prstClr val="black"/>
                </a:solidFill>
                <a:latin typeface="Sakkal Majalla" panose="02000000000000000000" pitchFamily="2" charset="-78"/>
                <a:cs typeface="Sakkal Majalla" panose="02000000000000000000" pitchFamily="2" charset="-78"/>
              </a:rPr>
              <a:t>3. </a:t>
            </a:r>
            <a:r>
              <a:rPr lang="ar-SA" sz="2600" b="1" dirty="0">
                <a:solidFill>
                  <a:prstClr val="black"/>
                </a:solidFill>
                <a:latin typeface="Sakkal Majalla" panose="02000000000000000000" pitchFamily="2" charset="-78"/>
                <a:cs typeface="Sakkal Majalla" panose="02000000000000000000" pitchFamily="2" charset="-78"/>
              </a:rPr>
              <a:t>أنّ الله رفع ذكره</a:t>
            </a:r>
            <a:r>
              <a:rPr lang="ar-BH" sz="2600" b="1" dirty="0">
                <a:solidFill>
                  <a:prstClr val="black"/>
                </a:solidFill>
                <a:latin typeface="Sakkal Majalla" panose="02000000000000000000" pitchFamily="2" charset="-78"/>
                <a:cs typeface="Sakkal Majalla" panose="02000000000000000000" pitchFamily="2" charset="-78"/>
              </a:rPr>
              <a:t>.</a:t>
            </a:r>
            <a:endParaRPr lang="en-US" sz="2600" b="1" dirty="0">
              <a:solidFill>
                <a:prstClr val="black"/>
              </a:solidFill>
              <a:latin typeface="Sakkal Majalla" panose="02000000000000000000" pitchFamily="2" charset="-78"/>
              <a:cs typeface="Sakkal Majalla" panose="02000000000000000000" pitchFamily="2" charset="-78"/>
            </a:endParaRPr>
          </a:p>
        </p:txBody>
      </p:sp>
      <p:sp>
        <p:nvSpPr>
          <p:cNvPr id="25" name="Rounded Rectangle 24"/>
          <p:cNvSpPr/>
          <p:nvPr/>
        </p:nvSpPr>
        <p:spPr>
          <a:xfrm>
            <a:off x="64393" y="3236855"/>
            <a:ext cx="6442088" cy="2470373"/>
          </a:xfrm>
          <a:prstGeom prst="round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600" b="1" dirty="0">
                <a:solidFill>
                  <a:prstClr val="black"/>
                </a:solidFill>
                <a:latin typeface="Sakkal Majalla" panose="02000000000000000000" pitchFamily="2" charset="-78"/>
                <a:cs typeface="Sakkal Majalla" panose="02000000000000000000" pitchFamily="2" charset="-78"/>
              </a:rPr>
              <a:t>1.</a:t>
            </a:r>
            <a:r>
              <a:rPr lang="ar-SA" sz="2600" b="1" dirty="0">
                <a:solidFill>
                  <a:prstClr val="black"/>
                </a:solidFill>
                <a:latin typeface="Sakkal Majalla" panose="02000000000000000000" pitchFamily="2" charset="-78"/>
                <a:cs typeface="Sakkal Majalla" panose="02000000000000000000" pitchFamily="2" charset="-78"/>
              </a:rPr>
              <a:t> </a:t>
            </a:r>
            <a:r>
              <a:rPr lang="ar-BH" sz="2600" b="1" dirty="0">
                <a:solidFill>
                  <a:prstClr val="black"/>
                </a:solidFill>
                <a:latin typeface="Sakkal Majalla" panose="02000000000000000000" pitchFamily="2" charset="-78"/>
                <a:cs typeface="Sakkal Majalla" panose="02000000000000000000" pitchFamily="2" charset="-78"/>
              </a:rPr>
              <a:t>أنّه </a:t>
            </a:r>
            <a:r>
              <a:rPr lang="en-US"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cs typeface="Sakkal Majalla" panose="02000000000000000000" pitchFamily="2" charset="-78"/>
              </a:rPr>
              <a:t> سيد ولد آدم، وأوّل من </a:t>
            </a:r>
            <a:r>
              <a:rPr lang="ar-BH" sz="2600" b="1" dirty="0" smtClean="0">
                <a:solidFill>
                  <a:prstClr val="black"/>
                </a:solidFill>
                <a:latin typeface="Sakkal Majalla" panose="02000000000000000000" pitchFamily="2" charset="-78"/>
                <a:cs typeface="Sakkal Majalla" panose="02000000000000000000" pitchFamily="2" charset="-78"/>
              </a:rPr>
              <a:t>تنشقّ </a:t>
            </a:r>
            <a:r>
              <a:rPr lang="ar-BH" sz="2600" b="1" dirty="0">
                <a:solidFill>
                  <a:prstClr val="black"/>
                </a:solidFill>
                <a:latin typeface="Sakkal Majalla" panose="02000000000000000000" pitchFamily="2" charset="-78"/>
                <a:cs typeface="Sakkal Majalla" panose="02000000000000000000" pitchFamily="2" charset="-78"/>
              </a:rPr>
              <a:t>عنه الأرض عند البعث</a:t>
            </a:r>
            <a:r>
              <a:rPr lang="ar-SA" sz="2600" b="1" dirty="0">
                <a:solidFill>
                  <a:prstClr val="black"/>
                </a:solidFill>
                <a:latin typeface="Sakkal Majalla" panose="02000000000000000000" pitchFamily="2" charset="-78"/>
                <a:cs typeface="Sakkal Majalla" panose="02000000000000000000" pitchFamily="2" charset="-78"/>
              </a:rPr>
              <a:t>.</a:t>
            </a:r>
            <a:r>
              <a:rPr lang="ar-BH" sz="2600" b="1" dirty="0">
                <a:solidFill>
                  <a:prstClr val="black"/>
                </a:solidFill>
                <a:latin typeface="Sakkal Majalla" panose="02000000000000000000" pitchFamily="2" charset="-78"/>
                <a:cs typeface="Sakkal Majalla" panose="02000000000000000000" pitchFamily="2" charset="-78"/>
              </a:rPr>
              <a:t> </a:t>
            </a:r>
          </a:p>
          <a:p>
            <a:pPr algn="just" rtl="1">
              <a:lnSpc>
                <a:spcPct val="150000"/>
              </a:lnSpc>
            </a:pPr>
            <a:r>
              <a:rPr lang="ar-BH" sz="2600" b="1" dirty="0">
                <a:solidFill>
                  <a:prstClr val="black"/>
                </a:solidFill>
                <a:latin typeface="Sakkal Majalla" panose="02000000000000000000" pitchFamily="2" charset="-78"/>
                <a:cs typeface="Sakkal Majalla" panose="02000000000000000000" pitchFamily="2" charset="-78"/>
              </a:rPr>
              <a:t>2. </a:t>
            </a:r>
            <a:r>
              <a:rPr lang="ar-SA" sz="2600" b="1" dirty="0">
                <a:solidFill>
                  <a:prstClr val="black"/>
                </a:solidFill>
                <a:latin typeface="Sakkal Majalla" panose="02000000000000000000" pitchFamily="2" charset="-78"/>
                <a:cs typeface="Sakkal Majalla" panose="02000000000000000000" pitchFamily="2" charset="-78"/>
              </a:rPr>
              <a:t>أن</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 الله جعل لواء الحمد بيده </a:t>
            </a:r>
            <a:r>
              <a:rPr lang="en-US"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en-US" sz="2600" b="1" dirty="0">
                <a:solidFill>
                  <a:prstClr val="black"/>
                </a:solidFill>
                <a:latin typeface="Sakkal Majalla" panose="02000000000000000000" pitchFamily="2" charset="-78"/>
                <a:cs typeface="Sakkal Majalla" panose="02000000000000000000" pitchFamily="2" charset="-78"/>
              </a:rPr>
              <a:t> </a:t>
            </a:r>
            <a:r>
              <a:rPr lang="ar-SA" sz="2600" b="1" dirty="0">
                <a:solidFill>
                  <a:prstClr val="black"/>
                </a:solidFill>
                <a:latin typeface="Sakkal Majalla" panose="02000000000000000000" pitchFamily="2" charset="-78"/>
                <a:cs typeface="Sakkal Majalla" panose="02000000000000000000" pitchFamily="2" charset="-78"/>
              </a:rPr>
              <a:t>يوم القيامة</a:t>
            </a:r>
            <a:r>
              <a:rPr lang="ar-BH" sz="2600" b="1" dirty="0">
                <a:solidFill>
                  <a:prstClr val="black"/>
                </a:solidFill>
                <a:latin typeface="Sakkal Majalla" panose="02000000000000000000" pitchFamily="2" charset="-78"/>
                <a:cs typeface="Sakkal Majalla" panose="02000000000000000000" pitchFamily="2" charset="-78"/>
              </a:rPr>
              <a:t>.</a:t>
            </a:r>
          </a:p>
          <a:p>
            <a:pPr algn="just" rtl="1">
              <a:lnSpc>
                <a:spcPct val="150000"/>
              </a:lnSpc>
            </a:pPr>
            <a:r>
              <a:rPr lang="ar-BH" sz="2600" b="1" dirty="0">
                <a:solidFill>
                  <a:prstClr val="black"/>
                </a:solidFill>
                <a:latin typeface="Sakkal Majalla" panose="02000000000000000000" pitchFamily="2" charset="-78"/>
                <a:cs typeface="Sakkal Majalla" panose="02000000000000000000" pitchFamily="2" charset="-78"/>
              </a:rPr>
              <a:t>3. </a:t>
            </a:r>
            <a:r>
              <a:rPr lang="ar-SA" sz="2600" b="1" dirty="0">
                <a:solidFill>
                  <a:prstClr val="black"/>
                </a:solidFill>
                <a:latin typeface="Sakkal Majalla" panose="02000000000000000000" pitchFamily="2" charset="-78"/>
                <a:cs typeface="Sakkal Majalla" panose="02000000000000000000" pitchFamily="2" charset="-78"/>
              </a:rPr>
              <a:t>أن</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ه </a:t>
            </a:r>
            <a:r>
              <a:rPr lang="ar-SA"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SA" sz="2600" b="1" dirty="0">
                <a:solidFill>
                  <a:prstClr val="black"/>
                </a:solidFill>
                <a:latin typeface="Sakkal Majalla" panose="02000000000000000000" pitchFamily="2" charset="-78"/>
                <a:cs typeface="Sakkal Majalla" panose="02000000000000000000" pitchFamily="2" charset="-78"/>
              </a:rPr>
              <a:t>أوَّل من يجوز على الص</a:t>
            </a:r>
            <a:r>
              <a:rPr lang="ar-BH" sz="2600" b="1" dirty="0">
                <a:solidFill>
                  <a:prstClr val="black"/>
                </a:solidFill>
                <a:latin typeface="Sakkal Majalla" panose="02000000000000000000" pitchFamily="2" charset="-78"/>
                <a:cs typeface="Sakkal Majalla" panose="02000000000000000000" pitchFamily="2" charset="-78"/>
              </a:rPr>
              <a:t>ّ</a:t>
            </a:r>
            <a:r>
              <a:rPr lang="ar-SA" sz="2600" b="1" dirty="0">
                <a:solidFill>
                  <a:prstClr val="black"/>
                </a:solidFill>
                <a:latin typeface="Sakkal Majalla" panose="02000000000000000000" pitchFamily="2" charset="-78"/>
                <a:cs typeface="Sakkal Majalla" panose="02000000000000000000" pitchFamily="2" charset="-78"/>
              </a:rPr>
              <a:t>راط</a:t>
            </a:r>
            <a:r>
              <a:rPr lang="ar-BH" sz="2600" b="1" dirty="0">
                <a:solidFill>
                  <a:prstClr val="black"/>
                </a:solidFill>
                <a:latin typeface="Sakkal Majalla" panose="02000000000000000000" pitchFamily="2" charset="-78"/>
                <a:cs typeface="Sakkal Majalla" panose="02000000000000000000" pitchFamily="2" charset="-78"/>
              </a:rPr>
              <a:t>.</a:t>
            </a:r>
            <a:endParaRPr lang="en-US" sz="2600" b="1" dirty="0">
              <a:solidFill>
                <a:prstClr val="black"/>
              </a:solidFill>
              <a:latin typeface="Sakkal Majalla" panose="02000000000000000000" pitchFamily="2" charset="-78"/>
              <a:cs typeface="Sakkal Majalla" panose="02000000000000000000" pitchFamily="2" charset="-78"/>
            </a:endParaRPr>
          </a:p>
        </p:txBody>
      </p:sp>
      <p:pic>
        <p:nvPicPr>
          <p:cNvPr id="24" name="Picture 23">
            <a:extLst>
              <a:ext uri="{FF2B5EF4-FFF2-40B4-BE49-F238E27FC236}">
                <a16:creationId xmlns:a16="http://schemas.microsoft.com/office/drawing/2014/main" id="{0FE0FC49-A32D-4B2C-BE9E-45ABD0EDD6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749" y="20192"/>
            <a:ext cx="1646183" cy="1268068"/>
          </a:xfrm>
          <a:prstGeom prst="rect">
            <a:avLst/>
          </a:prstGeom>
        </p:spPr>
      </p:pic>
      <p:sp>
        <p:nvSpPr>
          <p:cNvPr id="18" name="Title 1">
            <a:extLst>
              <a:ext uri="{FF2B5EF4-FFF2-40B4-BE49-F238E27FC236}">
                <a16:creationId xmlns:a16="http://schemas.microsoft.com/office/drawing/2014/main" id="{17F27DFE-EE69-485B-9BB7-DB4C2CE8EC24}"/>
              </a:ext>
            </a:extLst>
          </p:cNvPr>
          <p:cNvSpPr txBox="1">
            <a:spLocks/>
          </p:cNvSpPr>
          <p:nvPr/>
        </p:nvSpPr>
        <p:spPr>
          <a:xfrm>
            <a:off x="103239" y="58992"/>
            <a:ext cx="3028333" cy="49127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457200" rtl="1"/>
            <a:r>
              <a:rPr lang="ar-SA" sz="2000" b="1" kern="0" dirty="0" smtClean="0">
                <a:latin typeface="Sakkal Majalla" panose="02000000000000000000" pitchFamily="2" charset="-78"/>
                <a:cs typeface="Sakkal Majalla" panose="02000000000000000000" pitchFamily="2" charset="-78"/>
              </a:rPr>
              <a:t>خصائص </a:t>
            </a:r>
            <a:r>
              <a:rPr lang="ar-BH" sz="2000" b="1" kern="0" dirty="0">
                <a:latin typeface="Sakkal Majalla" panose="02000000000000000000" pitchFamily="2" charset="-78"/>
                <a:cs typeface="Sakkal Majalla" panose="02000000000000000000" pitchFamily="2" charset="-78"/>
              </a:rPr>
              <a:t>الرّسول </a:t>
            </a:r>
            <a:r>
              <a:rPr lang="ar-SA" sz="2000" b="1" dirty="0">
                <a:solidFill>
                  <a:prstClr val="black"/>
                </a:solidFill>
                <a:latin typeface="Sakkal Majalla" panose="02000000000000000000" pitchFamily="2" charset="-78"/>
                <a:ea typeface="+mn-ea"/>
                <a:cs typeface="Sakkal Majalla" panose="02000000000000000000" pitchFamily="2" charset="-78"/>
                <a:sym typeface="AGA Arabesque" panose="05010101010101010101" pitchFamily="2" charset="2"/>
              </a:rPr>
              <a:t></a:t>
            </a:r>
            <a:r>
              <a:rPr lang="ar-BH" sz="2000" b="1" dirty="0">
                <a:solidFill>
                  <a:prstClr val="black"/>
                </a:solidFill>
                <a:latin typeface="Sakkal Majalla" panose="02000000000000000000" pitchFamily="2" charset="-78"/>
                <a:ea typeface="+mn-ea"/>
                <a:cs typeface="Sakkal Majalla" panose="02000000000000000000" pitchFamily="2" charset="-78"/>
              </a:rPr>
              <a:t> / دين (</a:t>
            </a:r>
            <a:r>
              <a:rPr lang="ar-BH" sz="2000" b="1" dirty="0" smtClean="0">
                <a:solidFill>
                  <a:prstClr val="black"/>
                </a:solidFill>
                <a:latin typeface="Sakkal Majalla" panose="02000000000000000000" pitchFamily="2" charset="-78"/>
                <a:ea typeface="+mn-ea"/>
                <a:cs typeface="Sakkal Majalla" panose="02000000000000000000" pitchFamily="2" charset="-78"/>
              </a:rPr>
              <a:t>214-806)</a:t>
            </a:r>
            <a:r>
              <a:rPr lang="ar-BH" sz="2000" b="1" kern="0" dirty="0" smtClean="0">
                <a:latin typeface="Sakkal Majalla" panose="02000000000000000000" pitchFamily="2" charset="-78"/>
                <a:cs typeface="Sakkal Majalla" panose="02000000000000000000" pitchFamily="2" charset="-78"/>
              </a:rPr>
              <a:t>.</a:t>
            </a:r>
            <a:r>
              <a:rPr lang="ar-SA" sz="2000" b="1" kern="0" dirty="0" smtClean="0">
                <a:latin typeface="Sakkal Majalla" panose="02000000000000000000" pitchFamily="2" charset="-78"/>
                <a:cs typeface="Sakkal Majalla" panose="02000000000000000000" pitchFamily="2" charset="-78"/>
              </a:rPr>
              <a:t> </a:t>
            </a:r>
            <a:endParaRPr lang="en-US" sz="2000"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798775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80">
                                          <p:stCondLst>
                                            <p:cond delay="0"/>
                                          </p:stCondLst>
                                        </p:cTn>
                                        <p:tgtEl>
                                          <p:spTgt spid="17"/>
                                        </p:tgtEl>
                                      </p:cBhvr>
                                    </p:animEffect>
                                    <p:anim calcmode="lin" valueType="num">
                                      <p:cBhvr>
                                        <p:cTn id="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gtEl>
                                      </p:cBhvr>
                                      <p:to x="100000" y="60000"/>
                                    </p:animScale>
                                    <p:animScale>
                                      <p:cBhvr>
                                        <p:cTn id="14" dur="166" decel="50000">
                                          <p:stCondLst>
                                            <p:cond delay="676"/>
                                          </p:stCondLst>
                                        </p:cTn>
                                        <p:tgtEl>
                                          <p:spTgt spid="17"/>
                                        </p:tgtEl>
                                      </p:cBhvr>
                                      <p:to x="100000" y="100000"/>
                                    </p:animScale>
                                    <p:animScale>
                                      <p:cBhvr>
                                        <p:cTn id="15" dur="26">
                                          <p:stCondLst>
                                            <p:cond delay="1312"/>
                                          </p:stCondLst>
                                        </p:cTn>
                                        <p:tgtEl>
                                          <p:spTgt spid="17"/>
                                        </p:tgtEl>
                                      </p:cBhvr>
                                      <p:to x="100000" y="80000"/>
                                    </p:animScale>
                                    <p:animScale>
                                      <p:cBhvr>
                                        <p:cTn id="16" dur="166" decel="50000">
                                          <p:stCondLst>
                                            <p:cond delay="1338"/>
                                          </p:stCondLst>
                                        </p:cTn>
                                        <p:tgtEl>
                                          <p:spTgt spid="17"/>
                                        </p:tgtEl>
                                      </p:cBhvr>
                                      <p:to x="100000" y="100000"/>
                                    </p:animScale>
                                    <p:animScale>
                                      <p:cBhvr>
                                        <p:cTn id="17" dur="26">
                                          <p:stCondLst>
                                            <p:cond delay="1642"/>
                                          </p:stCondLst>
                                        </p:cTn>
                                        <p:tgtEl>
                                          <p:spTgt spid="17"/>
                                        </p:tgtEl>
                                      </p:cBhvr>
                                      <p:to x="100000" y="90000"/>
                                    </p:animScale>
                                    <p:animScale>
                                      <p:cBhvr>
                                        <p:cTn id="18" dur="166" decel="50000">
                                          <p:stCondLst>
                                            <p:cond delay="1668"/>
                                          </p:stCondLst>
                                        </p:cTn>
                                        <p:tgtEl>
                                          <p:spTgt spid="17"/>
                                        </p:tgtEl>
                                      </p:cBhvr>
                                      <p:to x="100000" y="100000"/>
                                    </p:animScale>
                                    <p:animScale>
                                      <p:cBhvr>
                                        <p:cTn id="19" dur="26">
                                          <p:stCondLst>
                                            <p:cond delay="1808"/>
                                          </p:stCondLst>
                                        </p:cTn>
                                        <p:tgtEl>
                                          <p:spTgt spid="17"/>
                                        </p:tgtEl>
                                      </p:cBhvr>
                                      <p:to x="100000" y="95000"/>
                                    </p:animScale>
                                    <p:animScale>
                                      <p:cBhvr>
                                        <p:cTn id="20" dur="166" decel="50000">
                                          <p:stCondLst>
                                            <p:cond delay="1834"/>
                                          </p:stCondLst>
                                        </p:cTn>
                                        <p:tgtEl>
                                          <p:spTgt spid="17"/>
                                        </p:tgtEl>
                                      </p:cBhvr>
                                      <p:to x="100000" y="100000"/>
                                    </p:animScale>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circle(in)">
                                      <p:cBhvr>
                                        <p:cTn id="24" dur="2000"/>
                                        <p:tgtEl>
                                          <p:spTgt spid="22"/>
                                        </p:tgtEl>
                                      </p:cBhvr>
                                    </p:animEffect>
                                  </p:childTnLst>
                                </p:cTn>
                              </p:par>
                            </p:childTnLst>
                          </p:cTn>
                        </p:par>
                        <p:par>
                          <p:cTn id="25" fill="hold">
                            <p:stCondLst>
                              <p:cond delay="4000"/>
                            </p:stCondLst>
                            <p:childTnLst>
                              <p:par>
                                <p:cTn id="26" presetID="6" presetClass="entr" presetSubtype="16"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circle(in)">
                                      <p:cBhvr>
                                        <p:cTn id="28" dur="20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down)">
                                      <p:cBhvr>
                                        <p:cTn id="33" dur="580">
                                          <p:stCondLst>
                                            <p:cond delay="0"/>
                                          </p:stCondLst>
                                        </p:cTn>
                                        <p:tgtEl>
                                          <p:spTgt spid="19"/>
                                        </p:tgtEl>
                                      </p:cBhvr>
                                    </p:animEffect>
                                    <p:anim calcmode="lin" valueType="num">
                                      <p:cBhvr>
                                        <p:cTn id="3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9" dur="26">
                                          <p:stCondLst>
                                            <p:cond delay="650"/>
                                          </p:stCondLst>
                                        </p:cTn>
                                        <p:tgtEl>
                                          <p:spTgt spid="19"/>
                                        </p:tgtEl>
                                      </p:cBhvr>
                                      <p:to x="100000" y="60000"/>
                                    </p:animScale>
                                    <p:animScale>
                                      <p:cBhvr>
                                        <p:cTn id="40" dur="166" decel="50000">
                                          <p:stCondLst>
                                            <p:cond delay="676"/>
                                          </p:stCondLst>
                                        </p:cTn>
                                        <p:tgtEl>
                                          <p:spTgt spid="19"/>
                                        </p:tgtEl>
                                      </p:cBhvr>
                                      <p:to x="100000" y="100000"/>
                                    </p:animScale>
                                    <p:animScale>
                                      <p:cBhvr>
                                        <p:cTn id="41" dur="26">
                                          <p:stCondLst>
                                            <p:cond delay="1312"/>
                                          </p:stCondLst>
                                        </p:cTn>
                                        <p:tgtEl>
                                          <p:spTgt spid="19"/>
                                        </p:tgtEl>
                                      </p:cBhvr>
                                      <p:to x="100000" y="80000"/>
                                    </p:animScale>
                                    <p:animScale>
                                      <p:cBhvr>
                                        <p:cTn id="42" dur="166" decel="50000">
                                          <p:stCondLst>
                                            <p:cond delay="1338"/>
                                          </p:stCondLst>
                                        </p:cTn>
                                        <p:tgtEl>
                                          <p:spTgt spid="19"/>
                                        </p:tgtEl>
                                      </p:cBhvr>
                                      <p:to x="100000" y="100000"/>
                                    </p:animScale>
                                    <p:animScale>
                                      <p:cBhvr>
                                        <p:cTn id="43" dur="26">
                                          <p:stCondLst>
                                            <p:cond delay="1642"/>
                                          </p:stCondLst>
                                        </p:cTn>
                                        <p:tgtEl>
                                          <p:spTgt spid="19"/>
                                        </p:tgtEl>
                                      </p:cBhvr>
                                      <p:to x="100000" y="90000"/>
                                    </p:animScale>
                                    <p:animScale>
                                      <p:cBhvr>
                                        <p:cTn id="44" dur="166" decel="50000">
                                          <p:stCondLst>
                                            <p:cond delay="1668"/>
                                          </p:stCondLst>
                                        </p:cTn>
                                        <p:tgtEl>
                                          <p:spTgt spid="19"/>
                                        </p:tgtEl>
                                      </p:cBhvr>
                                      <p:to x="100000" y="100000"/>
                                    </p:animScale>
                                    <p:animScale>
                                      <p:cBhvr>
                                        <p:cTn id="45" dur="26">
                                          <p:stCondLst>
                                            <p:cond delay="1808"/>
                                          </p:stCondLst>
                                        </p:cTn>
                                        <p:tgtEl>
                                          <p:spTgt spid="19"/>
                                        </p:tgtEl>
                                      </p:cBhvr>
                                      <p:to x="100000" y="95000"/>
                                    </p:animScale>
                                    <p:animScale>
                                      <p:cBhvr>
                                        <p:cTn id="46" dur="166" decel="50000">
                                          <p:stCondLst>
                                            <p:cond delay="1834"/>
                                          </p:stCondLst>
                                        </p:cTn>
                                        <p:tgtEl>
                                          <p:spTgt spid="1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1000"/>
                                        <p:tgtEl>
                                          <p:spTgt spid="2"/>
                                        </p:tgtEl>
                                      </p:cBhvr>
                                    </p:animEffect>
                                    <p:anim calcmode="lin" valueType="num">
                                      <p:cBhvr>
                                        <p:cTn id="52" dur="1000" fill="hold"/>
                                        <p:tgtEl>
                                          <p:spTgt spid="2"/>
                                        </p:tgtEl>
                                        <p:attrNameLst>
                                          <p:attrName>ppt_x</p:attrName>
                                        </p:attrNameLst>
                                      </p:cBhvr>
                                      <p:tavLst>
                                        <p:tav tm="0">
                                          <p:val>
                                            <p:strVal val="#ppt_x"/>
                                          </p:val>
                                        </p:tav>
                                        <p:tav tm="100000">
                                          <p:val>
                                            <p:strVal val="#ppt_x"/>
                                          </p:val>
                                        </p:tav>
                                      </p:tavLst>
                                    </p:anim>
                                    <p:anim calcmode="lin" valueType="num">
                                      <p:cBhvr>
                                        <p:cTn id="5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1000"/>
                                        <p:tgtEl>
                                          <p:spTgt spid="25"/>
                                        </p:tgtEl>
                                      </p:cBhvr>
                                    </p:animEffect>
                                    <p:anim calcmode="lin" valueType="num">
                                      <p:cBhvr>
                                        <p:cTn id="59" dur="1000" fill="hold"/>
                                        <p:tgtEl>
                                          <p:spTgt spid="25"/>
                                        </p:tgtEl>
                                        <p:attrNameLst>
                                          <p:attrName>ppt_x</p:attrName>
                                        </p:attrNameLst>
                                      </p:cBhvr>
                                      <p:tavLst>
                                        <p:tav tm="0">
                                          <p:val>
                                            <p:strVal val="#ppt_x"/>
                                          </p:val>
                                        </p:tav>
                                        <p:tav tm="100000">
                                          <p:val>
                                            <p:strVal val="#ppt_x"/>
                                          </p:val>
                                        </p:tav>
                                      </p:tavLst>
                                    </p:anim>
                                    <p:anim calcmode="lin" valueType="num">
                                      <p:cBhvr>
                                        <p:cTn id="6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23" grpId="0" animBg="1"/>
      <p:bldP spid="2" grpId="0" animBg="1"/>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984</TotalTime>
  <Words>2216</Words>
  <Application>Microsoft Office PowerPoint</Application>
  <PresentationFormat>Widescreen</PresentationFormat>
  <Paragraphs>146</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AGA Arabesque</vt:lpstr>
      <vt:lpstr>Arial</vt:lpstr>
      <vt:lpstr>Calibri</vt:lpstr>
      <vt:lpstr>Calibri Light</vt:lpstr>
      <vt:lpstr>Sakkal Majalla</vt:lpstr>
      <vt:lpstr>Times New Roman</vt:lpstr>
      <vt:lpstr>Yu Mincho Light</vt:lpstr>
      <vt:lpstr>Office Theme</vt:lpstr>
      <vt:lpstr>PowerPoint Presentation</vt:lpstr>
      <vt:lpstr>عزيزي الطالب مع نهاية هذا الدّرس ستكون قادرًا على أن: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ALTHABET</dc:creator>
  <cp:lastModifiedBy>nabeel buhaza</cp:lastModifiedBy>
  <cp:revision>113</cp:revision>
  <cp:lastPrinted>2021-01-17T11:49:49Z</cp:lastPrinted>
  <dcterms:created xsi:type="dcterms:W3CDTF">2020-03-04T10:47:58Z</dcterms:created>
  <dcterms:modified xsi:type="dcterms:W3CDTF">2021-03-03T17:46:59Z</dcterms:modified>
</cp:coreProperties>
</file>