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70" r:id="rId2"/>
    <p:sldId id="410" r:id="rId3"/>
    <p:sldId id="338" r:id="rId4"/>
    <p:sldId id="349" r:id="rId5"/>
    <p:sldId id="399" r:id="rId6"/>
    <p:sldId id="363" r:id="rId7"/>
    <p:sldId id="407" r:id="rId8"/>
    <p:sldId id="408" r:id="rId9"/>
    <p:sldId id="406" r:id="rId10"/>
    <p:sldId id="386" r:id="rId11"/>
    <p:sldId id="378" r:id="rId12"/>
    <p:sldId id="405" r:id="rId13"/>
    <p:sldId id="398" r:id="rId14"/>
    <p:sldId id="409" r:id="rId15"/>
    <p:sldId id="402" r:id="rId16"/>
    <p:sldId id="397" r:id="rId17"/>
    <p:sldId id="403" r:id="rId18"/>
    <p:sldId id="32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ane  Boukentar" initials="HB" lastIdx="1" clrIdx="0">
    <p:extLst>
      <p:ext uri="{19B8F6BF-5375-455C-9EA6-DF929625EA0E}">
        <p15:presenceInfo xmlns:p15="http://schemas.microsoft.com/office/powerpoint/2012/main" userId="S::850751500@moe.gov.bh::ce4d3841-a400-4e1f-87ea-7f6c240a19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FFFF"/>
    <a:srgbClr val="66FFFF"/>
    <a:srgbClr val="FFCCFF"/>
    <a:srgbClr val="66FF66"/>
    <a:srgbClr val="33CC33"/>
    <a:srgbClr val="66CCFF"/>
    <a:srgbClr val="00CCFF"/>
    <a:srgbClr val="33CCFF"/>
    <a:srgbClr val="6699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E2D3A-A75F-795E-D86F-A711525876A5}" v="27" dt="2020-06-16T10:08:18.4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1" autoAdjust="0"/>
    <p:restoredTop sz="91652" autoAdjust="0"/>
  </p:normalViewPr>
  <p:slideViewPr>
    <p:cSldViewPr snapToGrid="0">
      <p:cViewPr varScale="1">
        <p:scale>
          <a:sx n="72" d="100"/>
          <a:sy n="72" d="100"/>
        </p:scale>
        <p:origin x="64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945B0C-A6E2-4AC4-A5D6-E5482279E8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CAEC8259-A616-41CC-9F4F-307064B660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B4255A-7063-4DA4-BDC1-7084E5B6832B}" type="datetimeFigureOut">
              <a:rPr lang="fr-FR" smtClean="0"/>
              <a:t>17/10/2021</a:t>
            </a:fld>
            <a:endParaRPr lang="fr-FR"/>
          </a:p>
        </p:txBody>
      </p:sp>
      <p:sp>
        <p:nvSpPr>
          <p:cNvPr id="4" name="Footer Placeholder 3">
            <a:extLst>
              <a:ext uri="{FF2B5EF4-FFF2-40B4-BE49-F238E27FC236}">
                <a16:creationId xmlns:a16="http://schemas.microsoft.com/office/drawing/2014/main" id="{35C04EEA-DD2C-433E-B25E-77450C25BE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B058EE99-8F31-42AE-A27D-36DBD6EF6A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6A953-FC87-45FA-8599-B3D7B5DD7D74}" type="slidenum">
              <a:rPr lang="fr-FR" smtClean="0"/>
              <a:t>‹#›</a:t>
            </a:fld>
            <a:endParaRPr lang="fr-FR"/>
          </a:p>
        </p:txBody>
      </p:sp>
    </p:spTree>
    <p:extLst>
      <p:ext uri="{BB962C8B-B14F-4D97-AF65-F5344CB8AC3E}">
        <p14:creationId xmlns:p14="http://schemas.microsoft.com/office/powerpoint/2010/main" val="1264364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627FF-9858-4A99-AE55-4412E3759CB3}" type="datetimeFigureOut">
              <a:rPr lang="en-US" smtClean="0"/>
              <a:t>10/17/2021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8B543-6C03-4346-95A8-8C62AC9A5107}" type="slidenum">
              <a:rPr lang="en-US" smtClean="0"/>
              <a:t>‹#›</a:t>
            </a:fld>
            <a:endParaRPr lang="en-US"/>
          </a:p>
        </p:txBody>
      </p:sp>
    </p:spTree>
    <p:extLst>
      <p:ext uri="{BB962C8B-B14F-4D97-AF65-F5344CB8AC3E}">
        <p14:creationId xmlns:p14="http://schemas.microsoft.com/office/powerpoint/2010/main" val="2272551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092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76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10/17/2021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10/17/2021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10/17/2021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10/17/2021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944226" y="40254"/>
            <a:ext cx="8303543" cy="1370489"/>
          </a:xfrm>
          <a:prstGeom prst="rect">
            <a:avLst/>
          </a:prstGeom>
        </p:spPr>
      </p:pic>
      <p:sp>
        <p:nvSpPr>
          <p:cNvPr id="5" name="Title 1">
            <a:extLst>
              <a:ext uri="{FF2B5EF4-FFF2-40B4-BE49-F238E27FC236}">
                <a16:creationId xmlns:a16="http://schemas.microsoft.com/office/drawing/2014/main" id="{A60379FA-B473-4555-A486-C9994B8F2A43}"/>
              </a:ext>
            </a:extLst>
          </p:cNvPr>
          <p:cNvSpPr txBox="1">
            <a:spLocks/>
          </p:cNvSpPr>
          <p:nvPr/>
        </p:nvSpPr>
        <p:spPr>
          <a:xfrm>
            <a:off x="3931921" y="4704159"/>
            <a:ext cx="3946584" cy="120253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50000"/>
              </a:lnSpc>
              <a:spcBef>
                <a:spcPts val="0"/>
              </a:spcBef>
            </a:pPr>
            <a:r>
              <a:rPr lang="ar-BH" sz="3600" b="1" dirty="0">
                <a:solidFill>
                  <a:srgbClr val="FF0000"/>
                </a:solidFill>
                <a:latin typeface="Sakkal Majalla" panose="02000000000000000000" pitchFamily="2" charset="-78"/>
                <a:ea typeface="+mn-ea"/>
                <a:cs typeface="Sakkal Majalla" panose="02000000000000000000" pitchFamily="2" charset="-78"/>
              </a:rPr>
              <a:t>أحكام الأسرة في الإسلام</a:t>
            </a:r>
          </a:p>
          <a:p>
            <a:pPr algn="ctr" defTabSz="457200" rtl="1">
              <a:lnSpc>
                <a:spcPct val="150000"/>
              </a:lnSpc>
              <a:spcBef>
                <a:spcPts val="0"/>
              </a:spcBef>
            </a:pPr>
            <a:r>
              <a:rPr lang="ar-BH" sz="3600" b="1" dirty="0">
                <a:solidFill>
                  <a:srgbClr val="002060"/>
                </a:solidFill>
                <a:latin typeface="Sakkal Majalla" panose="02000000000000000000" pitchFamily="2" charset="-78"/>
                <a:cs typeface="Sakkal Majalla" panose="02000000000000000000" pitchFamily="2" charset="-78"/>
              </a:rPr>
              <a:t>دين(201)</a:t>
            </a:r>
          </a:p>
        </p:txBody>
      </p:sp>
      <p:sp>
        <p:nvSpPr>
          <p:cNvPr id="8" name="Title 1">
            <a:extLst>
              <a:ext uri="{FF2B5EF4-FFF2-40B4-BE49-F238E27FC236}">
                <a16:creationId xmlns:a16="http://schemas.microsoft.com/office/drawing/2014/main" id="{FB9F3084-A7DF-469F-8DD4-DF96A0DC6BB3}"/>
              </a:ext>
            </a:extLst>
          </p:cNvPr>
          <p:cNvSpPr txBox="1">
            <a:spLocks/>
          </p:cNvSpPr>
          <p:nvPr/>
        </p:nvSpPr>
        <p:spPr>
          <a:xfrm>
            <a:off x="2892927" y="2567244"/>
            <a:ext cx="6406140" cy="980414"/>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spcBef>
                <a:spcPts val="0"/>
              </a:spcBef>
            </a:pPr>
            <a:r>
              <a:rPr lang="ar-BH" sz="13800" b="1" dirty="0">
                <a:solidFill>
                  <a:schemeClr val="accent1">
                    <a:lumMod val="75000"/>
                  </a:schemeClr>
                </a:solidFill>
                <a:latin typeface="Sakkal Majalla" panose="02000000000000000000" pitchFamily="2" charset="-78"/>
                <a:ea typeface="+mn-ea"/>
                <a:cs typeface="Sakkal Majalla" panose="02000000000000000000" pitchFamily="2" charset="-78"/>
              </a:rPr>
              <a:t>الــــعِــــدَّة</a:t>
            </a:r>
          </a:p>
        </p:txBody>
      </p:sp>
      <p:pic>
        <p:nvPicPr>
          <p:cNvPr id="2" name="Picture 1">
            <a:extLst>
              <a:ext uri="{FF2B5EF4-FFF2-40B4-BE49-F238E27FC236}">
                <a16:creationId xmlns:a16="http://schemas.microsoft.com/office/drawing/2014/main" id="{7B8CF6CC-7EF5-49D5-9CC3-522CE26A14E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7081" y="1678031"/>
            <a:ext cx="2594289" cy="404182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1452219132"/>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FC1DC9-7A55-40C6-B187-29D2738E4C3C}"/>
              </a:ext>
            </a:extLst>
          </p:cNvPr>
          <p:cNvSpPr/>
          <p:nvPr/>
        </p:nvSpPr>
        <p:spPr>
          <a:xfrm>
            <a:off x="4987487" y="128531"/>
            <a:ext cx="2934346" cy="687970"/>
          </a:xfrm>
          <a:prstGeom prst="roundRect">
            <a:avLst/>
          </a:prstGeom>
          <a:solidFill>
            <a:srgbClr val="66FFCC"/>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نشاط</a:t>
            </a:r>
            <a:endParaRPr kumimoji="0" lang="en-US" sz="36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10" name="Flowchart: Alternate Process 9">
            <a:extLst>
              <a:ext uri="{FF2B5EF4-FFF2-40B4-BE49-F238E27FC236}">
                <a16:creationId xmlns:a16="http://schemas.microsoft.com/office/drawing/2014/main" id="{F25E769C-D401-49C7-A8B6-73BF308CE22A}"/>
              </a:ext>
            </a:extLst>
          </p:cNvPr>
          <p:cNvSpPr/>
          <p:nvPr/>
        </p:nvSpPr>
        <p:spPr>
          <a:xfrm>
            <a:off x="178741" y="3308460"/>
            <a:ext cx="4448170" cy="666478"/>
          </a:xfrm>
          <a:prstGeom prst="flowChartAlternateProcess">
            <a:avLst/>
          </a:prstGeom>
          <a:solidFill>
            <a:schemeClr val="accent2">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مقاصد العِدَّة</a:t>
            </a:r>
            <a:endPar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1" name="Flowchart: Alternate Process 10">
            <a:extLst>
              <a:ext uri="{FF2B5EF4-FFF2-40B4-BE49-F238E27FC236}">
                <a16:creationId xmlns:a16="http://schemas.microsoft.com/office/drawing/2014/main" id="{FFB8B050-5FAB-480C-9B80-E4BFE463D7E6}"/>
              </a:ext>
            </a:extLst>
          </p:cNvPr>
          <p:cNvSpPr/>
          <p:nvPr/>
        </p:nvSpPr>
        <p:spPr>
          <a:xfrm>
            <a:off x="4798364" y="3286968"/>
            <a:ext cx="7104542" cy="687970"/>
          </a:xfrm>
          <a:prstGeom prst="flowChartAlternateProcess">
            <a:avLst/>
          </a:prstGeom>
          <a:solidFill>
            <a:schemeClr val="accent2">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النصوص الشرعيَّة</a:t>
            </a:r>
            <a:endPar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3" name="Rectangle: Rounded Corners 12">
            <a:extLst>
              <a:ext uri="{FF2B5EF4-FFF2-40B4-BE49-F238E27FC236}">
                <a16:creationId xmlns:a16="http://schemas.microsoft.com/office/drawing/2014/main" id="{C9AD5975-1222-47C4-AC6C-9076D57C5EB7}"/>
              </a:ext>
            </a:extLst>
          </p:cNvPr>
          <p:cNvSpPr/>
          <p:nvPr/>
        </p:nvSpPr>
        <p:spPr>
          <a:xfrm>
            <a:off x="4817837" y="5312969"/>
            <a:ext cx="7124013" cy="851628"/>
          </a:xfrm>
          <a:prstGeom prst="roundRect">
            <a:avLst/>
          </a:prstGeom>
          <a:solidFill>
            <a:schemeClr val="accent6">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50000"/>
              </a:lnSpc>
            </a:pPr>
            <a:r>
              <a:rPr lang="ar-BH" sz="32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قال </a:t>
            </a:r>
            <a:r>
              <a:rPr lang="ar-BH" sz="32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sym typeface="AGA Arabesque" panose="05000000000000000000" pitchFamily="2" charset="2"/>
              </a:rPr>
              <a:t></a:t>
            </a:r>
            <a:r>
              <a:rPr lang="ar-BH" sz="3200" dirty="0">
                <a:solidFill>
                  <a:srgbClr val="000000"/>
                </a:solidFill>
                <a:latin typeface="Sakkal Majalla" panose="02000000000000000000" pitchFamily="2" charset="-78"/>
                <a:ea typeface="Times New Roman" panose="02020603050405020304" pitchFamily="18" charset="0"/>
                <a:cs typeface="Sakkal Majalla" panose="02000000000000000000" pitchFamily="2" charset="-78"/>
                <a:sym typeface="AGA Arabesque" panose="05000000000000000000" pitchFamily="2" charset="2"/>
              </a:rPr>
              <a:t>: </a:t>
            </a:r>
            <a:r>
              <a:rPr lang="ar-SA" sz="3200" dirty="0">
                <a:solidFill>
                  <a:srgbClr val="000000"/>
                </a:solidFill>
                <a:latin typeface="Times New Roman" panose="02020603050405020304" pitchFamily="18" charset="0"/>
                <a:ea typeface="Times New Roman" panose="02020603050405020304" pitchFamily="18" charset="0"/>
                <a:cs typeface="DecoType Naskh" pitchFamily="2" charset="-78"/>
              </a:rPr>
              <a:t>{</a:t>
            </a:r>
            <a:r>
              <a:rPr lang="ar-SA" sz="3200" b="1" dirty="0">
                <a:solidFill>
                  <a:srgbClr val="1F3864"/>
                </a:solidFill>
                <a:latin typeface="Times New Roman" panose="02020603050405020304" pitchFamily="18" charset="0"/>
                <a:ea typeface="Times New Roman" panose="02020603050405020304" pitchFamily="18" charset="0"/>
                <a:cs typeface="DecoType Naskh" pitchFamily="2" charset="-78"/>
              </a:rPr>
              <a:t>وَبُعُولَتُهُنَّ أَحَقُّ بِرَدِّهِنَّ فِي ذَلِكَ إِنْ أَرَادُواْ إِصْلاَحًا</a:t>
            </a:r>
            <a:r>
              <a:rPr lang="ar-SA" sz="3200" dirty="0">
                <a:solidFill>
                  <a:srgbClr val="000000"/>
                </a:solidFill>
                <a:latin typeface="Times New Roman" panose="02020603050405020304" pitchFamily="18" charset="0"/>
                <a:ea typeface="Times New Roman" panose="02020603050405020304" pitchFamily="18" charset="0"/>
                <a:cs typeface="DecoType Naskh" pitchFamily="2" charset="-78"/>
              </a:rPr>
              <a:t>}</a:t>
            </a:r>
            <a:r>
              <a:rPr lang="ar-BH" sz="3200" dirty="0">
                <a:solidFill>
                  <a:srgbClr val="000000"/>
                </a:solidFill>
                <a:latin typeface="Sakkal Majalla" panose="02000000000000000000" pitchFamily="2" charset="-78"/>
                <a:ea typeface="Times New Roman" panose="02020603050405020304" pitchFamily="18" charset="0"/>
                <a:cs typeface="Sakkal Majalla" panose="02000000000000000000" pitchFamily="2" charset="-78"/>
              </a:rPr>
              <a:t>.</a:t>
            </a:r>
            <a:endParaRPr lang="en-US" sz="3200" b="1" dirty="0">
              <a:solidFill>
                <a:prstClr val="white"/>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6" name="Rectangle: Rounded Corners 15">
            <a:extLst>
              <a:ext uri="{FF2B5EF4-FFF2-40B4-BE49-F238E27FC236}">
                <a16:creationId xmlns:a16="http://schemas.microsoft.com/office/drawing/2014/main" id="{3A3FD02D-A2CB-4AB4-8A66-5494EF3F9622}"/>
              </a:ext>
            </a:extLst>
          </p:cNvPr>
          <p:cNvSpPr/>
          <p:nvPr/>
        </p:nvSpPr>
        <p:spPr>
          <a:xfrm>
            <a:off x="4817835" y="4240150"/>
            <a:ext cx="7124013" cy="851627"/>
          </a:xfrm>
          <a:prstGeom prst="round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50000"/>
              </a:lnSpc>
            </a:pPr>
            <a:r>
              <a:rPr kumimoji="0" lang="ar-BH" sz="3200" b="1" i="0" u="none" strike="noStrike" kern="1200" cap="none" spc="0" normalizeH="0" baseline="0" noProof="0" dirty="0">
                <a:ln>
                  <a:noFill/>
                </a:ln>
                <a:solidFill>
                  <a:srgbClr val="000000"/>
                </a:solidFill>
                <a:effectLst/>
                <a:uLnTx/>
                <a:uFillTx/>
                <a:latin typeface="Sakkal Majalla" panose="02000000000000000000" pitchFamily="2" charset="-78"/>
                <a:ea typeface="Calibri" panose="020F0502020204030204" pitchFamily="34" charset="0"/>
                <a:cs typeface="Sakkal Majalla" panose="02000000000000000000" pitchFamily="2" charset="-78"/>
              </a:rPr>
              <a:t>قال </a:t>
            </a:r>
            <a:r>
              <a:rPr kumimoji="0" lang="ar-BH" sz="3200" b="1" i="0" u="none" strike="noStrike" kern="1200" cap="none" spc="0" normalizeH="0" baseline="0" noProof="0" dirty="0">
                <a:ln>
                  <a:noFill/>
                </a:ln>
                <a:solidFill>
                  <a:srgbClr val="000000"/>
                </a:solidFill>
                <a:effectLst/>
                <a:uLnTx/>
                <a:uFillTx/>
                <a:latin typeface="Sakkal Majalla" panose="02000000000000000000" pitchFamily="2" charset="-78"/>
                <a:ea typeface="Calibri" panose="020F0502020204030204" pitchFamily="34" charset="0"/>
                <a:cs typeface="Sakkal Majalla" panose="02000000000000000000" pitchFamily="2" charset="-78"/>
                <a:sym typeface="AGA Arabesque" panose="05000000000000000000" pitchFamily="2" charset="2"/>
              </a:rPr>
              <a:t></a:t>
            </a:r>
            <a:r>
              <a:rPr kumimoji="0" lang="ar-BH" sz="3200" b="0" i="0" u="none" strike="noStrike" kern="1200" cap="none" spc="0" normalizeH="0" baseline="0" noProof="0" dirty="0">
                <a:ln>
                  <a:noFill/>
                </a:ln>
                <a:solidFill>
                  <a:srgbClr val="000000"/>
                </a:solidFill>
                <a:effectLst/>
                <a:uLnTx/>
                <a:uFillTx/>
                <a:latin typeface="Sakkal Majalla" panose="02000000000000000000" pitchFamily="2" charset="-78"/>
                <a:ea typeface="Times New Roman" panose="02020603050405020304" pitchFamily="18" charset="0"/>
                <a:cs typeface="Sakkal Majalla" panose="02000000000000000000" pitchFamily="2" charset="-78"/>
                <a:sym typeface="AGA Arabesque" panose="05000000000000000000" pitchFamily="2" charset="2"/>
              </a:rPr>
              <a:t>: </a:t>
            </a:r>
            <a:r>
              <a:rPr kumimoji="0" lang="ar-SA"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DecoType Naskh" pitchFamily="2" charset="-78"/>
              </a:rPr>
              <a:t>{</a:t>
            </a:r>
            <a:r>
              <a:rPr lang="ar-SA" sz="3200" b="1" dirty="0">
                <a:solidFill>
                  <a:srgbClr val="1F3864"/>
                </a:solidFill>
                <a:latin typeface="Times New Roman" panose="02020603050405020304" pitchFamily="18" charset="0"/>
                <a:ea typeface="Times New Roman" panose="02020603050405020304" pitchFamily="18" charset="0"/>
                <a:cs typeface="DecoType Naskh" pitchFamily="2" charset="-78"/>
              </a:rPr>
              <a:t>وَلاَ يَحِلُّ لَهُنَّ أَن يَكْتُمْنَ مَا خَلَقَ اللهُ فِي أَرْحَامِهِنَّ</a:t>
            </a:r>
            <a:r>
              <a:rPr kumimoji="0" lang="ar-SA"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DecoType Naskh" pitchFamily="2" charset="-78"/>
              </a:rPr>
              <a:t>}</a:t>
            </a:r>
            <a:r>
              <a:rPr kumimoji="0" lang="ar-BH" sz="3200" b="0" i="0" u="none" strike="noStrike" kern="1200" cap="none" spc="0" normalizeH="0" baseline="0" noProof="0" dirty="0">
                <a:ln>
                  <a:noFill/>
                </a:ln>
                <a:solidFill>
                  <a:srgbClr val="000000"/>
                </a:solidFill>
                <a:effectLst/>
                <a:uLnTx/>
                <a:uFillTx/>
                <a:latin typeface="Sakkal Majalla" panose="02000000000000000000" pitchFamily="2" charset="-78"/>
                <a:ea typeface="Times New Roman" panose="02020603050405020304" pitchFamily="18" charset="0"/>
                <a:cs typeface="Sakkal Majalla" panose="02000000000000000000" pitchFamily="2" charset="-78"/>
              </a:rPr>
              <a:t>.</a:t>
            </a:r>
            <a:endParaRPr kumimoji="0" lang="en-US" sz="32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sp>
        <p:nvSpPr>
          <p:cNvPr id="18" name="Rectangle: Rounded Corners 17">
            <a:extLst>
              <a:ext uri="{FF2B5EF4-FFF2-40B4-BE49-F238E27FC236}">
                <a16:creationId xmlns:a16="http://schemas.microsoft.com/office/drawing/2014/main" id="{ECD423B5-A48B-46B9-AF98-B13E88C4A137}"/>
              </a:ext>
            </a:extLst>
          </p:cNvPr>
          <p:cNvSpPr/>
          <p:nvPr/>
        </p:nvSpPr>
        <p:spPr>
          <a:xfrm>
            <a:off x="2391740" y="2244123"/>
            <a:ext cx="7408515" cy="687970"/>
          </a:xfrm>
          <a:custGeom>
            <a:avLst/>
            <a:gdLst>
              <a:gd name="connsiteX0" fmla="*/ 0 w 7408515"/>
              <a:gd name="connsiteY0" fmla="*/ 114664 h 687970"/>
              <a:gd name="connsiteX1" fmla="*/ 114664 w 7408515"/>
              <a:gd name="connsiteY1" fmla="*/ 0 h 687970"/>
              <a:gd name="connsiteX2" fmla="*/ 7293851 w 7408515"/>
              <a:gd name="connsiteY2" fmla="*/ 0 h 687970"/>
              <a:gd name="connsiteX3" fmla="*/ 7408515 w 7408515"/>
              <a:gd name="connsiteY3" fmla="*/ 114664 h 687970"/>
              <a:gd name="connsiteX4" fmla="*/ 7408515 w 7408515"/>
              <a:gd name="connsiteY4" fmla="*/ 573306 h 687970"/>
              <a:gd name="connsiteX5" fmla="*/ 7293851 w 7408515"/>
              <a:gd name="connsiteY5" fmla="*/ 687970 h 687970"/>
              <a:gd name="connsiteX6" fmla="*/ 114664 w 7408515"/>
              <a:gd name="connsiteY6" fmla="*/ 687970 h 687970"/>
              <a:gd name="connsiteX7" fmla="*/ 0 w 7408515"/>
              <a:gd name="connsiteY7" fmla="*/ 573306 h 687970"/>
              <a:gd name="connsiteX8" fmla="*/ 0 w 7408515"/>
              <a:gd name="connsiteY8" fmla="*/ 114664 h 68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8515" h="687970" fill="none" extrusionOk="0">
                <a:moveTo>
                  <a:pt x="0" y="114664"/>
                </a:moveTo>
                <a:cubicBezTo>
                  <a:pt x="5938" y="47520"/>
                  <a:pt x="41444" y="3367"/>
                  <a:pt x="114664" y="0"/>
                </a:cubicBezTo>
                <a:cubicBezTo>
                  <a:pt x="3059167" y="-76948"/>
                  <a:pt x="5619612" y="58226"/>
                  <a:pt x="7293851" y="0"/>
                </a:cubicBezTo>
                <a:cubicBezTo>
                  <a:pt x="7358433" y="1220"/>
                  <a:pt x="7410116" y="63329"/>
                  <a:pt x="7408515" y="114664"/>
                </a:cubicBezTo>
                <a:cubicBezTo>
                  <a:pt x="7417821" y="181545"/>
                  <a:pt x="7411965" y="349262"/>
                  <a:pt x="7408515" y="573306"/>
                </a:cubicBezTo>
                <a:cubicBezTo>
                  <a:pt x="7406740" y="638333"/>
                  <a:pt x="7361189" y="688993"/>
                  <a:pt x="7293851" y="687970"/>
                </a:cubicBezTo>
                <a:cubicBezTo>
                  <a:pt x="5743551" y="671940"/>
                  <a:pt x="1590968" y="612871"/>
                  <a:pt x="114664" y="687970"/>
                </a:cubicBezTo>
                <a:cubicBezTo>
                  <a:pt x="45827" y="688829"/>
                  <a:pt x="-5579" y="645466"/>
                  <a:pt x="0" y="573306"/>
                </a:cubicBezTo>
                <a:cubicBezTo>
                  <a:pt x="-33536" y="352873"/>
                  <a:pt x="-37896" y="342763"/>
                  <a:pt x="0" y="114664"/>
                </a:cubicBezTo>
                <a:close/>
              </a:path>
              <a:path w="7408515" h="687970" stroke="0" extrusionOk="0">
                <a:moveTo>
                  <a:pt x="0" y="114664"/>
                </a:moveTo>
                <a:cubicBezTo>
                  <a:pt x="-7234" y="54028"/>
                  <a:pt x="52368" y="699"/>
                  <a:pt x="114664" y="0"/>
                </a:cubicBezTo>
                <a:cubicBezTo>
                  <a:pt x="3318817" y="-90624"/>
                  <a:pt x="6499944" y="-156813"/>
                  <a:pt x="7293851" y="0"/>
                </a:cubicBezTo>
                <a:cubicBezTo>
                  <a:pt x="7356503" y="-946"/>
                  <a:pt x="7407677" y="50084"/>
                  <a:pt x="7408515" y="114664"/>
                </a:cubicBezTo>
                <a:cubicBezTo>
                  <a:pt x="7390849" y="326744"/>
                  <a:pt x="7399191" y="408626"/>
                  <a:pt x="7408515" y="573306"/>
                </a:cubicBezTo>
                <a:cubicBezTo>
                  <a:pt x="7414865" y="636102"/>
                  <a:pt x="7355294" y="689613"/>
                  <a:pt x="7293851" y="687970"/>
                </a:cubicBezTo>
                <a:cubicBezTo>
                  <a:pt x="5400325" y="810204"/>
                  <a:pt x="3611102" y="757838"/>
                  <a:pt x="114664" y="687970"/>
                </a:cubicBezTo>
                <a:cubicBezTo>
                  <a:pt x="57029" y="681998"/>
                  <a:pt x="10769" y="637944"/>
                  <a:pt x="0" y="573306"/>
                </a:cubicBezTo>
                <a:cubicBezTo>
                  <a:pt x="-34872" y="468123"/>
                  <a:pt x="25262" y="170235"/>
                  <a:pt x="0" y="114664"/>
                </a:cubicBezTo>
                <a:close/>
              </a:path>
            </a:pathLst>
          </a:custGeom>
          <a:solidFill>
            <a:schemeClr val="accent1">
              <a:lumMod val="20000"/>
              <a:lumOff val="80000"/>
            </a:schemeClr>
          </a:solidFill>
          <a:ln>
            <a:extLst>
              <a:ext uri="{C807C97D-BFC1-408E-A445-0C87EB9F89A2}">
                <ask:lineSketchStyleProps xmlns:ask="http://schemas.microsoft.com/office/drawing/2018/sketchyshapes" sd="53216195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استنبط من النصَّين الشرعيَّين الآتيين بعض مقاصد العِدَّة.</a:t>
            </a:r>
            <a:endPar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21" name="Rectangle: Rounded Corners 20">
            <a:extLst>
              <a:ext uri="{FF2B5EF4-FFF2-40B4-BE49-F238E27FC236}">
                <a16:creationId xmlns:a16="http://schemas.microsoft.com/office/drawing/2014/main" id="{D2A9E75B-71CB-4979-AD0B-6C2ED8A8C30A}"/>
              </a:ext>
            </a:extLst>
          </p:cNvPr>
          <p:cNvSpPr/>
          <p:nvPr/>
        </p:nvSpPr>
        <p:spPr>
          <a:xfrm>
            <a:off x="198216" y="5308730"/>
            <a:ext cx="4448172" cy="851628"/>
          </a:xfrm>
          <a:prstGeom prst="roundRect">
            <a:avLst/>
          </a:prstGeom>
          <a:solidFill>
            <a:schemeClr val="accent6">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ar-BH" sz="2500" b="1" dirty="0">
                <a:solidFill>
                  <a:srgbClr val="FF0000"/>
                </a:solidFill>
                <a:latin typeface="Sakkal Majalla" panose="02000000000000000000" pitchFamily="2" charset="-78"/>
                <a:cs typeface="Sakkal Majalla" panose="02000000000000000000" pitchFamily="2" charset="-78"/>
              </a:rPr>
              <a:t>إعطاءُ فرصةٍ للزّوجين لإعادة الحياة الزوجيّة</a:t>
            </a:r>
            <a:endParaRPr kumimoji="0" lang="en-US" sz="25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22" name="Rectangle: Rounded Corners 21">
            <a:extLst>
              <a:ext uri="{FF2B5EF4-FFF2-40B4-BE49-F238E27FC236}">
                <a16:creationId xmlns:a16="http://schemas.microsoft.com/office/drawing/2014/main" id="{7652AFE5-46C4-42A4-B7EA-3C3E25F09499}"/>
              </a:ext>
            </a:extLst>
          </p:cNvPr>
          <p:cNvSpPr/>
          <p:nvPr/>
        </p:nvSpPr>
        <p:spPr>
          <a:xfrm>
            <a:off x="198213" y="4240151"/>
            <a:ext cx="4448171" cy="851626"/>
          </a:xfrm>
          <a:prstGeom prst="roundRect">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ar-BH" sz="2500" b="1" dirty="0">
                <a:solidFill>
                  <a:srgbClr val="FF0000"/>
                </a:solidFill>
                <a:latin typeface="Sakkal Majalla" panose="02000000000000000000" pitchFamily="2" charset="-78"/>
                <a:cs typeface="Sakkal Majalla" panose="02000000000000000000" pitchFamily="2" charset="-78"/>
              </a:rPr>
              <a:t>حفظُ الأنساب من الاختلاط</a:t>
            </a:r>
            <a:endParaRPr kumimoji="0" lang="en-US" sz="25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25" name="TextBox 24">
            <a:extLst>
              <a:ext uri="{FF2B5EF4-FFF2-40B4-BE49-F238E27FC236}">
                <a16:creationId xmlns:a16="http://schemas.microsoft.com/office/drawing/2014/main" id="{3170378B-6EC5-4C90-A986-1DBAB3D68EC6}"/>
              </a:ext>
            </a:extLst>
          </p:cNvPr>
          <p:cNvSpPr txBox="1"/>
          <p:nvPr/>
        </p:nvSpPr>
        <p:spPr>
          <a:xfrm>
            <a:off x="568320" y="1318069"/>
            <a:ext cx="1771651" cy="1077218"/>
          </a:xfrm>
          <a:prstGeom prst="rect">
            <a:avLst/>
          </a:prstGeom>
          <a:solidFill>
            <a:schemeClr val="accent1">
              <a:lumMod val="20000"/>
              <a:lumOff val="80000"/>
            </a:schemeClr>
          </a:solidFill>
          <a:ln>
            <a:solidFill>
              <a:schemeClr val="accent2">
                <a:lumMod val="20000"/>
                <a:lumOff val="80000"/>
              </a:schemeClr>
            </a:solidFill>
          </a:ln>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ما شاء الله، عمل رائع. </a:t>
            </a:r>
            <a:endParaRPr kumimoji="0" lang="en-US" sz="32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26" name="Speech Bubble: Rectangle with Corners Rounded 25">
            <a:extLst>
              <a:ext uri="{FF2B5EF4-FFF2-40B4-BE49-F238E27FC236}">
                <a16:creationId xmlns:a16="http://schemas.microsoft.com/office/drawing/2014/main" id="{A53768EE-B970-40E8-9064-81E1B2767313}"/>
              </a:ext>
            </a:extLst>
          </p:cNvPr>
          <p:cNvSpPr/>
          <p:nvPr/>
        </p:nvSpPr>
        <p:spPr>
          <a:xfrm>
            <a:off x="2608682" y="1150003"/>
            <a:ext cx="3616553" cy="539995"/>
          </a:xfrm>
          <a:custGeom>
            <a:avLst/>
            <a:gdLst>
              <a:gd name="connsiteX0" fmla="*/ 0 w 3616553"/>
              <a:gd name="connsiteY0" fmla="*/ 90001 h 539995"/>
              <a:gd name="connsiteX1" fmla="*/ 90001 w 3616553"/>
              <a:gd name="connsiteY1" fmla="*/ 0 h 539995"/>
              <a:gd name="connsiteX2" fmla="*/ 602759 w 3616553"/>
              <a:gd name="connsiteY2" fmla="*/ 0 h 539995"/>
              <a:gd name="connsiteX3" fmla="*/ 602759 w 3616553"/>
              <a:gd name="connsiteY3" fmla="*/ 0 h 539995"/>
              <a:gd name="connsiteX4" fmla="*/ 1506897 w 3616553"/>
              <a:gd name="connsiteY4" fmla="*/ 0 h 539995"/>
              <a:gd name="connsiteX5" fmla="*/ 3526552 w 3616553"/>
              <a:gd name="connsiteY5" fmla="*/ 0 h 539995"/>
              <a:gd name="connsiteX6" fmla="*/ 3616553 w 3616553"/>
              <a:gd name="connsiteY6" fmla="*/ 90001 h 539995"/>
              <a:gd name="connsiteX7" fmla="*/ 3616553 w 3616553"/>
              <a:gd name="connsiteY7" fmla="*/ 314997 h 539995"/>
              <a:gd name="connsiteX8" fmla="*/ 3616553 w 3616553"/>
              <a:gd name="connsiteY8" fmla="*/ 314997 h 539995"/>
              <a:gd name="connsiteX9" fmla="*/ 3616553 w 3616553"/>
              <a:gd name="connsiteY9" fmla="*/ 449996 h 539995"/>
              <a:gd name="connsiteX10" fmla="*/ 3616553 w 3616553"/>
              <a:gd name="connsiteY10" fmla="*/ 449994 h 539995"/>
              <a:gd name="connsiteX11" fmla="*/ 3526552 w 3616553"/>
              <a:gd name="connsiteY11" fmla="*/ 539995 h 539995"/>
              <a:gd name="connsiteX12" fmla="*/ 1506897 w 3616553"/>
              <a:gd name="connsiteY12" fmla="*/ 539995 h 539995"/>
              <a:gd name="connsiteX13" fmla="*/ 531489 w 3616553"/>
              <a:gd name="connsiteY13" fmla="*/ 795569 h 539995"/>
              <a:gd name="connsiteX14" fmla="*/ 602759 w 3616553"/>
              <a:gd name="connsiteY14" fmla="*/ 539995 h 539995"/>
              <a:gd name="connsiteX15" fmla="*/ 90001 w 3616553"/>
              <a:gd name="connsiteY15" fmla="*/ 539995 h 539995"/>
              <a:gd name="connsiteX16" fmla="*/ 0 w 3616553"/>
              <a:gd name="connsiteY16" fmla="*/ 449994 h 539995"/>
              <a:gd name="connsiteX17" fmla="*/ 0 w 3616553"/>
              <a:gd name="connsiteY17" fmla="*/ 449996 h 539995"/>
              <a:gd name="connsiteX18" fmla="*/ 0 w 3616553"/>
              <a:gd name="connsiteY18" fmla="*/ 314997 h 539995"/>
              <a:gd name="connsiteX19" fmla="*/ 0 w 3616553"/>
              <a:gd name="connsiteY19" fmla="*/ 314997 h 539995"/>
              <a:gd name="connsiteX20" fmla="*/ 0 w 3616553"/>
              <a:gd name="connsiteY20" fmla="*/ 90001 h 53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6553" h="539995" fill="none" extrusionOk="0">
                <a:moveTo>
                  <a:pt x="0" y="90001"/>
                </a:moveTo>
                <a:cubicBezTo>
                  <a:pt x="-7823" y="43765"/>
                  <a:pt x="48037" y="3401"/>
                  <a:pt x="90001" y="0"/>
                </a:cubicBezTo>
                <a:cubicBezTo>
                  <a:pt x="223529" y="19424"/>
                  <a:pt x="466023" y="8385"/>
                  <a:pt x="602759" y="0"/>
                </a:cubicBezTo>
                <a:lnTo>
                  <a:pt x="602759" y="0"/>
                </a:lnTo>
                <a:cubicBezTo>
                  <a:pt x="763035" y="-56511"/>
                  <a:pt x="1273852" y="45337"/>
                  <a:pt x="1506897" y="0"/>
                </a:cubicBezTo>
                <a:cubicBezTo>
                  <a:pt x="2128529" y="87856"/>
                  <a:pt x="3193384" y="80228"/>
                  <a:pt x="3526552" y="0"/>
                </a:cubicBezTo>
                <a:cubicBezTo>
                  <a:pt x="3574691" y="-703"/>
                  <a:pt x="3615256" y="36491"/>
                  <a:pt x="3616553" y="90001"/>
                </a:cubicBezTo>
                <a:cubicBezTo>
                  <a:pt x="3618335" y="125336"/>
                  <a:pt x="3618097" y="205842"/>
                  <a:pt x="3616553" y="314997"/>
                </a:cubicBezTo>
                <a:lnTo>
                  <a:pt x="3616553" y="314997"/>
                </a:lnTo>
                <a:cubicBezTo>
                  <a:pt x="3604835" y="379599"/>
                  <a:pt x="3624175" y="395773"/>
                  <a:pt x="3616553" y="449996"/>
                </a:cubicBezTo>
                <a:lnTo>
                  <a:pt x="3616553" y="449994"/>
                </a:lnTo>
                <a:cubicBezTo>
                  <a:pt x="3620825" y="506084"/>
                  <a:pt x="3569045" y="546812"/>
                  <a:pt x="3526552" y="539995"/>
                </a:cubicBezTo>
                <a:cubicBezTo>
                  <a:pt x="2699762" y="486598"/>
                  <a:pt x="2456989" y="480340"/>
                  <a:pt x="1506897" y="539995"/>
                </a:cubicBezTo>
                <a:cubicBezTo>
                  <a:pt x="1332740" y="520285"/>
                  <a:pt x="1003221" y="631644"/>
                  <a:pt x="531489" y="795569"/>
                </a:cubicBezTo>
                <a:cubicBezTo>
                  <a:pt x="533040" y="731012"/>
                  <a:pt x="609982" y="570171"/>
                  <a:pt x="602759" y="539995"/>
                </a:cubicBezTo>
                <a:cubicBezTo>
                  <a:pt x="414007" y="495389"/>
                  <a:pt x="168070" y="582939"/>
                  <a:pt x="90001" y="539995"/>
                </a:cubicBezTo>
                <a:cubicBezTo>
                  <a:pt x="35743" y="542472"/>
                  <a:pt x="-4710" y="498687"/>
                  <a:pt x="0" y="449994"/>
                </a:cubicBezTo>
                <a:lnTo>
                  <a:pt x="0" y="449996"/>
                </a:lnTo>
                <a:cubicBezTo>
                  <a:pt x="6800" y="401959"/>
                  <a:pt x="2187" y="368399"/>
                  <a:pt x="0" y="314997"/>
                </a:cubicBezTo>
                <a:lnTo>
                  <a:pt x="0" y="314997"/>
                </a:lnTo>
                <a:cubicBezTo>
                  <a:pt x="11832" y="262698"/>
                  <a:pt x="-16029" y="134945"/>
                  <a:pt x="0" y="90001"/>
                </a:cubicBezTo>
                <a:close/>
              </a:path>
              <a:path w="3616553" h="539995" stroke="0" extrusionOk="0">
                <a:moveTo>
                  <a:pt x="0" y="90001"/>
                </a:moveTo>
                <a:cubicBezTo>
                  <a:pt x="2223" y="38228"/>
                  <a:pt x="40377" y="1186"/>
                  <a:pt x="90001" y="0"/>
                </a:cubicBezTo>
                <a:cubicBezTo>
                  <a:pt x="159627" y="24693"/>
                  <a:pt x="432059" y="7143"/>
                  <a:pt x="602759" y="0"/>
                </a:cubicBezTo>
                <a:lnTo>
                  <a:pt x="602759" y="0"/>
                </a:lnTo>
                <a:cubicBezTo>
                  <a:pt x="905842" y="7703"/>
                  <a:pt x="1176407" y="-46954"/>
                  <a:pt x="1506897" y="0"/>
                </a:cubicBezTo>
                <a:cubicBezTo>
                  <a:pt x="2346843" y="-94511"/>
                  <a:pt x="3120525" y="8789"/>
                  <a:pt x="3526552" y="0"/>
                </a:cubicBezTo>
                <a:cubicBezTo>
                  <a:pt x="3569794" y="-3369"/>
                  <a:pt x="3621856" y="42742"/>
                  <a:pt x="3616553" y="90001"/>
                </a:cubicBezTo>
                <a:cubicBezTo>
                  <a:pt x="3610868" y="128771"/>
                  <a:pt x="3625724" y="273333"/>
                  <a:pt x="3616553" y="314997"/>
                </a:cubicBezTo>
                <a:lnTo>
                  <a:pt x="3616553" y="314997"/>
                </a:lnTo>
                <a:cubicBezTo>
                  <a:pt x="3624994" y="328944"/>
                  <a:pt x="3613442" y="415086"/>
                  <a:pt x="3616553" y="449996"/>
                </a:cubicBezTo>
                <a:lnTo>
                  <a:pt x="3616553" y="449994"/>
                </a:lnTo>
                <a:cubicBezTo>
                  <a:pt x="3620273" y="495940"/>
                  <a:pt x="3577290" y="540623"/>
                  <a:pt x="3526552" y="539995"/>
                </a:cubicBezTo>
                <a:cubicBezTo>
                  <a:pt x="3254477" y="446790"/>
                  <a:pt x="1916087" y="505785"/>
                  <a:pt x="1506897" y="539995"/>
                </a:cubicBezTo>
                <a:cubicBezTo>
                  <a:pt x="1076819" y="664452"/>
                  <a:pt x="715440" y="786996"/>
                  <a:pt x="531489" y="795569"/>
                </a:cubicBezTo>
                <a:cubicBezTo>
                  <a:pt x="569619" y="729723"/>
                  <a:pt x="574373" y="657187"/>
                  <a:pt x="602759" y="539995"/>
                </a:cubicBezTo>
                <a:cubicBezTo>
                  <a:pt x="545792" y="499299"/>
                  <a:pt x="336656" y="560657"/>
                  <a:pt x="90001" y="539995"/>
                </a:cubicBezTo>
                <a:cubicBezTo>
                  <a:pt x="42598" y="548305"/>
                  <a:pt x="1329" y="491876"/>
                  <a:pt x="0" y="449994"/>
                </a:cubicBezTo>
                <a:lnTo>
                  <a:pt x="0" y="449996"/>
                </a:lnTo>
                <a:cubicBezTo>
                  <a:pt x="-1821" y="396758"/>
                  <a:pt x="-11685" y="368763"/>
                  <a:pt x="0" y="314997"/>
                </a:cubicBezTo>
                <a:lnTo>
                  <a:pt x="0" y="314997"/>
                </a:lnTo>
                <a:cubicBezTo>
                  <a:pt x="14947" y="254384"/>
                  <a:pt x="-8209" y="131262"/>
                  <a:pt x="0" y="90001"/>
                </a:cubicBezTo>
                <a:close/>
              </a:path>
            </a:pathLst>
          </a:custGeom>
          <a:solidFill>
            <a:schemeClr val="accent1">
              <a:lumMod val="20000"/>
              <a:lumOff val="80000"/>
            </a:schemeClr>
          </a:solidFill>
          <a:ln>
            <a:extLst>
              <a:ext uri="{C807C97D-BFC1-408E-A445-0C87EB9F89A2}">
                <ask:lineSketchStyleProps xmlns:ask="http://schemas.microsoft.com/office/drawing/2018/sketchyshapes" sd="3014888800">
                  <a:prstGeom prst="wedgeRoundRectCallout">
                    <a:avLst>
                      <a:gd name="adj1" fmla="val -35304"/>
                      <a:gd name="adj2" fmla="val 97329"/>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srgbClr val="44546A"/>
                </a:solidFill>
                <a:effectLst/>
                <a:uLnTx/>
                <a:uFillTx/>
                <a:latin typeface="Sakkal Majalla" panose="02000000000000000000" pitchFamily="2" charset="-78"/>
                <a:cs typeface="Sakkal Majalla" panose="02000000000000000000" pitchFamily="2" charset="-78"/>
              </a:rPr>
              <a:t>هل إجاباتك كانت صحيحة؟</a:t>
            </a:r>
            <a:endParaRPr kumimoji="0" lang="fr-FR" sz="3200" b="1" i="0" u="none" strike="noStrike" kern="1200" cap="none" spc="0" normalizeH="0" baseline="0" noProof="0" dirty="0">
              <a:ln>
                <a:noFill/>
              </a:ln>
              <a:solidFill>
                <a:srgbClr val="44546A"/>
              </a:solidFill>
              <a:effectLst/>
              <a:uLnTx/>
              <a:uFillTx/>
              <a:latin typeface="Sakkal Majalla" panose="02000000000000000000" pitchFamily="2" charset="-78"/>
              <a:cs typeface="Sakkal Majalla" panose="02000000000000000000" pitchFamily="2" charset="-78"/>
            </a:endParaRPr>
          </a:p>
        </p:txBody>
      </p:sp>
      <p:sp>
        <p:nvSpPr>
          <p:cNvPr id="2" name="Oval 1">
            <a:extLst>
              <a:ext uri="{FF2B5EF4-FFF2-40B4-BE49-F238E27FC236}">
                <a16:creationId xmlns:a16="http://schemas.microsoft.com/office/drawing/2014/main" id="{371D2615-4467-480A-B164-29211823E91D}"/>
              </a:ext>
            </a:extLst>
          </p:cNvPr>
          <p:cNvSpPr/>
          <p:nvPr/>
        </p:nvSpPr>
        <p:spPr>
          <a:xfrm>
            <a:off x="10442713" y="1964660"/>
            <a:ext cx="1576305" cy="1008390"/>
          </a:xfrm>
          <a:prstGeom prst="ellips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dirty="0">
                <a:solidFill>
                  <a:schemeClr val="tx1"/>
                </a:solidFill>
                <a:latin typeface="Sakkal Majalla" panose="02000000000000000000" pitchFamily="2" charset="-78"/>
                <a:cs typeface="Sakkal Majalla" panose="02000000000000000000" pitchFamily="2" charset="-78"/>
              </a:rPr>
              <a:t>فكِّر قبل الإجابة</a:t>
            </a:r>
            <a:endParaRPr lang="en-US" sz="2400" dirty="0">
              <a:solidFill>
                <a:schemeClr val="tx1"/>
              </a:solidFill>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705BA5D6-2410-4160-910F-5EF40F81F7EE}"/>
              </a:ext>
            </a:extLst>
          </p:cNvPr>
          <p:cNvSpPr txBox="1"/>
          <p:nvPr/>
        </p:nvSpPr>
        <p:spPr>
          <a:xfrm>
            <a:off x="568320" y="128531"/>
            <a:ext cx="2285543" cy="400110"/>
          </a:xfrm>
          <a:custGeom>
            <a:avLst/>
            <a:gdLst>
              <a:gd name="connsiteX0" fmla="*/ 0 w 2285543"/>
              <a:gd name="connsiteY0" fmla="*/ 0 h 400110"/>
              <a:gd name="connsiteX1" fmla="*/ 571386 w 2285543"/>
              <a:gd name="connsiteY1" fmla="*/ 0 h 400110"/>
              <a:gd name="connsiteX2" fmla="*/ 1097061 w 2285543"/>
              <a:gd name="connsiteY2" fmla="*/ 0 h 400110"/>
              <a:gd name="connsiteX3" fmla="*/ 1668446 w 2285543"/>
              <a:gd name="connsiteY3" fmla="*/ 0 h 400110"/>
              <a:gd name="connsiteX4" fmla="*/ 2285543 w 2285543"/>
              <a:gd name="connsiteY4" fmla="*/ 0 h 400110"/>
              <a:gd name="connsiteX5" fmla="*/ 2285543 w 2285543"/>
              <a:gd name="connsiteY5" fmla="*/ 400110 h 400110"/>
              <a:gd name="connsiteX6" fmla="*/ 1782724 w 2285543"/>
              <a:gd name="connsiteY6" fmla="*/ 400110 h 400110"/>
              <a:gd name="connsiteX7" fmla="*/ 1279904 w 2285543"/>
              <a:gd name="connsiteY7" fmla="*/ 400110 h 400110"/>
              <a:gd name="connsiteX8" fmla="*/ 754229 w 2285543"/>
              <a:gd name="connsiteY8" fmla="*/ 400110 h 400110"/>
              <a:gd name="connsiteX9" fmla="*/ 0 w 2285543"/>
              <a:gd name="connsiteY9" fmla="*/ 400110 h 400110"/>
              <a:gd name="connsiteX10" fmla="*/ 0 w 228554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543" h="400110" fill="none" extrusionOk="0">
                <a:moveTo>
                  <a:pt x="0" y="0"/>
                </a:moveTo>
                <a:cubicBezTo>
                  <a:pt x="151479" y="-27883"/>
                  <a:pt x="415172" y="4938"/>
                  <a:pt x="571386" y="0"/>
                </a:cubicBezTo>
                <a:cubicBezTo>
                  <a:pt x="727600" y="-4938"/>
                  <a:pt x="973541" y="56883"/>
                  <a:pt x="1097061" y="0"/>
                </a:cubicBezTo>
                <a:cubicBezTo>
                  <a:pt x="1220582" y="-56883"/>
                  <a:pt x="1406634" y="17468"/>
                  <a:pt x="1668446" y="0"/>
                </a:cubicBezTo>
                <a:cubicBezTo>
                  <a:pt x="1930258" y="-17468"/>
                  <a:pt x="2146767" y="72415"/>
                  <a:pt x="2285543" y="0"/>
                </a:cubicBezTo>
                <a:cubicBezTo>
                  <a:pt x="2302022" y="155261"/>
                  <a:pt x="2245213" y="253405"/>
                  <a:pt x="2285543" y="400110"/>
                </a:cubicBezTo>
                <a:cubicBezTo>
                  <a:pt x="2161794" y="444687"/>
                  <a:pt x="1984712" y="383642"/>
                  <a:pt x="1782724" y="400110"/>
                </a:cubicBezTo>
                <a:cubicBezTo>
                  <a:pt x="1580736" y="416578"/>
                  <a:pt x="1464254" y="381978"/>
                  <a:pt x="1279904" y="400110"/>
                </a:cubicBezTo>
                <a:cubicBezTo>
                  <a:pt x="1095554" y="418242"/>
                  <a:pt x="1002953" y="378293"/>
                  <a:pt x="754229" y="400110"/>
                </a:cubicBezTo>
                <a:cubicBezTo>
                  <a:pt x="505506" y="421927"/>
                  <a:pt x="259682" y="385525"/>
                  <a:pt x="0" y="400110"/>
                </a:cubicBezTo>
                <a:cubicBezTo>
                  <a:pt x="-33816" y="268644"/>
                  <a:pt x="15284" y="96193"/>
                  <a:pt x="0" y="0"/>
                </a:cubicBezTo>
                <a:close/>
              </a:path>
              <a:path w="2285543" h="400110" stroke="0" extrusionOk="0">
                <a:moveTo>
                  <a:pt x="0" y="0"/>
                </a:moveTo>
                <a:cubicBezTo>
                  <a:pt x="203738" y="-40854"/>
                  <a:pt x="428310" y="34545"/>
                  <a:pt x="571386" y="0"/>
                </a:cubicBezTo>
                <a:cubicBezTo>
                  <a:pt x="714462" y="-34545"/>
                  <a:pt x="996757" y="834"/>
                  <a:pt x="1188482" y="0"/>
                </a:cubicBezTo>
                <a:cubicBezTo>
                  <a:pt x="1380207" y="-834"/>
                  <a:pt x="1615847" y="30218"/>
                  <a:pt x="1782724" y="0"/>
                </a:cubicBezTo>
                <a:cubicBezTo>
                  <a:pt x="1949601" y="-30218"/>
                  <a:pt x="2151933" y="33473"/>
                  <a:pt x="2285543" y="0"/>
                </a:cubicBezTo>
                <a:cubicBezTo>
                  <a:pt x="2305448" y="117899"/>
                  <a:pt x="2277901" y="260243"/>
                  <a:pt x="2285543" y="400110"/>
                </a:cubicBezTo>
                <a:cubicBezTo>
                  <a:pt x="2071787" y="422382"/>
                  <a:pt x="1867307" y="337894"/>
                  <a:pt x="1759868" y="400110"/>
                </a:cubicBezTo>
                <a:cubicBezTo>
                  <a:pt x="1652429" y="462326"/>
                  <a:pt x="1393905" y="391338"/>
                  <a:pt x="1142772" y="400110"/>
                </a:cubicBezTo>
                <a:cubicBezTo>
                  <a:pt x="891639" y="408882"/>
                  <a:pt x="724901" y="331370"/>
                  <a:pt x="525675" y="400110"/>
                </a:cubicBezTo>
                <a:cubicBezTo>
                  <a:pt x="326449" y="468850"/>
                  <a:pt x="258421" y="359642"/>
                  <a:pt x="0" y="400110"/>
                </a:cubicBezTo>
                <a:cubicBezTo>
                  <a:pt x="-32959" y="221435"/>
                  <a:pt x="14886" y="133505"/>
                  <a:pt x="0" y="0"/>
                </a:cubicBezTo>
                <a:close/>
              </a:path>
            </a:pathLst>
          </a:custGeom>
          <a:solidFill>
            <a:srgbClr val="FF99CC"/>
          </a:solidFill>
          <a:ln>
            <a:solidFill>
              <a:schemeClr val="tx1"/>
            </a:solidFill>
            <a:extLst>
              <a:ext uri="{C807C97D-BFC1-408E-A445-0C87EB9F89A2}">
                <ask:lineSketchStyleProps xmlns:ask="http://schemas.microsoft.com/office/drawing/2018/sketchyshapes" sd="1922213628">
                  <a:prstGeom prst="rect">
                    <a:avLst/>
                  </a:prstGeom>
                  <ask:type>
                    <ask:lineSketchScribble/>
                  </ask:type>
                </ask:lineSketchStyleProps>
              </a:ext>
            </a:extLst>
          </a:ln>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العِدَّة / (دين 201)</a:t>
            </a:r>
            <a:endParaRPr lang="fr-FR"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450111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2000"/>
                                        <p:tgtEl>
                                          <p:spTgt spid="18"/>
                                        </p:tgtEl>
                                      </p:cBhvr>
                                    </p:animEffect>
                                  </p:childTnLst>
                                </p:cTn>
                              </p:par>
                            </p:childTnLst>
                          </p:cTn>
                        </p:par>
                        <p:par>
                          <p:cTn id="25" fill="hold">
                            <p:stCondLst>
                              <p:cond delay="4000"/>
                            </p:stCondLst>
                            <p:childTnLst>
                              <p:par>
                                <p:cTn id="26" presetID="2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2000"/>
                                        <p:tgtEl>
                                          <p:spTgt spid="11"/>
                                        </p:tgtEl>
                                      </p:cBhvr>
                                    </p:animEffect>
                                  </p:childTnLst>
                                </p:cTn>
                              </p:par>
                            </p:childTnLst>
                          </p:cTn>
                        </p:par>
                        <p:par>
                          <p:cTn id="29" fill="hold">
                            <p:stCondLst>
                              <p:cond delay="600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2000"/>
                                        <p:tgtEl>
                                          <p:spTgt spid="10"/>
                                        </p:tgtEl>
                                      </p:cBhvr>
                                    </p:animEffect>
                                  </p:childTnLst>
                                </p:cTn>
                              </p:par>
                            </p:childTnLst>
                          </p:cTn>
                        </p:par>
                        <p:par>
                          <p:cTn id="33" fill="hold">
                            <p:stCondLst>
                              <p:cond delay="8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000"/>
                                        <p:tgtEl>
                                          <p:spTgt spid="16"/>
                                        </p:tgtEl>
                                      </p:cBhvr>
                                    </p:animEffect>
                                    <p:anim calcmode="lin" valueType="num">
                                      <p:cBhvr>
                                        <p:cTn id="37" dur="2000" fill="hold"/>
                                        <p:tgtEl>
                                          <p:spTgt spid="16"/>
                                        </p:tgtEl>
                                        <p:attrNameLst>
                                          <p:attrName>ppt_x</p:attrName>
                                        </p:attrNameLst>
                                      </p:cBhvr>
                                      <p:tavLst>
                                        <p:tav tm="0">
                                          <p:val>
                                            <p:strVal val="#ppt_x"/>
                                          </p:val>
                                        </p:tav>
                                        <p:tav tm="100000">
                                          <p:val>
                                            <p:strVal val="#ppt_x"/>
                                          </p:val>
                                        </p:tav>
                                      </p:tavLst>
                                    </p:anim>
                                    <p:anim calcmode="lin" valueType="num">
                                      <p:cBhvr>
                                        <p:cTn id="38" dur="2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100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anim calcmode="lin" valueType="num">
                                      <p:cBhvr>
                                        <p:cTn id="43" dur="2000" fill="hold"/>
                                        <p:tgtEl>
                                          <p:spTgt spid="13"/>
                                        </p:tgtEl>
                                        <p:attrNameLst>
                                          <p:attrName>ppt_x</p:attrName>
                                        </p:attrNameLst>
                                      </p:cBhvr>
                                      <p:tavLst>
                                        <p:tav tm="0">
                                          <p:val>
                                            <p:strVal val="#ppt_x"/>
                                          </p:val>
                                        </p:tav>
                                        <p:tav tm="100000">
                                          <p:val>
                                            <p:strVal val="#ppt_x"/>
                                          </p:val>
                                        </p:tav>
                                      </p:tavLst>
                                    </p:anim>
                                    <p:anim calcmode="lin" valueType="num">
                                      <p:cBhvr>
                                        <p:cTn id="44" dur="20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12000"/>
                            </p:stCondLst>
                            <p:childTnLst>
                              <p:par>
                                <p:cTn id="46" presetID="31"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2000" fill="hold"/>
                                        <p:tgtEl>
                                          <p:spTgt spid="22"/>
                                        </p:tgtEl>
                                        <p:attrNameLst>
                                          <p:attrName>ppt_w</p:attrName>
                                        </p:attrNameLst>
                                      </p:cBhvr>
                                      <p:tavLst>
                                        <p:tav tm="0">
                                          <p:val>
                                            <p:fltVal val="0"/>
                                          </p:val>
                                        </p:tav>
                                        <p:tav tm="100000">
                                          <p:val>
                                            <p:strVal val="#ppt_w"/>
                                          </p:val>
                                        </p:tav>
                                      </p:tavLst>
                                    </p:anim>
                                    <p:anim calcmode="lin" valueType="num">
                                      <p:cBhvr>
                                        <p:cTn id="49" dur="2000" fill="hold"/>
                                        <p:tgtEl>
                                          <p:spTgt spid="22"/>
                                        </p:tgtEl>
                                        <p:attrNameLst>
                                          <p:attrName>ppt_h</p:attrName>
                                        </p:attrNameLst>
                                      </p:cBhvr>
                                      <p:tavLst>
                                        <p:tav tm="0">
                                          <p:val>
                                            <p:fltVal val="0"/>
                                          </p:val>
                                        </p:tav>
                                        <p:tav tm="100000">
                                          <p:val>
                                            <p:strVal val="#ppt_h"/>
                                          </p:val>
                                        </p:tav>
                                      </p:tavLst>
                                    </p:anim>
                                    <p:anim calcmode="lin" valueType="num">
                                      <p:cBhvr>
                                        <p:cTn id="50" dur="2000" fill="hold"/>
                                        <p:tgtEl>
                                          <p:spTgt spid="22"/>
                                        </p:tgtEl>
                                        <p:attrNameLst>
                                          <p:attrName>style.rotation</p:attrName>
                                        </p:attrNameLst>
                                      </p:cBhvr>
                                      <p:tavLst>
                                        <p:tav tm="0">
                                          <p:val>
                                            <p:fltVal val="90"/>
                                          </p:val>
                                        </p:tav>
                                        <p:tav tm="100000">
                                          <p:val>
                                            <p:fltVal val="0"/>
                                          </p:val>
                                        </p:tav>
                                      </p:tavLst>
                                    </p:anim>
                                    <p:animEffect transition="in" filter="fade">
                                      <p:cBhvr>
                                        <p:cTn id="51" dur="2000"/>
                                        <p:tgtEl>
                                          <p:spTgt spid="22"/>
                                        </p:tgtEl>
                                      </p:cBhvr>
                                    </p:animEffect>
                                  </p:childTnLst>
                                </p:cTn>
                              </p:par>
                            </p:childTnLst>
                          </p:cTn>
                        </p:par>
                        <p:par>
                          <p:cTn id="52" fill="hold">
                            <p:stCondLst>
                              <p:cond delay="14000"/>
                            </p:stCondLst>
                            <p:childTnLst>
                              <p:par>
                                <p:cTn id="53" presetID="31"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2000" fill="hold"/>
                                        <p:tgtEl>
                                          <p:spTgt spid="21"/>
                                        </p:tgtEl>
                                        <p:attrNameLst>
                                          <p:attrName>ppt_w</p:attrName>
                                        </p:attrNameLst>
                                      </p:cBhvr>
                                      <p:tavLst>
                                        <p:tav tm="0">
                                          <p:val>
                                            <p:fltVal val="0"/>
                                          </p:val>
                                        </p:tav>
                                        <p:tav tm="100000">
                                          <p:val>
                                            <p:strVal val="#ppt_w"/>
                                          </p:val>
                                        </p:tav>
                                      </p:tavLst>
                                    </p:anim>
                                    <p:anim calcmode="lin" valueType="num">
                                      <p:cBhvr>
                                        <p:cTn id="56" dur="2000" fill="hold"/>
                                        <p:tgtEl>
                                          <p:spTgt spid="21"/>
                                        </p:tgtEl>
                                        <p:attrNameLst>
                                          <p:attrName>ppt_h</p:attrName>
                                        </p:attrNameLst>
                                      </p:cBhvr>
                                      <p:tavLst>
                                        <p:tav tm="0">
                                          <p:val>
                                            <p:fltVal val="0"/>
                                          </p:val>
                                        </p:tav>
                                        <p:tav tm="100000">
                                          <p:val>
                                            <p:strVal val="#ppt_h"/>
                                          </p:val>
                                        </p:tav>
                                      </p:tavLst>
                                    </p:anim>
                                    <p:anim calcmode="lin" valueType="num">
                                      <p:cBhvr>
                                        <p:cTn id="57" dur="2000" fill="hold"/>
                                        <p:tgtEl>
                                          <p:spTgt spid="21"/>
                                        </p:tgtEl>
                                        <p:attrNameLst>
                                          <p:attrName>style.rotation</p:attrName>
                                        </p:attrNameLst>
                                      </p:cBhvr>
                                      <p:tavLst>
                                        <p:tav tm="0">
                                          <p:val>
                                            <p:fltVal val="90"/>
                                          </p:val>
                                        </p:tav>
                                        <p:tav tm="100000">
                                          <p:val>
                                            <p:fltVal val="0"/>
                                          </p:val>
                                        </p:tav>
                                      </p:tavLst>
                                    </p:anim>
                                    <p:animEffect transition="in" filter="fade">
                                      <p:cBhvr>
                                        <p:cTn id="58" dur="20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1000" fill="hold"/>
                                        <p:tgtEl>
                                          <p:spTgt spid="2"/>
                                        </p:tgtEl>
                                        <p:attrNameLst>
                                          <p:attrName>ppt_w</p:attrName>
                                        </p:attrNameLst>
                                      </p:cBhvr>
                                      <p:tavLst>
                                        <p:tav tm="0">
                                          <p:val>
                                            <p:fltVal val="0"/>
                                          </p:val>
                                        </p:tav>
                                        <p:tav tm="100000">
                                          <p:val>
                                            <p:strVal val="#ppt_w"/>
                                          </p:val>
                                        </p:tav>
                                      </p:tavLst>
                                    </p:anim>
                                    <p:anim calcmode="lin" valueType="num">
                                      <p:cBhvr>
                                        <p:cTn id="64" dur="1000" fill="hold"/>
                                        <p:tgtEl>
                                          <p:spTgt spid="2"/>
                                        </p:tgtEl>
                                        <p:attrNameLst>
                                          <p:attrName>ppt_h</p:attrName>
                                        </p:attrNameLst>
                                      </p:cBhvr>
                                      <p:tavLst>
                                        <p:tav tm="0">
                                          <p:val>
                                            <p:fltVal val="0"/>
                                          </p:val>
                                        </p:tav>
                                        <p:tav tm="100000">
                                          <p:val>
                                            <p:strVal val="#ppt_h"/>
                                          </p:val>
                                        </p:tav>
                                      </p:tavLst>
                                    </p:anim>
                                    <p:anim calcmode="lin" valueType="num">
                                      <p:cBhvr>
                                        <p:cTn id="65" dur="1000" fill="hold"/>
                                        <p:tgtEl>
                                          <p:spTgt spid="2"/>
                                        </p:tgtEl>
                                        <p:attrNameLst>
                                          <p:attrName>style.rotation</p:attrName>
                                        </p:attrNameLst>
                                      </p:cBhvr>
                                      <p:tavLst>
                                        <p:tav tm="0">
                                          <p:val>
                                            <p:fltVal val="90"/>
                                          </p:val>
                                        </p:tav>
                                        <p:tav tm="100000">
                                          <p:val>
                                            <p:fltVal val="0"/>
                                          </p:val>
                                        </p:tav>
                                      </p:tavLst>
                                    </p:anim>
                                    <p:animEffect transition="in" filter="fade">
                                      <p:cBhvr>
                                        <p:cTn id="66" dur="1000"/>
                                        <p:tgtEl>
                                          <p:spTgt spid="2"/>
                                        </p:tgtEl>
                                      </p:cBhvr>
                                    </p:animEffec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nodeType="clickEffect">
                                  <p:stCondLst>
                                    <p:cond delay="0"/>
                                  </p:stCondLst>
                                  <p:iterate type="lt">
                                    <p:tmPct val="10000"/>
                                  </p:iterate>
                                  <p:childTnLst>
                                    <p:set>
                                      <p:cBhvr>
                                        <p:cTn id="70" dur="1" fill="hold">
                                          <p:stCondLst>
                                            <p:cond delay="0"/>
                                          </p:stCondLst>
                                        </p:cTn>
                                        <p:tgtEl>
                                          <p:spTgt spid="22">
                                            <p:txEl>
                                              <p:pRg st="0" end="0"/>
                                            </p:txEl>
                                          </p:spTgt>
                                        </p:tgtEl>
                                        <p:attrNameLst>
                                          <p:attrName>style.visibility</p:attrName>
                                        </p:attrNameLst>
                                      </p:cBhvr>
                                      <p:to>
                                        <p:strVal val="visible"/>
                                      </p:to>
                                    </p:set>
                                    <p:anim by="(-#ppt_w*2)" calcmode="lin" valueType="num">
                                      <p:cBhvr rctx="PPT">
                                        <p:cTn id="71" dur="500" autoRev="1" fill="hold">
                                          <p:stCondLst>
                                            <p:cond delay="0"/>
                                          </p:stCondLst>
                                        </p:cTn>
                                        <p:tgtEl>
                                          <p:spTgt spid="22">
                                            <p:txEl>
                                              <p:pRg st="0" end="0"/>
                                            </p:txEl>
                                          </p:spTgt>
                                        </p:tgtEl>
                                        <p:attrNameLst>
                                          <p:attrName>ppt_w</p:attrName>
                                        </p:attrNameLst>
                                      </p:cBhvr>
                                    </p:anim>
                                    <p:anim by="(#ppt_w*0.50)" calcmode="lin" valueType="num">
                                      <p:cBhvr>
                                        <p:cTn id="72" dur="500" decel="50000" autoRev="1" fill="hold">
                                          <p:stCondLst>
                                            <p:cond delay="0"/>
                                          </p:stCondLst>
                                        </p:cTn>
                                        <p:tgtEl>
                                          <p:spTgt spid="22">
                                            <p:txEl>
                                              <p:pRg st="0" end="0"/>
                                            </p:txEl>
                                          </p:spTgt>
                                        </p:tgtEl>
                                        <p:attrNameLst>
                                          <p:attrName>ppt_x</p:attrName>
                                        </p:attrNameLst>
                                      </p:cBhvr>
                                    </p:anim>
                                    <p:anim from="(-#ppt_h/2)" to="(#ppt_y)" calcmode="lin" valueType="num">
                                      <p:cBhvr>
                                        <p:cTn id="73" dur="1000" fill="hold">
                                          <p:stCondLst>
                                            <p:cond delay="0"/>
                                          </p:stCondLst>
                                        </p:cTn>
                                        <p:tgtEl>
                                          <p:spTgt spid="22">
                                            <p:txEl>
                                              <p:pRg st="0" end="0"/>
                                            </p:txEl>
                                          </p:spTgt>
                                        </p:tgtEl>
                                        <p:attrNameLst>
                                          <p:attrName>ppt_y</p:attrName>
                                        </p:attrNameLst>
                                      </p:cBhvr>
                                    </p:anim>
                                    <p:animRot by="21600000">
                                      <p:cBhvr>
                                        <p:cTn id="74" dur="1000" fill="hold">
                                          <p:stCondLst>
                                            <p:cond delay="0"/>
                                          </p:stCondLst>
                                        </p:cTn>
                                        <p:tgtEl>
                                          <p:spTgt spid="22">
                                            <p:txEl>
                                              <p:pRg st="0" end="0"/>
                                            </p:txEl>
                                          </p:spTgt>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56" presetClass="entr" presetSubtype="0" fill="hold" nodeType="clickEffect">
                                  <p:stCondLst>
                                    <p:cond delay="0"/>
                                  </p:stCondLst>
                                  <p:iterate type="lt">
                                    <p:tmPct val="10000"/>
                                  </p:iterate>
                                  <p:childTnLst>
                                    <p:set>
                                      <p:cBhvr>
                                        <p:cTn id="78" dur="1" fill="hold">
                                          <p:stCondLst>
                                            <p:cond delay="0"/>
                                          </p:stCondLst>
                                        </p:cTn>
                                        <p:tgtEl>
                                          <p:spTgt spid="21">
                                            <p:txEl>
                                              <p:pRg st="0" end="0"/>
                                            </p:txEl>
                                          </p:spTgt>
                                        </p:tgtEl>
                                        <p:attrNameLst>
                                          <p:attrName>style.visibility</p:attrName>
                                        </p:attrNameLst>
                                      </p:cBhvr>
                                      <p:to>
                                        <p:strVal val="visible"/>
                                      </p:to>
                                    </p:set>
                                    <p:anim by="(-#ppt_w*2)" calcmode="lin" valueType="num">
                                      <p:cBhvr rctx="PPT">
                                        <p:cTn id="79" dur="500" autoRev="1" fill="hold">
                                          <p:stCondLst>
                                            <p:cond delay="0"/>
                                          </p:stCondLst>
                                        </p:cTn>
                                        <p:tgtEl>
                                          <p:spTgt spid="21">
                                            <p:txEl>
                                              <p:pRg st="0" end="0"/>
                                            </p:txEl>
                                          </p:spTgt>
                                        </p:tgtEl>
                                        <p:attrNameLst>
                                          <p:attrName>ppt_w</p:attrName>
                                        </p:attrNameLst>
                                      </p:cBhvr>
                                    </p:anim>
                                    <p:anim by="(#ppt_w*0.50)" calcmode="lin" valueType="num">
                                      <p:cBhvr>
                                        <p:cTn id="80" dur="500" decel="50000" autoRev="1" fill="hold">
                                          <p:stCondLst>
                                            <p:cond delay="0"/>
                                          </p:stCondLst>
                                        </p:cTn>
                                        <p:tgtEl>
                                          <p:spTgt spid="21">
                                            <p:txEl>
                                              <p:pRg st="0" end="0"/>
                                            </p:txEl>
                                          </p:spTgt>
                                        </p:tgtEl>
                                        <p:attrNameLst>
                                          <p:attrName>ppt_x</p:attrName>
                                        </p:attrNameLst>
                                      </p:cBhvr>
                                    </p:anim>
                                    <p:anim from="(-#ppt_h/2)" to="(#ppt_y)" calcmode="lin" valueType="num">
                                      <p:cBhvr>
                                        <p:cTn id="81" dur="1000" fill="hold">
                                          <p:stCondLst>
                                            <p:cond delay="0"/>
                                          </p:stCondLst>
                                        </p:cTn>
                                        <p:tgtEl>
                                          <p:spTgt spid="21">
                                            <p:txEl>
                                              <p:pRg st="0" end="0"/>
                                            </p:txEl>
                                          </p:spTgt>
                                        </p:tgtEl>
                                        <p:attrNameLst>
                                          <p:attrName>ppt_y</p:attrName>
                                        </p:attrNameLst>
                                      </p:cBhvr>
                                    </p:anim>
                                    <p:animRot by="21600000">
                                      <p:cBhvr>
                                        <p:cTn id="82" dur="1000" fill="hold">
                                          <p:stCondLst>
                                            <p:cond delay="0"/>
                                          </p:stCondLst>
                                        </p:cTn>
                                        <p:tgtEl>
                                          <p:spTgt spid="21">
                                            <p:txEl>
                                              <p:pRg st="0" end="0"/>
                                            </p:txEl>
                                          </p:spTgt>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down)">
                                      <p:cBhvr>
                                        <p:cTn id="87" dur="580">
                                          <p:stCondLst>
                                            <p:cond delay="0"/>
                                          </p:stCondLst>
                                        </p:cTn>
                                        <p:tgtEl>
                                          <p:spTgt spid="26"/>
                                        </p:tgtEl>
                                      </p:cBhvr>
                                    </p:animEffect>
                                    <p:anim calcmode="lin" valueType="num">
                                      <p:cBhvr>
                                        <p:cTn id="8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93" dur="26">
                                          <p:stCondLst>
                                            <p:cond delay="650"/>
                                          </p:stCondLst>
                                        </p:cTn>
                                        <p:tgtEl>
                                          <p:spTgt spid="26"/>
                                        </p:tgtEl>
                                      </p:cBhvr>
                                      <p:to x="100000" y="60000"/>
                                    </p:animScale>
                                    <p:animScale>
                                      <p:cBhvr>
                                        <p:cTn id="94" dur="166" decel="50000">
                                          <p:stCondLst>
                                            <p:cond delay="676"/>
                                          </p:stCondLst>
                                        </p:cTn>
                                        <p:tgtEl>
                                          <p:spTgt spid="26"/>
                                        </p:tgtEl>
                                      </p:cBhvr>
                                      <p:to x="100000" y="100000"/>
                                    </p:animScale>
                                    <p:animScale>
                                      <p:cBhvr>
                                        <p:cTn id="95" dur="26">
                                          <p:stCondLst>
                                            <p:cond delay="1312"/>
                                          </p:stCondLst>
                                        </p:cTn>
                                        <p:tgtEl>
                                          <p:spTgt spid="26"/>
                                        </p:tgtEl>
                                      </p:cBhvr>
                                      <p:to x="100000" y="80000"/>
                                    </p:animScale>
                                    <p:animScale>
                                      <p:cBhvr>
                                        <p:cTn id="96" dur="166" decel="50000">
                                          <p:stCondLst>
                                            <p:cond delay="1338"/>
                                          </p:stCondLst>
                                        </p:cTn>
                                        <p:tgtEl>
                                          <p:spTgt spid="26"/>
                                        </p:tgtEl>
                                      </p:cBhvr>
                                      <p:to x="100000" y="100000"/>
                                    </p:animScale>
                                    <p:animScale>
                                      <p:cBhvr>
                                        <p:cTn id="97" dur="26">
                                          <p:stCondLst>
                                            <p:cond delay="1642"/>
                                          </p:stCondLst>
                                        </p:cTn>
                                        <p:tgtEl>
                                          <p:spTgt spid="26"/>
                                        </p:tgtEl>
                                      </p:cBhvr>
                                      <p:to x="100000" y="90000"/>
                                    </p:animScale>
                                    <p:animScale>
                                      <p:cBhvr>
                                        <p:cTn id="98" dur="166" decel="50000">
                                          <p:stCondLst>
                                            <p:cond delay="1668"/>
                                          </p:stCondLst>
                                        </p:cTn>
                                        <p:tgtEl>
                                          <p:spTgt spid="26"/>
                                        </p:tgtEl>
                                      </p:cBhvr>
                                      <p:to x="100000" y="100000"/>
                                    </p:animScale>
                                    <p:animScale>
                                      <p:cBhvr>
                                        <p:cTn id="99" dur="26">
                                          <p:stCondLst>
                                            <p:cond delay="1808"/>
                                          </p:stCondLst>
                                        </p:cTn>
                                        <p:tgtEl>
                                          <p:spTgt spid="26"/>
                                        </p:tgtEl>
                                      </p:cBhvr>
                                      <p:to x="100000" y="95000"/>
                                    </p:animScale>
                                    <p:animScale>
                                      <p:cBhvr>
                                        <p:cTn id="100" dur="166" decel="50000">
                                          <p:stCondLst>
                                            <p:cond delay="1834"/>
                                          </p:stCondLst>
                                        </p:cTn>
                                        <p:tgtEl>
                                          <p:spTgt spid="26"/>
                                        </p:tgtEl>
                                      </p:cBhvr>
                                      <p:to x="100000" y="100000"/>
                                    </p:animScale>
                                  </p:childTnLst>
                                </p:cTn>
                              </p:par>
                            </p:childTnLst>
                          </p:cTn>
                        </p:par>
                        <p:par>
                          <p:cTn id="101" fill="hold">
                            <p:stCondLst>
                              <p:cond delay="2000"/>
                            </p:stCondLst>
                            <p:childTnLst>
                              <p:par>
                                <p:cTn id="102" presetID="53" presetClass="entr" presetSubtype="16" fill="hold" grpId="0" nodeType="afterEffect">
                                  <p:stCondLst>
                                    <p:cond delay="0"/>
                                  </p:stCondLst>
                                  <p:childTnLst>
                                    <p:set>
                                      <p:cBhvr>
                                        <p:cTn id="103" dur="1" fill="hold">
                                          <p:stCondLst>
                                            <p:cond delay="0"/>
                                          </p:stCondLst>
                                        </p:cTn>
                                        <p:tgtEl>
                                          <p:spTgt spid="25"/>
                                        </p:tgtEl>
                                        <p:attrNameLst>
                                          <p:attrName>style.visibility</p:attrName>
                                        </p:attrNameLst>
                                      </p:cBhvr>
                                      <p:to>
                                        <p:strVal val="visible"/>
                                      </p:to>
                                    </p:set>
                                    <p:anim calcmode="lin" valueType="num">
                                      <p:cBhvr>
                                        <p:cTn id="104" dur="500" fill="hold"/>
                                        <p:tgtEl>
                                          <p:spTgt spid="25"/>
                                        </p:tgtEl>
                                        <p:attrNameLst>
                                          <p:attrName>ppt_w</p:attrName>
                                        </p:attrNameLst>
                                      </p:cBhvr>
                                      <p:tavLst>
                                        <p:tav tm="0">
                                          <p:val>
                                            <p:fltVal val="0"/>
                                          </p:val>
                                        </p:tav>
                                        <p:tav tm="100000">
                                          <p:val>
                                            <p:strVal val="#ppt_w"/>
                                          </p:val>
                                        </p:tav>
                                      </p:tavLst>
                                    </p:anim>
                                    <p:anim calcmode="lin" valueType="num">
                                      <p:cBhvr>
                                        <p:cTn id="105" dur="500" fill="hold"/>
                                        <p:tgtEl>
                                          <p:spTgt spid="25"/>
                                        </p:tgtEl>
                                        <p:attrNameLst>
                                          <p:attrName>ppt_h</p:attrName>
                                        </p:attrNameLst>
                                      </p:cBhvr>
                                      <p:tavLst>
                                        <p:tav tm="0">
                                          <p:val>
                                            <p:fltVal val="0"/>
                                          </p:val>
                                        </p:tav>
                                        <p:tav tm="100000">
                                          <p:val>
                                            <p:strVal val="#ppt_h"/>
                                          </p:val>
                                        </p:tav>
                                      </p:tavLst>
                                    </p:anim>
                                    <p:animEffect transition="in" filter="fade">
                                      <p:cBhvr>
                                        <p:cTn id="10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3" grpId="0" animBg="1"/>
      <p:bldP spid="16" grpId="0" animBg="1"/>
      <p:bldP spid="18" grpId="0" animBg="1"/>
      <p:bldP spid="21" grpId="0" animBg="1"/>
      <p:bldP spid="22" grpId="0" animBg="1"/>
      <p:bldP spid="25" grpId="0" animBg="1"/>
      <p:bldP spid="26"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55BB9AB-0362-48A8-AA25-0091FCDA7721}"/>
              </a:ext>
            </a:extLst>
          </p:cNvPr>
          <p:cNvSpPr txBox="1">
            <a:spLocks/>
          </p:cNvSpPr>
          <p:nvPr/>
        </p:nvSpPr>
        <p:spPr>
          <a:xfrm>
            <a:off x="4482024" y="112231"/>
            <a:ext cx="3227952" cy="700603"/>
          </a:xfrm>
          <a:prstGeom prst="rect">
            <a:avLst/>
          </a:prstGeom>
          <a:solidFill>
            <a:srgbClr val="66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defRPr/>
            </a:pPr>
            <a:r>
              <a:rPr lang="ar-BH" sz="3500" b="1" kern="0" dirty="0">
                <a:solidFill>
                  <a:prstClr val="black"/>
                </a:solidFill>
                <a:latin typeface="Sakkal Majalla" panose="02000000000000000000" pitchFamily="2" charset="-78"/>
                <a:cs typeface="Sakkal Majalla" panose="02000000000000000000" pitchFamily="2" charset="-78"/>
              </a:rPr>
              <a:t>رابعًا: أنواع العِدّة</a:t>
            </a:r>
            <a:endParaRPr kumimoji="0" lang="en-US" sz="35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3" name="Rectangle: Rounded Corners 12">
            <a:extLst>
              <a:ext uri="{FF2B5EF4-FFF2-40B4-BE49-F238E27FC236}">
                <a16:creationId xmlns:a16="http://schemas.microsoft.com/office/drawing/2014/main" id="{BA23BC09-CFE2-4155-8E94-FFE6185A0082}"/>
              </a:ext>
            </a:extLst>
          </p:cNvPr>
          <p:cNvSpPr/>
          <p:nvPr/>
        </p:nvSpPr>
        <p:spPr>
          <a:xfrm>
            <a:off x="8901782" y="133953"/>
            <a:ext cx="2140420" cy="700603"/>
          </a:xfrm>
          <a:prstGeom prst="roundRect">
            <a:avLst/>
          </a:prstGeom>
          <a:solidFill>
            <a:srgbClr val="66FFCC"/>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نشاط تعلّمي</a:t>
            </a:r>
            <a:endParaRPr kumimoji="0" lang="en-US" sz="32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4" name="Rectangle 3">
            <a:extLst>
              <a:ext uri="{FF2B5EF4-FFF2-40B4-BE49-F238E27FC236}">
                <a16:creationId xmlns:a16="http://schemas.microsoft.com/office/drawing/2014/main" id="{340FF7EF-E33B-4810-A3CA-AB3DA78C48A7}"/>
              </a:ext>
            </a:extLst>
          </p:cNvPr>
          <p:cNvSpPr/>
          <p:nvPr/>
        </p:nvSpPr>
        <p:spPr>
          <a:xfrm>
            <a:off x="311817" y="5700356"/>
            <a:ext cx="4080315" cy="727898"/>
          </a:xfrm>
          <a:prstGeom prst="rect">
            <a:avLst/>
          </a:prstGeom>
          <a:solidFill>
            <a:schemeClr val="accent6">
              <a:lumMod val="60000"/>
              <a:lumOff val="4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000" dirty="0">
                <a:solidFill>
                  <a:schemeClr val="tx1"/>
                </a:solidFill>
                <a:latin typeface="Sakkal Majalla" panose="02000000000000000000" pitchFamily="2" charset="-78"/>
                <a:cs typeface="Sakkal Majalla" panose="02000000000000000000" pitchFamily="2" charset="-78"/>
              </a:rPr>
              <a:t>قوله تعالى: </a:t>
            </a:r>
            <a:r>
              <a:rPr lang="ar-SA" sz="2000" dirty="0">
                <a:solidFill>
                  <a:srgbClr val="000000"/>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000" b="1" dirty="0">
                <a:solidFill>
                  <a:srgbClr val="1F3864"/>
                </a:solidFill>
                <a:latin typeface="Times New Roman" panose="02020603050405020304" pitchFamily="18" charset="0"/>
                <a:ea typeface="Times New Roman" panose="02020603050405020304" pitchFamily="18" charset="0"/>
                <a:cs typeface="DecoType Naskh" panose="02010400000000000000" pitchFamily="2" charset="-78"/>
              </a:rPr>
              <a:t>وَاللَّائِي يَئِسْنَ مِنَ الْمَحِيضِ مِن نِّسَائِكُمْ إِنِ ارْتَبْتُمْ فَعِدَّتُهُنَّ ثَلَاثَةُ أَشْهُرٍ وَاللَّائِي لَمْ يَحِضْنَ</a:t>
            </a:r>
            <a:r>
              <a:rPr lang="ar-SA" sz="2000" dirty="0">
                <a:solidFill>
                  <a:srgbClr val="000000"/>
                </a:solidFill>
                <a:latin typeface="Times New Roman" panose="02020603050405020304" pitchFamily="18" charset="0"/>
                <a:ea typeface="Times New Roman" panose="02020603050405020304" pitchFamily="18" charset="0"/>
                <a:cs typeface="DecoType Naskh" panose="02010400000000000000" pitchFamily="2" charset="-78"/>
              </a:rPr>
              <a:t>}</a:t>
            </a:r>
            <a:endParaRPr lang="en-US" sz="2000" dirty="0"/>
          </a:p>
        </p:txBody>
      </p:sp>
      <p:sp>
        <p:nvSpPr>
          <p:cNvPr id="14" name="Rectangle 13">
            <a:extLst>
              <a:ext uri="{FF2B5EF4-FFF2-40B4-BE49-F238E27FC236}">
                <a16:creationId xmlns:a16="http://schemas.microsoft.com/office/drawing/2014/main" id="{877E761A-1E5B-4096-98CC-FADD32856497}"/>
              </a:ext>
            </a:extLst>
          </p:cNvPr>
          <p:cNvSpPr/>
          <p:nvPr/>
        </p:nvSpPr>
        <p:spPr>
          <a:xfrm>
            <a:off x="4434337" y="5700356"/>
            <a:ext cx="3587261" cy="727898"/>
          </a:xfrm>
          <a:prstGeom prst="rect">
            <a:avLst/>
          </a:prstGeom>
          <a:solidFill>
            <a:schemeClr val="accent6">
              <a:lumMod val="40000"/>
              <a:lumOff val="6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rgbClr val="FF0000"/>
                </a:solidFill>
                <a:latin typeface="Sakkal Majalla" panose="02000000000000000000" pitchFamily="2" charset="-78"/>
                <a:cs typeface="Sakkal Majalla" panose="02000000000000000000" pitchFamily="2" charset="-78"/>
              </a:rPr>
              <a:t>ثلاثة أشهر</a:t>
            </a:r>
            <a:endParaRPr lang="en-US" sz="2800" b="1" dirty="0">
              <a:solidFill>
                <a:srgbClr val="FF0000"/>
              </a:solidFill>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3BB9DDC0-4999-4F9E-9199-4BEB67E793F6}"/>
              </a:ext>
            </a:extLst>
          </p:cNvPr>
          <p:cNvSpPr/>
          <p:nvPr/>
        </p:nvSpPr>
        <p:spPr>
          <a:xfrm>
            <a:off x="8063802" y="5700356"/>
            <a:ext cx="3816382" cy="727898"/>
          </a:xfrm>
          <a:prstGeom prst="rect">
            <a:avLst/>
          </a:prstGeom>
          <a:solidFill>
            <a:schemeClr val="accent6">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600" b="1" dirty="0">
                <a:solidFill>
                  <a:schemeClr val="tx1"/>
                </a:solidFill>
                <a:latin typeface="Sakkal Majalla" panose="02000000000000000000" pitchFamily="2" charset="-78"/>
                <a:cs typeface="Sakkal Majalla" panose="02000000000000000000" pitchFamily="2" charset="-78"/>
              </a:rPr>
              <a:t>المرأة التي لا تحيض إمّا لكبر سِنٍّ</a:t>
            </a:r>
          </a:p>
          <a:p>
            <a:pPr algn="ctr" rtl="1"/>
            <a:r>
              <a:rPr lang="ar-BH" sz="2600" b="1" dirty="0">
                <a:solidFill>
                  <a:schemeClr val="tx1"/>
                </a:solidFill>
                <a:latin typeface="Sakkal Majalla" panose="02000000000000000000" pitchFamily="2" charset="-78"/>
                <a:cs typeface="Sakkal Majalla" panose="02000000000000000000" pitchFamily="2" charset="-78"/>
              </a:rPr>
              <a:t>أو عِلَّةٍ </a:t>
            </a:r>
            <a:endParaRPr lang="en-US" sz="2600" b="1" dirty="0">
              <a:solidFill>
                <a:schemeClr val="tx1"/>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A2F47D43-1765-444E-98F9-CCED4162CC1C}"/>
              </a:ext>
            </a:extLst>
          </p:cNvPr>
          <p:cNvSpPr/>
          <p:nvPr/>
        </p:nvSpPr>
        <p:spPr>
          <a:xfrm>
            <a:off x="311816" y="2729132"/>
            <a:ext cx="4080315" cy="578230"/>
          </a:xfrm>
          <a:prstGeom prst="rect">
            <a:avLst/>
          </a:prstGeom>
          <a:solidFill>
            <a:schemeClr val="accent2">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chemeClr val="accent1">
                    <a:lumMod val="75000"/>
                  </a:schemeClr>
                </a:solidFill>
                <a:latin typeface="Sakkal Majalla" panose="02000000000000000000" pitchFamily="2" charset="-78"/>
                <a:cs typeface="Sakkal Majalla" panose="02000000000000000000" pitchFamily="2" charset="-78"/>
              </a:rPr>
              <a:t>الدليل</a:t>
            </a:r>
            <a:endParaRPr lang="en-US" sz="2800" b="1" dirty="0">
              <a:solidFill>
                <a:schemeClr val="accent1">
                  <a:lumMod val="75000"/>
                </a:schemeClr>
              </a:solidFill>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C483052C-EB52-4AB6-BB58-75304A0636F3}"/>
              </a:ext>
            </a:extLst>
          </p:cNvPr>
          <p:cNvSpPr/>
          <p:nvPr/>
        </p:nvSpPr>
        <p:spPr>
          <a:xfrm>
            <a:off x="4434334" y="2729132"/>
            <a:ext cx="3587261" cy="57823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chemeClr val="accent1">
                    <a:lumMod val="75000"/>
                  </a:schemeClr>
                </a:solidFill>
                <a:latin typeface="Sakkal Majalla" panose="02000000000000000000" pitchFamily="2" charset="-78"/>
                <a:cs typeface="Sakkal Majalla" panose="02000000000000000000" pitchFamily="2" charset="-78"/>
              </a:rPr>
              <a:t>مُدَّة العِدَّة</a:t>
            </a:r>
            <a:endParaRPr lang="en-US" sz="2800" b="1" dirty="0">
              <a:solidFill>
                <a:schemeClr val="accent1">
                  <a:lumMod val="75000"/>
                </a:schemeClr>
              </a:solidFill>
              <a:latin typeface="Sakkal Majalla" panose="02000000000000000000" pitchFamily="2" charset="-78"/>
              <a:cs typeface="Sakkal Majalla" panose="02000000000000000000" pitchFamily="2" charset="-78"/>
            </a:endParaRPr>
          </a:p>
        </p:txBody>
      </p:sp>
      <p:sp>
        <p:nvSpPr>
          <p:cNvPr id="20" name="Rectangle 19">
            <a:extLst>
              <a:ext uri="{FF2B5EF4-FFF2-40B4-BE49-F238E27FC236}">
                <a16:creationId xmlns:a16="http://schemas.microsoft.com/office/drawing/2014/main" id="{081FF752-A0F4-490E-AD17-2D3CB17C0E71}"/>
              </a:ext>
            </a:extLst>
          </p:cNvPr>
          <p:cNvSpPr/>
          <p:nvPr/>
        </p:nvSpPr>
        <p:spPr>
          <a:xfrm>
            <a:off x="8063801" y="2729132"/>
            <a:ext cx="3816381" cy="578230"/>
          </a:xfrm>
          <a:prstGeom prst="rect">
            <a:avLst/>
          </a:prstGeom>
          <a:solidFill>
            <a:schemeClr val="accent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chemeClr val="accent1">
                    <a:lumMod val="75000"/>
                  </a:schemeClr>
                </a:solidFill>
                <a:latin typeface="Sakkal Majalla" panose="02000000000000000000" pitchFamily="2" charset="-78"/>
                <a:cs typeface="Sakkal Majalla" panose="02000000000000000000" pitchFamily="2" charset="-78"/>
              </a:rPr>
              <a:t>أصناف النساء</a:t>
            </a:r>
            <a:endParaRPr lang="en-US" sz="2800" b="1" dirty="0">
              <a:solidFill>
                <a:schemeClr val="accent1">
                  <a:lumMod val="75000"/>
                </a:schemeClr>
              </a:solidFill>
              <a:latin typeface="Sakkal Majalla" panose="02000000000000000000" pitchFamily="2" charset="-78"/>
              <a:cs typeface="Sakkal Majalla" panose="02000000000000000000" pitchFamily="2" charset="-78"/>
            </a:endParaRPr>
          </a:p>
        </p:txBody>
      </p:sp>
      <p:sp>
        <p:nvSpPr>
          <p:cNvPr id="21" name="Rectangle 20">
            <a:extLst>
              <a:ext uri="{FF2B5EF4-FFF2-40B4-BE49-F238E27FC236}">
                <a16:creationId xmlns:a16="http://schemas.microsoft.com/office/drawing/2014/main" id="{348370B0-37D0-46DC-9C54-097233085996}"/>
              </a:ext>
            </a:extLst>
          </p:cNvPr>
          <p:cNvSpPr/>
          <p:nvPr/>
        </p:nvSpPr>
        <p:spPr>
          <a:xfrm>
            <a:off x="311815" y="3343295"/>
            <a:ext cx="4080315" cy="727897"/>
          </a:xfrm>
          <a:prstGeom prst="rect">
            <a:avLst/>
          </a:prstGeom>
          <a:solidFill>
            <a:schemeClr val="accent4">
              <a:lumMod val="60000"/>
              <a:lumOff val="4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0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قوله تعالى: </a:t>
            </a:r>
            <a:r>
              <a:rPr lang="ar-SA" sz="2000" dirty="0">
                <a:solidFill>
                  <a:srgbClr val="FF0000"/>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000" b="1" dirty="0">
                <a:solidFill>
                  <a:srgbClr val="FF0000"/>
                </a:solidFill>
                <a:latin typeface="Times New Roman" panose="02020603050405020304" pitchFamily="18" charset="0"/>
                <a:ea typeface="Times New Roman" panose="02020603050405020304" pitchFamily="18" charset="0"/>
                <a:cs typeface="DecoType Naskh" panose="02010400000000000000" pitchFamily="2" charset="-78"/>
              </a:rPr>
              <a:t>وَأُوْلَاتُ الْأَحْمَالِ أَجَلُهُنَّ أَن يَضَعْنَ حَمْلَهُنَّ</a:t>
            </a:r>
            <a:r>
              <a:rPr lang="ar-SA" sz="2000" dirty="0">
                <a:solidFill>
                  <a:srgbClr val="FF0000"/>
                </a:solidFill>
                <a:latin typeface="Times New Roman" panose="02020603050405020304" pitchFamily="18" charset="0"/>
                <a:ea typeface="Times New Roman" panose="02020603050405020304" pitchFamily="18" charset="0"/>
                <a:cs typeface="DecoType Naskh" panose="02010400000000000000" pitchFamily="2" charset="-78"/>
              </a:rPr>
              <a:t>}</a:t>
            </a:r>
            <a:endParaRPr lang="en-US" sz="2000" dirty="0">
              <a:solidFill>
                <a:srgbClr val="FF0000"/>
              </a:solidFill>
            </a:endParaRPr>
          </a:p>
        </p:txBody>
      </p:sp>
      <p:sp>
        <p:nvSpPr>
          <p:cNvPr id="22" name="Rectangle 21">
            <a:extLst>
              <a:ext uri="{FF2B5EF4-FFF2-40B4-BE49-F238E27FC236}">
                <a16:creationId xmlns:a16="http://schemas.microsoft.com/office/drawing/2014/main" id="{B6BE0877-874B-4604-A1AD-ECF4CD08E32C}"/>
              </a:ext>
            </a:extLst>
          </p:cNvPr>
          <p:cNvSpPr/>
          <p:nvPr/>
        </p:nvSpPr>
        <p:spPr>
          <a:xfrm>
            <a:off x="4434335" y="3343294"/>
            <a:ext cx="3587262" cy="727898"/>
          </a:xfrm>
          <a:prstGeom prst="rect">
            <a:avLst/>
          </a:prstGeom>
          <a:solidFill>
            <a:schemeClr val="accent4">
              <a:lumMod val="40000"/>
              <a:lumOff val="6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chemeClr val="tx1"/>
                </a:solidFill>
                <a:latin typeface="Sakkal Majalla" panose="02000000000000000000" pitchFamily="2" charset="-78"/>
                <a:cs typeface="Sakkal Majalla" panose="02000000000000000000" pitchFamily="2" charset="-78"/>
              </a:rPr>
              <a:t>مدَّة الـحَمْلِ، ولو كانت يومًا واحدًا</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3" name="Rectangle 22">
            <a:extLst>
              <a:ext uri="{FF2B5EF4-FFF2-40B4-BE49-F238E27FC236}">
                <a16:creationId xmlns:a16="http://schemas.microsoft.com/office/drawing/2014/main" id="{E2C81D1F-FB0B-442D-8FC2-9CE7ED54AEE1}"/>
              </a:ext>
            </a:extLst>
          </p:cNvPr>
          <p:cNvSpPr/>
          <p:nvPr/>
        </p:nvSpPr>
        <p:spPr>
          <a:xfrm>
            <a:off x="8063801" y="3343294"/>
            <a:ext cx="3816381" cy="727898"/>
          </a:xfrm>
          <a:prstGeom prst="rect">
            <a:avLst/>
          </a:prstGeom>
          <a:solidFill>
            <a:schemeClr val="accent4">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600" b="1" dirty="0">
                <a:solidFill>
                  <a:schemeClr val="tx1"/>
                </a:solidFill>
                <a:latin typeface="Sakkal Majalla" panose="02000000000000000000" pitchFamily="2" charset="-78"/>
                <a:cs typeface="Sakkal Majalla" panose="02000000000000000000" pitchFamily="2" charset="-78"/>
              </a:rPr>
              <a:t>المرأة الحامل</a:t>
            </a:r>
            <a:endParaRPr lang="en-US" sz="2600" b="1" dirty="0">
              <a:solidFill>
                <a:schemeClr val="tx1"/>
              </a:solidFill>
              <a:latin typeface="Sakkal Majalla" panose="02000000000000000000" pitchFamily="2" charset="-78"/>
              <a:cs typeface="Sakkal Majalla" panose="02000000000000000000" pitchFamily="2" charset="-78"/>
            </a:endParaRPr>
          </a:p>
        </p:txBody>
      </p:sp>
      <p:sp>
        <p:nvSpPr>
          <p:cNvPr id="24" name="Rectangle 23">
            <a:extLst>
              <a:ext uri="{FF2B5EF4-FFF2-40B4-BE49-F238E27FC236}">
                <a16:creationId xmlns:a16="http://schemas.microsoft.com/office/drawing/2014/main" id="{B7F6BBF2-F666-4DD4-B126-DCB13F938205}"/>
              </a:ext>
            </a:extLst>
          </p:cNvPr>
          <p:cNvSpPr/>
          <p:nvPr/>
        </p:nvSpPr>
        <p:spPr>
          <a:xfrm>
            <a:off x="311814" y="4125200"/>
            <a:ext cx="4080316" cy="727898"/>
          </a:xfrm>
          <a:prstGeom prst="rect">
            <a:avLst/>
          </a:prstGeom>
          <a:solidFill>
            <a:schemeClr val="accent3">
              <a:lumMod val="60000"/>
              <a:lumOff val="4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000" dirty="0">
                <a:solidFill>
                  <a:schemeClr val="tx1"/>
                </a:solidFill>
                <a:latin typeface="Sakkal Majalla" panose="02000000000000000000" pitchFamily="2" charset="-78"/>
                <a:cs typeface="Sakkal Majalla" panose="02000000000000000000" pitchFamily="2" charset="-78"/>
              </a:rPr>
              <a:t>قوله تعالى: </a:t>
            </a:r>
            <a:r>
              <a:rPr lang="ar-SA" sz="2000" dirty="0">
                <a:solidFill>
                  <a:srgbClr val="000000"/>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000" b="1" dirty="0">
                <a:solidFill>
                  <a:srgbClr val="1F3864"/>
                </a:solidFill>
                <a:latin typeface="Times New Roman" panose="02020603050405020304" pitchFamily="18" charset="0"/>
                <a:ea typeface="Times New Roman" panose="02020603050405020304" pitchFamily="18" charset="0"/>
                <a:cs typeface="DecoType Naskh" panose="02010400000000000000" pitchFamily="2" charset="-78"/>
              </a:rPr>
              <a:t>وَالَّذِينَ يُتَوَفَّوْنَ مِنكُمْ وَيَذَرُونَ أَزْوَاجًا يَتَرَبَّصْنَ بِأَنفُسِهِنَّ أَرْبَعَةَ أَشْهُرٍ وَعَشْرًا</a:t>
            </a:r>
            <a:r>
              <a:rPr lang="ar-SA" sz="2000" dirty="0">
                <a:solidFill>
                  <a:srgbClr val="000000"/>
                </a:solidFill>
                <a:latin typeface="Times New Roman" panose="02020603050405020304" pitchFamily="18" charset="0"/>
                <a:ea typeface="Times New Roman" panose="02020603050405020304" pitchFamily="18" charset="0"/>
                <a:cs typeface="DecoType Naskh" panose="02010400000000000000" pitchFamily="2" charset="-78"/>
              </a:rPr>
              <a:t>}</a:t>
            </a:r>
            <a:endParaRPr lang="en-US" sz="2000" dirty="0"/>
          </a:p>
        </p:txBody>
      </p:sp>
      <p:sp>
        <p:nvSpPr>
          <p:cNvPr id="25" name="Rectangle 24">
            <a:extLst>
              <a:ext uri="{FF2B5EF4-FFF2-40B4-BE49-F238E27FC236}">
                <a16:creationId xmlns:a16="http://schemas.microsoft.com/office/drawing/2014/main" id="{B55B492A-7C64-4280-9BBF-B41D626F3FA2}"/>
              </a:ext>
            </a:extLst>
          </p:cNvPr>
          <p:cNvSpPr/>
          <p:nvPr/>
        </p:nvSpPr>
        <p:spPr>
          <a:xfrm>
            <a:off x="4434337" y="4127391"/>
            <a:ext cx="3587261" cy="742898"/>
          </a:xfrm>
          <a:prstGeom prst="rect">
            <a:avLst/>
          </a:prstGeom>
          <a:solidFill>
            <a:schemeClr val="accent3">
              <a:lumMod val="40000"/>
              <a:lumOff val="6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chemeClr val="tx1"/>
                </a:solidFill>
                <a:latin typeface="Sakkal Majalla" panose="02000000000000000000" pitchFamily="2" charset="-78"/>
                <a:cs typeface="Sakkal Majalla" panose="02000000000000000000" pitchFamily="2" charset="-78"/>
              </a:rPr>
              <a:t>أربعة أشهرٍ وعشرة أيّامٍ بلياليها</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6" name="Rectangle 25">
            <a:extLst>
              <a:ext uri="{FF2B5EF4-FFF2-40B4-BE49-F238E27FC236}">
                <a16:creationId xmlns:a16="http://schemas.microsoft.com/office/drawing/2014/main" id="{FE3E699C-D5E0-46AD-AEE0-FED643F4DE09}"/>
              </a:ext>
            </a:extLst>
          </p:cNvPr>
          <p:cNvSpPr/>
          <p:nvPr/>
        </p:nvSpPr>
        <p:spPr>
          <a:xfrm>
            <a:off x="8063802" y="4124910"/>
            <a:ext cx="3816381" cy="742898"/>
          </a:xfrm>
          <a:prstGeom prst="rect">
            <a:avLst/>
          </a:prstGeom>
          <a:solidFill>
            <a:schemeClr val="accent3">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600" b="1" dirty="0">
                <a:solidFill>
                  <a:srgbClr val="FF0000"/>
                </a:solidFill>
                <a:latin typeface="Sakkal Majalla" panose="02000000000000000000" pitchFamily="2" charset="-78"/>
                <a:cs typeface="Sakkal Majalla" panose="02000000000000000000" pitchFamily="2" charset="-78"/>
              </a:rPr>
              <a:t>المرأة المتوفّى عنها زوجُها وهي غيرُ حاملٍ</a:t>
            </a:r>
            <a:endParaRPr lang="en-US" sz="2600" b="1" dirty="0">
              <a:solidFill>
                <a:srgbClr val="FF0000"/>
              </a:solidFill>
              <a:latin typeface="Sakkal Majalla" panose="02000000000000000000" pitchFamily="2" charset="-78"/>
              <a:cs typeface="Sakkal Majalla" panose="02000000000000000000" pitchFamily="2" charset="-78"/>
            </a:endParaRPr>
          </a:p>
        </p:txBody>
      </p:sp>
      <p:sp>
        <p:nvSpPr>
          <p:cNvPr id="27" name="Rectangle 26">
            <a:extLst>
              <a:ext uri="{FF2B5EF4-FFF2-40B4-BE49-F238E27FC236}">
                <a16:creationId xmlns:a16="http://schemas.microsoft.com/office/drawing/2014/main" id="{8A3CDED9-A1D4-42B6-AF43-0A71642B10EF}"/>
              </a:ext>
            </a:extLst>
          </p:cNvPr>
          <p:cNvSpPr/>
          <p:nvPr/>
        </p:nvSpPr>
        <p:spPr>
          <a:xfrm>
            <a:off x="311818" y="4920133"/>
            <a:ext cx="4080315" cy="727898"/>
          </a:xfrm>
          <a:prstGeom prst="rect">
            <a:avLst/>
          </a:prstGeom>
          <a:solidFill>
            <a:schemeClr val="tx2">
              <a:lumMod val="60000"/>
              <a:lumOff val="4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000" dirty="0">
                <a:solidFill>
                  <a:schemeClr val="tx1"/>
                </a:solidFill>
                <a:latin typeface="Sakkal Majalla" panose="02000000000000000000" pitchFamily="2" charset="-78"/>
                <a:cs typeface="Sakkal Majalla" panose="02000000000000000000" pitchFamily="2" charset="-78"/>
              </a:rPr>
              <a:t>قوله تعالى: </a:t>
            </a:r>
            <a:r>
              <a:rPr lang="ar-SA" sz="2000" dirty="0">
                <a:solidFill>
                  <a:srgbClr val="000000"/>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000" b="1" dirty="0">
                <a:solidFill>
                  <a:srgbClr val="1F3864"/>
                </a:solidFill>
                <a:latin typeface="Times New Roman" panose="02020603050405020304" pitchFamily="18" charset="0"/>
                <a:ea typeface="Times New Roman" panose="02020603050405020304" pitchFamily="18" charset="0"/>
                <a:cs typeface="DecoType Naskh" panose="02010400000000000000" pitchFamily="2" charset="-78"/>
              </a:rPr>
              <a:t>وَالْمُطَلَّقَاتُ يَتَرَبَّصْنَ بِأَنفُسِهِنَّ ثَلاَثَةَ قُرُوَءٍ</a:t>
            </a:r>
            <a:r>
              <a:rPr lang="ar-SA" sz="2000" dirty="0">
                <a:solidFill>
                  <a:srgbClr val="000000"/>
                </a:solidFill>
                <a:latin typeface="Times New Roman" panose="02020603050405020304" pitchFamily="18" charset="0"/>
                <a:ea typeface="Times New Roman" panose="02020603050405020304" pitchFamily="18" charset="0"/>
                <a:cs typeface="DecoType Naskh" panose="02010400000000000000" pitchFamily="2" charset="-78"/>
              </a:rPr>
              <a:t>}</a:t>
            </a:r>
            <a:endParaRPr lang="en-US" sz="2000" dirty="0"/>
          </a:p>
        </p:txBody>
      </p:sp>
      <p:sp>
        <p:nvSpPr>
          <p:cNvPr id="28" name="Rectangle 27">
            <a:extLst>
              <a:ext uri="{FF2B5EF4-FFF2-40B4-BE49-F238E27FC236}">
                <a16:creationId xmlns:a16="http://schemas.microsoft.com/office/drawing/2014/main" id="{291D2942-8C2A-4E74-B21E-7F281A72503B}"/>
              </a:ext>
            </a:extLst>
          </p:cNvPr>
          <p:cNvSpPr/>
          <p:nvPr/>
        </p:nvSpPr>
        <p:spPr>
          <a:xfrm>
            <a:off x="4434337" y="4920133"/>
            <a:ext cx="3587262" cy="727898"/>
          </a:xfrm>
          <a:prstGeom prst="rect">
            <a:avLst/>
          </a:prstGeom>
          <a:solidFill>
            <a:schemeClr val="tx2">
              <a:lumMod val="40000"/>
              <a:lumOff val="6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rgbClr val="FF0000"/>
                </a:solidFill>
                <a:latin typeface="Sakkal Majalla" panose="02000000000000000000" pitchFamily="2" charset="-78"/>
                <a:cs typeface="Sakkal Majalla" panose="02000000000000000000" pitchFamily="2" charset="-78"/>
              </a:rPr>
              <a:t>ثلاثة قروء</a:t>
            </a:r>
            <a:endParaRPr lang="en-US" sz="2800" b="1" dirty="0">
              <a:solidFill>
                <a:srgbClr val="FF0000"/>
              </a:solidFill>
              <a:latin typeface="Sakkal Majalla" panose="02000000000000000000" pitchFamily="2" charset="-78"/>
              <a:cs typeface="Sakkal Majalla" panose="02000000000000000000" pitchFamily="2" charset="-78"/>
            </a:endParaRPr>
          </a:p>
        </p:txBody>
      </p:sp>
      <p:sp>
        <p:nvSpPr>
          <p:cNvPr id="29" name="Rectangle 28">
            <a:extLst>
              <a:ext uri="{FF2B5EF4-FFF2-40B4-BE49-F238E27FC236}">
                <a16:creationId xmlns:a16="http://schemas.microsoft.com/office/drawing/2014/main" id="{9A2B6EF8-C4DD-4EFA-86C2-13F901ED95B2}"/>
              </a:ext>
            </a:extLst>
          </p:cNvPr>
          <p:cNvSpPr/>
          <p:nvPr/>
        </p:nvSpPr>
        <p:spPr>
          <a:xfrm>
            <a:off x="8063803" y="4920133"/>
            <a:ext cx="3816380" cy="727898"/>
          </a:xfrm>
          <a:prstGeom prst="rect">
            <a:avLst/>
          </a:prstGeom>
          <a:solidFill>
            <a:schemeClr val="tx2">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600" b="1" dirty="0">
                <a:solidFill>
                  <a:schemeClr val="tx1"/>
                </a:solidFill>
                <a:latin typeface="Sakkal Majalla" panose="02000000000000000000" pitchFamily="2" charset="-78"/>
                <a:cs typeface="Sakkal Majalla" panose="02000000000000000000" pitchFamily="2" charset="-78"/>
              </a:rPr>
              <a:t>المرأة التي تحيض</a:t>
            </a:r>
            <a:endParaRPr lang="en-US" sz="2600" b="1" dirty="0">
              <a:solidFill>
                <a:schemeClr val="tx1"/>
              </a:solidFill>
              <a:latin typeface="Sakkal Majalla" panose="02000000000000000000" pitchFamily="2" charset="-78"/>
              <a:cs typeface="Sakkal Majalla" panose="02000000000000000000" pitchFamily="2" charset="-78"/>
            </a:endParaRPr>
          </a:p>
        </p:txBody>
      </p:sp>
      <p:sp>
        <p:nvSpPr>
          <p:cNvPr id="6" name="Flowchart: Terminator 5">
            <a:extLst>
              <a:ext uri="{FF2B5EF4-FFF2-40B4-BE49-F238E27FC236}">
                <a16:creationId xmlns:a16="http://schemas.microsoft.com/office/drawing/2014/main" id="{E7B74286-C84A-4AF2-B40A-98750E5F7D45}"/>
              </a:ext>
            </a:extLst>
          </p:cNvPr>
          <p:cNvSpPr/>
          <p:nvPr/>
        </p:nvSpPr>
        <p:spPr>
          <a:xfrm>
            <a:off x="3870960" y="1944362"/>
            <a:ext cx="4450080" cy="578231"/>
          </a:xfrm>
          <a:custGeom>
            <a:avLst/>
            <a:gdLst>
              <a:gd name="connsiteX0" fmla="*/ 715927 w 4450080"/>
              <a:gd name="connsiteY0" fmla="*/ 0 h 578231"/>
              <a:gd name="connsiteX1" fmla="*/ 1349754 w 4450080"/>
              <a:gd name="connsiteY1" fmla="*/ 0 h 578231"/>
              <a:gd name="connsiteX2" fmla="*/ 1953399 w 4450080"/>
              <a:gd name="connsiteY2" fmla="*/ 0 h 578231"/>
              <a:gd name="connsiteX3" fmla="*/ 2587227 w 4450080"/>
              <a:gd name="connsiteY3" fmla="*/ 0 h 578231"/>
              <a:gd name="connsiteX4" fmla="*/ 3734152 w 4450080"/>
              <a:gd name="connsiteY4" fmla="*/ 0 h 578231"/>
              <a:gd name="connsiteX5" fmla="*/ 4450080 w 4450080"/>
              <a:gd name="connsiteY5" fmla="*/ 289115 h 578231"/>
              <a:gd name="connsiteX6" fmla="*/ 3734152 w 4450080"/>
              <a:gd name="connsiteY6" fmla="*/ 578231 h 578231"/>
              <a:gd name="connsiteX7" fmla="*/ 3100325 w 4450080"/>
              <a:gd name="connsiteY7" fmla="*/ 578231 h 578231"/>
              <a:gd name="connsiteX8" fmla="*/ 2557044 w 4450080"/>
              <a:gd name="connsiteY8" fmla="*/ 578231 h 578231"/>
              <a:gd name="connsiteX9" fmla="*/ 1893035 w 4450080"/>
              <a:gd name="connsiteY9" fmla="*/ 578231 h 578231"/>
              <a:gd name="connsiteX10" fmla="*/ 1319572 w 4450080"/>
              <a:gd name="connsiteY10" fmla="*/ 578231 h 578231"/>
              <a:gd name="connsiteX11" fmla="*/ 715927 w 4450080"/>
              <a:gd name="connsiteY11" fmla="*/ 578231 h 578231"/>
              <a:gd name="connsiteX12" fmla="*/ 0 w 4450080"/>
              <a:gd name="connsiteY12" fmla="*/ 289115 h 578231"/>
              <a:gd name="connsiteX13" fmla="*/ 715927 w 4450080"/>
              <a:gd name="connsiteY13" fmla="*/ 0 h 57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50080" h="578231" fill="none" extrusionOk="0">
                <a:moveTo>
                  <a:pt x="715927" y="0"/>
                </a:moveTo>
                <a:cubicBezTo>
                  <a:pt x="915769" y="11532"/>
                  <a:pt x="1100430" y="-15787"/>
                  <a:pt x="1349754" y="0"/>
                </a:cubicBezTo>
                <a:cubicBezTo>
                  <a:pt x="1599078" y="15787"/>
                  <a:pt x="1778421" y="13933"/>
                  <a:pt x="1953399" y="0"/>
                </a:cubicBezTo>
                <a:cubicBezTo>
                  <a:pt x="2128377" y="-13933"/>
                  <a:pt x="2275853" y="-3922"/>
                  <a:pt x="2587227" y="0"/>
                </a:cubicBezTo>
                <a:cubicBezTo>
                  <a:pt x="2898601" y="3922"/>
                  <a:pt x="3278229" y="32263"/>
                  <a:pt x="3734152" y="0"/>
                </a:cubicBezTo>
                <a:cubicBezTo>
                  <a:pt x="4140722" y="-25549"/>
                  <a:pt x="4479467" y="105193"/>
                  <a:pt x="4450080" y="289115"/>
                </a:cubicBezTo>
                <a:cubicBezTo>
                  <a:pt x="4498475" y="483895"/>
                  <a:pt x="4199655" y="539750"/>
                  <a:pt x="3734152" y="578231"/>
                </a:cubicBezTo>
                <a:cubicBezTo>
                  <a:pt x="3565464" y="584688"/>
                  <a:pt x="3285608" y="553884"/>
                  <a:pt x="3100325" y="578231"/>
                </a:cubicBezTo>
                <a:cubicBezTo>
                  <a:pt x="2915042" y="602578"/>
                  <a:pt x="2758698" y="572693"/>
                  <a:pt x="2557044" y="578231"/>
                </a:cubicBezTo>
                <a:cubicBezTo>
                  <a:pt x="2355390" y="583769"/>
                  <a:pt x="2037617" y="552428"/>
                  <a:pt x="1893035" y="578231"/>
                </a:cubicBezTo>
                <a:cubicBezTo>
                  <a:pt x="1748453" y="604034"/>
                  <a:pt x="1527076" y="594885"/>
                  <a:pt x="1319572" y="578231"/>
                </a:cubicBezTo>
                <a:cubicBezTo>
                  <a:pt x="1112068" y="561577"/>
                  <a:pt x="944723" y="592570"/>
                  <a:pt x="715927" y="578231"/>
                </a:cubicBezTo>
                <a:cubicBezTo>
                  <a:pt x="315485" y="569708"/>
                  <a:pt x="1917" y="462294"/>
                  <a:pt x="0" y="289115"/>
                </a:cubicBezTo>
                <a:cubicBezTo>
                  <a:pt x="20508" y="100018"/>
                  <a:pt x="369312" y="-7867"/>
                  <a:pt x="715927" y="0"/>
                </a:cubicBezTo>
                <a:close/>
              </a:path>
              <a:path w="4450080" h="578231" stroke="0" extrusionOk="0">
                <a:moveTo>
                  <a:pt x="715927" y="0"/>
                </a:moveTo>
                <a:cubicBezTo>
                  <a:pt x="911341" y="14234"/>
                  <a:pt x="1041109" y="-7939"/>
                  <a:pt x="1229025" y="0"/>
                </a:cubicBezTo>
                <a:cubicBezTo>
                  <a:pt x="1416941" y="7939"/>
                  <a:pt x="1588555" y="-14253"/>
                  <a:pt x="1862853" y="0"/>
                </a:cubicBezTo>
                <a:cubicBezTo>
                  <a:pt x="2137151" y="14253"/>
                  <a:pt x="2276130" y="-7356"/>
                  <a:pt x="2496680" y="0"/>
                </a:cubicBezTo>
                <a:cubicBezTo>
                  <a:pt x="2717230" y="7356"/>
                  <a:pt x="2838816" y="23205"/>
                  <a:pt x="3130507" y="0"/>
                </a:cubicBezTo>
                <a:cubicBezTo>
                  <a:pt x="3422198" y="-23205"/>
                  <a:pt x="3520491" y="-20924"/>
                  <a:pt x="3734152" y="0"/>
                </a:cubicBezTo>
                <a:cubicBezTo>
                  <a:pt x="4156271" y="-20643"/>
                  <a:pt x="4456123" y="90969"/>
                  <a:pt x="4450080" y="289115"/>
                </a:cubicBezTo>
                <a:cubicBezTo>
                  <a:pt x="4401632" y="389323"/>
                  <a:pt x="4186253" y="567941"/>
                  <a:pt x="3734152" y="578231"/>
                </a:cubicBezTo>
                <a:cubicBezTo>
                  <a:pt x="3545522" y="556011"/>
                  <a:pt x="3449836" y="555152"/>
                  <a:pt x="3221054" y="578231"/>
                </a:cubicBezTo>
                <a:cubicBezTo>
                  <a:pt x="2992272" y="601310"/>
                  <a:pt x="2834864" y="592373"/>
                  <a:pt x="2677773" y="578231"/>
                </a:cubicBezTo>
                <a:cubicBezTo>
                  <a:pt x="2520682" y="564089"/>
                  <a:pt x="2392022" y="574981"/>
                  <a:pt x="2164675" y="578231"/>
                </a:cubicBezTo>
                <a:cubicBezTo>
                  <a:pt x="1937328" y="581481"/>
                  <a:pt x="1763440" y="562191"/>
                  <a:pt x="1591212" y="578231"/>
                </a:cubicBezTo>
                <a:cubicBezTo>
                  <a:pt x="1418984" y="594271"/>
                  <a:pt x="1095851" y="538462"/>
                  <a:pt x="715927" y="578231"/>
                </a:cubicBezTo>
                <a:cubicBezTo>
                  <a:pt x="311203" y="595747"/>
                  <a:pt x="-8518" y="449250"/>
                  <a:pt x="0" y="289115"/>
                </a:cubicBezTo>
                <a:cubicBezTo>
                  <a:pt x="67027" y="171306"/>
                  <a:pt x="336727" y="11931"/>
                  <a:pt x="715927" y="0"/>
                </a:cubicBezTo>
                <a:close/>
              </a:path>
            </a:pathLst>
          </a:custGeom>
          <a:solidFill>
            <a:schemeClr val="accent1">
              <a:lumMod val="40000"/>
              <a:lumOff val="60000"/>
            </a:schemeClr>
          </a:solidFill>
          <a:ln>
            <a:extLst>
              <a:ext uri="{C807C97D-BFC1-408E-A445-0C87EB9F89A2}">
                <ask:lineSketchStyleProps xmlns:ask="http://schemas.microsoft.com/office/drawing/2018/sketchyshapes" sd="3110760010">
                  <a:prstGeom prst="flowChartTerminator">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a:solidFill>
                  <a:schemeClr val="tx1"/>
                </a:solidFill>
                <a:latin typeface="Sakkal Majalla" panose="02000000000000000000" pitchFamily="2" charset="-78"/>
                <a:cs typeface="Sakkal Majalla" panose="02000000000000000000" pitchFamily="2" charset="-78"/>
              </a:rPr>
              <a:t>أكمل الجدول الآتي بما يناسب:</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7" name="Rectangle: Rounded Corners 6">
            <a:extLst>
              <a:ext uri="{FF2B5EF4-FFF2-40B4-BE49-F238E27FC236}">
                <a16:creationId xmlns:a16="http://schemas.microsoft.com/office/drawing/2014/main" id="{349D4E18-080C-409F-B38D-27CD025E78A8}"/>
              </a:ext>
            </a:extLst>
          </p:cNvPr>
          <p:cNvSpPr/>
          <p:nvPr/>
        </p:nvSpPr>
        <p:spPr>
          <a:xfrm>
            <a:off x="4331878" y="1110636"/>
            <a:ext cx="3515545" cy="574900"/>
          </a:xfrm>
          <a:custGeom>
            <a:avLst/>
            <a:gdLst>
              <a:gd name="connsiteX0" fmla="*/ 0 w 3515545"/>
              <a:gd name="connsiteY0" fmla="*/ 95819 h 574900"/>
              <a:gd name="connsiteX1" fmla="*/ 95819 w 3515545"/>
              <a:gd name="connsiteY1" fmla="*/ 0 h 574900"/>
              <a:gd name="connsiteX2" fmla="*/ 3419726 w 3515545"/>
              <a:gd name="connsiteY2" fmla="*/ 0 h 574900"/>
              <a:gd name="connsiteX3" fmla="*/ 3515545 w 3515545"/>
              <a:gd name="connsiteY3" fmla="*/ 95819 h 574900"/>
              <a:gd name="connsiteX4" fmla="*/ 3515545 w 3515545"/>
              <a:gd name="connsiteY4" fmla="*/ 479081 h 574900"/>
              <a:gd name="connsiteX5" fmla="*/ 3419726 w 3515545"/>
              <a:gd name="connsiteY5" fmla="*/ 574900 h 574900"/>
              <a:gd name="connsiteX6" fmla="*/ 95819 w 3515545"/>
              <a:gd name="connsiteY6" fmla="*/ 574900 h 574900"/>
              <a:gd name="connsiteX7" fmla="*/ 0 w 3515545"/>
              <a:gd name="connsiteY7" fmla="*/ 479081 h 574900"/>
              <a:gd name="connsiteX8" fmla="*/ 0 w 3515545"/>
              <a:gd name="connsiteY8" fmla="*/ 95819 h 57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5545" h="574900" fill="none" extrusionOk="0">
                <a:moveTo>
                  <a:pt x="0" y="95819"/>
                </a:moveTo>
                <a:cubicBezTo>
                  <a:pt x="4430" y="46329"/>
                  <a:pt x="49003" y="-3662"/>
                  <a:pt x="95819" y="0"/>
                </a:cubicBezTo>
                <a:cubicBezTo>
                  <a:pt x="832289" y="-142248"/>
                  <a:pt x="2642332" y="-44699"/>
                  <a:pt x="3419726" y="0"/>
                </a:cubicBezTo>
                <a:cubicBezTo>
                  <a:pt x="3472029" y="1429"/>
                  <a:pt x="3507060" y="42355"/>
                  <a:pt x="3515545" y="95819"/>
                </a:cubicBezTo>
                <a:cubicBezTo>
                  <a:pt x="3534581" y="187190"/>
                  <a:pt x="3511969" y="330192"/>
                  <a:pt x="3515545" y="479081"/>
                </a:cubicBezTo>
                <a:cubicBezTo>
                  <a:pt x="3509574" y="529984"/>
                  <a:pt x="3471065" y="569250"/>
                  <a:pt x="3419726" y="574900"/>
                </a:cubicBezTo>
                <a:cubicBezTo>
                  <a:pt x="2347421" y="636773"/>
                  <a:pt x="1602177" y="432164"/>
                  <a:pt x="95819" y="574900"/>
                </a:cubicBezTo>
                <a:cubicBezTo>
                  <a:pt x="48253" y="572686"/>
                  <a:pt x="-2925" y="529929"/>
                  <a:pt x="0" y="479081"/>
                </a:cubicBezTo>
                <a:cubicBezTo>
                  <a:pt x="4363" y="408244"/>
                  <a:pt x="-26283" y="194043"/>
                  <a:pt x="0" y="95819"/>
                </a:cubicBezTo>
                <a:close/>
              </a:path>
              <a:path w="3515545" h="574900" stroke="0" extrusionOk="0">
                <a:moveTo>
                  <a:pt x="0" y="95819"/>
                </a:moveTo>
                <a:cubicBezTo>
                  <a:pt x="2981" y="36970"/>
                  <a:pt x="45224" y="-3177"/>
                  <a:pt x="95819" y="0"/>
                </a:cubicBezTo>
                <a:cubicBezTo>
                  <a:pt x="1540612" y="-13197"/>
                  <a:pt x="2623996" y="-164684"/>
                  <a:pt x="3419726" y="0"/>
                </a:cubicBezTo>
                <a:cubicBezTo>
                  <a:pt x="3475190" y="-51"/>
                  <a:pt x="3516288" y="48323"/>
                  <a:pt x="3515545" y="95819"/>
                </a:cubicBezTo>
                <a:cubicBezTo>
                  <a:pt x="3498749" y="208484"/>
                  <a:pt x="3500563" y="411634"/>
                  <a:pt x="3515545" y="479081"/>
                </a:cubicBezTo>
                <a:cubicBezTo>
                  <a:pt x="3517839" y="530780"/>
                  <a:pt x="3469823" y="565080"/>
                  <a:pt x="3419726" y="574900"/>
                </a:cubicBezTo>
                <a:cubicBezTo>
                  <a:pt x="2195940" y="530378"/>
                  <a:pt x="1517054" y="548928"/>
                  <a:pt x="95819" y="574900"/>
                </a:cubicBezTo>
                <a:cubicBezTo>
                  <a:pt x="46394" y="579089"/>
                  <a:pt x="5575" y="539483"/>
                  <a:pt x="0" y="479081"/>
                </a:cubicBezTo>
                <a:cubicBezTo>
                  <a:pt x="-5506" y="309774"/>
                  <a:pt x="16002" y="206260"/>
                  <a:pt x="0" y="95819"/>
                </a:cubicBezTo>
                <a:close/>
              </a:path>
            </a:pathLst>
          </a:custGeom>
          <a:solidFill>
            <a:schemeClr val="accent1">
              <a:lumMod val="20000"/>
              <a:lumOff val="80000"/>
            </a:schemeClr>
          </a:solidFill>
          <a:ln>
            <a:extLst>
              <a:ext uri="{C807C97D-BFC1-408E-A445-0C87EB9F89A2}">
                <ask:lineSketchStyleProps xmlns:ask="http://schemas.microsoft.com/office/drawing/2018/sketchyshapes" sd="384557257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solidFill>
                  <a:schemeClr val="tx1"/>
                </a:solidFill>
                <a:latin typeface="Sakkal Majalla" panose="02000000000000000000" pitchFamily="2" charset="-78"/>
                <a:cs typeface="Sakkal Majalla" panose="02000000000000000000" pitchFamily="2" charset="-78"/>
              </a:rPr>
              <a:t>1- عدَّةُ المرأة المدخول بها</a:t>
            </a:r>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31" name="Speech Bubble: Oval 30">
            <a:extLst>
              <a:ext uri="{FF2B5EF4-FFF2-40B4-BE49-F238E27FC236}">
                <a16:creationId xmlns:a16="http://schemas.microsoft.com/office/drawing/2014/main" id="{BF92C881-C20C-4FBA-80FD-11566185722F}"/>
              </a:ext>
            </a:extLst>
          </p:cNvPr>
          <p:cNvSpPr/>
          <p:nvPr/>
        </p:nvSpPr>
        <p:spPr>
          <a:xfrm>
            <a:off x="311814" y="1316340"/>
            <a:ext cx="2597719" cy="873015"/>
          </a:xfrm>
          <a:prstGeom prst="wedgeEllipseCallout">
            <a:avLst>
              <a:gd name="adj1" fmla="val 37400"/>
              <a:gd name="adj2" fmla="val -7857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chemeClr val="tx1"/>
                </a:solidFill>
                <a:latin typeface="Sakkal Majalla" panose="02000000000000000000" pitchFamily="2" charset="-78"/>
                <a:cs typeface="Sakkal Majalla" panose="02000000000000000000" pitchFamily="2" charset="-78"/>
              </a:rPr>
              <a:t>عملٌ رائعٌ...</a:t>
            </a:r>
          </a:p>
          <a:p>
            <a:pPr algn="ctr"/>
            <a:r>
              <a:rPr lang="ar-BH" sz="2800" b="1" dirty="0">
                <a:solidFill>
                  <a:schemeClr val="tx1"/>
                </a:solidFill>
                <a:latin typeface="Sakkal Majalla" panose="02000000000000000000" pitchFamily="2" charset="-78"/>
                <a:cs typeface="Sakkal Majalla" panose="02000000000000000000" pitchFamily="2" charset="-78"/>
              </a:rPr>
              <a:t>بارك الله فيك...</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id="{2F9AC24A-F4A2-477E-AB55-CFD0476E9733}"/>
              </a:ext>
            </a:extLst>
          </p:cNvPr>
          <p:cNvSpPr/>
          <p:nvPr/>
        </p:nvSpPr>
        <p:spPr>
          <a:xfrm>
            <a:off x="8321040" y="1323466"/>
            <a:ext cx="3381223" cy="57490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chemeClr val="tx1"/>
                </a:solidFill>
                <a:latin typeface="Sakkal Majalla" panose="02000000000000000000" pitchFamily="2" charset="-78"/>
                <a:cs typeface="Sakkal Majalla" panose="02000000000000000000" pitchFamily="2" charset="-78"/>
              </a:rPr>
              <a:t>خُذ الوقت الكافي للتفكير</a:t>
            </a:r>
            <a:r>
              <a:rPr lang="en-US" sz="2800" b="1" dirty="0">
                <a:solidFill>
                  <a:schemeClr val="tx1"/>
                </a:solidFill>
                <a:latin typeface="Sakkal Majalla" panose="02000000000000000000" pitchFamily="2" charset="-78"/>
                <a:cs typeface="Sakkal Majalla" panose="02000000000000000000" pitchFamily="2" charset="-78"/>
              </a:rPr>
              <a:t>…</a:t>
            </a:r>
          </a:p>
        </p:txBody>
      </p:sp>
      <p:sp>
        <p:nvSpPr>
          <p:cNvPr id="33" name="TextBox 16">
            <a:extLst>
              <a:ext uri="{FF2B5EF4-FFF2-40B4-BE49-F238E27FC236}">
                <a16:creationId xmlns:a16="http://schemas.microsoft.com/office/drawing/2014/main" id="{7DD08362-95B5-475A-9D25-91C3C6745079}"/>
              </a:ext>
            </a:extLst>
          </p:cNvPr>
          <p:cNvSpPr txBox="1"/>
          <p:nvPr/>
        </p:nvSpPr>
        <p:spPr>
          <a:xfrm>
            <a:off x="568320" y="128531"/>
            <a:ext cx="2285543" cy="400110"/>
          </a:xfrm>
          <a:custGeom>
            <a:avLst/>
            <a:gdLst>
              <a:gd name="connsiteX0" fmla="*/ 0 w 2285543"/>
              <a:gd name="connsiteY0" fmla="*/ 0 h 400110"/>
              <a:gd name="connsiteX1" fmla="*/ 571386 w 2285543"/>
              <a:gd name="connsiteY1" fmla="*/ 0 h 400110"/>
              <a:gd name="connsiteX2" fmla="*/ 1097061 w 2285543"/>
              <a:gd name="connsiteY2" fmla="*/ 0 h 400110"/>
              <a:gd name="connsiteX3" fmla="*/ 1668446 w 2285543"/>
              <a:gd name="connsiteY3" fmla="*/ 0 h 400110"/>
              <a:gd name="connsiteX4" fmla="*/ 2285543 w 2285543"/>
              <a:gd name="connsiteY4" fmla="*/ 0 h 400110"/>
              <a:gd name="connsiteX5" fmla="*/ 2285543 w 2285543"/>
              <a:gd name="connsiteY5" fmla="*/ 400110 h 400110"/>
              <a:gd name="connsiteX6" fmla="*/ 1782724 w 2285543"/>
              <a:gd name="connsiteY6" fmla="*/ 400110 h 400110"/>
              <a:gd name="connsiteX7" fmla="*/ 1279904 w 2285543"/>
              <a:gd name="connsiteY7" fmla="*/ 400110 h 400110"/>
              <a:gd name="connsiteX8" fmla="*/ 754229 w 2285543"/>
              <a:gd name="connsiteY8" fmla="*/ 400110 h 400110"/>
              <a:gd name="connsiteX9" fmla="*/ 0 w 2285543"/>
              <a:gd name="connsiteY9" fmla="*/ 400110 h 400110"/>
              <a:gd name="connsiteX10" fmla="*/ 0 w 228554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543" h="400110" fill="none" extrusionOk="0">
                <a:moveTo>
                  <a:pt x="0" y="0"/>
                </a:moveTo>
                <a:cubicBezTo>
                  <a:pt x="151479" y="-27883"/>
                  <a:pt x="415172" y="4938"/>
                  <a:pt x="571386" y="0"/>
                </a:cubicBezTo>
                <a:cubicBezTo>
                  <a:pt x="727600" y="-4938"/>
                  <a:pt x="973541" y="56883"/>
                  <a:pt x="1097061" y="0"/>
                </a:cubicBezTo>
                <a:cubicBezTo>
                  <a:pt x="1220582" y="-56883"/>
                  <a:pt x="1406634" y="17468"/>
                  <a:pt x="1668446" y="0"/>
                </a:cubicBezTo>
                <a:cubicBezTo>
                  <a:pt x="1930258" y="-17468"/>
                  <a:pt x="2146767" y="72415"/>
                  <a:pt x="2285543" y="0"/>
                </a:cubicBezTo>
                <a:cubicBezTo>
                  <a:pt x="2302022" y="155261"/>
                  <a:pt x="2245213" y="253405"/>
                  <a:pt x="2285543" y="400110"/>
                </a:cubicBezTo>
                <a:cubicBezTo>
                  <a:pt x="2161794" y="444687"/>
                  <a:pt x="1984712" y="383642"/>
                  <a:pt x="1782724" y="400110"/>
                </a:cubicBezTo>
                <a:cubicBezTo>
                  <a:pt x="1580736" y="416578"/>
                  <a:pt x="1464254" y="381978"/>
                  <a:pt x="1279904" y="400110"/>
                </a:cubicBezTo>
                <a:cubicBezTo>
                  <a:pt x="1095554" y="418242"/>
                  <a:pt x="1002953" y="378293"/>
                  <a:pt x="754229" y="400110"/>
                </a:cubicBezTo>
                <a:cubicBezTo>
                  <a:pt x="505506" y="421927"/>
                  <a:pt x="259682" y="385525"/>
                  <a:pt x="0" y="400110"/>
                </a:cubicBezTo>
                <a:cubicBezTo>
                  <a:pt x="-33816" y="268644"/>
                  <a:pt x="15284" y="96193"/>
                  <a:pt x="0" y="0"/>
                </a:cubicBezTo>
                <a:close/>
              </a:path>
              <a:path w="2285543" h="400110" stroke="0" extrusionOk="0">
                <a:moveTo>
                  <a:pt x="0" y="0"/>
                </a:moveTo>
                <a:cubicBezTo>
                  <a:pt x="203738" y="-40854"/>
                  <a:pt x="428310" y="34545"/>
                  <a:pt x="571386" y="0"/>
                </a:cubicBezTo>
                <a:cubicBezTo>
                  <a:pt x="714462" y="-34545"/>
                  <a:pt x="996757" y="834"/>
                  <a:pt x="1188482" y="0"/>
                </a:cubicBezTo>
                <a:cubicBezTo>
                  <a:pt x="1380207" y="-834"/>
                  <a:pt x="1615847" y="30218"/>
                  <a:pt x="1782724" y="0"/>
                </a:cubicBezTo>
                <a:cubicBezTo>
                  <a:pt x="1949601" y="-30218"/>
                  <a:pt x="2151933" y="33473"/>
                  <a:pt x="2285543" y="0"/>
                </a:cubicBezTo>
                <a:cubicBezTo>
                  <a:pt x="2305448" y="117899"/>
                  <a:pt x="2277901" y="260243"/>
                  <a:pt x="2285543" y="400110"/>
                </a:cubicBezTo>
                <a:cubicBezTo>
                  <a:pt x="2071787" y="422382"/>
                  <a:pt x="1867307" y="337894"/>
                  <a:pt x="1759868" y="400110"/>
                </a:cubicBezTo>
                <a:cubicBezTo>
                  <a:pt x="1652429" y="462326"/>
                  <a:pt x="1393905" y="391338"/>
                  <a:pt x="1142772" y="400110"/>
                </a:cubicBezTo>
                <a:cubicBezTo>
                  <a:pt x="891639" y="408882"/>
                  <a:pt x="724901" y="331370"/>
                  <a:pt x="525675" y="400110"/>
                </a:cubicBezTo>
                <a:cubicBezTo>
                  <a:pt x="326449" y="468850"/>
                  <a:pt x="258421" y="359642"/>
                  <a:pt x="0" y="400110"/>
                </a:cubicBezTo>
                <a:cubicBezTo>
                  <a:pt x="-32959" y="221435"/>
                  <a:pt x="14886" y="133505"/>
                  <a:pt x="0" y="0"/>
                </a:cubicBezTo>
                <a:close/>
              </a:path>
            </a:pathLst>
          </a:custGeom>
          <a:solidFill>
            <a:srgbClr val="FF99CC"/>
          </a:solidFill>
          <a:ln>
            <a:solidFill>
              <a:schemeClr val="tx1"/>
            </a:solidFill>
            <a:extLst>
              <a:ext uri="{C807C97D-BFC1-408E-A445-0C87EB9F89A2}">
                <ask:lineSketchStyleProps xmlns:ask="http://schemas.microsoft.com/office/drawing/2018/sketchyshapes" sd="1922213628">
                  <a:prstGeom prst="rect">
                    <a:avLst/>
                  </a:prstGeom>
                  <ask:type>
                    <ask:lineSketchScribble/>
                  </ask:type>
                </ask:lineSketchStyleProps>
              </a:ext>
            </a:extLst>
          </a:ln>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العِدَّة / (دين 201)</a:t>
            </a:r>
            <a:endParaRPr lang="fr-FR"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5875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5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Effect transition="in" filter="fade">
                                      <p:cBhvr>
                                        <p:cTn id="14" dur="1000"/>
                                        <p:tgtEl>
                                          <p:spTgt spid="13"/>
                                        </p:tgtEl>
                                      </p:cBhvr>
                                    </p:animEffect>
                                  </p:childTnLst>
                                </p:cTn>
                              </p:par>
                            </p:childTnLst>
                          </p:cTn>
                        </p:par>
                        <p:par>
                          <p:cTn id="15" fill="hold">
                            <p:stCondLst>
                              <p:cond delay="3000"/>
                            </p:stCondLst>
                            <p:childTnLst>
                              <p:par>
                                <p:cTn id="16" presetID="15"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4000"/>
                            </p:stCondLst>
                            <p:childTnLst>
                              <p:par>
                                <p:cTn id="23" presetID="2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par>
                          <p:cTn id="26" fill="hold">
                            <p:stCondLst>
                              <p:cond delay="4500"/>
                            </p:stCondLst>
                            <p:childTnLst>
                              <p:par>
                                <p:cTn id="27" presetID="14" presetClass="entr" presetSubtype="1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2000"/>
                                        <p:tgtEl>
                                          <p:spTgt spid="20"/>
                                        </p:tgtEl>
                                      </p:cBhvr>
                                    </p:animEffect>
                                  </p:childTnLst>
                                </p:cTn>
                              </p:par>
                            </p:childTnLst>
                          </p:cTn>
                        </p:par>
                        <p:par>
                          <p:cTn id="30" fill="hold">
                            <p:stCondLst>
                              <p:cond delay="6500"/>
                            </p:stCondLst>
                            <p:childTnLst>
                              <p:par>
                                <p:cTn id="31" presetID="14" presetClass="entr" presetSubtype="1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2000"/>
                                        <p:tgtEl>
                                          <p:spTgt spid="19"/>
                                        </p:tgtEl>
                                      </p:cBhvr>
                                    </p:animEffect>
                                  </p:childTnLst>
                                </p:cTn>
                              </p:par>
                            </p:childTnLst>
                          </p:cTn>
                        </p:par>
                        <p:par>
                          <p:cTn id="34" fill="hold">
                            <p:stCondLst>
                              <p:cond delay="8500"/>
                            </p:stCondLst>
                            <p:childTnLst>
                              <p:par>
                                <p:cTn id="35" presetID="14" presetClass="entr" presetSubtype="1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randombar(horizontal)">
                                      <p:cBhvr>
                                        <p:cTn id="37" dur="2000"/>
                                        <p:tgtEl>
                                          <p:spTgt spid="18"/>
                                        </p:tgtEl>
                                      </p:cBhvr>
                                    </p:animEffect>
                                  </p:childTnLst>
                                </p:cTn>
                              </p:par>
                            </p:childTnLst>
                          </p:cTn>
                        </p:par>
                        <p:par>
                          <p:cTn id="38" fill="hold">
                            <p:stCondLst>
                              <p:cond delay="10500"/>
                            </p:stCondLst>
                            <p:childTnLst>
                              <p:par>
                                <p:cTn id="39" presetID="14" presetClass="entr" presetSubtype="1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randombar(horizontal)">
                                      <p:cBhvr>
                                        <p:cTn id="41" dur="2000"/>
                                        <p:tgtEl>
                                          <p:spTgt spid="23"/>
                                        </p:tgtEl>
                                      </p:cBhvr>
                                    </p:animEffect>
                                  </p:childTnLst>
                                </p:cTn>
                              </p:par>
                            </p:childTnLst>
                          </p:cTn>
                        </p:par>
                        <p:par>
                          <p:cTn id="42" fill="hold">
                            <p:stCondLst>
                              <p:cond delay="12500"/>
                            </p:stCondLst>
                            <p:childTnLst>
                              <p:par>
                                <p:cTn id="43" presetID="14" presetClass="entr" presetSubtype="1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randombar(horizontal)">
                                      <p:cBhvr>
                                        <p:cTn id="45" dur="2000"/>
                                        <p:tgtEl>
                                          <p:spTgt spid="22"/>
                                        </p:tgtEl>
                                      </p:cBhvr>
                                    </p:animEffect>
                                  </p:childTnLst>
                                </p:cTn>
                              </p:par>
                            </p:childTnLst>
                          </p:cTn>
                        </p:par>
                        <p:par>
                          <p:cTn id="46" fill="hold">
                            <p:stCondLst>
                              <p:cond delay="14500"/>
                            </p:stCondLst>
                            <p:childTnLst>
                              <p:par>
                                <p:cTn id="47" presetID="14" presetClass="entr" presetSubtype="1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2000"/>
                                        <p:tgtEl>
                                          <p:spTgt spid="21"/>
                                        </p:tgtEl>
                                      </p:cBhvr>
                                    </p:animEffect>
                                  </p:childTnLst>
                                </p:cTn>
                              </p:par>
                            </p:childTnLst>
                          </p:cTn>
                        </p:par>
                        <p:par>
                          <p:cTn id="50" fill="hold">
                            <p:stCondLst>
                              <p:cond delay="16500"/>
                            </p:stCondLst>
                            <p:childTnLst>
                              <p:par>
                                <p:cTn id="51" presetID="14" presetClass="entr" presetSubtype="1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randombar(horizontal)">
                                      <p:cBhvr>
                                        <p:cTn id="53" dur="2000"/>
                                        <p:tgtEl>
                                          <p:spTgt spid="26"/>
                                        </p:tgtEl>
                                      </p:cBhvr>
                                    </p:animEffect>
                                  </p:childTnLst>
                                </p:cTn>
                              </p:par>
                            </p:childTnLst>
                          </p:cTn>
                        </p:par>
                        <p:par>
                          <p:cTn id="54" fill="hold">
                            <p:stCondLst>
                              <p:cond delay="18500"/>
                            </p:stCondLst>
                            <p:childTnLst>
                              <p:par>
                                <p:cTn id="55" presetID="14" presetClass="entr" presetSubtype="1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randombar(horizontal)">
                                      <p:cBhvr>
                                        <p:cTn id="57" dur="2000"/>
                                        <p:tgtEl>
                                          <p:spTgt spid="25"/>
                                        </p:tgtEl>
                                      </p:cBhvr>
                                    </p:animEffect>
                                  </p:childTnLst>
                                </p:cTn>
                              </p:par>
                            </p:childTnLst>
                          </p:cTn>
                        </p:par>
                        <p:par>
                          <p:cTn id="58" fill="hold">
                            <p:stCondLst>
                              <p:cond delay="20500"/>
                            </p:stCondLst>
                            <p:childTnLst>
                              <p:par>
                                <p:cTn id="59" presetID="14" presetClass="entr" presetSubtype="1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randombar(horizontal)">
                                      <p:cBhvr>
                                        <p:cTn id="61" dur="2000"/>
                                        <p:tgtEl>
                                          <p:spTgt spid="24"/>
                                        </p:tgtEl>
                                      </p:cBhvr>
                                    </p:animEffect>
                                  </p:childTnLst>
                                </p:cTn>
                              </p:par>
                            </p:childTnLst>
                          </p:cTn>
                        </p:par>
                        <p:par>
                          <p:cTn id="62" fill="hold">
                            <p:stCondLst>
                              <p:cond delay="22500"/>
                            </p:stCondLst>
                            <p:childTnLst>
                              <p:par>
                                <p:cTn id="63" presetID="14" presetClass="entr" presetSubtype="1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randombar(horizontal)">
                                      <p:cBhvr>
                                        <p:cTn id="65" dur="500"/>
                                        <p:tgtEl>
                                          <p:spTgt spid="29"/>
                                        </p:tgtEl>
                                      </p:cBhvr>
                                    </p:animEffect>
                                  </p:childTnLst>
                                </p:cTn>
                              </p:par>
                            </p:childTnLst>
                          </p:cTn>
                        </p:par>
                        <p:par>
                          <p:cTn id="66" fill="hold">
                            <p:stCondLst>
                              <p:cond delay="23000"/>
                            </p:stCondLst>
                            <p:childTnLst>
                              <p:par>
                                <p:cTn id="67" presetID="14" presetClass="entr" presetSubtype="1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randombar(horizontal)">
                                      <p:cBhvr>
                                        <p:cTn id="69" dur="500"/>
                                        <p:tgtEl>
                                          <p:spTgt spid="28"/>
                                        </p:tgtEl>
                                      </p:cBhvr>
                                    </p:animEffect>
                                  </p:childTnLst>
                                </p:cTn>
                              </p:par>
                            </p:childTnLst>
                          </p:cTn>
                        </p:par>
                        <p:par>
                          <p:cTn id="70" fill="hold">
                            <p:stCondLst>
                              <p:cond delay="23500"/>
                            </p:stCondLst>
                            <p:childTnLst>
                              <p:par>
                                <p:cTn id="71" presetID="14" presetClass="entr" presetSubtype="1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randombar(horizontal)">
                                      <p:cBhvr>
                                        <p:cTn id="73" dur="500"/>
                                        <p:tgtEl>
                                          <p:spTgt spid="27"/>
                                        </p:tgtEl>
                                      </p:cBhvr>
                                    </p:animEffect>
                                  </p:childTnLst>
                                </p:cTn>
                              </p:par>
                            </p:childTnLst>
                          </p:cTn>
                        </p:par>
                        <p:par>
                          <p:cTn id="74" fill="hold">
                            <p:stCondLst>
                              <p:cond delay="24000"/>
                            </p:stCondLst>
                            <p:childTnLst>
                              <p:par>
                                <p:cTn id="75" presetID="14" presetClass="entr" presetSubtype="1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randombar(horizontal)">
                                      <p:cBhvr>
                                        <p:cTn id="77" dur="500"/>
                                        <p:tgtEl>
                                          <p:spTgt spid="15"/>
                                        </p:tgtEl>
                                      </p:cBhvr>
                                    </p:animEffect>
                                  </p:childTnLst>
                                </p:cTn>
                              </p:par>
                            </p:childTnLst>
                          </p:cTn>
                        </p:par>
                        <p:par>
                          <p:cTn id="78" fill="hold">
                            <p:stCondLst>
                              <p:cond delay="24500"/>
                            </p:stCondLst>
                            <p:childTnLst>
                              <p:par>
                                <p:cTn id="79" presetID="14" presetClass="entr" presetSubtype="1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randombar(horizontal)">
                                      <p:cBhvr>
                                        <p:cTn id="81" dur="500"/>
                                        <p:tgtEl>
                                          <p:spTgt spid="14"/>
                                        </p:tgtEl>
                                      </p:cBhvr>
                                    </p:animEffect>
                                  </p:childTnLst>
                                </p:cTn>
                              </p:par>
                            </p:childTnLst>
                          </p:cTn>
                        </p:par>
                        <p:par>
                          <p:cTn id="82" fill="hold">
                            <p:stCondLst>
                              <p:cond delay="25000"/>
                            </p:stCondLst>
                            <p:childTnLst>
                              <p:par>
                                <p:cTn id="83" presetID="14" presetClass="entr" presetSubtype="10" fill="hold" grpId="0" nodeType="after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randombar(horizontal)">
                                      <p:cBhvr>
                                        <p:cTn id="85" dur="500"/>
                                        <p:tgtEl>
                                          <p:spTgt spid="4"/>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2"/>
                                        </p:tgtEl>
                                        <p:attrNameLst>
                                          <p:attrName>style.visibility</p:attrName>
                                        </p:attrNameLst>
                                      </p:cBhvr>
                                      <p:to>
                                        <p:strVal val="visible"/>
                                      </p:to>
                                    </p:set>
                                    <p:anim calcmode="lin" valueType="num">
                                      <p:cBhvr>
                                        <p:cTn id="90" dur="2000" fill="hold"/>
                                        <p:tgtEl>
                                          <p:spTgt spid="2"/>
                                        </p:tgtEl>
                                        <p:attrNameLst>
                                          <p:attrName>ppt_w</p:attrName>
                                        </p:attrNameLst>
                                      </p:cBhvr>
                                      <p:tavLst>
                                        <p:tav tm="0">
                                          <p:val>
                                            <p:fltVal val="0"/>
                                          </p:val>
                                        </p:tav>
                                        <p:tav tm="100000">
                                          <p:val>
                                            <p:strVal val="#ppt_w"/>
                                          </p:val>
                                        </p:tav>
                                      </p:tavLst>
                                    </p:anim>
                                    <p:anim calcmode="lin" valueType="num">
                                      <p:cBhvr>
                                        <p:cTn id="91" dur="2000" fill="hold"/>
                                        <p:tgtEl>
                                          <p:spTgt spid="2"/>
                                        </p:tgtEl>
                                        <p:attrNameLst>
                                          <p:attrName>ppt_h</p:attrName>
                                        </p:attrNameLst>
                                      </p:cBhvr>
                                      <p:tavLst>
                                        <p:tav tm="0">
                                          <p:val>
                                            <p:fltVal val="0"/>
                                          </p:val>
                                        </p:tav>
                                        <p:tav tm="100000">
                                          <p:val>
                                            <p:strVal val="#ppt_h"/>
                                          </p:val>
                                        </p:tav>
                                      </p:tavLst>
                                    </p:anim>
                                    <p:anim calcmode="lin" valueType="num">
                                      <p:cBhvr>
                                        <p:cTn id="92" dur="2000" fill="hold"/>
                                        <p:tgtEl>
                                          <p:spTgt spid="2"/>
                                        </p:tgtEl>
                                        <p:attrNameLst>
                                          <p:attrName>style.rotation</p:attrName>
                                        </p:attrNameLst>
                                      </p:cBhvr>
                                      <p:tavLst>
                                        <p:tav tm="0">
                                          <p:val>
                                            <p:fltVal val="90"/>
                                          </p:val>
                                        </p:tav>
                                        <p:tav tm="100000">
                                          <p:val>
                                            <p:fltVal val="0"/>
                                          </p:val>
                                        </p:tav>
                                      </p:tavLst>
                                    </p:anim>
                                    <p:animEffect transition="in" filter="fade">
                                      <p:cBhvr>
                                        <p:cTn id="93" dur="2000"/>
                                        <p:tgtEl>
                                          <p:spTgt spid="2"/>
                                        </p:tgtEl>
                                      </p:cBhvr>
                                    </p:animEffect>
                                  </p:childTnLst>
                                </p:cTn>
                              </p:par>
                            </p:childTnLst>
                          </p:cTn>
                        </p:par>
                      </p:childTnLst>
                    </p:cTn>
                  </p:par>
                  <p:par>
                    <p:cTn id="94" fill="hold">
                      <p:stCondLst>
                        <p:cond delay="indefinite"/>
                      </p:stCondLst>
                      <p:childTnLst>
                        <p:par>
                          <p:cTn id="95" fill="hold">
                            <p:stCondLst>
                              <p:cond delay="0"/>
                            </p:stCondLst>
                            <p:childTnLst>
                              <p:par>
                                <p:cTn id="96" presetID="56" presetClass="entr" presetSubtype="0" fill="hold" nodeType="clickEffect">
                                  <p:stCondLst>
                                    <p:cond delay="0"/>
                                  </p:stCondLst>
                                  <p:iterate type="lt">
                                    <p:tmPct val="10000"/>
                                  </p:iterate>
                                  <p:childTnLst>
                                    <p:set>
                                      <p:cBhvr>
                                        <p:cTn id="97" dur="1" fill="hold">
                                          <p:stCondLst>
                                            <p:cond delay="0"/>
                                          </p:stCondLst>
                                        </p:cTn>
                                        <p:tgtEl>
                                          <p:spTgt spid="21">
                                            <p:txEl>
                                              <p:pRg st="0" end="0"/>
                                            </p:txEl>
                                          </p:spTgt>
                                        </p:tgtEl>
                                        <p:attrNameLst>
                                          <p:attrName>style.visibility</p:attrName>
                                        </p:attrNameLst>
                                      </p:cBhvr>
                                      <p:to>
                                        <p:strVal val="visible"/>
                                      </p:to>
                                    </p:set>
                                    <p:anim by="(-#ppt_w*2)" calcmode="lin" valueType="num">
                                      <p:cBhvr rctx="PPT">
                                        <p:cTn id="98" dur="250" autoRev="1" fill="hold">
                                          <p:stCondLst>
                                            <p:cond delay="0"/>
                                          </p:stCondLst>
                                        </p:cTn>
                                        <p:tgtEl>
                                          <p:spTgt spid="21">
                                            <p:txEl>
                                              <p:pRg st="0" end="0"/>
                                            </p:txEl>
                                          </p:spTgt>
                                        </p:tgtEl>
                                        <p:attrNameLst>
                                          <p:attrName>ppt_w</p:attrName>
                                        </p:attrNameLst>
                                      </p:cBhvr>
                                    </p:anim>
                                    <p:anim by="(#ppt_w*0.50)" calcmode="lin" valueType="num">
                                      <p:cBhvr>
                                        <p:cTn id="99" dur="250" decel="50000" autoRev="1" fill="hold">
                                          <p:stCondLst>
                                            <p:cond delay="0"/>
                                          </p:stCondLst>
                                        </p:cTn>
                                        <p:tgtEl>
                                          <p:spTgt spid="21">
                                            <p:txEl>
                                              <p:pRg st="0" end="0"/>
                                            </p:txEl>
                                          </p:spTgt>
                                        </p:tgtEl>
                                        <p:attrNameLst>
                                          <p:attrName>ppt_x</p:attrName>
                                        </p:attrNameLst>
                                      </p:cBhvr>
                                    </p:anim>
                                    <p:anim from="(-#ppt_h/2)" to="(#ppt_y)" calcmode="lin" valueType="num">
                                      <p:cBhvr>
                                        <p:cTn id="100" dur="500" fill="hold">
                                          <p:stCondLst>
                                            <p:cond delay="0"/>
                                          </p:stCondLst>
                                        </p:cTn>
                                        <p:tgtEl>
                                          <p:spTgt spid="21">
                                            <p:txEl>
                                              <p:pRg st="0" end="0"/>
                                            </p:txEl>
                                          </p:spTgt>
                                        </p:tgtEl>
                                        <p:attrNameLst>
                                          <p:attrName>ppt_y</p:attrName>
                                        </p:attrNameLst>
                                      </p:cBhvr>
                                    </p:anim>
                                    <p:animRot by="21600000">
                                      <p:cBhvr>
                                        <p:cTn id="101" dur="500" fill="hold">
                                          <p:stCondLst>
                                            <p:cond delay="0"/>
                                          </p:stCondLst>
                                        </p:cTn>
                                        <p:tgtEl>
                                          <p:spTgt spid="21">
                                            <p:txEl>
                                              <p:pRg st="0" end="0"/>
                                            </p:txEl>
                                          </p:spTgt>
                                        </p:tgtEl>
                                        <p:attrNameLst>
                                          <p:attrName>r</p:attrName>
                                        </p:attrNameLst>
                                      </p:cBhvr>
                                    </p:animRot>
                                  </p:childTnLst>
                                </p:cTn>
                              </p:par>
                            </p:childTnLst>
                          </p:cTn>
                        </p:par>
                      </p:childTnLst>
                    </p:cTn>
                  </p:par>
                  <p:par>
                    <p:cTn id="102" fill="hold">
                      <p:stCondLst>
                        <p:cond delay="indefinite"/>
                      </p:stCondLst>
                      <p:childTnLst>
                        <p:par>
                          <p:cTn id="103" fill="hold">
                            <p:stCondLst>
                              <p:cond delay="0"/>
                            </p:stCondLst>
                            <p:childTnLst>
                              <p:par>
                                <p:cTn id="104" presetID="56" presetClass="entr" presetSubtype="0" fill="hold" nodeType="clickEffect">
                                  <p:stCondLst>
                                    <p:cond delay="0"/>
                                  </p:stCondLst>
                                  <p:iterate type="lt">
                                    <p:tmPct val="10000"/>
                                  </p:iterate>
                                  <p:childTnLst>
                                    <p:set>
                                      <p:cBhvr>
                                        <p:cTn id="105" dur="1" fill="hold">
                                          <p:stCondLst>
                                            <p:cond delay="0"/>
                                          </p:stCondLst>
                                        </p:cTn>
                                        <p:tgtEl>
                                          <p:spTgt spid="26">
                                            <p:txEl>
                                              <p:pRg st="0" end="0"/>
                                            </p:txEl>
                                          </p:spTgt>
                                        </p:tgtEl>
                                        <p:attrNameLst>
                                          <p:attrName>style.visibility</p:attrName>
                                        </p:attrNameLst>
                                      </p:cBhvr>
                                      <p:to>
                                        <p:strVal val="visible"/>
                                      </p:to>
                                    </p:set>
                                    <p:anim by="(-#ppt_w*2)" calcmode="lin" valueType="num">
                                      <p:cBhvr rctx="PPT">
                                        <p:cTn id="106" dur="250" autoRev="1" fill="hold">
                                          <p:stCondLst>
                                            <p:cond delay="0"/>
                                          </p:stCondLst>
                                        </p:cTn>
                                        <p:tgtEl>
                                          <p:spTgt spid="26">
                                            <p:txEl>
                                              <p:pRg st="0" end="0"/>
                                            </p:txEl>
                                          </p:spTgt>
                                        </p:tgtEl>
                                        <p:attrNameLst>
                                          <p:attrName>ppt_w</p:attrName>
                                        </p:attrNameLst>
                                      </p:cBhvr>
                                    </p:anim>
                                    <p:anim by="(#ppt_w*0.50)" calcmode="lin" valueType="num">
                                      <p:cBhvr>
                                        <p:cTn id="107" dur="250" decel="50000" autoRev="1" fill="hold">
                                          <p:stCondLst>
                                            <p:cond delay="0"/>
                                          </p:stCondLst>
                                        </p:cTn>
                                        <p:tgtEl>
                                          <p:spTgt spid="26">
                                            <p:txEl>
                                              <p:pRg st="0" end="0"/>
                                            </p:txEl>
                                          </p:spTgt>
                                        </p:tgtEl>
                                        <p:attrNameLst>
                                          <p:attrName>ppt_x</p:attrName>
                                        </p:attrNameLst>
                                      </p:cBhvr>
                                    </p:anim>
                                    <p:anim from="(-#ppt_h/2)" to="(#ppt_y)" calcmode="lin" valueType="num">
                                      <p:cBhvr>
                                        <p:cTn id="108" dur="500" fill="hold">
                                          <p:stCondLst>
                                            <p:cond delay="0"/>
                                          </p:stCondLst>
                                        </p:cTn>
                                        <p:tgtEl>
                                          <p:spTgt spid="26">
                                            <p:txEl>
                                              <p:pRg st="0" end="0"/>
                                            </p:txEl>
                                          </p:spTgt>
                                        </p:tgtEl>
                                        <p:attrNameLst>
                                          <p:attrName>ppt_y</p:attrName>
                                        </p:attrNameLst>
                                      </p:cBhvr>
                                    </p:anim>
                                    <p:animRot by="21600000">
                                      <p:cBhvr>
                                        <p:cTn id="109" dur="500" fill="hold">
                                          <p:stCondLst>
                                            <p:cond delay="0"/>
                                          </p:stCondLst>
                                        </p:cTn>
                                        <p:tgtEl>
                                          <p:spTgt spid="26">
                                            <p:txEl>
                                              <p:pRg st="0" end="0"/>
                                            </p:txEl>
                                          </p:spTgt>
                                        </p:tgtEl>
                                        <p:attrNameLst>
                                          <p:attrName>r</p:attrName>
                                        </p:attrNameLst>
                                      </p:cBhvr>
                                    </p:animRot>
                                  </p:childTnLst>
                                </p:cTn>
                              </p:par>
                            </p:childTnLst>
                          </p:cTn>
                        </p:par>
                      </p:childTnLst>
                    </p:cTn>
                  </p:par>
                  <p:par>
                    <p:cTn id="110" fill="hold">
                      <p:stCondLst>
                        <p:cond delay="indefinite"/>
                      </p:stCondLst>
                      <p:childTnLst>
                        <p:par>
                          <p:cTn id="111" fill="hold">
                            <p:stCondLst>
                              <p:cond delay="0"/>
                            </p:stCondLst>
                            <p:childTnLst>
                              <p:par>
                                <p:cTn id="112" presetID="56" presetClass="entr" presetSubtype="0" fill="hold" nodeType="clickEffect">
                                  <p:stCondLst>
                                    <p:cond delay="0"/>
                                  </p:stCondLst>
                                  <p:iterate type="lt">
                                    <p:tmPct val="10000"/>
                                  </p:iterate>
                                  <p:childTnLst>
                                    <p:set>
                                      <p:cBhvr>
                                        <p:cTn id="113" dur="1" fill="hold">
                                          <p:stCondLst>
                                            <p:cond delay="0"/>
                                          </p:stCondLst>
                                        </p:cTn>
                                        <p:tgtEl>
                                          <p:spTgt spid="28">
                                            <p:txEl>
                                              <p:pRg st="0" end="0"/>
                                            </p:txEl>
                                          </p:spTgt>
                                        </p:tgtEl>
                                        <p:attrNameLst>
                                          <p:attrName>style.visibility</p:attrName>
                                        </p:attrNameLst>
                                      </p:cBhvr>
                                      <p:to>
                                        <p:strVal val="visible"/>
                                      </p:to>
                                    </p:set>
                                    <p:anim by="(-#ppt_w*2)" calcmode="lin" valueType="num">
                                      <p:cBhvr rctx="PPT">
                                        <p:cTn id="114" dur="250" autoRev="1" fill="hold">
                                          <p:stCondLst>
                                            <p:cond delay="0"/>
                                          </p:stCondLst>
                                        </p:cTn>
                                        <p:tgtEl>
                                          <p:spTgt spid="28">
                                            <p:txEl>
                                              <p:pRg st="0" end="0"/>
                                            </p:txEl>
                                          </p:spTgt>
                                        </p:tgtEl>
                                        <p:attrNameLst>
                                          <p:attrName>ppt_w</p:attrName>
                                        </p:attrNameLst>
                                      </p:cBhvr>
                                    </p:anim>
                                    <p:anim by="(#ppt_w*0.50)" calcmode="lin" valueType="num">
                                      <p:cBhvr>
                                        <p:cTn id="115" dur="250" decel="50000" autoRev="1" fill="hold">
                                          <p:stCondLst>
                                            <p:cond delay="0"/>
                                          </p:stCondLst>
                                        </p:cTn>
                                        <p:tgtEl>
                                          <p:spTgt spid="28">
                                            <p:txEl>
                                              <p:pRg st="0" end="0"/>
                                            </p:txEl>
                                          </p:spTgt>
                                        </p:tgtEl>
                                        <p:attrNameLst>
                                          <p:attrName>ppt_x</p:attrName>
                                        </p:attrNameLst>
                                      </p:cBhvr>
                                    </p:anim>
                                    <p:anim from="(-#ppt_h/2)" to="(#ppt_y)" calcmode="lin" valueType="num">
                                      <p:cBhvr>
                                        <p:cTn id="116" dur="500" fill="hold">
                                          <p:stCondLst>
                                            <p:cond delay="0"/>
                                          </p:stCondLst>
                                        </p:cTn>
                                        <p:tgtEl>
                                          <p:spTgt spid="28">
                                            <p:txEl>
                                              <p:pRg st="0" end="0"/>
                                            </p:txEl>
                                          </p:spTgt>
                                        </p:tgtEl>
                                        <p:attrNameLst>
                                          <p:attrName>ppt_y</p:attrName>
                                        </p:attrNameLst>
                                      </p:cBhvr>
                                    </p:anim>
                                    <p:animRot by="21600000">
                                      <p:cBhvr>
                                        <p:cTn id="117" dur="500" fill="hold">
                                          <p:stCondLst>
                                            <p:cond delay="0"/>
                                          </p:stCondLst>
                                        </p:cTn>
                                        <p:tgtEl>
                                          <p:spTgt spid="28">
                                            <p:txEl>
                                              <p:pRg st="0" end="0"/>
                                            </p:txEl>
                                          </p:spTgt>
                                        </p:tgtEl>
                                        <p:attrNameLst>
                                          <p:attrName>r</p:attrName>
                                        </p:attrNameLst>
                                      </p:cBhvr>
                                    </p:animRot>
                                  </p:childTnLst>
                                </p:cTn>
                              </p:par>
                            </p:childTnLst>
                          </p:cTn>
                        </p:par>
                      </p:childTnLst>
                    </p:cTn>
                  </p:par>
                  <p:par>
                    <p:cTn id="118" fill="hold">
                      <p:stCondLst>
                        <p:cond delay="indefinite"/>
                      </p:stCondLst>
                      <p:childTnLst>
                        <p:par>
                          <p:cTn id="119" fill="hold">
                            <p:stCondLst>
                              <p:cond delay="0"/>
                            </p:stCondLst>
                            <p:childTnLst>
                              <p:par>
                                <p:cTn id="120" presetID="56" presetClass="entr" presetSubtype="0" fill="hold" nodeType="clickEffect">
                                  <p:stCondLst>
                                    <p:cond delay="0"/>
                                  </p:stCondLst>
                                  <p:iterate type="lt">
                                    <p:tmPct val="10000"/>
                                  </p:iterate>
                                  <p:childTnLst>
                                    <p:set>
                                      <p:cBhvr>
                                        <p:cTn id="121" dur="1" fill="hold">
                                          <p:stCondLst>
                                            <p:cond delay="0"/>
                                          </p:stCondLst>
                                        </p:cTn>
                                        <p:tgtEl>
                                          <p:spTgt spid="14">
                                            <p:txEl>
                                              <p:pRg st="0" end="0"/>
                                            </p:txEl>
                                          </p:spTgt>
                                        </p:tgtEl>
                                        <p:attrNameLst>
                                          <p:attrName>style.visibility</p:attrName>
                                        </p:attrNameLst>
                                      </p:cBhvr>
                                      <p:to>
                                        <p:strVal val="visible"/>
                                      </p:to>
                                    </p:set>
                                    <p:anim by="(-#ppt_w*2)" calcmode="lin" valueType="num">
                                      <p:cBhvr rctx="PPT">
                                        <p:cTn id="122" dur="250" autoRev="1" fill="hold">
                                          <p:stCondLst>
                                            <p:cond delay="0"/>
                                          </p:stCondLst>
                                        </p:cTn>
                                        <p:tgtEl>
                                          <p:spTgt spid="14">
                                            <p:txEl>
                                              <p:pRg st="0" end="0"/>
                                            </p:txEl>
                                          </p:spTgt>
                                        </p:tgtEl>
                                        <p:attrNameLst>
                                          <p:attrName>ppt_w</p:attrName>
                                        </p:attrNameLst>
                                      </p:cBhvr>
                                    </p:anim>
                                    <p:anim by="(#ppt_w*0.50)" calcmode="lin" valueType="num">
                                      <p:cBhvr>
                                        <p:cTn id="123" dur="250" decel="50000" autoRev="1" fill="hold">
                                          <p:stCondLst>
                                            <p:cond delay="0"/>
                                          </p:stCondLst>
                                        </p:cTn>
                                        <p:tgtEl>
                                          <p:spTgt spid="14">
                                            <p:txEl>
                                              <p:pRg st="0" end="0"/>
                                            </p:txEl>
                                          </p:spTgt>
                                        </p:tgtEl>
                                        <p:attrNameLst>
                                          <p:attrName>ppt_x</p:attrName>
                                        </p:attrNameLst>
                                      </p:cBhvr>
                                    </p:anim>
                                    <p:anim from="(-#ppt_h/2)" to="(#ppt_y)" calcmode="lin" valueType="num">
                                      <p:cBhvr>
                                        <p:cTn id="124" dur="500" fill="hold">
                                          <p:stCondLst>
                                            <p:cond delay="0"/>
                                          </p:stCondLst>
                                        </p:cTn>
                                        <p:tgtEl>
                                          <p:spTgt spid="14">
                                            <p:txEl>
                                              <p:pRg st="0" end="0"/>
                                            </p:txEl>
                                          </p:spTgt>
                                        </p:tgtEl>
                                        <p:attrNameLst>
                                          <p:attrName>ppt_y</p:attrName>
                                        </p:attrNameLst>
                                      </p:cBhvr>
                                    </p:anim>
                                    <p:animRot by="21600000">
                                      <p:cBhvr>
                                        <p:cTn id="125" dur="500" fill="hold">
                                          <p:stCondLst>
                                            <p:cond delay="0"/>
                                          </p:stCondLst>
                                        </p:cTn>
                                        <p:tgtEl>
                                          <p:spTgt spid="14">
                                            <p:txEl>
                                              <p:pRg st="0" end="0"/>
                                            </p:txEl>
                                          </p:spTgt>
                                        </p:tgtEl>
                                        <p:attrNameLst>
                                          <p:attrName>r</p:attrName>
                                        </p:attrNameLst>
                                      </p:cBhvr>
                                    </p:animRot>
                                  </p:childTnLst>
                                </p:cTn>
                              </p:par>
                            </p:childTnLst>
                          </p:cTn>
                        </p:par>
                        <p:par>
                          <p:cTn id="126" fill="hold">
                            <p:stCondLst>
                              <p:cond delay="900"/>
                            </p:stCondLst>
                            <p:childTnLst>
                              <p:par>
                                <p:cTn id="127" presetID="53" presetClass="entr" presetSubtype="16" fill="hold" grpId="0" nodeType="afterEffect">
                                  <p:stCondLst>
                                    <p:cond delay="0"/>
                                  </p:stCondLst>
                                  <p:childTnLst>
                                    <p:set>
                                      <p:cBhvr>
                                        <p:cTn id="128" dur="1" fill="hold">
                                          <p:stCondLst>
                                            <p:cond delay="0"/>
                                          </p:stCondLst>
                                        </p:cTn>
                                        <p:tgtEl>
                                          <p:spTgt spid="31"/>
                                        </p:tgtEl>
                                        <p:attrNameLst>
                                          <p:attrName>style.visibility</p:attrName>
                                        </p:attrNameLst>
                                      </p:cBhvr>
                                      <p:to>
                                        <p:strVal val="visible"/>
                                      </p:to>
                                    </p:set>
                                    <p:anim calcmode="lin" valueType="num">
                                      <p:cBhvr>
                                        <p:cTn id="129" dur="500" fill="hold"/>
                                        <p:tgtEl>
                                          <p:spTgt spid="31"/>
                                        </p:tgtEl>
                                        <p:attrNameLst>
                                          <p:attrName>ppt_w</p:attrName>
                                        </p:attrNameLst>
                                      </p:cBhvr>
                                      <p:tavLst>
                                        <p:tav tm="0">
                                          <p:val>
                                            <p:fltVal val="0"/>
                                          </p:val>
                                        </p:tav>
                                        <p:tav tm="100000">
                                          <p:val>
                                            <p:strVal val="#ppt_w"/>
                                          </p:val>
                                        </p:tav>
                                      </p:tavLst>
                                    </p:anim>
                                    <p:anim calcmode="lin" valueType="num">
                                      <p:cBhvr>
                                        <p:cTn id="130" dur="500" fill="hold"/>
                                        <p:tgtEl>
                                          <p:spTgt spid="31"/>
                                        </p:tgtEl>
                                        <p:attrNameLst>
                                          <p:attrName>ppt_h</p:attrName>
                                        </p:attrNameLst>
                                      </p:cBhvr>
                                      <p:tavLst>
                                        <p:tav tm="0">
                                          <p:val>
                                            <p:fltVal val="0"/>
                                          </p:val>
                                        </p:tav>
                                        <p:tav tm="100000">
                                          <p:val>
                                            <p:strVal val="#ppt_h"/>
                                          </p:val>
                                        </p:tav>
                                      </p:tavLst>
                                    </p:anim>
                                    <p:animEffect transition="in" filter="fade">
                                      <p:cBhvr>
                                        <p:cTn id="1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4" grpId="0" animBg="1"/>
      <p:bldP spid="14"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6" grpId="0" animBg="1"/>
      <p:bldP spid="7" grpId="0" animBg="1"/>
      <p:bldP spid="31"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FC1DC9-7A55-40C6-B187-29D2738E4C3C}"/>
              </a:ext>
            </a:extLst>
          </p:cNvPr>
          <p:cNvSpPr/>
          <p:nvPr/>
        </p:nvSpPr>
        <p:spPr>
          <a:xfrm>
            <a:off x="8478131" y="208716"/>
            <a:ext cx="2934346" cy="747306"/>
          </a:xfrm>
          <a:prstGeom prst="roundRect">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نشاط تعلّمي</a:t>
            </a:r>
            <a:endParaRPr kumimoji="0" lang="en-US" sz="36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10" name="Flowchart: Alternate Process 9">
            <a:extLst>
              <a:ext uri="{FF2B5EF4-FFF2-40B4-BE49-F238E27FC236}">
                <a16:creationId xmlns:a16="http://schemas.microsoft.com/office/drawing/2014/main" id="{F25E769C-D401-49C7-A8B6-73BF308CE22A}"/>
              </a:ext>
            </a:extLst>
          </p:cNvPr>
          <p:cNvSpPr/>
          <p:nvPr/>
        </p:nvSpPr>
        <p:spPr>
          <a:xfrm>
            <a:off x="153510" y="2558708"/>
            <a:ext cx="2954830" cy="513642"/>
          </a:xfrm>
          <a:prstGeom prst="flowChartAlternateProcess">
            <a:avLst/>
          </a:prstGeom>
          <a:solidFill>
            <a:schemeClr val="accent2">
              <a:lumMod val="60000"/>
              <a:lumOff val="4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مدة العِدَّة</a:t>
            </a:r>
            <a:endPar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1" name="Flowchart: Alternate Process 10">
            <a:extLst>
              <a:ext uri="{FF2B5EF4-FFF2-40B4-BE49-F238E27FC236}">
                <a16:creationId xmlns:a16="http://schemas.microsoft.com/office/drawing/2014/main" id="{FFB8B050-5FAB-480C-9B80-E4BFE463D7E6}"/>
              </a:ext>
            </a:extLst>
          </p:cNvPr>
          <p:cNvSpPr/>
          <p:nvPr/>
        </p:nvSpPr>
        <p:spPr>
          <a:xfrm>
            <a:off x="6372665" y="2558708"/>
            <a:ext cx="5665826" cy="513642"/>
          </a:xfrm>
          <a:prstGeom prst="flowChartAlternateProcess">
            <a:avLst/>
          </a:prstGeom>
          <a:solidFill>
            <a:schemeClr val="accent2">
              <a:lumMod val="20000"/>
              <a:lumOff val="80000"/>
            </a:schemeClr>
          </a:solidFill>
          <a:ln>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النصوص الشرعيَّة</a:t>
            </a:r>
            <a:endPar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6" name="Rectangle: Rounded Corners 15">
            <a:extLst>
              <a:ext uri="{FF2B5EF4-FFF2-40B4-BE49-F238E27FC236}">
                <a16:creationId xmlns:a16="http://schemas.microsoft.com/office/drawing/2014/main" id="{3A3FD02D-A2CB-4AB4-8A66-5494EF3F9622}"/>
              </a:ext>
            </a:extLst>
          </p:cNvPr>
          <p:cNvSpPr/>
          <p:nvPr/>
        </p:nvSpPr>
        <p:spPr>
          <a:xfrm>
            <a:off x="6372665" y="3197611"/>
            <a:ext cx="5685298" cy="1521771"/>
          </a:xfrm>
          <a:prstGeom prst="roundRect">
            <a:avLst/>
          </a:prstGeom>
          <a:solidFill>
            <a:srgbClr val="66FFFF"/>
          </a:solidFill>
          <a:ln>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50000"/>
              </a:lnSpc>
              <a:defRPr/>
            </a:pPr>
            <a:r>
              <a:rPr kumimoji="0" lang="ar-BH" sz="2500" b="1" i="0" u="none" strike="noStrike" kern="1200" cap="none" spc="0" normalizeH="0" baseline="0" noProof="0" dirty="0">
                <a:ln>
                  <a:noFill/>
                </a:ln>
                <a:solidFill>
                  <a:srgbClr val="000000"/>
                </a:solidFill>
                <a:effectLst/>
                <a:uLnTx/>
                <a:uFillTx/>
                <a:latin typeface="Traditional Arabic" pitchFamily="2" charset="-78"/>
                <a:ea typeface="Calibri" panose="020F0502020204030204" pitchFamily="34" charset="0"/>
                <a:cs typeface="Traditional Arabic" pitchFamily="2" charset="-78"/>
              </a:rPr>
              <a:t>قال </a:t>
            </a:r>
            <a:r>
              <a:rPr kumimoji="0" lang="ar-BH" sz="2500" b="1" i="0" u="none" strike="noStrike" kern="1200" cap="none" spc="0" normalizeH="0" baseline="0" noProof="0" dirty="0">
                <a:ln>
                  <a:noFill/>
                </a:ln>
                <a:solidFill>
                  <a:srgbClr val="000000"/>
                </a:solidFill>
                <a:effectLst/>
                <a:uLnTx/>
                <a:uFillTx/>
                <a:latin typeface="Traditional Arabic" pitchFamily="2" charset="-78"/>
                <a:ea typeface="Calibri" panose="020F0502020204030204" pitchFamily="34" charset="0"/>
                <a:cs typeface="Traditional Arabic" pitchFamily="2" charset="-78"/>
                <a:sym typeface="AGA Arabesque" panose="05000000000000000000" pitchFamily="2" charset="2"/>
              </a:rPr>
              <a:t></a:t>
            </a:r>
            <a:r>
              <a:rPr kumimoji="0" lang="ar-BH"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DecoType Naskh" pitchFamily="2" charset="-78"/>
                <a:sym typeface="AGA Arabesque" panose="05000000000000000000" pitchFamily="2" charset="2"/>
              </a:rPr>
              <a:t>: </a:t>
            </a:r>
            <a:r>
              <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DecoType Naskh" pitchFamily="2" charset="-78"/>
              </a:rPr>
              <a:t>{</a:t>
            </a:r>
            <a:r>
              <a:rPr lang="ar-SA" sz="2600" b="1" dirty="0">
                <a:solidFill>
                  <a:srgbClr val="1F3864"/>
                </a:solidFill>
                <a:latin typeface="Times New Roman" panose="02020603050405020304" pitchFamily="18" charset="0"/>
                <a:ea typeface="Times New Roman" panose="02020603050405020304" pitchFamily="18" charset="0"/>
                <a:cs typeface="DecoType Naskh" pitchFamily="2" charset="-78"/>
              </a:rPr>
              <a:t>يَا أَيُّهَا الَّذِينَ آمَنُوا إِذَا نَكَحْتُمُ الْمُؤْمِنَاتِ ثُمَّ طَلَّقْتُمُوهُنَّ مِن قَبْلِ أَن تَمَسُّوهُنَّ فَمَا لَكُمْ عَلَيْهِنَّ مِنْ عِدَّةٍ تَعْتَدُّونَهَا</a:t>
            </a:r>
            <a:r>
              <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DecoType Naskh" pitchFamily="2" charset="-78"/>
              </a:rPr>
              <a:t>}</a:t>
            </a:r>
            <a:r>
              <a:rPr kumimoji="0" lang="ar-BH"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DecoType Naskh" pitchFamily="2" charset="-78"/>
              </a:rPr>
              <a:t>.</a:t>
            </a:r>
            <a:endParaRPr kumimoji="0" lang="en-US" sz="25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ECD423B5-A48B-46B9-AF98-B13E88C4A137}"/>
              </a:ext>
            </a:extLst>
          </p:cNvPr>
          <p:cNvSpPr/>
          <p:nvPr/>
        </p:nvSpPr>
        <p:spPr>
          <a:xfrm>
            <a:off x="1438245" y="1664428"/>
            <a:ext cx="9315508" cy="74730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5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استنبط من النصَّين الشرعيَّين الآتيين أحكام </a:t>
            </a:r>
            <a:r>
              <a:rPr lang="ar-BH" sz="2500" b="1" noProof="0" dirty="0">
                <a:solidFill>
                  <a:prstClr val="black"/>
                </a:solidFill>
                <a:latin typeface="Sakkal Majalla" panose="02000000000000000000" pitchFamily="2" charset="-78"/>
                <a:cs typeface="Sakkal Majalla" panose="02000000000000000000" pitchFamily="2" charset="-78"/>
              </a:rPr>
              <a:t>عدَّة المرأة غير المدخول بها وفق الجدول الآتي:</a:t>
            </a:r>
            <a:endParaRPr kumimoji="0" lang="en-US" sz="25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5" name="Title 1">
            <a:extLst>
              <a:ext uri="{FF2B5EF4-FFF2-40B4-BE49-F238E27FC236}">
                <a16:creationId xmlns:a16="http://schemas.microsoft.com/office/drawing/2014/main" id="{14274F83-9FCF-4021-9961-28FBC895B002}"/>
              </a:ext>
            </a:extLst>
          </p:cNvPr>
          <p:cNvSpPr txBox="1">
            <a:spLocks/>
          </p:cNvSpPr>
          <p:nvPr/>
        </p:nvSpPr>
        <p:spPr>
          <a:xfrm>
            <a:off x="4243148" y="86918"/>
            <a:ext cx="3705702" cy="747306"/>
          </a:xfrm>
          <a:prstGeom prst="rect">
            <a:avLst/>
          </a:prstGeom>
          <a:solidFill>
            <a:srgbClr val="66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defRPr/>
            </a:pPr>
            <a:r>
              <a:rPr kumimoji="0" lang="ar-BH" sz="3500" b="1" i="0" u="none" strike="noStrike" kern="0" cap="none" spc="0" normalizeH="0" baseline="0" noProof="0" dirty="0">
                <a:ln>
                  <a:noFill/>
                </a:ln>
                <a:solidFill>
                  <a:prstClr val="black"/>
                </a:solidFill>
                <a:effectLst/>
                <a:uLnTx/>
                <a:uFillTx/>
                <a:latin typeface="Calibri Light" panose="020F0302020204030204"/>
                <a:ea typeface="+mj-ea"/>
                <a:cs typeface="Traditional Arabic" pitchFamily="2" charset="-78"/>
              </a:rPr>
              <a:t>رابعًا: </a:t>
            </a:r>
            <a:r>
              <a:rPr lang="ar-BH" sz="3500" b="1" kern="0" dirty="0">
                <a:solidFill>
                  <a:prstClr val="black"/>
                </a:solidFill>
                <a:latin typeface="Sakkal Majalla" panose="02000000000000000000" pitchFamily="2" charset="-78"/>
                <a:ea typeface="+mn-ea"/>
                <a:cs typeface="Sakkal Majalla" panose="02000000000000000000" pitchFamily="2" charset="-78"/>
              </a:rPr>
              <a:t>أنواع العِدّة</a:t>
            </a:r>
            <a:endParaRPr kumimoji="0" lang="en-US" sz="3500" b="1" i="0" u="none" strike="noStrike" kern="0" cap="none" spc="0" normalizeH="0" baseline="0" noProof="0" dirty="0">
              <a:ln>
                <a:noFill/>
              </a:ln>
              <a:solidFill>
                <a:prstClr val="black"/>
              </a:solidFill>
              <a:effectLst/>
              <a:uLnTx/>
              <a:uFillTx/>
              <a:latin typeface="Calibri Light" panose="020F0302020204030204"/>
              <a:ea typeface="+mj-ea"/>
              <a:cs typeface="Traditional Arabic" pitchFamily="2" charset="-78"/>
            </a:endParaRPr>
          </a:p>
        </p:txBody>
      </p:sp>
      <p:sp>
        <p:nvSpPr>
          <p:cNvPr id="22" name="Rectangle: Rounded Corners 21">
            <a:extLst>
              <a:ext uri="{FF2B5EF4-FFF2-40B4-BE49-F238E27FC236}">
                <a16:creationId xmlns:a16="http://schemas.microsoft.com/office/drawing/2014/main" id="{7652AFE5-46C4-42A4-B7EA-3C3E25F09499}"/>
              </a:ext>
            </a:extLst>
          </p:cNvPr>
          <p:cNvSpPr/>
          <p:nvPr/>
        </p:nvSpPr>
        <p:spPr>
          <a:xfrm>
            <a:off x="153510" y="3193637"/>
            <a:ext cx="2954828" cy="1521771"/>
          </a:xfrm>
          <a:prstGeom prst="roundRect">
            <a:avLst/>
          </a:prstGeom>
          <a:solidFill>
            <a:srgbClr val="00CCFF"/>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ar-BH" sz="2500" b="1" dirty="0">
                <a:solidFill>
                  <a:srgbClr val="FF0000"/>
                </a:solidFill>
                <a:latin typeface="Sakkal Majalla" panose="02000000000000000000" pitchFamily="2" charset="-78"/>
                <a:cs typeface="Sakkal Majalla" panose="02000000000000000000" pitchFamily="2" charset="-78"/>
              </a:rPr>
              <a:t>لا عدَّة عليها</a:t>
            </a:r>
            <a:endParaRPr kumimoji="0" lang="en-US" sz="25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23" name="Rectangle: Rounded Corners 22">
            <a:extLst>
              <a:ext uri="{FF2B5EF4-FFF2-40B4-BE49-F238E27FC236}">
                <a16:creationId xmlns:a16="http://schemas.microsoft.com/office/drawing/2014/main" id="{C753F09E-9818-4FCA-8940-E33B83EC4762}"/>
              </a:ext>
            </a:extLst>
          </p:cNvPr>
          <p:cNvSpPr/>
          <p:nvPr/>
        </p:nvSpPr>
        <p:spPr>
          <a:xfrm>
            <a:off x="6389654" y="4897831"/>
            <a:ext cx="5685298" cy="1517037"/>
          </a:xfrm>
          <a:prstGeom prst="roundRect">
            <a:avLst/>
          </a:prstGeom>
          <a:solidFill>
            <a:srgbClr val="66FF99"/>
          </a:solidFill>
          <a:ln>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50000"/>
              </a:lnSpc>
              <a:defRPr/>
            </a:pPr>
            <a:r>
              <a:rPr kumimoji="0" lang="ar-BH" sz="2500" b="1" i="0" u="none" strike="noStrike" kern="1200" cap="none" spc="0" normalizeH="0" baseline="0" noProof="0" dirty="0">
                <a:ln>
                  <a:noFill/>
                </a:ln>
                <a:solidFill>
                  <a:srgbClr val="000000"/>
                </a:solidFill>
                <a:effectLst/>
                <a:uLnTx/>
                <a:uFillTx/>
                <a:latin typeface="Traditional Arabic" pitchFamily="2" charset="-78"/>
                <a:ea typeface="Calibri" panose="020F0502020204030204" pitchFamily="34" charset="0"/>
                <a:cs typeface="Traditional Arabic" pitchFamily="2" charset="-78"/>
              </a:rPr>
              <a:t>قال </a:t>
            </a:r>
            <a:r>
              <a:rPr kumimoji="0" lang="ar-BH" sz="2500" b="1" i="0" u="none" strike="noStrike" kern="1200" cap="none" spc="0" normalizeH="0" baseline="0" noProof="0" dirty="0">
                <a:ln>
                  <a:noFill/>
                </a:ln>
                <a:solidFill>
                  <a:srgbClr val="000000"/>
                </a:solidFill>
                <a:effectLst/>
                <a:uLnTx/>
                <a:uFillTx/>
                <a:latin typeface="Traditional Arabic" pitchFamily="2" charset="-78"/>
                <a:ea typeface="Calibri" panose="020F0502020204030204" pitchFamily="34" charset="0"/>
                <a:cs typeface="Traditional Arabic" pitchFamily="2" charset="-78"/>
                <a:sym typeface="AGA Arabesque" panose="05000000000000000000" pitchFamily="2" charset="2"/>
              </a:rPr>
              <a:t></a:t>
            </a:r>
            <a:r>
              <a:rPr kumimoji="0" lang="ar-BH"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DecoType Naskh" pitchFamily="2" charset="-78"/>
                <a:sym typeface="AGA Arabesque" panose="05000000000000000000" pitchFamily="2" charset="2"/>
              </a:rPr>
              <a:t>: </a:t>
            </a:r>
            <a:r>
              <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DecoType Naskh" pitchFamily="2" charset="-78"/>
              </a:rPr>
              <a:t>{</a:t>
            </a:r>
            <a:r>
              <a:rPr lang="ar-SA" sz="2600" b="1" dirty="0">
                <a:solidFill>
                  <a:srgbClr val="1F3864"/>
                </a:solidFill>
                <a:latin typeface="Times New Roman" panose="02020603050405020304" pitchFamily="18" charset="0"/>
                <a:ea typeface="Times New Roman" panose="02020603050405020304" pitchFamily="18" charset="0"/>
                <a:cs typeface="DecoType Naskh" pitchFamily="2" charset="-78"/>
              </a:rPr>
              <a:t>وَالَّذِينَ يُتَوَفَّوْنَ مِنكُمْ وَيَذَرُونَ أَزْوَاجًا يَتَرَبَّصْنَ بِأَنفُسِهِنَّ أَرْبَعَةَ أَشْهُرٍ وَعَشْرًا</a:t>
            </a:r>
            <a:r>
              <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DecoType Naskh" pitchFamily="2" charset="-78"/>
              </a:rPr>
              <a:t>}</a:t>
            </a:r>
            <a:r>
              <a:rPr kumimoji="0" lang="ar-BH"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DecoType Naskh" pitchFamily="2" charset="-78"/>
              </a:rPr>
              <a:t>.</a:t>
            </a:r>
            <a:endParaRPr kumimoji="0" lang="en-US" sz="25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FDF6E683-9C18-4463-9AF2-40CAA47EB6AB}"/>
              </a:ext>
            </a:extLst>
          </p:cNvPr>
          <p:cNvSpPr/>
          <p:nvPr/>
        </p:nvSpPr>
        <p:spPr>
          <a:xfrm>
            <a:off x="189974" y="4903725"/>
            <a:ext cx="2918364" cy="1517796"/>
          </a:xfrm>
          <a:prstGeom prst="roundRect">
            <a:avLst/>
          </a:prstGeom>
          <a:solidFill>
            <a:srgbClr val="33CC33"/>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ar-BH" sz="2500" b="1" dirty="0">
                <a:solidFill>
                  <a:srgbClr val="FF0000"/>
                </a:solidFill>
                <a:latin typeface="Sakkal Majalla" panose="02000000000000000000" pitchFamily="2" charset="-78"/>
                <a:cs typeface="Sakkal Majalla" panose="02000000000000000000" pitchFamily="2" charset="-78"/>
              </a:rPr>
              <a:t>أربعة أشهرٍ وعشرة أيّامٍ بلياليها</a:t>
            </a:r>
            <a:endParaRPr kumimoji="0" lang="en-US" sz="25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25" name="TextBox 24">
            <a:extLst>
              <a:ext uri="{FF2B5EF4-FFF2-40B4-BE49-F238E27FC236}">
                <a16:creationId xmlns:a16="http://schemas.microsoft.com/office/drawing/2014/main" id="{3170378B-6EC5-4C90-A986-1DBAB3D68EC6}"/>
              </a:ext>
            </a:extLst>
          </p:cNvPr>
          <p:cNvSpPr txBox="1"/>
          <p:nvPr/>
        </p:nvSpPr>
        <p:spPr>
          <a:xfrm>
            <a:off x="10265335" y="1406842"/>
            <a:ext cx="1740939" cy="954107"/>
          </a:xfrm>
          <a:prstGeom prst="rect">
            <a:avLst/>
          </a:prstGeom>
          <a:solidFill>
            <a:schemeClr val="accent1">
              <a:lumMod val="20000"/>
              <a:lumOff val="80000"/>
            </a:schemeClr>
          </a:solidFill>
          <a:ln>
            <a:solidFill>
              <a:schemeClr val="accent2">
                <a:lumMod val="20000"/>
                <a:lumOff val="80000"/>
              </a:schemeClr>
            </a:solidFill>
          </a:ln>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أحسنت</a:t>
            </a:r>
            <a:r>
              <a:rPr lang="ar-BH" sz="2800" b="1" noProof="0" dirty="0">
                <a:solidFill>
                  <a:srgbClr val="FF0000"/>
                </a:solidFill>
                <a:latin typeface="Sakkal Majalla" panose="02000000000000000000" pitchFamily="2" charset="-78"/>
                <a:cs typeface="Sakkal Majalla" panose="02000000000000000000" pitchFamily="2" charset="-78"/>
              </a:rPr>
              <a:t>،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بارك الله فيك. </a:t>
            </a:r>
            <a:endParaRPr kumimoji="0" lang="en-US" sz="28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19" name="Flowchart: Alternate Process 18">
            <a:extLst>
              <a:ext uri="{FF2B5EF4-FFF2-40B4-BE49-F238E27FC236}">
                <a16:creationId xmlns:a16="http://schemas.microsoft.com/office/drawing/2014/main" id="{9FCB3E43-B580-4D85-A736-5718347C2F76}"/>
              </a:ext>
            </a:extLst>
          </p:cNvPr>
          <p:cNvSpPr/>
          <p:nvPr/>
        </p:nvSpPr>
        <p:spPr>
          <a:xfrm>
            <a:off x="3263085" y="2558708"/>
            <a:ext cx="2954835" cy="513642"/>
          </a:xfrm>
          <a:prstGeom prst="flowChartAlternateProcess">
            <a:avLst/>
          </a:prstGeom>
          <a:solidFill>
            <a:schemeClr val="accent2">
              <a:lumMod val="40000"/>
              <a:lumOff val="6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صنف النساء</a:t>
            </a:r>
            <a:endParaRPr kumimoji="0" lang="en-US" sz="32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27" name="Rectangle: Rounded Corners 26">
            <a:extLst>
              <a:ext uri="{FF2B5EF4-FFF2-40B4-BE49-F238E27FC236}">
                <a16:creationId xmlns:a16="http://schemas.microsoft.com/office/drawing/2014/main" id="{E646F922-B7F2-410F-85F9-3C4449E22334}"/>
              </a:ext>
            </a:extLst>
          </p:cNvPr>
          <p:cNvSpPr/>
          <p:nvPr/>
        </p:nvSpPr>
        <p:spPr>
          <a:xfrm>
            <a:off x="3263087" y="3201585"/>
            <a:ext cx="2954833" cy="1517797"/>
          </a:xfrm>
          <a:prstGeom prst="roundRect">
            <a:avLst/>
          </a:prstGeom>
          <a:solidFill>
            <a:srgbClr val="66FFFF"/>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ar-BH" sz="2500" b="1" dirty="0">
                <a:solidFill>
                  <a:srgbClr val="FF0000"/>
                </a:solidFill>
                <a:latin typeface="Sakkal Majalla" panose="02000000000000000000" pitchFamily="2" charset="-78"/>
                <a:cs typeface="Sakkal Majalla" panose="02000000000000000000" pitchFamily="2" charset="-78"/>
              </a:rPr>
              <a:t>المطلَّقة</a:t>
            </a:r>
            <a:endParaRPr kumimoji="0" lang="en-US" sz="25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29" name="Rectangle: Rounded Corners 28">
            <a:extLst>
              <a:ext uri="{FF2B5EF4-FFF2-40B4-BE49-F238E27FC236}">
                <a16:creationId xmlns:a16="http://schemas.microsoft.com/office/drawing/2014/main" id="{04438E71-EB3F-4FCC-8598-DCC52461A1C3}"/>
              </a:ext>
            </a:extLst>
          </p:cNvPr>
          <p:cNvSpPr/>
          <p:nvPr/>
        </p:nvSpPr>
        <p:spPr>
          <a:xfrm>
            <a:off x="3263085" y="4904484"/>
            <a:ext cx="2991297" cy="1517037"/>
          </a:xfrm>
          <a:prstGeom prst="roundRect">
            <a:avLst/>
          </a:prstGeom>
          <a:solidFill>
            <a:srgbClr val="66FF66"/>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ar-BH" sz="2500" b="1" dirty="0">
                <a:solidFill>
                  <a:srgbClr val="FF0000"/>
                </a:solidFill>
                <a:latin typeface="Sakkal Majalla" panose="02000000000000000000" pitchFamily="2" charset="-78"/>
                <a:cs typeface="Sakkal Majalla" panose="02000000000000000000" pitchFamily="2" charset="-78"/>
              </a:rPr>
              <a:t>المتوفَّى عنها زوجها</a:t>
            </a:r>
            <a:endParaRPr kumimoji="0" lang="en-US" sz="25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2" name="Flowchart: Terminator 1">
            <a:extLst>
              <a:ext uri="{FF2B5EF4-FFF2-40B4-BE49-F238E27FC236}">
                <a16:creationId xmlns:a16="http://schemas.microsoft.com/office/drawing/2014/main" id="{0EF14CCF-C29E-47FD-8DF3-7AC0D9089F15}"/>
              </a:ext>
            </a:extLst>
          </p:cNvPr>
          <p:cNvSpPr/>
          <p:nvPr/>
        </p:nvSpPr>
        <p:spPr>
          <a:xfrm>
            <a:off x="189974" y="910848"/>
            <a:ext cx="3523897" cy="624345"/>
          </a:xfrm>
          <a:prstGeom prst="flowChartTerminator">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000" b="1" dirty="0">
                <a:solidFill>
                  <a:schemeClr val="tx1"/>
                </a:solidFill>
                <a:latin typeface="Sakkal Majalla" panose="02000000000000000000" pitchFamily="2" charset="-78"/>
                <a:cs typeface="Sakkal Majalla" panose="02000000000000000000" pitchFamily="2" charset="-78"/>
              </a:rPr>
              <a:t>لا تستعجل... خذ الوقت الكافي للتفكير...</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1" name="Rectangle: Rounded Corners 20">
            <a:extLst>
              <a:ext uri="{FF2B5EF4-FFF2-40B4-BE49-F238E27FC236}">
                <a16:creationId xmlns:a16="http://schemas.microsoft.com/office/drawing/2014/main" id="{0FB034E4-57F1-41AC-BA0C-DD847FB6618F}"/>
              </a:ext>
            </a:extLst>
          </p:cNvPr>
          <p:cNvSpPr/>
          <p:nvPr/>
        </p:nvSpPr>
        <p:spPr>
          <a:xfrm>
            <a:off x="3967435" y="960293"/>
            <a:ext cx="4257132" cy="574900"/>
          </a:xfrm>
          <a:custGeom>
            <a:avLst/>
            <a:gdLst>
              <a:gd name="connsiteX0" fmla="*/ 0 w 4257132"/>
              <a:gd name="connsiteY0" fmla="*/ 95819 h 574900"/>
              <a:gd name="connsiteX1" fmla="*/ 95819 w 4257132"/>
              <a:gd name="connsiteY1" fmla="*/ 0 h 574900"/>
              <a:gd name="connsiteX2" fmla="*/ 4161313 w 4257132"/>
              <a:gd name="connsiteY2" fmla="*/ 0 h 574900"/>
              <a:gd name="connsiteX3" fmla="*/ 4257132 w 4257132"/>
              <a:gd name="connsiteY3" fmla="*/ 95819 h 574900"/>
              <a:gd name="connsiteX4" fmla="*/ 4257132 w 4257132"/>
              <a:gd name="connsiteY4" fmla="*/ 479081 h 574900"/>
              <a:gd name="connsiteX5" fmla="*/ 4161313 w 4257132"/>
              <a:gd name="connsiteY5" fmla="*/ 574900 h 574900"/>
              <a:gd name="connsiteX6" fmla="*/ 95819 w 4257132"/>
              <a:gd name="connsiteY6" fmla="*/ 574900 h 574900"/>
              <a:gd name="connsiteX7" fmla="*/ 0 w 4257132"/>
              <a:gd name="connsiteY7" fmla="*/ 479081 h 574900"/>
              <a:gd name="connsiteX8" fmla="*/ 0 w 4257132"/>
              <a:gd name="connsiteY8" fmla="*/ 95819 h 57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7132" h="574900" fill="none" extrusionOk="0">
                <a:moveTo>
                  <a:pt x="0" y="95819"/>
                </a:moveTo>
                <a:cubicBezTo>
                  <a:pt x="4430" y="46329"/>
                  <a:pt x="49003" y="-3662"/>
                  <a:pt x="95819" y="0"/>
                </a:cubicBezTo>
                <a:cubicBezTo>
                  <a:pt x="542791" y="-142248"/>
                  <a:pt x="2130299" y="-44699"/>
                  <a:pt x="4161313" y="0"/>
                </a:cubicBezTo>
                <a:cubicBezTo>
                  <a:pt x="4213616" y="1429"/>
                  <a:pt x="4248647" y="42355"/>
                  <a:pt x="4257132" y="95819"/>
                </a:cubicBezTo>
                <a:cubicBezTo>
                  <a:pt x="4276168" y="187190"/>
                  <a:pt x="4253556" y="330192"/>
                  <a:pt x="4257132" y="479081"/>
                </a:cubicBezTo>
                <a:cubicBezTo>
                  <a:pt x="4251161" y="529984"/>
                  <a:pt x="4212652" y="569250"/>
                  <a:pt x="4161313" y="574900"/>
                </a:cubicBezTo>
                <a:cubicBezTo>
                  <a:pt x="3474965" y="636773"/>
                  <a:pt x="773704" y="432164"/>
                  <a:pt x="95819" y="574900"/>
                </a:cubicBezTo>
                <a:cubicBezTo>
                  <a:pt x="48253" y="572686"/>
                  <a:pt x="-2925" y="529929"/>
                  <a:pt x="0" y="479081"/>
                </a:cubicBezTo>
                <a:cubicBezTo>
                  <a:pt x="4363" y="408244"/>
                  <a:pt x="-26283" y="194043"/>
                  <a:pt x="0" y="95819"/>
                </a:cubicBezTo>
                <a:close/>
              </a:path>
              <a:path w="4257132" h="574900" stroke="0" extrusionOk="0">
                <a:moveTo>
                  <a:pt x="0" y="95819"/>
                </a:moveTo>
                <a:cubicBezTo>
                  <a:pt x="2981" y="36970"/>
                  <a:pt x="45224" y="-3177"/>
                  <a:pt x="95819" y="0"/>
                </a:cubicBezTo>
                <a:cubicBezTo>
                  <a:pt x="1499757" y="-13197"/>
                  <a:pt x="2286507" y="-164684"/>
                  <a:pt x="4161313" y="0"/>
                </a:cubicBezTo>
                <a:cubicBezTo>
                  <a:pt x="4216777" y="-51"/>
                  <a:pt x="4257875" y="48323"/>
                  <a:pt x="4257132" y="95819"/>
                </a:cubicBezTo>
                <a:cubicBezTo>
                  <a:pt x="4240336" y="208484"/>
                  <a:pt x="4242150" y="411634"/>
                  <a:pt x="4257132" y="479081"/>
                </a:cubicBezTo>
                <a:cubicBezTo>
                  <a:pt x="4259426" y="530780"/>
                  <a:pt x="4211410" y="565080"/>
                  <a:pt x="4161313" y="574900"/>
                </a:cubicBezTo>
                <a:cubicBezTo>
                  <a:pt x="3080016" y="530378"/>
                  <a:pt x="1585563" y="548928"/>
                  <a:pt x="95819" y="574900"/>
                </a:cubicBezTo>
                <a:cubicBezTo>
                  <a:pt x="46394" y="579089"/>
                  <a:pt x="5575" y="539483"/>
                  <a:pt x="0" y="479081"/>
                </a:cubicBezTo>
                <a:cubicBezTo>
                  <a:pt x="-5506" y="309774"/>
                  <a:pt x="16002" y="206260"/>
                  <a:pt x="0" y="95819"/>
                </a:cubicBezTo>
                <a:close/>
              </a:path>
            </a:pathLst>
          </a:custGeom>
          <a:solidFill>
            <a:schemeClr val="accent1">
              <a:lumMod val="20000"/>
              <a:lumOff val="80000"/>
            </a:schemeClr>
          </a:solidFill>
          <a:ln>
            <a:extLst>
              <a:ext uri="{C807C97D-BFC1-408E-A445-0C87EB9F89A2}">
                <ask:lineSketchStyleProps xmlns:ask="http://schemas.microsoft.com/office/drawing/2018/sketchyshapes" sd="384557257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solidFill>
                  <a:schemeClr val="tx1"/>
                </a:solidFill>
                <a:latin typeface="Sakkal Majalla" panose="02000000000000000000" pitchFamily="2" charset="-78"/>
                <a:cs typeface="Sakkal Majalla" panose="02000000000000000000" pitchFamily="2" charset="-78"/>
              </a:rPr>
              <a:t>2- عدَّةُ المرأة غير المدخول بها</a:t>
            </a:r>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26" name="TextBox 16">
            <a:extLst>
              <a:ext uri="{FF2B5EF4-FFF2-40B4-BE49-F238E27FC236}">
                <a16:creationId xmlns:a16="http://schemas.microsoft.com/office/drawing/2014/main" id="{7309674B-41D9-4D4D-9E16-90326951539F}"/>
              </a:ext>
            </a:extLst>
          </p:cNvPr>
          <p:cNvSpPr txBox="1"/>
          <p:nvPr/>
        </p:nvSpPr>
        <p:spPr>
          <a:xfrm>
            <a:off x="568320" y="128531"/>
            <a:ext cx="2285543" cy="400110"/>
          </a:xfrm>
          <a:custGeom>
            <a:avLst/>
            <a:gdLst>
              <a:gd name="connsiteX0" fmla="*/ 0 w 2285543"/>
              <a:gd name="connsiteY0" fmla="*/ 0 h 400110"/>
              <a:gd name="connsiteX1" fmla="*/ 571386 w 2285543"/>
              <a:gd name="connsiteY1" fmla="*/ 0 h 400110"/>
              <a:gd name="connsiteX2" fmla="*/ 1097061 w 2285543"/>
              <a:gd name="connsiteY2" fmla="*/ 0 h 400110"/>
              <a:gd name="connsiteX3" fmla="*/ 1668446 w 2285543"/>
              <a:gd name="connsiteY3" fmla="*/ 0 h 400110"/>
              <a:gd name="connsiteX4" fmla="*/ 2285543 w 2285543"/>
              <a:gd name="connsiteY4" fmla="*/ 0 h 400110"/>
              <a:gd name="connsiteX5" fmla="*/ 2285543 w 2285543"/>
              <a:gd name="connsiteY5" fmla="*/ 400110 h 400110"/>
              <a:gd name="connsiteX6" fmla="*/ 1782724 w 2285543"/>
              <a:gd name="connsiteY6" fmla="*/ 400110 h 400110"/>
              <a:gd name="connsiteX7" fmla="*/ 1279904 w 2285543"/>
              <a:gd name="connsiteY7" fmla="*/ 400110 h 400110"/>
              <a:gd name="connsiteX8" fmla="*/ 754229 w 2285543"/>
              <a:gd name="connsiteY8" fmla="*/ 400110 h 400110"/>
              <a:gd name="connsiteX9" fmla="*/ 0 w 2285543"/>
              <a:gd name="connsiteY9" fmla="*/ 400110 h 400110"/>
              <a:gd name="connsiteX10" fmla="*/ 0 w 228554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543" h="400110" fill="none" extrusionOk="0">
                <a:moveTo>
                  <a:pt x="0" y="0"/>
                </a:moveTo>
                <a:cubicBezTo>
                  <a:pt x="151479" y="-27883"/>
                  <a:pt x="415172" y="4938"/>
                  <a:pt x="571386" y="0"/>
                </a:cubicBezTo>
                <a:cubicBezTo>
                  <a:pt x="727600" y="-4938"/>
                  <a:pt x="973541" y="56883"/>
                  <a:pt x="1097061" y="0"/>
                </a:cubicBezTo>
                <a:cubicBezTo>
                  <a:pt x="1220582" y="-56883"/>
                  <a:pt x="1406634" y="17468"/>
                  <a:pt x="1668446" y="0"/>
                </a:cubicBezTo>
                <a:cubicBezTo>
                  <a:pt x="1930258" y="-17468"/>
                  <a:pt x="2146767" y="72415"/>
                  <a:pt x="2285543" y="0"/>
                </a:cubicBezTo>
                <a:cubicBezTo>
                  <a:pt x="2302022" y="155261"/>
                  <a:pt x="2245213" y="253405"/>
                  <a:pt x="2285543" y="400110"/>
                </a:cubicBezTo>
                <a:cubicBezTo>
                  <a:pt x="2161794" y="444687"/>
                  <a:pt x="1984712" y="383642"/>
                  <a:pt x="1782724" y="400110"/>
                </a:cubicBezTo>
                <a:cubicBezTo>
                  <a:pt x="1580736" y="416578"/>
                  <a:pt x="1464254" y="381978"/>
                  <a:pt x="1279904" y="400110"/>
                </a:cubicBezTo>
                <a:cubicBezTo>
                  <a:pt x="1095554" y="418242"/>
                  <a:pt x="1002953" y="378293"/>
                  <a:pt x="754229" y="400110"/>
                </a:cubicBezTo>
                <a:cubicBezTo>
                  <a:pt x="505506" y="421927"/>
                  <a:pt x="259682" y="385525"/>
                  <a:pt x="0" y="400110"/>
                </a:cubicBezTo>
                <a:cubicBezTo>
                  <a:pt x="-33816" y="268644"/>
                  <a:pt x="15284" y="96193"/>
                  <a:pt x="0" y="0"/>
                </a:cubicBezTo>
                <a:close/>
              </a:path>
              <a:path w="2285543" h="400110" stroke="0" extrusionOk="0">
                <a:moveTo>
                  <a:pt x="0" y="0"/>
                </a:moveTo>
                <a:cubicBezTo>
                  <a:pt x="203738" y="-40854"/>
                  <a:pt x="428310" y="34545"/>
                  <a:pt x="571386" y="0"/>
                </a:cubicBezTo>
                <a:cubicBezTo>
                  <a:pt x="714462" y="-34545"/>
                  <a:pt x="996757" y="834"/>
                  <a:pt x="1188482" y="0"/>
                </a:cubicBezTo>
                <a:cubicBezTo>
                  <a:pt x="1380207" y="-834"/>
                  <a:pt x="1615847" y="30218"/>
                  <a:pt x="1782724" y="0"/>
                </a:cubicBezTo>
                <a:cubicBezTo>
                  <a:pt x="1949601" y="-30218"/>
                  <a:pt x="2151933" y="33473"/>
                  <a:pt x="2285543" y="0"/>
                </a:cubicBezTo>
                <a:cubicBezTo>
                  <a:pt x="2305448" y="117899"/>
                  <a:pt x="2277901" y="260243"/>
                  <a:pt x="2285543" y="400110"/>
                </a:cubicBezTo>
                <a:cubicBezTo>
                  <a:pt x="2071787" y="422382"/>
                  <a:pt x="1867307" y="337894"/>
                  <a:pt x="1759868" y="400110"/>
                </a:cubicBezTo>
                <a:cubicBezTo>
                  <a:pt x="1652429" y="462326"/>
                  <a:pt x="1393905" y="391338"/>
                  <a:pt x="1142772" y="400110"/>
                </a:cubicBezTo>
                <a:cubicBezTo>
                  <a:pt x="891639" y="408882"/>
                  <a:pt x="724901" y="331370"/>
                  <a:pt x="525675" y="400110"/>
                </a:cubicBezTo>
                <a:cubicBezTo>
                  <a:pt x="326449" y="468850"/>
                  <a:pt x="258421" y="359642"/>
                  <a:pt x="0" y="400110"/>
                </a:cubicBezTo>
                <a:cubicBezTo>
                  <a:pt x="-32959" y="221435"/>
                  <a:pt x="14886" y="133505"/>
                  <a:pt x="0" y="0"/>
                </a:cubicBezTo>
                <a:close/>
              </a:path>
            </a:pathLst>
          </a:custGeom>
          <a:solidFill>
            <a:srgbClr val="FF99CC"/>
          </a:solidFill>
          <a:ln>
            <a:solidFill>
              <a:schemeClr val="tx1"/>
            </a:solidFill>
            <a:extLst>
              <a:ext uri="{C807C97D-BFC1-408E-A445-0C87EB9F89A2}">
                <ask:lineSketchStyleProps xmlns:ask="http://schemas.microsoft.com/office/drawing/2018/sketchyshapes" sd="1922213628">
                  <a:prstGeom prst="rect">
                    <a:avLst/>
                  </a:prstGeom>
                  <ask:type>
                    <ask:lineSketchScribble/>
                  </ask:type>
                </ask:lineSketchStyleProps>
              </a:ext>
            </a:extLst>
          </a:ln>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العِدَّة / (دين 201)</a:t>
            </a:r>
            <a:endParaRPr lang="fr-FR"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157225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ppt_x"/>
                                          </p:val>
                                        </p:tav>
                                        <p:tav tm="100000">
                                          <p:val>
                                            <p:strVal val="#ppt_x"/>
                                          </p:val>
                                        </p:tav>
                                      </p:tavLst>
                                    </p:anim>
                                    <p:anim calcmode="lin" valueType="num">
                                      <p:cBhvr additive="base">
                                        <p:cTn id="8" dur="2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Effect transition="in" filter="fade">
                                      <p:cBhvr>
                                        <p:cTn id="14" dur="2000"/>
                                        <p:tgtEl>
                                          <p:spTgt spid="5"/>
                                        </p:tgtEl>
                                      </p:cBhvr>
                                    </p:animEffect>
                                  </p:childTnLst>
                                </p:cTn>
                              </p:par>
                            </p:childTnLst>
                          </p:cTn>
                        </p:par>
                        <p:par>
                          <p:cTn id="15" fill="hold">
                            <p:stCondLst>
                              <p:cond delay="4000"/>
                            </p:stCondLst>
                            <p:childTnLst>
                              <p:par>
                                <p:cTn id="16" presetID="15"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1000" fill="hold"/>
                                        <p:tgtEl>
                                          <p:spTgt spid="21"/>
                                        </p:tgtEl>
                                        <p:attrNameLst>
                                          <p:attrName>ppt_w</p:attrName>
                                        </p:attrNameLst>
                                      </p:cBhvr>
                                      <p:tavLst>
                                        <p:tav tm="0">
                                          <p:val>
                                            <p:fltVal val="0"/>
                                          </p:val>
                                        </p:tav>
                                        <p:tav tm="100000">
                                          <p:val>
                                            <p:strVal val="#ppt_w"/>
                                          </p:val>
                                        </p:tav>
                                      </p:tavLst>
                                    </p:anim>
                                    <p:anim calcmode="lin" valueType="num">
                                      <p:cBhvr>
                                        <p:cTn id="19" dur="1000" fill="hold"/>
                                        <p:tgtEl>
                                          <p:spTgt spid="21"/>
                                        </p:tgtEl>
                                        <p:attrNameLst>
                                          <p:attrName>ppt_h</p:attrName>
                                        </p:attrNameLst>
                                      </p:cBhvr>
                                      <p:tavLst>
                                        <p:tav tm="0">
                                          <p:val>
                                            <p:fltVal val="0"/>
                                          </p:val>
                                        </p:tav>
                                        <p:tav tm="100000">
                                          <p:val>
                                            <p:strVal val="#ppt_h"/>
                                          </p:val>
                                        </p:tav>
                                      </p:tavLst>
                                    </p:anim>
                                    <p:anim calcmode="lin" valueType="num">
                                      <p:cBhvr>
                                        <p:cTn id="20"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5000"/>
                            </p:stCondLst>
                            <p:childTnLst>
                              <p:par>
                                <p:cTn id="23" presetID="14" presetClass="entr" presetSubtype="1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2000"/>
                                        <p:tgtEl>
                                          <p:spTgt spid="18"/>
                                        </p:tgtEl>
                                      </p:cBhvr>
                                    </p:animEffect>
                                  </p:childTnLst>
                                </p:cTn>
                              </p:par>
                            </p:childTnLst>
                          </p:cTn>
                        </p:par>
                        <p:par>
                          <p:cTn id="26" fill="hold">
                            <p:stCondLst>
                              <p:cond delay="70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2000"/>
                                        <p:tgtEl>
                                          <p:spTgt spid="11"/>
                                        </p:tgtEl>
                                      </p:cBhvr>
                                    </p:animEffect>
                                  </p:childTnLst>
                                </p:cTn>
                              </p:par>
                            </p:childTnLst>
                          </p:cTn>
                        </p:par>
                        <p:par>
                          <p:cTn id="30" fill="hold">
                            <p:stCondLst>
                              <p:cond delay="9000"/>
                            </p:stCondLst>
                            <p:childTnLst>
                              <p:par>
                                <p:cTn id="31" presetID="22" presetClass="entr" presetSubtype="4"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2000"/>
                                        <p:tgtEl>
                                          <p:spTgt spid="19"/>
                                        </p:tgtEl>
                                      </p:cBhvr>
                                    </p:animEffect>
                                  </p:childTnLst>
                                </p:cTn>
                              </p:par>
                            </p:childTnLst>
                          </p:cTn>
                        </p:par>
                        <p:par>
                          <p:cTn id="34" fill="hold">
                            <p:stCondLst>
                              <p:cond delay="11000"/>
                            </p:stCondLst>
                            <p:childTnLst>
                              <p:par>
                                <p:cTn id="35" presetID="2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2000"/>
                                        <p:tgtEl>
                                          <p:spTgt spid="10"/>
                                        </p:tgtEl>
                                      </p:cBhvr>
                                    </p:animEffect>
                                  </p:childTnLst>
                                </p:cTn>
                              </p:par>
                            </p:childTnLst>
                          </p:cTn>
                        </p:par>
                        <p:par>
                          <p:cTn id="38" fill="hold">
                            <p:stCondLst>
                              <p:cond delay="130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000"/>
                                        <p:tgtEl>
                                          <p:spTgt spid="16"/>
                                        </p:tgtEl>
                                      </p:cBhvr>
                                    </p:animEffect>
                                    <p:anim calcmode="lin" valueType="num">
                                      <p:cBhvr>
                                        <p:cTn id="42" dur="2000" fill="hold"/>
                                        <p:tgtEl>
                                          <p:spTgt spid="16"/>
                                        </p:tgtEl>
                                        <p:attrNameLst>
                                          <p:attrName>ppt_x</p:attrName>
                                        </p:attrNameLst>
                                      </p:cBhvr>
                                      <p:tavLst>
                                        <p:tav tm="0">
                                          <p:val>
                                            <p:strVal val="#ppt_x"/>
                                          </p:val>
                                        </p:tav>
                                        <p:tav tm="100000">
                                          <p:val>
                                            <p:strVal val="#ppt_x"/>
                                          </p:val>
                                        </p:tav>
                                      </p:tavLst>
                                    </p:anim>
                                    <p:anim calcmode="lin" valueType="num">
                                      <p:cBhvr>
                                        <p:cTn id="43" dur="2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150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2000"/>
                                        <p:tgtEl>
                                          <p:spTgt spid="23"/>
                                        </p:tgtEl>
                                      </p:cBhvr>
                                    </p:animEffect>
                                    <p:anim calcmode="lin" valueType="num">
                                      <p:cBhvr>
                                        <p:cTn id="48" dur="2000" fill="hold"/>
                                        <p:tgtEl>
                                          <p:spTgt spid="23"/>
                                        </p:tgtEl>
                                        <p:attrNameLst>
                                          <p:attrName>ppt_x</p:attrName>
                                        </p:attrNameLst>
                                      </p:cBhvr>
                                      <p:tavLst>
                                        <p:tav tm="0">
                                          <p:val>
                                            <p:strVal val="#ppt_x"/>
                                          </p:val>
                                        </p:tav>
                                        <p:tav tm="100000">
                                          <p:val>
                                            <p:strVal val="#ppt_x"/>
                                          </p:val>
                                        </p:tav>
                                      </p:tavLst>
                                    </p:anim>
                                    <p:anim calcmode="lin" valueType="num">
                                      <p:cBhvr>
                                        <p:cTn id="49" dur="2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17000"/>
                            </p:stCondLst>
                            <p:childTnLst>
                              <p:par>
                                <p:cTn id="51" presetID="31"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2000" fill="hold"/>
                                        <p:tgtEl>
                                          <p:spTgt spid="27"/>
                                        </p:tgtEl>
                                        <p:attrNameLst>
                                          <p:attrName>ppt_w</p:attrName>
                                        </p:attrNameLst>
                                      </p:cBhvr>
                                      <p:tavLst>
                                        <p:tav tm="0">
                                          <p:val>
                                            <p:fltVal val="0"/>
                                          </p:val>
                                        </p:tav>
                                        <p:tav tm="100000">
                                          <p:val>
                                            <p:strVal val="#ppt_w"/>
                                          </p:val>
                                        </p:tav>
                                      </p:tavLst>
                                    </p:anim>
                                    <p:anim calcmode="lin" valueType="num">
                                      <p:cBhvr>
                                        <p:cTn id="54" dur="2000" fill="hold"/>
                                        <p:tgtEl>
                                          <p:spTgt spid="27"/>
                                        </p:tgtEl>
                                        <p:attrNameLst>
                                          <p:attrName>ppt_h</p:attrName>
                                        </p:attrNameLst>
                                      </p:cBhvr>
                                      <p:tavLst>
                                        <p:tav tm="0">
                                          <p:val>
                                            <p:fltVal val="0"/>
                                          </p:val>
                                        </p:tav>
                                        <p:tav tm="100000">
                                          <p:val>
                                            <p:strVal val="#ppt_h"/>
                                          </p:val>
                                        </p:tav>
                                      </p:tavLst>
                                    </p:anim>
                                    <p:anim calcmode="lin" valueType="num">
                                      <p:cBhvr>
                                        <p:cTn id="55" dur="2000" fill="hold"/>
                                        <p:tgtEl>
                                          <p:spTgt spid="27"/>
                                        </p:tgtEl>
                                        <p:attrNameLst>
                                          <p:attrName>style.rotation</p:attrName>
                                        </p:attrNameLst>
                                      </p:cBhvr>
                                      <p:tavLst>
                                        <p:tav tm="0">
                                          <p:val>
                                            <p:fltVal val="90"/>
                                          </p:val>
                                        </p:tav>
                                        <p:tav tm="100000">
                                          <p:val>
                                            <p:fltVal val="0"/>
                                          </p:val>
                                        </p:tav>
                                      </p:tavLst>
                                    </p:anim>
                                    <p:animEffect transition="in" filter="fade">
                                      <p:cBhvr>
                                        <p:cTn id="56" dur="2000"/>
                                        <p:tgtEl>
                                          <p:spTgt spid="27"/>
                                        </p:tgtEl>
                                      </p:cBhvr>
                                    </p:animEffect>
                                  </p:childTnLst>
                                </p:cTn>
                              </p:par>
                            </p:childTnLst>
                          </p:cTn>
                        </p:par>
                        <p:par>
                          <p:cTn id="57" fill="hold">
                            <p:stCondLst>
                              <p:cond delay="19000"/>
                            </p:stCondLst>
                            <p:childTnLst>
                              <p:par>
                                <p:cTn id="58" presetID="31"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2000" fill="hold"/>
                                        <p:tgtEl>
                                          <p:spTgt spid="22"/>
                                        </p:tgtEl>
                                        <p:attrNameLst>
                                          <p:attrName>ppt_w</p:attrName>
                                        </p:attrNameLst>
                                      </p:cBhvr>
                                      <p:tavLst>
                                        <p:tav tm="0">
                                          <p:val>
                                            <p:fltVal val="0"/>
                                          </p:val>
                                        </p:tav>
                                        <p:tav tm="100000">
                                          <p:val>
                                            <p:strVal val="#ppt_w"/>
                                          </p:val>
                                        </p:tav>
                                      </p:tavLst>
                                    </p:anim>
                                    <p:anim calcmode="lin" valueType="num">
                                      <p:cBhvr>
                                        <p:cTn id="61" dur="2000" fill="hold"/>
                                        <p:tgtEl>
                                          <p:spTgt spid="22"/>
                                        </p:tgtEl>
                                        <p:attrNameLst>
                                          <p:attrName>ppt_h</p:attrName>
                                        </p:attrNameLst>
                                      </p:cBhvr>
                                      <p:tavLst>
                                        <p:tav tm="0">
                                          <p:val>
                                            <p:fltVal val="0"/>
                                          </p:val>
                                        </p:tav>
                                        <p:tav tm="100000">
                                          <p:val>
                                            <p:strVal val="#ppt_h"/>
                                          </p:val>
                                        </p:tav>
                                      </p:tavLst>
                                    </p:anim>
                                    <p:anim calcmode="lin" valueType="num">
                                      <p:cBhvr>
                                        <p:cTn id="62" dur="2000" fill="hold"/>
                                        <p:tgtEl>
                                          <p:spTgt spid="22"/>
                                        </p:tgtEl>
                                        <p:attrNameLst>
                                          <p:attrName>style.rotation</p:attrName>
                                        </p:attrNameLst>
                                      </p:cBhvr>
                                      <p:tavLst>
                                        <p:tav tm="0">
                                          <p:val>
                                            <p:fltVal val="90"/>
                                          </p:val>
                                        </p:tav>
                                        <p:tav tm="100000">
                                          <p:val>
                                            <p:fltVal val="0"/>
                                          </p:val>
                                        </p:tav>
                                      </p:tavLst>
                                    </p:anim>
                                    <p:animEffect transition="in" filter="fade">
                                      <p:cBhvr>
                                        <p:cTn id="63" dur="2000"/>
                                        <p:tgtEl>
                                          <p:spTgt spid="22"/>
                                        </p:tgtEl>
                                      </p:cBhvr>
                                    </p:animEffect>
                                  </p:childTnLst>
                                </p:cTn>
                              </p:par>
                            </p:childTnLst>
                          </p:cTn>
                        </p:par>
                        <p:par>
                          <p:cTn id="64" fill="hold">
                            <p:stCondLst>
                              <p:cond delay="21000"/>
                            </p:stCondLst>
                            <p:childTnLst>
                              <p:par>
                                <p:cTn id="65" presetID="31" presetClass="entr" presetSubtype="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2000" fill="hold"/>
                                        <p:tgtEl>
                                          <p:spTgt spid="29"/>
                                        </p:tgtEl>
                                        <p:attrNameLst>
                                          <p:attrName>ppt_w</p:attrName>
                                        </p:attrNameLst>
                                      </p:cBhvr>
                                      <p:tavLst>
                                        <p:tav tm="0">
                                          <p:val>
                                            <p:fltVal val="0"/>
                                          </p:val>
                                        </p:tav>
                                        <p:tav tm="100000">
                                          <p:val>
                                            <p:strVal val="#ppt_w"/>
                                          </p:val>
                                        </p:tav>
                                      </p:tavLst>
                                    </p:anim>
                                    <p:anim calcmode="lin" valueType="num">
                                      <p:cBhvr>
                                        <p:cTn id="68" dur="2000" fill="hold"/>
                                        <p:tgtEl>
                                          <p:spTgt spid="29"/>
                                        </p:tgtEl>
                                        <p:attrNameLst>
                                          <p:attrName>ppt_h</p:attrName>
                                        </p:attrNameLst>
                                      </p:cBhvr>
                                      <p:tavLst>
                                        <p:tav tm="0">
                                          <p:val>
                                            <p:fltVal val="0"/>
                                          </p:val>
                                        </p:tav>
                                        <p:tav tm="100000">
                                          <p:val>
                                            <p:strVal val="#ppt_h"/>
                                          </p:val>
                                        </p:tav>
                                      </p:tavLst>
                                    </p:anim>
                                    <p:anim calcmode="lin" valueType="num">
                                      <p:cBhvr>
                                        <p:cTn id="69" dur="2000" fill="hold"/>
                                        <p:tgtEl>
                                          <p:spTgt spid="29"/>
                                        </p:tgtEl>
                                        <p:attrNameLst>
                                          <p:attrName>style.rotation</p:attrName>
                                        </p:attrNameLst>
                                      </p:cBhvr>
                                      <p:tavLst>
                                        <p:tav tm="0">
                                          <p:val>
                                            <p:fltVal val="90"/>
                                          </p:val>
                                        </p:tav>
                                        <p:tav tm="100000">
                                          <p:val>
                                            <p:fltVal val="0"/>
                                          </p:val>
                                        </p:tav>
                                      </p:tavLst>
                                    </p:anim>
                                    <p:animEffect transition="in" filter="fade">
                                      <p:cBhvr>
                                        <p:cTn id="70" dur="2000"/>
                                        <p:tgtEl>
                                          <p:spTgt spid="29"/>
                                        </p:tgtEl>
                                      </p:cBhvr>
                                    </p:animEffect>
                                  </p:childTnLst>
                                </p:cTn>
                              </p:par>
                            </p:childTnLst>
                          </p:cTn>
                        </p:par>
                        <p:par>
                          <p:cTn id="71" fill="hold">
                            <p:stCondLst>
                              <p:cond delay="23000"/>
                            </p:stCondLst>
                            <p:childTnLst>
                              <p:par>
                                <p:cTn id="72" presetID="31" presetClass="entr" presetSubtype="0"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2000" fill="hold"/>
                                        <p:tgtEl>
                                          <p:spTgt spid="24"/>
                                        </p:tgtEl>
                                        <p:attrNameLst>
                                          <p:attrName>ppt_w</p:attrName>
                                        </p:attrNameLst>
                                      </p:cBhvr>
                                      <p:tavLst>
                                        <p:tav tm="0">
                                          <p:val>
                                            <p:fltVal val="0"/>
                                          </p:val>
                                        </p:tav>
                                        <p:tav tm="100000">
                                          <p:val>
                                            <p:strVal val="#ppt_w"/>
                                          </p:val>
                                        </p:tav>
                                      </p:tavLst>
                                    </p:anim>
                                    <p:anim calcmode="lin" valueType="num">
                                      <p:cBhvr>
                                        <p:cTn id="75" dur="2000" fill="hold"/>
                                        <p:tgtEl>
                                          <p:spTgt spid="24"/>
                                        </p:tgtEl>
                                        <p:attrNameLst>
                                          <p:attrName>ppt_h</p:attrName>
                                        </p:attrNameLst>
                                      </p:cBhvr>
                                      <p:tavLst>
                                        <p:tav tm="0">
                                          <p:val>
                                            <p:fltVal val="0"/>
                                          </p:val>
                                        </p:tav>
                                        <p:tav tm="100000">
                                          <p:val>
                                            <p:strVal val="#ppt_h"/>
                                          </p:val>
                                        </p:tav>
                                      </p:tavLst>
                                    </p:anim>
                                    <p:anim calcmode="lin" valueType="num">
                                      <p:cBhvr>
                                        <p:cTn id="76" dur="2000" fill="hold"/>
                                        <p:tgtEl>
                                          <p:spTgt spid="24"/>
                                        </p:tgtEl>
                                        <p:attrNameLst>
                                          <p:attrName>style.rotation</p:attrName>
                                        </p:attrNameLst>
                                      </p:cBhvr>
                                      <p:tavLst>
                                        <p:tav tm="0">
                                          <p:val>
                                            <p:fltVal val="90"/>
                                          </p:val>
                                        </p:tav>
                                        <p:tav tm="100000">
                                          <p:val>
                                            <p:fltVal val="0"/>
                                          </p:val>
                                        </p:tav>
                                      </p:tavLst>
                                    </p:anim>
                                    <p:animEffect transition="in" filter="fade">
                                      <p:cBhvr>
                                        <p:cTn id="77" dur="20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circle(in)">
                                      <p:cBhvr>
                                        <p:cTn id="82" dur="2000"/>
                                        <p:tgtEl>
                                          <p:spTgt spid="2"/>
                                        </p:tgtEl>
                                      </p:cBhvr>
                                    </p:animEffect>
                                  </p:childTnLst>
                                </p:cTn>
                              </p:par>
                            </p:childTnLst>
                          </p:cTn>
                        </p:par>
                      </p:childTnLst>
                    </p:cTn>
                  </p:par>
                  <p:par>
                    <p:cTn id="83" fill="hold">
                      <p:stCondLst>
                        <p:cond delay="indefinite"/>
                      </p:stCondLst>
                      <p:childTnLst>
                        <p:par>
                          <p:cTn id="84" fill="hold">
                            <p:stCondLst>
                              <p:cond delay="0"/>
                            </p:stCondLst>
                            <p:childTnLst>
                              <p:par>
                                <p:cTn id="85" presetID="56" presetClass="entr" presetSubtype="0" fill="hold" nodeType="clickEffect">
                                  <p:stCondLst>
                                    <p:cond delay="0"/>
                                  </p:stCondLst>
                                  <p:iterate type="lt">
                                    <p:tmPct val="10000"/>
                                  </p:iterate>
                                  <p:childTnLst>
                                    <p:set>
                                      <p:cBhvr>
                                        <p:cTn id="86" dur="1" fill="hold">
                                          <p:stCondLst>
                                            <p:cond delay="0"/>
                                          </p:stCondLst>
                                        </p:cTn>
                                        <p:tgtEl>
                                          <p:spTgt spid="27">
                                            <p:txEl>
                                              <p:pRg st="0" end="0"/>
                                            </p:txEl>
                                          </p:spTgt>
                                        </p:tgtEl>
                                        <p:attrNameLst>
                                          <p:attrName>style.visibility</p:attrName>
                                        </p:attrNameLst>
                                      </p:cBhvr>
                                      <p:to>
                                        <p:strVal val="visible"/>
                                      </p:to>
                                    </p:set>
                                    <p:anim by="(-#ppt_w*2)" calcmode="lin" valueType="num">
                                      <p:cBhvr rctx="PPT">
                                        <p:cTn id="87" dur="500" autoRev="1" fill="hold">
                                          <p:stCondLst>
                                            <p:cond delay="0"/>
                                          </p:stCondLst>
                                        </p:cTn>
                                        <p:tgtEl>
                                          <p:spTgt spid="27">
                                            <p:txEl>
                                              <p:pRg st="0" end="0"/>
                                            </p:txEl>
                                          </p:spTgt>
                                        </p:tgtEl>
                                        <p:attrNameLst>
                                          <p:attrName>ppt_w</p:attrName>
                                        </p:attrNameLst>
                                      </p:cBhvr>
                                    </p:anim>
                                    <p:anim by="(#ppt_w*0.50)" calcmode="lin" valueType="num">
                                      <p:cBhvr>
                                        <p:cTn id="88" dur="500" decel="50000" autoRev="1" fill="hold">
                                          <p:stCondLst>
                                            <p:cond delay="0"/>
                                          </p:stCondLst>
                                        </p:cTn>
                                        <p:tgtEl>
                                          <p:spTgt spid="27">
                                            <p:txEl>
                                              <p:pRg st="0" end="0"/>
                                            </p:txEl>
                                          </p:spTgt>
                                        </p:tgtEl>
                                        <p:attrNameLst>
                                          <p:attrName>ppt_x</p:attrName>
                                        </p:attrNameLst>
                                      </p:cBhvr>
                                    </p:anim>
                                    <p:anim from="(-#ppt_h/2)" to="(#ppt_y)" calcmode="lin" valueType="num">
                                      <p:cBhvr>
                                        <p:cTn id="89" dur="1000" fill="hold">
                                          <p:stCondLst>
                                            <p:cond delay="0"/>
                                          </p:stCondLst>
                                        </p:cTn>
                                        <p:tgtEl>
                                          <p:spTgt spid="27">
                                            <p:txEl>
                                              <p:pRg st="0" end="0"/>
                                            </p:txEl>
                                          </p:spTgt>
                                        </p:tgtEl>
                                        <p:attrNameLst>
                                          <p:attrName>ppt_y</p:attrName>
                                        </p:attrNameLst>
                                      </p:cBhvr>
                                    </p:anim>
                                    <p:animRot by="21600000">
                                      <p:cBhvr>
                                        <p:cTn id="90" dur="1000" fill="hold">
                                          <p:stCondLst>
                                            <p:cond delay="0"/>
                                          </p:stCondLst>
                                        </p:cTn>
                                        <p:tgtEl>
                                          <p:spTgt spid="27">
                                            <p:txEl>
                                              <p:pRg st="0" end="0"/>
                                            </p:txEl>
                                          </p:spTgt>
                                        </p:tgtEl>
                                        <p:attrNameLst>
                                          <p:attrName>r</p:attrName>
                                        </p:attrNameLst>
                                      </p:cBhvr>
                                    </p:animRot>
                                  </p:childTnLst>
                                </p:cTn>
                              </p:par>
                            </p:childTnLst>
                          </p:cTn>
                        </p:par>
                      </p:childTnLst>
                    </p:cTn>
                  </p:par>
                  <p:par>
                    <p:cTn id="91" fill="hold">
                      <p:stCondLst>
                        <p:cond delay="indefinite"/>
                      </p:stCondLst>
                      <p:childTnLst>
                        <p:par>
                          <p:cTn id="92" fill="hold">
                            <p:stCondLst>
                              <p:cond delay="0"/>
                            </p:stCondLst>
                            <p:childTnLst>
                              <p:par>
                                <p:cTn id="93" presetID="56" presetClass="entr" presetSubtype="0" fill="hold" nodeType="clickEffect">
                                  <p:stCondLst>
                                    <p:cond delay="0"/>
                                  </p:stCondLst>
                                  <p:iterate type="lt">
                                    <p:tmPct val="10000"/>
                                  </p:iterate>
                                  <p:childTnLst>
                                    <p:set>
                                      <p:cBhvr>
                                        <p:cTn id="94" dur="1" fill="hold">
                                          <p:stCondLst>
                                            <p:cond delay="0"/>
                                          </p:stCondLst>
                                        </p:cTn>
                                        <p:tgtEl>
                                          <p:spTgt spid="22">
                                            <p:txEl>
                                              <p:pRg st="0" end="0"/>
                                            </p:txEl>
                                          </p:spTgt>
                                        </p:tgtEl>
                                        <p:attrNameLst>
                                          <p:attrName>style.visibility</p:attrName>
                                        </p:attrNameLst>
                                      </p:cBhvr>
                                      <p:to>
                                        <p:strVal val="visible"/>
                                      </p:to>
                                    </p:set>
                                    <p:anim by="(-#ppt_w*2)" calcmode="lin" valueType="num">
                                      <p:cBhvr rctx="PPT">
                                        <p:cTn id="95" dur="500" autoRev="1" fill="hold">
                                          <p:stCondLst>
                                            <p:cond delay="0"/>
                                          </p:stCondLst>
                                        </p:cTn>
                                        <p:tgtEl>
                                          <p:spTgt spid="22">
                                            <p:txEl>
                                              <p:pRg st="0" end="0"/>
                                            </p:txEl>
                                          </p:spTgt>
                                        </p:tgtEl>
                                        <p:attrNameLst>
                                          <p:attrName>ppt_w</p:attrName>
                                        </p:attrNameLst>
                                      </p:cBhvr>
                                    </p:anim>
                                    <p:anim by="(#ppt_w*0.50)" calcmode="lin" valueType="num">
                                      <p:cBhvr>
                                        <p:cTn id="96" dur="500" decel="50000" autoRev="1" fill="hold">
                                          <p:stCondLst>
                                            <p:cond delay="0"/>
                                          </p:stCondLst>
                                        </p:cTn>
                                        <p:tgtEl>
                                          <p:spTgt spid="22">
                                            <p:txEl>
                                              <p:pRg st="0" end="0"/>
                                            </p:txEl>
                                          </p:spTgt>
                                        </p:tgtEl>
                                        <p:attrNameLst>
                                          <p:attrName>ppt_x</p:attrName>
                                        </p:attrNameLst>
                                      </p:cBhvr>
                                    </p:anim>
                                    <p:anim from="(-#ppt_h/2)" to="(#ppt_y)" calcmode="lin" valueType="num">
                                      <p:cBhvr>
                                        <p:cTn id="97" dur="1000" fill="hold">
                                          <p:stCondLst>
                                            <p:cond delay="0"/>
                                          </p:stCondLst>
                                        </p:cTn>
                                        <p:tgtEl>
                                          <p:spTgt spid="22">
                                            <p:txEl>
                                              <p:pRg st="0" end="0"/>
                                            </p:txEl>
                                          </p:spTgt>
                                        </p:tgtEl>
                                        <p:attrNameLst>
                                          <p:attrName>ppt_y</p:attrName>
                                        </p:attrNameLst>
                                      </p:cBhvr>
                                    </p:anim>
                                    <p:animRot by="21600000">
                                      <p:cBhvr>
                                        <p:cTn id="98" dur="1000" fill="hold">
                                          <p:stCondLst>
                                            <p:cond delay="0"/>
                                          </p:stCondLst>
                                        </p:cTn>
                                        <p:tgtEl>
                                          <p:spTgt spid="22">
                                            <p:txEl>
                                              <p:pRg st="0" end="0"/>
                                            </p:txEl>
                                          </p:spTgt>
                                        </p:tgtEl>
                                        <p:attrNameLst>
                                          <p:attrName>r</p:attrName>
                                        </p:attrNameLst>
                                      </p:cBhvr>
                                    </p:animRot>
                                  </p:childTnLst>
                                </p:cTn>
                              </p:par>
                            </p:childTnLst>
                          </p:cTn>
                        </p:par>
                      </p:childTnLst>
                    </p:cTn>
                  </p:par>
                  <p:par>
                    <p:cTn id="99" fill="hold">
                      <p:stCondLst>
                        <p:cond delay="indefinite"/>
                      </p:stCondLst>
                      <p:childTnLst>
                        <p:par>
                          <p:cTn id="100" fill="hold">
                            <p:stCondLst>
                              <p:cond delay="0"/>
                            </p:stCondLst>
                            <p:childTnLst>
                              <p:par>
                                <p:cTn id="101" presetID="56" presetClass="entr" presetSubtype="0" fill="hold" nodeType="clickEffect">
                                  <p:stCondLst>
                                    <p:cond delay="0"/>
                                  </p:stCondLst>
                                  <p:iterate type="lt">
                                    <p:tmPct val="10000"/>
                                  </p:iterate>
                                  <p:childTnLst>
                                    <p:set>
                                      <p:cBhvr>
                                        <p:cTn id="102" dur="1" fill="hold">
                                          <p:stCondLst>
                                            <p:cond delay="0"/>
                                          </p:stCondLst>
                                        </p:cTn>
                                        <p:tgtEl>
                                          <p:spTgt spid="29">
                                            <p:txEl>
                                              <p:pRg st="0" end="0"/>
                                            </p:txEl>
                                          </p:spTgt>
                                        </p:tgtEl>
                                        <p:attrNameLst>
                                          <p:attrName>style.visibility</p:attrName>
                                        </p:attrNameLst>
                                      </p:cBhvr>
                                      <p:to>
                                        <p:strVal val="visible"/>
                                      </p:to>
                                    </p:set>
                                    <p:anim by="(-#ppt_w*2)" calcmode="lin" valueType="num">
                                      <p:cBhvr rctx="PPT">
                                        <p:cTn id="103" dur="500" autoRev="1" fill="hold">
                                          <p:stCondLst>
                                            <p:cond delay="0"/>
                                          </p:stCondLst>
                                        </p:cTn>
                                        <p:tgtEl>
                                          <p:spTgt spid="29">
                                            <p:txEl>
                                              <p:pRg st="0" end="0"/>
                                            </p:txEl>
                                          </p:spTgt>
                                        </p:tgtEl>
                                        <p:attrNameLst>
                                          <p:attrName>ppt_w</p:attrName>
                                        </p:attrNameLst>
                                      </p:cBhvr>
                                    </p:anim>
                                    <p:anim by="(#ppt_w*0.50)" calcmode="lin" valueType="num">
                                      <p:cBhvr>
                                        <p:cTn id="104" dur="500" decel="50000" autoRev="1" fill="hold">
                                          <p:stCondLst>
                                            <p:cond delay="0"/>
                                          </p:stCondLst>
                                        </p:cTn>
                                        <p:tgtEl>
                                          <p:spTgt spid="29">
                                            <p:txEl>
                                              <p:pRg st="0" end="0"/>
                                            </p:txEl>
                                          </p:spTgt>
                                        </p:tgtEl>
                                        <p:attrNameLst>
                                          <p:attrName>ppt_x</p:attrName>
                                        </p:attrNameLst>
                                      </p:cBhvr>
                                    </p:anim>
                                    <p:anim from="(-#ppt_h/2)" to="(#ppt_y)" calcmode="lin" valueType="num">
                                      <p:cBhvr>
                                        <p:cTn id="105" dur="1000" fill="hold">
                                          <p:stCondLst>
                                            <p:cond delay="0"/>
                                          </p:stCondLst>
                                        </p:cTn>
                                        <p:tgtEl>
                                          <p:spTgt spid="29">
                                            <p:txEl>
                                              <p:pRg st="0" end="0"/>
                                            </p:txEl>
                                          </p:spTgt>
                                        </p:tgtEl>
                                        <p:attrNameLst>
                                          <p:attrName>ppt_y</p:attrName>
                                        </p:attrNameLst>
                                      </p:cBhvr>
                                    </p:anim>
                                    <p:animRot by="21600000">
                                      <p:cBhvr>
                                        <p:cTn id="106" dur="1000" fill="hold">
                                          <p:stCondLst>
                                            <p:cond delay="0"/>
                                          </p:stCondLst>
                                        </p:cTn>
                                        <p:tgtEl>
                                          <p:spTgt spid="29">
                                            <p:txEl>
                                              <p:pRg st="0" end="0"/>
                                            </p:txEl>
                                          </p:spTgt>
                                        </p:tgtEl>
                                        <p:attrNameLst>
                                          <p:attrName>r</p:attrName>
                                        </p:attrNameLst>
                                      </p:cBhvr>
                                    </p:animRot>
                                  </p:childTnLst>
                                </p:cTn>
                              </p:par>
                            </p:childTnLst>
                          </p:cTn>
                        </p:par>
                      </p:childTnLst>
                    </p:cTn>
                  </p:par>
                  <p:par>
                    <p:cTn id="107" fill="hold">
                      <p:stCondLst>
                        <p:cond delay="indefinite"/>
                      </p:stCondLst>
                      <p:childTnLst>
                        <p:par>
                          <p:cTn id="108" fill="hold">
                            <p:stCondLst>
                              <p:cond delay="0"/>
                            </p:stCondLst>
                            <p:childTnLst>
                              <p:par>
                                <p:cTn id="109" presetID="56" presetClass="entr" presetSubtype="0" fill="hold" nodeType="clickEffect">
                                  <p:stCondLst>
                                    <p:cond delay="0"/>
                                  </p:stCondLst>
                                  <p:iterate type="lt">
                                    <p:tmPct val="10000"/>
                                  </p:iterate>
                                  <p:childTnLst>
                                    <p:set>
                                      <p:cBhvr>
                                        <p:cTn id="110" dur="1" fill="hold">
                                          <p:stCondLst>
                                            <p:cond delay="0"/>
                                          </p:stCondLst>
                                        </p:cTn>
                                        <p:tgtEl>
                                          <p:spTgt spid="24">
                                            <p:txEl>
                                              <p:pRg st="0" end="0"/>
                                            </p:txEl>
                                          </p:spTgt>
                                        </p:tgtEl>
                                        <p:attrNameLst>
                                          <p:attrName>style.visibility</p:attrName>
                                        </p:attrNameLst>
                                      </p:cBhvr>
                                      <p:to>
                                        <p:strVal val="visible"/>
                                      </p:to>
                                    </p:set>
                                    <p:anim by="(-#ppt_w*2)" calcmode="lin" valueType="num">
                                      <p:cBhvr rctx="PPT">
                                        <p:cTn id="111" dur="500" autoRev="1" fill="hold">
                                          <p:stCondLst>
                                            <p:cond delay="0"/>
                                          </p:stCondLst>
                                        </p:cTn>
                                        <p:tgtEl>
                                          <p:spTgt spid="24">
                                            <p:txEl>
                                              <p:pRg st="0" end="0"/>
                                            </p:txEl>
                                          </p:spTgt>
                                        </p:tgtEl>
                                        <p:attrNameLst>
                                          <p:attrName>ppt_w</p:attrName>
                                        </p:attrNameLst>
                                      </p:cBhvr>
                                    </p:anim>
                                    <p:anim by="(#ppt_w*0.50)" calcmode="lin" valueType="num">
                                      <p:cBhvr>
                                        <p:cTn id="112" dur="500" decel="50000" autoRev="1" fill="hold">
                                          <p:stCondLst>
                                            <p:cond delay="0"/>
                                          </p:stCondLst>
                                        </p:cTn>
                                        <p:tgtEl>
                                          <p:spTgt spid="24">
                                            <p:txEl>
                                              <p:pRg st="0" end="0"/>
                                            </p:txEl>
                                          </p:spTgt>
                                        </p:tgtEl>
                                        <p:attrNameLst>
                                          <p:attrName>ppt_x</p:attrName>
                                        </p:attrNameLst>
                                      </p:cBhvr>
                                    </p:anim>
                                    <p:anim from="(-#ppt_h/2)" to="(#ppt_y)" calcmode="lin" valueType="num">
                                      <p:cBhvr>
                                        <p:cTn id="113" dur="1000" fill="hold">
                                          <p:stCondLst>
                                            <p:cond delay="0"/>
                                          </p:stCondLst>
                                        </p:cTn>
                                        <p:tgtEl>
                                          <p:spTgt spid="24">
                                            <p:txEl>
                                              <p:pRg st="0" end="0"/>
                                            </p:txEl>
                                          </p:spTgt>
                                        </p:tgtEl>
                                        <p:attrNameLst>
                                          <p:attrName>ppt_y</p:attrName>
                                        </p:attrNameLst>
                                      </p:cBhvr>
                                    </p:anim>
                                    <p:animRot by="21600000">
                                      <p:cBhvr>
                                        <p:cTn id="114" dur="1000" fill="hold">
                                          <p:stCondLst>
                                            <p:cond delay="0"/>
                                          </p:stCondLst>
                                        </p:cTn>
                                        <p:tgtEl>
                                          <p:spTgt spid="24">
                                            <p:txEl>
                                              <p:pRg st="0" end="0"/>
                                            </p:txEl>
                                          </p:spTgt>
                                        </p:tgtEl>
                                        <p:attrNameLst>
                                          <p:attrName>r</p:attrName>
                                        </p:attrNameLst>
                                      </p:cBhvr>
                                    </p:animRot>
                                  </p:childTnLst>
                                </p:cTn>
                              </p:par>
                            </p:childTnLst>
                          </p:cTn>
                        </p:par>
                        <p:par>
                          <p:cTn id="115" fill="hold">
                            <p:stCondLst>
                              <p:cond delay="3800"/>
                            </p:stCondLst>
                            <p:childTnLst>
                              <p:par>
                                <p:cTn id="116" presetID="53" presetClass="entr" presetSubtype="16" fill="hold" grpId="0" nodeType="after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p:cTn id="118" dur="500" fill="hold"/>
                                        <p:tgtEl>
                                          <p:spTgt spid="25"/>
                                        </p:tgtEl>
                                        <p:attrNameLst>
                                          <p:attrName>ppt_w</p:attrName>
                                        </p:attrNameLst>
                                      </p:cBhvr>
                                      <p:tavLst>
                                        <p:tav tm="0">
                                          <p:val>
                                            <p:fltVal val="0"/>
                                          </p:val>
                                        </p:tav>
                                        <p:tav tm="100000">
                                          <p:val>
                                            <p:strVal val="#ppt_w"/>
                                          </p:val>
                                        </p:tav>
                                      </p:tavLst>
                                    </p:anim>
                                    <p:anim calcmode="lin" valueType="num">
                                      <p:cBhvr>
                                        <p:cTn id="119" dur="500" fill="hold"/>
                                        <p:tgtEl>
                                          <p:spTgt spid="25"/>
                                        </p:tgtEl>
                                        <p:attrNameLst>
                                          <p:attrName>ppt_h</p:attrName>
                                        </p:attrNameLst>
                                      </p:cBhvr>
                                      <p:tavLst>
                                        <p:tav tm="0">
                                          <p:val>
                                            <p:fltVal val="0"/>
                                          </p:val>
                                        </p:tav>
                                        <p:tav tm="100000">
                                          <p:val>
                                            <p:strVal val="#ppt_h"/>
                                          </p:val>
                                        </p:tav>
                                      </p:tavLst>
                                    </p:anim>
                                    <p:animEffect transition="in" filter="fade">
                                      <p:cBhvr>
                                        <p:cTn id="1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6" grpId="0" animBg="1"/>
      <p:bldP spid="18" grpId="0" animBg="1"/>
      <p:bldP spid="15" grpId="0" animBg="1"/>
      <p:bldP spid="22" grpId="0" animBg="1"/>
      <p:bldP spid="23" grpId="0" animBg="1"/>
      <p:bldP spid="24" grpId="0" animBg="1"/>
      <p:bldP spid="25" grpId="0" animBg="1"/>
      <p:bldP spid="19" grpId="0" animBg="1"/>
      <p:bldP spid="27" grpId="0" animBg="1"/>
      <p:bldP spid="29" grpId="0" animBg="1"/>
      <p:bldP spid="2"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extLst>
              <a:ext uri="{FF2B5EF4-FFF2-40B4-BE49-F238E27FC236}">
                <a16:creationId xmlns:a16="http://schemas.microsoft.com/office/drawing/2014/main" id="{E4989CF4-4E9F-4E96-B278-F96B2292982F}"/>
              </a:ext>
            </a:extLst>
          </p:cNvPr>
          <p:cNvSpPr/>
          <p:nvPr/>
        </p:nvSpPr>
        <p:spPr>
          <a:xfrm>
            <a:off x="6095999" y="1496019"/>
            <a:ext cx="5894363" cy="747306"/>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solidFill>
                  <a:schemeClr val="tx1"/>
                </a:solidFill>
                <a:latin typeface="Sakkal Majalla" panose="02000000000000000000" pitchFamily="2" charset="-78"/>
                <a:cs typeface="Sakkal Majalla" panose="02000000000000000000" pitchFamily="2" charset="-78"/>
              </a:rPr>
              <a:t>المعتدّة من طلاق رجعيّ</a:t>
            </a:r>
          </a:p>
        </p:txBody>
      </p:sp>
      <p:sp>
        <p:nvSpPr>
          <p:cNvPr id="7" name="Flowchart: Terminator 6">
            <a:extLst>
              <a:ext uri="{FF2B5EF4-FFF2-40B4-BE49-F238E27FC236}">
                <a16:creationId xmlns:a16="http://schemas.microsoft.com/office/drawing/2014/main" id="{ACC622DB-30CF-4FCD-A54C-5D419A6B1862}"/>
              </a:ext>
            </a:extLst>
          </p:cNvPr>
          <p:cNvSpPr/>
          <p:nvPr/>
        </p:nvSpPr>
        <p:spPr>
          <a:xfrm>
            <a:off x="100816" y="1498041"/>
            <a:ext cx="5894363" cy="747306"/>
          </a:xfrm>
          <a:prstGeom prst="flowChartTermina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705" indent="-179705" algn="ctr" rtl="1">
              <a:spcAft>
                <a:spcPts val="0"/>
              </a:spcAft>
            </a:pPr>
            <a:r>
              <a:rPr lang="ar-BH" sz="3200" b="1" dirty="0">
                <a:solidFill>
                  <a:schemeClr val="tx1"/>
                </a:solidFill>
                <a:latin typeface="Sakkal Majalla" panose="02000000000000000000" pitchFamily="2" charset="-78"/>
                <a:cs typeface="Sakkal Majalla" panose="02000000000000000000" pitchFamily="2" charset="-78"/>
              </a:rPr>
              <a:t>المعتدّة لوفاة زوجها</a:t>
            </a:r>
            <a:endParaRPr lang="fr-FR" sz="3200" b="1" dirty="0">
              <a:solidFill>
                <a:schemeClr val="tx1"/>
              </a:solidFill>
              <a:latin typeface="Sakkal Majalla" panose="02000000000000000000" pitchFamily="2" charset="-78"/>
              <a:cs typeface="Sakkal Majalla" panose="02000000000000000000" pitchFamily="2" charset="-78"/>
            </a:endParaRPr>
          </a:p>
        </p:txBody>
      </p:sp>
      <p:sp>
        <p:nvSpPr>
          <p:cNvPr id="17" name="Flowchart: Terminator 16">
            <a:extLst>
              <a:ext uri="{FF2B5EF4-FFF2-40B4-BE49-F238E27FC236}">
                <a16:creationId xmlns:a16="http://schemas.microsoft.com/office/drawing/2014/main" id="{AD29FE57-1DA4-44FF-A4F7-DC9E111F2DA0}"/>
              </a:ext>
            </a:extLst>
          </p:cNvPr>
          <p:cNvSpPr/>
          <p:nvPr/>
        </p:nvSpPr>
        <p:spPr>
          <a:xfrm>
            <a:off x="6095998" y="2481220"/>
            <a:ext cx="5894364" cy="2152246"/>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solidFill>
                  <a:schemeClr val="tx1"/>
                </a:solidFill>
                <a:latin typeface="Sakkal Majalla" panose="02000000000000000000" pitchFamily="2" charset="-78"/>
                <a:cs typeface="Sakkal Majalla" panose="02000000000000000000" pitchFamily="2" charset="-78"/>
              </a:rPr>
              <a:t>يجب عليها أن تلزم بيت الزوجيّة حتّى تنقضي عدّتها، ولا يحلّ لزوجها أن يُخرِجَها من بيت الزوجيّة؛ لأنَّها معتدّة لأجله. </a:t>
            </a:r>
          </a:p>
        </p:txBody>
      </p:sp>
      <p:sp>
        <p:nvSpPr>
          <p:cNvPr id="18" name="Flowchart: Terminator 17">
            <a:extLst>
              <a:ext uri="{FF2B5EF4-FFF2-40B4-BE49-F238E27FC236}">
                <a16:creationId xmlns:a16="http://schemas.microsoft.com/office/drawing/2014/main" id="{A4BF5D7E-2F66-4FFE-B65E-7986237A9D4C}"/>
              </a:ext>
            </a:extLst>
          </p:cNvPr>
          <p:cNvSpPr/>
          <p:nvPr/>
        </p:nvSpPr>
        <p:spPr>
          <a:xfrm>
            <a:off x="100816" y="2481220"/>
            <a:ext cx="5894363" cy="2152246"/>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rtl="1"/>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لا تخرج من المنزل إلَّا لضرورة، ولا تخرج منه إلا نهارًا، ولا تبيتُ إلَّا في منزلها.</a:t>
            </a:r>
            <a:endParaRPr lang="fr-FR"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9" name="Flowchart: Terminator 18">
            <a:extLst>
              <a:ext uri="{FF2B5EF4-FFF2-40B4-BE49-F238E27FC236}">
                <a16:creationId xmlns:a16="http://schemas.microsoft.com/office/drawing/2014/main" id="{74198817-EA23-4F49-8B86-FF1D58CC37B6}"/>
              </a:ext>
            </a:extLst>
          </p:cNvPr>
          <p:cNvSpPr/>
          <p:nvPr/>
        </p:nvSpPr>
        <p:spPr>
          <a:xfrm>
            <a:off x="6196821" y="4873383"/>
            <a:ext cx="5793541" cy="1226888"/>
          </a:xfrm>
          <a:prstGeom prst="flowChartTermina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solidFill>
                  <a:schemeClr val="tx1"/>
                </a:solidFill>
                <a:latin typeface="Sakkal Majalla" panose="02000000000000000000" pitchFamily="2" charset="-78"/>
                <a:cs typeface="Sakkal Majalla" panose="02000000000000000000" pitchFamily="2" charset="-78"/>
              </a:rPr>
              <a:t>تجوزُ لها الزينة وتوابعها.</a:t>
            </a:r>
          </a:p>
        </p:txBody>
      </p:sp>
      <p:sp>
        <p:nvSpPr>
          <p:cNvPr id="20" name="Flowchart: Terminator 19">
            <a:extLst>
              <a:ext uri="{FF2B5EF4-FFF2-40B4-BE49-F238E27FC236}">
                <a16:creationId xmlns:a16="http://schemas.microsoft.com/office/drawing/2014/main" id="{05E28336-58FC-4328-B956-F52D9AA87CE5}"/>
              </a:ext>
            </a:extLst>
          </p:cNvPr>
          <p:cNvSpPr/>
          <p:nvPr/>
        </p:nvSpPr>
        <p:spPr>
          <a:xfrm>
            <a:off x="100817" y="4873383"/>
            <a:ext cx="5894364" cy="1242774"/>
          </a:xfrm>
          <a:prstGeom prst="flowChartTermina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79705" algn="ctr" rtl="1"/>
            <a:r>
              <a:rPr lang="ar-BH" sz="3200" b="1" dirty="0">
                <a:solidFill>
                  <a:prstClr val="black"/>
                </a:solidFill>
                <a:latin typeface="Sakkal Majalla" panose="02000000000000000000" pitchFamily="2" charset="-78"/>
                <a:cs typeface="Sakkal Majalla" panose="02000000000000000000" pitchFamily="2" charset="-78"/>
              </a:rPr>
              <a:t>يجب عليها الحِداد مُدّة العدَّة، وتحرم عليها الزينة وتوابعها.</a:t>
            </a:r>
            <a:endParaRPr lang="fr-FR" sz="3200" b="1" dirty="0">
              <a:solidFill>
                <a:prstClr val="black"/>
              </a:solidFill>
              <a:latin typeface="Sakkal Majalla" panose="02000000000000000000" pitchFamily="2" charset="-78"/>
              <a:cs typeface="Sakkal Majalla" panose="02000000000000000000" pitchFamily="2" charset="-78"/>
            </a:endParaRPr>
          </a:p>
        </p:txBody>
      </p:sp>
      <p:sp>
        <p:nvSpPr>
          <p:cNvPr id="24" name="Title 1">
            <a:extLst>
              <a:ext uri="{FF2B5EF4-FFF2-40B4-BE49-F238E27FC236}">
                <a16:creationId xmlns:a16="http://schemas.microsoft.com/office/drawing/2014/main" id="{23EEC961-AB19-4680-92E1-6D00C3BFC56D}"/>
              </a:ext>
            </a:extLst>
          </p:cNvPr>
          <p:cNvSpPr txBox="1">
            <a:spLocks/>
          </p:cNvSpPr>
          <p:nvPr/>
        </p:nvSpPr>
        <p:spPr>
          <a:xfrm>
            <a:off x="4243148" y="86918"/>
            <a:ext cx="3705702" cy="747306"/>
          </a:xfrm>
          <a:prstGeom prst="rect">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defRPr/>
            </a:pPr>
            <a:r>
              <a:rPr kumimoji="0" lang="ar-BH" sz="3500" b="1" i="0" u="none" strike="noStrike" kern="0" cap="none" spc="0" normalizeH="0" baseline="0" noProof="0" dirty="0">
                <a:ln>
                  <a:noFill/>
                </a:ln>
                <a:solidFill>
                  <a:prstClr val="black"/>
                </a:solidFill>
                <a:effectLst/>
                <a:uLnTx/>
                <a:uFillTx/>
                <a:latin typeface="Calibri Light" panose="020F0302020204030204"/>
                <a:ea typeface="+mj-ea"/>
                <a:cs typeface="Traditional Arabic" pitchFamily="2" charset="-78"/>
              </a:rPr>
              <a:t>خامسًا: </a:t>
            </a:r>
            <a:r>
              <a:rPr lang="ar-BH" sz="3500" b="1" kern="0" dirty="0">
                <a:solidFill>
                  <a:prstClr val="black"/>
                </a:solidFill>
                <a:latin typeface="Sakkal Majalla" panose="02000000000000000000" pitchFamily="2" charset="-78"/>
                <a:ea typeface="+mn-ea"/>
                <a:cs typeface="Sakkal Majalla" panose="02000000000000000000" pitchFamily="2" charset="-78"/>
              </a:rPr>
              <a:t>أحكام العِدّة</a:t>
            </a:r>
            <a:endParaRPr kumimoji="0" lang="en-US" sz="3500" b="1" i="0" u="none" strike="noStrike" kern="0" cap="none" spc="0" normalizeH="0" baseline="0" noProof="0" dirty="0">
              <a:ln>
                <a:noFill/>
              </a:ln>
              <a:solidFill>
                <a:prstClr val="black"/>
              </a:solidFill>
              <a:effectLst/>
              <a:uLnTx/>
              <a:uFillTx/>
              <a:latin typeface="Calibri Light" panose="020F0302020204030204"/>
              <a:ea typeface="+mj-ea"/>
              <a:cs typeface="Traditional Arabic" pitchFamily="2" charset="-78"/>
            </a:endParaRPr>
          </a:p>
        </p:txBody>
      </p:sp>
      <p:sp>
        <p:nvSpPr>
          <p:cNvPr id="10" name="TextBox 16">
            <a:extLst>
              <a:ext uri="{FF2B5EF4-FFF2-40B4-BE49-F238E27FC236}">
                <a16:creationId xmlns:a16="http://schemas.microsoft.com/office/drawing/2014/main" id="{E3055ACF-44E5-4CB9-950E-D9AF5ED9C3E1}"/>
              </a:ext>
            </a:extLst>
          </p:cNvPr>
          <p:cNvSpPr txBox="1"/>
          <p:nvPr/>
        </p:nvSpPr>
        <p:spPr>
          <a:xfrm>
            <a:off x="568320" y="128531"/>
            <a:ext cx="2285543" cy="400110"/>
          </a:xfrm>
          <a:custGeom>
            <a:avLst/>
            <a:gdLst>
              <a:gd name="connsiteX0" fmla="*/ 0 w 2285543"/>
              <a:gd name="connsiteY0" fmla="*/ 0 h 400110"/>
              <a:gd name="connsiteX1" fmla="*/ 571386 w 2285543"/>
              <a:gd name="connsiteY1" fmla="*/ 0 h 400110"/>
              <a:gd name="connsiteX2" fmla="*/ 1097061 w 2285543"/>
              <a:gd name="connsiteY2" fmla="*/ 0 h 400110"/>
              <a:gd name="connsiteX3" fmla="*/ 1668446 w 2285543"/>
              <a:gd name="connsiteY3" fmla="*/ 0 h 400110"/>
              <a:gd name="connsiteX4" fmla="*/ 2285543 w 2285543"/>
              <a:gd name="connsiteY4" fmla="*/ 0 h 400110"/>
              <a:gd name="connsiteX5" fmla="*/ 2285543 w 2285543"/>
              <a:gd name="connsiteY5" fmla="*/ 400110 h 400110"/>
              <a:gd name="connsiteX6" fmla="*/ 1782724 w 2285543"/>
              <a:gd name="connsiteY6" fmla="*/ 400110 h 400110"/>
              <a:gd name="connsiteX7" fmla="*/ 1279904 w 2285543"/>
              <a:gd name="connsiteY7" fmla="*/ 400110 h 400110"/>
              <a:gd name="connsiteX8" fmla="*/ 754229 w 2285543"/>
              <a:gd name="connsiteY8" fmla="*/ 400110 h 400110"/>
              <a:gd name="connsiteX9" fmla="*/ 0 w 2285543"/>
              <a:gd name="connsiteY9" fmla="*/ 400110 h 400110"/>
              <a:gd name="connsiteX10" fmla="*/ 0 w 228554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543" h="400110" fill="none" extrusionOk="0">
                <a:moveTo>
                  <a:pt x="0" y="0"/>
                </a:moveTo>
                <a:cubicBezTo>
                  <a:pt x="151479" y="-27883"/>
                  <a:pt x="415172" y="4938"/>
                  <a:pt x="571386" y="0"/>
                </a:cubicBezTo>
                <a:cubicBezTo>
                  <a:pt x="727600" y="-4938"/>
                  <a:pt x="973541" y="56883"/>
                  <a:pt x="1097061" y="0"/>
                </a:cubicBezTo>
                <a:cubicBezTo>
                  <a:pt x="1220582" y="-56883"/>
                  <a:pt x="1406634" y="17468"/>
                  <a:pt x="1668446" y="0"/>
                </a:cubicBezTo>
                <a:cubicBezTo>
                  <a:pt x="1930258" y="-17468"/>
                  <a:pt x="2146767" y="72415"/>
                  <a:pt x="2285543" y="0"/>
                </a:cubicBezTo>
                <a:cubicBezTo>
                  <a:pt x="2302022" y="155261"/>
                  <a:pt x="2245213" y="253405"/>
                  <a:pt x="2285543" y="400110"/>
                </a:cubicBezTo>
                <a:cubicBezTo>
                  <a:pt x="2161794" y="444687"/>
                  <a:pt x="1984712" y="383642"/>
                  <a:pt x="1782724" y="400110"/>
                </a:cubicBezTo>
                <a:cubicBezTo>
                  <a:pt x="1580736" y="416578"/>
                  <a:pt x="1464254" y="381978"/>
                  <a:pt x="1279904" y="400110"/>
                </a:cubicBezTo>
                <a:cubicBezTo>
                  <a:pt x="1095554" y="418242"/>
                  <a:pt x="1002953" y="378293"/>
                  <a:pt x="754229" y="400110"/>
                </a:cubicBezTo>
                <a:cubicBezTo>
                  <a:pt x="505506" y="421927"/>
                  <a:pt x="259682" y="385525"/>
                  <a:pt x="0" y="400110"/>
                </a:cubicBezTo>
                <a:cubicBezTo>
                  <a:pt x="-33816" y="268644"/>
                  <a:pt x="15284" y="96193"/>
                  <a:pt x="0" y="0"/>
                </a:cubicBezTo>
                <a:close/>
              </a:path>
              <a:path w="2285543" h="400110" stroke="0" extrusionOk="0">
                <a:moveTo>
                  <a:pt x="0" y="0"/>
                </a:moveTo>
                <a:cubicBezTo>
                  <a:pt x="203738" y="-40854"/>
                  <a:pt x="428310" y="34545"/>
                  <a:pt x="571386" y="0"/>
                </a:cubicBezTo>
                <a:cubicBezTo>
                  <a:pt x="714462" y="-34545"/>
                  <a:pt x="996757" y="834"/>
                  <a:pt x="1188482" y="0"/>
                </a:cubicBezTo>
                <a:cubicBezTo>
                  <a:pt x="1380207" y="-834"/>
                  <a:pt x="1615847" y="30218"/>
                  <a:pt x="1782724" y="0"/>
                </a:cubicBezTo>
                <a:cubicBezTo>
                  <a:pt x="1949601" y="-30218"/>
                  <a:pt x="2151933" y="33473"/>
                  <a:pt x="2285543" y="0"/>
                </a:cubicBezTo>
                <a:cubicBezTo>
                  <a:pt x="2305448" y="117899"/>
                  <a:pt x="2277901" y="260243"/>
                  <a:pt x="2285543" y="400110"/>
                </a:cubicBezTo>
                <a:cubicBezTo>
                  <a:pt x="2071787" y="422382"/>
                  <a:pt x="1867307" y="337894"/>
                  <a:pt x="1759868" y="400110"/>
                </a:cubicBezTo>
                <a:cubicBezTo>
                  <a:pt x="1652429" y="462326"/>
                  <a:pt x="1393905" y="391338"/>
                  <a:pt x="1142772" y="400110"/>
                </a:cubicBezTo>
                <a:cubicBezTo>
                  <a:pt x="891639" y="408882"/>
                  <a:pt x="724901" y="331370"/>
                  <a:pt x="525675" y="400110"/>
                </a:cubicBezTo>
                <a:cubicBezTo>
                  <a:pt x="326449" y="468850"/>
                  <a:pt x="258421" y="359642"/>
                  <a:pt x="0" y="400110"/>
                </a:cubicBezTo>
                <a:cubicBezTo>
                  <a:pt x="-32959" y="221435"/>
                  <a:pt x="14886" y="133505"/>
                  <a:pt x="0" y="0"/>
                </a:cubicBezTo>
                <a:close/>
              </a:path>
            </a:pathLst>
          </a:custGeom>
          <a:solidFill>
            <a:srgbClr val="FF99CC"/>
          </a:solidFill>
          <a:ln>
            <a:solidFill>
              <a:schemeClr val="tx1"/>
            </a:solidFill>
            <a:extLst>
              <a:ext uri="{C807C97D-BFC1-408E-A445-0C87EB9F89A2}">
                <ask:lineSketchStyleProps xmlns:ask="http://schemas.microsoft.com/office/drawing/2018/sketchyshapes" sd="1922213628">
                  <a:prstGeom prst="rect">
                    <a:avLst/>
                  </a:prstGeom>
                  <ask:type>
                    <ask:lineSketchScribble/>
                  </ask:type>
                </ask:lineSketchStyleProps>
              </a:ext>
            </a:extLst>
          </a:ln>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العِدَّة / (دين 201)</a:t>
            </a:r>
            <a:endParaRPr lang="fr-FR"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7194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000" fill="hold"/>
                                        <p:tgtEl>
                                          <p:spTgt spid="24"/>
                                        </p:tgtEl>
                                        <p:attrNameLst>
                                          <p:attrName>ppt_x</p:attrName>
                                        </p:attrNameLst>
                                      </p:cBhvr>
                                      <p:tavLst>
                                        <p:tav tm="0">
                                          <p:val>
                                            <p:strVal val="#ppt_x"/>
                                          </p:val>
                                        </p:tav>
                                        <p:tav tm="100000">
                                          <p:val>
                                            <p:strVal val="#ppt_x"/>
                                          </p:val>
                                        </p:tav>
                                      </p:tavLst>
                                    </p:anim>
                                    <p:anim calcmode="lin" valueType="num">
                                      <p:cBhvr additive="base">
                                        <p:cTn id="8" dur="20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childTnLst>
                          </p:cTn>
                        </p:par>
                        <p:par>
                          <p:cTn id="15" fill="hold">
                            <p:stCondLst>
                              <p:cond delay="3000"/>
                            </p:stCondLst>
                            <p:childTnLst>
                              <p:par>
                                <p:cTn id="16" presetID="52" presetClass="entr" presetSubtype="0" fill="hold"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Scale>
                                      <p:cBhvr>
                                        <p:cTn id="18" dur="2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2000" decel="50000" fill="hold">
                                          <p:stCondLst>
                                            <p:cond delay="0"/>
                                          </p:stCondLst>
                                        </p:cTn>
                                        <p:tgtEl>
                                          <p:spTgt spid="6">
                                            <p:txEl>
                                              <p:pRg st="0" end="0"/>
                                            </p:txEl>
                                          </p:spTgt>
                                        </p:tgtEl>
                                        <p:attrNameLst>
                                          <p:attrName>ppt_x</p:attrName>
                                          <p:attrName>ppt_y</p:attrName>
                                        </p:attrNameLst>
                                      </p:cBhvr>
                                    </p:animMotion>
                                    <p:animEffect transition="in" filter="fade">
                                      <p:cBhvr>
                                        <p:cTn id="20" dur="2000"/>
                                        <p:tgtEl>
                                          <p:spTgt spid="6">
                                            <p:txEl>
                                              <p:pRg st="0" end="0"/>
                                            </p:txEl>
                                          </p:spTgt>
                                        </p:tgtEl>
                                      </p:cBhvr>
                                    </p:animEffect>
                                  </p:childTnLst>
                                </p:cTn>
                              </p:par>
                            </p:childTnLst>
                          </p:cTn>
                        </p:par>
                        <p:par>
                          <p:cTn id="21" fill="hold">
                            <p:stCondLst>
                              <p:cond delay="5000"/>
                            </p:stCondLst>
                            <p:childTnLst>
                              <p:par>
                                <p:cTn id="22" presetID="53" presetClass="entr" presetSubtype="16"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2000" fill="hold"/>
                                        <p:tgtEl>
                                          <p:spTgt spid="17"/>
                                        </p:tgtEl>
                                        <p:attrNameLst>
                                          <p:attrName>ppt_w</p:attrName>
                                        </p:attrNameLst>
                                      </p:cBhvr>
                                      <p:tavLst>
                                        <p:tav tm="0">
                                          <p:val>
                                            <p:fltVal val="0"/>
                                          </p:val>
                                        </p:tav>
                                        <p:tav tm="100000">
                                          <p:val>
                                            <p:strVal val="#ppt_w"/>
                                          </p:val>
                                        </p:tav>
                                      </p:tavLst>
                                    </p:anim>
                                    <p:anim calcmode="lin" valueType="num">
                                      <p:cBhvr>
                                        <p:cTn id="25" dur="2000" fill="hold"/>
                                        <p:tgtEl>
                                          <p:spTgt spid="17"/>
                                        </p:tgtEl>
                                        <p:attrNameLst>
                                          <p:attrName>ppt_h</p:attrName>
                                        </p:attrNameLst>
                                      </p:cBhvr>
                                      <p:tavLst>
                                        <p:tav tm="0">
                                          <p:val>
                                            <p:fltVal val="0"/>
                                          </p:val>
                                        </p:tav>
                                        <p:tav tm="100000">
                                          <p:val>
                                            <p:strVal val="#ppt_h"/>
                                          </p:val>
                                        </p:tav>
                                      </p:tavLst>
                                    </p:anim>
                                    <p:animEffect transition="in" filter="fade">
                                      <p:cBhvr>
                                        <p:cTn id="26" dur="2000"/>
                                        <p:tgtEl>
                                          <p:spTgt spid="17"/>
                                        </p:tgtEl>
                                      </p:cBhvr>
                                    </p:animEffect>
                                  </p:childTnLst>
                                </p:cTn>
                              </p:par>
                            </p:childTnLst>
                          </p:cTn>
                        </p:par>
                        <p:par>
                          <p:cTn id="27" fill="hold">
                            <p:stCondLst>
                              <p:cond delay="7000"/>
                            </p:stCondLst>
                            <p:childTnLst>
                              <p:par>
                                <p:cTn id="28" presetID="52" presetClass="entr" presetSubtype="0" fill="hold" nodeType="after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Scale>
                                      <p:cBhvr>
                                        <p:cTn id="30" dur="2000" decel="50000" fill="hold">
                                          <p:stCondLst>
                                            <p:cond delay="0"/>
                                          </p:stCondLst>
                                        </p:cTn>
                                        <p:tgtEl>
                                          <p:spTgt spid="1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2000" decel="50000" fill="hold">
                                          <p:stCondLst>
                                            <p:cond delay="0"/>
                                          </p:stCondLst>
                                        </p:cTn>
                                        <p:tgtEl>
                                          <p:spTgt spid="17">
                                            <p:txEl>
                                              <p:pRg st="0" end="0"/>
                                            </p:txEl>
                                          </p:spTgt>
                                        </p:tgtEl>
                                        <p:attrNameLst>
                                          <p:attrName>ppt_x</p:attrName>
                                          <p:attrName>ppt_y</p:attrName>
                                        </p:attrNameLst>
                                      </p:cBhvr>
                                    </p:animMotion>
                                    <p:animEffect transition="in" filter="fade">
                                      <p:cBhvr>
                                        <p:cTn id="32" dur="2000"/>
                                        <p:tgtEl>
                                          <p:spTgt spid="17">
                                            <p:txEl>
                                              <p:pRg st="0" end="0"/>
                                            </p:txEl>
                                          </p:spTgt>
                                        </p:tgtEl>
                                      </p:cBhvr>
                                    </p:animEffect>
                                  </p:childTnLst>
                                </p:cTn>
                              </p:par>
                            </p:childTnLst>
                          </p:cTn>
                        </p:par>
                        <p:par>
                          <p:cTn id="33" fill="hold">
                            <p:stCondLst>
                              <p:cond delay="9000"/>
                            </p:stCondLst>
                            <p:childTnLst>
                              <p:par>
                                <p:cTn id="34" presetID="53" presetClass="entr" presetSubtype="16"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2000" fill="hold"/>
                                        <p:tgtEl>
                                          <p:spTgt spid="19"/>
                                        </p:tgtEl>
                                        <p:attrNameLst>
                                          <p:attrName>ppt_w</p:attrName>
                                        </p:attrNameLst>
                                      </p:cBhvr>
                                      <p:tavLst>
                                        <p:tav tm="0">
                                          <p:val>
                                            <p:fltVal val="0"/>
                                          </p:val>
                                        </p:tav>
                                        <p:tav tm="100000">
                                          <p:val>
                                            <p:strVal val="#ppt_w"/>
                                          </p:val>
                                        </p:tav>
                                      </p:tavLst>
                                    </p:anim>
                                    <p:anim calcmode="lin" valueType="num">
                                      <p:cBhvr>
                                        <p:cTn id="37" dur="2000" fill="hold"/>
                                        <p:tgtEl>
                                          <p:spTgt spid="19"/>
                                        </p:tgtEl>
                                        <p:attrNameLst>
                                          <p:attrName>ppt_h</p:attrName>
                                        </p:attrNameLst>
                                      </p:cBhvr>
                                      <p:tavLst>
                                        <p:tav tm="0">
                                          <p:val>
                                            <p:fltVal val="0"/>
                                          </p:val>
                                        </p:tav>
                                        <p:tav tm="100000">
                                          <p:val>
                                            <p:strVal val="#ppt_h"/>
                                          </p:val>
                                        </p:tav>
                                      </p:tavLst>
                                    </p:anim>
                                    <p:animEffect transition="in" filter="fade">
                                      <p:cBhvr>
                                        <p:cTn id="38" dur="2000"/>
                                        <p:tgtEl>
                                          <p:spTgt spid="19"/>
                                        </p:tgtEl>
                                      </p:cBhvr>
                                    </p:animEffect>
                                  </p:childTnLst>
                                </p:cTn>
                              </p:par>
                            </p:childTnLst>
                          </p:cTn>
                        </p:par>
                        <p:par>
                          <p:cTn id="39" fill="hold">
                            <p:stCondLst>
                              <p:cond delay="11000"/>
                            </p:stCondLst>
                            <p:childTnLst>
                              <p:par>
                                <p:cTn id="40" presetID="52" presetClass="entr" presetSubtype="0" fill="hold" nodeType="after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Scale>
                                      <p:cBhvr>
                                        <p:cTn id="42" dur="2000" decel="50000" fill="hold">
                                          <p:stCondLst>
                                            <p:cond delay="0"/>
                                          </p:stCondLst>
                                        </p:cTn>
                                        <p:tgtEl>
                                          <p:spTgt spid="1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2000" decel="50000" fill="hold">
                                          <p:stCondLst>
                                            <p:cond delay="0"/>
                                          </p:stCondLst>
                                        </p:cTn>
                                        <p:tgtEl>
                                          <p:spTgt spid="19">
                                            <p:txEl>
                                              <p:pRg st="0" end="0"/>
                                            </p:txEl>
                                          </p:spTgt>
                                        </p:tgtEl>
                                        <p:attrNameLst>
                                          <p:attrName>ppt_x</p:attrName>
                                          <p:attrName>ppt_y</p:attrName>
                                        </p:attrNameLst>
                                      </p:cBhvr>
                                    </p:animMotion>
                                    <p:animEffect transition="in" filter="fade">
                                      <p:cBhvr>
                                        <p:cTn id="44" dur="2000"/>
                                        <p:tgtEl>
                                          <p:spTgt spid="19">
                                            <p:txEl>
                                              <p:pRg st="0" end="0"/>
                                            </p:txEl>
                                          </p:spTgt>
                                        </p:tgtEl>
                                      </p:cBhvr>
                                    </p:animEffect>
                                  </p:childTnLst>
                                </p:cTn>
                              </p:par>
                            </p:childTnLst>
                          </p:cTn>
                        </p:par>
                        <p:par>
                          <p:cTn id="45" fill="hold">
                            <p:stCondLst>
                              <p:cond delay="13000"/>
                            </p:stCondLst>
                            <p:childTnLst>
                              <p:par>
                                <p:cTn id="46" presetID="6" presetClass="entr" presetSubtype="16"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ircle(in)">
                                      <p:cBhvr>
                                        <p:cTn id="48" dur="2000"/>
                                        <p:tgtEl>
                                          <p:spTgt spid="7"/>
                                        </p:tgtEl>
                                      </p:cBhvr>
                                    </p:animEffect>
                                  </p:childTnLst>
                                </p:cTn>
                              </p:par>
                            </p:childTnLst>
                          </p:cTn>
                        </p:par>
                        <p:par>
                          <p:cTn id="49" fill="hold">
                            <p:stCondLst>
                              <p:cond delay="15000"/>
                            </p:stCondLst>
                            <p:childTnLst>
                              <p:par>
                                <p:cTn id="50" presetID="52" presetClass="entr" presetSubtype="0" fill="hold" nodeType="after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Scale>
                                      <p:cBhvr>
                                        <p:cTn id="52" dur="2250" decel="50000" fill="hold">
                                          <p:stCondLst>
                                            <p:cond delay="0"/>
                                          </p:stCondLst>
                                        </p:cTn>
                                        <p:tgtEl>
                                          <p:spTgt spid="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2250" decel="50000" fill="hold">
                                          <p:stCondLst>
                                            <p:cond delay="0"/>
                                          </p:stCondLst>
                                        </p:cTn>
                                        <p:tgtEl>
                                          <p:spTgt spid="7">
                                            <p:txEl>
                                              <p:pRg st="0" end="0"/>
                                            </p:txEl>
                                          </p:spTgt>
                                        </p:tgtEl>
                                        <p:attrNameLst>
                                          <p:attrName>ppt_x</p:attrName>
                                          <p:attrName>ppt_y</p:attrName>
                                        </p:attrNameLst>
                                      </p:cBhvr>
                                    </p:animMotion>
                                    <p:animEffect transition="in" filter="fade">
                                      <p:cBhvr>
                                        <p:cTn id="54" dur="2250"/>
                                        <p:tgtEl>
                                          <p:spTgt spid="7">
                                            <p:txEl>
                                              <p:pRg st="0" end="0"/>
                                            </p:txEl>
                                          </p:spTgt>
                                        </p:tgtEl>
                                      </p:cBhvr>
                                    </p:animEffect>
                                  </p:childTnLst>
                                </p:cTn>
                              </p:par>
                            </p:childTnLst>
                          </p:cTn>
                        </p:par>
                        <p:par>
                          <p:cTn id="55" fill="hold">
                            <p:stCondLst>
                              <p:cond delay="17250"/>
                            </p:stCondLst>
                            <p:childTnLst>
                              <p:par>
                                <p:cTn id="56" presetID="6" presetClass="entr" presetSubtype="16"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circle(in)">
                                      <p:cBhvr>
                                        <p:cTn id="58" dur="2000"/>
                                        <p:tgtEl>
                                          <p:spTgt spid="18"/>
                                        </p:tgtEl>
                                      </p:cBhvr>
                                    </p:animEffect>
                                  </p:childTnLst>
                                </p:cTn>
                              </p:par>
                            </p:childTnLst>
                          </p:cTn>
                        </p:par>
                        <p:par>
                          <p:cTn id="59" fill="hold">
                            <p:stCondLst>
                              <p:cond delay="19250"/>
                            </p:stCondLst>
                            <p:childTnLst>
                              <p:par>
                                <p:cTn id="60" presetID="52" presetClass="entr" presetSubtype="0" fill="hold" nodeType="after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Scale>
                                      <p:cBhvr>
                                        <p:cTn id="62" dur="2000" decel="50000" fill="hold">
                                          <p:stCondLst>
                                            <p:cond delay="0"/>
                                          </p:stCondLst>
                                        </p:cTn>
                                        <p:tgtEl>
                                          <p:spTgt spid="1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2000" decel="50000" fill="hold">
                                          <p:stCondLst>
                                            <p:cond delay="0"/>
                                          </p:stCondLst>
                                        </p:cTn>
                                        <p:tgtEl>
                                          <p:spTgt spid="18">
                                            <p:txEl>
                                              <p:pRg st="0" end="0"/>
                                            </p:txEl>
                                          </p:spTgt>
                                        </p:tgtEl>
                                        <p:attrNameLst>
                                          <p:attrName>ppt_x</p:attrName>
                                          <p:attrName>ppt_y</p:attrName>
                                        </p:attrNameLst>
                                      </p:cBhvr>
                                    </p:animMotion>
                                    <p:animEffect transition="in" filter="fade">
                                      <p:cBhvr>
                                        <p:cTn id="64" dur="2000"/>
                                        <p:tgtEl>
                                          <p:spTgt spid="18">
                                            <p:txEl>
                                              <p:pRg st="0" end="0"/>
                                            </p:txEl>
                                          </p:spTgt>
                                        </p:tgtEl>
                                      </p:cBhvr>
                                    </p:animEffect>
                                  </p:childTnLst>
                                </p:cTn>
                              </p:par>
                            </p:childTnLst>
                          </p:cTn>
                        </p:par>
                        <p:par>
                          <p:cTn id="65" fill="hold">
                            <p:stCondLst>
                              <p:cond delay="21250"/>
                            </p:stCondLst>
                            <p:childTnLst>
                              <p:par>
                                <p:cTn id="66" presetID="6" presetClass="entr" presetSubtype="16"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circle(in)">
                                      <p:cBhvr>
                                        <p:cTn id="68" dur="2000"/>
                                        <p:tgtEl>
                                          <p:spTgt spid="20"/>
                                        </p:tgtEl>
                                      </p:cBhvr>
                                    </p:animEffect>
                                  </p:childTnLst>
                                </p:cTn>
                              </p:par>
                            </p:childTnLst>
                          </p:cTn>
                        </p:par>
                        <p:par>
                          <p:cTn id="69" fill="hold">
                            <p:stCondLst>
                              <p:cond delay="23250"/>
                            </p:stCondLst>
                            <p:childTnLst>
                              <p:par>
                                <p:cTn id="70" presetID="52" presetClass="entr" presetSubtype="0" fill="hold" nodeType="afterEffect">
                                  <p:stCondLst>
                                    <p:cond delay="0"/>
                                  </p:stCondLst>
                                  <p:childTnLst>
                                    <p:set>
                                      <p:cBhvr>
                                        <p:cTn id="71" dur="1" fill="hold">
                                          <p:stCondLst>
                                            <p:cond delay="0"/>
                                          </p:stCondLst>
                                        </p:cTn>
                                        <p:tgtEl>
                                          <p:spTgt spid="20">
                                            <p:txEl>
                                              <p:pRg st="0" end="0"/>
                                            </p:txEl>
                                          </p:spTgt>
                                        </p:tgtEl>
                                        <p:attrNameLst>
                                          <p:attrName>style.visibility</p:attrName>
                                        </p:attrNameLst>
                                      </p:cBhvr>
                                      <p:to>
                                        <p:strVal val="visible"/>
                                      </p:to>
                                    </p:set>
                                    <p:animScale>
                                      <p:cBhvr>
                                        <p:cTn id="72" dur="2000" decel="50000" fill="hold">
                                          <p:stCondLst>
                                            <p:cond delay="0"/>
                                          </p:stCondLst>
                                        </p:cTn>
                                        <p:tgtEl>
                                          <p:spTgt spid="2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2000" decel="50000" fill="hold">
                                          <p:stCondLst>
                                            <p:cond delay="0"/>
                                          </p:stCondLst>
                                        </p:cTn>
                                        <p:tgtEl>
                                          <p:spTgt spid="20">
                                            <p:txEl>
                                              <p:pRg st="0" end="0"/>
                                            </p:txEl>
                                          </p:spTgt>
                                        </p:tgtEl>
                                        <p:attrNameLst>
                                          <p:attrName>ppt_x</p:attrName>
                                          <p:attrName>ppt_y</p:attrName>
                                        </p:attrNameLst>
                                      </p:cBhvr>
                                    </p:animMotion>
                                    <p:animEffect transition="in" filter="fade">
                                      <p:cBhvr>
                                        <p:cTn id="74"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7" grpId="0" animBg="1"/>
      <p:bldP spid="18" grpId="0" animBg="1"/>
      <p:bldP spid="19" grpId="0" animBg="1"/>
      <p:bldP spid="20"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AE58B32A-5E9A-4195-92F1-465E84F78C11}"/>
              </a:ext>
            </a:extLst>
          </p:cNvPr>
          <p:cNvSpPr/>
          <p:nvPr/>
        </p:nvSpPr>
        <p:spPr>
          <a:xfrm>
            <a:off x="133642" y="935502"/>
            <a:ext cx="11924714" cy="5416062"/>
          </a:xfrm>
          <a:prstGeom prst="cloud">
            <a:avLst/>
          </a:prstGeom>
          <a:solidFill>
            <a:srgbClr val="FFCCFF"/>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800" dirty="0">
                <a:solidFill>
                  <a:schemeClr val="tx1"/>
                </a:solidFill>
                <a:latin typeface="Sakkal Majalla" panose="02000000000000000000" pitchFamily="2" charset="-78"/>
                <a:cs typeface="Sakkal Majalla" panose="02000000000000000000" pitchFamily="2" charset="-78"/>
              </a:rPr>
              <a:t>جاء في قانون الأسرة البحرينيّ ما يأتي:</a:t>
            </a:r>
          </a:p>
          <a:p>
            <a:pPr marL="168275" indent="-168275" algn="r" rtl="1"/>
            <a:r>
              <a:rPr lang="ar-BH" sz="2800" dirty="0">
                <a:solidFill>
                  <a:schemeClr val="tx1"/>
                </a:solidFill>
                <a:latin typeface="Sakkal Majalla" panose="02000000000000000000" pitchFamily="2" charset="-78"/>
                <a:cs typeface="Sakkal Majalla" panose="02000000000000000000" pitchFamily="2" charset="-78"/>
              </a:rPr>
              <a:t>- تعتَدُّ زوجة المفقود عِدَّة الوفاة مع مراعاة أحكام المادة (108) من هذا القانون.</a:t>
            </a:r>
            <a:endParaRPr lang="en-US" sz="2800" dirty="0">
              <a:solidFill>
                <a:schemeClr val="tx1"/>
              </a:solidFill>
              <a:latin typeface="Sakkal Majalla" panose="02000000000000000000" pitchFamily="2" charset="-78"/>
              <a:cs typeface="Sakkal Majalla" panose="02000000000000000000" pitchFamily="2" charset="-78"/>
            </a:endParaRPr>
          </a:p>
          <a:p>
            <a:pPr marL="168275" indent="-168275" algn="just" rtl="1"/>
            <a:r>
              <a:rPr lang="ar-BH" sz="2800" dirty="0">
                <a:solidFill>
                  <a:schemeClr val="tx1"/>
                </a:solidFill>
                <a:latin typeface="Sakkal Majalla" panose="02000000000000000000" pitchFamily="2" charset="-78"/>
                <a:cs typeface="Sakkal Majalla" panose="02000000000000000000" pitchFamily="2" charset="-78"/>
              </a:rPr>
              <a:t>- في جميع الأحوال لا تزيد العِدَّة على سنةٍ واحدةٍ. (المادة 120).</a:t>
            </a:r>
            <a:endParaRPr lang="en-US" sz="2800" dirty="0">
              <a:solidFill>
                <a:schemeClr val="tx1"/>
              </a:solidFill>
              <a:latin typeface="Sakkal Majalla" panose="02000000000000000000" pitchFamily="2" charset="-78"/>
              <a:cs typeface="Sakkal Majalla" panose="02000000000000000000" pitchFamily="2" charset="-78"/>
            </a:endParaRPr>
          </a:p>
          <a:p>
            <a:pPr marL="168275" indent="-168275" algn="just" rtl="1"/>
            <a:r>
              <a:rPr lang="ar-BH" sz="2800" dirty="0">
                <a:solidFill>
                  <a:schemeClr val="tx1"/>
                </a:solidFill>
                <a:latin typeface="Sakkal Majalla" panose="02000000000000000000" pitchFamily="2" charset="-78"/>
                <a:cs typeface="Sakkal Majalla" panose="02000000000000000000" pitchFamily="2" charset="-78"/>
              </a:rPr>
              <a:t>- إذا توفّي الزوج وكانت المرأة في عِدّة الطلاق الرجْعيّ تنتقل إلى عِدّة الوفاة ولا يحسب ما مضى. (المادّة 121).</a:t>
            </a:r>
            <a:endParaRPr lang="en-US" sz="2800" dirty="0">
              <a:solidFill>
                <a:schemeClr val="tx1"/>
              </a:solidFill>
              <a:latin typeface="Sakkal Majalla" panose="02000000000000000000" pitchFamily="2" charset="-78"/>
              <a:cs typeface="Sakkal Majalla" panose="02000000000000000000" pitchFamily="2" charset="-78"/>
            </a:endParaRPr>
          </a:p>
          <a:p>
            <a:pPr marL="168275" indent="-168275" algn="just" rtl="1"/>
            <a:r>
              <a:rPr lang="ar-BH" sz="2800" dirty="0">
                <a:solidFill>
                  <a:schemeClr val="tx1"/>
                </a:solidFill>
                <a:latin typeface="Sakkal Majalla" panose="02000000000000000000" pitchFamily="2" charset="-78"/>
                <a:cs typeface="Sakkal Majalla" panose="02000000000000000000" pitchFamily="2" charset="-78"/>
              </a:rPr>
              <a:t>- إذا توفّي الزوج والمرأة في عِدّة الطلاق البائن، فإنّها تكملها وليس عليها عِدّة وفاةٍ. (المادّة 122).</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id="{581B4143-52B2-4B48-BC4C-108BD41418ED}"/>
              </a:ext>
            </a:extLst>
          </p:cNvPr>
          <p:cNvSpPr/>
          <p:nvPr/>
        </p:nvSpPr>
        <p:spPr>
          <a:xfrm>
            <a:off x="5062024" y="119573"/>
            <a:ext cx="2067951" cy="73152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000" b="1" dirty="0">
                <a:latin typeface="Sakkal Majalla" panose="02000000000000000000" pitchFamily="2" charset="-78"/>
                <a:cs typeface="Sakkal Majalla" panose="02000000000000000000" pitchFamily="2" charset="-78"/>
              </a:rPr>
              <a:t>فائدة</a:t>
            </a:r>
            <a:endParaRPr lang="en-US" sz="3000" dirty="0">
              <a:latin typeface="Sakkal Majalla" panose="02000000000000000000" pitchFamily="2" charset="-78"/>
              <a:cs typeface="Sakkal Majalla" panose="02000000000000000000" pitchFamily="2" charset="-78"/>
            </a:endParaRPr>
          </a:p>
        </p:txBody>
      </p:sp>
      <p:sp>
        <p:nvSpPr>
          <p:cNvPr id="7" name="TextBox 16">
            <a:extLst>
              <a:ext uri="{FF2B5EF4-FFF2-40B4-BE49-F238E27FC236}">
                <a16:creationId xmlns:a16="http://schemas.microsoft.com/office/drawing/2014/main" id="{2F0505AD-CB98-4234-B4D8-E1CED050643A}"/>
              </a:ext>
            </a:extLst>
          </p:cNvPr>
          <p:cNvSpPr txBox="1"/>
          <p:nvPr/>
        </p:nvSpPr>
        <p:spPr>
          <a:xfrm>
            <a:off x="568320" y="128531"/>
            <a:ext cx="2285543" cy="400110"/>
          </a:xfrm>
          <a:custGeom>
            <a:avLst/>
            <a:gdLst>
              <a:gd name="connsiteX0" fmla="*/ 0 w 2285543"/>
              <a:gd name="connsiteY0" fmla="*/ 0 h 400110"/>
              <a:gd name="connsiteX1" fmla="*/ 571386 w 2285543"/>
              <a:gd name="connsiteY1" fmla="*/ 0 h 400110"/>
              <a:gd name="connsiteX2" fmla="*/ 1097061 w 2285543"/>
              <a:gd name="connsiteY2" fmla="*/ 0 h 400110"/>
              <a:gd name="connsiteX3" fmla="*/ 1668446 w 2285543"/>
              <a:gd name="connsiteY3" fmla="*/ 0 h 400110"/>
              <a:gd name="connsiteX4" fmla="*/ 2285543 w 2285543"/>
              <a:gd name="connsiteY4" fmla="*/ 0 h 400110"/>
              <a:gd name="connsiteX5" fmla="*/ 2285543 w 2285543"/>
              <a:gd name="connsiteY5" fmla="*/ 400110 h 400110"/>
              <a:gd name="connsiteX6" fmla="*/ 1782724 w 2285543"/>
              <a:gd name="connsiteY6" fmla="*/ 400110 h 400110"/>
              <a:gd name="connsiteX7" fmla="*/ 1279904 w 2285543"/>
              <a:gd name="connsiteY7" fmla="*/ 400110 h 400110"/>
              <a:gd name="connsiteX8" fmla="*/ 754229 w 2285543"/>
              <a:gd name="connsiteY8" fmla="*/ 400110 h 400110"/>
              <a:gd name="connsiteX9" fmla="*/ 0 w 2285543"/>
              <a:gd name="connsiteY9" fmla="*/ 400110 h 400110"/>
              <a:gd name="connsiteX10" fmla="*/ 0 w 228554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543" h="400110" fill="none" extrusionOk="0">
                <a:moveTo>
                  <a:pt x="0" y="0"/>
                </a:moveTo>
                <a:cubicBezTo>
                  <a:pt x="151479" y="-27883"/>
                  <a:pt x="415172" y="4938"/>
                  <a:pt x="571386" y="0"/>
                </a:cubicBezTo>
                <a:cubicBezTo>
                  <a:pt x="727600" y="-4938"/>
                  <a:pt x="973541" y="56883"/>
                  <a:pt x="1097061" y="0"/>
                </a:cubicBezTo>
                <a:cubicBezTo>
                  <a:pt x="1220582" y="-56883"/>
                  <a:pt x="1406634" y="17468"/>
                  <a:pt x="1668446" y="0"/>
                </a:cubicBezTo>
                <a:cubicBezTo>
                  <a:pt x="1930258" y="-17468"/>
                  <a:pt x="2146767" y="72415"/>
                  <a:pt x="2285543" y="0"/>
                </a:cubicBezTo>
                <a:cubicBezTo>
                  <a:pt x="2302022" y="155261"/>
                  <a:pt x="2245213" y="253405"/>
                  <a:pt x="2285543" y="400110"/>
                </a:cubicBezTo>
                <a:cubicBezTo>
                  <a:pt x="2161794" y="444687"/>
                  <a:pt x="1984712" y="383642"/>
                  <a:pt x="1782724" y="400110"/>
                </a:cubicBezTo>
                <a:cubicBezTo>
                  <a:pt x="1580736" y="416578"/>
                  <a:pt x="1464254" y="381978"/>
                  <a:pt x="1279904" y="400110"/>
                </a:cubicBezTo>
                <a:cubicBezTo>
                  <a:pt x="1095554" y="418242"/>
                  <a:pt x="1002953" y="378293"/>
                  <a:pt x="754229" y="400110"/>
                </a:cubicBezTo>
                <a:cubicBezTo>
                  <a:pt x="505506" y="421927"/>
                  <a:pt x="259682" y="385525"/>
                  <a:pt x="0" y="400110"/>
                </a:cubicBezTo>
                <a:cubicBezTo>
                  <a:pt x="-33816" y="268644"/>
                  <a:pt x="15284" y="96193"/>
                  <a:pt x="0" y="0"/>
                </a:cubicBezTo>
                <a:close/>
              </a:path>
              <a:path w="2285543" h="400110" stroke="0" extrusionOk="0">
                <a:moveTo>
                  <a:pt x="0" y="0"/>
                </a:moveTo>
                <a:cubicBezTo>
                  <a:pt x="203738" y="-40854"/>
                  <a:pt x="428310" y="34545"/>
                  <a:pt x="571386" y="0"/>
                </a:cubicBezTo>
                <a:cubicBezTo>
                  <a:pt x="714462" y="-34545"/>
                  <a:pt x="996757" y="834"/>
                  <a:pt x="1188482" y="0"/>
                </a:cubicBezTo>
                <a:cubicBezTo>
                  <a:pt x="1380207" y="-834"/>
                  <a:pt x="1615847" y="30218"/>
                  <a:pt x="1782724" y="0"/>
                </a:cubicBezTo>
                <a:cubicBezTo>
                  <a:pt x="1949601" y="-30218"/>
                  <a:pt x="2151933" y="33473"/>
                  <a:pt x="2285543" y="0"/>
                </a:cubicBezTo>
                <a:cubicBezTo>
                  <a:pt x="2305448" y="117899"/>
                  <a:pt x="2277901" y="260243"/>
                  <a:pt x="2285543" y="400110"/>
                </a:cubicBezTo>
                <a:cubicBezTo>
                  <a:pt x="2071787" y="422382"/>
                  <a:pt x="1867307" y="337894"/>
                  <a:pt x="1759868" y="400110"/>
                </a:cubicBezTo>
                <a:cubicBezTo>
                  <a:pt x="1652429" y="462326"/>
                  <a:pt x="1393905" y="391338"/>
                  <a:pt x="1142772" y="400110"/>
                </a:cubicBezTo>
                <a:cubicBezTo>
                  <a:pt x="891639" y="408882"/>
                  <a:pt x="724901" y="331370"/>
                  <a:pt x="525675" y="400110"/>
                </a:cubicBezTo>
                <a:cubicBezTo>
                  <a:pt x="326449" y="468850"/>
                  <a:pt x="258421" y="359642"/>
                  <a:pt x="0" y="400110"/>
                </a:cubicBezTo>
                <a:cubicBezTo>
                  <a:pt x="-32959" y="221435"/>
                  <a:pt x="14886" y="133505"/>
                  <a:pt x="0" y="0"/>
                </a:cubicBezTo>
                <a:close/>
              </a:path>
            </a:pathLst>
          </a:custGeom>
          <a:solidFill>
            <a:srgbClr val="FF99CC"/>
          </a:solidFill>
          <a:ln>
            <a:solidFill>
              <a:schemeClr val="tx1"/>
            </a:solidFill>
            <a:extLst>
              <a:ext uri="{C807C97D-BFC1-408E-A445-0C87EB9F89A2}">
                <ask:lineSketchStyleProps xmlns:ask="http://schemas.microsoft.com/office/drawing/2018/sketchyshapes" sd="1922213628">
                  <a:prstGeom prst="rect">
                    <a:avLst/>
                  </a:prstGeom>
                  <ask:type>
                    <ask:lineSketchScribble/>
                  </ask:type>
                </ask:lineSketchStyleProps>
              </a:ext>
            </a:extLst>
          </a:ln>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العِدَّة / (دين 201)</a:t>
            </a:r>
            <a:endParaRPr lang="fr-FR"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80790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par>
                          <p:cTn id="15" fill="hold">
                            <p:stCondLst>
                              <p:cond delay="4000"/>
                            </p:stCondLst>
                            <p:childTnLst>
                              <p:par>
                                <p:cTn id="16" presetID="21" presetClass="entr" presetSubtype="1" fill="hold"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heel(1)">
                                      <p:cBhvr>
                                        <p:cTn id="18" dur="2000"/>
                                        <p:tgtEl>
                                          <p:spTgt spid="4">
                                            <p:txEl>
                                              <p:pRg st="0" end="0"/>
                                            </p:txEl>
                                          </p:spTgt>
                                        </p:tgtEl>
                                      </p:cBhvr>
                                    </p:animEffect>
                                  </p:childTnLst>
                                </p:cTn>
                              </p:par>
                            </p:childTnLst>
                          </p:cTn>
                        </p:par>
                        <p:par>
                          <p:cTn id="19" fill="hold">
                            <p:stCondLst>
                              <p:cond delay="6000"/>
                            </p:stCondLst>
                            <p:childTnLst>
                              <p:par>
                                <p:cTn id="20" presetID="47" presetClass="entr" presetSubtype="0" fill="hold"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7000"/>
                            </p:stCondLst>
                            <p:childTnLst>
                              <p:par>
                                <p:cTn id="26" presetID="47" presetClass="entr" presetSubtype="0"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8000"/>
                            </p:stCondLst>
                            <p:childTnLst>
                              <p:par>
                                <p:cTn id="32" presetID="47" presetClass="entr" presetSubtype="0" fill="hold" nodeType="after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1000"/>
                                        <p:tgtEl>
                                          <p:spTgt spid="4">
                                            <p:txEl>
                                              <p:pRg st="3" end="3"/>
                                            </p:txEl>
                                          </p:spTgt>
                                        </p:tgtEl>
                                      </p:cBhvr>
                                    </p:animEffect>
                                    <p:anim calcmode="lin" valueType="num">
                                      <p:cBhvr>
                                        <p:cTn id="3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9000"/>
                            </p:stCondLst>
                            <p:childTnLst>
                              <p:par>
                                <p:cTn id="38" presetID="47" presetClass="entr" presetSubtype="0" fill="hold" nodeType="after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FC1DC9-7A55-40C6-B187-29D2738E4C3C}"/>
              </a:ext>
            </a:extLst>
          </p:cNvPr>
          <p:cNvSpPr/>
          <p:nvPr/>
        </p:nvSpPr>
        <p:spPr>
          <a:xfrm>
            <a:off x="4628826" y="128531"/>
            <a:ext cx="2934346" cy="576005"/>
          </a:xfrm>
          <a:custGeom>
            <a:avLst/>
            <a:gdLst>
              <a:gd name="connsiteX0" fmla="*/ 0 w 2934346"/>
              <a:gd name="connsiteY0" fmla="*/ 96003 h 576005"/>
              <a:gd name="connsiteX1" fmla="*/ 96003 w 2934346"/>
              <a:gd name="connsiteY1" fmla="*/ 0 h 576005"/>
              <a:gd name="connsiteX2" fmla="*/ 644471 w 2934346"/>
              <a:gd name="connsiteY2" fmla="*/ 0 h 576005"/>
              <a:gd name="connsiteX3" fmla="*/ 1247786 w 2934346"/>
              <a:gd name="connsiteY3" fmla="*/ 0 h 576005"/>
              <a:gd name="connsiteX4" fmla="*/ 1713984 w 2934346"/>
              <a:gd name="connsiteY4" fmla="*/ 0 h 576005"/>
              <a:gd name="connsiteX5" fmla="*/ 2235028 w 2934346"/>
              <a:gd name="connsiteY5" fmla="*/ 0 h 576005"/>
              <a:gd name="connsiteX6" fmla="*/ 2838343 w 2934346"/>
              <a:gd name="connsiteY6" fmla="*/ 0 h 576005"/>
              <a:gd name="connsiteX7" fmla="*/ 2934346 w 2934346"/>
              <a:gd name="connsiteY7" fmla="*/ 96003 h 576005"/>
              <a:gd name="connsiteX8" fmla="*/ 2934346 w 2934346"/>
              <a:gd name="connsiteY8" fmla="*/ 480002 h 576005"/>
              <a:gd name="connsiteX9" fmla="*/ 2838343 w 2934346"/>
              <a:gd name="connsiteY9" fmla="*/ 576005 h 576005"/>
              <a:gd name="connsiteX10" fmla="*/ 2289875 w 2934346"/>
              <a:gd name="connsiteY10" fmla="*/ 576005 h 576005"/>
              <a:gd name="connsiteX11" fmla="*/ 1768830 w 2934346"/>
              <a:gd name="connsiteY11" fmla="*/ 576005 h 576005"/>
              <a:gd name="connsiteX12" fmla="*/ 1165516 w 2934346"/>
              <a:gd name="connsiteY12" fmla="*/ 576005 h 576005"/>
              <a:gd name="connsiteX13" fmla="*/ 644471 w 2934346"/>
              <a:gd name="connsiteY13" fmla="*/ 576005 h 576005"/>
              <a:gd name="connsiteX14" fmla="*/ 96003 w 2934346"/>
              <a:gd name="connsiteY14" fmla="*/ 576005 h 576005"/>
              <a:gd name="connsiteX15" fmla="*/ 0 w 2934346"/>
              <a:gd name="connsiteY15" fmla="*/ 480002 h 576005"/>
              <a:gd name="connsiteX16" fmla="*/ 0 w 2934346"/>
              <a:gd name="connsiteY16" fmla="*/ 96003 h 57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34346" h="576005" fill="none" extrusionOk="0">
                <a:moveTo>
                  <a:pt x="0" y="96003"/>
                </a:moveTo>
                <a:cubicBezTo>
                  <a:pt x="6526" y="35308"/>
                  <a:pt x="46590" y="2105"/>
                  <a:pt x="96003" y="0"/>
                </a:cubicBezTo>
                <a:cubicBezTo>
                  <a:pt x="364666" y="-26911"/>
                  <a:pt x="503900" y="53395"/>
                  <a:pt x="644471" y="0"/>
                </a:cubicBezTo>
                <a:cubicBezTo>
                  <a:pt x="785042" y="-53395"/>
                  <a:pt x="1056818" y="71314"/>
                  <a:pt x="1247786" y="0"/>
                </a:cubicBezTo>
                <a:cubicBezTo>
                  <a:pt x="1438754" y="-71314"/>
                  <a:pt x="1562490" y="12795"/>
                  <a:pt x="1713984" y="0"/>
                </a:cubicBezTo>
                <a:cubicBezTo>
                  <a:pt x="1865478" y="-12795"/>
                  <a:pt x="2017803" y="21924"/>
                  <a:pt x="2235028" y="0"/>
                </a:cubicBezTo>
                <a:cubicBezTo>
                  <a:pt x="2452253" y="-21924"/>
                  <a:pt x="2642336" y="31306"/>
                  <a:pt x="2838343" y="0"/>
                </a:cubicBezTo>
                <a:cubicBezTo>
                  <a:pt x="2879103" y="9413"/>
                  <a:pt x="2935321" y="51054"/>
                  <a:pt x="2934346" y="96003"/>
                </a:cubicBezTo>
                <a:cubicBezTo>
                  <a:pt x="2949876" y="220933"/>
                  <a:pt x="2906130" y="336033"/>
                  <a:pt x="2934346" y="480002"/>
                </a:cubicBezTo>
                <a:cubicBezTo>
                  <a:pt x="2919747" y="526752"/>
                  <a:pt x="2886964" y="578344"/>
                  <a:pt x="2838343" y="576005"/>
                </a:cubicBezTo>
                <a:cubicBezTo>
                  <a:pt x="2672787" y="582096"/>
                  <a:pt x="2490957" y="515444"/>
                  <a:pt x="2289875" y="576005"/>
                </a:cubicBezTo>
                <a:cubicBezTo>
                  <a:pt x="2088793" y="636566"/>
                  <a:pt x="1934253" y="545055"/>
                  <a:pt x="1768830" y="576005"/>
                </a:cubicBezTo>
                <a:cubicBezTo>
                  <a:pt x="1603408" y="606955"/>
                  <a:pt x="1431217" y="566092"/>
                  <a:pt x="1165516" y="576005"/>
                </a:cubicBezTo>
                <a:cubicBezTo>
                  <a:pt x="899815" y="585918"/>
                  <a:pt x="806903" y="536371"/>
                  <a:pt x="644471" y="576005"/>
                </a:cubicBezTo>
                <a:cubicBezTo>
                  <a:pt x="482040" y="615639"/>
                  <a:pt x="226476" y="544046"/>
                  <a:pt x="96003" y="576005"/>
                </a:cubicBezTo>
                <a:cubicBezTo>
                  <a:pt x="38987" y="570653"/>
                  <a:pt x="-5578" y="537724"/>
                  <a:pt x="0" y="480002"/>
                </a:cubicBezTo>
                <a:cubicBezTo>
                  <a:pt x="-31570" y="383352"/>
                  <a:pt x="17049" y="245912"/>
                  <a:pt x="0" y="96003"/>
                </a:cubicBezTo>
                <a:close/>
              </a:path>
              <a:path w="2934346" h="576005" stroke="0" extrusionOk="0">
                <a:moveTo>
                  <a:pt x="0" y="96003"/>
                </a:moveTo>
                <a:cubicBezTo>
                  <a:pt x="-7348" y="39144"/>
                  <a:pt x="45922" y="-2825"/>
                  <a:pt x="96003" y="0"/>
                </a:cubicBezTo>
                <a:cubicBezTo>
                  <a:pt x="218642" y="-27996"/>
                  <a:pt x="442609" y="50430"/>
                  <a:pt x="562201" y="0"/>
                </a:cubicBezTo>
                <a:cubicBezTo>
                  <a:pt x="681793" y="-50430"/>
                  <a:pt x="878652" y="58570"/>
                  <a:pt x="1055822" y="0"/>
                </a:cubicBezTo>
                <a:cubicBezTo>
                  <a:pt x="1232992" y="-58570"/>
                  <a:pt x="1333806" y="41430"/>
                  <a:pt x="1604290" y="0"/>
                </a:cubicBezTo>
                <a:cubicBezTo>
                  <a:pt x="1874774" y="-41430"/>
                  <a:pt x="1969796" y="62622"/>
                  <a:pt x="2180181" y="0"/>
                </a:cubicBezTo>
                <a:cubicBezTo>
                  <a:pt x="2390566" y="-62622"/>
                  <a:pt x="2657015" y="72971"/>
                  <a:pt x="2838343" y="0"/>
                </a:cubicBezTo>
                <a:cubicBezTo>
                  <a:pt x="2892578" y="-5266"/>
                  <a:pt x="2929332" y="32456"/>
                  <a:pt x="2934346" y="96003"/>
                </a:cubicBezTo>
                <a:cubicBezTo>
                  <a:pt x="2934657" y="286914"/>
                  <a:pt x="2912327" y="350808"/>
                  <a:pt x="2934346" y="480002"/>
                </a:cubicBezTo>
                <a:cubicBezTo>
                  <a:pt x="2931937" y="531001"/>
                  <a:pt x="2886363" y="584726"/>
                  <a:pt x="2838343" y="576005"/>
                </a:cubicBezTo>
                <a:cubicBezTo>
                  <a:pt x="2590928" y="632252"/>
                  <a:pt x="2470878" y="529226"/>
                  <a:pt x="2262452" y="576005"/>
                </a:cubicBezTo>
                <a:cubicBezTo>
                  <a:pt x="2054026" y="622784"/>
                  <a:pt x="1832044" y="575721"/>
                  <a:pt x="1686560" y="576005"/>
                </a:cubicBezTo>
                <a:cubicBezTo>
                  <a:pt x="1541076" y="576289"/>
                  <a:pt x="1324911" y="549613"/>
                  <a:pt x="1110669" y="576005"/>
                </a:cubicBezTo>
                <a:cubicBezTo>
                  <a:pt x="896427" y="602397"/>
                  <a:pt x="722553" y="559143"/>
                  <a:pt x="589624" y="576005"/>
                </a:cubicBezTo>
                <a:cubicBezTo>
                  <a:pt x="456695" y="592867"/>
                  <a:pt x="228333" y="546215"/>
                  <a:pt x="96003" y="576005"/>
                </a:cubicBezTo>
                <a:cubicBezTo>
                  <a:pt x="34579" y="570842"/>
                  <a:pt x="-8206" y="531095"/>
                  <a:pt x="0" y="480002"/>
                </a:cubicBezTo>
                <a:cubicBezTo>
                  <a:pt x="-22837" y="381568"/>
                  <a:pt x="40360" y="219195"/>
                  <a:pt x="0" y="96003"/>
                </a:cubicBezTo>
                <a:close/>
              </a:path>
            </a:pathLst>
          </a:custGeom>
          <a:solidFill>
            <a:srgbClr val="9999FF"/>
          </a:solidFill>
          <a:ln>
            <a:extLst>
              <a:ext uri="{C807C97D-BFC1-408E-A445-0C87EB9F89A2}">
                <ask:lineSketchStyleProps xmlns:ask="http://schemas.microsoft.com/office/drawing/2018/sketchyshapes" sd="747565568">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rPr>
              <a:t>نشاط</a:t>
            </a:r>
            <a:endParaRPr kumimoji="0" lang="en-US" sz="36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10" name="Flowchart: Alternate Process 9">
            <a:extLst>
              <a:ext uri="{FF2B5EF4-FFF2-40B4-BE49-F238E27FC236}">
                <a16:creationId xmlns:a16="http://schemas.microsoft.com/office/drawing/2014/main" id="{F25E769C-D401-49C7-A8B6-73BF308CE22A}"/>
              </a:ext>
            </a:extLst>
          </p:cNvPr>
          <p:cNvSpPr/>
          <p:nvPr/>
        </p:nvSpPr>
        <p:spPr>
          <a:xfrm>
            <a:off x="123730" y="2154981"/>
            <a:ext cx="5444400" cy="507427"/>
          </a:xfrm>
          <a:prstGeom prst="flowChartAlternateProcess">
            <a:avLst/>
          </a:prstGeom>
          <a:solidFill>
            <a:schemeClr val="accent6">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التعليل</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1" name="Flowchart: Alternate Process 10">
            <a:extLst>
              <a:ext uri="{FF2B5EF4-FFF2-40B4-BE49-F238E27FC236}">
                <a16:creationId xmlns:a16="http://schemas.microsoft.com/office/drawing/2014/main" id="{FFB8B050-5FAB-480C-9B80-E4BFE463D7E6}"/>
              </a:ext>
            </a:extLst>
          </p:cNvPr>
          <p:cNvSpPr/>
          <p:nvPr/>
        </p:nvSpPr>
        <p:spPr>
          <a:xfrm>
            <a:off x="5801239" y="2150740"/>
            <a:ext cx="6237026" cy="507428"/>
          </a:xfrm>
          <a:prstGeom prst="flowChartAlternateProcess">
            <a:avLst/>
          </a:prstGeom>
          <a:solidFill>
            <a:schemeClr val="accent6">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المسألة</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3" name="Rectangle: Rounded Corners 12">
            <a:extLst>
              <a:ext uri="{FF2B5EF4-FFF2-40B4-BE49-F238E27FC236}">
                <a16:creationId xmlns:a16="http://schemas.microsoft.com/office/drawing/2014/main" id="{C9AD5975-1222-47C4-AC6C-9076D57C5EB7}"/>
              </a:ext>
            </a:extLst>
          </p:cNvPr>
          <p:cNvSpPr/>
          <p:nvPr/>
        </p:nvSpPr>
        <p:spPr>
          <a:xfrm>
            <a:off x="5801689" y="4696079"/>
            <a:ext cx="6256498" cy="1049097"/>
          </a:xfrm>
          <a:prstGeom prst="roundRect">
            <a:avLst/>
          </a:prstGeom>
          <a:solidFill>
            <a:schemeClr val="accent2">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r>
              <a:rPr kumimoji="0" lang="ar-BH" sz="2800" b="1" i="0" u="none" strike="noStrike" kern="1200" cap="none" spc="0" normalizeH="0" baseline="0" noProof="0" dirty="0">
                <a:ln>
                  <a:noFill/>
                </a:ln>
                <a:solidFill>
                  <a:srgbClr val="000000"/>
                </a:solidFill>
                <a:effectLst/>
                <a:uLnTx/>
                <a:uFillTx/>
                <a:latin typeface="Sakkal Majalla" panose="02000000000000000000" pitchFamily="2" charset="-78"/>
                <a:ea typeface="Calibri" panose="020F0502020204030204" pitchFamily="34" charset="0"/>
                <a:cs typeface="Sakkal Majalla" panose="02000000000000000000" pitchFamily="2" charset="-78"/>
              </a:rPr>
              <a:t>جواز الزينة وتوابعها للمعتدّة من طلاق رجعي.</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sp>
        <p:nvSpPr>
          <p:cNvPr id="16" name="Rectangle: Rounded Corners 15">
            <a:extLst>
              <a:ext uri="{FF2B5EF4-FFF2-40B4-BE49-F238E27FC236}">
                <a16:creationId xmlns:a16="http://schemas.microsoft.com/office/drawing/2014/main" id="{3A3FD02D-A2CB-4AB4-8A66-5494EF3F9622}"/>
              </a:ext>
            </a:extLst>
          </p:cNvPr>
          <p:cNvSpPr/>
          <p:nvPr/>
        </p:nvSpPr>
        <p:spPr>
          <a:xfrm>
            <a:off x="5801239" y="3150455"/>
            <a:ext cx="6237026" cy="1053337"/>
          </a:xfrm>
          <a:prstGeom prst="roundRect">
            <a:avLst/>
          </a:prstGeom>
          <a:solidFill>
            <a:schemeClr val="bg1">
              <a:lumMod val="95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50000"/>
              </a:lnSpc>
            </a:pPr>
            <a:r>
              <a:rPr lang="ar-BH" sz="25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لا </a:t>
            </a:r>
            <a:r>
              <a:rPr lang="ar-BH" sz="2800" b="1" dirty="0">
                <a:solidFill>
                  <a:schemeClr val="tx1"/>
                </a:solidFill>
                <a:latin typeface="Sakkal Majalla" panose="02000000000000000000" pitchFamily="2" charset="-78"/>
                <a:cs typeface="Sakkal Majalla" panose="02000000000000000000" pitchFamily="2" charset="-78"/>
              </a:rPr>
              <a:t>يحلّ للزوج أن يُخرِجَ </a:t>
            </a:r>
            <a:r>
              <a:rPr lang="ar-BH" sz="2800" b="1" dirty="0" err="1">
                <a:solidFill>
                  <a:schemeClr val="tx1"/>
                </a:solidFill>
                <a:latin typeface="Sakkal Majalla" panose="02000000000000000000" pitchFamily="2" charset="-78"/>
                <a:cs typeface="Sakkal Majalla" panose="02000000000000000000" pitchFamily="2" charset="-78"/>
              </a:rPr>
              <a:t>طليقته</a:t>
            </a:r>
            <a:r>
              <a:rPr lang="ar-BH" sz="2800" b="1" dirty="0">
                <a:solidFill>
                  <a:schemeClr val="tx1"/>
                </a:solidFill>
                <a:latin typeface="Sakkal Majalla" panose="02000000000000000000" pitchFamily="2" charset="-78"/>
                <a:cs typeface="Sakkal Majalla" panose="02000000000000000000" pitchFamily="2" charset="-78"/>
              </a:rPr>
              <a:t> التي طلقها طلاقًا رجعيًا من بيت الزوجيّة في أثناء العِدَّة.</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8" name="Rectangle: Rounded Corners 17">
            <a:extLst>
              <a:ext uri="{FF2B5EF4-FFF2-40B4-BE49-F238E27FC236}">
                <a16:creationId xmlns:a16="http://schemas.microsoft.com/office/drawing/2014/main" id="{ECD423B5-A48B-46B9-AF98-B13E88C4A137}"/>
              </a:ext>
            </a:extLst>
          </p:cNvPr>
          <p:cNvSpPr/>
          <p:nvPr/>
        </p:nvSpPr>
        <p:spPr>
          <a:xfrm>
            <a:off x="4514588" y="1088368"/>
            <a:ext cx="3162817" cy="576005"/>
          </a:xfrm>
          <a:custGeom>
            <a:avLst/>
            <a:gdLst>
              <a:gd name="connsiteX0" fmla="*/ 0 w 3162817"/>
              <a:gd name="connsiteY0" fmla="*/ 96003 h 576005"/>
              <a:gd name="connsiteX1" fmla="*/ 96003 w 3162817"/>
              <a:gd name="connsiteY1" fmla="*/ 0 h 576005"/>
              <a:gd name="connsiteX2" fmla="*/ 749581 w 3162817"/>
              <a:gd name="connsiteY2" fmla="*/ 0 h 576005"/>
              <a:gd name="connsiteX3" fmla="*/ 1373452 w 3162817"/>
              <a:gd name="connsiteY3" fmla="*/ 0 h 576005"/>
              <a:gd name="connsiteX4" fmla="*/ 1997322 w 3162817"/>
              <a:gd name="connsiteY4" fmla="*/ 0 h 576005"/>
              <a:gd name="connsiteX5" fmla="*/ 2532068 w 3162817"/>
              <a:gd name="connsiteY5" fmla="*/ 0 h 576005"/>
              <a:gd name="connsiteX6" fmla="*/ 3066814 w 3162817"/>
              <a:gd name="connsiteY6" fmla="*/ 0 h 576005"/>
              <a:gd name="connsiteX7" fmla="*/ 3162817 w 3162817"/>
              <a:gd name="connsiteY7" fmla="*/ 96003 h 576005"/>
              <a:gd name="connsiteX8" fmla="*/ 3162817 w 3162817"/>
              <a:gd name="connsiteY8" fmla="*/ 480002 h 576005"/>
              <a:gd name="connsiteX9" fmla="*/ 3066814 w 3162817"/>
              <a:gd name="connsiteY9" fmla="*/ 576005 h 576005"/>
              <a:gd name="connsiteX10" fmla="*/ 2532068 w 3162817"/>
              <a:gd name="connsiteY10" fmla="*/ 576005 h 576005"/>
              <a:gd name="connsiteX11" fmla="*/ 1967614 w 3162817"/>
              <a:gd name="connsiteY11" fmla="*/ 576005 h 576005"/>
              <a:gd name="connsiteX12" fmla="*/ 1432868 w 3162817"/>
              <a:gd name="connsiteY12" fmla="*/ 576005 h 576005"/>
              <a:gd name="connsiteX13" fmla="*/ 779290 w 3162817"/>
              <a:gd name="connsiteY13" fmla="*/ 576005 h 576005"/>
              <a:gd name="connsiteX14" fmla="*/ 96003 w 3162817"/>
              <a:gd name="connsiteY14" fmla="*/ 576005 h 576005"/>
              <a:gd name="connsiteX15" fmla="*/ 0 w 3162817"/>
              <a:gd name="connsiteY15" fmla="*/ 480002 h 576005"/>
              <a:gd name="connsiteX16" fmla="*/ 0 w 3162817"/>
              <a:gd name="connsiteY16" fmla="*/ 96003 h 57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62817" h="576005" fill="none" extrusionOk="0">
                <a:moveTo>
                  <a:pt x="0" y="96003"/>
                </a:moveTo>
                <a:cubicBezTo>
                  <a:pt x="2564" y="43620"/>
                  <a:pt x="34805" y="-2641"/>
                  <a:pt x="96003" y="0"/>
                </a:cubicBezTo>
                <a:cubicBezTo>
                  <a:pt x="395903" y="-27676"/>
                  <a:pt x="568949" y="-2103"/>
                  <a:pt x="749581" y="0"/>
                </a:cubicBezTo>
                <a:cubicBezTo>
                  <a:pt x="930213" y="2103"/>
                  <a:pt x="1188793" y="29180"/>
                  <a:pt x="1373452" y="0"/>
                </a:cubicBezTo>
                <a:cubicBezTo>
                  <a:pt x="1558111" y="-29180"/>
                  <a:pt x="1762208" y="11368"/>
                  <a:pt x="1997322" y="0"/>
                </a:cubicBezTo>
                <a:cubicBezTo>
                  <a:pt x="2232436" y="-11368"/>
                  <a:pt x="2269161" y="-17288"/>
                  <a:pt x="2532068" y="0"/>
                </a:cubicBezTo>
                <a:cubicBezTo>
                  <a:pt x="2794975" y="17288"/>
                  <a:pt x="2932072" y="-580"/>
                  <a:pt x="3066814" y="0"/>
                </a:cubicBezTo>
                <a:cubicBezTo>
                  <a:pt x="3120607" y="3060"/>
                  <a:pt x="3165551" y="48825"/>
                  <a:pt x="3162817" y="96003"/>
                </a:cubicBezTo>
                <a:cubicBezTo>
                  <a:pt x="3179801" y="276373"/>
                  <a:pt x="3165734" y="345022"/>
                  <a:pt x="3162817" y="480002"/>
                </a:cubicBezTo>
                <a:cubicBezTo>
                  <a:pt x="3164063" y="536173"/>
                  <a:pt x="3117228" y="576073"/>
                  <a:pt x="3066814" y="576005"/>
                </a:cubicBezTo>
                <a:cubicBezTo>
                  <a:pt x="2920807" y="595278"/>
                  <a:pt x="2641357" y="568327"/>
                  <a:pt x="2532068" y="576005"/>
                </a:cubicBezTo>
                <a:cubicBezTo>
                  <a:pt x="2422779" y="583683"/>
                  <a:pt x="2246471" y="548144"/>
                  <a:pt x="1967614" y="576005"/>
                </a:cubicBezTo>
                <a:cubicBezTo>
                  <a:pt x="1688757" y="603866"/>
                  <a:pt x="1631768" y="599331"/>
                  <a:pt x="1432868" y="576005"/>
                </a:cubicBezTo>
                <a:cubicBezTo>
                  <a:pt x="1233968" y="552679"/>
                  <a:pt x="922291" y="576727"/>
                  <a:pt x="779290" y="576005"/>
                </a:cubicBezTo>
                <a:cubicBezTo>
                  <a:pt x="636289" y="575283"/>
                  <a:pt x="314872" y="544907"/>
                  <a:pt x="96003" y="576005"/>
                </a:cubicBezTo>
                <a:cubicBezTo>
                  <a:pt x="41669" y="578605"/>
                  <a:pt x="111" y="535422"/>
                  <a:pt x="0" y="480002"/>
                </a:cubicBezTo>
                <a:cubicBezTo>
                  <a:pt x="-12717" y="316123"/>
                  <a:pt x="-15524" y="210753"/>
                  <a:pt x="0" y="96003"/>
                </a:cubicBezTo>
                <a:close/>
              </a:path>
              <a:path w="3162817" h="576005" stroke="0" extrusionOk="0">
                <a:moveTo>
                  <a:pt x="0" y="96003"/>
                </a:moveTo>
                <a:cubicBezTo>
                  <a:pt x="9350" y="33838"/>
                  <a:pt x="34839" y="6777"/>
                  <a:pt x="96003" y="0"/>
                </a:cubicBezTo>
                <a:cubicBezTo>
                  <a:pt x="367024" y="3341"/>
                  <a:pt x="439697" y="4989"/>
                  <a:pt x="660457" y="0"/>
                </a:cubicBezTo>
                <a:cubicBezTo>
                  <a:pt x="881217" y="-4989"/>
                  <a:pt x="1037023" y="1521"/>
                  <a:pt x="1284327" y="0"/>
                </a:cubicBezTo>
                <a:cubicBezTo>
                  <a:pt x="1531631" y="-1521"/>
                  <a:pt x="1741950" y="-15996"/>
                  <a:pt x="1937906" y="0"/>
                </a:cubicBezTo>
                <a:cubicBezTo>
                  <a:pt x="2133862" y="15996"/>
                  <a:pt x="2315671" y="13255"/>
                  <a:pt x="2442944" y="0"/>
                </a:cubicBezTo>
                <a:cubicBezTo>
                  <a:pt x="2570217" y="-13255"/>
                  <a:pt x="2815167" y="19045"/>
                  <a:pt x="3066814" y="0"/>
                </a:cubicBezTo>
                <a:cubicBezTo>
                  <a:pt x="3127713" y="5906"/>
                  <a:pt x="3159340" y="46453"/>
                  <a:pt x="3162817" y="96003"/>
                </a:cubicBezTo>
                <a:cubicBezTo>
                  <a:pt x="3181095" y="235655"/>
                  <a:pt x="3152092" y="388820"/>
                  <a:pt x="3162817" y="480002"/>
                </a:cubicBezTo>
                <a:cubicBezTo>
                  <a:pt x="3165182" y="539604"/>
                  <a:pt x="3130376" y="575824"/>
                  <a:pt x="3066814" y="576005"/>
                </a:cubicBezTo>
                <a:cubicBezTo>
                  <a:pt x="2756798" y="587445"/>
                  <a:pt x="2617930" y="567085"/>
                  <a:pt x="2413236" y="576005"/>
                </a:cubicBezTo>
                <a:cubicBezTo>
                  <a:pt x="2208542" y="584925"/>
                  <a:pt x="1950301" y="583067"/>
                  <a:pt x="1819073" y="576005"/>
                </a:cubicBezTo>
                <a:cubicBezTo>
                  <a:pt x="1687845" y="568943"/>
                  <a:pt x="1502628" y="552540"/>
                  <a:pt x="1254619" y="576005"/>
                </a:cubicBezTo>
                <a:cubicBezTo>
                  <a:pt x="1006610" y="599470"/>
                  <a:pt x="886736" y="596652"/>
                  <a:pt x="749581" y="576005"/>
                </a:cubicBezTo>
                <a:cubicBezTo>
                  <a:pt x="612426" y="555358"/>
                  <a:pt x="293942" y="572837"/>
                  <a:pt x="96003" y="576005"/>
                </a:cubicBezTo>
                <a:cubicBezTo>
                  <a:pt x="46897" y="581997"/>
                  <a:pt x="-8519" y="529369"/>
                  <a:pt x="0" y="480002"/>
                </a:cubicBezTo>
                <a:cubicBezTo>
                  <a:pt x="-14635" y="387063"/>
                  <a:pt x="-17146" y="221297"/>
                  <a:pt x="0" y="96003"/>
                </a:cubicBezTo>
                <a:close/>
              </a:path>
            </a:pathLst>
          </a:custGeom>
          <a:solidFill>
            <a:schemeClr val="accent1">
              <a:lumMod val="20000"/>
              <a:lumOff val="80000"/>
            </a:schemeClr>
          </a:solidFill>
          <a:ln>
            <a:prstDash val="sysDot"/>
            <a:extLst>
              <a:ext uri="{C807C97D-BFC1-408E-A445-0C87EB9F89A2}">
                <ask:lineSketchStyleProps xmlns:ask="http://schemas.microsoft.com/office/drawing/2018/sketchyshapes" sd="108841510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dirty="0">
                <a:solidFill>
                  <a:prstClr val="black"/>
                </a:solidFill>
                <a:latin typeface="Sakkal Majalla" panose="02000000000000000000" pitchFamily="2" charset="-78"/>
                <a:cs typeface="Sakkal Majalla" panose="02000000000000000000" pitchFamily="2" charset="-78"/>
              </a:rPr>
              <a:t>علِّل ما يأتي:</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21" name="Rectangle: Rounded Corners 20">
            <a:extLst>
              <a:ext uri="{FF2B5EF4-FFF2-40B4-BE49-F238E27FC236}">
                <a16:creationId xmlns:a16="http://schemas.microsoft.com/office/drawing/2014/main" id="{D2A9E75B-71CB-4979-AD0B-6C2ED8A8C30A}"/>
              </a:ext>
            </a:extLst>
          </p:cNvPr>
          <p:cNvSpPr/>
          <p:nvPr/>
        </p:nvSpPr>
        <p:spPr>
          <a:xfrm>
            <a:off x="133812" y="4691840"/>
            <a:ext cx="5444401" cy="1053336"/>
          </a:xfrm>
          <a:prstGeom prst="round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BH" sz="2500" b="1" dirty="0">
                <a:solidFill>
                  <a:srgbClr val="FF0000"/>
                </a:solidFill>
                <a:latin typeface="Sakkal Majalla" panose="02000000000000000000" pitchFamily="2" charset="-78"/>
                <a:cs typeface="Sakkal Majalla" panose="02000000000000000000" pitchFamily="2" charset="-78"/>
              </a:rPr>
              <a:t>لأنَّ هذه الأمور تُشَجِّعُ على عودة الحياة الزوجيّة.</a:t>
            </a:r>
            <a:endParaRPr kumimoji="0" lang="en-US" sz="25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22" name="Rectangle: Rounded Corners 21">
            <a:extLst>
              <a:ext uri="{FF2B5EF4-FFF2-40B4-BE49-F238E27FC236}">
                <a16:creationId xmlns:a16="http://schemas.microsoft.com/office/drawing/2014/main" id="{7652AFE5-46C4-42A4-B7EA-3C3E25F09499}"/>
              </a:ext>
            </a:extLst>
          </p:cNvPr>
          <p:cNvSpPr/>
          <p:nvPr/>
        </p:nvSpPr>
        <p:spPr>
          <a:xfrm>
            <a:off x="133813" y="3150456"/>
            <a:ext cx="5444401" cy="1053336"/>
          </a:xfrm>
          <a:prstGeom prst="roundRect">
            <a:avLst/>
          </a:prstGeom>
          <a:solidFill>
            <a:schemeClr val="bg1">
              <a:lumMod val="8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50000"/>
              </a:lnSpc>
              <a:defRPr/>
            </a:pPr>
            <a:r>
              <a:rPr lang="ar-BH" sz="2500" b="1" dirty="0">
                <a:solidFill>
                  <a:srgbClr val="FF0000"/>
                </a:solidFill>
                <a:latin typeface="Sakkal Majalla" panose="02000000000000000000" pitchFamily="2" charset="-78"/>
                <a:cs typeface="Sakkal Majalla" panose="02000000000000000000" pitchFamily="2" charset="-78"/>
              </a:rPr>
              <a:t>لأنَّها معتدّة لأجله، أي لأجل حفظ نسبه وعرضه، ولإمكانيّة وقوع المراجعة قبل انتهاء العدّة.</a:t>
            </a:r>
            <a:endParaRPr kumimoji="0" lang="en-US" sz="25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20" name="Rectangle: Rounded Corners 19">
            <a:extLst>
              <a:ext uri="{FF2B5EF4-FFF2-40B4-BE49-F238E27FC236}">
                <a16:creationId xmlns:a16="http://schemas.microsoft.com/office/drawing/2014/main" id="{40F158C3-52B9-4DB0-9C64-93916C17F1F9}"/>
              </a:ext>
            </a:extLst>
          </p:cNvPr>
          <p:cNvSpPr/>
          <p:nvPr/>
        </p:nvSpPr>
        <p:spPr>
          <a:xfrm>
            <a:off x="9010948" y="619848"/>
            <a:ext cx="3054440" cy="1053337"/>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chemeClr val="tx1"/>
                </a:solidFill>
                <a:latin typeface="Sakkal Majalla" panose="02000000000000000000" pitchFamily="2" charset="-78"/>
                <a:cs typeface="Sakkal Majalla" panose="02000000000000000000" pitchFamily="2" charset="-78"/>
              </a:rPr>
              <a:t>أجب عن النشاط قبل الاطلاع على الإجابة</a:t>
            </a:r>
            <a:endParaRPr lang="fr-FR" sz="2800" b="1" dirty="0">
              <a:solidFill>
                <a:schemeClr val="tx1"/>
              </a:solidFill>
              <a:latin typeface="Sakkal Majalla" panose="02000000000000000000" pitchFamily="2" charset="-78"/>
              <a:cs typeface="Sakkal Majalla" panose="02000000000000000000" pitchFamily="2" charset="-78"/>
            </a:endParaRPr>
          </a:p>
        </p:txBody>
      </p:sp>
      <p:sp>
        <p:nvSpPr>
          <p:cNvPr id="27" name="Rectangle: Rounded Corners 26">
            <a:extLst>
              <a:ext uri="{FF2B5EF4-FFF2-40B4-BE49-F238E27FC236}">
                <a16:creationId xmlns:a16="http://schemas.microsoft.com/office/drawing/2014/main" id="{9BC7DDFA-43BE-4202-B5CE-6FB14287CA09}"/>
              </a:ext>
            </a:extLst>
          </p:cNvPr>
          <p:cNvSpPr/>
          <p:nvPr/>
        </p:nvSpPr>
        <p:spPr>
          <a:xfrm>
            <a:off x="126612" y="689317"/>
            <a:ext cx="2569696"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800" b="1" dirty="0">
                <a:solidFill>
                  <a:schemeClr val="bg1"/>
                </a:solidFill>
                <a:latin typeface="Sakkal Majalla" panose="02000000000000000000" pitchFamily="2" charset="-78"/>
                <a:cs typeface="Sakkal Majalla" panose="02000000000000000000" pitchFamily="2" charset="-78"/>
              </a:rPr>
              <a:t>قَيِّم نفسك...</a:t>
            </a:r>
            <a:endParaRPr lang="fr-FR" sz="2800" b="1" dirty="0">
              <a:solidFill>
                <a:schemeClr val="bg1"/>
              </a:solidFill>
              <a:latin typeface="Sakkal Majalla" panose="02000000000000000000" pitchFamily="2" charset="-78"/>
              <a:cs typeface="Sakkal Majalla" panose="02000000000000000000" pitchFamily="2" charset="-78"/>
            </a:endParaRPr>
          </a:p>
        </p:txBody>
      </p:sp>
      <p:sp>
        <p:nvSpPr>
          <p:cNvPr id="30" name="Oval 29">
            <a:extLst>
              <a:ext uri="{FF2B5EF4-FFF2-40B4-BE49-F238E27FC236}">
                <a16:creationId xmlns:a16="http://schemas.microsoft.com/office/drawing/2014/main" id="{072CE964-CC45-47C1-BDE2-B6404938D7E5}"/>
              </a:ext>
            </a:extLst>
          </p:cNvPr>
          <p:cNvSpPr/>
          <p:nvPr/>
        </p:nvSpPr>
        <p:spPr>
          <a:xfrm>
            <a:off x="4792496" y="3876316"/>
            <a:ext cx="2017484" cy="1143000"/>
          </a:xfrm>
          <a:prstGeom prst="ellipse">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chemeClr val="tx1"/>
                </a:solidFill>
                <a:latin typeface="Sakkal Majalla" panose="02000000000000000000" pitchFamily="2" charset="-78"/>
                <a:cs typeface="Sakkal Majalla" panose="02000000000000000000" pitchFamily="2" charset="-78"/>
              </a:rPr>
              <a:t>عملٌ رائع...</a:t>
            </a:r>
          </a:p>
          <a:p>
            <a:pPr algn="ctr"/>
            <a:r>
              <a:rPr lang="ar-BH" sz="2400" b="1" dirty="0">
                <a:solidFill>
                  <a:schemeClr val="tx1"/>
                </a:solidFill>
                <a:latin typeface="Sakkal Majalla" panose="02000000000000000000" pitchFamily="2" charset="-78"/>
                <a:cs typeface="Sakkal Majalla" panose="02000000000000000000" pitchFamily="2" charset="-78"/>
              </a:rPr>
              <a:t>بارك الله فيك</a:t>
            </a:r>
            <a:endParaRPr lang="fr-FR" sz="2400" b="1" dirty="0">
              <a:solidFill>
                <a:schemeClr val="tx1"/>
              </a:solidFill>
              <a:latin typeface="Sakkal Majalla" panose="02000000000000000000" pitchFamily="2" charset="-78"/>
              <a:cs typeface="Sakkal Majalla" panose="02000000000000000000" pitchFamily="2" charset="-78"/>
            </a:endParaRPr>
          </a:p>
        </p:txBody>
      </p:sp>
      <p:sp>
        <p:nvSpPr>
          <p:cNvPr id="15" name="TextBox 16">
            <a:extLst>
              <a:ext uri="{FF2B5EF4-FFF2-40B4-BE49-F238E27FC236}">
                <a16:creationId xmlns:a16="http://schemas.microsoft.com/office/drawing/2014/main" id="{95356227-E235-4D9A-A80C-35AB0B3C03AD}"/>
              </a:ext>
            </a:extLst>
          </p:cNvPr>
          <p:cNvSpPr txBox="1"/>
          <p:nvPr/>
        </p:nvSpPr>
        <p:spPr>
          <a:xfrm>
            <a:off x="568320" y="128531"/>
            <a:ext cx="2285543" cy="400110"/>
          </a:xfrm>
          <a:custGeom>
            <a:avLst/>
            <a:gdLst>
              <a:gd name="connsiteX0" fmla="*/ 0 w 2285543"/>
              <a:gd name="connsiteY0" fmla="*/ 0 h 400110"/>
              <a:gd name="connsiteX1" fmla="*/ 571386 w 2285543"/>
              <a:gd name="connsiteY1" fmla="*/ 0 h 400110"/>
              <a:gd name="connsiteX2" fmla="*/ 1097061 w 2285543"/>
              <a:gd name="connsiteY2" fmla="*/ 0 h 400110"/>
              <a:gd name="connsiteX3" fmla="*/ 1668446 w 2285543"/>
              <a:gd name="connsiteY3" fmla="*/ 0 h 400110"/>
              <a:gd name="connsiteX4" fmla="*/ 2285543 w 2285543"/>
              <a:gd name="connsiteY4" fmla="*/ 0 h 400110"/>
              <a:gd name="connsiteX5" fmla="*/ 2285543 w 2285543"/>
              <a:gd name="connsiteY5" fmla="*/ 400110 h 400110"/>
              <a:gd name="connsiteX6" fmla="*/ 1782724 w 2285543"/>
              <a:gd name="connsiteY6" fmla="*/ 400110 h 400110"/>
              <a:gd name="connsiteX7" fmla="*/ 1279904 w 2285543"/>
              <a:gd name="connsiteY7" fmla="*/ 400110 h 400110"/>
              <a:gd name="connsiteX8" fmla="*/ 754229 w 2285543"/>
              <a:gd name="connsiteY8" fmla="*/ 400110 h 400110"/>
              <a:gd name="connsiteX9" fmla="*/ 0 w 2285543"/>
              <a:gd name="connsiteY9" fmla="*/ 400110 h 400110"/>
              <a:gd name="connsiteX10" fmla="*/ 0 w 228554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543" h="400110" fill="none" extrusionOk="0">
                <a:moveTo>
                  <a:pt x="0" y="0"/>
                </a:moveTo>
                <a:cubicBezTo>
                  <a:pt x="151479" y="-27883"/>
                  <a:pt x="415172" y="4938"/>
                  <a:pt x="571386" y="0"/>
                </a:cubicBezTo>
                <a:cubicBezTo>
                  <a:pt x="727600" y="-4938"/>
                  <a:pt x="973541" y="56883"/>
                  <a:pt x="1097061" y="0"/>
                </a:cubicBezTo>
                <a:cubicBezTo>
                  <a:pt x="1220582" y="-56883"/>
                  <a:pt x="1406634" y="17468"/>
                  <a:pt x="1668446" y="0"/>
                </a:cubicBezTo>
                <a:cubicBezTo>
                  <a:pt x="1930258" y="-17468"/>
                  <a:pt x="2146767" y="72415"/>
                  <a:pt x="2285543" y="0"/>
                </a:cubicBezTo>
                <a:cubicBezTo>
                  <a:pt x="2302022" y="155261"/>
                  <a:pt x="2245213" y="253405"/>
                  <a:pt x="2285543" y="400110"/>
                </a:cubicBezTo>
                <a:cubicBezTo>
                  <a:pt x="2161794" y="444687"/>
                  <a:pt x="1984712" y="383642"/>
                  <a:pt x="1782724" y="400110"/>
                </a:cubicBezTo>
                <a:cubicBezTo>
                  <a:pt x="1580736" y="416578"/>
                  <a:pt x="1464254" y="381978"/>
                  <a:pt x="1279904" y="400110"/>
                </a:cubicBezTo>
                <a:cubicBezTo>
                  <a:pt x="1095554" y="418242"/>
                  <a:pt x="1002953" y="378293"/>
                  <a:pt x="754229" y="400110"/>
                </a:cubicBezTo>
                <a:cubicBezTo>
                  <a:pt x="505506" y="421927"/>
                  <a:pt x="259682" y="385525"/>
                  <a:pt x="0" y="400110"/>
                </a:cubicBezTo>
                <a:cubicBezTo>
                  <a:pt x="-33816" y="268644"/>
                  <a:pt x="15284" y="96193"/>
                  <a:pt x="0" y="0"/>
                </a:cubicBezTo>
                <a:close/>
              </a:path>
              <a:path w="2285543" h="400110" stroke="0" extrusionOk="0">
                <a:moveTo>
                  <a:pt x="0" y="0"/>
                </a:moveTo>
                <a:cubicBezTo>
                  <a:pt x="203738" y="-40854"/>
                  <a:pt x="428310" y="34545"/>
                  <a:pt x="571386" y="0"/>
                </a:cubicBezTo>
                <a:cubicBezTo>
                  <a:pt x="714462" y="-34545"/>
                  <a:pt x="996757" y="834"/>
                  <a:pt x="1188482" y="0"/>
                </a:cubicBezTo>
                <a:cubicBezTo>
                  <a:pt x="1380207" y="-834"/>
                  <a:pt x="1615847" y="30218"/>
                  <a:pt x="1782724" y="0"/>
                </a:cubicBezTo>
                <a:cubicBezTo>
                  <a:pt x="1949601" y="-30218"/>
                  <a:pt x="2151933" y="33473"/>
                  <a:pt x="2285543" y="0"/>
                </a:cubicBezTo>
                <a:cubicBezTo>
                  <a:pt x="2305448" y="117899"/>
                  <a:pt x="2277901" y="260243"/>
                  <a:pt x="2285543" y="400110"/>
                </a:cubicBezTo>
                <a:cubicBezTo>
                  <a:pt x="2071787" y="422382"/>
                  <a:pt x="1867307" y="337894"/>
                  <a:pt x="1759868" y="400110"/>
                </a:cubicBezTo>
                <a:cubicBezTo>
                  <a:pt x="1652429" y="462326"/>
                  <a:pt x="1393905" y="391338"/>
                  <a:pt x="1142772" y="400110"/>
                </a:cubicBezTo>
                <a:cubicBezTo>
                  <a:pt x="891639" y="408882"/>
                  <a:pt x="724901" y="331370"/>
                  <a:pt x="525675" y="400110"/>
                </a:cubicBezTo>
                <a:cubicBezTo>
                  <a:pt x="326449" y="468850"/>
                  <a:pt x="258421" y="359642"/>
                  <a:pt x="0" y="400110"/>
                </a:cubicBezTo>
                <a:cubicBezTo>
                  <a:pt x="-32959" y="221435"/>
                  <a:pt x="14886" y="133505"/>
                  <a:pt x="0" y="0"/>
                </a:cubicBezTo>
                <a:close/>
              </a:path>
            </a:pathLst>
          </a:custGeom>
          <a:solidFill>
            <a:srgbClr val="FF99CC"/>
          </a:solidFill>
          <a:ln>
            <a:solidFill>
              <a:schemeClr val="tx1"/>
            </a:solidFill>
            <a:extLst>
              <a:ext uri="{C807C97D-BFC1-408E-A445-0C87EB9F89A2}">
                <ask:lineSketchStyleProps xmlns:ask="http://schemas.microsoft.com/office/drawing/2018/sketchyshapes" sd="1922213628">
                  <a:prstGeom prst="rect">
                    <a:avLst/>
                  </a:prstGeom>
                  <ask:type>
                    <ask:lineSketchScribble/>
                  </ask:type>
                </ask:lineSketchStyleProps>
              </a:ext>
            </a:extLst>
          </a:ln>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العِدَّة / (دين 201)</a:t>
            </a:r>
            <a:endParaRPr lang="fr-FR"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648087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1000"/>
                                        <p:tgtEl>
                                          <p:spTgt spid="18"/>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1500"/>
                                        <p:tgtEl>
                                          <p:spTgt spid="11"/>
                                        </p:tgtEl>
                                      </p:cBhvr>
                                    </p:animEffect>
                                  </p:childTnLst>
                                </p:cTn>
                              </p:par>
                            </p:childTnLst>
                          </p:cTn>
                        </p:par>
                        <p:par>
                          <p:cTn id="29" fill="hold">
                            <p:stCondLst>
                              <p:cond delay="450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1500"/>
                                        <p:tgtEl>
                                          <p:spTgt spid="10"/>
                                        </p:tgtEl>
                                      </p:cBhvr>
                                    </p:animEffect>
                                  </p:childTnLst>
                                </p:cTn>
                              </p:par>
                            </p:childTnLst>
                          </p:cTn>
                        </p:par>
                        <p:par>
                          <p:cTn id="33" fill="hold">
                            <p:stCondLst>
                              <p:cond delay="6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500"/>
                                        <p:tgtEl>
                                          <p:spTgt spid="16"/>
                                        </p:tgtEl>
                                      </p:cBhvr>
                                    </p:animEffect>
                                    <p:anim calcmode="lin" valueType="num">
                                      <p:cBhvr>
                                        <p:cTn id="37" dur="1500" fill="hold"/>
                                        <p:tgtEl>
                                          <p:spTgt spid="16"/>
                                        </p:tgtEl>
                                        <p:attrNameLst>
                                          <p:attrName>ppt_x</p:attrName>
                                        </p:attrNameLst>
                                      </p:cBhvr>
                                      <p:tavLst>
                                        <p:tav tm="0">
                                          <p:val>
                                            <p:strVal val="#ppt_x"/>
                                          </p:val>
                                        </p:tav>
                                        <p:tav tm="100000">
                                          <p:val>
                                            <p:strVal val="#ppt_x"/>
                                          </p:val>
                                        </p:tav>
                                      </p:tavLst>
                                    </p:anim>
                                    <p:anim calcmode="lin" valueType="num">
                                      <p:cBhvr>
                                        <p:cTn id="38" dur="15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7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500"/>
                                        <p:tgtEl>
                                          <p:spTgt spid="13"/>
                                        </p:tgtEl>
                                      </p:cBhvr>
                                    </p:animEffect>
                                    <p:anim calcmode="lin" valueType="num">
                                      <p:cBhvr>
                                        <p:cTn id="43" dur="1500" fill="hold"/>
                                        <p:tgtEl>
                                          <p:spTgt spid="13"/>
                                        </p:tgtEl>
                                        <p:attrNameLst>
                                          <p:attrName>ppt_x</p:attrName>
                                        </p:attrNameLst>
                                      </p:cBhvr>
                                      <p:tavLst>
                                        <p:tav tm="0">
                                          <p:val>
                                            <p:strVal val="#ppt_x"/>
                                          </p:val>
                                        </p:tav>
                                        <p:tav tm="100000">
                                          <p:val>
                                            <p:strVal val="#ppt_x"/>
                                          </p:val>
                                        </p:tav>
                                      </p:tavLst>
                                    </p:anim>
                                    <p:anim calcmode="lin" valueType="num">
                                      <p:cBhvr>
                                        <p:cTn id="44" dur="15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9000"/>
                            </p:stCondLst>
                            <p:childTnLst>
                              <p:par>
                                <p:cTn id="46" presetID="31"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1500" fill="hold"/>
                                        <p:tgtEl>
                                          <p:spTgt spid="22"/>
                                        </p:tgtEl>
                                        <p:attrNameLst>
                                          <p:attrName>ppt_w</p:attrName>
                                        </p:attrNameLst>
                                      </p:cBhvr>
                                      <p:tavLst>
                                        <p:tav tm="0">
                                          <p:val>
                                            <p:fltVal val="0"/>
                                          </p:val>
                                        </p:tav>
                                        <p:tav tm="100000">
                                          <p:val>
                                            <p:strVal val="#ppt_w"/>
                                          </p:val>
                                        </p:tav>
                                      </p:tavLst>
                                    </p:anim>
                                    <p:anim calcmode="lin" valueType="num">
                                      <p:cBhvr>
                                        <p:cTn id="49" dur="1500" fill="hold"/>
                                        <p:tgtEl>
                                          <p:spTgt spid="22"/>
                                        </p:tgtEl>
                                        <p:attrNameLst>
                                          <p:attrName>ppt_h</p:attrName>
                                        </p:attrNameLst>
                                      </p:cBhvr>
                                      <p:tavLst>
                                        <p:tav tm="0">
                                          <p:val>
                                            <p:fltVal val="0"/>
                                          </p:val>
                                        </p:tav>
                                        <p:tav tm="100000">
                                          <p:val>
                                            <p:strVal val="#ppt_h"/>
                                          </p:val>
                                        </p:tav>
                                      </p:tavLst>
                                    </p:anim>
                                    <p:anim calcmode="lin" valueType="num">
                                      <p:cBhvr>
                                        <p:cTn id="50" dur="1500" fill="hold"/>
                                        <p:tgtEl>
                                          <p:spTgt spid="22"/>
                                        </p:tgtEl>
                                        <p:attrNameLst>
                                          <p:attrName>style.rotation</p:attrName>
                                        </p:attrNameLst>
                                      </p:cBhvr>
                                      <p:tavLst>
                                        <p:tav tm="0">
                                          <p:val>
                                            <p:fltVal val="90"/>
                                          </p:val>
                                        </p:tav>
                                        <p:tav tm="100000">
                                          <p:val>
                                            <p:fltVal val="0"/>
                                          </p:val>
                                        </p:tav>
                                      </p:tavLst>
                                    </p:anim>
                                    <p:animEffect transition="in" filter="fade">
                                      <p:cBhvr>
                                        <p:cTn id="51" dur="1500"/>
                                        <p:tgtEl>
                                          <p:spTgt spid="22"/>
                                        </p:tgtEl>
                                      </p:cBhvr>
                                    </p:animEffect>
                                  </p:childTnLst>
                                </p:cTn>
                              </p:par>
                            </p:childTnLst>
                          </p:cTn>
                        </p:par>
                        <p:par>
                          <p:cTn id="52" fill="hold">
                            <p:stCondLst>
                              <p:cond delay="10500"/>
                            </p:stCondLst>
                            <p:childTnLst>
                              <p:par>
                                <p:cTn id="53" presetID="31"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500" fill="hold"/>
                                        <p:tgtEl>
                                          <p:spTgt spid="21"/>
                                        </p:tgtEl>
                                        <p:attrNameLst>
                                          <p:attrName>ppt_w</p:attrName>
                                        </p:attrNameLst>
                                      </p:cBhvr>
                                      <p:tavLst>
                                        <p:tav tm="0">
                                          <p:val>
                                            <p:fltVal val="0"/>
                                          </p:val>
                                        </p:tav>
                                        <p:tav tm="100000">
                                          <p:val>
                                            <p:strVal val="#ppt_w"/>
                                          </p:val>
                                        </p:tav>
                                      </p:tavLst>
                                    </p:anim>
                                    <p:anim calcmode="lin" valueType="num">
                                      <p:cBhvr>
                                        <p:cTn id="56" dur="1500" fill="hold"/>
                                        <p:tgtEl>
                                          <p:spTgt spid="21"/>
                                        </p:tgtEl>
                                        <p:attrNameLst>
                                          <p:attrName>ppt_h</p:attrName>
                                        </p:attrNameLst>
                                      </p:cBhvr>
                                      <p:tavLst>
                                        <p:tav tm="0">
                                          <p:val>
                                            <p:fltVal val="0"/>
                                          </p:val>
                                        </p:tav>
                                        <p:tav tm="100000">
                                          <p:val>
                                            <p:strVal val="#ppt_h"/>
                                          </p:val>
                                        </p:tav>
                                      </p:tavLst>
                                    </p:anim>
                                    <p:anim calcmode="lin" valueType="num">
                                      <p:cBhvr>
                                        <p:cTn id="57" dur="1500" fill="hold"/>
                                        <p:tgtEl>
                                          <p:spTgt spid="21"/>
                                        </p:tgtEl>
                                        <p:attrNameLst>
                                          <p:attrName>style.rotation</p:attrName>
                                        </p:attrNameLst>
                                      </p:cBhvr>
                                      <p:tavLst>
                                        <p:tav tm="0">
                                          <p:val>
                                            <p:fltVal val="90"/>
                                          </p:val>
                                        </p:tav>
                                        <p:tav tm="100000">
                                          <p:val>
                                            <p:fltVal val="0"/>
                                          </p:val>
                                        </p:tav>
                                      </p:tavLst>
                                    </p:anim>
                                    <p:animEffect transition="in" filter="fade">
                                      <p:cBhvr>
                                        <p:cTn id="58" dur="1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1000" fill="hold"/>
                                        <p:tgtEl>
                                          <p:spTgt spid="20"/>
                                        </p:tgtEl>
                                        <p:attrNameLst>
                                          <p:attrName>ppt_w</p:attrName>
                                        </p:attrNameLst>
                                      </p:cBhvr>
                                      <p:tavLst>
                                        <p:tav tm="0">
                                          <p:val>
                                            <p:fltVal val="0"/>
                                          </p:val>
                                        </p:tav>
                                        <p:tav tm="100000">
                                          <p:val>
                                            <p:strVal val="#ppt_w"/>
                                          </p:val>
                                        </p:tav>
                                      </p:tavLst>
                                    </p:anim>
                                    <p:anim calcmode="lin" valueType="num">
                                      <p:cBhvr>
                                        <p:cTn id="64" dur="1000" fill="hold"/>
                                        <p:tgtEl>
                                          <p:spTgt spid="20"/>
                                        </p:tgtEl>
                                        <p:attrNameLst>
                                          <p:attrName>ppt_h</p:attrName>
                                        </p:attrNameLst>
                                      </p:cBhvr>
                                      <p:tavLst>
                                        <p:tav tm="0">
                                          <p:val>
                                            <p:fltVal val="0"/>
                                          </p:val>
                                        </p:tav>
                                        <p:tav tm="100000">
                                          <p:val>
                                            <p:strVal val="#ppt_h"/>
                                          </p:val>
                                        </p:tav>
                                      </p:tavLst>
                                    </p:anim>
                                    <p:anim calcmode="lin" valueType="num">
                                      <p:cBhvr>
                                        <p:cTn id="65" dur="1000" fill="hold"/>
                                        <p:tgtEl>
                                          <p:spTgt spid="20"/>
                                        </p:tgtEl>
                                        <p:attrNameLst>
                                          <p:attrName>style.rotation</p:attrName>
                                        </p:attrNameLst>
                                      </p:cBhvr>
                                      <p:tavLst>
                                        <p:tav tm="0">
                                          <p:val>
                                            <p:fltVal val="90"/>
                                          </p:val>
                                        </p:tav>
                                        <p:tav tm="100000">
                                          <p:val>
                                            <p:fltVal val="0"/>
                                          </p:val>
                                        </p:tav>
                                      </p:tavLst>
                                    </p:anim>
                                    <p:animEffect transition="in" filter="fade">
                                      <p:cBhvr>
                                        <p:cTn id="66" dur="10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nodeType="clickEffect">
                                  <p:stCondLst>
                                    <p:cond delay="0"/>
                                  </p:stCondLst>
                                  <p:iterate type="lt">
                                    <p:tmPct val="10000"/>
                                  </p:iterate>
                                  <p:childTnLst>
                                    <p:set>
                                      <p:cBhvr>
                                        <p:cTn id="70" dur="1" fill="hold">
                                          <p:stCondLst>
                                            <p:cond delay="0"/>
                                          </p:stCondLst>
                                        </p:cTn>
                                        <p:tgtEl>
                                          <p:spTgt spid="22">
                                            <p:txEl>
                                              <p:pRg st="0" end="0"/>
                                            </p:txEl>
                                          </p:spTgt>
                                        </p:tgtEl>
                                        <p:attrNameLst>
                                          <p:attrName>style.visibility</p:attrName>
                                        </p:attrNameLst>
                                      </p:cBhvr>
                                      <p:to>
                                        <p:strVal val="visible"/>
                                      </p:to>
                                    </p:set>
                                    <p:anim by="(-#ppt_w*2)" calcmode="lin" valueType="num">
                                      <p:cBhvr rctx="PPT">
                                        <p:cTn id="71" dur="500" autoRev="1" fill="hold">
                                          <p:stCondLst>
                                            <p:cond delay="0"/>
                                          </p:stCondLst>
                                        </p:cTn>
                                        <p:tgtEl>
                                          <p:spTgt spid="22">
                                            <p:txEl>
                                              <p:pRg st="0" end="0"/>
                                            </p:txEl>
                                          </p:spTgt>
                                        </p:tgtEl>
                                        <p:attrNameLst>
                                          <p:attrName>ppt_w</p:attrName>
                                        </p:attrNameLst>
                                      </p:cBhvr>
                                    </p:anim>
                                    <p:anim by="(#ppt_w*0.50)" calcmode="lin" valueType="num">
                                      <p:cBhvr>
                                        <p:cTn id="72" dur="500" decel="50000" autoRev="1" fill="hold">
                                          <p:stCondLst>
                                            <p:cond delay="0"/>
                                          </p:stCondLst>
                                        </p:cTn>
                                        <p:tgtEl>
                                          <p:spTgt spid="22">
                                            <p:txEl>
                                              <p:pRg st="0" end="0"/>
                                            </p:txEl>
                                          </p:spTgt>
                                        </p:tgtEl>
                                        <p:attrNameLst>
                                          <p:attrName>ppt_x</p:attrName>
                                        </p:attrNameLst>
                                      </p:cBhvr>
                                    </p:anim>
                                    <p:anim from="(-#ppt_h/2)" to="(#ppt_y)" calcmode="lin" valueType="num">
                                      <p:cBhvr>
                                        <p:cTn id="73" dur="1000" fill="hold">
                                          <p:stCondLst>
                                            <p:cond delay="0"/>
                                          </p:stCondLst>
                                        </p:cTn>
                                        <p:tgtEl>
                                          <p:spTgt spid="22">
                                            <p:txEl>
                                              <p:pRg st="0" end="0"/>
                                            </p:txEl>
                                          </p:spTgt>
                                        </p:tgtEl>
                                        <p:attrNameLst>
                                          <p:attrName>ppt_y</p:attrName>
                                        </p:attrNameLst>
                                      </p:cBhvr>
                                    </p:anim>
                                    <p:animRot by="21600000">
                                      <p:cBhvr>
                                        <p:cTn id="74" dur="1000" fill="hold">
                                          <p:stCondLst>
                                            <p:cond delay="0"/>
                                          </p:stCondLst>
                                        </p:cTn>
                                        <p:tgtEl>
                                          <p:spTgt spid="22">
                                            <p:txEl>
                                              <p:pRg st="0" end="0"/>
                                            </p:txEl>
                                          </p:spTgt>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56" presetClass="entr" presetSubtype="0" fill="hold" nodeType="clickEffect">
                                  <p:stCondLst>
                                    <p:cond delay="0"/>
                                  </p:stCondLst>
                                  <p:iterate type="lt">
                                    <p:tmPct val="10000"/>
                                  </p:iterate>
                                  <p:childTnLst>
                                    <p:set>
                                      <p:cBhvr>
                                        <p:cTn id="78" dur="1" fill="hold">
                                          <p:stCondLst>
                                            <p:cond delay="0"/>
                                          </p:stCondLst>
                                        </p:cTn>
                                        <p:tgtEl>
                                          <p:spTgt spid="21">
                                            <p:txEl>
                                              <p:pRg st="0" end="0"/>
                                            </p:txEl>
                                          </p:spTgt>
                                        </p:tgtEl>
                                        <p:attrNameLst>
                                          <p:attrName>style.visibility</p:attrName>
                                        </p:attrNameLst>
                                      </p:cBhvr>
                                      <p:to>
                                        <p:strVal val="visible"/>
                                      </p:to>
                                    </p:set>
                                    <p:anim by="(-#ppt_w*2)" calcmode="lin" valueType="num">
                                      <p:cBhvr rctx="PPT">
                                        <p:cTn id="79" dur="500" autoRev="1" fill="hold">
                                          <p:stCondLst>
                                            <p:cond delay="0"/>
                                          </p:stCondLst>
                                        </p:cTn>
                                        <p:tgtEl>
                                          <p:spTgt spid="21">
                                            <p:txEl>
                                              <p:pRg st="0" end="0"/>
                                            </p:txEl>
                                          </p:spTgt>
                                        </p:tgtEl>
                                        <p:attrNameLst>
                                          <p:attrName>ppt_w</p:attrName>
                                        </p:attrNameLst>
                                      </p:cBhvr>
                                    </p:anim>
                                    <p:anim by="(#ppt_w*0.50)" calcmode="lin" valueType="num">
                                      <p:cBhvr>
                                        <p:cTn id="80" dur="500" decel="50000" autoRev="1" fill="hold">
                                          <p:stCondLst>
                                            <p:cond delay="0"/>
                                          </p:stCondLst>
                                        </p:cTn>
                                        <p:tgtEl>
                                          <p:spTgt spid="21">
                                            <p:txEl>
                                              <p:pRg st="0" end="0"/>
                                            </p:txEl>
                                          </p:spTgt>
                                        </p:tgtEl>
                                        <p:attrNameLst>
                                          <p:attrName>ppt_x</p:attrName>
                                        </p:attrNameLst>
                                      </p:cBhvr>
                                    </p:anim>
                                    <p:anim from="(-#ppt_h/2)" to="(#ppt_y)" calcmode="lin" valueType="num">
                                      <p:cBhvr>
                                        <p:cTn id="81" dur="1000" fill="hold">
                                          <p:stCondLst>
                                            <p:cond delay="0"/>
                                          </p:stCondLst>
                                        </p:cTn>
                                        <p:tgtEl>
                                          <p:spTgt spid="21">
                                            <p:txEl>
                                              <p:pRg st="0" end="0"/>
                                            </p:txEl>
                                          </p:spTgt>
                                        </p:tgtEl>
                                        <p:attrNameLst>
                                          <p:attrName>ppt_y</p:attrName>
                                        </p:attrNameLst>
                                      </p:cBhvr>
                                    </p:anim>
                                    <p:animRot by="21600000">
                                      <p:cBhvr>
                                        <p:cTn id="82" dur="1000" fill="hold">
                                          <p:stCondLst>
                                            <p:cond delay="0"/>
                                          </p:stCondLst>
                                        </p:cTn>
                                        <p:tgtEl>
                                          <p:spTgt spid="21">
                                            <p:txEl>
                                              <p:pRg st="0" end="0"/>
                                            </p:txEl>
                                          </p:spTgt>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45"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2000"/>
                                        <p:tgtEl>
                                          <p:spTgt spid="27"/>
                                        </p:tgtEl>
                                      </p:cBhvr>
                                    </p:animEffect>
                                    <p:anim calcmode="lin" valueType="num">
                                      <p:cBhvr>
                                        <p:cTn id="88" dur="2000" fill="hold"/>
                                        <p:tgtEl>
                                          <p:spTgt spid="27"/>
                                        </p:tgtEl>
                                        <p:attrNameLst>
                                          <p:attrName>ppt_w</p:attrName>
                                        </p:attrNameLst>
                                      </p:cBhvr>
                                      <p:tavLst>
                                        <p:tav tm="0" fmla="#ppt_w*sin(2.5*pi*$)">
                                          <p:val>
                                            <p:fltVal val="0"/>
                                          </p:val>
                                        </p:tav>
                                        <p:tav tm="100000">
                                          <p:val>
                                            <p:fltVal val="1"/>
                                          </p:val>
                                        </p:tav>
                                      </p:tavLst>
                                    </p:anim>
                                    <p:anim calcmode="lin" valueType="num">
                                      <p:cBhvr>
                                        <p:cTn id="89" dur="2000" fill="hold"/>
                                        <p:tgtEl>
                                          <p:spTgt spid="27"/>
                                        </p:tgtEl>
                                        <p:attrNameLst>
                                          <p:attrName>ppt_h</p:attrName>
                                        </p:attrNameLst>
                                      </p:cBhvr>
                                      <p:tavLst>
                                        <p:tav tm="0">
                                          <p:val>
                                            <p:strVal val="#ppt_h"/>
                                          </p:val>
                                        </p:tav>
                                        <p:tav tm="100000">
                                          <p:val>
                                            <p:strVal val="#ppt_h"/>
                                          </p:val>
                                        </p:tav>
                                      </p:tavLst>
                                    </p:anim>
                                  </p:childTnLst>
                                </p:cTn>
                              </p:par>
                            </p:childTnLst>
                          </p:cTn>
                        </p:par>
                        <p:par>
                          <p:cTn id="90" fill="hold">
                            <p:stCondLst>
                              <p:cond delay="2000"/>
                            </p:stCondLst>
                            <p:childTnLst>
                              <p:par>
                                <p:cTn id="91" presetID="53" presetClass="entr" presetSubtype="16"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p:cTn id="93" dur="500" fill="hold"/>
                                        <p:tgtEl>
                                          <p:spTgt spid="30"/>
                                        </p:tgtEl>
                                        <p:attrNameLst>
                                          <p:attrName>ppt_w</p:attrName>
                                        </p:attrNameLst>
                                      </p:cBhvr>
                                      <p:tavLst>
                                        <p:tav tm="0">
                                          <p:val>
                                            <p:fltVal val="0"/>
                                          </p:val>
                                        </p:tav>
                                        <p:tav tm="100000">
                                          <p:val>
                                            <p:strVal val="#ppt_w"/>
                                          </p:val>
                                        </p:tav>
                                      </p:tavLst>
                                    </p:anim>
                                    <p:anim calcmode="lin" valueType="num">
                                      <p:cBhvr>
                                        <p:cTn id="94" dur="500" fill="hold"/>
                                        <p:tgtEl>
                                          <p:spTgt spid="30"/>
                                        </p:tgtEl>
                                        <p:attrNameLst>
                                          <p:attrName>ppt_h</p:attrName>
                                        </p:attrNameLst>
                                      </p:cBhvr>
                                      <p:tavLst>
                                        <p:tav tm="0">
                                          <p:val>
                                            <p:fltVal val="0"/>
                                          </p:val>
                                        </p:tav>
                                        <p:tav tm="100000">
                                          <p:val>
                                            <p:strVal val="#ppt_h"/>
                                          </p:val>
                                        </p:tav>
                                      </p:tavLst>
                                    </p:anim>
                                    <p:animEffect transition="in" filter="fade">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3" grpId="0" animBg="1"/>
      <p:bldP spid="16" grpId="0" animBg="1"/>
      <p:bldP spid="18" grpId="0" animBg="1"/>
      <p:bldP spid="21" grpId="0" animBg="1"/>
      <p:bldP spid="22" grpId="0" animBg="1"/>
      <p:bldP spid="20" grpId="0" animBg="1"/>
      <p:bldP spid="27"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2B698E-5689-4ABE-8226-B4824F0A8DA2}"/>
              </a:ext>
            </a:extLst>
          </p:cNvPr>
          <p:cNvSpPr txBox="1"/>
          <p:nvPr/>
        </p:nvSpPr>
        <p:spPr>
          <a:xfrm>
            <a:off x="142063" y="925862"/>
            <a:ext cx="11892365" cy="1231106"/>
          </a:xfrm>
          <a:prstGeom prst="rect">
            <a:avLst/>
          </a:prstGeom>
          <a:noFill/>
        </p:spPr>
        <p:txBody>
          <a:bodyPr wrap="square" rtlCol="0">
            <a:spAutoFit/>
          </a:bodyPr>
          <a:lstStyle/>
          <a:p>
            <a:pPr lvl="0" algn="just" rtl="1"/>
            <a:r>
              <a:rPr lang="ar-BH" sz="2800" b="1" dirty="0">
                <a:solidFill>
                  <a:prstClr val="black"/>
                </a:solidFill>
                <a:latin typeface="Sakkal Majalla" panose="02000000000000000000" pitchFamily="2" charset="-78"/>
                <a:cs typeface="Sakkal Majalla" panose="02000000000000000000" pitchFamily="2" charset="-78"/>
              </a:rPr>
              <a:t>1 – عرِّف العِدَّة شرعًا.</a:t>
            </a:r>
          </a:p>
          <a:p>
            <a:pPr lvl="0" algn="just" rtl="1"/>
            <a:r>
              <a:rPr lang="ar-BH" sz="2800" b="1" dirty="0">
                <a:solidFill>
                  <a:srgbClr val="ED7D31">
                    <a:lumMod val="75000"/>
                  </a:srgbClr>
                </a:solidFill>
                <a:latin typeface="Sakkal Majalla" panose="02000000000000000000" pitchFamily="2" charset="-78"/>
                <a:cs typeface="Sakkal Majalla" panose="02000000000000000000" pitchFamily="2" charset="-78"/>
              </a:rPr>
              <a:t>...................................................................................................................... ..............................................</a:t>
            </a:r>
            <a:endParaRPr lang="ar-BH" sz="2800" b="1" dirty="0">
              <a:solidFill>
                <a:prstClr val="black"/>
              </a:solidFill>
              <a:latin typeface="Sakkal Majalla" panose="02000000000000000000" pitchFamily="2" charset="-78"/>
              <a:cs typeface="Sakkal Majalla" panose="02000000000000000000" pitchFamily="2" charset="-78"/>
            </a:endParaRPr>
          </a:p>
          <a:p>
            <a:endParaRPr lang="fr-FR"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1E15595E-A66E-4B4C-B2CE-02EC51622202}"/>
              </a:ext>
            </a:extLst>
          </p:cNvPr>
          <p:cNvSpPr/>
          <p:nvPr/>
        </p:nvSpPr>
        <p:spPr>
          <a:xfrm>
            <a:off x="4592662" y="135073"/>
            <a:ext cx="3006671" cy="743919"/>
          </a:xfrm>
          <a:prstGeom prst="roundRect">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chemeClr val="tx1"/>
                </a:solidFill>
                <a:latin typeface="Sakkal Majalla" panose="02000000000000000000" pitchFamily="2" charset="-78"/>
                <a:cs typeface="Sakkal Majalla" panose="02000000000000000000" pitchFamily="2" charset="-78"/>
              </a:rPr>
              <a:t>تقويم ختامي</a:t>
            </a:r>
            <a:endParaRPr lang="fr-FR" sz="3200" b="1" dirty="0">
              <a:solidFill>
                <a:schemeClr val="tx1"/>
              </a:solidFill>
              <a:latin typeface="Sakkal Majalla" panose="02000000000000000000" pitchFamily="2" charset="-78"/>
              <a:cs typeface="Sakkal Majalla" panose="02000000000000000000" pitchFamily="2" charset="-78"/>
            </a:endParaRPr>
          </a:p>
        </p:txBody>
      </p:sp>
      <p:sp>
        <p:nvSpPr>
          <p:cNvPr id="25" name="TextBox 24">
            <a:extLst>
              <a:ext uri="{FF2B5EF4-FFF2-40B4-BE49-F238E27FC236}">
                <a16:creationId xmlns:a16="http://schemas.microsoft.com/office/drawing/2014/main" id="{8585896D-29D1-4FAE-BC95-5FE967FCA77D}"/>
              </a:ext>
            </a:extLst>
          </p:cNvPr>
          <p:cNvSpPr txBox="1"/>
          <p:nvPr/>
        </p:nvSpPr>
        <p:spPr>
          <a:xfrm>
            <a:off x="258308" y="1481547"/>
            <a:ext cx="11729628" cy="523220"/>
          </a:xfrm>
          <a:prstGeom prst="rect">
            <a:avLst/>
          </a:prstGeom>
          <a:solidFill>
            <a:schemeClr val="accent6">
              <a:lumMod val="20000"/>
              <a:lumOff val="80000"/>
            </a:schemeClr>
          </a:solidFill>
        </p:spPr>
        <p:txBody>
          <a:bodyPr wrap="square" rtlCol="0">
            <a:spAutoFit/>
          </a:bodyPr>
          <a:lstStyle/>
          <a:p>
            <a:pPr algn="r" rtl="1"/>
            <a:r>
              <a:rPr lang="ar-BH" sz="2800" b="1" dirty="0">
                <a:solidFill>
                  <a:srgbClr val="FF0000"/>
                </a:solidFill>
                <a:latin typeface="Sakkal Majalla" panose="02000000000000000000" pitchFamily="2" charset="-78"/>
                <a:cs typeface="Sakkal Majalla" panose="02000000000000000000" pitchFamily="2" charset="-78"/>
              </a:rPr>
              <a:t>اسْمٌ لِمُدَّةٍ تَتَرَبَّصُ بِهَا الْمَرْأَةُ عَنِ التَّزْوِيجِ بَعْدَ وَفَاةِ زَوْجِهَا أَوْ فِرَاقِهِ لَهَا؛ إمَّا بِالْوِلَادَةِ أَوْ بِالْأَقْرَاءِ أَوِ الْأَشْهُرِ.</a:t>
            </a:r>
          </a:p>
        </p:txBody>
      </p:sp>
      <p:sp>
        <p:nvSpPr>
          <p:cNvPr id="26" name="TextBox 25">
            <a:extLst>
              <a:ext uri="{FF2B5EF4-FFF2-40B4-BE49-F238E27FC236}">
                <a16:creationId xmlns:a16="http://schemas.microsoft.com/office/drawing/2014/main" id="{D0D14011-8676-4A02-B86F-D19B195E2638}"/>
              </a:ext>
            </a:extLst>
          </p:cNvPr>
          <p:cNvSpPr txBox="1"/>
          <p:nvPr/>
        </p:nvSpPr>
        <p:spPr>
          <a:xfrm>
            <a:off x="149816" y="2099701"/>
            <a:ext cx="11892365" cy="1115690"/>
          </a:xfrm>
          <a:prstGeom prst="rect">
            <a:avLst/>
          </a:prstGeom>
          <a:noFill/>
        </p:spPr>
        <p:txBody>
          <a:bodyPr wrap="square" rtlCol="0">
            <a:spAutoFit/>
          </a:bodyPr>
          <a:lstStyle/>
          <a:p>
            <a:pPr lvl="0" algn="just" rtl="1"/>
            <a:r>
              <a:rPr lang="ar-BH" sz="2800" b="1" dirty="0">
                <a:solidFill>
                  <a:prstClr val="black"/>
                </a:solidFill>
                <a:latin typeface="Sakkal Majalla" panose="02000000000000000000" pitchFamily="2" charset="-78"/>
                <a:cs typeface="Sakkal Majalla" panose="02000000000000000000" pitchFamily="2" charset="-78"/>
              </a:rPr>
              <a:t>2 - بيِّن الحكم الشرعيّ للعِدَّة.</a:t>
            </a:r>
          </a:p>
          <a:p>
            <a:pPr lvl="0" algn="just" rtl="1">
              <a:lnSpc>
                <a:spcPct val="150000"/>
              </a:lnSpc>
            </a:pPr>
            <a:r>
              <a:rPr lang="ar-BH" sz="2800" b="1" dirty="0">
                <a:solidFill>
                  <a:srgbClr val="ED7D31">
                    <a:lumMod val="75000"/>
                  </a:srgbClr>
                </a:solidFill>
                <a:latin typeface="Sakkal Majalla" panose="02000000000000000000" pitchFamily="2" charset="-78"/>
                <a:cs typeface="Sakkal Majalla" panose="02000000000000000000" pitchFamily="2" charset="-78"/>
              </a:rPr>
              <a:t>.......................................................................................................................................................................</a:t>
            </a:r>
            <a:endParaRPr lang="ar-BH" sz="2800" b="1" dirty="0">
              <a:solidFill>
                <a:prstClr val="black"/>
              </a:solidFill>
              <a:latin typeface="Sakkal Majalla" panose="02000000000000000000" pitchFamily="2" charset="-78"/>
              <a:cs typeface="Sakkal Majalla" panose="02000000000000000000" pitchFamily="2" charset="-78"/>
            </a:endParaRPr>
          </a:p>
        </p:txBody>
      </p:sp>
      <p:sp>
        <p:nvSpPr>
          <p:cNvPr id="31" name="TextBox 30">
            <a:extLst>
              <a:ext uri="{FF2B5EF4-FFF2-40B4-BE49-F238E27FC236}">
                <a16:creationId xmlns:a16="http://schemas.microsoft.com/office/drawing/2014/main" id="{921CA3F4-E9CC-402E-BC0E-06B29B1D7A7C}"/>
              </a:ext>
            </a:extLst>
          </p:cNvPr>
          <p:cNvSpPr txBox="1"/>
          <p:nvPr/>
        </p:nvSpPr>
        <p:spPr>
          <a:xfrm>
            <a:off x="133816" y="2683474"/>
            <a:ext cx="11838120" cy="523220"/>
          </a:xfrm>
          <a:prstGeom prst="rect">
            <a:avLst/>
          </a:prstGeom>
          <a:solidFill>
            <a:srgbClr val="99FFCC"/>
          </a:solidFill>
        </p:spPr>
        <p:txBody>
          <a:bodyPr wrap="square" rtlCol="0">
            <a:spAutoFit/>
          </a:bodyPr>
          <a:lstStyle/>
          <a:p>
            <a:pPr algn="r" rtl="1"/>
            <a:r>
              <a:rPr lang="ar-BH" sz="2800" b="1" dirty="0">
                <a:solidFill>
                  <a:srgbClr val="FF0000"/>
                </a:solidFill>
                <a:latin typeface="Sakkal Majalla" panose="02000000000000000000" pitchFamily="2" charset="-78"/>
                <a:cs typeface="Sakkal Majalla" panose="02000000000000000000" pitchFamily="2" charset="-78"/>
              </a:rPr>
              <a:t>العِدّة واجبةٌ على كلّ مفَارِقَةٍ زوجَها بطلاقٍ أو وفاةٍ.</a:t>
            </a:r>
          </a:p>
        </p:txBody>
      </p:sp>
      <p:sp>
        <p:nvSpPr>
          <p:cNvPr id="37" name="TextBox 36">
            <a:extLst>
              <a:ext uri="{FF2B5EF4-FFF2-40B4-BE49-F238E27FC236}">
                <a16:creationId xmlns:a16="http://schemas.microsoft.com/office/drawing/2014/main" id="{B2959218-A26A-4E56-843B-B35AE7D6A3D0}"/>
              </a:ext>
            </a:extLst>
          </p:cNvPr>
          <p:cNvSpPr txBox="1"/>
          <p:nvPr/>
        </p:nvSpPr>
        <p:spPr>
          <a:xfrm>
            <a:off x="133816" y="3412534"/>
            <a:ext cx="11908366" cy="2839239"/>
          </a:xfrm>
          <a:prstGeom prst="rect">
            <a:avLst/>
          </a:prstGeom>
          <a:noFill/>
        </p:spPr>
        <p:txBody>
          <a:bodyPr wrap="square" rtlCol="0">
            <a:spAutoFit/>
          </a:bodyPr>
          <a:lstStyle/>
          <a:p>
            <a:pPr lvl="0" algn="just" rtl="1"/>
            <a:r>
              <a:rPr lang="ar-BH" sz="2800" b="1" dirty="0">
                <a:solidFill>
                  <a:prstClr val="black"/>
                </a:solidFill>
                <a:latin typeface="Sakkal Majalla" panose="02000000000000000000" pitchFamily="2" charset="-78"/>
                <a:cs typeface="Sakkal Majalla" panose="02000000000000000000" pitchFamily="2" charset="-78"/>
              </a:rPr>
              <a:t>3 – بيّن مُدّة العِدَّة في الحالات الآتية:</a:t>
            </a:r>
          </a:p>
          <a:p>
            <a:pPr lvl="0" algn="just" rtl="1"/>
            <a:r>
              <a:rPr lang="ar-BH" sz="2800" b="1" dirty="0">
                <a:latin typeface="Sakkal Majalla" panose="02000000000000000000" pitchFamily="2" charset="-78"/>
                <a:cs typeface="Sakkal Majalla" panose="02000000000000000000" pitchFamily="2" charset="-78"/>
              </a:rPr>
              <a:t>أ- عِدَّةُ المطلّقة غير المدخول بها: </a:t>
            </a:r>
            <a:r>
              <a:rPr lang="ar-BH" sz="2800" b="1" dirty="0">
                <a:solidFill>
                  <a:srgbClr val="ED7D31">
                    <a:lumMod val="75000"/>
                  </a:srgbClr>
                </a:solidFill>
                <a:latin typeface="Sakkal Majalla" panose="02000000000000000000" pitchFamily="2" charset="-78"/>
                <a:cs typeface="Sakkal Majalla" panose="02000000000000000000" pitchFamily="2" charset="-78"/>
              </a:rPr>
              <a:t>........................................................................................................................</a:t>
            </a:r>
          </a:p>
          <a:p>
            <a:pPr lvl="0" algn="just" rtl="1">
              <a:lnSpc>
                <a:spcPct val="150000"/>
              </a:lnSpc>
            </a:pPr>
            <a:r>
              <a:rPr lang="ar-BH" sz="2800" b="1" dirty="0">
                <a:latin typeface="Sakkal Majalla" panose="02000000000000000000" pitchFamily="2" charset="-78"/>
                <a:cs typeface="Sakkal Majalla" panose="02000000000000000000" pitchFamily="2" charset="-78"/>
              </a:rPr>
              <a:t>ب- عِدَّةُ الحامل: </a:t>
            </a:r>
            <a:r>
              <a:rPr lang="ar-BH" sz="2800" b="1" dirty="0">
                <a:solidFill>
                  <a:srgbClr val="ED7D31">
                    <a:lumMod val="75000"/>
                  </a:srgbClr>
                </a:solidFill>
                <a:latin typeface="Sakkal Majalla" panose="02000000000000000000" pitchFamily="2" charset="-78"/>
                <a:cs typeface="Sakkal Majalla" panose="02000000000000000000" pitchFamily="2" charset="-78"/>
              </a:rPr>
              <a:t>.............................................................................................................................................</a:t>
            </a:r>
          </a:p>
          <a:p>
            <a:pPr lvl="0" algn="just" rtl="1">
              <a:lnSpc>
                <a:spcPct val="150000"/>
              </a:lnSpc>
            </a:pPr>
            <a:r>
              <a:rPr lang="ar-BH" sz="2800" b="1" dirty="0">
                <a:latin typeface="Sakkal Majalla" panose="02000000000000000000" pitchFamily="2" charset="-78"/>
                <a:cs typeface="Sakkal Majalla" panose="02000000000000000000" pitchFamily="2" charset="-78"/>
              </a:rPr>
              <a:t>ج- عِدَّةُ المرأة التي لا تحيض: </a:t>
            </a:r>
            <a:r>
              <a:rPr lang="ar-BH" sz="2800" b="1" dirty="0">
                <a:solidFill>
                  <a:srgbClr val="ED7D31">
                    <a:lumMod val="75000"/>
                  </a:srgbClr>
                </a:solidFill>
                <a:latin typeface="Sakkal Majalla" panose="02000000000000000000" pitchFamily="2" charset="-78"/>
                <a:cs typeface="Sakkal Majalla" panose="02000000000000000000" pitchFamily="2" charset="-78"/>
              </a:rPr>
              <a:t>............................................................................................................................</a:t>
            </a:r>
          </a:p>
          <a:p>
            <a:pPr algn="r" rtl="1">
              <a:lnSpc>
                <a:spcPct val="150000"/>
              </a:lnSpc>
            </a:pPr>
            <a:r>
              <a:rPr lang="ar-BH" sz="2800" b="1" dirty="0">
                <a:solidFill>
                  <a:prstClr val="black"/>
                </a:solidFill>
                <a:latin typeface="Sakkal Majalla" panose="02000000000000000000" pitchFamily="2" charset="-78"/>
                <a:cs typeface="Sakkal Majalla" panose="02000000000000000000" pitchFamily="2" charset="-78"/>
              </a:rPr>
              <a:t>د- عِدَّةُ من توفّي عنها زوجها، وهي معتدّة من طلاق رجعيّ: </a:t>
            </a:r>
            <a:r>
              <a:rPr lang="ar-BH" sz="2800" b="1" dirty="0">
                <a:solidFill>
                  <a:srgbClr val="ED7D31">
                    <a:lumMod val="75000"/>
                  </a:srgbClr>
                </a:solidFill>
                <a:latin typeface="Sakkal Majalla" panose="02000000000000000000" pitchFamily="2" charset="-78"/>
                <a:cs typeface="Sakkal Majalla" panose="02000000000000000000" pitchFamily="2" charset="-78"/>
              </a:rPr>
              <a:t>....................................................................................</a:t>
            </a:r>
          </a:p>
        </p:txBody>
      </p:sp>
      <p:sp>
        <p:nvSpPr>
          <p:cNvPr id="3" name="TextBox 2">
            <a:extLst>
              <a:ext uri="{FF2B5EF4-FFF2-40B4-BE49-F238E27FC236}">
                <a16:creationId xmlns:a16="http://schemas.microsoft.com/office/drawing/2014/main" id="{950F9B6E-5DF7-45AC-84D2-DA98345D6671}"/>
              </a:ext>
            </a:extLst>
          </p:cNvPr>
          <p:cNvSpPr txBox="1"/>
          <p:nvPr/>
        </p:nvSpPr>
        <p:spPr>
          <a:xfrm>
            <a:off x="149816" y="3787934"/>
            <a:ext cx="8558755" cy="523220"/>
          </a:xfrm>
          <a:prstGeom prst="rect">
            <a:avLst/>
          </a:prstGeom>
          <a:solidFill>
            <a:schemeClr val="accent1">
              <a:lumMod val="20000"/>
              <a:lumOff val="80000"/>
            </a:schemeClr>
          </a:solidFill>
        </p:spPr>
        <p:txBody>
          <a:bodyPr wrap="square" rtlCol="0">
            <a:spAutoFit/>
          </a:bodyPr>
          <a:lstStyle/>
          <a:p>
            <a:pPr algn="r" rtl="1"/>
            <a:r>
              <a:rPr lang="ar-BH" sz="2800" b="1" dirty="0">
                <a:solidFill>
                  <a:srgbClr val="FF0000"/>
                </a:solidFill>
                <a:latin typeface="Sakkal Majalla" panose="02000000000000000000" pitchFamily="2" charset="-78"/>
                <a:cs typeface="Sakkal Majalla" panose="02000000000000000000" pitchFamily="2" charset="-78"/>
              </a:rPr>
              <a:t>لا عدّة عليها.</a:t>
            </a:r>
            <a:endParaRPr lang="fr-FR" sz="2800" b="1" dirty="0">
              <a:solidFill>
                <a:srgbClr val="FF0000"/>
              </a:solidFill>
              <a:latin typeface="Sakkal Majalla" panose="02000000000000000000" pitchFamily="2" charset="-78"/>
              <a:cs typeface="Sakkal Majalla" panose="02000000000000000000" pitchFamily="2" charset="-78"/>
            </a:endParaRPr>
          </a:p>
        </p:txBody>
      </p:sp>
      <p:sp>
        <p:nvSpPr>
          <p:cNvPr id="22" name="TextBox 21">
            <a:extLst>
              <a:ext uri="{FF2B5EF4-FFF2-40B4-BE49-F238E27FC236}">
                <a16:creationId xmlns:a16="http://schemas.microsoft.com/office/drawing/2014/main" id="{EA73ADFC-6CFC-4836-9E57-0CE6C45E148F}"/>
              </a:ext>
            </a:extLst>
          </p:cNvPr>
          <p:cNvSpPr txBox="1"/>
          <p:nvPr/>
        </p:nvSpPr>
        <p:spPr>
          <a:xfrm>
            <a:off x="258308" y="4395495"/>
            <a:ext cx="9940769" cy="523220"/>
          </a:xfrm>
          <a:prstGeom prst="rect">
            <a:avLst/>
          </a:prstGeom>
          <a:solidFill>
            <a:schemeClr val="accent1">
              <a:lumMod val="20000"/>
              <a:lumOff val="80000"/>
            </a:schemeClr>
          </a:solidFill>
        </p:spPr>
        <p:txBody>
          <a:bodyPr wrap="square" rtlCol="0">
            <a:spAutoFit/>
          </a:bodyPr>
          <a:lstStyle/>
          <a:p>
            <a:pPr algn="r" rtl="1"/>
            <a:r>
              <a:rPr lang="ar-BH" sz="2800" b="1" dirty="0">
                <a:solidFill>
                  <a:srgbClr val="FF0000"/>
                </a:solidFill>
                <a:latin typeface="Sakkal Majalla" panose="02000000000000000000" pitchFamily="2" charset="-78"/>
                <a:cs typeface="Sakkal Majalla" panose="02000000000000000000" pitchFamily="2" charset="-78"/>
              </a:rPr>
              <a:t>مدَّة الـحَمْلِ ولو كانت يومًا واحدًا.</a:t>
            </a:r>
            <a:endParaRPr lang="fr-FR" sz="2800" b="1" dirty="0">
              <a:solidFill>
                <a:srgbClr val="FF0000"/>
              </a:solidFill>
              <a:latin typeface="Sakkal Majalla" panose="02000000000000000000" pitchFamily="2" charset="-78"/>
              <a:cs typeface="Sakkal Majalla" panose="02000000000000000000" pitchFamily="2" charset="-78"/>
            </a:endParaRPr>
          </a:p>
        </p:txBody>
      </p:sp>
      <p:sp>
        <p:nvSpPr>
          <p:cNvPr id="23" name="TextBox 22">
            <a:extLst>
              <a:ext uri="{FF2B5EF4-FFF2-40B4-BE49-F238E27FC236}">
                <a16:creationId xmlns:a16="http://schemas.microsoft.com/office/drawing/2014/main" id="{57ADDEB2-0D57-466B-867D-5B83D41BFDBF}"/>
              </a:ext>
            </a:extLst>
          </p:cNvPr>
          <p:cNvSpPr txBox="1"/>
          <p:nvPr/>
        </p:nvSpPr>
        <p:spPr>
          <a:xfrm>
            <a:off x="149816" y="5062024"/>
            <a:ext cx="8853507" cy="523220"/>
          </a:xfrm>
          <a:prstGeom prst="rect">
            <a:avLst/>
          </a:prstGeom>
          <a:solidFill>
            <a:schemeClr val="accent1">
              <a:lumMod val="20000"/>
              <a:lumOff val="80000"/>
            </a:schemeClr>
          </a:solidFill>
        </p:spPr>
        <p:txBody>
          <a:bodyPr wrap="square" rtlCol="0">
            <a:spAutoFit/>
          </a:bodyPr>
          <a:lstStyle/>
          <a:p>
            <a:pPr algn="r" rtl="1"/>
            <a:r>
              <a:rPr lang="ar-BH" sz="2800" b="1" dirty="0">
                <a:solidFill>
                  <a:srgbClr val="FF0000"/>
                </a:solidFill>
                <a:latin typeface="Sakkal Majalla" panose="02000000000000000000" pitchFamily="2" charset="-78"/>
                <a:cs typeface="Sakkal Majalla" panose="02000000000000000000" pitchFamily="2" charset="-78"/>
              </a:rPr>
              <a:t>ثلاثة قُرُوءٍ.</a:t>
            </a:r>
          </a:p>
        </p:txBody>
      </p:sp>
      <p:sp>
        <p:nvSpPr>
          <p:cNvPr id="24" name="TextBox 23">
            <a:extLst>
              <a:ext uri="{FF2B5EF4-FFF2-40B4-BE49-F238E27FC236}">
                <a16:creationId xmlns:a16="http://schemas.microsoft.com/office/drawing/2014/main" id="{A065F827-58A3-4CBF-87AE-65D542365830}"/>
              </a:ext>
            </a:extLst>
          </p:cNvPr>
          <p:cNvSpPr txBox="1"/>
          <p:nvPr/>
        </p:nvSpPr>
        <p:spPr>
          <a:xfrm>
            <a:off x="149815" y="5681683"/>
            <a:ext cx="5946185" cy="523220"/>
          </a:xfrm>
          <a:prstGeom prst="rect">
            <a:avLst/>
          </a:prstGeom>
          <a:solidFill>
            <a:schemeClr val="accent1">
              <a:lumMod val="20000"/>
              <a:lumOff val="80000"/>
            </a:schemeClr>
          </a:solidFill>
        </p:spPr>
        <p:txBody>
          <a:bodyPr wrap="square" rtlCol="0">
            <a:spAutoFit/>
          </a:bodyPr>
          <a:lstStyle/>
          <a:p>
            <a:pPr algn="r" rtl="1"/>
            <a:r>
              <a:rPr lang="ar-BH" sz="2800" b="1" dirty="0">
                <a:solidFill>
                  <a:srgbClr val="FF0000"/>
                </a:solidFill>
                <a:latin typeface="Sakkal Majalla" panose="02000000000000000000" pitchFamily="2" charset="-78"/>
                <a:cs typeface="Sakkal Majalla" panose="02000000000000000000" pitchFamily="2" charset="-78"/>
              </a:rPr>
              <a:t>تنتقل إلى عِدّة الوفاة وهي أربعة أشهرٍ وعشرة أيّامٍ.</a:t>
            </a:r>
          </a:p>
        </p:txBody>
      </p:sp>
      <p:sp>
        <p:nvSpPr>
          <p:cNvPr id="13" name="TextBox 16">
            <a:extLst>
              <a:ext uri="{FF2B5EF4-FFF2-40B4-BE49-F238E27FC236}">
                <a16:creationId xmlns:a16="http://schemas.microsoft.com/office/drawing/2014/main" id="{8A75A8A2-6B9C-4C1A-8789-1AA16A2123A1}"/>
              </a:ext>
            </a:extLst>
          </p:cNvPr>
          <p:cNvSpPr txBox="1"/>
          <p:nvPr/>
        </p:nvSpPr>
        <p:spPr>
          <a:xfrm>
            <a:off x="568320" y="128531"/>
            <a:ext cx="2285543" cy="400110"/>
          </a:xfrm>
          <a:custGeom>
            <a:avLst/>
            <a:gdLst>
              <a:gd name="connsiteX0" fmla="*/ 0 w 2285543"/>
              <a:gd name="connsiteY0" fmla="*/ 0 h 400110"/>
              <a:gd name="connsiteX1" fmla="*/ 571386 w 2285543"/>
              <a:gd name="connsiteY1" fmla="*/ 0 h 400110"/>
              <a:gd name="connsiteX2" fmla="*/ 1097061 w 2285543"/>
              <a:gd name="connsiteY2" fmla="*/ 0 h 400110"/>
              <a:gd name="connsiteX3" fmla="*/ 1668446 w 2285543"/>
              <a:gd name="connsiteY3" fmla="*/ 0 h 400110"/>
              <a:gd name="connsiteX4" fmla="*/ 2285543 w 2285543"/>
              <a:gd name="connsiteY4" fmla="*/ 0 h 400110"/>
              <a:gd name="connsiteX5" fmla="*/ 2285543 w 2285543"/>
              <a:gd name="connsiteY5" fmla="*/ 400110 h 400110"/>
              <a:gd name="connsiteX6" fmla="*/ 1782724 w 2285543"/>
              <a:gd name="connsiteY6" fmla="*/ 400110 h 400110"/>
              <a:gd name="connsiteX7" fmla="*/ 1279904 w 2285543"/>
              <a:gd name="connsiteY7" fmla="*/ 400110 h 400110"/>
              <a:gd name="connsiteX8" fmla="*/ 754229 w 2285543"/>
              <a:gd name="connsiteY8" fmla="*/ 400110 h 400110"/>
              <a:gd name="connsiteX9" fmla="*/ 0 w 2285543"/>
              <a:gd name="connsiteY9" fmla="*/ 400110 h 400110"/>
              <a:gd name="connsiteX10" fmla="*/ 0 w 228554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543" h="400110" fill="none" extrusionOk="0">
                <a:moveTo>
                  <a:pt x="0" y="0"/>
                </a:moveTo>
                <a:cubicBezTo>
                  <a:pt x="151479" y="-27883"/>
                  <a:pt x="415172" y="4938"/>
                  <a:pt x="571386" y="0"/>
                </a:cubicBezTo>
                <a:cubicBezTo>
                  <a:pt x="727600" y="-4938"/>
                  <a:pt x="973541" y="56883"/>
                  <a:pt x="1097061" y="0"/>
                </a:cubicBezTo>
                <a:cubicBezTo>
                  <a:pt x="1220582" y="-56883"/>
                  <a:pt x="1406634" y="17468"/>
                  <a:pt x="1668446" y="0"/>
                </a:cubicBezTo>
                <a:cubicBezTo>
                  <a:pt x="1930258" y="-17468"/>
                  <a:pt x="2146767" y="72415"/>
                  <a:pt x="2285543" y="0"/>
                </a:cubicBezTo>
                <a:cubicBezTo>
                  <a:pt x="2302022" y="155261"/>
                  <a:pt x="2245213" y="253405"/>
                  <a:pt x="2285543" y="400110"/>
                </a:cubicBezTo>
                <a:cubicBezTo>
                  <a:pt x="2161794" y="444687"/>
                  <a:pt x="1984712" y="383642"/>
                  <a:pt x="1782724" y="400110"/>
                </a:cubicBezTo>
                <a:cubicBezTo>
                  <a:pt x="1580736" y="416578"/>
                  <a:pt x="1464254" y="381978"/>
                  <a:pt x="1279904" y="400110"/>
                </a:cubicBezTo>
                <a:cubicBezTo>
                  <a:pt x="1095554" y="418242"/>
                  <a:pt x="1002953" y="378293"/>
                  <a:pt x="754229" y="400110"/>
                </a:cubicBezTo>
                <a:cubicBezTo>
                  <a:pt x="505506" y="421927"/>
                  <a:pt x="259682" y="385525"/>
                  <a:pt x="0" y="400110"/>
                </a:cubicBezTo>
                <a:cubicBezTo>
                  <a:pt x="-33816" y="268644"/>
                  <a:pt x="15284" y="96193"/>
                  <a:pt x="0" y="0"/>
                </a:cubicBezTo>
                <a:close/>
              </a:path>
              <a:path w="2285543" h="400110" stroke="0" extrusionOk="0">
                <a:moveTo>
                  <a:pt x="0" y="0"/>
                </a:moveTo>
                <a:cubicBezTo>
                  <a:pt x="203738" y="-40854"/>
                  <a:pt x="428310" y="34545"/>
                  <a:pt x="571386" y="0"/>
                </a:cubicBezTo>
                <a:cubicBezTo>
                  <a:pt x="714462" y="-34545"/>
                  <a:pt x="996757" y="834"/>
                  <a:pt x="1188482" y="0"/>
                </a:cubicBezTo>
                <a:cubicBezTo>
                  <a:pt x="1380207" y="-834"/>
                  <a:pt x="1615847" y="30218"/>
                  <a:pt x="1782724" y="0"/>
                </a:cubicBezTo>
                <a:cubicBezTo>
                  <a:pt x="1949601" y="-30218"/>
                  <a:pt x="2151933" y="33473"/>
                  <a:pt x="2285543" y="0"/>
                </a:cubicBezTo>
                <a:cubicBezTo>
                  <a:pt x="2305448" y="117899"/>
                  <a:pt x="2277901" y="260243"/>
                  <a:pt x="2285543" y="400110"/>
                </a:cubicBezTo>
                <a:cubicBezTo>
                  <a:pt x="2071787" y="422382"/>
                  <a:pt x="1867307" y="337894"/>
                  <a:pt x="1759868" y="400110"/>
                </a:cubicBezTo>
                <a:cubicBezTo>
                  <a:pt x="1652429" y="462326"/>
                  <a:pt x="1393905" y="391338"/>
                  <a:pt x="1142772" y="400110"/>
                </a:cubicBezTo>
                <a:cubicBezTo>
                  <a:pt x="891639" y="408882"/>
                  <a:pt x="724901" y="331370"/>
                  <a:pt x="525675" y="400110"/>
                </a:cubicBezTo>
                <a:cubicBezTo>
                  <a:pt x="326449" y="468850"/>
                  <a:pt x="258421" y="359642"/>
                  <a:pt x="0" y="400110"/>
                </a:cubicBezTo>
                <a:cubicBezTo>
                  <a:pt x="-32959" y="221435"/>
                  <a:pt x="14886" y="133505"/>
                  <a:pt x="0" y="0"/>
                </a:cubicBezTo>
                <a:close/>
              </a:path>
            </a:pathLst>
          </a:custGeom>
          <a:solidFill>
            <a:srgbClr val="FF99CC"/>
          </a:solidFill>
          <a:ln>
            <a:solidFill>
              <a:schemeClr val="tx1"/>
            </a:solidFill>
            <a:extLst>
              <a:ext uri="{C807C97D-BFC1-408E-A445-0C87EB9F89A2}">
                <ask:lineSketchStyleProps xmlns:ask="http://schemas.microsoft.com/office/drawing/2018/sketchyshapes" sd="1922213628">
                  <a:prstGeom prst="rect">
                    <a:avLst/>
                  </a:prstGeom>
                  <ask:type>
                    <ask:lineSketchScribble/>
                  </ask:type>
                </ask:lineSketchStyleProps>
              </a:ext>
            </a:extLst>
          </a:ln>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العِدَّة / (دين 201)</a:t>
            </a:r>
            <a:endParaRPr lang="fr-FR" sz="2000" b="1" dirty="0">
              <a:latin typeface="Sakkal Majalla" panose="02000000000000000000" pitchFamily="2" charset="-78"/>
              <a:cs typeface="Sakkal Majalla" panose="02000000000000000000" pitchFamily="2" charset="-78"/>
            </a:endParaRPr>
          </a:p>
        </p:txBody>
      </p:sp>
      <p:sp>
        <p:nvSpPr>
          <p:cNvPr id="5" name="Cloud 4">
            <a:extLst>
              <a:ext uri="{FF2B5EF4-FFF2-40B4-BE49-F238E27FC236}">
                <a16:creationId xmlns:a16="http://schemas.microsoft.com/office/drawing/2014/main" id="{BC444DD9-0331-46EA-BDF4-B468C94A07E1}"/>
              </a:ext>
            </a:extLst>
          </p:cNvPr>
          <p:cNvSpPr/>
          <p:nvPr/>
        </p:nvSpPr>
        <p:spPr>
          <a:xfrm>
            <a:off x="7939314" y="137182"/>
            <a:ext cx="2423886" cy="952906"/>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000" b="1" dirty="0">
                <a:solidFill>
                  <a:schemeClr val="tx1"/>
                </a:solidFill>
                <a:latin typeface="Sakkal Majalla" panose="02000000000000000000" pitchFamily="2" charset="-78"/>
                <a:cs typeface="Sakkal Majalla" panose="02000000000000000000" pitchFamily="2" charset="-78"/>
              </a:rPr>
              <a:t>الإجابة</a:t>
            </a:r>
            <a:endParaRPr lang="en-US" sz="3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898002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circle(in)">
                                      <p:cBhvr>
                                        <p:cTn id="15" dur="2000"/>
                                        <p:tgtEl>
                                          <p:spTgt spid="26"/>
                                        </p:tgtEl>
                                      </p:cBhvr>
                                    </p:animEffect>
                                  </p:childTnLst>
                                </p:cTn>
                              </p:par>
                            </p:childTnLst>
                          </p:cTn>
                        </p:par>
                        <p:par>
                          <p:cTn id="16" fill="hold">
                            <p:stCondLst>
                              <p:cond delay="6000"/>
                            </p:stCondLst>
                            <p:childTnLst>
                              <p:par>
                                <p:cTn id="17" presetID="42" presetClass="entr" presetSubtype="0" fill="hold" nodeType="afterEffect">
                                  <p:stCondLst>
                                    <p:cond delay="0"/>
                                  </p:stCondLst>
                                  <p:childTnLst>
                                    <p:set>
                                      <p:cBhvr>
                                        <p:cTn id="18" dur="1" fill="hold">
                                          <p:stCondLst>
                                            <p:cond delay="0"/>
                                          </p:stCondLst>
                                        </p:cTn>
                                        <p:tgtEl>
                                          <p:spTgt spid="37">
                                            <p:txEl>
                                              <p:pRg st="0" end="0"/>
                                            </p:txEl>
                                          </p:spTgt>
                                        </p:tgtEl>
                                        <p:attrNameLst>
                                          <p:attrName>style.visibility</p:attrName>
                                        </p:attrNameLst>
                                      </p:cBhvr>
                                      <p:to>
                                        <p:strVal val="visible"/>
                                      </p:to>
                                    </p:set>
                                    <p:animEffect transition="in" filter="fade">
                                      <p:cBhvr>
                                        <p:cTn id="19" dur="1000"/>
                                        <p:tgtEl>
                                          <p:spTgt spid="37">
                                            <p:txEl>
                                              <p:pRg st="0" end="0"/>
                                            </p:txEl>
                                          </p:spTgt>
                                        </p:tgtEl>
                                      </p:cBhvr>
                                    </p:animEffect>
                                    <p:anim calcmode="lin" valueType="num">
                                      <p:cBhvr>
                                        <p:cTn id="20"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7000"/>
                            </p:stCondLst>
                            <p:childTnLst>
                              <p:par>
                                <p:cTn id="23" presetID="42" presetClass="entr" presetSubtype="0" fill="hold" nodeType="afterEffect">
                                  <p:stCondLst>
                                    <p:cond delay="0"/>
                                  </p:stCondLst>
                                  <p:childTnLst>
                                    <p:set>
                                      <p:cBhvr>
                                        <p:cTn id="24" dur="1" fill="hold">
                                          <p:stCondLst>
                                            <p:cond delay="0"/>
                                          </p:stCondLst>
                                        </p:cTn>
                                        <p:tgtEl>
                                          <p:spTgt spid="37">
                                            <p:txEl>
                                              <p:pRg st="1" end="1"/>
                                            </p:txEl>
                                          </p:spTgt>
                                        </p:tgtEl>
                                        <p:attrNameLst>
                                          <p:attrName>style.visibility</p:attrName>
                                        </p:attrNameLst>
                                      </p:cBhvr>
                                      <p:to>
                                        <p:strVal val="visible"/>
                                      </p:to>
                                    </p:set>
                                    <p:animEffect transition="in" filter="fade">
                                      <p:cBhvr>
                                        <p:cTn id="25" dur="1000"/>
                                        <p:tgtEl>
                                          <p:spTgt spid="37">
                                            <p:txEl>
                                              <p:pRg st="1" end="1"/>
                                            </p:txEl>
                                          </p:spTgt>
                                        </p:tgtEl>
                                      </p:cBhvr>
                                    </p:animEffect>
                                    <p:anim calcmode="lin" valueType="num">
                                      <p:cBhvr>
                                        <p:cTn id="26" dur="1000" fill="hold"/>
                                        <p:tgtEl>
                                          <p:spTgt spid="37">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7">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nodeType="afterEffect">
                                  <p:stCondLst>
                                    <p:cond delay="0"/>
                                  </p:stCondLst>
                                  <p:childTnLst>
                                    <p:set>
                                      <p:cBhvr>
                                        <p:cTn id="30" dur="1" fill="hold">
                                          <p:stCondLst>
                                            <p:cond delay="0"/>
                                          </p:stCondLst>
                                        </p:cTn>
                                        <p:tgtEl>
                                          <p:spTgt spid="37">
                                            <p:txEl>
                                              <p:pRg st="2" end="2"/>
                                            </p:txEl>
                                          </p:spTgt>
                                        </p:tgtEl>
                                        <p:attrNameLst>
                                          <p:attrName>style.visibility</p:attrName>
                                        </p:attrNameLst>
                                      </p:cBhvr>
                                      <p:to>
                                        <p:strVal val="visible"/>
                                      </p:to>
                                    </p:set>
                                    <p:animEffect transition="in" filter="fade">
                                      <p:cBhvr>
                                        <p:cTn id="31" dur="1000"/>
                                        <p:tgtEl>
                                          <p:spTgt spid="37">
                                            <p:txEl>
                                              <p:pRg st="2" end="2"/>
                                            </p:txEl>
                                          </p:spTgt>
                                        </p:tgtEl>
                                      </p:cBhvr>
                                    </p:animEffect>
                                    <p:anim calcmode="lin" valueType="num">
                                      <p:cBhvr>
                                        <p:cTn id="32"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9000"/>
                            </p:stCondLst>
                            <p:childTnLst>
                              <p:par>
                                <p:cTn id="35" presetID="42" presetClass="entr" presetSubtype="0" fill="hold" nodeType="afterEffect">
                                  <p:stCondLst>
                                    <p:cond delay="0"/>
                                  </p:stCondLst>
                                  <p:childTnLst>
                                    <p:set>
                                      <p:cBhvr>
                                        <p:cTn id="36" dur="1" fill="hold">
                                          <p:stCondLst>
                                            <p:cond delay="0"/>
                                          </p:stCondLst>
                                        </p:cTn>
                                        <p:tgtEl>
                                          <p:spTgt spid="37">
                                            <p:txEl>
                                              <p:pRg st="3" end="3"/>
                                            </p:txEl>
                                          </p:spTgt>
                                        </p:tgtEl>
                                        <p:attrNameLst>
                                          <p:attrName>style.visibility</p:attrName>
                                        </p:attrNameLst>
                                      </p:cBhvr>
                                      <p:to>
                                        <p:strVal val="visible"/>
                                      </p:to>
                                    </p:set>
                                    <p:animEffect transition="in" filter="fade">
                                      <p:cBhvr>
                                        <p:cTn id="37" dur="1000"/>
                                        <p:tgtEl>
                                          <p:spTgt spid="37">
                                            <p:txEl>
                                              <p:pRg st="3" end="3"/>
                                            </p:txEl>
                                          </p:spTgt>
                                        </p:tgtEl>
                                      </p:cBhvr>
                                    </p:animEffect>
                                    <p:anim calcmode="lin" valueType="num">
                                      <p:cBhvr>
                                        <p:cTn id="38"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0"/>
                            </p:stCondLst>
                            <p:childTnLst>
                              <p:par>
                                <p:cTn id="41" presetID="42" presetClass="entr" presetSubtype="0" fill="hold" nodeType="afterEffect">
                                  <p:stCondLst>
                                    <p:cond delay="0"/>
                                  </p:stCondLst>
                                  <p:childTnLst>
                                    <p:set>
                                      <p:cBhvr>
                                        <p:cTn id="42" dur="1" fill="hold">
                                          <p:stCondLst>
                                            <p:cond delay="0"/>
                                          </p:stCondLst>
                                        </p:cTn>
                                        <p:tgtEl>
                                          <p:spTgt spid="37">
                                            <p:txEl>
                                              <p:pRg st="4" end="4"/>
                                            </p:txEl>
                                          </p:spTgt>
                                        </p:tgtEl>
                                        <p:attrNameLst>
                                          <p:attrName>style.visibility</p:attrName>
                                        </p:attrNameLst>
                                      </p:cBhvr>
                                      <p:to>
                                        <p:strVal val="visible"/>
                                      </p:to>
                                    </p:set>
                                    <p:animEffect transition="in" filter="fade">
                                      <p:cBhvr>
                                        <p:cTn id="43" dur="1000"/>
                                        <p:tgtEl>
                                          <p:spTgt spid="37">
                                            <p:txEl>
                                              <p:pRg st="4" end="4"/>
                                            </p:txEl>
                                          </p:spTgt>
                                        </p:tgtEl>
                                      </p:cBhvr>
                                    </p:animEffect>
                                    <p:anim calcmode="lin" valueType="num">
                                      <p:cBhvr>
                                        <p:cTn id="4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circle(in)">
                                      <p:cBhvr>
                                        <p:cTn id="50" dur="20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80">
                                          <p:stCondLst>
                                            <p:cond delay="0"/>
                                          </p:stCondLst>
                                        </p:cTn>
                                        <p:tgtEl>
                                          <p:spTgt spid="25"/>
                                        </p:tgtEl>
                                      </p:cBhvr>
                                    </p:animEffect>
                                    <p:anim calcmode="lin" valueType="num">
                                      <p:cBhvr>
                                        <p:cTn id="5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61" dur="26">
                                          <p:stCondLst>
                                            <p:cond delay="650"/>
                                          </p:stCondLst>
                                        </p:cTn>
                                        <p:tgtEl>
                                          <p:spTgt spid="25"/>
                                        </p:tgtEl>
                                      </p:cBhvr>
                                      <p:to x="100000" y="60000"/>
                                    </p:animScale>
                                    <p:animScale>
                                      <p:cBhvr>
                                        <p:cTn id="62" dur="166" decel="50000">
                                          <p:stCondLst>
                                            <p:cond delay="676"/>
                                          </p:stCondLst>
                                        </p:cTn>
                                        <p:tgtEl>
                                          <p:spTgt spid="25"/>
                                        </p:tgtEl>
                                      </p:cBhvr>
                                      <p:to x="100000" y="100000"/>
                                    </p:animScale>
                                    <p:animScale>
                                      <p:cBhvr>
                                        <p:cTn id="63" dur="26">
                                          <p:stCondLst>
                                            <p:cond delay="1312"/>
                                          </p:stCondLst>
                                        </p:cTn>
                                        <p:tgtEl>
                                          <p:spTgt spid="25"/>
                                        </p:tgtEl>
                                      </p:cBhvr>
                                      <p:to x="100000" y="80000"/>
                                    </p:animScale>
                                    <p:animScale>
                                      <p:cBhvr>
                                        <p:cTn id="64" dur="166" decel="50000">
                                          <p:stCondLst>
                                            <p:cond delay="1338"/>
                                          </p:stCondLst>
                                        </p:cTn>
                                        <p:tgtEl>
                                          <p:spTgt spid="25"/>
                                        </p:tgtEl>
                                      </p:cBhvr>
                                      <p:to x="100000" y="100000"/>
                                    </p:animScale>
                                    <p:animScale>
                                      <p:cBhvr>
                                        <p:cTn id="65" dur="26">
                                          <p:stCondLst>
                                            <p:cond delay="1642"/>
                                          </p:stCondLst>
                                        </p:cTn>
                                        <p:tgtEl>
                                          <p:spTgt spid="25"/>
                                        </p:tgtEl>
                                      </p:cBhvr>
                                      <p:to x="100000" y="90000"/>
                                    </p:animScale>
                                    <p:animScale>
                                      <p:cBhvr>
                                        <p:cTn id="66" dur="166" decel="50000">
                                          <p:stCondLst>
                                            <p:cond delay="1668"/>
                                          </p:stCondLst>
                                        </p:cTn>
                                        <p:tgtEl>
                                          <p:spTgt spid="25"/>
                                        </p:tgtEl>
                                      </p:cBhvr>
                                      <p:to x="100000" y="100000"/>
                                    </p:animScale>
                                    <p:animScale>
                                      <p:cBhvr>
                                        <p:cTn id="67" dur="26">
                                          <p:stCondLst>
                                            <p:cond delay="1808"/>
                                          </p:stCondLst>
                                        </p:cTn>
                                        <p:tgtEl>
                                          <p:spTgt spid="25"/>
                                        </p:tgtEl>
                                      </p:cBhvr>
                                      <p:to x="100000" y="95000"/>
                                    </p:animScale>
                                    <p:animScale>
                                      <p:cBhvr>
                                        <p:cTn id="68" dur="166" decel="50000">
                                          <p:stCondLst>
                                            <p:cond delay="1834"/>
                                          </p:stCondLst>
                                        </p:cTn>
                                        <p:tgtEl>
                                          <p:spTgt spid="25"/>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down)">
                                      <p:cBhvr>
                                        <p:cTn id="73" dur="580">
                                          <p:stCondLst>
                                            <p:cond delay="0"/>
                                          </p:stCondLst>
                                        </p:cTn>
                                        <p:tgtEl>
                                          <p:spTgt spid="31"/>
                                        </p:tgtEl>
                                      </p:cBhvr>
                                    </p:animEffect>
                                    <p:anim calcmode="lin" valueType="num">
                                      <p:cBhvr>
                                        <p:cTn id="7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79" dur="26">
                                          <p:stCondLst>
                                            <p:cond delay="650"/>
                                          </p:stCondLst>
                                        </p:cTn>
                                        <p:tgtEl>
                                          <p:spTgt spid="31"/>
                                        </p:tgtEl>
                                      </p:cBhvr>
                                      <p:to x="100000" y="60000"/>
                                    </p:animScale>
                                    <p:animScale>
                                      <p:cBhvr>
                                        <p:cTn id="80" dur="166" decel="50000">
                                          <p:stCondLst>
                                            <p:cond delay="676"/>
                                          </p:stCondLst>
                                        </p:cTn>
                                        <p:tgtEl>
                                          <p:spTgt spid="31"/>
                                        </p:tgtEl>
                                      </p:cBhvr>
                                      <p:to x="100000" y="100000"/>
                                    </p:animScale>
                                    <p:animScale>
                                      <p:cBhvr>
                                        <p:cTn id="81" dur="26">
                                          <p:stCondLst>
                                            <p:cond delay="1312"/>
                                          </p:stCondLst>
                                        </p:cTn>
                                        <p:tgtEl>
                                          <p:spTgt spid="31"/>
                                        </p:tgtEl>
                                      </p:cBhvr>
                                      <p:to x="100000" y="80000"/>
                                    </p:animScale>
                                    <p:animScale>
                                      <p:cBhvr>
                                        <p:cTn id="82" dur="166" decel="50000">
                                          <p:stCondLst>
                                            <p:cond delay="1338"/>
                                          </p:stCondLst>
                                        </p:cTn>
                                        <p:tgtEl>
                                          <p:spTgt spid="31"/>
                                        </p:tgtEl>
                                      </p:cBhvr>
                                      <p:to x="100000" y="100000"/>
                                    </p:animScale>
                                    <p:animScale>
                                      <p:cBhvr>
                                        <p:cTn id="83" dur="26">
                                          <p:stCondLst>
                                            <p:cond delay="1642"/>
                                          </p:stCondLst>
                                        </p:cTn>
                                        <p:tgtEl>
                                          <p:spTgt spid="31"/>
                                        </p:tgtEl>
                                      </p:cBhvr>
                                      <p:to x="100000" y="90000"/>
                                    </p:animScale>
                                    <p:animScale>
                                      <p:cBhvr>
                                        <p:cTn id="84" dur="166" decel="50000">
                                          <p:stCondLst>
                                            <p:cond delay="1668"/>
                                          </p:stCondLst>
                                        </p:cTn>
                                        <p:tgtEl>
                                          <p:spTgt spid="31"/>
                                        </p:tgtEl>
                                      </p:cBhvr>
                                      <p:to x="100000" y="100000"/>
                                    </p:animScale>
                                    <p:animScale>
                                      <p:cBhvr>
                                        <p:cTn id="85" dur="26">
                                          <p:stCondLst>
                                            <p:cond delay="1808"/>
                                          </p:stCondLst>
                                        </p:cTn>
                                        <p:tgtEl>
                                          <p:spTgt spid="31"/>
                                        </p:tgtEl>
                                      </p:cBhvr>
                                      <p:to x="100000" y="95000"/>
                                    </p:animScale>
                                    <p:animScale>
                                      <p:cBhvr>
                                        <p:cTn id="86" dur="166" decel="50000">
                                          <p:stCondLst>
                                            <p:cond delay="1834"/>
                                          </p:stCondLst>
                                        </p:cTn>
                                        <p:tgtEl>
                                          <p:spTgt spid="31"/>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randombar(horizontal)">
                                      <p:cBhvr>
                                        <p:cTn id="91" dur="500"/>
                                        <p:tgtEl>
                                          <p:spTgt spid="3"/>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randombar(horizontal)">
                                      <p:cBhvr>
                                        <p:cTn id="96" dur="500"/>
                                        <p:tgtEl>
                                          <p:spTgt spid="22"/>
                                        </p:tgtEl>
                                      </p:cBhvr>
                                    </p:animEffect>
                                  </p:childTnLst>
                                </p:cTn>
                              </p:par>
                            </p:childTnLst>
                          </p:cTn>
                        </p:par>
                      </p:childTnLst>
                    </p:cTn>
                  </p:par>
                  <p:par>
                    <p:cTn id="97" fill="hold">
                      <p:stCondLst>
                        <p:cond delay="indefinite"/>
                      </p:stCondLst>
                      <p:childTnLst>
                        <p:par>
                          <p:cTn id="98" fill="hold">
                            <p:stCondLst>
                              <p:cond delay="0"/>
                            </p:stCondLst>
                            <p:childTnLst>
                              <p:par>
                                <p:cTn id="99" presetID="14" presetClass="entr" presetSubtype="10" fill="hold" grpId="0" nodeType="click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randombar(horizontal)">
                                      <p:cBhvr>
                                        <p:cTn id="101" dur="500"/>
                                        <p:tgtEl>
                                          <p:spTgt spid="23"/>
                                        </p:tgtEl>
                                      </p:cBhvr>
                                    </p:animEffect>
                                  </p:childTnLst>
                                </p:cTn>
                              </p:par>
                            </p:childTnLst>
                          </p:cTn>
                        </p:par>
                      </p:childTnLst>
                    </p:cTn>
                  </p:par>
                  <p:par>
                    <p:cTn id="102" fill="hold">
                      <p:stCondLst>
                        <p:cond delay="indefinite"/>
                      </p:stCondLst>
                      <p:childTnLst>
                        <p:par>
                          <p:cTn id="103" fill="hold">
                            <p:stCondLst>
                              <p:cond delay="0"/>
                            </p:stCondLst>
                            <p:childTnLst>
                              <p:par>
                                <p:cTn id="104" presetID="14" presetClass="entr" presetSubtype="10" fill="hold" grpId="0" nodeType="click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randombar(horizontal)">
                                      <p:cBhvr>
                                        <p:cTn id="10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25" grpId="0" animBg="1"/>
      <p:bldP spid="26" grpId="0"/>
      <p:bldP spid="31" grpId="0" animBg="1"/>
      <p:bldP spid="3" grpId="0" animBg="1"/>
      <p:bldP spid="22" grpId="0" animBg="1"/>
      <p:bldP spid="23" grpId="0" animBg="1"/>
      <p:bldP spid="2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E15595E-A66E-4B4C-B2CE-02EC51622202}"/>
              </a:ext>
            </a:extLst>
          </p:cNvPr>
          <p:cNvSpPr/>
          <p:nvPr/>
        </p:nvSpPr>
        <p:spPr>
          <a:xfrm>
            <a:off x="4592664" y="113400"/>
            <a:ext cx="3006671" cy="743919"/>
          </a:xfrm>
          <a:prstGeom prst="roundRect">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rPr>
              <a:t>تابع للتقويم الختامي</a:t>
            </a:r>
            <a:endParaRPr kumimoji="0" lang="fr-FR" sz="32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20" name="TextBox 19">
            <a:extLst>
              <a:ext uri="{FF2B5EF4-FFF2-40B4-BE49-F238E27FC236}">
                <a16:creationId xmlns:a16="http://schemas.microsoft.com/office/drawing/2014/main" id="{0A05719E-CFB9-4354-985B-9101396CD3D9}"/>
              </a:ext>
            </a:extLst>
          </p:cNvPr>
          <p:cNvSpPr txBox="1"/>
          <p:nvPr/>
        </p:nvSpPr>
        <p:spPr>
          <a:xfrm>
            <a:off x="149817" y="814276"/>
            <a:ext cx="11892365" cy="1762021"/>
          </a:xfrm>
          <a:prstGeom prst="rect">
            <a:avLst/>
          </a:prstGeom>
          <a:noFill/>
        </p:spPr>
        <p:txBody>
          <a:bodyPr wrap="square" rtlCol="0">
            <a:spAutoFit/>
          </a:bodyPr>
          <a:lstStyle/>
          <a:p>
            <a:pPr marR="0" lvl="0" algn="just" defTabSz="914400" rtl="1" eaLnBrk="1" fontAlgn="auto" latinLnBrk="0" hangingPunct="1">
              <a:lnSpc>
                <a:spcPct val="100000"/>
              </a:lnSpc>
              <a:spcBef>
                <a:spcPts val="0"/>
              </a:spcBef>
              <a:spcAft>
                <a:spcPts val="0"/>
              </a:spcAft>
              <a:buClrTx/>
              <a:buSzTx/>
              <a:tabLst/>
              <a:defRPr/>
            </a:pPr>
            <a:r>
              <a:rPr kumimoji="0" lang="ar-BH" sz="2800" b="1" i="0"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rPr>
              <a:t>4- عدِّد </a:t>
            </a:r>
            <a:r>
              <a:rPr lang="ar-BH" sz="2800" b="1" dirty="0">
                <a:latin typeface="Sakkal Majalla" panose="02000000000000000000" pitchFamily="2" charset="-78"/>
                <a:cs typeface="Sakkal Majalla" panose="02000000000000000000" pitchFamily="2" charset="-78"/>
              </a:rPr>
              <a:t>أهمَّ</a:t>
            </a:r>
            <a:r>
              <a:rPr kumimoji="0" lang="ar-BH" sz="2800" b="1" i="0"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rPr>
              <a:t> مقاصد العِدَّة مبيِّنًا</a:t>
            </a:r>
            <a:r>
              <a:rPr kumimoji="0" lang="ar-BH" sz="2800" b="1" i="0" u="none" strike="noStrike" kern="1200" cap="none" spc="0" normalizeH="0" noProof="0" dirty="0">
                <a:ln>
                  <a:noFill/>
                </a:ln>
                <a:effectLst/>
                <a:uLnTx/>
                <a:uFillTx/>
                <a:latin typeface="Sakkal Majalla" panose="02000000000000000000" pitchFamily="2" charset="-78"/>
                <a:cs typeface="Sakkal Majalla" panose="02000000000000000000" pitchFamily="2" charset="-78"/>
              </a:rPr>
              <a:t> أهمّيتها بالنسبة إلى الزوجين بعد الطلاق</a:t>
            </a:r>
            <a:r>
              <a:rPr kumimoji="0" lang="ar-BH" sz="2800" b="1" i="0"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rPr>
              <a:t>.</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BH" sz="2800" b="1" i="0" u="none" strike="noStrike" kern="1200" cap="none" spc="0" normalizeH="0" baseline="0" noProof="0" dirty="0">
                <a:ln>
                  <a:noFill/>
                </a:ln>
                <a:solidFill>
                  <a:srgbClr val="ED7D31">
                    <a:lumMod val="75000"/>
                  </a:srgbClr>
                </a:solidFill>
                <a:effectLst/>
                <a:uLnTx/>
                <a:uFillTx/>
                <a:latin typeface="Sakkal Majalla" panose="02000000000000000000" pitchFamily="2" charset="-78"/>
                <a:cs typeface="Sakkal Majalla" panose="02000000000000000000" pitchFamily="2" charset="-78"/>
              </a:rPr>
              <a:t>.............................................................................................................................................................................................................................................................................................................................................</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21" name="TextBox 20">
            <a:extLst>
              <a:ext uri="{FF2B5EF4-FFF2-40B4-BE49-F238E27FC236}">
                <a16:creationId xmlns:a16="http://schemas.microsoft.com/office/drawing/2014/main" id="{A851952C-781D-49F5-B9AC-B6D380ED507C}"/>
              </a:ext>
            </a:extLst>
          </p:cNvPr>
          <p:cNvSpPr txBox="1"/>
          <p:nvPr/>
        </p:nvSpPr>
        <p:spPr>
          <a:xfrm>
            <a:off x="6490009" y="1324904"/>
            <a:ext cx="5470803" cy="584775"/>
          </a:xfrm>
          <a:prstGeom prst="rect">
            <a:avLst/>
          </a:prstGeom>
          <a:solidFill>
            <a:schemeClr val="accent3">
              <a:lumMod val="40000"/>
              <a:lumOff val="60000"/>
            </a:schemeClr>
          </a:solidFill>
        </p:spPr>
        <p:txBody>
          <a:bodyPr wrap="square" rtlCol="0">
            <a:spAutoFit/>
          </a:bodyPr>
          <a:lstStyle/>
          <a:p>
            <a:pPr lvl="0" algn="r" rtl="1">
              <a:defRPr/>
            </a:pPr>
            <a:r>
              <a:rPr lang="ar-BH" sz="3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أ-</a:t>
            </a:r>
            <a:r>
              <a:rPr lang="ar-SA" sz="3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a:t>
            </a:r>
            <a:r>
              <a:rPr lang="ar-SA"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حفظُ </a:t>
            </a:r>
            <a:r>
              <a:rPr lang="ar-BH"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a:t>
            </a:r>
            <a:r>
              <a:rPr lang="ar-SA"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لأنساب من </a:t>
            </a:r>
            <a:r>
              <a:rPr lang="ar-BH"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a:t>
            </a:r>
            <a:r>
              <a:rPr lang="ar-SA"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لاختلاط</a:t>
            </a:r>
            <a:r>
              <a:rPr lang="ar-BH" sz="3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endParaRPr kumimoji="0" lang="fr-FR" sz="2800" b="0"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24" name="TextBox 23">
            <a:extLst>
              <a:ext uri="{FF2B5EF4-FFF2-40B4-BE49-F238E27FC236}">
                <a16:creationId xmlns:a16="http://schemas.microsoft.com/office/drawing/2014/main" id="{DBDEBE71-BD43-4ACD-AE95-C5A5BEB2948B}"/>
              </a:ext>
            </a:extLst>
          </p:cNvPr>
          <p:cNvSpPr txBox="1"/>
          <p:nvPr/>
        </p:nvSpPr>
        <p:spPr>
          <a:xfrm>
            <a:off x="231185" y="2425548"/>
            <a:ext cx="11892365" cy="3970318"/>
          </a:xfrm>
          <a:prstGeom prst="rect">
            <a:avLst/>
          </a:prstGeom>
          <a:noFill/>
        </p:spPr>
        <p:txBody>
          <a:bodyPr wrap="square" rtlCol="0">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fr-FR" sz="2800" b="1" i="0"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rPr>
              <a:t>5</a:t>
            </a:r>
            <a:r>
              <a:rPr kumimoji="0" lang="ar-BH" sz="2800" b="1" i="0" u="none" strike="noStrike" kern="1200" cap="none" spc="0" normalizeH="0" baseline="0" noProof="0" dirty="0">
                <a:ln>
                  <a:noFill/>
                </a:ln>
                <a:effectLst/>
                <a:uLnTx/>
                <a:uFillTx/>
                <a:latin typeface="Sakkal Majalla" panose="02000000000000000000" pitchFamily="2" charset="-78"/>
                <a:cs typeface="Sakkal Majalla" panose="02000000000000000000" pitchFamily="2" charset="-78"/>
              </a:rPr>
              <a:t>- بيِّن الحُكْمَ الشرعيّ للمسائل الآتية مع التعليل إن وُجد:</a:t>
            </a:r>
          </a:p>
          <a:p>
            <a:pPr lvl="0" algn="just" rtl="1">
              <a:lnSpc>
                <a:spcPct val="150000"/>
              </a:lnSpc>
              <a:defRPr/>
            </a:pPr>
            <a:r>
              <a:rPr lang="ar-BH" sz="2800" b="1" dirty="0">
                <a:latin typeface="Sakkal Majalla" panose="02000000000000000000" pitchFamily="2" charset="-78"/>
                <a:cs typeface="Sakkal Majalla" panose="02000000000000000000" pitchFamily="2" charset="-78"/>
              </a:rPr>
              <a:t>أ- تزيّنُ المعتدّة من وفاة.</a:t>
            </a:r>
          </a:p>
          <a:p>
            <a:pPr lvl="0" algn="just" rtl="1">
              <a:lnSpc>
                <a:spcPct val="150000"/>
              </a:lnSpc>
              <a:defRPr/>
            </a:pPr>
            <a:r>
              <a:rPr lang="ar-BH" sz="2800" b="1" dirty="0">
                <a:solidFill>
                  <a:srgbClr val="ED7D31">
                    <a:lumMod val="75000"/>
                  </a:srgbClr>
                </a:solidFill>
                <a:latin typeface="Sakkal Majalla" panose="02000000000000000000" pitchFamily="2" charset="-78"/>
                <a:cs typeface="Sakkal Majalla" panose="02000000000000000000" pitchFamily="2" charset="-78"/>
              </a:rPr>
              <a:t>......................................................................................................................................................................</a:t>
            </a:r>
          </a:p>
          <a:p>
            <a:pPr lvl="0" algn="just" rtl="1">
              <a:defRPr/>
            </a:pPr>
            <a:r>
              <a:rPr lang="ar-BH" sz="2800" b="1" dirty="0">
                <a:latin typeface="Sakkal Majalla" panose="02000000000000000000" pitchFamily="2" charset="-78"/>
                <a:cs typeface="Sakkal Majalla" panose="02000000000000000000" pitchFamily="2" charset="-78"/>
              </a:rPr>
              <a:t>ب- تزيّنُ المعتدّة من طلاق رجعيّ.</a:t>
            </a:r>
          </a:p>
          <a:p>
            <a:pPr lvl="0" algn="just" rtl="1">
              <a:lnSpc>
                <a:spcPct val="150000"/>
              </a:lnSpc>
              <a:defRPr/>
            </a:pPr>
            <a:r>
              <a:rPr lang="ar-BH" sz="2800" b="1" dirty="0">
                <a:solidFill>
                  <a:srgbClr val="ED7D31">
                    <a:lumMod val="75000"/>
                  </a:srgbClr>
                </a:solidFill>
                <a:latin typeface="Sakkal Majalla" panose="02000000000000000000" pitchFamily="2" charset="-78"/>
                <a:cs typeface="Sakkal Majalla" panose="02000000000000000000" pitchFamily="2" charset="-78"/>
              </a:rPr>
              <a:t>......................................................................................................................................................................</a:t>
            </a:r>
          </a:p>
          <a:p>
            <a:pPr lvl="0" algn="just" rtl="1">
              <a:defRPr/>
            </a:pPr>
            <a:r>
              <a:rPr lang="ar-BH" sz="2800" b="1" dirty="0">
                <a:latin typeface="Sakkal Majalla" panose="02000000000000000000" pitchFamily="2" charset="-78"/>
                <a:cs typeface="Sakkal Majalla" panose="02000000000000000000" pitchFamily="2" charset="-78"/>
              </a:rPr>
              <a:t>ج- لُزوم المعتدّة من طلاق رجعي بيتَها إلى حين انقضاء مدّة العِدّة.</a:t>
            </a:r>
          </a:p>
          <a:p>
            <a:pPr lvl="0" algn="just" rtl="1">
              <a:defRPr/>
            </a:pPr>
            <a:r>
              <a:rPr lang="ar-BH" sz="2800" b="1" dirty="0">
                <a:solidFill>
                  <a:srgbClr val="ED7D31">
                    <a:lumMod val="75000"/>
                  </a:srgbClr>
                </a:solidFill>
                <a:latin typeface="Sakkal Majalla" panose="02000000000000000000" pitchFamily="2" charset="-78"/>
                <a:cs typeface="Sakkal Majalla" panose="02000000000000000000" pitchFamily="2" charset="-78"/>
              </a:rPr>
              <a:t>......................................................................................................................................................................</a:t>
            </a:r>
            <a:endParaRPr lang="ar-BH" sz="2800" b="1" dirty="0">
              <a:solidFill>
                <a:prstClr val="black"/>
              </a:solidFill>
              <a:latin typeface="Sakkal Majalla" panose="02000000000000000000" pitchFamily="2" charset="-78"/>
              <a:cs typeface="Sakkal Majalla" panose="02000000000000000000" pitchFamily="2" charset="-78"/>
            </a:endParaRPr>
          </a:p>
        </p:txBody>
      </p:sp>
      <p:sp>
        <p:nvSpPr>
          <p:cNvPr id="29" name="TextBox 28">
            <a:extLst>
              <a:ext uri="{FF2B5EF4-FFF2-40B4-BE49-F238E27FC236}">
                <a16:creationId xmlns:a16="http://schemas.microsoft.com/office/drawing/2014/main" id="{9A9556D5-70B3-48C5-AF78-6D2EFE482DB4}"/>
              </a:ext>
            </a:extLst>
          </p:cNvPr>
          <p:cNvSpPr txBox="1"/>
          <p:nvPr/>
        </p:nvSpPr>
        <p:spPr>
          <a:xfrm>
            <a:off x="231185" y="3774255"/>
            <a:ext cx="11812132" cy="523220"/>
          </a:xfrm>
          <a:prstGeom prst="rect">
            <a:avLst/>
          </a:prstGeom>
          <a:solidFill>
            <a:schemeClr val="accent6">
              <a:lumMod val="20000"/>
              <a:lumOff val="80000"/>
            </a:schemeClr>
          </a:solidFill>
        </p:spPr>
        <p:txBody>
          <a:bodyPr wrap="square" rtlCol="0">
            <a:spAutoFit/>
          </a:bodyPr>
          <a:lstStyle/>
          <a:p>
            <a:pPr lvl="0" algn="just" rtl="1">
              <a:defRPr/>
            </a:pP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لا يجوز.</a:t>
            </a:r>
            <a:endParaRPr kumimoji="0" lang="fr-FR" sz="2800" b="0"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30" name="TextBox 29">
            <a:extLst>
              <a:ext uri="{FF2B5EF4-FFF2-40B4-BE49-F238E27FC236}">
                <a16:creationId xmlns:a16="http://schemas.microsoft.com/office/drawing/2014/main" id="{4E3ACEF5-561A-434D-9FE3-B780E72DA5B2}"/>
              </a:ext>
            </a:extLst>
          </p:cNvPr>
          <p:cNvSpPr txBox="1"/>
          <p:nvPr/>
        </p:nvSpPr>
        <p:spPr>
          <a:xfrm>
            <a:off x="223022" y="4831836"/>
            <a:ext cx="11812132" cy="523220"/>
          </a:xfrm>
          <a:prstGeom prst="rect">
            <a:avLst/>
          </a:prstGeom>
          <a:solidFill>
            <a:schemeClr val="accent6">
              <a:lumMod val="20000"/>
              <a:lumOff val="80000"/>
            </a:schemeClr>
          </a:solidFill>
        </p:spPr>
        <p:txBody>
          <a:bodyPr wrap="square" rtlCol="0">
            <a:spAutoFit/>
          </a:bodyPr>
          <a:lstStyle/>
          <a:p>
            <a:pPr algn="just" rtl="1">
              <a:defRPr/>
            </a:pP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جائز، </a:t>
            </a:r>
            <a:r>
              <a:rPr lang="ar-BH" sz="2800" b="1" dirty="0">
                <a:solidFill>
                  <a:srgbClr val="FF0000"/>
                </a:solidFill>
                <a:latin typeface="Sakkal Majalla" panose="02000000000000000000" pitchFamily="2" charset="-78"/>
                <a:cs typeface="Sakkal Majalla" panose="02000000000000000000" pitchFamily="2" charset="-78"/>
              </a:rPr>
              <a:t>لأنَّ هذه الأمور تُشَجِّعُ على عودة الحياة الزوجيّة.</a:t>
            </a:r>
            <a:endParaRPr lang="en-US" sz="2800" b="1" dirty="0">
              <a:solidFill>
                <a:srgbClr val="FF0000"/>
              </a:solidFill>
              <a:latin typeface="Sakkal Majalla" panose="02000000000000000000" pitchFamily="2" charset="-78"/>
              <a:cs typeface="Sakkal Majalla" panose="02000000000000000000" pitchFamily="2" charset="-78"/>
            </a:endParaRPr>
          </a:p>
        </p:txBody>
      </p:sp>
      <p:sp>
        <p:nvSpPr>
          <p:cNvPr id="11" name="TextBox 10">
            <a:extLst>
              <a:ext uri="{FF2B5EF4-FFF2-40B4-BE49-F238E27FC236}">
                <a16:creationId xmlns:a16="http://schemas.microsoft.com/office/drawing/2014/main" id="{8541B362-AF4E-45FA-91D5-6F9A1C71036A}"/>
              </a:ext>
            </a:extLst>
          </p:cNvPr>
          <p:cNvSpPr txBox="1"/>
          <p:nvPr/>
        </p:nvSpPr>
        <p:spPr>
          <a:xfrm>
            <a:off x="149816" y="5889417"/>
            <a:ext cx="11885337" cy="523220"/>
          </a:xfrm>
          <a:prstGeom prst="rect">
            <a:avLst/>
          </a:prstGeom>
          <a:solidFill>
            <a:schemeClr val="accent6">
              <a:lumMod val="20000"/>
              <a:lumOff val="80000"/>
            </a:schemeClr>
          </a:solidFill>
        </p:spPr>
        <p:txBody>
          <a:bodyPr wrap="square" rtlCol="0">
            <a:spAutoFit/>
          </a:bodyPr>
          <a:lstStyle/>
          <a:p>
            <a:pPr lvl="0" algn="just" rtl="1">
              <a:defRPr/>
            </a:pP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واجب.</a:t>
            </a:r>
            <a:endParaRPr kumimoji="0" lang="fr-FR" sz="2800" b="0"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12" name="TextBox 11">
            <a:extLst>
              <a:ext uri="{FF2B5EF4-FFF2-40B4-BE49-F238E27FC236}">
                <a16:creationId xmlns:a16="http://schemas.microsoft.com/office/drawing/2014/main" id="{2F4CBD5D-470B-4C05-8BED-E168015B6F8D}"/>
              </a:ext>
            </a:extLst>
          </p:cNvPr>
          <p:cNvSpPr txBox="1"/>
          <p:nvPr/>
        </p:nvSpPr>
        <p:spPr>
          <a:xfrm>
            <a:off x="223022" y="1952022"/>
            <a:ext cx="11737790" cy="584775"/>
          </a:xfrm>
          <a:prstGeom prst="rect">
            <a:avLst/>
          </a:prstGeom>
          <a:solidFill>
            <a:schemeClr val="accent3">
              <a:lumMod val="40000"/>
              <a:lumOff val="60000"/>
            </a:schemeClr>
          </a:solidFill>
        </p:spPr>
        <p:txBody>
          <a:bodyPr wrap="square" rtlCol="0">
            <a:spAutoFit/>
          </a:bodyPr>
          <a:lstStyle/>
          <a:p>
            <a:pPr algn="ctr" rtl="1">
              <a:defRPr/>
            </a:pPr>
            <a:r>
              <a:rPr lang="ar-BH"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ج- </a:t>
            </a:r>
            <a:r>
              <a:rPr lang="ar-SA"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التنويه بعِظَم أمر الزواج ورفعته</a:t>
            </a:r>
            <a:r>
              <a:rPr lang="ar-BH"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endParaRPr lang="fr-FR"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3" name="TextBox 12">
            <a:extLst>
              <a:ext uri="{FF2B5EF4-FFF2-40B4-BE49-F238E27FC236}">
                <a16:creationId xmlns:a16="http://schemas.microsoft.com/office/drawing/2014/main" id="{AC9424C0-5656-43AA-B1F9-04B0A2F4651F}"/>
              </a:ext>
            </a:extLst>
          </p:cNvPr>
          <p:cNvSpPr txBox="1"/>
          <p:nvPr/>
        </p:nvSpPr>
        <p:spPr>
          <a:xfrm>
            <a:off x="252716" y="1326222"/>
            <a:ext cx="6237293" cy="584775"/>
          </a:xfrm>
          <a:prstGeom prst="rect">
            <a:avLst/>
          </a:prstGeom>
          <a:solidFill>
            <a:schemeClr val="accent3">
              <a:lumMod val="40000"/>
              <a:lumOff val="60000"/>
            </a:schemeClr>
          </a:solidFill>
        </p:spPr>
        <p:txBody>
          <a:bodyPr wrap="square" rtlCol="0">
            <a:spAutoFit/>
          </a:bodyPr>
          <a:lstStyle/>
          <a:p>
            <a:pPr lvl="0" algn="r" rtl="1">
              <a:defRPr/>
            </a:pPr>
            <a:r>
              <a:rPr lang="ar-BH"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ب- </a:t>
            </a:r>
            <a:r>
              <a:rPr lang="ar-SA"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إعطاءُ </a:t>
            </a:r>
            <a:r>
              <a:rPr lang="ar-BH"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فرصةٍ </a:t>
            </a:r>
            <a:r>
              <a:rPr lang="ar-SA"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للزّوجين </a:t>
            </a:r>
            <a:r>
              <a:rPr lang="ar-BH"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لإعادة </a:t>
            </a:r>
            <a:r>
              <a:rPr lang="ar-SA"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الحياة </a:t>
            </a:r>
            <a:r>
              <a:rPr lang="ar-BH"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a:t>
            </a:r>
            <a:r>
              <a:rPr lang="ar-SA"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لزوجيّة</a:t>
            </a:r>
            <a:r>
              <a:rPr lang="ar-BH"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endParaRPr kumimoji="0" lang="fr-FR" sz="2800" b="0"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14" name="TextBox 16">
            <a:extLst>
              <a:ext uri="{FF2B5EF4-FFF2-40B4-BE49-F238E27FC236}">
                <a16:creationId xmlns:a16="http://schemas.microsoft.com/office/drawing/2014/main" id="{E57D0E23-15D9-4C87-9436-28B39005D32C}"/>
              </a:ext>
            </a:extLst>
          </p:cNvPr>
          <p:cNvSpPr txBox="1"/>
          <p:nvPr/>
        </p:nvSpPr>
        <p:spPr>
          <a:xfrm>
            <a:off x="568320" y="128531"/>
            <a:ext cx="2285543" cy="400110"/>
          </a:xfrm>
          <a:custGeom>
            <a:avLst/>
            <a:gdLst>
              <a:gd name="connsiteX0" fmla="*/ 0 w 2285543"/>
              <a:gd name="connsiteY0" fmla="*/ 0 h 400110"/>
              <a:gd name="connsiteX1" fmla="*/ 571386 w 2285543"/>
              <a:gd name="connsiteY1" fmla="*/ 0 h 400110"/>
              <a:gd name="connsiteX2" fmla="*/ 1097061 w 2285543"/>
              <a:gd name="connsiteY2" fmla="*/ 0 h 400110"/>
              <a:gd name="connsiteX3" fmla="*/ 1668446 w 2285543"/>
              <a:gd name="connsiteY3" fmla="*/ 0 h 400110"/>
              <a:gd name="connsiteX4" fmla="*/ 2285543 w 2285543"/>
              <a:gd name="connsiteY4" fmla="*/ 0 h 400110"/>
              <a:gd name="connsiteX5" fmla="*/ 2285543 w 2285543"/>
              <a:gd name="connsiteY5" fmla="*/ 400110 h 400110"/>
              <a:gd name="connsiteX6" fmla="*/ 1782724 w 2285543"/>
              <a:gd name="connsiteY6" fmla="*/ 400110 h 400110"/>
              <a:gd name="connsiteX7" fmla="*/ 1279904 w 2285543"/>
              <a:gd name="connsiteY7" fmla="*/ 400110 h 400110"/>
              <a:gd name="connsiteX8" fmla="*/ 754229 w 2285543"/>
              <a:gd name="connsiteY8" fmla="*/ 400110 h 400110"/>
              <a:gd name="connsiteX9" fmla="*/ 0 w 2285543"/>
              <a:gd name="connsiteY9" fmla="*/ 400110 h 400110"/>
              <a:gd name="connsiteX10" fmla="*/ 0 w 228554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543" h="400110" fill="none" extrusionOk="0">
                <a:moveTo>
                  <a:pt x="0" y="0"/>
                </a:moveTo>
                <a:cubicBezTo>
                  <a:pt x="151479" y="-27883"/>
                  <a:pt x="415172" y="4938"/>
                  <a:pt x="571386" y="0"/>
                </a:cubicBezTo>
                <a:cubicBezTo>
                  <a:pt x="727600" y="-4938"/>
                  <a:pt x="973541" y="56883"/>
                  <a:pt x="1097061" y="0"/>
                </a:cubicBezTo>
                <a:cubicBezTo>
                  <a:pt x="1220582" y="-56883"/>
                  <a:pt x="1406634" y="17468"/>
                  <a:pt x="1668446" y="0"/>
                </a:cubicBezTo>
                <a:cubicBezTo>
                  <a:pt x="1930258" y="-17468"/>
                  <a:pt x="2146767" y="72415"/>
                  <a:pt x="2285543" y="0"/>
                </a:cubicBezTo>
                <a:cubicBezTo>
                  <a:pt x="2302022" y="155261"/>
                  <a:pt x="2245213" y="253405"/>
                  <a:pt x="2285543" y="400110"/>
                </a:cubicBezTo>
                <a:cubicBezTo>
                  <a:pt x="2161794" y="444687"/>
                  <a:pt x="1984712" y="383642"/>
                  <a:pt x="1782724" y="400110"/>
                </a:cubicBezTo>
                <a:cubicBezTo>
                  <a:pt x="1580736" y="416578"/>
                  <a:pt x="1464254" y="381978"/>
                  <a:pt x="1279904" y="400110"/>
                </a:cubicBezTo>
                <a:cubicBezTo>
                  <a:pt x="1095554" y="418242"/>
                  <a:pt x="1002953" y="378293"/>
                  <a:pt x="754229" y="400110"/>
                </a:cubicBezTo>
                <a:cubicBezTo>
                  <a:pt x="505506" y="421927"/>
                  <a:pt x="259682" y="385525"/>
                  <a:pt x="0" y="400110"/>
                </a:cubicBezTo>
                <a:cubicBezTo>
                  <a:pt x="-33816" y="268644"/>
                  <a:pt x="15284" y="96193"/>
                  <a:pt x="0" y="0"/>
                </a:cubicBezTo>
                <a:close/>
              </a:path>
              <a:path w="2285543" h="400110" stroke="0" extrusionOk="0">
                <a:moveTo>
                  <a:pt x="0" y="0"/>
                </a:moveTo>
                <a:cubicBezTo>
                  <a:pt x="203738" y="-40854"/>
                  <a:pt x="428310" y="34545"/>
                  <a:pt x="571386" y="0"/>
                </a:cubicBezTo>
                <a:cubicBezTo>
                  <a:pt x="714462" y="-34545"/>
                  <a:pt x="996757" y="834"/>
                  <a:pt x="1188482" y="0"/>
                </a:cubicBezTo>
                <a:cubicBezTo>
                  <a:pt x="1380207" y="-834"/>
                  <a:pt x="1615847" y="30218"/>
                  <a:pt x="1782724" y="0"/>
                </a:cubicBezTo>
                <a:cubicBezTo>
                  <a:pt x="1949601" y="-30218"/>
                  <a:pt x="2151933" y="33473"/>
                  <a:pt x="2285543" y="0"/>
                </a:cubicBezTo>
                <a:cubicBezTo>
                  <a:pt x="2305448" y="117899"/>
                  <a:pt x="2277901" y="260243"/>
                  <a:pt x="2285543" y="400110"/>
                </a:cubicBezTo>
                <a:cubicBezTo>
                  <a:pt x="2071787" y="422382"/>
                  <a:pt x="1867307" y="337894"/>
                  <a:pt x="1759868" y="400110"/>
                </a:cubicBezTo>
                <a:cubicBezTo>
                  <a:pt x="1652429" y="462326"/>
                  <a:pt x="1393905" y="391338"/>
                  <a:pt x="1142772" y="400110"/>
                </a:cubicBezTo>
                <a:cubicBezTo>
                  <a:pt x="891639" y="408882"/>
                  <a:pt x="724901" y="331370"/>
                  <a:pt x="525675" y="400110"/>
                </a:cubicBezTo>
                <a:cubicBezTo>
                  <a:pt x="326449" y="468850"/>
                  <a:pt x="258421" y="359642"/>
                  <a:pt x="0" y="400110"/>
                </a:cubicBezTo>
                <a:cubicBezTo>
                  <a:pt x="-32959" y="221435"/>
                  <a:pt x="14886" y="133505"/>
                  <a:pt x="0" y="0"/>
                </a:cubicBezTo>
                <a:close/>
              </a:path>
            </a:pathLst>
          </a:custGeom>
          <a:solidFill>
            <a:srgbClr val="FF99CC"/>
          </a:solidFill>
          <a:ln>
            <a:solidFill>
              <a:schemeClr val="tx1"/>
            </a:solidFill>
            <a:extLst>
              <a:ext uri="{C807C97D-BFC1-408E-A445-0C87EB9F89A2}">
                <ask:lineSketchStyleProps xmlns:ask="http://schemas.microsoft.com/office/drawing/2018/sketchyshapes" sd="1922213628">
                  <a:prstGeom prst="rect">
                    <a:avLst/>
                  </a:prstGeom>
                  <ask:type>
                    <ask:lineSketchScribble/>
                  </ask:type>
                </ask:lineSketchStyleProps>
              </a:ext>
            </a:extLst>
          </a:ln>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العِدَّة / (دين 201)</a:t>
            </a:r>
            <a:endParaRPr lang="fr-FR" sz="2000" b="1" dirty="0">
              <a:latin typeface="Sakkal Majalla" panose="02000000000000000000" pitchFamily="2" charset="-78"/>
              <a:cs typeface="Sakkal Majalla" panose="02000000000000000000" pitchFamily="2" charset="-78"/>
            </a:endParaRPr>
          </a:p>
        </p:txBody>
      </p:sp>
      <p:sp>
        <p:nvSpPr>
          <p:cNvPr id="15" name="Cloud 14">
            <a:extLst>
              <a:ext uri="{FF2B5EF4-FFF2-40B4-BE49-F238E27FC236}">
                <a16:creationId xmlns:a16="http://schemas.microsoft.com/office/drawing/2014/main" id="{D3410910-B9FD-4E78-BA5E-CAFCDE62BAE8}"/>
              </a:ext>
            </a:extLst>
          </p:cNvPr>
          <p:cNvSpPr/>
          <p:nvPr/>
        </p:nvSpPr>
        <p:spPr>
          <a:xfrm>
            <a:off x="8940800" y="97918"/>
            <a:ext cx="2423886" cy="808764"/>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000" b="1" dirty="0">
                <a:solidFill>
                  <a:schemeClr val="tx1"/>
                </a:solidFill>
                <a:latin typeface="Sakkal Majalla" panose="02000000000000000000" pitchFamily="2" charset="-78"/>
                <a:cs typeface="Sakkal Majalla" panose="02000000000000000000" pitchFamily="2" charset="-78"/>
              </a:rPr>
              <a:t>الإجابة</a:t>
            </a:r>
            <a:endParaRPr lang="en-US" sz="30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347857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in)">
                                      <p:cBhvr>
                                        <p:cTn id="11" dur="2000"/>
                                        <p:tgtEl>
                                          <p:spTgt spid="20"/>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circle(in)">
                                      <p:cBhvr>
                                        <p:cTn id="15" dur="2000"/>
                                        <p:tgtEl>
                                          <p:spTgt spid="24">
                                            <p:txEl>
                                              <p:pRg st="0" end="0"/>
                                            </p:txEl>
                                          </p:spTgt>
                                        </p:tgtEl>
                                      </p:cBhvr>
                                    </p:animEffect>
                                  </p:childTnLst>
                                </p:cTn>
                              </p:par>
                            </p:childTnLst>
                          </p:cTn>
                        </p:par>
                        <p:par>
                          <p:cTn id="16" fill="hold">
                            <p:stCondLst>
                              <p:cond delay="6000"/>
                            </p:stCondLst>
                            <p:childTnLst>
                              <p:par>
                                <p:cTn id="17" presetID="42" presetClass="entr" presetSubtype="0" fill="hold" nodeType="after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Effect transition="in" filter="fade">
                                      <p:cBhvr>
                                        <p:cTn id="19" dur="1500"/>
                                        <p:tgtEl>
                                          <p:spTgt spid="24">
                                            <p:txEl>
                                              <p:pRg st="1" end="1"/>
                                            </p:txEl>
                                          </p:spTgt>
                                        </p:tgtEl>
                                      </p:cBhvr>
                                    </p:animEffect>
                                    <p:anim calcmode="lin" valueType="num">
                                      <p:cBhvr>
                                        <p:cTn id="20" dur="1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15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7500"/>
                            </p:stCondLst>
                            <p:childTnLst>
                              <p:par>
                                <p:cTn id="23" presetID="42" presetClass="entr" presetSubtype="0" fill="hold" nodeType="after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animEffect transition="in" filter="fade">
                                      <p:cBhvr>
                                        <p:cTn id="25" dur="1000"/>
                                        <p:tgtEl>
                                          <p:spTgt spid="24">
                                            <p:txEl>
                                              <p:pRg st="2" end="2"/>
                                            </p:txEl>
                                          </p:spTgt>
                                        </p:tgtEl>
                                      </p:cBhvr>
                                    </p:animEffect>
                                    <p:anim calcmode="lin" valueType="num">
                                      <p:cBhvr>
                                        <p:cTn id="26"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8500"/>
                            </p:stCondLst>
                            <p:childTnLst>
                              <p:par>
                                <p:cTn id="29" presetID="42" presetClass="entr" presetSubtype="0" fill="hold" nodeType="afterEffect">
                                  <p:stCondLst>
                                    <p:cond delay="0"/>
                                  </p:stCondLst>
                                  <p:childTnLst>
                                    <p:set>
                                      <p:cBhvr>
                                        <p:cTn id="30" dur="1" fill="hold">
                                          <p:stCondLst>
                                            <p:cond delay="0"/>
                                          </p:stCondLst>
                                        </p:cTn>
                                        <p:tgtEl>
                                          <p:spTgt spid="24">
                                            <p:txEl>
                                              <p:pRg st="3" end="3"/>
                                            </p:txEl>
                                          </p:spTgt>
                                        </p:tgtEl>
                                        <p:attrNameLst>
                                          <p:attrName>style.visibility</p:attrName>
                                        </p:attrNameLst>
                                      </p:cBhvr>
                                      <p:to>
                                        <p:strVal val="visible"/>
                                      </p:to>
                                    </p:set>
                                    <p:animEffect transition="in" filter="fade">
                                      <p:cBhvr>
                                        <p:cTn id="31" dur="1000"/>
                                        <p:tgtEl>
                                          <p:spTgt spid="24">
                                            <p:txEl>
                                              <p:pRg st="3" end="3"/>
                                            </p:txEl>
                                          </p:spTgt>
                                        </p:tgtEl>
                                      </p:cBhvr>
                                    </p:animEffect>
                                    <p:anim calcmode="lin" valueType="num">
                                      <p:cBhvr>
                                        <p:cTn id="32"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9500"/>
                            </p:stCondLst>
                            <p:childTnLst>
                              <p:par>
                                <p:cTn id="35" presetID="42" presetClass="entr" presetSubtype="0" fill="hold" nodeType="afterEffect">
                                  <p:stCondLst>
                                    <p:cond delay="0"/>
                                  </p:stCondLst>
                                  <p:childTnLst>
                                    <p:set>
                                      <p:cBhvr>
                                        <p:cTn id="36" dur="1" fill="hold">
                                          <p:stCondLst>
                                            <p:cond delay="0"/>
                                          </p:stCondLst>
                                        </p:cTn>
                                        <p:tgtEl>
                                          <p:spTgt spid="24">
                                            <p:txEl>
                                              <p:pRg st="4" end="4"/>
                                            </p:txEl>
                                          </p:spTgt>
                                        </p:tgtEl>
                                        <p:attrNameLst>
                                          <p:attrName>style.visibility</p:attrName>
                                        </p:attrNameLst>
                                      </p:cBhvr>
                                      <p:to>
                                        <p:strVal val="visible"/>
                                      </p:to>
                                    </p:set>
                                    <p:animEffect transition="in" filter="fade">
                                      <p:cBhvr>
                                        <p:cTn id="37" dur="1000"/>
                                        <p:tgtEl>
                                          <p:spTgt spid="24">
                                            <p:txEl>
                                              <p:pRg st="4" end="4"/>
                                            </p:txEl>
                                          </p:spTgt>
                                        </p:tgtEl>
                                      </p:cBhvr>
                                    </p:animEffect>
                                    <p:anim calcmode="lin" valueType="num">
                                      <p:cBhvr>
                                        <p:cTn id="38"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500"/>
                            </p:stCondLst>
                            <p:childTnLst>
                              <p:par>
                                <p:cTn id="41" presetID="42" presetClass="entr" presetSubtype="0" fill="hold" nodeType="afterEffect">
                                  <p:stCondLst>
                                    <p:cond delay="0"/>
                                  </p:stCondLst>
                                  <p:childTnLst>
                                    <p:set>
                                      <p:cBhvr>
                                        <p:cTn id="42" dur="1" fill="hold">
                                          <p:stCondLst>
                                            <p:cond delay="0"/>
                                          </p:stCondLst>
                                        </p:cTn>
                                        <p:tgtEl>
                                          <p:spTgt spid="24">
                                            <p:txEl>
                                              <p:pRg st="5" end="5"/>
                                            </p:txEl>
                                          </p:spTgt>
                                        </p:tgtEl>
                                        <p:attrNameLst>
                                          <p:attrName>style.visibility</p:attrName>
                                        </p:attrNameLst>
                                      </p:cBhvr>
                                      <p:to>
                                        <p:strVal val="visible"/>
                                      </p:to>
                                    </p:set>
                                    <p:animEffect transition="in" filter="fade">
                                      <p:cBhvr>
                                        <p:cTn id="43" dur="1000"/>
                                        <p:tgtEl>
                                          <p:spTgt spid="24">
                                            <p:txEl>
                                              <p:pRg st="5" end="5"/>
                                            </p:txEl>
                                          </p:spTgt>
                                        </p:tgtEl>
                                      </p:cBhvr>
                                    </p:animEffect>
                                    <p:anim calcmode="lin" valueType="num">
                                      <p:cBhvr>
                                        <p:cTn id="44"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11500"/>
                            </p:stCondLst>
                            <p:childTnLst>
                              <p:par>
                                <p:cTn id="47" presetID="42" presetClass="entr" presetSubtype="0" fill="hold" nodeType="afterEffect">
                                  <p:stCondLst>
                                    <p:cond delay="0"/>
                                  </p:stCondLst>
                                  <p:childTnLst>
                                    <p:set>
                                      <p:cBhvr>
                                        <p:cTn id="48" dur="1" fill="hold">
                                          <p:stCondLst>
                                            <p:cond delay="0"/>
                                          </p:stCondLst>
                                        </p:cTn>
                                        <p:tgtEl>
                                          <p:spTgt spid="24">
                                            <p:txEl>
                                              <p:pRg st="6" end="6"/>
                                            </p:txEl>
                                          </p:spTgt>
                                        </p:tgtEl>
                                        <p:attrNameLst>
                                          <p:attrName>style.visibility</p:attrName>
                                        </p:attrNameLst>
                                      </p:cBhvr>
                                      <p:to>
                                        <p:strVal val="visible"/>
                                      </p:to>
                                    </p:set>
                                    <p:animEffect transition="in" filter="fade">
                                      <p:cBhvr>
                                        <p:cTn id="49" dur="1000"/>
                                        <p:tgtEl>
                                          <p:spTgt spid="24">
                                            <p:txEl>
                                              <p:pRg st="6" end="6"/>
                                            </p:txEl>
                                          </p:spTgt>
                                        </p:tgtEl>
                                      </p:cBhvr>
                                    </p:animEffect>
                                    <p:anim calcmode="lin" valueType="num">
                                      <p:cBhvr>
                                        <p:cTn id="50"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circle(in)">
                                      <p:cBhvr>
                                        <p:cTn id="56" dur="20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randombar(horizontal)">
                                      <p:cBhvr>
                                        <p:cTn id="61" dur="20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randombar(horizontal)">
                                      <p:cBhvr>
                                        <p:cTn id="66" dur="20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randombar(horizontal)">
                                      <p:cBhvr>
                                        <p:cTn id="71" dur="20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randombar(horizontal)">
                                      <p:cBhvr>
                                        <p:cTn id="76" dur="20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randombar(horizontal)">
                                      <p:cBhvr>
                                        <p:cTn id="81" dur="20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randombar(horizontal)">
                                      <p:cBhvr>
                                        <p:cTn id="8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animBg="1"/>
      <p:bldP spid="29" grpId="0" animBg="1"/>
      <p:bldP spid="30" grpId="0" animBg="1"/>
      <p:bldP spid="11" grpId="0" animBg="1"/>
      <p:bldP spid="1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50B7CF2-FEF7-46D5-90E3-8234E938B090}"/>
              </a:ext>
            </a:extLst>
          </p:cNvPr>
          <p:cNvSpPr/>
          <p:nvPr/>
        </p:nvSpPr>
        <p:spPr>
          <a:xfrm>
            <a:off x="2540669" y="2088307"/>
            <a:ext cx="7110661" cy="268138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عزيزي المتعلّم </a:t>
            </a:r>
            <a:r>
              <a:rPr kumimoji="0" lang="ar-BH" sz="36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انتهى</a:t>
            </a:r>
            <a:r>
              <a:rPr kumimoji="0" lang="ar-BH" sz="3600" b="1" i="0" u="none" strike="noStrike" kern="1200" cap="none" spc="0" normalizeH="0" noProof="0" dirty="0">
                <a:ln>
                  <a:noFill/>
                </a:ln>
                <a:solidFill>
                  <a:srgbClr val="FF0000"/>
                </a:solidFill>
                <a:effectLst/>
                <a:uLnTx/>
                <a:uFillTx/>
                <a:latin typeface="Sakkal Majalla" panose="02000000000000000000" pitchFamily="2" charset="-78"/>
                <a:cs typeface="Sakkal Majalla" panose="02000000000000000000" pitchFamily="2" charset="-78"/>
              </a:rPr>
              <a:t> الدرس</a:t>
            </a:r>
            <a:endParaRPr kumimoji="0" lang="ar-BH" sz="36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شكرا على حسن الانتباه والمتابعة</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وأسأل الله لكم التوفيق والنجاح </a:t>
            </a:r>
            <a:endParaRPr kumimoji="0" lang="en-US" sz="3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7" name="TextBox 16">
            <a:extLst>
              <a:ext uri="{FF2B5EF4-FFF2-40B4-BE49-F238E27FC236}">
                <a16:creationId xmlns:a16="http://schemas.microsoft.com/office/drawing/2014/main" id="{80D9B852-B749-4E12-8B47-1A32F179BA9F}"/>
              </a:ext>
            </a:extLst>
          </p:cNvPr>
          <p:cNvSpPr txBox="1"/>
          <p:nvPr/>
        </p:nvSpPr>
        <p:spPr>
          <a:xfrm>
            <a:off x="568320" y="128531"/>
            <a:ext cx="2285543" cy="400110"/>
          </a:xfrm>
          <a:custGeom>
            <a:avLst/>
            <a:gdLst>
              <a:gd name="connsiteX0" fmla="*/ 0 w 2285543"/>
              <a:gd name="connsiteY0" fmla="*/ 0 h 400110"/>
              <a:gd name="connsiteX1" fmla="*/ 571386 w 2285543"/>
              <a:gd name="connsiteY1" fmla="*/ 0 h 400110"/>
              <a:gd name="connsiteX2" fmla="*/ 1097061 w 2285543"/>
              <a:gd name="connsiteY2" fmla="*/ 0 h 400110"/>
              <a:gd name="connsiteX3" fmla="*/ 1668446 w 2285543"/>
              <a:gd name="connsiteY3" fmla="*/ 0 h 400110"/>
              <a:gd name="connsiteX4" fmla="*/ 2285543 w 2285543"/>
              <a:gd name="connsiteY4" fmla="*/ 0 h 400110"/>
              <a:gd name="connsiteX5" fmla="*/ 2285543 w 2285543"/>
              <a:gd name="connsiteY5" fmla="*/ 400110 h 400110"/>
              <a:gd name="connsiteX6" fmla="*/ 1782724 w 2285543"/>
              <a:gd name="connsiteY6" fmla="*/ 400110 h 400110"/>
              <a:gd name="connsiteX7" fmla="*/ 1279904 w 2285543"/>
              <a:gd name="connsiteY7" fmla="*/ 400110 h 400110"/>
              <a:gd name="connsiteX8" fmla="*/ 754229 w 2285543"/>
              <a:gd name="connsiteY8" fmla="*/ 400110 h 400110"/>
              <a:gd name="connsiteX9" fmla="*/ 0 w 2285543"/>
              <a:gd name="connsiteY9" fmla="*/ 400110 h 400110"/>
              <a:gd name="connsiteX10" fmla="*/ 0 w 228554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543" h="400110" fill="none" extrusionOk="0">
                <a:moveTo>
                  <a:pt x="0" y="0"/>
                </a:moveTo>
                <a:cubicBezTo>
                  <a:pt x="151479" y="-27883"/>
                  <a:pt x="415172" y="4938"/>
                  <a:pt x="571386" y="0"/>
                </a:cubicBezTo>
                <a:cubicBezTo>
                  <a:pt x="727600" y="-4938"/>
                  <a:pt x="973541" y="56883"/>
                  <a:pt x="1097061" y="0"/>
                </a:cubicBezTo>
                <a:cubicBezTo>
                  <a:pt x="1220582" y="-56883"/>
                  <a:pt x="1406634" y="17468"/>
                  <a:pt x="1668446" y="0"/>
                </a:cubicBezTo>
                <a:cubicBezTo>
                  <a:pt x="1930258" y="-17468"/>
                  <a:pt x="2146767" y="72415"/>
                  <a:pt x="2285543" y="0"/>
                </a:cubicBezTo>
                <a:cubicBezTo>
                  <a:pt x="2302022" y="155261"/>
                  <a:pt x="2245213" y="253405"/>
                  <a:pt x="2285543" y="400110"/>
                </a:cubicBezTo>
                <a:cubicBezTo>
                  <a:pt x="2161794" y="444687"/>
                  <a:pt x="1984712" y="383642"/>
                  <a:pt x="1782724" y="400110"/>
                </a:cubicBezTo>
                <a:cubicBezTo>
                  <a:pt x="1580736" y="416578"/>
                  <a:pt x="1464254" y="381978"/>
                  <a:pt x="1279904" y="400110"/>
                </a:cubicBezTo>
                <a:cubicBezTo>
                  <a:pt x="1095554" y="418242"/>
                  <a:pt x="1002953" y="378293"/>
                  <a:pt x="754229" y="400110"/>
                </a:cubicBezTo>
                <a:cubicBezTo>
                  <a:pt x="505506" y="421927"/>
                  <a:pt x="259682" y="385525"/>
                  <a:pt x="0" y="400110"/>
                </a:cubicBezTo>
                <a:cubicBezTo>
                  <a:pt x="-33816" y="268644"/>
                  <a:pt x="15284" y="96193"/>
                  <a:pt x="0" y="0"/>
                </a:cubicBezTo>
                <a:close/>
              </a:path>
              <a:path w="2285543" h="400110" stroke="0" extrusionOk="0">
                <a:moveTo>
                  <a:pt x="0" y="0"/>
                </a:moveTo>
                <a:cubicBezTo>
                  <a:pt x="203738" y="-40854"/>
                  <a:pt x="428310" y="34545"/>
                  <a:pt x="571386" y="0"/>
                </a:cubicBezTo>
                <a:cubicBezTo>
                  <a:pt x="714462" y="-34545"/>
                  <a:pt x="996757" y="834"/>
                  <a:pt x="1188482" y="0"/>
                </a:cubicBezTo>
                <a:cubicBezTo>
                  <a:pt x="1380207" y="-834"/>
                  <a:pt x="1615847" y="30218"/>
                  <a:pt x="1782724" y="0"/>
                </a:cubicBezTo>
                <a:cubicBezTo>
                  <a:pt x="1949601" y="-30218"/>
                  <a:pt x="2151933" y="33473"/>
                  <a:pt x="2285543" y="0"/>
                </a:cubicBezTo>
                <a:cubicBezTo>
                  <a:pt x="2305448" y="117899"/>
                  <a:pt x="2277901" y="260243"/>
                  <a:pt x="2285543" y="400110"/>
                </a:cubicBezTo>
                <a:cubicBezTo>
                  <a:pt x="2071787" y="422382"/>
                  <a:pt x="1867307" y="337894"/>
                  <a:pt x="1759868" y="400110"/>
                </a:cubicBezTo>
                <a:cubicBezTo>
                  <a:pt x="1652429" y="462326"/>
                  <a:pt x="1393905" y="391338"/>
                  <a:pt x="1142772" y="400110"/>
                </a:cubicBezTo>
                <a:cubicBezTo>
                  <a:pt x="891639" y="408882"/>
                  <a:pt x="724901" y="331370"/>
                  <a:pt x="525675" y="400110"/>
                </a:cubicBezTo>
                <a:cubicBezTo>
                  <a:pt x="326449" y="468850"/>
                  <a:pt x="258421" y="359642"/>
                  <a:pt x="0" y="400110"/>
                </a:cubicBezTo>
                <a:cubicBezTo>
                  <a:pt x="-32959" y="221435"/>
                  <a:pt x="14886" y="133505"/>
                  <a:pt x="0" y="0"/>
                </a:cubicBezTo>
                <a:close/>
              </a:path>
            </a:pathLst>
          </a:custGeom>
          <a:solidFill>
            <a:srgbClr val="FF99CC"/>
          </a:solidFill>
          <a:ln>
            <a:solidFill>
              <a:schemeClr val="tx1"/>
            </a:solidFill>
            <a:extLst>
              <a:ext uri="{C807C97D-BFC1-408E-A445-0C87EB9F89A2}">
                <ask:lineSketchStyleProps xmlns:ask="http://schemas.microsoft.com/office/drawing/2018/sketchyshapes" sd="1922213628">
                  <a:prstGeom prst="rect">
                    <a:avLst/>
                  </a:prstGeom>
                  <ask:type>
                    <ask:lineSketchScribble/>
                  </ask:type>
                </ask:lineSketchStyleProps>
              </a:ext>
            </a:extLst>
          </a:ln>
        </p:spPr>
        <p:txBody>
          <a:bodyPr wrap="square" rtlCol="0">
            <a:spAutoFit/>
          </a:bodyPr>
          <a:lstStyle/>
          <a:p>
            <a:pPr algn="ctr" rtl="1"/>
            <a:r>
              <a:rPr lang="ar-BH" sz="2000" b="1">
                <a:latin typeface="Sakkal Majalla" panose="02000000000000000000" pitchFamily="2" charset="-78"/>
                <a:cs typeface="Sakkal Majalla" panose="02000000000000000000" pitchFamily="2" charset="-78"/>
              </a:rPr>
              <a:t>العِدَّة </a:t>
            </a:r>
            <a:r>
              <a:rPr lang="ar-BH" sz="2000" b="1" dirty="0">
                <a:latin typeface="Sakkal Majalla" panose="02000000000000000000" pitchFamily="2" charset="-78"/>
                <a:cs typeface="Sakkal Majalla" panose="02000000000000000000" pitchFamily="2" charset="-78"/>
              </a:rPr>
              <a:t>/ (دين 201)</a:t>
            </a:r>
            <a:endParaRPr lang="fr-FR"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353839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180751-0FF8-4A75-882A-F334D5F07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5305" y="0"/>
            <a:ext cx="1646183" cy="1342103"/>
          </a:xfrm>
          <a:prstGeom prst="rect">
            <a:avLst/>
          </a:prstGeom>
        </p:spPr>
      </p:pic>
      <p:sp>
        <p:nvSpPr>
          <p:cNvPr id="8" name="Title 1">
            <a:extLst>
              <a:ext uri="{FF2B5EF4-FFF2-40B4-BE49-F238E27FC236}">
                <a16:creationId xmlns:a16="http://schemas.microsoft.com/office/drawing/2014/main" id="{B8159710-850E-4248-A82C-F82AAC24E3A9}"/>
              </a:ext>
            </a:extLst>
          </p:cNvPr>
          <p:cNvSpPr>
            <a:spLocks noGrp="1"/>
          </p:cNvSpPr>
          <p:nvPr>
            <p:ph type="title"/>
          </p:nvPr>
        </p:nvSpPr>
        <p:spPr>
          <a:xfrm>
            <a:off x="2293034" y="1155098"/>
            <a:ext cx="9159200" cy="939224"/>
          </a:xfrm>
        </p:spPr>
        <p:txBody>
          <a:bodyPr>
            <a:normAutofit/>
          </a:bodyPr>
          <a:lstStyle/>
          <a:p>
            <a:pPr algn="just" defTabSz="457200" rtl="1"/>
            <a:r>
              <a:rPr lang="ar-SA" sz="4000" b="1" dirty="0">
                <a:solidFill>
                  <a:schemeClr val="accent1">
                    <a:lumMod val="75000"/>
                  </a:schemeClr>
                </a:solidFill>
                <a:latin typeface="Sakkal Majalla" panose="02000000000000000000" pitchFamily="2" charset="-78"/>
                <a:ea typeface="+mn-ea"/>
                <a:cs typeface="Sakkal Majalla" panose="02000000000000000000" pitchFamily="2" charset="-78"/>
              </a:rPr>
              <a:t>بعد نهاية الدرس يتوقّع من الطالب أن يكون قادرًا على:</a:t>
            </a:r>
            <a:endParaRPr lang="en-US" sz="4000" b="1" dirty="0">
              <a:solidFill>
                <a:schemeClr val="accent1">
                  <a:lumMod val="75000"/>
                </a:schemeClr>
              </a:solidFill>
              <a:latin typeface="Sakkal Majalla" panose="02000000000000000000" pitchFamily="2" charset="-78"/>
              <a:ea typeface="+mn-ea"/>
              <a:cs typeface="Sakkal Majalla" panose="02000000000000000000" pitchFamily="2" charset="-78"/>
            </a:endParaRPr>
          </a:p>
        </p:txBody>
      </p:sp>
      <p:sp>
        <p:nvSpPr>
          <p:cNvPr id="10" name="Title 1">
            <a:extLst>
              <a:ext uri="{FF2B5EF4-FFF2-40B4-BE49-F238E27FC236}">
                <a16:creationId xmlns:a16="http://schemas.microsoft.com/office/drawing/2014/main" id="{2DCE19D4-F159-4935-8133-B8454BBD3BB4}"/>
              </a:ext>
            </a:extLst>
          </p:cNvPr>
          <p:cNvSpPr txBox="1">
            <a:spLocks/>
          </p:cNvSpPr>
          <p:nvPr/>
        </p:nvSpPr>
        <p:spPr>
          <a:xfrm>
            <a:off x="4667250" y="59029"/>
            <a:ext cx="4262192" cy="939224"/>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lang="ar-SA" b="1" kern="0" dirty="0">
                <a:solidFill>
                  <a:prstClr val="black"/>
                </a:solidFill>
                <a:latin typeface="Sakkal Majalla" panose="02000000000000000000" pitchFamily="2" charset="-78"/>
                <a:cs typeface="Sakkal Majalla" panose="02000000000000000000" pitchFamily="2" charset="-78"/>
              </a:rPr>
              <a:t>الأهداف </a:t>
            </a:r>
            <a:r>
              <a:rPr lang="ar-SA" b="1" kern="0" dirty="0" err="1">
                <a:solidFill>
                  <a:prstClr val="black"/>
                </a:solidFill>
                <a:latin typeface="Sakkal Majalla" panose="02000000000000000000" pitchFamily="2" charset="-78"/>
                <a:cs typeface="Sakkal Majalla" panose="02000000000000000000" pitchFamily="2" charset="-78"/>
              </a:rPr>
              <a:t>التعل</a:t>
            </a:r>
            <a:r>
              <a:rPr lang="ar-BH" b="1" kern="0" dirty="0">
                <a:solidFill>
                  <a:prstClr val="black"/>
                </a:solidFill>
                <a:latin typeface="Sakkal Majalla" panose="02000000000000000000" pitchFamily="2" charset="-78"/>
                <a:cs typeface="Sakkal Majalla" panose="02000000000000000000" pitchFamily="2" charset="-78"/>
              </a:rPr>
              <a:t>ّ</a:t>
            </a:r>
            <a:r>
              <a:rPr lang="ar-SA" b="1" kern="0" dirty="0">
                <a:solidFill>
                  <a:prstClr val="black"/>
                </a:solidFill>
                <a:latin typeface="Sakkal Majalla" panose="02000000000000000000" pitchFamily="2" charset="-78"/>
                <a:cs typeface="Sakkal Majalla" panose="02000000000000000000" pitchFamily="2" charset="-78"/>
              </a:rPr>
              <a:t>مية</a:t>
            </a:r>
            <a:endParaRPr kumimoji="0" lang="en-US" sz="44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2" name="Rectangle: Rounded Corners 11">
            <a:extLst>
              <a:ext uri="{FF2B5EF4-FFF2-40B4-BE49-F238E27FC236}">
                <a16:creationId xmlns:a16="http://schemas.microsoft.com/office/drawing/2014/main" id="{76208DFB-9D2A-4DF1-8538-34764730B6E3}"/>
              </a:ext>
            </a:extLst>
          </p:cNvPr>
          <p:cNvSpPr/>
          <p:nvPr/>
        </p:nvSpPr>
        <p:spPr>
          <a:xfrm>
            <a:off x="5897880" y="2203368"/>
            <a:ext cx="5562546" cy="630772"/>
          </a:xfrm>
          <a:prstGeom prst="round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3600" b="1" dirty="0">
                <a:solidFill>
                  <a:schemeClr val="dk1"/>
                </a:solidFill>
                <a:latin typeface="Sakkal Majalla" panose="02000000000000000000" pitchFamily="2" charset="-78"/>
                <a:cs typeface="Sakkal Majalla" panose="02000000000000000000" pitchFamily="2" charset="-78"/>
              </a:rPr>
              <a:t>1</a:t>
            </a:r>
            <a:r>
              <a:rPr lang="ar-SA" sz="3600" b="1" dirty="0">
                <a:solidFill>
                  <a:schemeClr val="dk1"/>
                </a:solidFill>
                <a:latin typeface="Sakkal Majalla" panose="02000000000000000000" pitchFamily="2" charset="-78"/>
                <a:cs typeface="Sakkal Majalla" panose="02000000000000000000" pitchFamily="2" charset="-78"/>
              </a:rPr>
              <a:t>- </a:t>
            </a:r>
            <a:r>
              <a:rPr lang="ar-BH" sz="3600" b="1" dirty="0">
                <a:solidFill>
                  <a:schemeClr val="dk1"/>
                </a:solidFill>
                <a:latin typeface="Sakkal Majalla" panose="02000000000000000000" pitchFamily="2" charset="-78"/>
                <a:cs typeface="Sakkal Majalla" panose="02000000000000000000" pitchFamily="2" charset="-78"/>
              </a:rPr>
              <a:t>تَعريفِ العِدّة.</a:t>
            </a:r>
            <a:endParaRPr lang="en-US" sz="3600" b="1" dirty="0">
              <a:solidFill>
                <a:schemeClr val="dk1"/>
              </a:solidFill>
              <a:latin typeface="Sakkal Majalla" panose="02000000000000000000" pitchFamily="2" charset="-78"/>
              <a:cs typeface="Sakkal Majalla" panose="02000000000000000000" pitchFamily="2" charset="-78"/>
            </a:endParaRPr>
          </a:p>
        </p:txBody>
      </p:sp>
      <p:sp>
        <p:nvSpPr>
          <p:cNvPr id="14" name="Rectangle: Rounded Corners 13">
            <a:extLst>
              <a:ext uri="{FF2B5EF4-FFF2-40B4-BE49-F238E27FC236}">
                <a16:creationId xmlns:a16="http://schemas.microsoft.com/office/drawing/2014/main" id="{6F55BAA5-31C5-409E-BFFE-EB919105E6D3}"/>
              </a:ext>
            </a:extLst>
          </p:cNvPr>
          <p:cNvSpPr/>
          <p:nvPr/>
        </p:nvSpPr>
        <p:spPr>
          <a:xfrm>
            <a:off x="4867422" y="2900768"/>
            <a:ext cx="6593004" cy="630773"/>
          </a:xfrm>
          <a:prstGeom prst="round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3600" b="1" dirty="0">
                <a:solidFill>
                  <a:srgbClr val="000000"/>
                </a:solidFill>
                <a:latin typeface="Sakkal Majalla"/>
                <a:cs typeface="Sakkal Majalla"/>
              </a:rPr>
              <a:t>2-</a:t>
            </a:r>
            <a:r>
              <a:rPr lang="ar-BH" sz="3600" b="1" dirty="0">
                <a:solidFill>
                  <a:srgbClr val="000000"/>
                </a:solidFill>
                <a:latin typeface="Sakkal Majalla"/>
                <a:cs typeface="Sakkal Majalla"/>
              </a:rPr>
              <a:t> تَبْيِين الحُكْمِ الشرعيّ للعِدَّة.</a:t>
            </a:r>
            <a:endParaRPr lang="en-US" sz="3600" b="1" dirty="0">
              <a:solidFill>
                <a:srgbClr val="000000"/>
              </a:solidFill>
              <a:latin typeface="Sakkal Majalla"/>
              <a:cs typeface="Sakkal Majalla"/>
            </a:endParaRPr>
          </a:p>
        </p:txBody>
      </p:sp>
      <p:sp>
        <p:nvSpPr>
          <p:cNvPr id="15" name="Rectangle: Rounded Corners 14">
            <a:extLst>
              <a:ext uri="{FF2B5EF4-FFF2-40B4-BE49-F238E27FC236}">
                <a16:creationId xmlns:a16="http://schemas.microsoft.com/office/drawing/2014/main" id="{50CD172B-F0E1-47B7-A11D-67AE778930B4}"/>
              </a:ext>
            </a:extLst>
          </p:cNvPr>
          <p:cNvSpPr/>
          <p:nvPr/>
        </p:nvSpPr>
        <p:spPr>
          <a:xfrm>
            <a:off x="3573194" y="3593643"/>
            <a:ext cx="7879040" cy="630774"/>
          </a:xfrm>
          <a:prstGeom prst="roundRect">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SA" sz="3600" b="1" dirty="0">
                <a:solidFill>
                  <a:prstClr val="black"/>
                </a:solidFill>
                <a:latin typeface="Sakkal Majalla" panose="02000000000000000000" pitchFamily="2" charset="-78"/>
                <a:cs typeface="Sakkal Majalla" panose="02000000000000000000" pitchFamily="2" charset="-78"/>
              </a:rPr>
              <a:t>3-</a:t>
            </a:r>
            <a:r>
              <a:rPr lang="ar-BH" sz="3600" b="1" dirty="0">
                <a:solidFill>
                  <a:prstClr val="black"/>
                </a:solidFill>
                <a:latin typeface="Sakkal Majalla" panose="02000000000000000000" pitchFamily="2" charset="-78"/>
                <a:cs typeface="Sakkal Majalla" panose="02000000000000000000" pitchFamily="2" charset="-78"/>
              </a:rPr>
              <a:t> تَعْدَادِ مقاصد العِدَّة</a:t>
            </a:r>
            <a:r>
              <a:rPr lang="en-US" sz="3600" b="1" dirty="0">
                <a:solidFill>
                  <a:prstClr val="black"/>
                </a:solidFill>
                <a:latin typeface="Sakkal Majalla" panose="02000000000000000000" pitchFamily="2" charset="-78"/>
                <a:cs typeface="Sakkal Majalla" panose="02000000000000000000" pitchFamily="2" charset="-78"/>
              </a:rPr>
              <a:t> </a:t>
            </a:r>
            <a:r>
              <a:rPr lang="ar-BH" sz="3600" b="1" dirty="0">
                <a:solidFill>
                  <a:prstClr val="black"/>
                </a:solidFill>
                <a:latin typeface="Sakkal Majalla" panose="02000000000000000000" pitchFamily="2" charset="-78"/>
                <a:cs typeface="Sakkal Majalla" panose="02000000000000000000" pitchFamily="2" charset="-78"/>
              </a:rPr>
              <a:t>وأنواعها.</a:t>
            </a:r>
          </a:p>
        </p:txBody>
      </p:sp>
      <p:sp>
        <p:nvSpPr>
          <p:cNvPr id="16" name="Rectangle: Rounded Corners 15">
            <a:extLst>
              <a:ext uri="{FF2B5EF4-FFF2-40B4-BE49-F238E27FC236}">
                <a16:creationId xmlns:a16="http://schemas.microsoft.com/office/drawing/2014/main" id="{9B2CB7F0-933F-42B3-A986-CA6BA6ECC293}"/>
              </a:ext>
            </a:extLst>
          </p:cNvPr>
          <p:cNvSpPr/>
          <p:nvPr/>
        </p:nvSpPr>
        <p:spPr>
          <a:xfrm>
            <a:off x="2447778" y="4286520"/>
            <a:ext cx="9004456" cy="630774"/>
          </a:xfrm>
          <a:prstGeom prst="roundRect">
            <a:avLst/>
          </a:prstGeom>
          <a:solidFill>
            <a:schemeClr val="accent1">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600" b="1" dirty="0">
                <a:solidFill>
                  <a:schemeClr val="dk1"/>
                </a:solidFill>
                <a:latin typeface="Sakkal Majalla" panose="02000000000000000000" pitchFamily="2" charset="-78"/>
                <a:cs typeface="Sakkal Majalla" panose="02000000000000000000" pitchFamily="2" charset="-78"/>
              </a:rPr>
              <a:t>4</a:t>
            </a:r>
            <a:r>
              <a:rPr lang="ar-SA" sz="3600" b="1" dirty="0">
                <a:solidFill>
                  <a:schemeClr val="dk1"/>
                </a:solidFill>
                <a:latin typeface="Sakkal Majalla" panose="02000000000000000000" pitchFamily="2" charset="-78"/>
                <a:cs typeface="Sakkal Majalla" panose="02000000000000000000" pitchFamily="2" charset="-78"/>
              </a:rPr>
              <a:t>-</a:t>
            </a:r>
            <a:r>
              <a:rPr lang="ar-BH" sz="3600" b="1" dirty="0">
                <a:solidFill>
                  <a:schemeClr val="dk1"/>
                </a:solidFill>
                <a:latin typeface="Sakkal Majalla" panose="02000000000000000000" pitchFamily="2" charset="-78"/>
                <a:cs typeface="Sakkal Majalla" panose="02000000000000000000" pitchFamily="2" charset="-78"/>
              </a:rPr>
              <a:t>الاستدلال على أحكام العِدَّة بنصوص شرعيَّة.</a:t>
            </a:r>
          </a:p>
        </p:txBody>
      </p:sp>
      <p:sp>
        <p:nvSpPr>
          <p:cNvPr id="17" name="TextBox 16">
            <a:extLst>
              <a:ext uri="{FF2B5EF4-FFF2-40B4-BE49-F238E27FC236}">
                <a16:creationId xmlns:a16="http://schemas.microsoft.com/office/drawing/2014/main" id="{4EF75BDD-1E7E-424B-8BA8-9BDC37571C82}"/>
              </a:ext>
            </a:extLst>
          </p:cNvPr>
          <p:cNvSpPr txBox="1"/>
          <p:nvPr/>
        </p:nvSpPr>
        <p:spPr>
          <a:xfrm>
            <a:off x="568320" y="141783"/>
            <a:ext cx="2285543" cy="400110"/>
          </a:xfrm>
          <a:custGeom>
            <a:avLst/>
            <a:gdLst>
              <a:gd name="connsiteX0" fmla="*/ 0 w 2285543"/>
              <a:gd name="connsiteY0" fmla="*/ 0 h 400110"/>
              <a:gd name="connsiteX1" fmla="*/ 571386 w 2285543"/>
              <a:gd name="connsiteY1" fmla="*/ 0 h 400110"/>
              <a:gd name="connsiteX2" fmla="*/ 1097061 w 2285543"/>
              <a:gd name="connsiteY2" fmla="*/ 0 h 400110"/>
              <a:gd name="connsiteX3" fmla="*/ 1668446 w 2285543"/>
              <a:gd name="connsiteY3" fmla="*/ 0 h 400110"/>
              <a:gd name="connsiteX4" fmla="*/ 2285543 w 2285543"/>
              <a:gd name="connsiteY4" fmla="*/ 0 h 400110"/>
              <a:gd name="connsiteX5" fmla="*/ 2285543 w 2285543"/>
              <a:gd name="connsiteY5" fmla="*/ 400110 h 400110"/>
              <a:gd name="connsiteX6" fmla="*/ 1782724 w 2285543"/>
              <a:gd name="connsiteY6" fmla="*/ 400110 h 400110"/>
              <a:gd name="connsiteX7" fmla="*/ 1279904 w 2285543"/>
              <a:gd name="connsiteY7" fmla="*/ 400110 h 400110"/>
              <a:gd name="connsiteX8" fmla="*/ 754229 w 2285543"/>
              <a:gd name="connsiteY8" fmla="*/ 400110 h 400110"/>
              <a:gd name="connsiteX9" fmla="*/ 0 w 2285543"/>
              <a:gd name="connsiteY9" fmla="*/ 400110 h 400110"/>
              <a:gd name="connsiteX10" fmla="*/ 0 w 228554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543" h="400110" fill="none" extrusionOk="0">
                <a:moveTo>
                  <a:pt x="0" y="0"/>
                </a:moveTo>
                <a:cubicBezTo>
                  <a:pt x="151479" y="-27883"/>
                  <a:pt x="415172" y="4938"/>
                  <a:pt x="571386" y="0"/>
                </a:cubicBezTo>
                <a:cubicBezTo>
                  <a:pt x="727600" y="-4938"/>
                  <a:pt x="973541" y="56883"/>
                  <a:pt x="1097061" y="0"/>
                </a:cubicBezTo>
                <a:cubicBezTo>
                  <a:pt x="1220582" y="-56883"/>
                  <a:pt x="1406634" y="17468"/>
                  <a:pt x="1668446" y="0"/>
                </a:cubicBezTo>
                <a:cubicBezTo>
                  <a:pt x="1930258" y="-17468"/>
                  <a:pt x="2146767" y="72415"/>
                  <a:pt x="2285543" y="0"/>
                </a:cubicBezTo>
                <a:cubicBezTo>
                  <a:pt x="2302022" y="155261"/>
                  <a:pt x="2245213" y="253405"/>
                  <a:pt x="2285543" y="400110"/>
                </a:cubicBezTo>
                <a:cubicBezTo>
                  <a:pt x="2161794" y="444687"/>
                  <a:pt x="1984712" y="383642"/>
                  <a:pt x="1782724" y="400110"/>
                </a:cubicBezTo>
                <a:cubicBezTo>
                  <a:pt x="1580736" y="416578"/>
                  <a:pt x="1464254" y="381978"/>
                  <a:pt x="1279904" y="400110"/>
                </a:cubicBezTo>
                <a:cubicBezTo>
                  <a:pt x="1095554" y="418242"/>
                  <a:pt x="1002953" y="378293"/>
                  <a:pt x="754229" y="400110"/>
                </a:cubicBezTo>
                <a:cubicBezTo>
                  <a:pt x="505506" y="421927"/>
                  <a:pt x="259682" y="385525"/>
                  <a:pt x="0" y="400110"/>
                </a:cubicBezTo>
                <a:cubicBezTo>
                  <a:pt x="-33816" y="268644"/>
                  <a:pt x="15284" y="96193"/>
                  <a:pt x="0" y="0"/>
                </a:cubicBezTo>
                <a:close/>
              </a:path>
              <a:path w="2285543" h="400110" stroke="0" extrusionOk="0">
                <a:moveTo>
                  <a:pt x="0" y="0"/>
                </a:moveTo>
                <a:cubicBezTo>
                  <a:pt x="203738" y="-40854"/>
                  <a:pt x="428310" y="34545"/>
                  <a:pt x="571386" y="0"/>
                </a:cubicBezTo>
                <a:cubicBezTo>
                  <a:pt x="714462" y="-34545"/>
                  <a:pt x="996757" y="834"/>
                  <a:pt x="1188482" y="0"/>
                </a:cubicBezTo>
                <a:cubicBezTo>
                  <a:pt x="1380207" y="-834"/>
                  <a:pt x="1615847" y="30218"/>
                  <a:pt x="1782724" y="0"/>
                </a:cubicBezTo>
                <a:cubicBezTo>
                  <a:pt x="1949601" y="-30218"/>
                  <a:pt x="2151933" y="33473"/>
                  <a:pt x="2285543" y="0"/>
                </a:cubicBezTo>
                <a:cubicBezTo>
                  <a:pt x="2305448" y="117899"/>
                  <a:pt x="2277901" y="260243"/>
                  <a:pt x="2285543" y="400110"/>
                </a:cubicBezTo>
                <a:cubicBezTo>
                  <a:pt x="2071787" y="422382"/>
                  <a:pt x="1867307" y="337894"/>
                  <a:pt x="1759868" y="400110"/>
                </a:cubicBezTo>
                <a:cubicBezTo>
                  <a:pt x="1652429" y="462326"/>
                  <a:pt x="1393905" y="391338"/>
                  <a:pt x="1142772" y="400110"/>
                </a:cubicBezTo>
                <a:cubicBezTo>
                  <a:pt x="891639" y="408882"/>
                  <a:pt x="724901" y="331370"/>
                  <a:pt x="525675" y="400110"/>
                </a:cubicBezTo>
                <a:cubicBezTo>
                  <a:pt x="326449" y="468850"/>
                  <a:pt x="258421" y="359642"/>
                  <a:pt x="0" y="400110"/>
                </a:cubicBezTo>
                <a:cubicBezTo>
                  <a:pt x="-32959" y="221435"/>
                  <a:pt x="14886" y="133505"/>
                  <a:pt x="0" y="0"/>
                </a:cubicBezTo>
                <a:close/>
              </a:path>
            </a:pathLst>
          </a:custGeom>
          <a:solidFill>
            <a:srgbClr val="FF99CC"/>
          </a:solidFill>
          <a:ln>
            <a:solidFill>
              <a:schemeClr val="tx1"/>
            </a:solidFill>
            <a:extLst>
              <a:ext uri="{C807C97D-BFC1-408E-A445-0C87EB9F89A2}">
                <ask:lineSketchStyleProps xmlns:ask="http://schemas.microsoft.com/office/drawing/2018/sketchyshapes" sd="1922213628">
                  <a:prstGeom prst="rect">
                    <a:avLst/>
                  </a:prstGeom>
                  <ask:type>
                    <ask:lineSketchScribble/>
                  </ask:type>
                </ask:lineSketchStyleProps>
              </a:ext>
            </a:extLst>
          </a:ln>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العِدَّة / (دين 201)</a:t>
            </a:r>
            <a:endParaRPr lang="fr-FR" sz="2000" b="1" dirty="0">
              <a:latin typeface="Sakkal Majalla" panose="02000000000000000000" pitchFamily="2" charset="-78"/>
              <a:cs typeface="Sakkal Majalla" panose="02000000000000000000" pitchFamily="2" charset="-78"/>
            </a:endParaRPr>
          </a:p>
        </p:txBody>
      </p:sp>
      <p:sp>
        <p:nvSpPr>
          <p:cNvPr id="18" name="Rectangle: Rounded Corners 17">
            <a:extLst>
              <a:ext uri="{FF2B5EF4-FFF2-40B4-BE49-F238E27FC236}">
                <a16:creationId xmlns:a16="http://schemas.microsoft.com/office/drawing/2014/main" id="{991C056B-7F39-48A5-8A32-17C77877FD94}"/>
              </a:ext>
            </a:extLst>
          </p:cNvPr>
          <p:cNvSpPr/>
          <p:nvPr/>
        </p:nvSpPr>
        <p:spPr>
          <a:xfrm>
            <a:off x="1209821" y="4979398"/>
            <a:ext cx="10284351" cy="630772"/>
          </a:xfrm>
          <a:prstGeom prst="roundRect">
            <a:avLst/>
          </a:prstGeom>
          <a:solidFill>
            <a:schemeClr val="accent1">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600" b="1" dirty="0">
                <a:solidFill>
                  <a:schemeClr val="tx1"/>
                </a:solidFill>
                <a:latin typeface="Sakkal Majalla" panose="02000000000000000000" pitchFamily="2" charset="-78"/>
                <a:cs typeface="Sakkal Majalla" panose="02000000000000000000" pitchFamily="2" charset="-78"/>
              </a:rPr>
              <a:t>5</a:t>
            </a:r>
            <a:r>
              <a:rPr lang="ar-SA" sz="3600" b="1" dirty="0">
                <a:solidFill>
                  <a:schemeClr val="tx1"/>
                </a:solidFill>
                <a:latin typeface="Sakkal Majalla" panose="02000000000000000000" pitchFamily="2" charset="-78"/>
                <a:cs typeface="Sakkal Majalla" panose="02000000000000000000" pitchFamily="2" charset="-78"/>
              </a:rPr>
              <a:t>-</a:t>
            </a:r>
            <a:r>
              <a:rPr lang="ar-BH" sz="3600" b="1" dirty="0">
                <a:solidFill>
                  <a:schemeClr val="tx1"/>
                </a:solidFill>
                <a:latin typeface="Sakkal Majalla" panose="02000000000000000000" pitchFamily="2" charset="-78"/>
                <a:cs typeface="Sakkal Majalla" panose="02000000000000000000" pitchFamily="2" charset="-78"/>
              </a:rPr>
              <a:t> تَبْيِين بعض أحكام العدّة.</a:t>
            </a:r>
          </a:p>
        </p:txBody>
      </p:sp>
      <p:sp>
        <p:nvSpPr>
          <p:cNvPr id="11" name="Rectangle: Rounded Corners 10">
            <a:extLst>
              <a:ext uri="{FF2B5EF4-FFF2-40B4-BE49-F238E27FC236}">
                <a16:creationId xmlns:a16="http://schemas.microsoft.com/office/drawing/2014/main" id="{6FC09FB9-532D-4B52-802D-3FB8E2231ACC}"/>
              </a:ext>
            </a:extLst>
          </p:cNvPr>
          <p:cNvSpPr/>
          <p:nvPr/>
        </p:nvSpPr>
        <p:spPr>
          <a:xfrm>
            <a:off x="239151" y="5672274"/>
            <a:ext cx="11255023" cy="630772"/>
          </a:xfrm>
          <a:prstGeom prst="roundRect">
            <a:avLst/>
          </a:prstGeom>
          <a:solidFill>
            <a:schemeClr val="accent1">
              <a:lumMod val="5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600" b="1" dirty="0">
                <a:solidFill>
                  <a:schemeClr val="tx1"/>
                </a:solidFill>
                <a:latin typeface="Sakkal Majalla" panose="02000000000000000000" pitchFamily="2" charset="-78"/>
                <a:cs typeface="Sakkal Majalla" panose="02000000000000000000" pitchFamily="2" charset="-78"/>
              </a:rPr>
              <a:t>6</a:t>
            </a:r>
            <a:r>
              <a:rPr lang="ar-SA" sz="3600" b="1" dirty="0">
                <a:solidFill>
                  <a:schemeClr val="tx1"/>
                </a:solidFill>
                <a:latin typeface="Sakkal Majalla" panose="02000000000000000000" pitchFamily="2" charset="-78"/>
                <a:cs typeface="Sakkal Majalla" panose="02000000000000000000" pitchFamily="2" charset="-78"/>
              </a:rPr>
              <a:t>-</a:t>
            </a:r>
            <a:r>
              <a:rPr lang="ar-BH" sz="3600" b="1" dirty="0">
                <a:solidFill>
                  <a:schemeClr val="tx1"/>
                </a:solidFill>
                <a:latin typeface="Sakkal Majalla" panose="02000000000000000000" pitchFamily="2" charset="-78"/>
                <a:cs typeface="Sakkal Majalla" panose="02000000000000000000" pitchFamily="2" charset="-78"/>
              </a:rPr>
              <a:t> تَوضيح أهمية العدّة للزوجين بعد الطلاق.</a:t>
            </a:r>
          </a:p>
        </p:txBody>
      </p:sp>
    </p:spTree>
    <p:extLst>
      <p:ext uri="{BB962C8B-B14F-4D97-AF65-F5344CB8AC3E}">
        <p14:creationId xmlns:p14="http://schemas.microsoft.com/office/powerpoint/2010/main" val="41369503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56" presetClass="entr" presetSubtype="0" fill="hold" nodeType="afterEffect">
                                  <p:stCondLst>
                                    <p:cond delay="0"/>
                                  </p:stCondLst>
                                  <p:iterate type="lt">
                                    <p:tmPct val="10000"/>
                                  </p:iterate>
                                  <p:childTnLst>
                                    <p:set>
                                      <p:cBhvr>
                                        <p:cTn id="22" dur="1" fill="hold">
                                          <p:stCondLst>
                                            <p:cond delay="0"/>
                                          </p:stCondLst>
                                        </p:cTn>
                                        <p:tgtEl>
                                          <p:spTgt spid="12">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2">
                                            <p:txEl>
                                              <p:pRg st="0" end="0"/>
                                            </p:txEl>
                                          </p:spTgt>
                                        </p:tgtEl>
                                        <p:attrNameLst>
                                          <p:attrName>ppt_w</p:attrName>
                                        </p:attrNameLst>
                                      </p:cBhvr>
                                    </p:anim>
                                    <p:anim by="(#ppt_w*0.50)" calcmode="lin" valueType="num">
                                      <p:cBhvr>
                                        <p:cTn id="24" dur="500" decel="50000" autoRev="1" fill="hold">
                                          <p:stCondLst>
                                            <p:cond delay="0"/>
                                          </p:stCondLst>
                                        </p:cTn>
                                        <p:tgtEl>
                                          <p:spTgt spid="12">
                                            <p:txEl>
                                              <p:pRg st="0" end="0"/>
                                            </p:txEl>
                                          </p:spTgt>
                                        </p:tgtEl>
                                        <p:attrNameLst>
                                          <p:attrName>ppt_x</p:attrName>
                                        </p:attrNameLst>
                                      </p:cBhvr>
                                    </p:anim>
                                    <p:anim from="(-#ppt_h/2)" to="(#ppt_y)" calcmode="lin" valueType="num">
                                      <p:cBhvr>
                                        <p:cTn id="25" dur="1000" fill="hold">
                                          <p:stCondLst>
                                            <p:cond delay="0"/>
                                          </p:stCondLst>
                                        </p:cTn>
                                        <p:tgtEl>
                                          <p:spTgt spid="12">
                                            <p:txEl>
                                              <p:pRg st="0" end="0"/>
                                            </p:txEl>
                                          </p:spTgt>
                                        </p:tgtEl>
                                        <p:attrNameLst>
                                          <p:attrName>ppt_y</p:attrName>
                                        </p:attrNameLst>
                                      </p:cBhvr>
                                    </p:anim>
                                    <p:animRot by="21600000">
                                      <p:cBhvr>
                                        <p:cTn id="26" dur="1000" fill="hold">
                                          <p:stCondLst>
                                            <p:cond delay="0"/>
                                          </p:stCondLst>
                                        </p:cTn>
                                        <p:tgtEl>
                                          <p:spTgt spid="12">
                                            <p:txEl>
                                              <p:pRg st="0" end="0"/>
                                            </p:txEl>
                                          </p:spTgt>
                                        </p:tgtEl>
                                        <p:attrNameLst>
                                          <p:attrName>r</p:attrName>
                                        </p:attrNameLst>
                                      </p:cBhvr>
                                    </p:animRot>
                                  </p:childTnLst>
                                </p:cTn>
                              </p:par>
                            </p:childTnLst>
                          </p:cTn>
                        </p:par>
                        <p:par>
                          <p:cTn id="27" fill="hold">
                            <p:stCondLst>
                              <p:cond delay="6600"/>
                            </p:stCondLst>
                            <p:childTnLst>
                              <p:par>
                                <p:cTn id="28" presetID="42"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7600"/>
                            </p:stCondLst>
                            <p:childTnLst>
                              <p:par>
                                <p:cTn id="34" presetID="56" presetClass="entr" presetSubtype="0" fill="hold" nodeType="afterEffect">
                                  <p:stCondLst>
                                    <p:cond delay="0"/>
                                  </p:stCondLst>
                                  <p:iterate type="lt">
                                    <p:tmPct val="10000"/>
                                  </p:iterate>
                                  <p:childTnLst>
                                    <p:set>
                                      <p:cBhvr>
                                        <p:cTn id="35" dur="1" fill="hold">
                                          <p:stCondLst>
                                            <p:cond delay="0"/>
                                          </p:stCondLst>
                                        </p:cTn>
                                        <p:tgtEl>
                                          <p:spTgt spid="14">
                                            <p:txEl>
                                              <p:pRg st="0" end="0"/>
                                            </p:txEl>
                                          </p:spTgt>
                                        </p:tgtEl>
                                        <p:attrNameLst>
                                          <p:attrName>style.visibility</p:attrName>
                                        </p:attrNameLst>
                                      </p:cBhvr>
                                      <p:to>
                                        <p:strVal val="visible"/>
                                      </p:to>
                                    </p:set>
                                    <p:anim by="(-#ppt_w*2)" calcmode="lin" valueType="num">
                                      <p:cBhvr rctx="PPT">
                                        <p:cTn id="36" dur="500" autoRev="1" fill="hold">
                                          <p:stCondLst>
                                            <p:cond delay="0"/>
                                          </p:stCondLst>
                                        </p:cTn>
                                        <p:tgtEl>
                                          <p:spTgt spid="14">
                                            <p:txEl>
                                              <p:pRg st="0" end="0"/>
                                            </p:txEl>
                                          </p:spTgt>
                                        </p:tgtEl>
                                        <p:attrNameLst>
                                          <p:attrName>ppt_w</p:attrName>
                                        </p:attrNameLst>
                                      </p:cBhvr>
                                    </p:anim>
                                    <p:anim by="(#ppt_w*0.50)" calcmode="lin" valueType="num">
                                      <p:cBhvr>
                                        <p:cTn id="37" dur="500" decel="50000" autoRev="1" fill="hold">
                                          <p:stCondLst>
                                            <p:cond delay="0"/>
                                          </p:stCondLst>
                                        </p:cTn>
                                        <p:tgtEl>
                                          <p:spTgt spid="14">
                                            <p:txEl>
                                              <p:pRg st="0" end="0"/>
                                            </p:txEl>
                                          </p:spTgt>
                                        </p:tgtEl>
                                        <p:attrNameLst>
                                          <p:attrName>ppt_x</p:attrName>
                                        </p:attrNameLst>
                                      </p:cBhvr>
                                    </p:anim>
                                    <p:anim from="(-#ppt_h/2)" to="(#ppt_y)" calcmode="lin" valueType="num">
                                      <p:cBhvr>
                                        <p:cTn id="38" dur="1000" fill="hold">
                                          <p:stCondLst>
                                            <p:cond delay="0"/>
                                          </p:stCondLst>
                                        </p:cTn>
                                        <p:tgtEl>
                                          <p:spTgt spid="14">
                                            <p:txEl>
                                              <p:pRg st="0" end="0"/>
                                            </p:txEl>
                                          </p:spTgt>
                                        </p:tgtEl>
                                        <p:attrNameLst>
                                          <p:attrName>ppt_y</p:attrName>
                                        </p:attrNameLst>
                                      </p:cBhvr>
                                    </p:anim>
                                    <p:animRot by="21600000">
                                      <p:cBhvr>
                                        <p:cTn id="39" dur="1000" fill="hold">
                                          <p:stCondLst>
                                            <p:cond delay="0"/>
                                          </p:stCondLst>
                                        </p:cTn>
                                        <p:tgtEl>
                                          <p:spTgt spid="14">
                                            <p:txEl>
                                              <p:pRg st="0" end="0"/>
                                            </p:txEl>
                                          </p:spTgt>
                                        </p:tgtEl>
                                        <p:attrNameLst>
                                          <p:attrName>r</p:attrName>
                                        </p:attrNameLst>
                                      </p:cBhvr>
                                    </p:animRot>
                                  </p:childTnLst>
                                </p:cTn>
                              </p:par>
                            </p:childTnLst>
                          </p:cTn>
                        </p:par>
                        <p:par>
                          <p:cTn id="40" fill="hold">
                            <p:stCondLst>
                              <p:cond delay="119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12900"/>
                            </p:stCondLst>
                            <p:childTnLst>
                              <p:par>
                                <p:cTn id="47" presetID="56" presetClass="entr" presetSubtype="0" fill="hold" nodeType="afterEffect">
                                  <p:stCondLst>
                                    <p:cond delay="0"/>
                                  </p:stCondLst>
                                  <p:iterate type="lt">
                                    <p:tmPct val="10000"/>
                                  </p:iterate>
                                  <p:childTnLst>
                                    <p:set>
                                      <p:cBhvr>
                                        <p:cTn id="48" dur="1" fill="hold">
                                          <p:stCondLst>
                                            <p:cond delay="0"/>
                                          </p:stCondLst>
                                        </p:cTn>
                                        <p:tgtEl>
                                          <p:spTgt spid="15">
                                            <p:txEl>
                                              <p:pRg st="0" end="0"/>
                                            </p:txEl>
                                          </p:spTgt>
                                        </p:tgtEl>
                                        <p:attrNameLst>
                                          <p:attrName>style.visibility</p:attrName>
                                        </p:attrNameLst>
                                      </p:cBhvr>
                                      <p:to>
                                        <p:strVal val="visible"/>
                                      </p:to>
                                    </p:set>
                                    <p:anim by="(-#ppt_w*2)" calcmode="lin" valueType="num">
                                      <p:cBhvr rctx="PPT">
                                        <p:cTn id="49" dur="500" autoRev="1" fill="hold">
                                          <p:stCondLst>
                                            <p:cond delay="0"/>
                                          </p:stCondLst>
                                        </p:cTn>
                                        <p:tgtEl>
                                          <p:spTgt spid="15">
                                            <p:txEl>
                                              <p:pRg st="0" end="0"/>
                                            </p:txEl>
                                          </p:spTgt>
                                        </p:tgtEl>
                                        <p:attrNameLst>
                                          <p:attrName>ppt_w</p:attrName>
                                        </p:attrNameLst>
                                      </p:cBhvr>
                                    </p:anim>
                                    <p:anim by="(#ppt_w*0.50)" calcmode="lin" valueType="num">
                                      <p:cBhvr>
                                        <p:cTn id="50" dur="500" decel="50000" autoRev="1" fill="hold">
                                          <p:stCondLst>
                                            <p:cond delay="0"/>
                                          </p:stCondLst>
                                        </p:cTn>
                                        <p:tgtEl>
                                          <p:spTgt spid="15">
                                            <p:txEl>
                                              <p:pRg st="0" end="0"/>
                                            </p:txEl>
                                          </p:spTgt>
                                        </p:tgtEl>
                                        <p:attrNameLst>
                                          <p:attrName>ppt_x</p:attrName>
                                        </p:attrNameLst>
                                      </p:cBhvr>
                                    </p:anim>
                                    <p:anim from="(-#ppt_h/2)" to="(#ppt_y)" calcmode="lin" valueType="num">
                                      <p:cBhvr>
                                        <p:cTn id="51" dur="1000" fill="hold">
                                          <p:stCondLst>
                                            <p:cond delay="0"/>
                                          </p:stCondLst>
                                        </p:cTn>
                                        <p:tgtEl>
                                          <p:spTgt spid="15">
                                            <p:txEl>
                                              <p:pRg st="0" end="0"/>
                                            </p:txEl>
                                          </p:spTgt>
                                        </p:tgtEl>
                                        <p:attrNameLst>
                                          <p:attrName>ppt_y</p:attrName>
                                        </p:attrNameLst>
                                      </p:cBhvr>
                                    </p:anim>
                                    <p:animRot by="21600000">
                                      <p:cBhvr>
                                        <p:cTn id="52" dur="1000" fill="hold">
                                          <p:stCondLst>
                                            <p:cond delay="0"/>
                                          </p:stCondLst>
                                        </p:cTn>
                                        <p:tgtEl>
                                          <p:spTgt spid="15">
                                            <p:txEl>
                                              <p:pRg st="0" end="0"/>
                                            </p:txEl>
                                          </p:spTgt>
                                        </p:tgtEl>
                                        <p:attrNameLst>
                                          <p:attrName>r</p:attrName>
                                        </p:attrNameLst>
                                      </p:cBhvr>
                                    </p:animRot>
                                  </p:childTnLst>
                                </p:cTn>
                              </p:par>
                            </p:childTnLst>
                          </p:cTn>
                        </p:par>
                        <p:par>
                          <p:cTn id="53" fill="hold">
                            <p:stCondLst>
                              <p:cond delay="17100"/>
                            </p:stCondLst>
                            <p:childTnLst>
                              <p:par>
                                <p:cTn id="54" presetID="42"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par>
                          <p:cTn id="59" fill="hold">
                            <p:stCondLst>
                              <p:cond delay="18100"/>
                            </p:stCondLst>
                            <p:childTnLst>
                              <p:par>
                                <p:cTn id="60" presetID="56" presetClass="entr" presetSubtype="0" fill="hold" nodeType="afterEffect">
                                  <p:stCondLst>
                                    <p:cond delay="0"/>
                                  </p:stCondLst>
                                  <p:iterate type="lt">
                                    <p:tmPct val="10000"/>
                                  </p:iterate>
                                  <p:childTnLst>
                                    <p:set>
                                      <p:cBhvr>
                                        <p:cTn id="61" dur="1" fill="hold">
                                          <p:stCondLst>
                                            <p:cond delay="0"/>
                                          </p:stCondLst>
                                        </p:cTn>
                                        <p:tgtEl>
                                          <p:spTgt spid="16">
                                            <p:txEl>
                                              <p:pRg st="0" end="0"/>
                                            </p:txEl>
                                          </p:spTgt>
                                        </p:tgtEl>
                                        <p:attrNameLst>
                                          <p:attrName>style.visibility</p:attrName>
                                        </p:attrNameLst>
                                      </p:cBhvr>
                                      <p:to>
                                        <p:strVal val="visible"/>
                                      </p:to>
                                    </p:set>
                                    <p:anim by="(-#ppt_w*2)" calcmode="lin" valueType="num">
                                      <p:cBhvr rctx="PPT">
                                        <p:cTn id="62" dur="500" autoRev="1" fill="hold">
                                          <p:stCondLst>
                                            <p:cond delay="0"/>
                                          </p:stCondLst>
                                        </p:cTn>
                                        <p:tgtEl>
                                          <p:spTgt spid="16">
                                            <p:txEl>
                                              <p:pRg st="0" end="0"/>
                                            </p:txEl>
                                          </p:spTgt>
                                        </p:tgtEl>
                                        <p:attrNameLst>
                                          <p:attrName>ppt_w</p:attrName>
                                        </p:attrNameLst>
                                      </p:cBhvr>
                                    </p:anim>
                                    <p:anim by="(#ppt_w*0.50)" calcmode="lin" valueType="num">
                                      <p:cBhvr>
                                        <p:cTn id="63" dur="500" decel="50000" autoRev="1" fill="hold">
                                          <p:stCondLst>
                                            <p:cond delay="0"/>
                                          </p:stCondLst>
                                        </p:cTn>
                                        <p:tgtEl>
                                          <p:spTgt spid="16">
                                            <p:txEl>
                                              <p:pRg st="0" end="0"/>
                                            </p:txEl>
                                          </p:spTgt>
                                        </p:tgtEl>
                                        <p:attrNameLst>
                                          <p:attrName>ppt_x</p:attrName>
                                        </p:attrNameLst>
                                      </p:cBhvr>
                                    </p:anim>
                                    <p:anim from="(-#ppt_h/2)" to="(#ppt_y)" calcmode="lin" valueType="num">
                                      <p:cBhvr>
                                        <p:cTn id="64" dur="1000" fill="hold">
                                          <p:stCondLst>
                                            <p:cond delay="0"/>
                                          </p:stCondLst>
                                        </p:cTn>
                                        <p:tgtEl>
                                          <p:spTgt spid="16">
                                            <p:txEl>
                                              <p:pRg st="0" end="0"/>
                                            </p:txEl>
                                          </p:spTgt>
                                        </p:tgtEl>
                                        <p:attrNameLst>
                                          <p:attrName>ppt_y</p:attrName>
                                        </p:attrNameLst>
                                      </p:cBhvr>
                                    </p:anim>
                                    <p:animRot by="21600000">
                                      <p:cBhvr>
                                        <p:cTn id="65" dur="1000" fill="hold">
                                          <p:stCondLst>
                                            <p:cond delay="0"/>
                                          </p:stCondLst>
                                        </p:cTn>
                                        <p:tgtEl>
                                          <p:spTgt spid="16">
                                            <p:txEl>
                                              <p:pRg st="0" end="0"/>
                                            </p:txEl>
                                          </p:spTgt>
                                        </p:tgtEl>
                                        <p:attrNameLst>
                                          <p:attrName>r</p:attrName>
                                        </p:attrNameLst>
                                      </p:cBhvr>
                                    </p:animRot>
                                  </p:childTnLst>
                                </p:cTn>
                              </p:par>
                            </p:childTnLst>
                          </p:cTn>
                        </p:par>
                        <p:par>
                          <p:cTn id="66" fill="hold">
                            <p:stCondLst>
                              <p:cond delay="23000"/>
                            </p:stCondLst>
                            <p:childTnLst>
                              <p:par>
                                <p:cTn id="67" presetID="42" presetClass="entr" presetSubtype="0"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1000"/>
                                        <p:tgtEl>
                                          <p:spTgt spid="18"/>
                                        </p:tgtEl>
                                      </p:cBhvr>
                                    </p:animEffect>
                                    <p:anim calcmode="lin" valueType="num">
                                      <p:cBhvr>
                                        <p:cTn id="70" dur="1000" fill="hold"/>
                                        <p:tgtEl>
                                          <p:spTgt spid="18"/>
                                        </p:tgtEl>
                                        <p:attrNameLst>
                                          <p:attrName>ppt_x</p:attrName>
                                        </p:attrNameLst>
                                      </p:cBhvr>
                                      <p:tavLst>
                                        <p:tav tm="0">
                                          <p:val>
                                            <p:strVal val="#ppt_x"/>
                                          </p:val>
                                        </p:tav>
                                        <p:tav tm="100000">
                                          <p:val>
                                            <p:strVal val="#ppt_x"/>
                                          </p:val>
                                        </p:tav>
                                      </p:tavLst>
                                    </p:anim>
                                    <p:anim calcmode="lin" valueType="num">
                                      <p:cBhvr>
                                        <p:cTn id="71" dur="1000" fill="hold"/>
                                        <p:tgtEl>
                                          <p:spTgt spid="18"/>
                                        </p:tgtEl>
                                        <p:attrNameLst>
                                          <p:attrName>ppt_y</p:attrName>
                                        </p:attrNameLst>
                                      </p:cBhvr>
                                      <p:tavLst>
                                        <p:tav tm="0">
                                          <p:val>
                                            <p:strVal val="#ppt_y+.1"/>
                                          </p:val>
                                        </p:tav>
                                        <p:tav tm="100000">
                                          <p:val>
                                            <p:strVal val="#ppt_y"/>
                                          </p:val>
                                        </p:tav>
                                      </p:tavLst>
                                    </p:anim>
                                  </p:childTnLst>
                                </p:cTn>
                              </p:par>
                            </p:childTnLst>
                          </p:cTn>
                        </p:par>
                        <p:par>
                          <p:cTn id="72" fill="hold">
                            <p:stCondLst>
                              <p:cond delay="24000"/>
                            </p:stCondLst>
                            <p:childTnLst>
                              <p:par>
                                <p:cTn id="73" presetID="56" presetClass="entr" presetSubtype="0" fill="hold" nodeType="afterEffect">
                                  <p:stCondLst>
                                    <p:cond delay="0"/>
                                  </p:stCondLst>
                                  <p:iterate type="lt">
                                    <p:tmPct val="10000"/>
                                  </p:iterate>
                                  <p:childTnLst>
                                    <p:set>
                                      <p:cBhvr>
                                        <p:cTn id="74" dur="1" fill="hold">
                                          <p:stCondLst>
                                            <p:cond delay="0"/>
                                          </p:stCondLst>
                                        </p:cTn>
                                        <p:tgtEl>
                                          <p:spTgt spid="18">
                                            <p:txEl>
                                              <p:pRg st="0" end="0"/>
                                            </p:txEl>
                                          </p:spTgt>
                                        </p:tgtEl>
                                        <p:attrNameLst>
                                          <p:attrName>style.visibility</p:attrName>
                                        </p:attrNameLst>
                                      </p:cBhvr>
                                      <p:to>
                                        <p:strVal val="visible"/>
                                      </p:to>
                                    </p:set>
                                    <p:anim by="(-#ppt_w*2)" calcmode="lin" valueType="num">
                                      <p:cBhvr rctx="PPT">
                                        <p:cTn id="75" dur="500" autoRev="1" fill="hold">
                                          <p:stCondLst>
                                            <p:cond delay="0"/>
                                          </p:stCondLst>
                                        </p:cTn>
                                        <p:tgtEl>
                                          <p:spTgt spid="18">
                                            <p:txEl>
                                              <p:pRg st="0" end="0"/>
                                            </p:txEl>
                                          </p:spTgt>
                                        </p:tgtEl>
                                        <p:attrNameLst>
                                          <p:attrName>ppt_w</p:attrName>
                                        </p:attrNameLst>
                                      </p:cBhvr>
                                    </p:anim>
                                    <p:anim by="(#ppt_w*0.50)" calcmode="lin" valueType="num">
                                      <p:cBhvr>
                                        <p:cTn id="76" dur="500" decel="50000" autoRev="1" fill="hold">
                                          <p:stCondLst>
                                            <p:cond delay="0"/>
                                          </p:stCondLst>
                                        </p:cTn>
                                        <p:tgtEl>
                                          <p:spTgt spid="18">
                                            <p:txEl>
                                              <p:pRg st="0" end="0"/>
                                            </p:txEl>
                                          </p:spTgt>
                                        </p:tgtEl>
                                        <p:attrNameLst>
                                          <p:attrName>ppt_x</p:attrName>
                                        </p:attrNameLst>
                                      </p:cBhvr>
                                    </p:anim>
                                    <p:anim from="(-#ppt_h/2)" to="(#ppt_y)" calcmode="lin" valueType="num">
                                      <p:cBhvr>
                                        <p:cTn id="77" dur="1000" fill="hold">
                                          <p:stCondLst>
                                            <p:cond delay="0"/>
                                          </p:stCondLst>
                                        </p:cTn>
                                        <p:tgtEl>
                                          <p:spTgt spid="18">
                                            <p:txEl>
                                              <p:pRg st="0" end="0"/>
                                            </p:txEl>
                                          </p:spTgt>
                                        </p:tgtEl>
                                        <p:attrNameLst>
                                          <p:attrName>ppt_y</p:attrName>
                                        </p:attrNameLst>
                                      </p:cBhvr>
                                    </p:anim>
                                    <p:animRot by="21600000">
                                      <p:cBhvr>
                                        <p:cTn id="78" dur="1000" fill="hold">
                                          <p:stCondLst>
                                            <p:cond delay="0"/>
                                          </p:stCondLst>
                                        </p:cTn>
                                        <p:tgtEl>
                                          <p:spTgt spid="18">
                                            <p:txEl>
                                              <p:pRg st="0" end="0"/>
                                            </p:txEl>
                                          </p:spTgt>
                                        </p:tgtEl>
                                        <p:attrNameLst>
                                          <p:attrName>r</p:attrName>
                                        </p:attrNameLst>
                                      </p:cBhvr>
                                    </p:animRot>
                                  </p:childTnLst>
                                </p:cTn>
                              </p:par>
                            </p:childTnLst>
                          </p:cTn>
                        </p:par>
                        <p:par>
                          <p:cTn id="79" fill="hold">
                            <p:stCondLst>
                              <p:cond delay="27400"/>
                            </p:stCondLst>
                            <p:childTnLst>
                              <p:par>
                                <p:cTn id="80" presetID="42" presetClass="entr" presetSubtype="0"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1000"/>
                                        <p:tgtEl>
                                          <p:spTgt spid="11"/>
                                        </p:tgtEl>
                                      </p:cBhvr>
                                    </p:animEffect>
                                    <p:anim calcmode="lin" valueType="num">
                                      <p:cBhvr>
                                        <p:cTn id="83" dur="1000" fill="hold"/>
                                        <p:tgtEl>
                                          <p:spTgt spid="11"/>
                                        </p:tgtEl>
                                        <p:attrNameLst>
                                          <p:attrName>ppt_x</p:attrName>
                                        </p:attrNameLst>
                                      </p:cBhvr>
                                      <p:tavLst>
                                        <p:tav tm="0">
                                          <p:val>
                                            <p:strVal val="#ppt_x"/>
                                          </p:val>
                                        </p:tav>
                                        <p:tav tm="100000">
                                          <p:val>
                                            <p:strVal val="#ppt_x"/>
                                          </p:val>
                                        </p:tav>
                                      </p:tavLst>
                                    </p:anim>
                                    <p:anim calcmode="lin" valueType="num">
                                      <p:cBhvr>
                                        <p:cTn id="84" dur="1000" fill="hold"/>
                                        <p:tgtEl>
                                          <p:spTgt spid="11"/>
                                        </p:tgtEl>
                                        <p:attrNameLst>
                                          <p:attrName>ppt_y</p:attrName>
                                        </p:attrNameLst>
                                      </p:cBhvr>
                                      <p:tavLst>
                                        <p:tav tm="0">
                                          <p:val>
                                            <p:strVal val="#ppt_y+.1"/>
                                          </p:val>
                                        </p:tav>
                                        <p:tav tm="100000">
                                          <p:val>
                                            <p:strVal val="#ppt_y"/>
                                          </p:val>
                                        </p:tav>
                                      </p:tavLst>
                                    </p:anim>
                                  </p:childTnLst>
                                </p:cTn>
                              </p:par>
                            </p:childTnLst>
                          </p:cTn>
                        </p:par>
                        <p:par>
                          <p:cTn id="85" fill="hold">
                            <p:stCondLst>
                              <p:cond delay="28400"/>
                            </p:stCondLst>
                            <p:childTnLst>
                              <p:par>
                                <p:cTn id="86" presetID="56" presetClass="entr" presetSubtype="0" fill="hold" nodeType="afterEffect">
                                  <p:stCondLst>
                                    <p:cond delay="0"/>
                                  </p:stCondLst>
                                  <p:iterate type="lt">
                                    <p:tmPct val="10000"/>
                                  </p:iterate>
                                  <p:childTnLst>
                                    <p:set>
                                      <p:cBhvr>
                                        <p:cTn id="87" dur="1" fill="hold">
                                          <p:stCondLst>
                                            <p:cond delay="0"/>
                                          </p:stCondLst>
                                        </p:cTn>
                                        <p:tgtEl>
                                          <p:spTgt spid="11">
                                            <p:txEl>
                                              <p:pRg st="0" end="0"/>
                                            </p:txEl>
                                          </p:spTgt>
                                        </p:tgtEl>
                                        <p:attrNameLst>
                                          <p:attrName>style.visibility</p:attrName>
                                        </p:attrNameLst>
                                      </p:cBhvr>
                                      <p:to>
                                        <p:strVal val="visible"/>
                                      </p:to>
                                    </p:set>
                                    <p:anim by="(-#ppt_w*2)" calcmode="lin" valueType="num">
                                      <p:cBhvr rctx="PPT">
                                        <p:cTn id="88" dur="500" autoRev="1" fill="hold">
                                          <p:stCondLst>
                                            <p:cond delay="0"/>
                                          </p:stCondLst>
                                        </p:cTn>
                                        <p:tgtEl>
                                          <p:spTgt spid="11">
                                            <p:txEl>
                                              <p:pRg st="0" end="0"/>
                                            </p:txEl>
                                          </p:spTgt>
                                        </p:tgtEl>
                                        <p:attrNameLst>
                                          <p:attrName>ppt_w</p:attrName>
                                        </p:attrNameLst>
                                      </p:cBhvr>
                                    </p:anim>
                                    <p:anim by="(#ppt_w*0.50)" calcmode="lin" valueType="num">
                                      <p:cBhvr>
                                        <p:cTn id="89" dur="500" decel="50000" autoRev="1" fill="hold">
                                          <p:stCondLst>
                                            <p:cond delay="0"/>
                                          </p:stCondLst>
                                        </p:cTn>
                                        <p:tgtEl>
                                          <p:spTgt spid="11">
                                            <p:txEl>
                                              <p:pRg st="0" end="0"/>
                                            </p:txEl>
                                          </p:spTgt>
                                        </p:tgtEl>
                                        <p:attrNameLst>
                                          <p:attrName>ppt_x</p:attrName>
                                        </p:attrNameLst>
                                      </p:cBhvr>
                                    </p:anim>
                                    <p:anim from="(-#ppt_h/2)" to="(#ppt_y)" calcmode="lin" valueType="num">
                                      <p:cBhvr>
                                        <p:cTn id="90" dur="1000" fill="hold">
                                          <p:stCondLst>
                                            <p:cond delay="0"/>
                                          </p:stCondLst>
                                        </p:cTn>
                                        <p:tgtEl>
                                          <p:spTgt spid="11">
                                            <p:txEl>
                                              <p:pRg st="0" end="0"/>
                                            </p:txEl>
                                          </p:spTgt>
                                        </p:tgtEl>
                                        <p:attrNameLst>
                                          <p:attrName>ppt_y</p:attrName>
                                        </p:attrNameLst>
                                      </p:cBhvr>
                                    </p:anim>
                                    <p:animRot by="21600000">
                                      <p:cBhvr>
                                        <p:cTn id="91" dur="1000" fill="hold">
                                          <p:stCondLst>
                                            <p:cond delay="0"/>
                                          </p:stCondLst>
                                        </p:cTn>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4" grpId="0" animBg="1"/>
      <p:bldP spid="15" grpId="0" animBg="1"/>
      <p:bldP spid="16" grpId="0" animBg="1"/>
      <p:bldP spid="18"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94B6D3-49BE-45C9-986C-F6E4F574B381}"/>
              </a:ext>
            </a:extLst>
          </p:cNvPr>
          <p:cNvSpPr txBox="1">
            <a:spLocks/>
          </p:cNvSpPr>
          <p:nvPr/>
        </p:nvSpPr>
        <p:spPr>
          <a:xfrm>
            <a:off x="4280848" y="42204"/>
            <a:ext cx="3630304" cy="1025266"/>
          </a:xfrm>
          <a:prstGeom prst="rect">
            <a:avLst/>
          </a:prstGeom>
          <a:solidFill>
            <a:schemeClr val="accent6">
              <a:lumMod val="20000"/>
              <a:lumOff val="80000"/>
            </a:schemeClr>
          </a:soli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kumimoji="0" lang="ar-SA"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تمهيـد</a:t>
            </a:r>
            <a:endParaRPr kumimoji="0" lang="en-US"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7" name="Rectangle: Rounded Corners 6">
            <a:extLst>
              <a:ext uri="{FF2B5EF4-FFF2-40B4-BE49-F238E27FC236}">
                <a16:creationId xmlns:a16="http://schemas.microsoft.com/office/drawing/2014/main" id="{78472016-7280-43CC-A04C-3A6FF2D1D3FE}"/>
              </a:ext>
            </a:extLst>
          </p:cNvPr>
          <p:cNvSpPr/>
          <p:nvPr/>
        </p:nvSpPr>
        <p:spPr>
          <a:xfrm>
            <a:off x="9215089" y="1317997"/>
            <a:ext cx="2625288" cy="8202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عزيزي </a:t>
            </a:r>
            <a:r>
              <a:rPr kumimoji="0" lang="ar-SA" sz="3200" b="1" i="0" u="none" strike="noStrike" kern="1200" cap="none" spc="0" normalizeH="0" baseline="0" noProof="0" dirty="0" err="1">
                <a:ln>
                  <a:noFill/>
                </a:ln>
                <a:solidFill>
                  <a:srgbClr val="FF0000"/>
                </a:solidFill>
                <a:effectLst/>
                <a:uLnTx/>
                <a:uFillTx/>
                <a:latin typeface="Sakkal Majalla" panose="02000000000000000000" pitchFamily="2" charset="-78"/>
                <a:cs typeface="Sakkal Majalla" panose="02000000000000000000" pitchFamily="2" charset="-78"/>
              </a:rPr>
              <a:t>المتعل</a:t>
            </a:r>
            <a:r>
              <a:rPr kumimoji="0" lang="ar-BH" sz="32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a:t>
            </a:r>
            <a:r>
              <a:rPr kumimoji="0" lang="ar-SA" sz="32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م</a:t>
            </a:r>
            <a:endParaRPr kumimoji="0" lang="en-US" sz="32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6" name="Rectangle: Rounded Corners 1">
            <a:extLst>
              <a:ext uri="{FF2B5EF4-FFF2-40B4-BE49-F238E27FC236}">
                <a16:creationId xmlns:a16="http://schemas.microsoft.com/office/drawing/2014/main" id="{8FA987B6-8E6A-46A2-9718-B5DF7E697616}"/>
              </a:ext>
            </a:extLst>
          </p:cNvPr>
          <p:cNvSpPr/>
          <p:nvPr/>
        </p:nvSpPr>
        <p:spPr>
          <a:xfrm>
            <a:off x="217808" y="2390240"/>
            <a:ext cx="11756384" cy="29684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r" rtl="1">
              <a:lnSpc>
                <a:spcPct val="200000"/>
              </a:lnSpc>
            </a:pPr>
            <a:r>
              <a:rPr lang="ar-BH" sz="3200" b="1" dirty="0">
                <a:latin typeface="Sakkal Majalla" panose="02000000000000000000" pitchFamily="2" charset="-78"/>
                <a:ea typeface="Calibri" panose="020F0502020204030204" pitchFamily="34" charset="0"/>
                <a:cs typeface="Sakkal Majalla" panose="02000000000000000000" pitchFamily="2" charset="-78"/>
              </a:rPr>
              <a:t> إنَّ من شدّةِ حِرْصِ الإسلامِ على تنظيمِ الأسرة أن شَرَّعَ أحكامًا لما بعد الطلاق وافتراق الزوجيْن، ومنها أحكام العِدّة.</a:t>
            </a:r>
          </a:p>
          <a:p>
            <a:pPr algn="r" rtl="1">
              <a:lnSpc>
                <a:spcPct val="200000"/>
              </a:lnSpc>
            </a:pPr>
            <a:r>
              <a:rPr lang="ar-BH" sz="3200" b="1" dirty="0">
                <a:latin typeface="Sakkal Majalla" panose="02000000000000000000" pitchFamily="2" charset="-78"/>
                <a:ea typeface="Calibri" panose="020F0502020204030204" pitchFamily="34" charset="0"/>
                <a:cs typeface="Sakkal Majalla" panose="02000000000000000000" pitchFamily="2" charset="-78"/>
              </a:rPr>
              <a:t>فما العِدّة؟ وما مقاصدُها وأحكامُها؟</a:t>
            </a:r>
            <a:endParaRPr lang="ar-BH" sz="3200" b="1" dirty="0">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8" name="TextBox 16">
            <a:extLst>
              <a:ext uri="{FF2B5EF4-FFF2-40B4-BE49-F238E27FC236}">
                <a16:creationId xmlns:a16="http://schemas.microsoft.com/office/drawing/2014/main" id="{327C7428-8E72-46B8-9CF5-D401A9681BC2}"/>
              </a:ext>
            </a:extLst>
          </p:cNvPr>
          <p:cNvSpPr txBox="1"/>
          <p:nvPr/>
        </p:nvSpPr>
        <p:spPr>
          <a:xfrm>
            <a:off x="568320" y="128531"/>
            <a:ext cx="2285543" cy="400110"/>
          </a:xfrm>
          <a:custGeom>
            <a:avLst/>
            <a:gdLst>
              <a:gd name="connsiteX0" fmla="*/ 0 w 2285543"/>
              <a:gd name="connsiteY0" fmla="*/ 0 h 400110"/>
              <a:gd name="connsiteX1" fmla="*/ 571386 w 2285543"/>
              <a:gd name="connsiteY1" fmla="*/ 0 h 400110"/>
              <a:gd name="connsiteX2" fmla="*/ 1097061 w 2285543"/>
              <a:gd name="connsiteY2" fmla="*/ 0 h 400110"/>
              <a:gd name="connsiteX3" fmla="*/ 1668446 w 2285543"/>
              <a:gd name="connsiteY3" fmla="*/ 0 h 400110"/>
              <a:gd name="connsiteX4" fmla="*/ 2285543 w 2285543"/>
              <a:gd name="connsiteY4" fmla="*/ 0 h 400110"/>
              <a:gd name="connsiteX5" fmla="*/ 2285543 w 2285543"/>
              <a:gd name="connsiteY5" fmla="*/ 400110 h 400110"/>
              <a:gd name="connsiteX6" fmla="*/ 1782724 w 2285543"/>
              <a:gd name="connsiteY6" fmla="*/ 400110 h 400110"/>
              <a:gd name="connsiteX7" fmla="*/ 1279904 w 2285543"/>
              <a:gd name="connsiteY7" fmla="*/ 400110 h 400110"/>
              <a:gd name="connsiteX8" fmla="*/ 754229 w 2285543"/>
              <a:gd name="connsiteY8" fmla="*/ 400110 h 400110"/>
              <a:gd name="connsiteX9" fmla="*/ 0 w 2285543"/>
              <a:gd name="connsiteY9" fmla="*/ 400110 h 400110"/>
              <a:gd name="connsiteX10" fmla="*/ 0 w 228554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543" h="400110" fill="none" extrusionOk="0">
                <a:moveTo>
                  <a:pt x="0" y="0"/>
                </a:moveTo>
                <a:cubicBezTo>
                  <a:pt x="151479" y="-27883"/>
                  <a:pt x="415172" y="4938"/>
                  <a:pt x="571386" y="0"/>
                </a:cubicBezTo>
                <a:cubicBezTo>
                  <a:pt x="727600" y="-4938"/>
                  <a:pt x="973541" y="56883"/>
                  <a:pt x="1097061" y="0"/>
                </a:cubicBezTo>
                <a:cubicBezTo>
                  <a:pt x="1220582" y="-56883"/>
                  <a:pt x="1406634" y="17468"/>
                  <a:pt x="1668446" y="0"/>
                </a:cubicBezTo>
                <a:cubicBezTo>
                  <a:pt x="1930258" y="-17468"/>
                  <a:pt x="2146767" y="72415"/>
                  <a:pt x="2285543" y="0"/>
                </a:cubicBezTo>
                <a:cubicBezTo>
                  <a:pt x="2302022" y="155261"/>
                  <a:pt x="2245213" y="253405"/>
                  <a:pt x="2285543" y="400110"/>
                </a:cubicBezTo>
                <a:cubicBezTo>
                  <a:pt x="2161794" y="444687"/>
                  <a:pt x="1984712" y="383642"/>
                  <a:pt x="1782724" y="400110"/>
                </a:cubicBezTo>
                <a:cubicBezTo>
                  <a:pt x="1580736" y="416578"/>
                  <a:pt x="1464254" y="381978"/>
                  <a:pt x="1279904" y="400110"/>
                </a:cubicBezTo>
                <a:cubicBezTo>
                  <a:pt x="1095554" y="418242"/>
                  <a:pt x="1002953" y="378293"/>
                  <a:pt x="754229" y="400110"/>
                </a:cubicBezTo>
                <a:cubicBezTo>
                  <a:pt x="505506" y="421927"/>
                  <a:pt x="259682" y="385525"/>
                  <a:pt x="0" y="400110"/>
                </a:cubicBezTo>
                <a:cubicBezTo>
                  <a:pt x="-33816" y="268644"/>
                  <a:pt x="15284" y="96193"/>
                  <a:pt x="0" y="0"/>
                </a:cubicBezTo>
                <a:close/>
              </a:path>
              <a:path w="2285543" h="400110" stroke="0" extrusionOk="0">
                <a:moveTo>
                  <a:pt x="0" y="0"/>
                </a:moveTo>
                <a:cubicBezTo>
                  <a:pt x="203738" y="-40854"/>
                  <a:pt x="428310" y="34545"/>
                  <a:pt x="571386" y="0"/>
                </a:cubicBezTo>
                <a:cubicBezTo>
                  <a:pt x="714462" y="-34545"/>
                  <a:pt x="996757" y="834"/>
                  <a:pt x="1188482" y="0"/>
                </a:cubicBezTo>
                <a:cubicBezTo>
                  <a:pt x="1380207" y="-834"/>
                  <a:pt x="1615847" y="30218"/>
                  <a:pt x="1782724" y="0"/>
                </a:cubicBezTo>
                <a:cubicBezTo>
                  <a:pt x="1949601" y="-30218"/>
                  <a:pt x="2151933" y="33473"/>
                  <a:pt x="2285543" y="0"/>
                </a:cubicBezTo>
                <a:cubicBezTo>
                  <a:pt x="2305448" y="117899"/>
                  <a:pt x="2277901" y="260243"/>
                  <a:pt x="2285543" y="400110"/>
                </a:cubicBezTo>
                <a:cubicBezTo>
                  <a:pt x="2071787" y="422382"/>
                  <a:pt x="1867307" y="337894"/>
                  <a:pt x="1759868" y="400110"/>
                </a:cubicBezTo>
                <a:cubicBezTo>
                  <a:pt x="1652429" y="462326"/>
                  <a:pt x="1393905" y="391338"/>
                  <a:pt x="1142772" y="400110"/>
                </a:cubicBezTo>
                <a:cubicBezTo>
                  <a:pt x="891639" y="408882"/>
                  <a:pt x="724901" y="331370"/>
                  <a:pt x="525675" y="400110"/>
                </a:cubicBezTo>
                <a:cubicBezTo>
                  <a:pt x="326449" y="468850"/>
                  <a:pt x="258421" y="359642"/>
                  <a:pt x="0" y="400110"/>
                </a:cubicBezTo>
                <a:cubicBezTo>
                  <a:pt x="-32959" y="221435"/>
                  <a:pt x="14886" y="133505"/>
                  <a:pt x="0" y="0"/>
                </a:cubicBezTo>
                <a:close/>
              </a:path>
            </a:pathLst>
          </a:custGeom>
          <a:solidFill>
            <a:srgbClr val="FF99CC"/>
          </a:solidFill>
          <a:ln>
            <a:solidFill>
              <a:schemeClr val="tx1"/>
            </a:solidFill>
            <a:extLst>
              <a:ext uri="{C807C97D-BFC1-408E-A445-0C87EB9F89A2}">
                <ask:lineSketchStyleProps xmlns:ask="http://schemas.microsoft.com/office/drawing/2018/sketchyshapes" sd="1922213628">
                  <a:prstGeom prst="rect">
                    <a:avLst/>
                  </a:prstGeom>
                  <ask:type>
                    <ask:lineSketchScribble/>
                  </ask:type>
                </ask:lineSketchStyleProps>
              </a:ext>
            </a:extLst>
          </a:ln>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العِدَّة / (دين 201)</a:t>
            </a:r>
            <a:endParaRPr lang="fr-FR"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67471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3500"/>
                            </p:stCondLst>
                            <p:childTnLst>
                              <p:par>
                                <p:cTn id="19" presetID="56" presetClass="entr" presetSubtype="0" fill="hold" nodeType="afterEffect">
                                  <p:stCondLst>
                                    <p:cond delay="0"/>
                                  </p:stCondLst>
                                  <p:iterate type="lt">
                                    <p:tmPct val="10000"/>
                                  </p:iterate>
                                  <p:childTnLst>
                                    <p:set>
                                      <p:cBhvr>
                                        <p:cTn id="20" dur="1" fill="hold">
                                          <p:stCondLst>
                                            <p:cond delay="0"/>
                                          </p:stCondLst>
                                        </p:cTn>
                                        <p:tgtEl>
                                          <p:spTgt spid="6">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6">
                                            <p:txEl>
                                              <p:pRg st="0" end="0"/>
                                            </p:txEl>
                                          </p:spTgt>
                                        </p:tgtEl>
                                        <p:attrNameLst>
                                          <p:attrName>ppt_w</p:attrName>
                                        </p:attrNameLst>
                                      </p:cBhvr>
                                    </p:anim>
                                    <p:anim by="(#ppt_w*0.50)" calcmode="lin" valueType="num">
                                      <p:cBhvr>
                                        <p:cTn id="22" dur="500" decel="50000" autoRev="1" fill="hold">
                                          <p:stCondLst>
                                            <p:cond delay="0"/>
                                          </p:stCondLst>
                                        </p:cTn>
                                        <p:tgtEl>
                                          <p:spTgt spid="6">
                                            <p:txEl>
                                              <p:pRg st="0" end="0"/>
                                            </p:txEl>
                                          </p:spTgt>
                                        </p:tgtEl>
                                        <p:attrNameLst>
                                          <p:attrName>ppt_x</p:attrName>
                                        </p:attrNameLst>
                                      </p:cBhvr>
                                    </p:anim>
                                    <p:anim from="(-#ppt_h/2)" to="(#ppt_y)" calcmode="lin" valueType="num">
                                      <p:cBhvr>
                                        <p:cTn id="23" dur="1000" fill="hold">
                                          <p:stCondLst>
                                            <p:cond delay="0"/>
                                          </p:stCondLst>
                                        </p:cTn>
                                        <p:tgtEl>
                                          <p:spTgt spid="6">
                                            <p:txEl>
                                              <p:pRg st="0" end="0"/>
                                            </p:txEl>
                                          </p:spTgt>
                                        </p:tgtEl>
                                        <p:attrNameLst>
                                          <p:attrName>ppt_y</p:attrName>
                                        </p:attrNameLst>
                                      </p:cBhvr>
                                    </p:anim>
                                    <p:animRot by="21600000">
                                      <p:cBhvr>
                                        <p:cTn id="24" dur="1000" fill="hold">
                                          <p:stCondLst>
                                            <p:cond delay="0"/>
                                          </p:stCondLst>
                                        </p:cTn>
                                        <p:tgtEl>
                                          <p:spTgt spid="6">
                                            <p:txEl>
                                              <p:pRg st="0" end="0"/>
                                            </p:txEl>
                                          </p:spTgt>
                                        </p:tgtEl>
                                        <p:attrNameLst>
                                          <p:attrName>r</p:attrName>
                                        </p:attrNameLst>
                                      </p:cBhvr>
                                    </p:animRot>
                                  </p:childTnLst>
                                </p:cTn>
                              </p:par>
                            </p:childTnLst>
                          </p:cTn>
                        </p:par>
                        <p:par>
                          <p:cTn id="25" fill="hold">
                            <p:stCondLst>
                              <p:cond delay="14600"/>
                            </p:stCondLst>
                            <p:childTnLst>
                              <p:par>
                                <p:cTn id="26" presetID="56" presetClass="entr" presetSubtype="0" fill="hold" nodeType="afterEffect">
                                  <p:stCondLst>
                                    <p:cond delay="0"/>
                                  </p:stCondLst>
                                  <p:iterate type="lt">
                                    <p:tmPct val="10000"/>
                                  </p:iterate>
                                  <p:childTnLst>
                                    <p:set>
                                      <p:cBhvr>
                                        <p:cTn id="27" dur="1" fill="hold">
                                          <p:stCondLst>
                                            <p:cond delay="0"/>
                                          </p:stCondLst>
                                        </p:cTn>
                                        <p:tgtEl>
                                          <p:spTgt spid="6">
                                            <p:txEl>
                                              <p:pRg st="1" end="1"/>
                                            </p:txEl>
                                          </p:spTgt>
                                        </p:tgtEl>
                                        <p:attrNameLst>
                                          <p:attrName>style.visibility</p:attrName>
                                        </p:attrNameLst>
                                      </p:cBhvr>
                                      <p:to>
                                        <p:strVal val="visible"/>
                                      </p:to>
                                    </p:set>
                                    <p:anim by="(-#ppt_w*2)" calcmode="lin" valueType="num">
                                      <p:cBhvr rctx="PPT">
                                        <p:cTn id="28" dur="500" autoRev="1" fill="hold">
                                          <p:stCondLst>
                                            <p:cond delay="0"/>
                                          </p:stCondLst>
                                        </p:cTn>
                                        <p:tgtEl>
                                          <p:spTgt spid="6">
                                            <p:txEl>
                                              <p:pRg st="1" end="1"/>
                                            </p:txEl>
                                          </p:spTgt>
                                        </p:tgtEl>
                                        <p:attrNameLst>
                                          <p:attrName>ppt_w</p:attrName>
                                        </p:attrNameLst>
                                      </p:cBhvr>
                                    </p:anim>
                                    <p:anim by="(#ppt_w*0.50)" calcmode="lin" valueType="num">
                                      <p:cBhvr>
                                        <p:cTn id="29" dur="500" decel="50000" autoRev="1" fill="hold">
                                          <p:stCondLst>
                                            <p:cond delay="0"/>
                                          </p:stCondLst>
                                        </p:cTn>
                                        <p:tgtEl>
                                          <p:spTgt spid="6">
                                            <p:txEl>
                                              <p:pRg st="1" end="1"/>
                                            </p:txEl>
                                          </p:spTgt>
                                        </p:tgtEl>
                                        <p:attrNameLst>
                                          <p:attrName>ppt_x</p:attrName>
                                        </p:attrNameLst>
                                      </p:cBhvr>
                                    </p:anim>
                                    <p:anim from="(-#ppt_h/2)" to="(#ppt_y)" calcmode="lin" valueType="num">
                                      <p:cBhvr>
                                        <p:cTn id="30" dur="1000" fill="hold">
                                          <p:stCondLst>
                                            <p:cond delay="0"/>
                                          </p:stCondLst>
                                        </p:cTn>
                                        <p:tgtEl>
                                          <p:spTgt spid="6">
                                            <p:txEl>
                                              <p:pRg st="1" end="1"/>
                                            </p:txEl>
                                          </p:spTgt>
                                        </p:tgtEl>
                                        <p:attrNameLst>
                                          <p:attrName>ppt_y</p:attrName>
                                        </p:attrNameLst>
                                      </p:cBhvr>
                                    </p:anim>
                                    <p:animRot by="21600000">
                                      <p:cBhvr>
                                        <p:cTn id="31" dur="1000" fill="hold">
                                          <p:stCondLst>
                                            <p:cond delay="0"/>
                                          </p:stCondLst>
                                        </p:cTn>
                                        <p:tgtEl>
                                          <p:spTgt spid="6">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BF447CD-F4FE-4375-8617-D1AED25C9CDE}"/>
              </a:ext>
            </a:extLst>
          </p:cNvPr>
          <p:cNvSpPr txBox="1">
            <a:spLocks/>
          </p:cNvSpPr>
          <p:nvPr/>
        </p:nvSpPr>
        <p:spPr>
          <a:xfrm>
            <a:off x="4845591" y="174739"/>
            <a:ext cx="2500800" cy="726537"/>
          </a:xfrm>
          <a:prstGeom prst="rect">
            <a:avLst/>
          </a:prstGeom>
          <a:solidFill>
            <a:schemeClr val="accent2">
              <a:lumMod val="60000"/>
              <a:lumOff val="40000"/>
            </a:schemeClr>
          </a:solidFill>
          <a:ln>
            <a:solidFill>
              <a:schemeClr val="accent6">
                <a:lumMod val="20000"/>
                <a:lumOff val="8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lang="ar-BH" sz="3600" b="1" kern="0" dirty="0">
                <a:solidFill>
                  <a:prstClr val="black"/>
                </a:solidFill>
                <a:latin typeface="Sakkal Majalla" panose="02000000000000000000" pitchFamily="2" charset="-78"/>
                <a:cs typeface="Sakkal Majalla" panose="02000000000000000000" pitchFamily="2" charset="-78"/>
              </a:rPr>
              <a:t>أقرأ وأتفكَّر</a:t>
            </a:r>
            <a:endParaRPr kumimoji="0" lang="en-US" sz="36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9" name="Rectangle: Rounded Corners 8">
            <a:extLst>
              <a:ext uri="{FF2B5EF4-FFF2-40B4-BE49-F238E27FC236}">
                <a16:creationId xmlns:a16="http://schemas.microsoft.com/office/drawing/2014/main" id="{6665D228-919F-4AF2-BCFA-1BA849A3DAF0}"/>
              </a:ext>
            </a:extLst>
          </p:cNvPr>
          <p:cNvSpPr/>
          <p:nvPr/>
        </p:nvSpPr>
        <p:spPr>
          <a:xfrm>
            <a:off x="2870812" y="1073907"/>
            <a:ext cx="6450358" cy="573610"/>
          </a:xfrm>
          <a:prstGeom prst="round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rPr>
              <a:t>عزيزي المتعل</a:t>
            </a:r>
            <a:r>
              <a:rPr kumimoji="0" lang="ar-BH" sz="32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rPr>
              <a:t>ّ</a:t>
            </a:r>
            <a:r>
              <a:rPr kumimoji="0" lang="ar-SA" sz="32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rPr>
              <a:t>م</a:t>
            </a:r>
            <a:r>
              <a:rPr kumimoji="0" lang="ar-BH" sz="32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rPr>
              <a:t>،</a:t>
            </a:r>
            <a:r>
              <a:rPr kumimoji="0" lang="ar-SA" sz="32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rPr>
              <a:t> اقرأ </a:t>
            </a:r>
            <a:r>
              <a:rPr kumimoji="0" lang="ar-BH" sz="32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rPr>
              <a:t>النصَّين الشرعيّين الآتيين بتدبّر</a:t>
            </a:r>
            <a:endParaRPr kumimoji="0" lang="en-US" sz="3200" b="1" i="0" u="none" strike="noStrike" kern="1200" cap="none" spc="0" normalizeH="0" baseline="0" noProof="0" dirty="0">
              <a:ln>
                <a:noFill/>
              </a:ln>
              <a:solidFill>
                <a:schemeClr val="tx1"/>
              </a:solidFill>
              <a:effectLst/>
              <a:uLnTx/>
              <a:uFillTx/>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id="{80B977DA-F439-48C3-9482-FA1E0DE14F48}"/>
              </a:ext>
            </a:extLst>
          </p:cNvPr>
          <p:cNvSpPr/>
          <p:nvPr/>
        </p:nvSpPr>
        <p:spPr>
          <a:xfrm>
            <a:off x="299583" y="1820148"/>
            <a:ext cx="11592816" cy="1607939"/>
          </a:xfrm>
          <a:custGeom>
            <a:avLst/>
            <a:gdLst>
              <a:gd name="connsiteX0" fmla="*/ 0 w 11592816"/>
              <a:gd name="connsiteY0" fmla="*/ 267995 h 1607939"/>
              <a:gd name="connsiteX1" fmla="*/ 267995 w 11592816"/>
              <a:gd name="connsiteY1" fmla="*/ 0 h 1607939"/>
              <a:gd name="connsiteX2" fmla="*/ 960501 w 11592816"/>
              <a:gd name="connsiteY2" fmla="*/ 0 h 1607939"/>
              <a:gd name="connsiteX3" fmla="*/ 1542440 w 11592816"/>
              <a:gd name="connsiteY3" fmla="*/ 0 h 1607939"/>
              <a:gd name="connsiteX4" fmla="*/ 1792673 w 11592816"/>
              <a:gd name="connsiteY4" fmla="*/ 0 h 1607939"/>
              <a:gd name="connsiteX5" fmla="*/ 2595748 w 11592816"/>
              <a:gd name="connsiteY5" fmla="*/ 0 h 1607939"/>
              <a:gd name="connsiteX6" fmla="*/ 3177686 w 11592816"/>
              <a:gd name="connsiteY6" fmla="*/ 0 h 1607939"/>
              <a:gd name="connsiteX7" fmla="*/ 3870193 w 11592816"/>
              <a:gd name="connsiteY7" fmla="*/ 0 h 1607939"/>
              <a:gd name="connsiteX8" fmla="*/ 4452131 w 11592816"/>
              <a:gd name="connsiteY8" fmla="*/ 0 h 1607939"/>
              <a:gd name="connsiteX9" fmla="*/ 4812932 w 11592816"/>
              <a:gd name="connsiteY9" fmla="*/ 0 h 1607939"/>
              <a:gd name="connsiteX10" fmla="*/ 5616007 w 11592816"/>
              <a:gd name="connsiteY10" fmla="*/ 0 h 1607939"/>
              <a:gd name="connsiteX11" fmla="*/ 6308514 w 11592816"/>
              <a:gd name="connsiteY11" fmla="*/ 0 h 1607939"/>
              <a:gd name="connsiteX12" fmla="*/ 6779884 w 11592816"/>
              <a:gd name="connsiteY12" fmla="*/ 0 h 1607939"/>
              <a:gd name="connsiteX13" fmla="*/ 7361822 w 11592816"/>
              <a:gd name="connsiteY13" fmla="*/ 0 h 1607939"/>
              <a:gd name="connsiteX14" fmla="*/ 7612055 w 11592816"/>
              <a:gd name="connsiteY14" fmla="*/ 0 h 1607939"/>
              <a:gd name="connsiteX15" fmla="*/ 8083425 w 11592816"/>
              <a:gd name="connsiteY15" fmla="*/ 0 h 1607939"/>
              <a:gd name="connsiteX16" fmla="*/ 8665363 w 11592816"/>
              <a:gd name="connsiteY16" fmla="*/ 0 h 1607939"/>
              <a:gd name="connsiteX17" fmla="*/ 9247302 w 11592816"/>
              <a:gd name="connsiteY17" fmla="*/ 0 h 1607939"/>
              <a:gd name="connsiteX18" fmla="*/ 9608103 w 11592816"/>
              <a:gd name="connsiteY18" fmla="*/ 0 h 1607939"/>
              <a:gd name="connsiteX19" fmla="*/ 10190041 w 11592816"/>
              <a:gd name="connsiteY19" fmla="*/ 0 h 1607939"/>
              <a:gd name="connsiteX20" fmla="*/ 10440275 w 11592816"/>
              <a:gd name="connsiteY20" fmla="*/ 0 h 1607939"/>
              <a:gd name="connsiteX21" fmla="*/ 10690508 w 11592816"/>
              <a:gd name="connsiteY21" fmla="*/ 0 h 1607939"/>
              <a:gd name="connsiteX22" fmla="*/ 11324821 w 11592816"/>
              <a:gd name="connsiteY22" fmla="*/ 0 h 1607939"/>
              <a:gd name="connsiteX23" fmla="*/ 11592816 w 11592816"/>
              <a:gd name="connsiteY23" fmla="*/ 267995 h 1607939"/>
              <a:gd name="connsiteX24" fmla="*/ 11592816 w 11592816"/>
              <a:gd name="connsiteY24" fmla="*/ 825408 h 1607939"/>
              <a:gd name="connsiteX25" fmla="*/ 11592816 w 11592816"/>
              <a:gd name="connsiteY25" fmla="*/ 1339944 h 1607939"/>
              <a:gd name="connsiteX26" fmla="*/ 11324821 w 11592816"/>
              <a:gd name="connsiteY26" fmla="*/ 1607939 h 1607939"/>
              <a:gd name="connsiteX27" fmla="*/ 10521746 w 11592816"/>
              <a:gd name="connsiteY27" fmla="*/ 1607939 h 1607939"/>
              <a:gd name="connsiteX28" fmla="*/ 10271513 w 11592816"/>
              <a:gd name="connsiteY28" fmla="*/ 1607939 h 1607939"/>
              <a:gd name="connsiteX29" fmla="*/ 9579006 w 11592816"/>
              <a:gd name="connsiteY29" fmla="*/ 1607939 h 1607939"/>
              <a:gd name="connsiteX30" fmla="*/ 9107636 w 11592816"/>
              <a:gd name="connsiteY30" fmla="*/ 1607939 h 1607939"/>
              <a:gd name="connsiteX31" fmla="*/ 8636266 w 11592816"/>
              <a:gd name="connsiteY31" fmla="*/ 1607939 h 1607939"/>
              <a:gd name="connsiteX32" fmla="*/ 8164897 w 11592816"/>
              <a:gd name="connsiteY32" fmla="*/ 1607939 h 1607939"/>
              <a:gd name="connsiteX33" fmla="*/ 7804095 w 11592816"/>
              <a:gd name="connsiteY33" fmla="*/ 1607939 h 1607939"/>
              <a:gd name="connsiteX34" fmla="*/ 7553861 w 11592816"/>
              <a:gd name="connsiteY34" fmla="*/ 1607939 h 1607939"/>
              <a:gd name="connsiteX35" fmla="*/ 6750787 w 11592816"/>
              <a:gd name="connsiteY35" fmla="*/ 1607939 h 1607939"/>
              <a:gd name="connsiteX36" fmla="*/ 6058280 w 11592816"/>
              <a:gd name="connsiteY36" fmla="*/ 1607939 h 1607939"/>
              <a:gd name="connsiteX37" fmla="*/ 5365774 w 11592816"/>
              <a:gd name="connsiteY37" fmla="*/ 1607939 h 1607939"/>
              <a:gd name="connsiteX38" fmla="*/ 5115540 w 11592816"/>
              <a:gd name="connsiteY38" fmla="*/ 1607939 h 1607939"/>
              <a:gd name="connsiteX39" fmla="*/ 4754739 w 11592816"/>
              <a:gd name="connsiteY39" fmla="*/ 1607939 h 1607939"/>
              <a:gd name="connsiteX40" fmla="*/ 4393937 w 11592816"/>
              <a:gd name="connsiteY40" fmla="*/ 1607939 h 1607939"/>
              <a:gd name="connsiteX41" fmla="*/ 3811999 w 11592816"/>
              <a:gd name="connsiteY41" fmla="*/ 1607939 h 1607939"/>
              <a:gd name="connsiteX42" fmla="*/ 3230060 w 11592816"/>
              <a:gd name="connsiteY42" fmla="*/ 1607939 h 1607939"/>
              <a:gd name="connsiteX43" fmla="*/ 2648122 w 11592816"/>
              <a:gd name="connsiteY43" fmla="*/ 1607939 h 1607939"/>
              <a:gd name="connsiteX44" fmla="*/ 2397889 w 11592816"/>
              <a:gd name="connsiteY44" fmla="*/ 1607939 h 1607939"/>
              <a:gd name="connsiteX45" fmla="*/ 1594814 w 11592816"/>
              <a:gd name="connsiteY45" fmla="*/ 1607939 h 1607939"/>
              <a:gd name="connsiteX46" fmla="*/ 1234012 w 11592816"/>
              <a:gd name="connsiteY46" fmla="*/ 1607939 h 1607939"/>
              <a:gd name="connsiteX47" fmla="*/ 983779 w 11592816"/>
              <a:gd name="connsiteY47" fmla="*/ 1607939 h 1607939"/>
              <a:gd name="connsiteX48" fmla="*/ 267995 w 11592816"/>
              <a:gd name="connsiteY48" fmla="*/ 1607939 h 1607939"/>
              <a:gd name="connsiteX49" fmla="*/ 0 w 11592816"/>
              <a:gd name="connsiteY49" fmla="*/ 1339944 h 1607939"/>
              <a:gd name="connsiteX50" fmla="*/ 0 w 11592816"/>
              <a:gd name="connsiteY50" fmla="*/ 825408 h 1607939"/>
              <a:gd name="connsiteX51" fmla="*/ 0 w 11592816"/>
              <a:gd name="connsiteY51" fmla="*/ 267995 h 160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592816" h="1607939" fill="none" extrusionOk="0">
                <a:moveTo>
                  <a:pt x="0" y="267995"/>
                </a:moveTo>
                <a:cubicBezTo>
                  <a:pt x="3112" y="120297"/>
                  <a:pt x="160884" y="14348"/>
                  <a:pt x="267995" y="0"/>
                </a:cubicBezTo>
                <a:cubicBezTo>
                  <a:pt x="503123" y="-60605"/>
                  <a:pt x="777995" y="58075"/>
                  <a:pt x="960501" y="0"/>
                </a:cubicBezTo>
                <a:cubicBezTo>
                  <a:pt x="1143007" y="-58075"/>
                  <a:pt x="1339019" y="8313"/>
                  <a:pt x="1542440" y="0"/>
                </a:cubicBezTo>
                <a:cubicBezTo>
                  <a:pt x="1745861" y="-8313"/>
                  <a:pt x="1682098" y="4764"/>
                  <a:pt x="1792673" y="0"/>
                </a:cubicBezTo>
                <a:cubicBezTo>
                  <a:pt x="1903248" y="-4764"/>
                  <a:pt x="2232530" y="39754"/>
                  <a:pt x="2595748" y="0"/>
                </a:cubicBezTo>
                <a:cubicBezTo>
                  <a:pt x="2958966" y="-39754"/>
                  <a:pt x="2892093" y="60112"/>
                  <a:pt x="3177686" y="0"/>
                </a:cubicBezTo>
                <a:cubicBezTo>
                  <a:pt x="3463279" y="-60112"/>
                  <a:pt x="3562843" y="36530"/>
                  <a:pt x="3870193" y="0"/>
                </a:cubicBezTo>
                <a:cubicBezTo>
                  <a:pt x="4177543" y="-36530"/>
                  <a:pt x="4263303" y="25947"/>
                  <a:pt x="4452131" y="0"/>
                </a:cubicBezTo>
                <a:cubicBezTo>
                  <a:pt x="4640959" y="-25947"/>
                  <a:pt x="4682540" y="12823"/>
                  <a:pt x="4812932" y="0"/>
                </a:cubicBezTo>
                <a:cubicBezTo>
                  <a:pt x="4943324" y="-12823"/>
                  <a:pt x="5449072" y="4670"/>
                  <a:pt x="5616007" y="0"/>
                </a:cubicBezTo>
                <a:cubicBezTo>
                  <a:pt x="5782942" y="-4670"/>
                  <a:pt x="6135961" y="46117"/>
                  <a:pt x="6308514" y="0"/>
                </a:cubicBezTo>
                <a:cubicBezTo>
                  <a:pt x="6481067" y="-46117"/>
                  <a:pt x="6629224" y="3312"/>
                  <a:pt x="6779884" y="0"/>
                </a:cubicBezTo>
                <a:cubicBezTo>
                  <a:pt x="6930544" y="-3312"/>
                  <a:pt x="7220534" y="50250"/>
                  <a:pt x="7361822" y="0"/>
                </a:cubicBezTo>
                <a:cubicBezTo>
                  <a:pt x="7503110" y="-50250"/>
                  <a:pt x="7507190" y="19163"/>
                  <a:pt x="7612055" y="0"/>
                </a:cubicBezTo>
                <a:cubicBezTo>
                  <a:pt x="7716920" y="-19163"/>
                  <a:pt x="7925641" y="20284"/>
                  <a:pt x="8083425" y="0"/>
                </a:cubicBezTo>
                <a:cubicBezTo>
                  <a:pt x="8241209" y="-20284"/>
                  <a:pt x="8506139" y="37755"/>
                  <a:pt x="8665363" y="0"/>
                </a:cubicBezTo>
                <a:cubicBezTo>
                  <a:pt x="8824587" y="-37755"/>
                  <a:pt x="9075293" y="58169"/>
                  <a:pt x="9247302" y="0"/>
                </a:cubicBezTo>
                <a:cubicBezTo>
                  <a:pt x="9419311" y="-58169"/>
                  <a:pt x="9442907" y="27500"/>
                  <a:pt x="9608103" y="0"/>
                </a:cubicBezTo>
                <a:cubicBezTo>
                  <a:pt x="9773299" y="-27500"/>
                  <a:pt x="9989500" y="63612"/>
                  <a:pt x="10190041" y="0"/>
                </a:cubicBezTo>
                <a:cubicBezTo>
                  <a:pt x="10390582" y="-63612"/>
                  <a:pt x="10371380" y="9104"/>
                  <a:pt x="10440275" y="0"/>
                </a:cubicBezTo>
                <a:cubicBezTo>
                  <a:pt x="10509170" y="-9104"/>
                  <a:pt x="10638471" y="28277"/>
                  <a:pt x="10690508" y="0"/>
                </a:cubicBezTo>
                <a:cubicBezTo>
                  <a:pt x="10742545" y="-28277"/>
                  <a:pt x="11173169" y="19253"/>
                  <a:pt x="11324821" y="0"/>
                </a:cubicBezTo>
                <a:cubicBezTo>
                  <a:pt x="11476244" y="-2224"/>
                  <a:pt x="11583111" y="85548"/>
                  <a:pt x="11592816" y="267995"/>
                </a:cubicBezTo>
                <a:cubicBezTo>
                  <a:pt x="11654173" y="522538"/>
                  <a:pt x="11573284" y="657654"/>
                  <a:pt x="11592816" y="825408"/>
                </a:cubicBezTo>
                <a:cubicBezTo>
                  <a:pt x="11612348" y="993162"/>
                  <a:pt x="11574544" y="1139327"/>
                  <a:pt x="11592816" y="1339944"/>
                </a:cubicBezTo>
                <a:cubicBezTo>
                  <a:pt x="11621133" y="1487266"/>
                  <a:pt x="11507352" y="1612098"/>
                  <a:pt x="11324821" y="1607939"/>
                </a:cubicBezTo>
                <a:cubicBezTo>
                  <a:pt x="11059676" y="1701188"/>
                  <a:pt x="10905795" y="1570249"/>
                  <a:pt x="10521746" y="1607939"/>
                </a:cubicBezTo>
                <a:cubicBezTo>
                  <a:pt x="10137698" y="1645629"/>
                  <a:pt x="10372162" y="1595328"/>
                  <a:pt x="10271513" y="1607939"/>
                </a:cubicBezTo>
                <a:cubicBezTo>
                  <a:pt x="10170864" y="1620550"/>
                  <a:pt x="9739812" y="1595223"/>
                  <a:pt x="9579006" y="1607939"/>
                </a:cubicBezTo>
                <a:cubicBezTo>
                  <a:pt x="9418200" y="1620655"/>
                  <a:pt x="9297576" y="1574007"/>
                  <a:pt x="9107636" y="1607939"/>
                </a:cubicBezTo>
                <a:cubicBezTo>
                  <a:pt x="8917696" y="1641871"/>
                  <a:pt x="8817269" y="1606943"/>
                  <a:pt x="8636266" y="1607939"/>
                </a:cubicBezTo>
                <a:cubicBezTo>
                  <a:pt x="8455263" y="1608935"/>
                  <a:pt x="8291934" y="1572892"/>
                  <a:pt x="8164897" y="1607939"/>
                </a:cubicBezTo>
                <a:cubicBezTo>
                  <a:pt x="8037860" y="1642986"/>
                  <a:pt x="7918656" y="1605749"/>
                  <a:pt x="7804095" y="1607939"/>
                </a:cubicBezTo>
                <a:cubicBezTo>
                  <a:pt x="7689534" y="1610129"/>
                  <a:pt x="7666430" y="1591160"/>
                  <a:pt x="7553861" y="1607939"/>
                </a:cubicBezTo>
                <a:cubicBezTo>
                  <a:pt x="7441292" y="1624718"/>
                  <a:pt x="6924113" y="1569680"/>
                  <a:pt x="6750787" y="1607939"/>
                </a:cubicBezTo>
                <a:cubicBezTo>
                  <a:pt x="6577461" y="1646198"/>
                  <a:pt x="6354590" y="1541326"/>
                  <a:pt x="6058280" y="1607939"/>
                </a:cubicBezTo>
                <a:cubicBezTo>
                  <a:pt x="5761970" y="1674552"/>
                  <a:pt x="5533660" y="1592642"/>
                  <a:pt x="5365774" y="1607939"/>
                </a:cubicBezTo>
                <a:cubicBezTo>
                  <a:pt x="5197888" y="1623236"/>
                  <a:pt x="5206686" y="1606754"/>
                  <a:pt x="5115540" y="1607939"/>
                </a:cubicBezTo>
                <a:cubicBezTo>
                  <a:pt x="5024394" y="1609124"/>
                  <a:pt x="4867084" y="1586051"/>
                  <a:pt x="4754739" y="1607939"/>
                </a:cubicBezTo>
                <a:cubicBezTo>
                  <a:pt x="4642394" y="1629827"/>
                  <a:pt x="4546570" y="1603616"/>
                  <a:pt x="4393937" y="1607939"/>
                </a:cubicBezTo>
                <a:cubicBezTo>
                  <a:pt x="4241304" y="1612262"/>
                  <a:pt x="4000256" y="1591910"/>
                  <a:pt x="3811999" y="1607939"/>
                </a:cubicBezTo>
                <a:cubicBezTo>
                  <a:pt x="3623742" y="1623968"/>
                  <a:pt x="3438034" y="1599891"/>
                  <a:pt x="3230060" y="1607939"/>
                </a:cubicBezTo>
                <a:cubicBezTo>
                  <a:pt x="3022086" y="1615987"/>
                  <a:pt x="2801474" y="1547847"/>
                  <a:pt x="2648122" y="1607939"/>
                </a:cubicBezTo>
                <a:cubicBezTo>
                  <a:pt x="2494770" y="1668031"/>
                  <a:pt x="2514046" y="1591366"/>
                  <a:pt x="2397889" y="1607939"/>
                </a:cubicBezTo>
                <a:cubicBezTo>
                  <a:pt x="2281732" y="1624512"/>
                  <a:pt x="1826002" y="1584944"/>
                  <a:pt x="1594814" y="1607939"/>
                </a:cubicBezTo>
                <a:cubicBezTo>
                  <a:pt x="1363626" y="1630934"/>
                  <a:pt x="1377323" y="1581188"/>
                  <a:pt x="1234012" y="1607939"/>
                </a:cubicBezTo>
                <a:cubicBezTo>
                  <a:pt x="1090701" y="1634690"/>
                  <a:pt x="1040656" y="1598157"/>
                  <a:pt x="983779" y="1607939"/>
                </a:cubicBezTo>
                <a:cubicBezTo>
                  <a:pt x="926902" y="1617721"/>
                  <a:pt x="546304" y="1594773"/>
                  <a:pt x="267995" y="1607939"/>
                </a:cubicBezTo>
                <a:cubicBezTo>
                  <a:pt x="98614" y="1642280"/>
                  <a:pt x="-3745" y="1471915"/>
                  <a:pt x="0" y="1339944"/>
                </a:cubicBezTo>
                <a:cubicBezTo>
                  <a:pt x="-42424" y="1150054"/>
                  <a:pt x="54017" y="1013826"/>
                  <a:pt x="0" y="825408"/>
                </a:cubicBezTo>
                <a:cubicBezTo>
                  <a:pt x="-54017" y="636990"/>
                  <a:pt x="59181" y="406382"/>
                  <a:pt x="0" y="267995"/>
                </a:cubicBezTo>
                <a:close/>
              </a:path>
              <a:path w="11592816" h="1607939" stroke="0" extrusionOk="0">
                <a:moveTo>
                  <a:pt x="0" y="267995"/>
                </a:moveTo>
                <a:cubicBezTo>
                  <a:pt x="-6636" y="77486"/>
                  <a:pt x="142956" y="12402"/>
                  <a:pt x="267995" y="0"/>
                </a:cubicBezTo>
                <a:cubicBezTo>
                  <a:pt x="500231" y="-51798"/>
                  <a:pt x="806730" y="69659"/>
                  <a:pt x="1071070" y="0"/>
                </a:cubicBezTo>
                <a:cubicBezTo>
                  <a:pt x="1335411" y="-69659"/>
                  <a:pt x="1440393" y="65466"/>
                  <a:pt x="1763576" y="0"/>
                </a:cubicBezTo>
                <a:cubicBezTo>
                  <a:pt x="2086759" y="-65466"/>
                  <a:pt x="2152387" y="51389"/>
                  <a:pt x="2456083" y="0"/>
                </a:cubicBezTo>
                <a:cubicBezTo>
                  <a:pt x="2759779" y="-51389"/>
                  <a:pt x="3046348" y="75788"/>
                  <a:pt x="3259157" y="0"/>
                </a:cubicBezTo>
                <a:cubicBezTo>
                  <a:pt x="3471966" y="-75788"/>
                  <a:pt x="3401902" y="175"/>
                  <a:pt x="3509391" y="0"/>
                </a:cubicBezTo>
                <a:cubicBezTo>
                  <a:pt x="3616880" y="-175"/>
                  <a:pt x="3826512" y="18725"/>
                  <a:pt x="4091329" y="0"/>
                </a:cubicBezTo>
                <a:cubicBezTo>
                  <a:pt x="4356146" y="-18725"/>
                  <a:pt x="4575717" y="88640"/>
                  <a:pt x="4894404" y="0"/>
                </a:cubicBezTo>
                <a:cubicBezTo>
                  <a:pt x="5213091" y="-88640"/>
                  <a:pt x="5345786" y="63671"/>
                  <a:pt x="5476342" y="0"/>
                </a:cubicBezTo>
                <a:cubicBezTo>
                  <a:pt x="5606898" y="-63671"/>
                  <a:pt x="5785619" y="7962"/>
                  <a:pt x="6058280" y="0"/>
                </a:cubicBezTo>
                <a:cubicBezTo>
                  <a:pt x="6330941" y="-7962"/>
                  <a:pt x="6343151" y="4158"/>
                  <a:pt x="6529650" y="0"/>
                </a:cubicBezTo>
                <a:cubicBezTo>
                  <a:pt x="6716149" y="-4158"/>
                  <a:pt x="7167292" y="79406"/>
                  <a:pt x="7332725" y="0"/>
                </a:cubicBezTo>
                <a:cubicBezTo>
                  <a:pt x="7498159" y="-79406"/>
                  <a:pt x="7590334" y="2275"/>
                  <a:pt x="7804095" y="0"/>
                </a:cubicBezTo>
                <a:cubicBezTo>
                  <a:pt x="8017856" y="-2275"/>
                  <a:pt x="8333045" y="46108"/>
                  <a:pt x="8607170" y="0"/>
                </a:cubicBezTo>
                <a:cubicBezTo>
                  <a:pt x="8881295" y="-46108"/>
                  <a:pt x="8776257" y="2336"/>
                  <a:pt x="8857403" y="0"/>
                </a:cubicBezTo>
                <a:cubicBezTo>
                  <a:pt x="8938549" y="-2336"/>
                  <a:pt x="9412864" y="45567"/>
                  <a:pt x="9660478" y="0"/>
                </a:cubicBezTo>
                <a:cubicBezTo>
                  <a:pt x="9908093" y="-45567"/>
                  <a:pt x="10015218" y="4314"/>
                  <a:pt x="10242416" y="0"/>
                </a:cubicBezTo>
                <a:cubicBezTo>
                  <a:pt x="10469614" y="-4314"/>
                  <a:pt x="10465684" y="34457"/>
                  <a:pt x="10603218" y="0"/>
                </a:cubicBezTo>
                <a:cubicBezTo>
                  <a:pt x="10740752" y="-34457"/>
                  <a:pt x="11144220" y="58501"/>
                  <a:pt x="11324821" y="0"/>
                </a:cubicBezTo>
                <a:cubicBezTo>
                  <a:pt x="11449339" y="-11366"/>
                  <a:pt x="11585200" y="94311"/>
                  <a:pt x="11592816" y="267995"/>
                </a:cubicBezTo>
                <a:cubicBezTo>
                  <a:pt x="11605189" y="414414"/>
                  <a:pt x="11579707" y="568841"/>
                  <a:pt x="11592816" y="771811"/>
                </a:cubicBezTo>
                <a:cubicBezTo>
                  <a:pt x="11605925" y="974781"/>
                  <a:pt x="11538724" y="1190267"/>
                  <a:pt x="11592816" y="1339944"/>
                </a:cubicBezTo>
                <a:cubicBezTo>
                  <a:pt x="11622524" y="1503402"/>
                  <a:pt x="11469754" y="1644844"/>
                  <a:pt x="11324821" y="1607939"/>
                </a:cubicBezTo>
                <a:cubicBezTo>
                  <a:pt x="11107637" y="1627106"/>
                  <a:pt x="10779705" y="1546536"/>
                  <a:pt x="10632315" y="1607939"/>
                </a:cubicBezTo>
                <a:cubicBezTo>
                  <a:pt x="10484925" y="1669342"/>
                  <a:pt x="10122809" y="1592014"/>
                  <a:pt x="9829240" y="1607939"/>
                </a:cubicBezTo>
                <a:cubicBezTo>
                  <a:pt x="9535671" y="1623864"/>
                  <a:pt x="9529745" y="1558519"/>
                  <a:pt x="9357870" y="1607939"/>
                </a:cubicBezTo>
                <a:cubicBezTo>
                  <a:pt x="9185995" y="1657359"/>
                  <a:pt x="8901001" y="1589521"/>
                  <a:pt x="8665363" y="1607939"/>
                </a:cubicBezTo>
                <a:cubicBezTo>
                  <a:pt x="8429725" y="1626357"/>
                  <a:pt x="8349208" y="1600032"/>
                  <a:pt x="8193993" y="1607939"/>
                </a:cubicBezTo>
                <a:cubicBezTo>
                  <a:pt x="8038778" y="1615846"/>
                  <a:pt x="7843257" y="1578814"/>
                  <a:pt x="7501487" y="1607939"/>
                </a:cubicBezTo>
                <a:cubicBezTo>
                  <a:pt x="7159717" y="1637064"/>
                  <a:pt x="7092128" y="1587519"/>
                  <a:pt x="6808980" y="1607939"/>
                </a:cubicBezTo>
                <a:cubicBezTo>
                  <a:pt x="6525832" y="1628359"/>
                  <a:pt x="6429878" y="1591549"/>
                  <a:pt x="6116474" y="1607939"/>
                </a:cubicBezTo>
                <a:cubicBezTo>
                  <a:pt x="5803070" y="1624329"/>
                  <a:pt x="5658930" y="1603608"/>
                  <a:pt x="5423968" y="1607939"/>
                </a:cubicBezTo>
                <a:cubicBezTo>
                  <a:pt x="5189006" y="1612270"/>
                  <a:pt x="4980630" y="1537089"/>
                  <a:pt x="4731461" y="1607939"/>
                </a:cubicBezTo>
                <a:cubicBezTo>
                  <a:pt x="4482292" y="1678789"/>
                  <a:pt x="4565415" y="1605635"/>
                  <a:pt x="4481228" y="1607939"/>
                </a:cubicBezTo>
                <a:cubicBezTo>
                  <a:pt x="4397041" y="1610243"/>
                  <a:pt x="4354490" y="1606703"/>
                  <a:pt x="4230994" y="1607939"/>
                </a:cubicBezTo>
                <a:cubicBezTo>
                  <a:pt x="4107498" y="1609175"/>
                  <a:pt x="3976313" y="1600235"/>
                  <a:pt x="3870193" y="1607939"/>
                </a:cubicBezTo>
                <a:cubicBezTo>
                  <a:pt x="3764073" y="1615643"/>
                  <a:pt x="3477365" y="1527164"/>
                  <a:pt x="3177686" y="1607939"/>
                </a:cubicBezTo>
                <a:cubicBezTo>
                  <a:pt x="2878007" y="1688714"/>
                  <a:pt x="2614521" y="1590332"/>
                  <a:pt x="2374611" y="1607939"/>
                </a:cubicBezTo>
                <a:cubicBezTo>
                  <a:pt x="2134702" y="1625546"/>
                  <a:pt x="2033812" y="1596563"/>
                  <a:pt x="1792673" y="1607939"/>
                </a:cubicBezTo>
                <a:cubicBezTo>
                  <a:pt x="1551534" y="1619315"/>
                  <a:pt x="1524581" y="1567670"/>
                  <a:pt x="1431871" y="1607939"/>
                </a:cubicBezTo>
                <a:cubicBezTo>
                  <a:pt x="1339161" y="1648208"/>
                  <a:pt x="1116539" y="1594096"/>
                  <a:pt x="849933" y="1607939"/>
                </a:cubicBezTo>
                <a:cubicBezTo>
                  <a:pt x="583327" y="1621782"/>
                  <a:pt x="405282" y="1599119"/>
                  <a:pt x="267995" y="1607939"/>
                </a:cubicBezTo>
                <a:cubicBezTo>
                  <a:pt x="128705" y="1591341"/>
                  <a:pt x="-9281" y="1486789"/>
                  <a:pt x="0" y="1339944"/>
                </a:cubicBezTo>
                <a:cubicBezTo>
                  <a:pt x="-16782" y="1125236"/>
                  <a:pt x="4355" y="955754"/>
                  <a:pt x="0" y="793250"/>
                </a:cubicBezTo>
                <a:cubicBezTo>
                  <a:pt x="-4355" y="630746"/>
                  <a:pt x="36050" y="502524"/>
                  <a:pt x="0" y="267995"/>
                </a:cubicBezTo>
                <a:close/>
              </a:path>
            </a:pathLst>
          </a:custGeom>
          <a:solidFill>
            <a:schemeClr val="accent2">
              <a:lumMod val="20000"/>
              <a:lumOff val="80000"/>
            </a:schemeClr>
          </a:solidFill>
          <a:ln>
            <a:prstDash val="lgDash"/>
            <a:extLst>
              <a:ext uri="{C807C97D-BFC1-408E-A445-0C87EB9F89A2}">
                <ask:lineSketchStyleProps xmlns:ask="http://schemas.microsoft.com/office/drawing/2018/sketchyshapes" sd="309989784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BH" sz="30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قال تعالى:</a:t>
            </a:r>
            <a:r>
              <a:rPr lang="ar-BH" sz="30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a:t>
            </a:r>
            <a:r>
              <a:rPr lang="ar-SA" sz="3000" dirty="0">
                <a:solidFill>
                  <a:srgbClr val="000000"/>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3000" b="1" dirty="0">
                <a:solidFill>
                  <a:srgbClr val="1F3864"/>
                </a:solidFill>
                <a:latin typeface="Times New Roman" panose="02020603050405020304" pitchFamily="18" charset="0"/>
                <a:ea typeface="Times New Roman" panose="02020603050405020304" pitchFamily="18" charset="0"/>
                <a:cs typeface="DecoType Naskh" panose="02010400000000000000" pitchFamily="2" charset="-78"/>
              </a:rPr>
              <a:t>يَا أَيُّهَا النَّبِيُّ إِذَا طَلَّقْتُمُ النِّسَاء فَطَلِّقُوهُنَّ لِعِدَّتِهِنَّ وَأَحْصُوا الْعِدَّةَ وَاتَّقُوا اللهَ رَبَّكُمْ</a:t>
            </a:r>
            <a:r>
              <a:rPr lang="ar-SA" sz="3000" dirty="0">
                <a:solidFill>
                  <a:srgbClr val="000000"/>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3000"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a:t>
            </a:r>
            <a:r>
              <a:rPr lang="ar-BH"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(سورة الطلاق، الآية 1)</a:t>
            </a:r>
            <a:r>
              <a:rPr lang="ar-BH" sz="2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endParaRPr lang="en-US" sz="2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7" name="Rectangle: Rounded Corners 16">
            <a:extLst>
              <a:ext uri="{FF2B5EF4-FFF2-40B4-BE49-F238E27FC236}">
                <a16:creationId xmlns:a16="http://schemas.microsoft.com/office/drawing/2014/main" id="{29047BC2-5E54-4B4F-A623-9F96D8D52A47}"/>
              </a:ext>
            </a:extLst>
          </p:cNvPr>
          <p:cNvSpPr/>
          <p:nvPr/>
        </p:nvSpPr>
        <p:spPr>
          <a:xfrm>
            <a:off x="299584" y="3776088"/>
            <a:ext cx="11592816" cy="2540306"/>
          </a:xfrm>
          <a:custGeom>
            <a:avLst/>
            <a:gdLst>
              <a:gd name="connsiteX0" fmla="*/ 0 w 11592816"/>
              <a:gd name="connsiteY0" fmla="*/ 423393 h 2540306"/>
              <a:gd name="connsiteX1" fmla="*/ 423393 w 11592816"/>
              <a:gd name="connsiteY1" fmla="*/ 0 h 2540306"/>
              <a:gd name="connsiteX2" fmla="*/ 805474 w 11592816"/>
              <a:gd name="connsiteY2" fmla="*/ 0 h 2540306"/>
              <a:gd name="connsiteX3" fmla="*/ 1080095 w 11592816"/>
              <a:gd name="connsiteY3" fmla="*/ 0 h 2540306"/>
              <a:gd name="connsiteX4" fmla="*/ 1892017 w 11592816"/>
              <a:gd name="connsiteY4" fmla="*/ 0 h 2540306"/>
              <a:gd name="connsiteX5" fmla="*/ 2381558 w 11592816"/>
              <a:gd name="connsiteY5" fmla="*/ 0 h 2540306"/>
              <a:gd name="connsiteX6" fmla="*/ 3193481 w 11592816"/>
              <a:gd name="connsiteY6" fmla="*/ 0 h 2540306"/>
              <a:gd name="connsiteX7" fmla="*/ 3468102 w 11592816"/>
              <a:gd name="connsiteY7" fmla="*/ 0 h 2540306"/>
              <a:gd name="connsiteX8" fmla="*/ 4065103 w 11592816"/>
              <a:gd name="connsiteY8" fmla="*/ 0 h 2540306"/>
              <a:gd name="connsiteX9" fmla="*/ 4877025 w 11592816"/>
              <a:gd name="connsiteY9" fmla="*/ 0 h 2540306"/>
              <a:gd name="connsiteX10" fmla="*/ 5259107 w 11592816"/>
              <a:gd name="connsiteY10" fmla="*/ 0 h 2540306"/>
              <a:gd name="connsiteX11" fmla="*/ 5641188 w 11592816"/>
              <a:gd name="connsiteY11" fmla="*/ 0 h 2540306"/>
              <a:gd name="connsiteX12" fmla="*/ 6130729 w 11592816"/>
              <a:gd name="connsiteY12" fmla="*/ 0 h 2540306"/>
              <a:gd name="connsiteX13" fmla="*/ 6512810 w 11592816"/>
              <a:gd name="connsiteY13" fmla="*/ 0 h 2540306"/>
              <a:gd name="connsiteX14" fmla="*/ 6787431 w 11592816"/>
              <a:gd name="connsiteY14" fmla="*/ 0 h 2540306"/>
              <a:gd name="connsiteX15" fmla="*/ 7169512 w 11592816"/>
              <a:gd name="connsiteY15" fmla="*/ 0 h 2540306"/>
              <a:gd name="connsiteX16" fmla="*/ 7444133 w 11592816"/>
              <a:gd name="connsiteY16" fmla="*/ 0 h 2540306"/>
              <a:gd name="connsiteX17" fmla="*/ 8148595 w 11592816"/>
              <a:gd name="connsiteY17" fmla="*/ 0 h 2540306"/>
              <a:gd name="connsiteX18" fmla="*/ 8960517 w 11592816"/>
              <a:gd name="connsiteY18" fmla="*/ 0 h 2540306"/>
              <a:gd name="connsiteX19" fmla="*/ 9450058 w 11592816"/>
              <a:gd name="connsiteY19" fmla="*/ 0 h 2540306"/>
              <a:gd name="connsiteX20" fmla="*/ 10261980 w 11592816"/>
              <a:gd name="connsiteY20" fmla="*/ 0 h 2540306"/>
              <a:gd name="connsiteX21" fmla="*/ 11169423 w 11592816"/>
              <a:gd name="connsiteY21" fmla="*/ 0 h 2540306"/>
              <a:gd name="connsiteX22" fmla="*/ 11592816 w 11592816"/>
              <a:gd name="connsiteY22" fmla="*/ 423393 h 2540306"/>
              <a:gd name="connsiteX23" fmla="*/ 11592816 w 11592816"/>
              <a:gd name="connsiteY23" fmla="*/ 970964 h 2540306"/>
              <a:gd name="connsiteX24" fmla="*/ 11592816 w 11592816"/>
              <a:gd name="connsiteY24" fmla="*/ 1552406 h 2540306"/>
              <a:gd name="connsiteX25" fmla="*/ 11592816 w 11592816"/>
              <a:gd name="connsiteY25" fmla="*/ 2116913 h 2540306"/>
              <a:gd name="connsiteX26" fmla="*/ 11169423 w 11592816"/>
              <a:gd name="connsiteY26" fmla="*/ 2540306 h 2540306"/>
              <a:gd name="connsiteX27" fmla="*/ 10894802 w 11592816"/>
              <a:gd name="connsiteY27" fmla="*/ 2540306 h 2540306"/>
              <a:gd name="connsiteX28" fmla="*/ 10512721 w 11592816"/>
              <a:gd name="connsiteY28" fmla="*/ 2540306 h 2540306"/>
              <a:gd name="connsiteX29" fmla="*/ 9915720 w 11592816"/>
              <a:gd name="connsiteY29" fmla="*/ 2540306 h 2540306"/>
              <a:gd name="connsiteX30" fmla="*/ 9426178 w 11592816"/>
              <a:gd name="connsiteY30" fmla="*/ 2540306 h 2540306"/>
              <a:gd name="connsiteX31" fmla="*/ 9151557 w 11592816"/>
              <a:gd name="connsiteY31" fmla="*/ 2540306 h 2540306"/>
              <a:gd name="connsiteX32" fmla="*/ 8769476 w 11592816"/>
              <a:gd name="connsiteY32" fmla="*/ 2540306 h 2540306"/>
              <a:gd name="connsiteX33" fmla="*/ 8387395 w 11592816"/>
              <a:gd name="connsiteY33" fmla="*/ 2540306 h 2540306"/>
              <a:gd name="connsiteX34" fmla="*/ 7682933 w 11592816"/>
              <a:gd name="connsiteY34" fmla="*/ 2540306 h 2540306"/>
              <a:gd name="connsiteX35" fmla="*/ 7300852 w 11592816"/>
              <a:gd name="connsiteY35" fmla="*/ 2540306 h 2540306"/>
              <a:gd name="connsiteX36" fmla="*/ 6703851 w 11592816"/>
              <a:gd name="connsiteY36" fmla="*/ 2540306 h 2540306"/>
              <a:gd name="connsiteX37" fmla="*/ 6214309 w 11592816"/>
              <a:gd name="connsiteY37" fmla="*/ 2540306 h 2540306"/>
              <a:gd name="connsiteX38" fmla="*/ 5832228 w 11592816"/>
              <a:gd name="connsiteY38" fmla="*/ 2540306 h 2540306"/>
              <a:gd name="connsiteX39" fmla="*/ 5450147 w 11592816"/>
              <a:gd name="connsiteY39" fmla="*/ 2540306 h 2540306"/>
              <a:gd name="connsiteX40" fmla="*/ 4960606 w 11592816"/>
              <a:gd name="connsiteY40" fmla="*/ 2540306 h 2540306"/>
              <a:gd name="connsiteX41" fmla="*/ 4685985 w 11592816"/>
              <a:gd name="connsiteY41" fmla="*/ 2540306 h 2540306"/>
              <a:gd name="connsiteX42" fmla="*/ 3874063 w 11592816"/>
              <a:gd name="connsiteY42" fmla="*/ 2540306 h 2540306"/>
              <a:gd name="connsiteX43" fmla="*/ 3384521 w 11592816"/>
              <a:gd name="connsiteY43" fmla="*/ 2540306 h 2540306"/>
              <a:gd name="connsiteX44" fmla="*/ 2572599 w 11592816"/>
              <a:gd name="connsiteY44" fmla="*/ 2540306 h 2540306"/>
              <a:gd name="connsiteX45" fmla="*/ 2190518 w 11592816"/>
              <a:gd name="connsiteY45" fmla="*/ 2540306 h 2540306"/>
              <a:gd name="connsiteX46" fmla="*/ 1593516 w 11592816"/>
              <a:gd name="connsiteY46" fmla="*/ 2540306 h 2540306"/>
              <a:gd name="connsiteX47" fmla="*/ 1211435 w 11592816"/>
              <a:gd name="connsiteY47" fmla="*/ 2540306 h 2540306"/>
              <a:gd name="connsiteX48" fmla="*/ 423393 w 11592816"/>
              <a:gd name="connsiteY48" fmla="*/ 2540306 h 2540306"/>
              <a:gd name="connsiteX49" fmla="*/ 0 w 11592816"/>
              <a:gd name="connsiteY49" fmla="*/ 2116913 h 2540306"/>
              <a:gd name="connsiteX50" fmla="*/ 0 w 11592816"/>
              <a:gd name="connsiteY50" fmla="*/ 1552406 h 2540306"/>
              <a:gd name="connsiteX51" fmla="*/ 0 w 11592816"/>
              <a:gd name="connsiteY51" fmla="*/ 1038705 h 2540306"/>
              <a:gd name="connsiteX52" fmla="*/ 0 w 11592816"/>
              <a:gd name="connsiteY52" fmla="*/ 423393 h 254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592816" h="2540306" fill="none" extrusionOk="0">
                <a:moveTo>
                  <a:pt x="0" y="423393"/>
                </a:moveTo>
                <a:cubicBezTo>
                  <a:pt x="17546" y="190217"/>
                  <a:pt x="181247" y="-3476"/>
                  <a:pt x="423393" y="0"/>
                </a:cubicBezTo>
                <a:cubicBezTo>
                  <a:pt x="577929" y="-43821"/>
                  <a:pt x="654963" y="4503"/>
                  <a:pt x="805474" y="0"/>
                </a:cubicBezTo>
                <a:cubicBezTo>
                  <a:pt x="955985" y="-4503"/>
                  <a:pt x="952018" y="20507"/>
                  <a:pt x="1080095" y="0"/>
                </a:cubicBezTo>
                <a:cubicBezTo>
                  <a:pt x="1208172" y="-20507"/>
                  <a:pt x="1636114" y="72632"/>
                  <a:pt x="1892017" y="0"/>
                </a:cubicBezTo>
                <a:cubicBezTo>
                  <a:pt x="2147920" y="-72632"/>
                  <a:pt x="2207749" y="38858"/>
                  <a:pt x="2381558" y="0"/>
                </a:cubicBezTo>
                <a:cubicBezTo>
                  <a:pt x="2555367" y="-38858"/>
                  <a:pt x="2943066" y="46183"/>
                  <a:pt x="3193481" y="0"/>
                </a:cubicBezTo>
                <a:cubicBezTo>
                  <a:pt x="3443896" y="-46183"/>
                  <a:pt x="3380906" y="23112"/>
                  <a:pt x="3468102" y="0"/>
                </a:cubicBezTo>
                <a:cubicBezTo>
                  <a:pt x="3555298" y="-23112"/>
                  <a:pt x="3945255" y="4077"/>
                  <a:pt x="4065103" y="0"/>
                </a:cubicBezTo>
                <a:cubicBezTo>
                  <a:pt x="4184951" y="-4077"/>
                  <a:pt x="4514878" y="79331"/>
                  <a:pt x="4877025" y="0"/>
                </a:cubicBezTo>
                <a:cubicBezTo>
                  <a:pt x="5239172" y="-79331"/>
                  <a:pt x="5177033" y="3468"/>
                  <a:pt x="5259107" y="0"/>
                </a:cubicBezTo>
                <a:cubicBezTo>
                  <a:pt x="5341181" y="-3468"/>
                  <a:pt x="5506965" y="13744"/>
                  <a:pt x="5641188" y="0"/>
                </a:cubicBezTo>
                <a:cubicBezTo>
                  <a:pt x="5775411" y="-13744"/>
                  <a:pt x="6031839" y="16456"/>
                  <a:pt x="6130729" y="0"/>
                </a:cubicBezTo>
                <a:cubicBezTo>
                  <a:pt x="6229619" y="-16456"/>
                  <a:pt x="6404102" y="25649"/>
                  <a:pt x="6512810" y="0"/>
                </a:cubicBezTo>
                <a:cubicBezTo>
                  <a:pt x="6621518" y="-25649"/>
                  <a:pt x="6676961" y="14831"/>
                  <a:pt x="6787431" y="0"/>
                </a:cubicBezTo>
                <a:cubicBezTo>
                  <a:pt x="6897901" y="-14831"/>
                  <a:pt x="6993468" y="12957"/>
                  <a:pt x="7169512" y="0"/>
                </a:cubicBezTo>
                <a:cubicBezTo>
                  <a:pt x="7345556" y="-12957"/>
                  <a:pt x="7359717" y="2341"/>
                  <a:pt x="7444133" y="0"/>
                </a:cubicBezTo>
                <a:cubicBezTo>
                  <a:pt x="7528549" y="-2341"/>
                  <a:pt x="7973767" y="14357"/>
                  <a:pt x="8148595" y="0"/>
                </a:cubicBezTo>
                <a:cubicBezTo>
                  <a:pt x="8323423" y="-14357"/>
                  <a:pt x="8698985" y="46036"/>
                  <a:pt x="8960517" y="0"/>
                </a:cubicBezTo>
                <a:cubicBezTo>
                  <a:pt x="9222049" y="-46036"/>
                  <a:pt x="9290267" y="37795"/>
                  <a:pt x="9450058" y="0"/>
                </a:cubicBezTo>
                <a:cubicBezTo>
                  <a:pt x="9609849" y="-37795"/>
                  <a:pt x="10025004" y="67773"/>
                  <a:pt x="10261980" y="0"/>
                </a:cubicBezTo>
                <a:cubicBezTo>
                  <a:pt x="10498956" y="-67773"/>
                  <a:pt x="10835465" y="86488"/>
                  <a:pt x="11169423" y="0"/>
                </a:cubicBezTo>
                <a:cubicBezTo>
                  <a:pt x="11377444" y="28140"/>
                  <a:pt x="11592600" y="134804"/>
                  <a:pt x="11592816" y="423393"/>
                </a:cubicBezTo>
                <a:cubicBezTo>
                  <a:pt x="11654117" y="569584"/>
                  <a:pt x="11557985" y="782890"/>
                  <a:pt x="11592816" y="970964"/>
                </a:cubicBezTo>
                <a:cubicBezTo>
                  <a:pt x="11627647" y="1159038"/>
                  <a:pt x="11563807" y="1340787"/>
                  <a:pt x="11592816" y="1552406"/>
                </a:cubicBezTo>
                <a:cubicBezTo>
                  <a:pt x="11621825" y="1764025"/>
                  <a:pt x="11582075" y="1903893"/>
                  <a:pt x="11592816" y="2116913"/>
                </a:cubicBezTo>
                <a:cubicBezTo>
                  <a:pt x="11613338" y="2326055"/>
                  <a:pt x="11412325" y="2554991"/>
                  <a:pt x="11169423" y="2540306"/>
                </a:cubicBezTo>
                <a:cubicBezTo>
                  <a:pt x="11102221" y="2563437"/>
                  <a:pt x="10972628" y="2529489"/>
                  <a:pt x="10894802" y="2540306"/>
                </a:cubicBezTo>
                <a:cubicBezTo>
                  <a:pt x="10816976" y="2551123"/>
                  <a:pt x="10662587" y="2514989"/>
                  <a:pt x="10512721" y="2540306"/>
                </a:cubicBezTo>
                <a:cubicBezTo>
                  <a:pt x="10362855" y="2565623"/>
                  <a:pt x="10169484" y="2495892"/>
                  <a:pt x="9915720" y="2540306"/>
                </a:cubicBezTo>
                <a:cubicBezTo>
                  <a:pt x="9661956" y="2584720"/>
                  <a:pt x="9601952" y="2518946"/>
                  <a:pt x="9426178" y="2540306"/>
                </a:cubicBezTo>
                <a:cubicBezTo>
                  <a:pt x="9250404" y="2561666"/>
                  <a:pt x="9285744" y="2507402"/>
                  <a:pt x="9151557" y="2540306"/>
                </a:cubicBezTo>
                <a:cubicBezTo>
                  <a:pt x="9017370" y="2573210"/>
                  <a:pt x="8940020" y="2511524"/>
                  <a:pt x="8769476" y="2540306"/>
                </a:cubicBezTo>
                <a:cubicBezTo>
                  <a:pt x="8598932" y="2569088"/>
                  <a:pt x="8502746" y="2524041"/>
                  <a:pt x="8387395" y="2540306"/>
                </a:cubicBezTo>
                <a:cubicBezTo>
                  <a:pt x="8272044" y="2556571"/>
                  <a:pt x="7886169" y="2473869"/>
                  <a:pt x="7682933" y="2540306"/>
                </a:cubicBezTo>
                <a:cubicBezTo>
                  <a:pt x="7479697" y="2606743"/>
                  <a:pt x="7478232" y="2520875"/>
                  <a:pt x="7300852" y="2540306"/>
                </a:cubicBezTo>
                <a:cubicBezTo>
                  <a:pt x="7123472" y="2559737"/>
                  <a:pt x="6993429" y="2508779"/>
                  <a:pt x="6703851" y="2540306"/>
                </a:cubicBezTo>
                <a:cubicBezTo>
                  <a:pt x="6414273" y="2571833"/>
                  <a:pt x="6426698" y="2486777"/>
                  <a:pt x="6214309" y="2540306"/>
                </a:cubicBezTo>
                <a:cubicBezTo>
                  <a:pt x="6001920" y="2593835"/>
                  <a:pt x="5915473" y="2536718"/>
                  <a:pt x="5832228" y="2540306"/>
                </a:cubicBezTo>
                <a:cubicBezTo>
                  <a:pt x="5748983" y="2543894"/>
                  <a:pt x="5573154" y="2498085"/>
                  <a:pt x="5450147" y="2540306"/>
                </a:cubicBezTo>
                <a:cubicBezTo>
                  <a:pt x="5327140" y="2582527"/>
                  <a:pt x="5179289" y="2490457"/>
                  <a:pt x="4960606" y="2540306"/>
                </a:cubicBezTo>
                <a:cubicBezTo>
                  <a:pt x="4741923" y="2590155"/>
                  <a:pt x="4793791" y="2521657"/>
                  <a:pt x="4685985" y="2540306"/>
                </a:cubicBezTo>
                <a:cubicBezTo>
                  <a:pt x="4578179" y="2558955"/>
                  <a:pt x="4111142" y="2511526"/>
                  <a:pt x="3874063" y="2540306"/>
                </a:cubicBezTo>
                <a:cubicBezTo>
                  <a:pt x="3636984" y="2569086"/>
                  <a:pt x="3492643" y="2487815"/>
                  <a:pt x="3384521" y="2540306"/>
                </a:cubicBezTo>
                <a:cubicBezTo>
                  <a:pt x="3276399" y="2592797"/>
                  <a:pt x="2824275" y="2483721"/>
                  <a:pt x="2572599" y="2540306"/>
                </a:cubicBezTo>
                <a:cubicBezTo>
                  <a:pt x="2320923" y="2596891"/>
                  <a:pt x="2268139" y="2506855"/>
                  <a:pt x="2190518" y="2540306"/>
                </a:cubicBezTo>
                <a:cubicBezTo>
                  <a:pt x="2112897" y="2573757"/>
                  <a:pt x="1854097" y="2512579"/>
                  <a:pt x="1593516" y="2540306"/>
                </a:cubicBezTo>
                <a:cubicBezTo>
                  <a:pt x="1332935" y="2568033"/>
                  <a:pt x="1394360" y="2525524"/>
                  <a:pt x="1211435" y="2540306"/>
                </a:cubicBezTo>
                <a:cubicBezTo>
                  <a:pt x="1028510" y="2555088"/>
                  <a:pt x="800075" y="2496875"/>
                  <a:pt x="423393" y="2540306"/>
                </a:cubicBezTo>
                <a:cubicBezTo>
                  <a:pt x="174611" y="2521375"/>
                  <a:pt x="25125" y="2354670"/>
                  <a:pt x="0" y="2116913"/>
                </a:cubicBezTo>
                <a:cubicBezTo>
                  <a:pt x="-26553" y="1876818"/>
                  <a:pt x="17493" y="1740942"/>
                  <a:pt x="0" y="1552406"/>
                </a:cubicBezTo>
                <a:cubicBezTo>
                  <a:pt x="-17493" y="1363870"/>
                  <a:pt x="45698" y="1192809"/>
                  <a:pt x="0" y="1038705"/>
                </a:cubicBezTo>
                <a:cubicBezTo>
                  <a:pt x="-45698" y="884601"/>
                  <a:pt x="68407" y="636804"/>
                  <a:pt x="0" y="423393"/>
                </a:cubicBezTo>
                <a:close/>
              </a:path>
              <a:path w="11592816" h="2540306" stroke="0" extrusionOk="0">
                <a:moveTo>
                  <a:pt x="0" y="423393"/>
                </a:moveTo>
                <a:cubicBezTo>
                  <a:pt x="-18209" y="174034"/>
                  <a:pt x="174760" y="-546"/>
                  <a:pt x="423393" y="0"/>
                </a:cubicBezTo>
                <a:cubicBezTo>
                  <a:pt x="635618" y="-64255"/>
                  <a:pt x="870542" y="27137"/>
                  <a:pt x="1020395" y="0"/>
                </a:cubicBezTo>
                <a:cubicBezTo>
                  <a:pt x="1170248" y="-27137"/>
                  <a:pt x="1572709" y="40367"/>
                  <a:pt x="1724857" y="0"/>
                </a:cubicBezTo>
                <a:cubicBezTo>
                  <a:pt x="1877005" y="-40367"/>
                  <a:pt x="1929393" y="31605"/>
                  <a:pt x="1999477" y="0"/>
                </a:cubicBezTo>
                <a:cubicBezTo>
                  <a:pt x="2069561" y="-31605"/>
                  <a:pt x="2536521" y="78403"/>
                  <a:pt x="2811400" y="0"/>
                </a:cubicBezTo>
                <a:cubicBezTo>
                  <a:pt x="3086279" y="-78403"/>
                  <a:pt x="3173503" y="17182"/>
                  <a:pt x="3408401" y="0"/>
                </a:cubicBezTo>
                <a:cubicBezTo>
                  <a:pt x="3643299" y="-17182"/>
                  <a:pt x="3877473" y="29534"/>
                  <a:pt x="4220324" y="0"/>
                </a:cubicBezTo>
                <a:cubicBezTo>
                  <a:pt x="4563175" y="-29534"/>
                  <a:pt x="4497512" y="9018"/>
                  <a:pt x="4602405" y="0"/>
                </a:cubicBezTo>
                <a:cubicBezTo>
                  <a:pt x="4707298" y="-9018"/>
                  <a:pt x="4971785" y="38365"/>
                  <a:pt x="5199406" y="0"/>
                </a:cubicBezTo>
                <a:cubicBezTo>
                  <a:pt x="5427027" y="-38365"/>
                  <a:pt x="5390345" y="11595"/>
                  <a:pt x="5474027" y="0"/>
                </a:cubicBezTo>
                <a:cubicBezTo>
                  <a:pt x="5557709" y="-11595"/>
                  <a:pt x="5860614" y="80700"/>
                  <a:pt x="6178489" y="0"/>
                </a:cubicBezTo>
                <a:cubicBezTo>
                  <a:pt x="6496364" y="-80700"/>
                  <a:pt x="6538782" y="69169"/>
                  <a:pt x="6882951" y="0"/>
                </a:cubicBezTo>
                <a:cubicBezTo>
                  <a:pt x="7227120" y="-69169"/>
                  <a:pt x="7322213" y="21046"/>
                  <a:pt x="7694873" y="0"/>
                </a:cubicBezTo>
                <a:cubicBezTo>
                  <a:pt x="8067533" y="-21046"/>
                  <a:pt x="7983775" y="32241"/>
                  <a:pt x="8184415" y="0"/>
                </a:cubicBezTo>
                <a:cubicBezTo>
                  <a:pt x="8385055" y="-32241"/>
                  <a:pt x="8455773" y="12866"/>
                  <a:pt x="8566496" y="0"/>
                </a:cubicBezTo>
                <a:cubicBezTo>
                  <a:pt x="8677219" y="-12866"/>
                  <a:pt x="8971689" y="71038"/>
                  <a:pt x="9163497" y="0"/>
                </a:cubicBezTo>
                <a:cubicBezTo>
                  <a:pt x="9355305" y="-71038"/>
                  <a:pt x="9445187" y="13229"/>
                  <a:pt x="9545578" y="0"/>
                </a:cubicBezTo>
                <a:cubicBezTo>
                  <a:pt x="9645969" y="-13229"/>
                  <a:pt x="9813353" y="6926"/>
                  <a:pt x="9927660" y="0"/>
                </a:cubicBezTo>
                <a:cubicBezTo>
                  <a:pt x="10041967" y="-6926"/>
                  <a:pt x="10094605" y="10244"/>
                  <a:pt x="10202280" y="0"/>
                </a:cubicBezTo>
                <a:cubicBezTo>
                  <a:pt x="10309955" y="-10244"/>
                  <a:pt x="10966800" y="24278"/>
                  <a:pt x="11169423" y="0"/>
                </a:cubicBezTo>
                <a:cubicBezTo>
                  <a:pt x="11413476" y="5708"/>
                  <a:pt x="11596404" y="199373"/>
                  <a:pt x="11592816" y="423393"/>
                </a:cubicBezTo>
                <a:cubicBezTo>
                  <a:pt x="11615181" y="562316"/>
                  <a:pt x="11543024" y="828854"/>
                  <a:pt x="11592816" y="937094"/>
                </a:cubicBezTo>
                <a:cubicBezTo>
                  <a:pt x="11642608" y="1045334"/>
                  <a:pt x="11564814" y="1329911"/>
                  <a:pt x="11592816" y="1535471"/>
                </a:cubicBezTo>
                <a:cubicBezTo>
                  <a:pt x="11620818" y="1741031"/>
                  <a:pt x="11550442" y="1976389"/>
                  <a:pt x="11592816" y="2116913"/>
                </a:cubicBezTo>
                <a:cubicBezTo>
                  <a:pt x="11604852" y="2380179"/>
                  <a:pt x="11411886" y="2536547"/>
                  <a:pt x="11169423" y="2540306"/>
                </a:cubicBezTo>
                <a:cubicBezTo>
                  <a:pt x="10904188" y="2556595"/>
                  <a:pt x="10845303" y="2489102"/>
                  <a:pt x="10572421" y="2540306"/>
                </a:cubicBezTo>
                <a:cubicBezTo>
                  <a:pt x="10299539" y="2591510"/>
                  <a:pt x="10296888" y="2503233"/>
                  <a:pt x="10190340" y="2540306"/>
                </a:cubicBezTo>
                <a:cubicBezTo>
                  <a:pt x="10083792" y="2577379"/>
                  <a:pt x="9975042" y="2514730"/>
                  <a:pt x="9915720" y="2540306"/>
                </a:cubicBezTo>
                <a:cubicBezTo>
                  <a:pt x="9856398" y="2565882"/>
                  <a:pt x="9393348" y="2535152"/>
                  <a:pt x="9103797" y="2540306"/>
                </a:cubicBezTo>
                <a:cubicBezTo>
                  <a:pt x="8814246" y="2545460"/>
                  <a:pt x="8555937" y="2465527"/>
                  <a:pt x="8291875" y="2540306"/>
                </a:cubicBezTo>
                <a:cubicBezTo>
                  <a:pt x="8027813" y="2615085"/>
                  <a:pt x="7841023" y="2498630"/>
                  <a:pt x="7694873" y="2540306"/>
                </a:cubicBezTo>
                <a:cubicBezTo>
                  <a:pt x="7548723" y="2581982"/>
                  <a:pt x="7260086" y="2529362"/>
                  <a:pt x="6990411" y="2540306"/>
                </a:cubicBezTo>
                <a:cubicBezTo>
                  <a:pt x="6720736" y="2551250"/>
                  <a:pt x="6497176" y="2522779"/>
                  <a:pt x="6178489" y="2540306"/>
                </a:cubicBezTo>
                <a:cubicBezTo>
                  <a:pt x="5859802" y="2557833"/>
                  <a:pt x="5741605" y="2467634"/>
                  <a:pt x="5474027" y="2540306"/>
                </a:cubicBezTo>
                <a:cubicBezTo>
                  <a:pt x="5206449" y="2612978"/>
                  <a:pt x="5116616" y="2488556"/>
                  <a:pt x="4984486" y="2540306"/>
                </a:cubicBezTo>
                <a:cubicBezTo>
                  <a:pt x="4852356" y="2592056"/>
                  <a:pt x="4657633" y="2537023"/>
                  <a:pt x="4494944" y="2540306"/>
                </a:cubicBezTo>
                <a:cubicBezTo>
                  <a:pt x="4332255" y="2543589"/>
                  <a:pt x="4139789" y="2503580"/>
                  <a:pt x="4005403" y="2540306"/>
                </a:cubicBezTo>
                <a:cubicBezTo>
                  <a:pt x="3871017" y="2577032"/>
                  <a:pt x="3460175" y="2486803"/>
                  <a:pt x="3193481" y="2540306"/>
                </a:cubicBezTo>
                <a:cubicBezTo>
                  <a:pt x="2926787" y="2593809"/>
                  <a:pt x="2676567" y="2469369"/>
                  <a:pt x="2489019" y="2540306"/>
                </a:cubicBezTo>
                <a:cubicBezTo>
                  <a:pt x="2301471" y="2611243"/>
                  <a:pt x="2068126" y="2482581"/>
                  <a:pt x="1892017" y="2540306"/>
                </a:cubicBezTo>
                <a:cubicBezTo>
                  <a:pt x="1715908" y="2598031"/>
                  <a:pt x="1453196" y="2501523"/>
                  <a:pt x="1187555" y="2540306"/>
                </a:cubicBezTo>
                <a:cubicBezTo>
                  <a:pt x="921914" y="2579089"/>
                  <a:pt x="758546" y="2451081"/>
                  <a:pt x="423393" y="2540306"/>
                </a:cubicBezTo>
                <a:cubicBezTo>
                  <a:pt x="239100" y="2525279"/>
                  <a:pt x="-45389" y="2330686"/>
                  <a:pt x="0" y="2116913"/>
                </a:cubicBezTo>
                <a:cubicBezTo>
                  <a:pt x="-17658" y="1960240"/>
                  <a:pt x="6637" y="1710199"/>
                  <a:pt x="0" y="1552406"/>
                </a:cubicBezTo>
                <a:cubicBezTo>
                  <a:pt x="-6637" y="1394613"/>
                  <a:pt x="27552" y="1171298"/>
                  <a:pt x="0" y="1038705"/>
                </a:cubicBezTo>
                <a:cubicBezTo>
                  <a:pt x="-27552" y="906112"/>
                  <a:pt x="53957" y="548829"/>
                  <a:pt x="0" y="423393"/>
                </a:cubicBezTo>
                <a:close/>
              </a:path>
            </a:pathLst>
          </a:custGeom>
          <a:solidFill>
            <a:schemeClr val="accent2">
              <a:lumMod val="20000"/>
              <a:lumOff val="80000"/>
            </a:schemeClr>
          </a:solidFill>
          <a:ln>
            <a:prstDash val="lgDash"/>
            <a:extLst>
              <a:ext uri="{C807C97D-BFC1-408E-A445-0C87EB9F89A2}">
                <ask:lineSketchStyleProps xmlns:ask="http://schemas.microsoft.com/office/drawing/2018/sketchyshapes" sd="2397978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200000"/>
              </a:lnSpc>
            </a:pPr>
            <a:r>
              <a:rPr lang="ar-BH" sz="30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عن أُمِّ حبيبة رضي الله عنها، قالت: سَمِعْتُ النَّبِيَّ </a:t>
            </a:r>
            <a:r>
              <a:rPr lang="en-US" sz="30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a:t>
            </a:r>
            <a:r>
              <a:rPr lang="ar-BH" sz="3000" b="1"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 يَقُولُ:</a:t>
            </a:r>
            <a:r>
              <a:rPr lang="ar-BH" sz="3000" b="1" dirty="0">
                <a:solidFill>
                  <a:srgbClr val="385623"/>
                </a:solidFill>
                <a:latin typeface="Sakkal Majalla" panose="02000000000000000000" pitchFamily="2" charset="-78"/>
                <a:ea typeface="Calibri" panose="020F0502020204030204" pitchFamily="34" charset="0"/>
                <a:cs typeface="Sakkal Majalla" panose="02000000000000000000" pitchFamily="2" charset="-78"/>
              </a:rPr>
              <a:t> "لاَ يَحِلُّ لِامْرَأَةٍ تُؤْمِنُ بِاللهِ وَاليَوْمِ الآخِرِ، أَنْ تُحِدَّ عَلَى مَيِّتٍ فَوْقَ ثَلاَثٍ، إِلَّا عَلَى زَوْجٍ، فَإِنَّهَا تُحِدُّ عَلَيْهِ أَرْبَعَةَ أَشْهُرٍ وَعَشْرًا</a:t>
            </a:r>
            <a:r>
              <a:rPr lang="ar-SA" sz="3000" dirty="0">
                <a:solidFill>
                  <a:srgbClr val="000000"/>
                </a:solidFill>
                <a:latin typeface="Sakkal Majalla" panose="02000000000000000000" pitchFamily="2" charset="-78"/>
                <a:ea typeface="Times New Roman" panose="02020603050405020304" pitchFamily="18" charset="0"/>
                <a:cs typeface="Sakkal Majalla" panose="02000000000000000000" pitchFamily="2" charset="-78"/>
              </a:rPr>
              <a:t>"</a:t>
            </a:r>
            <a:r>
              <a:rPr lang="ar-BH" sz="3000" dirty="0">
                <a:solidFill>
                  <a:srgbClr val="000000"/>
                </a:solidFill>
                <a:latin typeface="Sakkal Majalla" panose="02000000000000000000" pitchFamily="2" charset="-78"/>
                <a:ea typeface="Times New Roman" panose="02020603050405020304" pitchFamily="18" charset="0"/>
                <a:cs typeface="Sakkal Majalla" panose="02000000000000000000" pitchFamily="2" charset="-78"/>
              </a:rPr>
              <a:t>.</a:t>
            </a:r>
            <a:r>
              <a:rPr lang="ar-SA" sz="3200" dirty="0">
                <a:solidFill>
                  <a:srgbClr val="000000"/>
                </a:solidFill>
                <a:latin typeface="Sakkal Majalla" panose="02000000000000000000" pitchFamily="2" charset="-78"/>
                <a:ea typeface="Times New Roman" panose="02020603050405020304" pitchFamily="18" charset="0"/>
                <a:cs typeface="Sakkal Majalla" panose="02000000000000000000" pitchFamily="2" charset="-78"/>
              </a:rPr>
              <a:t> </a:t>
            </a:r>
            <a:r>
              <a:rPr lang="ar-BH" sz="2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متّفقٌ عليه، واللفظ للبخاري.</a:t>
            </a:r>
            <a:endParaRPr lang="en-US" sz="2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7" name="TextBox 16">
            <a:extLst>
              <a:ext uri="{FF2B5EF4-FFF2-40B4-BE49-F238E27FC236}">
                <a16:creationId xmlns:a16="http://schemas.microsoft.com/office/drawing/2014/main" id="{96917F5B-59DA-48C8-82DC-E556ACE0341B}"/>
              </a:ext>
            </a:extLst>
          </p:cNvPr>
          <p:cNvSpPr txBox="1"/>
          <p:nvPr/>
        </p:nvSpPr>
        <p:spPr>
          <a:xfrm>
            <a:off x="568320" y="128531"/>
            <a:ext cx="2285543" cy="400110"/>
          </a:xfrm>
          <a:custGeom>
            <a:avLst/>
            <a:gdLst>
              <a:gd name="connsiteX0" fmla="*/ 0 w 2285543"/>
              <a:gd name="connsiteY0" fmla="*/ 0 h 400110"/>
              <a:gd name="connsiteX1" fmla="*/ 571386 w 2285543"/>
              <a:gd name="connsiteY1" fmla="*/ 0 h 400110"/>
              <a:gd name="connsiteX2" fmla="*/ 1097061 w 2285543"/>
              <a:gd name="connsiteY2" fmla="*/ 0 h 400110"/>
              <a:gd name="connsiteX3" fmla="*/ 1668446 w 2285543"/>
              <a:gd name="connsiteY3" fmla="*/ 0 h 400110"/>
              <a:gd name="connsiteX4" fmla="*/ 2285543 w 2285543"/>
              <a:gd name="connsiteY4" fmla="*/ 0 h 400110"/>
              <a:gd name="connsiteX5" fmla="*/ 2285543 w 2285543"/>
              <a:gd name="connsiteY5" fmla="*/ 400110 h 400110"/>
              <a:gd name="connsiteX6" fmla="*/ 1782724 w 2285543"/>
              <a:gd name="connsiteY6" fmla="*/ 400110 h 400110"/>
              <a:gd name="connsiteX7" fmla="*/ 1279904 w 2285543"/>
              <a:gd name="connsiteY7" fmla="*/ 400110 h 400110"/>
              <a:gd name="connsiteX8" fmla="*/ 754229 w 2285543"/>
              <a:gd name="connsiteY8" fmla="*/ 400110 h 400110"/>
              <a:gd name="connsiteX9" fmla="*/ 0 w 2285543"/>
              <a:gd name="connsiteY9" fmla="*/ 400110 h 400110"/>
              <a:gd name="connsiteX10" fmla="*/ 0 w 228554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543" h="400110" fill="none" extrusionOk="0">
                <a:moveTo>
                  <a:pt x="0" y="0"/>
                </a:moveTo>
                <a:cubicBezTo>
                  <a:pt x="151479" y="-27883"/>
                  <a:pt x="415172" y="4938"/>
                  <a:pt x="571386" y="0"/>
                </a:cubicBezTo>
                <a:cubicBezTo>
                  <a:pt x="727600" y="-4938"/>
                  <a:pt x="973541" y="56883"/>
                  <a:pt x="1097061" y="0"/>
                </a:cubicBezTo>
                <a:cubicBezTo>
                  <a:pt x="1220582" y="-56883"/>
                  <a:pt x="1406634" y="17468"/>
                  <a:pt x="1668446" y="0"/>
                </a:cubicBezTo>
                <a:cubicBezTo>
                  <a:pt x="1930258" y="-17468"/>
                  <a:pt x="2146767" y="72415"/>
                  <a:pt x="2285543" y="0"/>
                </a:cubicBezTo>
                <a:cubicBezTo>
                  <a:pt x="2302022" y="155261"/>
                  <a:pt x="2245213" y="253405"/>
                  <a:pt x="2285543" y="400110"/>
                </a:cubicBezTo>
                <a:cubicBezTo>
                  <a:pt x="2161794" y="444687"/>
                  <a:pt x="1984712" y="383642"/>
                  <a:pt x="1782724" y="400110"/>
                </a:cubicBezTo>
                <a:cubicBezTo>
                  <a:pt x="1580736" y="416578"/>
                  <a:pt x="1464254" y="381978"/>
                  <a:pt x="1279904" y="400110"/>
                </a:cubicBezTo>
                <a:cubicBezTo>
                  <a:pt x="1095554" y="418242"/>
                  <a:pt x="1002953" y="378293"/>
                  <a:pt x="754229" y="400110"/>
                </a:cubicBezTo>
                <a:cubicBezTo>
                  <a:pt x="505506" y="421927"/>
                  <a:pt x="259682" y="385525"/>
                  <a:pt x="0" y="400110"/>
                </a:cubicBezTo>
                <a:cubicBezTo>
                  <a:pt x="-33816" y="268644"/>
                  <a:pt x="15284" y="96193"/>
                  <a:pt x="0" y="0"/>
                </a:cubicBezTo>
                <a:close/>
              </a:path>
              <a:path w="2285543" h="400110" stroke="0" extrusionOk="0">
                <a:moveTo>
                  <a:pt x="0" y="0"/>
                </a:moveTo>
                <a:cubicBezTo>
                  <a:pt x="203738" y="-40854"/>
                  <a:pt x="428310" y="34545"/>
                  <a:pt x="571386" y="0"/>
                </a:cubicBezTo>
                <a:cubicBezTo>
                  <a:pt x="714462" y="-34545"/>
                  <a:pt x="996757" y="834"/>
                  <a:pt x="1188482" y="0"/>
                </a:cubicBezTo>
                <a:cubicBezTo>
                  <a:pt x="1380207" y="-834"/>
                  <a:pt x="1615847" y="30218"/>
                  <a:pt x="1782724" y="0"/>
                </a:cubicBezTo>
                <a:cubicBezTo>
                  <a:pt x="1949601" y="-30218"/>
                  <a:pt x="2151933" y="33473"/>
                  <a:pt x="2285543" y="0"/>
                </a:cubicBezTo>
                <a:cubicBezTo>
                  <a:pt x="2305448" y="117899"/>
                  <a:pt x="2277901" y="260243"/>
                  <a:pt x="2285543" y="400110"/>
                </a:cubicBezTo>
                <a:cubicBezTo>
                  <a:pt x="2071787" y="422382"/>
                  <a:pt x="1867307" y="337894"/>
                  <a:pt x="1759868" y="400110"/>
                </a:cubicBezTo>
                <a:cubicBezTo>
                  <a:pt x="1652429" y="462326"/>
                  <a:pt x="1393905" y="391338"/>
                  <a:pt x="1142772" y="400110"/>
                </a:cubicBezTo>
                <a:cubicBezTo>
                  <a:pt x="891639" y="408882"/>
                  <a:pt x="724901" y="331370"/>
                  <a:pt x="525675" y="400110"/>
                </a:cubicBezTo>
                <a:cubicBezTo>
                  <a:pt x="326449" y="468850"/>
                  <a:pt x="258421" y="359642"/>
                  <a:pt x="0" y="400110"/>
                </a:cubicBezTo>
                <a:cubicBezTo>
                  <a:pt x="-32959" y="221435"/>
                  <a:pt x="14886" y="133505"/>
                  <a:pt x="0" y="0"/>
                </a:cubicBezTo>
                <a:close/>
              </a:path>
            </a:pathLst>
          </a:custGeom>
          <a:solidFill>
            <a:srgbClr val="FF99CC"/>
          </a:solidFill>
          <a:ln>
            <a:solidFill>
              <a:schemeClr val="tx1"/>
            </a:solidFill>
            <a:extLst>
              <a:ext uri="{C807C97D-BFC1-408E-A445-0C87EB9F89A2}">
                <ask:lineSketchStyleProps xmlns:ask="http://schemas.microsoft.com/office/drawing/2018/sketchyshapes" sd="1922213628">
                  <a:prstGeom prst="rect">
                    <a:avLst/>
                  </a:prstGeom>
                  <ask:type>
                    <ask:lineSketchScribble/>
                  </ask:type>
                </ask:lineSketchStyleProps>
              </a:ext>
            </a:extLst>
          </a:ln>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العِدَّة / (دين 201)</a:t>
            </a:r>
            <a:endParaRPr lang="fr-FR"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966503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ppt_x</p:attrName>
                                        </p:attrNameLst>
                                      </p:cBhvr>
                                      <p:tavLst>
                                        <p:tav tm="0">
                                          <p:val>
                                            <p:strVal val="#ppt_x"/>
                                          </p:val>
                                        </p:tav>
                                        <p:tav tm="100000">
                                          <p:val>
                                            <p:strVal val="#ppt_x"/>
                                          </p:val>
                                        </p:tav>
                                      </p:tavLst>
                                    </p:anim>
                                    <p:anim calcmode="lin" valueType="num">
                                      <p:cBhvr>
                                        <p:cTn id="15" dur="2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ppt_x</p:attrName>
                                        </p:attrNameLst>
                                      </p:cBhvr>
                                      <p:tavLst>
                                        <p:tav tm="0">
                                          <p:val>
                                            <p:strVal val="#ppt_x"/>
                                          </p:val>
                                        </p:tav>
                                        <p:tav tm="100000">
                                          <p:val>
                                            <p:strVal val="#ppt_x"/>
                                          </p:val>
                                        </p:tav>
                                      </p:tavLst>
                                    </p:anim>
                                    <p:anim calcmode="lin" valueType="num">
                                      <p:cBhvr>
                                        <p:cTn id="21" dur="2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7" presetClass="entr" presetSubtype="0" fill="hold" nodeType="after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2000"/>
                                        <p:tgtEl>
                                          <p:spTgt spid="2">
                                            <p:txEl>
                                              <p:pRg st="0" end="0"/>
                                            </p:txEl>
                                          </p:spTgt>
                                        </p:tgtEl>
                                      </p:cBhvr>
                                    </p:animEffect>
                                    <p:anim calcmode="lin" valueType="num">
                                      <p:cBhvr>
                                        <p:cTn id="26"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anim calcmode="lin" valueType="num">
                                      <p:cBhvr>
                                        <p:cTn id="32" dur="2000" fill="hold"/>
                                        <p:tgtEl>
                                          <p:spTgt spid="17"/>
                                        </p:tgtEl>
                                        <p:attrNameLst>
                                          <p:attrName>ppt_x</p:attrName>
                                        </p:attrNameLst>
                                      </p:cBhvr>
                                      <p:tavLst>
                                        <p:tav tm="0">
                                          <p:val>
                                            <p:strVal val="#ppt_x"/>
                                          </p:val>
                                        </p:tav>
                                        <p:tav tm="100000">
                                          <p:val>
                                            <p:strVal val="#ppt_x"/>
                                          </p:val>
                                        </p:tav>
                                      </p:tavLst>
                                    </p:anim>
                                    <p:anim calcmode="lin" valueType="num">
                                      <p:cBhvr>
                                        <p:cTn id="33" dur="20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7" presetClass="entr" presetSubtype="0" fill="hold" nodeType="after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fade">
                                      <p:cBhvr>
                                        <p:cTn id="37" dur="2000"/>
                                        <p:tgtEl>
                                          <p:spTgt spid="17">
                                            <p:txEl>
                                              <p:pRg st="0" end="0"/>
                                            </p:txEl>
                                          </p:spTgt>
                                        </p:tgtEl>
                                      </p:cBhvr>
                                    </p:animEffect>
                                    <p:anim calcmode="lin" valueType="num">
                                      <p:cBhvr>
                                        <p:cTn id="38" dur="2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9" dur="2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a:extLst>
              <a:ext uri="{FF2B5EF4-FFF2-40B4-BE49-F238E27FC236}">
                <a16:creationId xmlns:a16="http://schemas.microsoft.com/office/drawing/2014/main" id="{3B59A9D3-4238-4721-B086-EAC31E4349D8}"/>
              </a:ext>
            </a:extLst>
          </p:cNvPr>
          <p:cNvSpPr/>
          <p:nvPr/>
        </p:nvSpPr>
        <p:spPr>
          <a:xfrm>
            <a:off x="1481796" y="567801"/>
            <a:ext cx="9448800" cy="662076"/>
          </a:xfrm>
          <a:custGeom>
            <a:avLst/>
            <a:gdLst>
              <a:gd name="connsiteX0" fmla="*/ 1520119 w 9448800"/>
              <a:gd name="connsiteY0" fmla="*/ 0 h 662076"/>
              <a:gd name="connsiteX1" fmla="*/ 2032804 w 9448800"/>
              <a:gd name="connsiteY1" fmla="*/ 0 h 662076"/>
              <a:gd name="connsiteX2" fmla="*/ 2801831 w 9448800"/>
              <a:gd name="connsiteY2" fmla="*/ 0 h 662076"/>
              <a:gd name="connsiteX3" fmla="*/ 3442687 w 9448800"/>
              <a:gd name="connsiteY3" fmla="*/ 0 h 662076"/>
              <a:gd name="connsiteX4" fmla="*/ 3955372 w 9448800"/>
              <a:gd name="connsiteY4" fmla="*/ 0 h 662076"/>
              <a:gd name="connsiteX5" fmla="*/ 4596228 w 9448800"/>
              <a:gd name="connsiteY5" fmla="*/ 0 h 662076"/>
              <a:gd name="connsiteX6" fmla="*/ 5172999 w 9448800"/>
              <a:gd name="connsiteY6" fmla="*/ 0 h 662076"/>
              <a:gd name="connsiteX7" fmla="*/ 5749769 w 9448800"/>
              <a:gd name="connsiteY7" fmla="*/ 0 h 662076"/>
              <a:gd name="connsiteX8" fmla="*/ 6390625 w 9448800"/>
              <a:gd name="connsiteY8" fmla="*/ 0 h 662076"/>
              <a:gd name="connsiteX9" fmla="*/ 6967396 w 9448800"/>
              <a:gd name="connsiteY9" fmla="*/ 0 h 662076"/>
              <a:gd name="connsiteX10" fmla="*/ 7928680 w 9448800"/>
              <a:gd name="connsiteY10" fmla="*/ 0 h 662076"/>
              <a:gd name="connsiteX11" fmla="*/ 9448800 w 9448800"/>
              <a:gd name="connsiteY11" fmla="*/ 331038 h 662076"/>
              <a:gd name="connsiteX12" fmla="*/ 7928680 w 9448800"/>
              <a:gd name="connsiteY12" fmla="*/ 662076 h 662076"/>
              <a:gd name="connsiteX13" fmla="*/ 7287824 w 9448800"/>
              <a:gd name="connsiteY13" fmla="*/ 662076 h 662076"/>
              <a:gd name="connsiteX14" fmla="*/ 6839225 w 9448800"/>
              <a:gd name="connsiteY14" fmla="*/ 662076 h 662076"/>
              <a:gd name="connsiteX15" fmla="*/ 6390625 w 9448800"/>
              <a:gd name="connsiteY15" fmla="*/ 662076 h 662076"/>
              <a:gd name="connsiteX16" fmla="*/ 5621598 w 9448800"/>
              <a:gd name="connsiteY16" fmla="*/ 662076 h 662076"/>
              <a:gd name="connsiteX17" fmla="*/ 4916656 w 9448800"/>
              <a:gd name="connsiteY17" fmla="*/ 662076 h 662076"/>
              <a:gd name="connsiteX18" fmla="*/ 4147629 w 9448800"/>
              <a:gd name="connsiteY18" fmla="*/ 662076 h 662076"/>
              <a:gd name="connsiteX19" fmla="*/ 3442687 w 9448800"/>
              <a:gd name="connsiteY19" fmla="*/ 662076 h 662076"/>
              <a:gd name="connsiteX20" fmla="*/ 2673660 w 9448800"/>
              <a:gd name="connsiteY20" fmla="*/ 662076 h 662076"/>
              <a:gd name="connsiteX21" fmla="*/ 2160975 w 9448800"/>
              <a:gd name="connsiteY21" fmla="*/ 662076 h 662076"/>
              <a:gd name="connsiteX22" fmla="*/ 1520119 w 9448800"/>
              <a:gd name="connsiteY22" fmla="*/ 662076 h 662076"/>
              <a:gd name="connsiteX23" fmla="*/ 0 w 9448800"/>
              <a:gd name="connsiteY23" fmla="*/ 331038 h 662076"/>
              <a:gd name="connsiteX24" fmla="*/ 1520119 w 9448800"/>
              <a:gd name="connsiteY24" fmla="*/ 0 h 66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48800" h="662076" fill="none" extrusionOk="0">
                <a:moveTo>
                  <a:pt x="1520119" y="0"/>
                </a:moveTo>
                <a:cubicBezTo>
                  <a:pt x="1625270" y="-3514"/>
                  <a:pt x="1896408" y="-18703"/>
                  <a:pt x="2032804" y="0"/>
                </a:cubicBezTo>
                <a:cubicBezTo>
                  <a:pt x="2169201" y="18703"/>
                  <a:pt x="2592923" y="1464"/>
                  <a:pt x="2801831" y="0"/>
                </a:cubicBezTo>
                <a:cubicBezTo>
                  <a:pt x="3010739" y="-1464"/>
                  <a:pt x="3232082" y="21028"/>
                  <a:pt x="3442687" y="0"/>
                </a:cubicBezTo>
                <a:cubicBezTo>
                  <a:pt x="3653292" y="-21028"/>
                  <a:pt x="3714215" y="-1918"/>
                  <a:pt x="3955372" y="0"/>
                </a:cubicBezTo>
                <a:cubicBezTo>
                  <a:pt x="4196530" y="1918"/>
                  <a:pt x="4377233" y="-8837"/>
                  <a:pt x="4596228" y="0"/>
                </a:cubicBezTo>
                <a:cubicBezTo>
                  <a:pt x="4815223" y="8837"/>
                  <a:pt x="5053740" y="1237"/>
                  <a:pt x="5172999" y="0"/>
                </a:cubicBezTo>
                <a:cubicBezTo>
                  <a:pt x="5292258" y="-1237"/>
                  <a:pt x="5577384" y="-26152"/>
                  <a:pt x="5749769" y="0"/>
                </a:cubicBezTo>
                <a:cubicBezTo>
                  <a:pt x="5922154" y="26152"/>
                  <a:pt x="6230724" y="27865"/>
                  <a:pt x="6390625" y="0"/>
                </a:cubicBezTo>
                <a:cubicBezTo>
                  <a:pt x="6550526" y="-27865"/>
                  <a:pt x="6777459" y="791"/>
                  <a:pt x="6967396" y="0"/>
                </a:cubicBezTo>
                <a:cubicBezTo>
                  <a:pt x="7157333" y="-791"/>
                  <a:pt x="7472681" y="-33951"/>
                  <a:pt x="7928680" y="0"/>
                </a:cubicBezTo>
                <a:cubicBezTo>
                  <a:pt x="8762562" y="-6497"/>
                  <a:pt x="9439374" y="159326"/>
                  <a:pt x="9448800" y="331038"/>
                </a:cubicBezTo>
                <a:cubicBezTo>
                  <a:pt x="9411222" y="574175"/>
                  <a:pt x="8758702" y="499518"/>
                  <a:pt x="7928680" y="662076"/>
                </a:cubicBezTo>
                <a:cubicBezTo>
                  <a:pt x="7656921" y="665067"/>
                  <a:pt x="7417335" y="673355"/>
                  <a:pt x="7287824" y="662076"/>
                </a:cubicBezTo>
                <a:cubicBezTo>
                  <a:pt x="7158313" y="650797"/>
                  <a:pt x="6995873" y="677699"/>
                  <a:pt x="6839225" y="662076"/>
                </a:cubicBezTo>
                <a:cubicBezTo>
                  <a:pt x="6682577" y="646453"/>
                  <a:pt x="6612097" y="640468"/>
                  <a:pt x="6390625" y="662076"/>
                </a:cubicBezTo>
                <a:cubicBezTo>
                  <a:pt x="6169153" y="683684"/>
                  <a:pt x="5859485" y="699965"/>
                  <a:pt x="5621598" y="662076"/>
                </a:cubicBezTo>
                <a:cubicBezTo>
                  <a:pt x="5383711" y="624187"/>
                  <a:pt x="5262588" y="692072"/>
                  <a:pt x="4916656" y="662076"/>
                </a:cubicBezTo>
                <a:cubicBezTo>
                  <a:pt x="4570724" y="632080"/>
                  <a:pt x="4506317" y="643460"/>
                  <a:pt x="4147629" y="662076"/>
                </a:cubicBezTo>
                <a:cubicBezTo>
                  <a:pt x="3788941" y="680692"/>
                  <a:pt x="3779283" y="677834"/>
                  <a:pt x="3442687" y="662076"/>
                </a:cubicBezTo>
                <a:cubicBezTo>
                  <a:pt x="3106091" y="646318"/>
                  <a:pt x="2925616" y="674589"/>
                  <a:pt x="2673660" y="662076"/>
                </a:cubicBezTo>
                <a:cubicBezTo>
                  <a:pt x="2421704" y="649563"/>
                  <a:pt x="2283675" y="649648"/>
                  <a:pt x="2160975" y="662076"/>
                </a:cubicBezTo>
                <a:cubicBezTo>
                  <a:pt x="2038275" y="674504"/>
                  <a:pt x="1840341" y="686528"/>
                  <a:pt x="1520119" y="662076"/>
                </a:cubicBezTo>
                <a:cubicBezTo>
                  <a:pt x="654809" y="643190"/>
                  <a:pt x="7452" y="516869"/>
                  <a:pt x="0" y="331038"/>
                </a:cubicBezTo>
                <a:cubicBezTo>
                  <a:pt x="117109" y="170946"/>
                  <a:pt x="709713" y="-103925"/>
                  <a:pt x="1520119" y="0"/>
                </a:cubicBezTo>
                <a:close/>
              </a:path>
              <a:path w="9448800" h="662076" stroke="0" extrusionOk="0">
                <a:moveTo>
                  <a:pt x="1520119" y="0"/>
                </a:moveTo>
                <a:cubicBezTo>
                  <a:pt x="1679185" y="-24683"/>
                  <a:pt x="1876637" y="-23072"/>
                  <a:pt x="2160975" y="0"/>
                </a:cubicBezTo>
                <a:cubicBezTo>
                  <a:pt x="2445313" y="23072"/>
                  <a:pt x="2706177" y="20504"/>
                  <a:pt x="2930002" y="0"/>
                </a:cubicBezTo>
                <a:cubicBezTo>
                  <a:pt x="3153827" y="-20504"/>
                  <a:pt x="3478407" y="24435"/>
                  <a:pt x="3699030" y="0"/>
                </a:cubicBezTo>
                <a:cubicBezTo>
                  <a:pt x="3919653" y="-24435"/>
                  <a:pt x="4212634" y="35224"/>
                  <a:pt x="4403971" y="0"/>
                </a:cubicBezTo>
                <a:cubicBezTo>
                  <a:pt x="4595308" y="-35224"/>
                  <a:pt x="4645348" y="17508"/>
                  <a:pt x="4852571" y="0"/>
                </a:cubicBezTo>
                <a:cubicBezTo>
                  <a:pt x="5059794" y="-17508"/>
                  <a:pt x="5191254" y="-5213"/>
                  <a:pt x="5301170" y="0"/>
                </a:cubicBezTo>
                <a:cubicBezTo>
                  <a:pt x="5411086" y="5213"/>
                  <a:pt x="5867112" y="13157"/>
                  <a:pt x="6070197" y="0"/>
                </a:cubicBezTo>
                <a:cubicBezTo>
                  <a:pt x="6273282" y="-13157"/>
                  <a:pt x="6415555" y="2534"/>
                  <a:pt x="6582882" y="0"/>
                </a:cubicBezTo>
                <a:cubicBezTo>
                  <a:pt x="6750209" y="-2534"/>
                  <a:pt x="6977507" y="21857"/>
                  <a:pt x="7351910" y="0"/>
                </a:cubicBezTo>
                <a:cubicBezTo>
                  <a:pt x="7726313" y="-21857"/>
                  <a:pt x="7757862" y="6157"/>
                  <a:pt x="7928680" y="0"/>
                </a:cubicBezTo>
                <a:cubicBezTo>
                  <a:pt x="8737696" y="-12342"/>
                  <a:pt x="9469858" y="173549"/>
                  <a:pt x="9448800" y="331038"/>
                </a:cubicBezTo>
                <a:cubicBezTo>
                  <a:pt x="9443834" y="490039"/>
                  <a:pt x="8607062" y="723290"/>
                  <a:pt x="7928680" y="662076"/>
                </a:cubicBezTo>
                <a:cubicBezTo>
                  <a:pt x="7830035" y="669849"/>
                  <a:pt x="7586390" y="669671"/>
                  <a:pt x="7480081" y="662076"/>
                </a:cubicBezTo>
                <a:cubicBezTo>
                  <a:pt x="7373772" y="654481"/>
                  <a:pt x="7012427" y="658556"/>
                  <a:pt x="6711053" y="662076"/>
                </a:cubicBezTo>
                <a:cubicBezTo>
                  <a:pt x="6409679" y="665596"/>
                  <a:pt x="6261329" y="681988"/>
                  <a:pt x="6070197" y="662076"/>
                </a:cubicBezTo>
                <a:cubicBezTo>
                  <a:pt x="5879065" y="642164"/>
                  <a:pt x="5539983" y="695745"/>
                  <a:pt x="5365256" y="662076"/>
                </a:cubicBezTo>
                <a:cubicBezTo>
                  <a:pt x="5190529" y="628407"/>
                  <a:pt x="4882142" y="633552"/>
                  <a:pt x="4660314" y="662076"/>
                </a:cubicBezTo>
                <a:cubicBezTo>
                  <a:pt x="4438486" y="690600"/>
                  <a:pt x="4325733" y="675424"/>
                  <a:pt x="4147629" y="662076"/>
                </a:cubicBezTo>
                <a:cubicBezTo>
                  <a:pt x="3969526" y="648728"/>
                  <a:pt x="3668209" y="692133"/>
                  <a:pt x="3506773" y="662076"/>
                </a:cubicBezTo>
                <a:cubicBezTo>
                  <a:pt x="3345337" y="632019"/>
                  <a:pt x="3179880" y="641804"/>
                  <a:pt x="3058174" y="662076"/>
                </a:cubicBezTo>
                <a:cubicBezTo>
                  <a:pt x="2936468" y="682348"/>
                  <a:pt x="2646595" y="664863"/>
                  <a:pt x="2417318" y="662076"/>
                </a:cubicBezTo>
                <a:cubicBezTo>
                  <a:pt x="2188041" y="659289"/>
                  <a:pt x="1843737" y="656542"/>
                  <a:pt x="1520119" y="662076"/>
                </a:cubicBezTo>
                <a:cubicBezTo>
                  <a:pt x="662757" y="656103"/>
                  <a:pt x="-32183" y="541499"/>
                  <a:pt x="0" y="331038"/>
                </a:cubicBezTo>
                <a:cubicBezTo>
                  <a:pt x="46665" y="138230"/>
                  <a:pt x="678923" y="-112435"/>
                  <a:pt x="1520119" y="0"/>
                </a:cubicBezTo>
                <a:close/>
              </a:path>
            </a:pathLst>
          </a:custGeom>
          <a:solidFill>
            <a:schemeClr val="accent1">
              <a:lumMod val="20000"/>
              <a:lumOff val="80000"/>
            </a:schemeClr>
          </a:solidFill>
          <a:ln>
            <a:prstDash val="solid"/>
            <a:extLst>
              <a:ext uri="{C807C97D-BFC1-408E-A445-0C87EB9F89A2}">
                <ask:lineSketchStyleProps xmlns:ask="http://schemas.microsoft.com/office/drawing/2018/sketchyshapes" sd="1893197272">
                  <a:prstGeom prst="flowChartTerminator">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b="1" dirty="0">
                <a:solidFill>
                  <a:srgbClr val="0070C0"/>
                </a:solidFill>
                <a:latin typeface="Sakkal Majalla" panose="02000000000000000000" pitchFamily="2" charset="-78"/>
                <a:cs typeface="Sakkal Majalla" panose="02000000000000000000" pitchFamily="2" charset="-78"/>
              </a:rPr>
              <a:t>عزيزي المتعل</a:t>
            </a:r>
            <a:r>
              <a:rPr lang="ar-BH" sz="3200" b="1" dirty="0">
                <a:solidFill>
                  <a:srgbClr val="0070C0"/>
                </a:solidFill>
                <a:latin typeface="Sakkal Majalla" panose="02000000000000000000" pitchFamily="2" charset="-78"/>
                <a:cs typeface="Sakkal Majalla" panose="02000000000000000000" pitchFamily="2" charset="-78"/>
              </a:rPr>
              <a:t>ّ</a:t>
            </a:r>
            <a:r>
              <a:rPr lang="ar-SA" sz="3200" b="1" dirty="0">
                <a:solidFill>
                  <a:srgbClr val="0070C0"/>
                </a:solidFill>
                <a:latin typeface="Sakkal Majalla" panose="02000000000000000000" pitchFamily="2" charset="-78"/>
                <a:cs typeface="Sakkal Majalla" panose="02000000000000000000" pitchFamily="2" charset="-78"/>
              </a:rPr>
              <a:t>م</a:t>
            </a:r>
            <a:r>
              <a:rPr lang="ar-BH" sz="3200" b="1" dirty="0">
                <a:solidFill>
                  <a:srgbClr val="0070C0"/>
                </a:solidFill>
                <a:latin typeface="Sakkal Majalla" panose="02000000000000000000" pitchFamily="2" charset="-78"/>
                <a:cs typeface="Sakkal Majalla" panose="02000000000000000000" pitchFamily="2" charset="-78"/>
              </a:rPr>
              <a:t>،</a:t>
            </a:r>
            <a:r>
              <a:rPr lang="ar-SA" sz="3200" b="1" dirty="0">
                <a:solidFill>
                  <a:srgbClr val="0070C0"/>
                </a:solidFill>
                <a:latin typeface="Sakkal Majalla" panose="02000000000000000000" pitchFamily="2" charset="-78"/>
                <a:cs typeface="Sakkal Majalla" panose="02000000000000000000" pitchFamily="2" charset="-78"/>
              </a:rPr>
              <a:t> انطلاق</a:t>
            </a:r>
            <a:r>
              <a:rPr lang="ar-BH" sz="3200" b="1" dirty="0">
                <a:solidFill>
                  <a:srgbClr val="0070C0"/>
                </a:solidFill>
                <a:latin typeface="Sakkal Majalla" panose="02000000000000000000" pitchFamily="2" charset="-78"/>
                <a:cs typeface="Sakkal Majalla" panose="02000000000000000000" pitchFamily="2" charset="-78"/>
              </a:rPr>
              <a:t>ً</a:t>
            </a:r>
            <a:r>
              <a:rPr lang="ar-SA" sz="3200" b="1" dirty="0">
                <a:solidFill>
                  <a:srgbClr val="0070C0"/>
                </a:solidFill>
                <a:latin typeface="Sakkal Majalla" panose="02000000000000000000" pitchFamily="2" charset="-78"/>
                <a:cs typeface="Sakkal Majalla" panose="02000000000000000000" pitchFamily="2" charset="-78"/>
              </a:rPr>
              <a:t>ا من ا</a:t>
            </a:r>
            <a:r>
              <a:rPr lang="ar-BH" sz="3200" b="1" dirty="0">
                <a:solidFill>
                  <a:srgbClr val="0070C0"/>
                </a:solidFill>
                <a:latin typeface="Sakkal Majalla" panose="02000000000000000000" pitchFamily="2" charset="-78"/>
                <a:cs typeface="Sakkal Majalla" panose="02000000000000000000" pitchFamily="2" charset="-78"/>
              </a:rPr>
              <a:t>لنصَّين الشرعيّين</a:t>
            </a:r>
            <a:r>
              <a:rPr lang="ar-SA" sz="3200" b="1" dirty="0">
                <a:solidFill>
                  <a:srgbClr val="0070C0"/>
                </a:solidFill>
                <a:latin typeface="Sakkal Majalla" panose="02000000000000000000" pitchFamily="2" charset="-78"/>
                <a:cs typeface="Sakkal Majalla" panose="02000000000000000000" pitchFamily="2" charset="-78"/>
              </a:rPr>
              <a:t> السابقين أجب عم</a:t>
            </a:r>
            <a:r>
              <a:rPr lang="ar-BH" sz="3200" b="1" dirty="0">
                <a:solidFill>
                  <a:srgbClr val="0070C0"/>
                </a:solidFill>
                <a:latin typeface="Sakkal Majalla" panose="02000000000000000000" pitchFamily="2" charset="-78"/>
                <a:cs typeface="Sakkal Majalla" panose="02000000000000000000" pitchFamily="2" charset="-78"/>
              </a:rPr>
              <a:t>َّ</a:t>
            </a:r>
            <a:r>
              <a:rPr lang="ar-SA" sz="3200" b="1" dirty="0">
                <a:solidFill>
                  <a:srgbClr val="0070C0"/>
                </a:solidFill>
                <a:latin typeface="Sakkal Majalla" panose="02000000000000000000" pitchFamily="2" charset="-78"/>
                <a:cs typeface="Sakkal Majalla" panose="02000000000000000000" pitchFamily="2" charset="-78"/>
              </a:rPr>
              <a:t>ا يأتي:</a:t>
            </a:r>
          </a:p>
        </p:txBody>
      </p:sp>
      <p:sp>
        <p:nvSpPr>
          <p:cNvPr id="5" name="Flowchart: Alternate Process 4">
            <a:extLst>
              <a:ext uri="{FF2B5EF4-FFF2-40B4-BE49-F238E27FC236}">
                <a16:creationId xmlns:a16="http://schemas.microsoft.com/office/drawing/2014/main" id="{D3F03D25-337A-414F-BA1A-A4FBFE85439B}"/>
              </a:ext>
            </a:extLst>
          </p:cNvPr>
          <p:cNvSpPr/>
          <p:nvPr/>
        </p:nvSpPr>
        <p:spPr>
          <a:xfrm>
            <a:off x="7972623" y="1259984"/>
            <a:ext cx="3923533" cy="662060"/>
          </a:xfrm>
          <a:custGeom>
            <a:avLst/>
            <a:gdLst>
              <a:gd name="connsiteX0" fmla="*/ 0 w 3923533"/>
              <a:gd name="connsiteY0" fmla="*/ 110343 h 662060"/>
              <a:gd name="connsiteX1" fmla="*/ 110343 w 3923533"/>
              <a:gd name="connsiteY1" fmla="*/ 0 h 662060"/>
              <a:gd name="connsiteX2" fmla="*/ 713378 w 3923533"/>
              <a:gd name="connsiteY2" fmla="*/ 0 h 662060"/>
              <a:gd name="connsiteX3" fmla="*/ 1131271 w 3923533"/>
              <a:gd name="connsiteY3" fmla="*/ 0 h 662060"/>
              <a:gd name="connsiteX4" fmla="*/ 1549164 w 3923533"/>
              <a:gd name="connsiteY4" fmla="*/ 0 h 662060"/>
              <a:gd name="connsiteX5" fmla="*/ 2004085 w 3923533"/>
              <a:gd name="connsiteY5" fmla="*/ 0 h 662060"/>
              <a:gd name="connsiteX6" fmla="*/ 2496034 w 3923533"/>
              <a:gd name="connsiteY6" fmla="*/ 0 h 662060"/>
              <a:gd name="connsiteX7" fmla="*/ 2987984 w 3923533"/>
              <a:gd name="connsiteY7" fmla="*/ 0 h 662060"/>
              <a:gd name="connsiteX8" fmla="*/ 3813190 w 3923533"/>
              <a:gd name="connsiteY8" fmla="*/ 0 h 662060"/>
              <a:gd name="connsiteX9" fmla="*/ 3923533 w 3923533"/>
              <a:gd name="connsiteY9" fmla="*/ 110343 h 662060"/>
              <a:gd name="connsiteX10" fmla="*/ 3923533 w 3923533"/>
              <a:gd name="connsiteY10" fmla="*/ 551717 h 662060"/>
              <a:gd name="connsiteX11" fmla="*/ 3813190 w 3923533"/>
              <a:gd name="connsiteY11" fmla="*/ 662060 h 662060"/>
              <a:gd name="connsiteX12" fmla="*/ 3358269 w 3923533"/>
              <a:gd name="connsiteY12" fmla="*/ 662060 h 662060"/>
              <a:gd name="connsiteX13" fmla="*/ 2866319 w 3923533"/>
              <a:gd name="connsiteY13" fmla="*/ 662060 h 662060"/>
              <a:gd name="connsiteX14" fmla="*/ 2448426 w 3923533"/>
              <a:gd name="connsiteY14" fmla="*/ 662060 h 662060"/>
              <a:gd name="connsiteX15" fmla="*/ 1919448 w 3923533"/>
              <a:gd name="connsiteY15" fmla="*/ 662060 h 662060"/>
              <a:gd name="connsiteX16" fmla="*/ 1501556 w 3923533"/>
              <a:gd name="connsiteY16" fmla="*/ 662060 h 662060"/>
              <a:gd name="connsiteX17" fmla="*/ 935549 w 3923533"/>
              <a:gd name="connsiteY17" fmla="*/ 662060 h 662060"/>
              <a:gd name="connsiteX18" fmla="*/ 110343 w 3923533"/>
              <a:gd name="connsiteY18" fmla="*/ 662060 h 662060"/>
              <a:gd name="connsiteX19" fmla="*/ 0 w 3923533"/>
              <a:gd name="connsiteY19" fmla="*/ 551717 h 662060"/>
              <a:gd name="connsiteX20" fmla="*/ 0 w 3923533"/>
              <a:gd name="connsiteY20" fmla="*/ 110343 h 662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23533" h="662060" fill="none" extrusionOk="0">
                <a:moveTo>
                  <a:pt x="0" y="110343"/>
                </a:moveTo>
                <a:cubicBezTo>
                  <a:pt x="3910" y="54975"/>
                  <a:pt x="58210" y="-1114"/>
                  <a:pt x="110343" y="0"/>
                </a:cubicBezTo>
                <a:cubicBezTo>
                  <a:pt x="352696" y="-32580"/>
                  <a:pt x="514879" y="44997"/>
                  <a:pt x="713378" y="0"/>
                </a:cubicBezTo>
                <a:cubicBezTo>
                  <a:pt x="911878" y="-44997"/>
                  <a:pt x="1027195" y="13289"/>
                  <a:pt x="1131271" y="0"/>
                </a:cubicBezTo>
                <a:cubicBezTo>
                  <a:pt x="1235347" y="-13289"/>
                  <a:pt x="1346034" y="3701"/>
                  <a:pt x="1549164" y="0"/>
                </a:cubicBezTo>
                <a:cubicBezTo>
                  <a:pt x="1752294" y="-3701"/>
                  <a:pt x="1789945" y="19096"/>
                  <a:pt x="2004085" y="0"/>
                </a:cubicBezTo>
                <a:cubicBezTo>
                  <a:pt x="2218225" y="-19096"/>
                  <a:pt x="2334507" y="17150"/>
                  <a:pt x="2496034" y="0"/>
                </a:cubicBezTo>
                <a:cubicBezTo>
                  <a:pt x="2657561" y="-17150"/>
                  <a:pt x="2750066" y="19243"/>
                  <a:pt x="2987984" y="0"/>
                </a:cubicBezTo>
                <a:cubicBezTo>
                  <a:pt x="3225902" y="-19243"/>
                  <a:pt x="3544132" y="52761"/>
                  <a:pt x="3813190" y="0"/>
                </a:cubicBezTo>
                <a:cubicBezTo>
                  <a:pt x="3874522" y="2953"/>
                  <a:pt x="3907488" y="55325"/>
                  <a:pt x="3923533" y="110343"/>
                </a:cubicBezTo>
                <a:cubicBezTo>
                  <a:pt x="3924642" y="306475"/>
                  <a:pt x="3898149" y="418042"/>
                  <a:pt x="3923533" y="551717"/>
                </a:cubicBezTo>
                <a:cubicBezTo>
                  <a:pt x="3941125" y="616357"/>
                  <a:pt x="3880506" y="659938"/>
                  <a:pt x="3813190" y="662060"/>
                </a:cubicBezTo>
                <a:cubicBezTo>
                  <a:pt x="3720776" y="681165"/>
                  <a:pt x="3466768" y="609350"/>
                  <a:pt x="3358269" y="662060"/>
                </a:cubicBezTo>
                <a:cubicBezTo>
                  <a:pt x="3249770" y="714770"/>
                  <a:pt x="3004760" y="604016"/>
                  <a:pt x="2866319" y="662060"/>
                </a:cubicBezTo>
                <a:cubicBezTo>
                  <a:pt x="2727878" y="720104"/>
                  <a:pt x="2541205" y="629834"/>
                  <a:pt x="2448426" y="662060"/>
                </a:cubicBezTo>
                <a:cubicBezTo>
                  <a:pt x="2355647" y="694286"/>
                  <a:pt x="2171203" y="621499"/>
                  <a:pt x="1919448" y="662060"/>
                </a:cubicBezTo>
                <a:cubicBezTo>
                  <a:pt x="1667693" y="702621"/>
                  <a:pt x="1670665" y="649486"/>
                  <a:pt x="1501556" y="662060"/>
                </a:cubicBezTo>
                <a:cubicBezTo>
                  <a:pt x="1332447" y="674634"/>
                  <a:pt x="1103852" y="647845"/>
                  <a:pt x="935549" y="662060"/>
                </a:cubicBezTo>
                <a:cubicBezTo>
                  <a:pt x="767246" y="676275"/>
                  <a:pt x="322310" y="651680"/>
                  <a:pt x="110343" y="662060"/>
                </a:cubicBezTo>
                <a:cubicBezTo>
                  <a:pt x="60193" y="662614"/>
                  <a:pt x="-307" y="616407"/>
                  <a:pt x="0" y="551717"/>
                </a:cubicBezTo>
                <a:cubicBezTo>
                  <a:pt x="-45706" y="361424"/>
                  <a:pt x="50659" y="226809"/>
                  <a:pt x="0" y="110343"/>
                </a:cubicBezTo>
                <a:close/>
              </a:path>
              <a:path w="3923533" h="662060" stroke="0" extrusionOk="0">
                <a:moveTo>
                  <a:pt x="0" y="110343"/>
                </a:moveTo>
                <a:cubicBezTo>
                  <a:pt x="11078" y="45759"/>
                  <a:pt x="40515" y="-5876"/>
                  <a:pt x="110343" y="0"/>
                </a:cubicBezTo>
                <a:cubicBezTo>
                  <a:pt x="314787" y="-26637"/>
                  <a:pt x="362161" y="54408"/>
                  <a:pt x="602293" y="0"/>
                </a:cubicBezTo>
                <a:cubicBezTo>
                  <a:pt x="842425" y="-54408"/>
                  <a:pt x="906215" y="15854"/>
                  <a:pt x="1057214" y="0"/>
                </a:cubicBezTo>
                <a:cubicBezTo>
                  <a:pt x="1208213" y="-15854"/>
                  <a:pt x="1334209" y="30508"/>
                  <a:pt x="1475107" y="0"/>
                </a:cubicBezTo>
                <a:cubicBezTo>
                  <a:pt x="1616005" y="-30508"/>
                  <a:pt x="1882685" y="35315"/>
                  <a:pt x="2041113" y="0"/>
                </a:cubicBezTo>
                <a:cubicBezTo>
                  <a:pt x="2199541" y="-35315"/>
                  <a:pt x="2351213" y="16219"/>
                  <a:pt x="2533063" y="0"/>
                </a:cubicBezTo>
                <a:cubicBezTo>
                  <a:pt x="2714913" y="-16219"/>
                  <a:pt x="2856253" y="24190"/>
                  <a:pt x="2987984" y="0"/>
                </a:cubicBezTo>
                <a:cubicBezTo>
                  <a:pt x="3119715" y="-24190"/>
                  <a:pt x="3412508" y="79375"/>
                  <a:pt x="3813190" y="0"/>
                </a:cubicBezTo>
                <a:cubicBezTo>
                  <a:pt x="3874665" y="-8573"/>
                  <a:pt x="3916079" y="47905"/>
                  <a:pt x="3923533" y="110343"/>
                </a:cubicBezTo>
                <a:cubicBezTo>
                  <a:pt x="3969983" y="313079"/>
                  <a:pt x="3879027" y="462114"/>
                  <a:pt x="3923533" y="551717"/>
                </a:cubicBezTo>
                <a:cubicBezTo>
                  <a:pt x="3924979" y="612500"/>
                  <a:pt x="3868959" y="652876"/>
                  <a:pt x="3813190" y="662060"/>
                </a:cubicBezTo>
                <a:cubicBezTo>
                  <a:pt x="3657001" y="692824"/>
                  <a:pt x="3416621" y="604050"/>
                  <a:pt x="3247183" y="662060"/>
                </a:cubicBezTo>
                <a:cubicBezTo>
                  <a:pt x="3077745" y="720070"/>
                  <a:pt x="2866627" y="643260"/>
                  <a:pt x="2644148" y="662060"/>
                </a:cubicBezTo>
                <a:cubicBezTo>
                  <a:pt x="2421669" y="680860"/>
                  <a:pt x="2379344" y="638012"/>
                  <a:pt x="2226256" y="662060"/>
                </a:cubicBezTo>
                <a:cubicBezTo>
                  <a:pt x="2073168" y="686108"/>
                  <a:pt x="1878342" y="601722"/>
                  <a:pt x="1697277" y="662060"/>
                </a:cubicBezTo>
                <a:cubicBezTo>
                  <a:pt x="1516212" y="722398"/>
                  <a:pt x="1405584" y="630188"/>
                  <a:pt x="1205328" y="662060"/>
                </a:cubicBezTo>
                <a:cubicBezTo>
                  <a:pt x="1005072" y="693932"/>
                  <a:pt x="786963" y="615757"/>
                  <a:pt x="639321" y="662060"/>
                </a:cubicBezTo>
                <a:cubicBezTo>
                  <a:pt x="491679" y="708363"/>
                  <a:pt x="268642" y="598820"/>
                  <a:pt x="110343" y="662060"/>
                </a:cubicBezTo>
                <a:cubicBezTo>
                  <a:pt x="57190" y="673309"/>
                  <a:pt x="-4429" y="610359"/>
                  <a:pt x="0" y="551717"/>
                </a:cubicBezTo>
                <a:cubicBezTo>
                  <a:pt x="-26480" y="457900"/>
                  <a:pt x="47466" y="230946"/>
                  <a:pt x="0" y="110343"/>
                </a:cubicBezTo>
                <a:close/>
              </a:path>
            </a:pathLst>
          </a:custGeom>
          <a:solidFill>
            <a:schemeClr val="accent6">
              <a:lumMod val="20000"/>
              <a:lumOff val="80000"/>
            </a:schemeClr>
          </a:solidFill>
          <a:ln>
            <a:prstDash val="dash"/>
            <a:extLst>
              <a:ext uri="{C807C97D-BFC1-408E-A445-0C87EB9F89A2}">
                <ask:lineSketchStyleProps xmlns:ask="http://schemas.microsoft.com/office/drawing/2018/sketchyshapes" sd="2073252940">
                  <a:prstGeom prst="flowChartAlternateProcess">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3200" b="1" dirty="0">
                <a:solidFill>
                  <a:schemeClr val="tx1"/>
                </a:solidFill>
                <a:latin typeface="Sakkal Majalla" panose="02000000000000000000" pitchFamily="2" charset="-78"/>
                <a:cs typeface="Sakkal Majalla" panose="02000000000000000000" pitchFamily="2" charset="-78"/>
              </a:rPr>
              <a:t>1- </a:t>
            </a:r>
            <a:r>
              <a:rPr lang="ar-BH" sz="3200" b="1" dirty="0">
                <a:solidFill>
                  <a:schemeClr val="tx1"/>
                </a:solidFill>
                <a:latin typeface="Sakkal Majalla" panose="02000000000000000000" pitchFamily="2" charset="-78"/>
                <a:cs typeface="Sakkal Majalla" panose="02000000000000000000" pitchFamily="2" charset="-78"/>
              </a:rPr>
              <a:t>وضّح معاني الكلمات الآتية:</a:t>
            </a:r>
            <a:endParaRPr lang="en-US" sz="3200" dirty="0">
              <a:solidFill>
                <a:schemeClr val="tx1"/>
              </a:solidFill>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AFE9F6BD-96B6-42B5-B63D-3DE03FDE3BB5}"/>
              </a:ext>
            </a:extLst>
          </p:cNvPr>
          <p:cNvSpPr/>
          <p:nvPr/>
        </p:nvSpPr>
        <p:spPr>
          <a:xfrm>
            <a:off x="205903" y="1994371"/>
            <a:ext cx="11690253" cy="3098380"/>
          </a:xfrm>
          <a:custGeom>
            <a:avLst/>
            <a:gdLst>
              <a:gd name="connsiteX0" fmla="*/ 0 w 11690253"/>
              <a:gd name="connsiteY0" fmla="*/ 516407 h 3098380"/>
              <a:gd name="connsiteX1" fmla="*/ 516407 w 11690253"/>
              <a:gd name="connsiteY1" fmla="*/ 0 h 3098380"/>
              <a:gd name="connsiteX2" fmla="*/ 11173846 w 11690253"/>
              <a:gd name="connsiteY2" fmla="*/ 0 h 3098380"/>
              <a:gd name="connsiteX3" fmla="*/ 11690253 w 11690253"/>
              <a:gd name="connsiteY3" fmla="*/ 516407 h 3098380"/>
              <a:gd name="connsiteX4" fmla="*/ 11690253 w 11690253"/>
              <a:gd name="connsiteY4" fmla="*/ 2581973 h 3098380"/>
              <a:gd name="connsiteX5" fmla="*/ 11173846 w 11690253"/>
              <a:gd name="connsiteY5" fmla="*/ 3098380 h 3098380"/>
              <a:gd name="connsiteX6" fmla="*/ 516407 w 11690253"/>
              <a:gd name="connsiteY6" fmla="*/ 3098380 h 3098380"/>
              <a:gd name="connsiteX7" fmla="*/ 0 w 11690253"/>
              <a:gd name="connsiteY7" fmla="*/ 2581973 h 3098380"/>
              <a:gd name="connsiteX8" fmla="*/ 0 w 11690253"/>
              <a:gd name="connsiteY8" fmla="*/ 516407 h 309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90253" h="3098380" fill="none" extrusionOk="0">
                <a:moveTo>
                  <a:pt x="0" y="516407"/>
                </a:moveTo>
                <a:cubicBezTo>
                  <a:pt x="694" y="249988"/>
                  <a:pt x="246179" y="25134"/>
                  <a:pt x="516407" y="0"/>
                </a:cubicBezTo>
                <a:cubicBezTo>
                  <a:pt x="2520014" y="72427"/>
                  <a:pt x="6543583" y="61419"/>
                  <a:pt x="11173846" y="0"/>
                </a:cubicBezTo>
                <a:cubicBezTo>
                  <a:pt x="11454651" y="-30283"/>
                  <a:pt x="11667779" y="224405"/>
                  <a:pt x="11690253" y="516407"/>
                </a:cubicBezTo>
                <a:cubicBezTo>
                  <a:pt x="11791129" y="1365633"/>
                  <a:pt x="11582940" y="1836446"/>
                  <a:pt x="11690253" y="2581973"/>
                </a:cubicBezTo>
                <a:cubicBezTo>
                  <a:pt x="11696914" y="2833371"/>
                  <a:pt x="11426354" y="3061727"/>
                  <a:pt x="11173846" y="3098380"/>
                </a:cubicBezTo>
                <a:cubicBezTo>
                  <a:pt x="8397747" y="3128207"/>
                  <a:pt x="1870438" y="3019074"/>
                  <a:pt x="516407" y="3098380"/>
                </a:cubicBezTo>
                <a:cubicBezTo>
                  <a:pt x="260261" y="3095095"/>
                  <a:pt x="-25430" y="2872206"/>
                  <a:pt x="0" y="2581973"/>
                </a:cubicBezTo>
                <a:cubicBezTo>
                  <a:pt x="50037" y="1911802"/>
                  <a:pt x="770" y="733815"/>
                  <a:pt x="0" y="516407"/>
                </a:cubicBezTo>
                <a:close/>
              </a:path>
              <a:path w="11690253" h="3098380" stroke="0" extrusionOk="0">
                <a:moveTo>
                  <a:pt x="0" y="516407"/>
                </a:moveTo>
                <a:cubicBezTo>
                  <a:pt x="38880" y="241801"/>
                  <a:pt x="241809" y="22097"/>
                  <a:pt x="516407" y="0"/>
                </a:cubicBezTo>
                <a:cubicBezTo>
                  <a:pt x="3210053" y="123000"/>
                  <a:pt x="9767564" y="-96860"/>
                  <a:pt x="11173846" y="0"/>
                </a:cubicBezTo>
                <a:cubicBezTo>
                  <a:pt x="11420702" y="-29227"/>
                  <a:pt x="11697084" y="217431"/>
                  <a:pt x="11690253" y="516407"/>
                </a:cubicBezTo>
                <a:cubicBezTo>
                  <a:pt x="11693426" y="1205642"/>
                  <a:pt x="11784520" y="1715124"/>
                  <a:pt x="11690253" y="2581973"/>
                </a:cubicBezTo>
                <a:cubicBezTo>
                  <a:pt x="11670038" y="2874501"/>
                  <a:pt x="11440594" y="3095360"/>
                  <a:pt x="11173846" y="3098380"/>
                </a:cubicBezTo>
                <a:cubicBezTo>
                  <a:pt x="9782750" y="2937673"/>
                  <a:pt x="4736233" y="3138047"/>
                  <a:pt x="516407" y="3098380"/>
                </a:cubicBezTo>
                <a:cubicBezTo>
                  <a:pt x="213897" y="3094885"/>
                  <a:pt x="-26378" y="2855227"/>
                  <a:pt x="0" y="2581973"/>
                </a:cubicBezTo>
                <a:cubicBezTo>
                  <a:pt x="32216" y="2247205"/>
                  <a:pt x="57206" y="1058110"/>
                  <a:pt x="0" y="516407"/>
                </a:cubicBezTo>
                <a:close/>
              </a:path>
            </a:pathLst>
          </a:custGeom>
          <a:solidFill>
            <a:schemeClr val="accent4">
              <a:lumMod val="20000"/>
              <a:lumOff val="80000"/>
            </a:schemeClr>
          </a:solidFill>
          <a:ln>
            <a:prstDash val="dash"/>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90000"/>
              </a:lnSpc>
              <a:spcBef>
                <a:spcPts val="1000"/>
              </a:spcBef>
            </a:pPr>
            <a:r>
              <a:rPr lang="ar-BH" sz="3200" b="1" dirty="0">
                <a:solidFill>
                  <a:schemeClr val="tx1"/>
                </a:solidFill>
                <a:latin typeface="Sakkal Majalla" panose="02000000000000000000" pitchFamily="2" charset="-78"/>
                <a:cs typeface="Sakkal Majalla" panose="02000000000000000000" pitchFamily="2" charset="-78"/>
              </a:rPr>
              <a:t>أ- لِعِدَّتِهِنَّ: ...........................................................................................................................</a:t>
            </a:r>
          </a:p>
          <a:p>
            <a:pPr lvl="0" algn="just" rtl="1">
              <a:lnSpc>
                <a:spcPct val="90000"/>
              </a:lnSpc>
              <a:spcBef>
                <a:spcPts val="1000"/>
              </a:spcBef>
            </a:pPr>
            <a:r>
              <a:rPr lang="ar-BH" sz="3200" b="1" dirty="0">
                <a:solidFill>
                  <a:schemeClr val="tx1"/>
                </a:solidFill>
                <a:latin typeface="Sakkal Majalla" panose="02000000000000000000" pitchFamily="2" charset="-78"/>
                <a:cs typeface="Sakkal Majalla" panose="02000000000000000000" pitchFamily="2" charset="-78"/>
              </a:rPr>
              <a:t>ب- أَحْصُوا: .........................................................................................................................</a:t>
            </a:r>
          </a:p>
          <a:p>
            <a:pPr lvl="0" algn="just" rtl="1">
              <a:lnSpc>
                <a:spcPct val="90000"/>
              </a:lnSpc>
              <a:spcBef>
                <a:spcPts val="1000"/>
              </a:spcBef>
            </a:pPr>
            <a:r>
              <a:rPr lang="ar-BH" sz="3200" b="1" dirty="0">
                <a:solidFill>
                  <a:schemeClr val="tx1"/>
                </a:solidFill>
                <a:latin typeface="Sakkal Majalla" panose="02000000000000000000" pitchFamily="2" charset="-78"/>
                <a:cs typeface="Sakkal Majalla" panose="02000000000000000000" pitchFamily="2" charset="-78"/>
              </a:rPr>
              <a:t>ج- لاَ يَحِلُّ: ..........................................................................................................................</a:t>
            </a:r>
          </a:p>
          <a:p>
            <a:pPr lvl="0" algn="just" rtl="1">
              <a:lnSpc>
                <a:spcPct val="90000"/>
              </a:lnSpc>
              <a:spcBef>
                <a:spcPts val="1000"/>
              </a:spcBef>
            </a:pPr>
            <a:r>
              <a:rPr lang="ar-BH" sz="3200" b="1" dirty="0">
                <a:solidFill>
                  <a:schemeClr val="tx1"/>
                </a:solidFill>
                <a:latin typeface="Sakkal Majalla" panose="02000000000000000000" pitchFamily="2" charset="-78"/>
                <a:cs typeface="Sakkal Majalla" panose="02000000000000000000" pitchFamily="2" charset="-78"/>
              </a:rPr>
              <a:t>د- تُحِدَّ: ...............................................................................................................................</a:t>
            </a:r>
          </a:p>
          <a:p>
            <a:pPr lvl="0" algn="just" rtl="1">
              <a:lnSpc>
                <a:spcPct val="90000"/>
              </a:lnSpc>
              <a:spcBef>
                <a:spcPts val="1000"/>
              </a:spcBef>
            </a:pPr>
            <a:r>
              <a:rPr lang="ar-BH" sz="3200" b="1" dirty="0">
                <a:solidFill>
                  <a:schemeClr val="tx1"/>
                </a:solidFill>
                <a:latin typeface="Sakkal Majalla" panose="02000000000000000000" pitchFamily="2" charset="-78"/>
                <a:cs typeface="Sakkal Majalla" panose="02000000000000000000" pitchFamily="2" charset="-78"/>
              </a:rPr>
              <a:t>هـ- فَوْقَ ثَلاَثٍ: ......................................................................................................................</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7" name="Flowchart: Alternate Process 6">
            <a:extLst>
              <a:ext uri="{FF2B5EF4-FFF2-40B4-BE49-F238E27FC236}">
                <a16:creationId xmlns:a16="http://schemas.microsoft.com/office/drawing/2014/main" id="{69FE8D42-F421-44BE-8312-05013F52C139}"/>
              </a:ext>
            </a:extLst>
          </p:cNvPr>
          <p:cNvSpPr/>
          <p:nvPr/>
        </p:nvSpPr>
        <p:spPr>
          <a:xfrm>
            <a:off x="239089" y="5146690"/>
            <a:ext cx="11673660" cy="601730"/>
          </a:xfrm>
          <a:custGeom>
            <a:avLst/>
            <a:gdLst>
              <a:gd name="connsiteX0" fmla="*/ 0 w 11673660"/>
              <a:gd name="connsiteY0" fmla="*/ 100288 h 601730"/>
              <a:gd name="connsiteX1" fmla="*/ 100288 w 11673660"/>
              <a:gd name="connsiteY1" fmla="*/ 0 h 601730"/>
              <a:gd name="connsiteX2" fmla="*/ 329750 w 11673660"/>
              <a:gd name="connsiteY2" fmla="*/ 0 h 601730"/>
              <a:gd name="connsiteX3" fmla="*/ 673942 w 11673660"/>
              <a:gd name="connsiteY3" fmla="*/ 0 h 601730"/>
              <a:gd name="connsiteX4" fmla="*/ 1132866 w 11673660"/>
              <a:gd name="connsiteY4" fmla="*/ 0 h 601730"/>
              <a:gd name="connsiteX5" fmla="*/ 1706520 w 11673660"/>
              <a:gd name="connsiteY5" fmla="*/ 0 h 601730"/>
              <a:gd name="connsiteX6" fmla="*/ 1935981 w 11673660"/>
              <a:gd name="connsiteY6" fmla="*/ 0 h 601730"/>
              <a:gd name="connsiteX7" fmla="*/ 2624366 w 11673660"/>
              <a:gd name="connsiteY7" fmla="*/ 0 h 601730"/>
              <a:gd name="connsiteX8" fmla="*/ 3083290 w 11673660"/>
              <a:gd name="connsiteY8" fmla="*/ 0 h 601730"/>
              <a:gd name="connsiteX9" fmla="*/ 3771675 w 11673660"/>
              <a:gd name="connsiteY9" fmla="*/ 0 h 601730"/>
              <a:gd name="connsiteX10" fmla="*/ 4115867 w 11673660"/>
              <a:gd name="connsiteY10" fmla="*/ 0 h 601730"/>
              <a:gd name="connsiteX11" fmla="*/ 4918983 w 11673660"/>
              <a:gd name="connsiteY11" fmla="*/ 0 h 601730"/>
              <a:gd name="connsiteX12" fmla="*/ 5148445 w 11673660"/>
              <a:gd name="connsiteY12" fmla="*/ 0 h 601730"/>
              <a:gd name="connsiteX13" fmla="*/ 5607368 w 11673660"/>
              <a:gd name="connsiteY13" fmla="*/ 0 h 601730"/>
              <a:gd name="connsiteX14" fmla="*/ 6181023 w 11673660"/>
              <a:gd name="connsiteY14" fmla="*/ 0 h 601730"/>
              <a:gd name="connsiteX15" fmla="*/ 6639946 w 11673660"/>
              <a:gd name="connsiteY15" fmla="*/ 0 h 601730"/>
              <a:gd name="connsiteX16" fmla="*/ 7443062 w 11673660"/>
              <a:gd name="connsiteY16" fmla="*/ 0 h 601730"/>
              <a:gd name="connsiteX17" fmla="*/ 7787254 w 11673660"/>
              <a:gd name="connsiteY17" fmla="*/ 0 h 601730"/>
              <a:gd name="connsiteX18" fmla="*/ 8590370 w 11673660"/>
              <a:gd name="connsiteY18" fmla="*/ 0 h 601730"/>
              <a:gd name="connsiteX19" fmla="*/ 9164024 w 11673660"/>
              <a:gd name="connsiteY19" fmla="*/ 0 h 601730"/>
              <a:gd name="connsiteX20" fmla="*/ 9967140 w 11673660"/>
              <a:gd name="connsiteY20" fmla="*/ 0 h 601730"/>
              <a:gd name="connsiteX21" fmla="*/ 10540794 w 11673660"/>
              <a:gd name="connsiteY21" fmla="*/ 0 h 601730"/>
              <a:gd name="connsiteX22" fmla="*/ 11573372 w 11673660"/>
              <a:gd name="connsiteY22" fmla="*/ 0 h 601730"/>
              <a:gd name="connsiteX23" fmla="*/ 11673660 w 11673660"/>
              <a:gd name="connsiteY23" fmla="*/ 100288 h 601730"/>
              <a:gd name="connsiteX24" fmla="*/ 11673660 w 11673660"/>
              <a:gd name="connsiteY24" fmla="*/ 501442 h 601730"/>
              <a:gd name="connsiteX25" fmla="*/ 11573372 w 11673660"/>
              <a:gd name="connsiteY25" fmla="*/ 601730 h 601730"/>
              <a:gd name="connsiteX26" fmla="*/ 10884987 w 11673660"/>
              <a:gd name="connsiteY26" fmla="*/ 601730 h 601730"/>
              <a:gd name="connsiteX27" fmla="*/ 10655525 w 11673660"/>
              <a:gd name="connsiteY27" fmla="*/ 601730 h 601730"/>
              <a:gd name="connsiteX28" fmla="*/ 9967140 w 11673660"/>
              <a:gd name="connsiteY28" fmla="*/ 601730 h 601730"/>
              <a:gd name="connsiteX29" fmla="*/ 9278755 w 11673660"/>
              <a:gd name="connsiteY29" fmla="*/ 601730 h 601730"/>
              <a:gd name="connsiteX30" fmla="*/ 8475639 w 11673660"/>
              <a:gd name="connsiteY30" fmla="*/ 601730 h 601730"/>
              <a:gd name="connsiteX31" fmla="*/ 8016716 w 11673660"/>
              <a:gd name="connsiteY31" fmla="*/ 601730 h 601730"/>
              <a:gd name="connsiteX32" fmla="*/ 7557793 w 11673660"/>
              <a:gd name="connsiteY32" fmla="*/ 601730 h 601730"/>
              <a:gd name="connsiteX33" fmla="*/ 7328331 w 11673660"/>
              <a:gd name="connsiteY33" fmla="*/ 601730 h 601730"/>
              <a:gd name="connsiteX34" fmla="*/ 6525215 w 11673660"/>
              <a:gd name="connsiteY34" fmla="*/ 601730 h 601730"/>
              <a:gd name="connsiteX35" fmla="*/ 5951561 w 11673660"/>
              <a:gd name="connsiteY35" fmla="*/ 601730 h 601730"/>
              <a:gd name="connsiteX36" fmla="*/ 5607368 w 11673660"/>
              <a:gd name="connsiteY36" fmla="*/ 601730 h 601730"/>
              <a:gd name="connsiteX37" fmla="*/ 5148445 w 11673660"/>
              <a:gd name="connsiteY37" fmla="*/ 601730 h 601730"/>
              <a:gd name="connsiteX38" fmla="*/ 4804252 w 11673660"/>
              <a:gd name="connsiteY38" fmla="*/ 601730 h 601730"/>
              <a:gd name="connsiteX39" fmla="*/ 4460060 w 11673660"/>
              <a:gd name="connsiteY39" fmla="*/ 601730 h 601730"/>
              <a:gd name="connsiteX40" fmla="*/ 3656944 w 11673660"/>
              <a:gd name="connsiteY40" fmla="*/ 601730 h 601730"/>
              <a:gd name="connsiteX41" fmla="*/ 3427482 w 11673660"/>
              <a:gd name="connsiteY41" fmla="*/ 601730 h 601730"/>
              <a:gd name="connsiteX42" fmla="*/ 2853828 w 11673660"/>
              <a:gd name="connsiteY42" fmla="*/ 601730 h 601730"/>
              <a:gd name="connsiteX43" fmla="*/ 2394905 w 11673660"/>
              <a:gd name="connsiteY43" fmla="*/ 601730 h 601730"/>
              <a:gd name="connsiteX44" fmla="*/ 1821251 w 11673660"/>
              <a:gd name="connsiteY44" fmla="*/ 601730 h 601730"/>
              <a:gd name="connsiteX45" fmla="*/ 1132866 w 11673660"/>
              <a:gd name="connsiteY45" fmla="*/ 601730 h 601730"/>
              <a:gd name="connsiteX46" fmla="*/ 100288 w 11673660"/>
              <a:gd name="connsiteY46" fmla="*/ 601730 h 601730"/>
              <a:gd name="connsiteX47" fmla="*/ 0 w 11673660"/>
              <a:gd name="connsiteY47" fmla="*/ 501442 h 601730"/>
              <a:gd name="connsiteX48" fmla="*/ 0 w 11673660"/>
              <a:gd name="connsiteY48" fmla="*/ 100288 h 60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73660" h="601730" fill="none" extrusionOk="0">
                <a:moveTo>
                  <a:pt x="0" y="100288"/>
                </a:moveTo>
                <a:cubicBezTo>
                  <a:pt x="4856" y="50058"/>
                  <a:pt x="48628" y="4706"/>
                  <a:pt x="100288" y="0"/>
                </a:cubicBezTo>
                <a:cubicBezTo>
                  <a:pt x="151010" y="-24848"/>
                  <a:pt x="269597" y="3391"/>
                  <a:pt x="329750" y="0"/>
                </a:cubicBezTo>
                <a:cubicBezTo>
                  <a:pt x="389903" y="-3391"/>
                  <a:pt x="555073" y="7941"/>
                  <a:pt x="673942" y="0"/>
                </a:cubicBezTo>
                <a:cubicBezTo>
                  <a:pt x="792811" y="-7941"/>
                  <a:pt x="981061" y="716"/>
                  <a:pt x="1132866" y="0"/>
                </a:cubicBezTo>
                <a:cubicBezTo>
                  <a:pt x="1284671" y="-716"/>
                  <a:pt x="1553822" y="32804"/>
                  <a:pt x="1706520" y="0"/>
                </a:cubicBezTo>
                <a:cubicBezTo>
                  <a:pt x="1859218" y="-32804"/>
                  <a:pt x="1836105" y="12842"/>
                  <a:pt x="1935981" y="0"/>
                </a:cubicBezTo>
                <a:cubicBezTo>
                  <a:pt x="2035857" y="-12842"/>
                  <a:pt x="2397798" y="43895"/>
                  <a:pt x="2624366" y="0"/>
                </a:cubicBezTo>
                <a:cubicBezTo>
                  <a:pt x="2850934" y="-43895"/>
                  <a:pt x="2941597" y="43469"/>
                  <a:pt x="3083290" y="0"/>
                </a:cubicBezTo>
                <a:cubicBezTo>
                  <a:pt x="3224983" y="-43469"/>
                  <a:pt x="3574455" y="60794"/>
                  <a:pt x="3771675" y="0"/>
                </a:cubicBezTo>
                <a:cubicBezTo>
                  <a:pt x="3968895" y="-60794"/>
                  <a:pt x="4009263" y="5709"/>
                  <a:pt x="4115867" y="0"/>
                </a:cubicBezTo>
                <a:cubicBezTo>
                  <a:pt x="4222471" y="-5709"/>
                  <a:pt x="4551892" y="17432"/>
                  <a:pt x="4918983" y="0"/>
                </a:cubicBezTo>
                <a:cubicBezTo>
                  <a:pt x="5286074" y="-17432"/>
                  <a:pt x="5086868" y="1813"/>
                  <a:pt x="5148445" y="0"/>
                </a:cubicBezTo>
                <a:cubicBezTo>
                  <a:pt x="5210022" y="-1813"/>
                  <a:pt x="5497302" y="11693"/>
                  <a:pt x="5607368" y="0"/>
                </a:cubicBezTo>
                <a:cubicBezTo>
                  <a:pt x="5717434" y="-11693"/>
                  <a:pt x="5942156" y="67914"/>
                  <a:pt x="6181023" y="0"/>
                </a:cubicBezTo>
                <a:cubicBezTo>
                  <a:pt x="6419890" y="-67914"/>
                  <a:pt x="6439362" y="16749"/>
                  <a:pt x="6639946" y="0"/>
                </a:cubicBezTo>
                <a:cubicBezTo>
                  <a:pt x="6840530" y="-16749"/>
                  <a:pt x="7140080" y="59275"/>
                  <a:pt x="7443062" y="0"/>
                </a:cubicBezTo>
                <a:cubicBezTo>
                  <a:pt x="7746044" y="-59275"/>
                  <a:pt x="7655103" y="36982"/>
                  <a:pt x="7787254" y="0"/>
                </a:cubicBezTo>
                <a:cubicBezTo>
                  <a:pt x="7919405" y="-36982"/>
                  <a:pt x="8378802" y="11487"/>
                  <a:pt x="8590370" y="0"/>
                </a:cubicBezTo>
                <a:cubicBezTo>
                  <a:pt x="8801938" y="-11487"/>
                  <a:pt x="8968904" y="3864"/>
                  <a:pt x="9164024" y="0"/>
                </a:cubicBezTo>
                <a:cubicBezTo>
                  <a:pt x="9359144" y="-3864"/>
                  <a:pt x="9623241" y="48315"/>
                  <a:pt x="9967140" y="0"/>
                </a:cubicBezTo>
                <a:cubicBezTo>
                  <a:pt x="10311039" y="-48315"/>
                  <a:pt x="10337679" y="68551"/>
                  <a:pt x="10540794" y="0"/>
                </a:cubicBezTo>
                <a:cubicBezTo>
                  <a:pt x="10743909" y="-68551"/>
                  <a:pt x="11313085" y="120455"/>
                  <a:pt x="11573372" y="0"/>
                </a:cubicBezTo>
                <a:cubicBezTo>
                  <a:pt x="11640072" y="-6314"/>
                  <a:pt x="11675214" y="45240"/>
                  <a:pt x="11673660" y="100288"/>
                </a:cubicBezTo>
                <a:cubicBezTo>
                  <a:pt x="11693946" y="206321"/>
                  <a:pt x="11647021" y="402016"/>
                  <a:pt x="11673660" y="501442"/>
                </a:cubicBezTo>
                <a:cubicBezTo>
                  <a:pt x="11672832" y="549433"/>
                  <a:pt x="11635140" y="594371"/>
                  <a:pt x="11573372" y="601730"/>
                </a:cubicBezTo>
                <a:cubicBezTo>
                  <a:pt x="11412952" y="609477"/>
                  <a:pt x="11209035" y="564560"/>
                  <a:pt x="10884987" y="601730"/>
                </a:cubicBezTo>
                <a:cubicBezTo>
                  <a:pt x="10560939" y="638900"/>
                  <a:pt x="10728054" y="600895"/>
                  <a:pt x="10655525" y="601730"/>
                </a:cubicBezTo>
                <a:cubicBezTo>
                  <a:pt x="10582996" y="602565"/>
                  <a:pt x="10255327" y="538705"/>
                  <a:pt x="9967140" y="601730"/>
                </a:cubicBezTo>
                <a:cubicBezTo>
                  <a:pt x="9678953" y="664755"/>
                  <a:pt x="9417185" y="601246"/>
                  <a:pt x="9278755" y="601730"/>
                </a:cubicBezTo>
                <a:cubicBezTo>
                  <a:pt x="9140326" y="602214"/>
                  <a:pt x="8715962" y="578027"/>
                  <a:pt x="8475639" y="601730"/>
                </a:cubicBezTo>
                <a:cubicBezTo>
                  <a:pt x="8235316" y="625433"/>
                  <a:pt x="8182720" y="592726"/>
                  <a:pt x="8016716" y="601730"/>
                </a:cubicBezTo>
                <a:cubicBezTo>
                  <a:pt x="7850712" y="610734"/>
                  <a:pt x="7727722" y="562017"/>
                  <a:pt x="7557793" y="601730"/>
                </a:cubicBezTo>
                <a:cubicBezTo>
                  <a:pt x="7387864" y="641443"/>
                  <a:pt x="7433045" y="578805"/>
                  <a:pt x="7328331" y="601730"/>
                </a:cubicBezTo>
                <a:cubicBezTo>
                  <a:pt x="7223617" y="624655"/>
                  <a:pt x="6883581" y="521639"/>
                  <a:pt x="6525215" y="601730"/>
                </a:cubicBezTo>
                <a:cubicBezTo>
                  <a:pt x="6166849" y="681821"/>
                  <a:pt x="6145401" y="563188"/>
                  <a:pt x="5951561" y="601730"/>
                </a:cubicBezTo>
                <a:cubicBezTo>
                  <a:pt x="5757721" y="640272"/>
                  <a:pt x="5691718" y="581419"/>
                  <a:pt x="5607368" y="601730"/>
                </a:cubicBezTo>
                <a:cubicBezTo>
                  <a:pt x="5523018" y="622041"/>
                  <a:pt x="5368188" y="546738"/>
                  <a:pt x="5148445" y="601730"/>
                </a:cubicBezTo>
                <a:cubicBezTo>
                  <a:pt x="4928702" y="656722"/>
                  <a:pt x="4930028" y="590517"/>
                  <a:pt x="4804252" y="601730"/>
                </a:cubicBezTo>
                <a:cubicBezTo>
                  <a:pt x="4678476" y="612943"/>
                  <a:pt x="4577984" y="588116"/>
                  <a:pt x="4460060" y="601730"/>
                </a:cubicBezTo>
                <a:cubicBezTo>
                  <a:pt x="4342136" y="615344"/>
                  <a:pt x="3862001" y="589609"/>
                  <a:pt x="3656944" y="601730"/>
                </a:cubicBezTo>
                <a:cubicBezTo>
                  <a:pt x="3451887" y="613851"/>
                  <a:pt x="3492948" y="582606"/>
                  <a:pt x="3427482" y="601730"/>
                </a:cubicBezTo>
                <a:cubicBezTo>
                  <a:pt x="3362016" y="620854"/>
                  <a:pt x="3078602" y="569099"/>
                  <a:pt x="2853828" y="601730"/>
                </a:cubicBezTo>
                <a:cubicBezTo>
                  <a:pt x="2629054" y="634361"/>
                  <a:pt x="2565522" y="572669"/>
                  <a:pt x="2394905" y="601730"/>
                </a:cubicBezTo>
                <a:cubicBezTo>
                  <a:pt x="2224288" y="630791"/>
                  <a:pt x="2009949" y="574662"/>
                  <a:pt x="1821251" y="601730"/>
                </a:cubicBezTo>
                <a:cubicBezTo>
                  <a:pt x="1632553" y="628798"/>
                  <a:pt x="1358831" y="550801"/>
                  <a:pt x="1132866" y="601730"/>
                </a:cubicBezTo>
                <a:cubicBezTo>
                  <a:pt x="906901" y="652659"/>
                  <a:pt x="458013" y="509920"/>
                  <a:pt x="100288" y="601730"/>
                </a:cubicBezTo>
                <a:cubicBezTo>
                  <a:pt x="38350" y="602268"/>
                  <a:pt x="386" y="572649"/>
                  <a:pt x="0" y="501442"/>
                </a:cubicBezTo>
                <a:cubicBezTo>
                  <a:pt x="-9549" y="341257"/>
                  <a:pt x="7260" y="207116"/>
                  <a:pt x="0" y="100288"/>
                </a:cubicBezTo>
                <a:close/>
              </a:path>
              <a:path w="11673660" h="601730" stroke="0" extrusionOk="0">
                <a:moveTo>
                  <a:pt x="0" y="100288"/>
                </a:moveTo>
                <a:cubicBezTo>
                  <a:pt x="6028" y="39622"/>
                  <a:pt x="45875" y="-1075"/>
                  <a:pt x="100288" y="0"/>
                </a:cubicBezTo>
                <a:cubicBezTo>
                  <a:pt x="162072" y="-21374"/>
                  <a:pt x="218161" y="8788"/>
                  <a:pt x="329750" y="0"/>
                </a:cubicBezTo>
                <a:cubicBezTo>
                  <a:pt x="441339" y="-8788"/>
                  <a:pt x="535655" y="30357"/>
                  <a:pt x="673942" y="0"/>
                </a:cubicBezTo>
                <a:cubicBezTo>
                  <a:pt x="812229" y="-30357"/>
                  <a:pt x="1196057" y="60993"/>
                  <a:pt x="1362327" y="0"/>
                </a:cubicBezTo>
                <a:cubicBezTo>
                  <a:pt x="1528598" y="-60993"/>
                  <a:pt x="1561200" y="22666"/>
                  <a:pt x="1706520" y="0"/>
                </a:cubicBezTo>
                <a:cubicBezTo>
                  <a:pt x="1851840" y="-22666"/>
                  <a:pt x="1997609" y="2175"/>
                  <a:pt x="2165443" y="0"/>
                </a:cubicBezTo>
                <a:cubicBezTo>
                  <a:pt x="2333277" y="-2175"/>
                  <a:pt x="2294828" y="11971"/>
                  <a:pt x="2394905" y="0"/>
                </a:cubicBezTo>
                <a:cubicBezTo>
                  <a:pt x="2494982" y="-11971"/>
                  <a:pt x="2511308" y="1180"/>
                  <a:pt x="2624366" y="0"/>
                </a:cubicBezTo>
                <a:cubicBezTo>
                  <a:pt x="2737424" y="-1180"/>
                  <a:pt x="3126776" y="46211"/>
                  <a:pt x="3427482" y="0"/>
                </a:cubicBezTo>
                <a:cubicBezTo>
                  <a:pt x="3728188" y="-46211"/>
                  <a:pt x="3762750" y="2512"/>
                  <a:pt x="3886406" y="0"/>
                </a:cubicBezTo>
                <a:cubicBezTo>
                  <a:pt x="4010062" y="-2512"/>
                  <a:pt x="4128297" y="3908"/>
                  <a:pt x="4230598" y="0"/>
                </a:cubicBezTo>
                <a:cubicBezTo>
                  <a:pt x="4332899" y="-3908"/>
                  <a:pt x="4368582" y="19348"/>
                  <a:pt x="4460060" y="0"/>
                </a:cubicBezTo>
                <a:cubicBezTo>
                  <a:pt x="4551538" y="-19348"/>
                  <a:pt x="4594166" y="9223"/>
                  <a:pt x="4689522" y="0"/>
                </a:cubicBezTo>
                <a:cubicBezTo>
                  <a:pt x="4784878" y="-9223"/>
                  <a:pt x="5131819" y="35294"/>
                  <a:pt x="5377907" y="0"/>
                </a:cubicBezTo>
                <a:cubicBezTo>
                  <a:pt x="5623996" y="-35294"/>
                  <a:pt x="5670473" y="42632"/>
                  <a:pt x="5951561" y="0"/>
                </a:cubicBezTo>
                <a:cubicBezTo>
                  <a:pt x="6232649" y="-42632"/>
                  <a:pt x="6289735" y="4315"/>
                  <a:pt x="6410484" y="0"/>
                </a:cubicBezTo>
                <a:cubicBezTo>
                  <a:pt x="6531233" y="-4315"/>
                  <a:pt x="6953581" y="49204"/>
                  <a:pt x="7098869" y="0"/>
                </a:cubicBezTo>
                <a:cubicBezTo>
                  <a:pt x="7244157" y="-49204"/>
                  <a:pt x="7354631" y="39155"/>
                  <a:pt x="7443062" y="0"/>
                </a:cubicBezTo>
                <a:cubicBezTo>
                  <a:pt x="7531493" y="-39155"/>
                  <a:pt x="7699305" y="36889"/>
                  <a:pt x="7901985" y="0"/>
                </a:cubicBezTo>
                <a:cubicBezTo>
                  <a:pt x="8104665" y="-36889"/>
                  <a:pt x="8166778" y="24643"/>
                  <a:pt x="8246178" y="0"/>
                </a:cubicBezTo>
                <a:cubicBezTo>
                  <a:pt x="8325578" y="-24643"/>
                  <a:pt x="8631900" y="77563"/>
                  <a:pt x="8934563" y="0"/>
                </a:cubicBezTo>
                <a:cubicBezTo>
                  <a:pt x="9237226" y="-77563"/>
                  <a:pt x="9189473" y="11711"/>
                  <a:pt x="9278755" y="0"/>
                </a:cubicBezTo>
                <a:cubicBezTo>
                  <a:pt x="9368037" y="-11711"/>
                  <a:pt x="9729628" y="30441"/>
                  <a:pt x="9852409" y="0"/>
                </a:cubicBezTo>
                <a:cubicBezTo>
                  <a:pt x="9975190" y="-30441"/>
                  <a:pt x="10019095" y="6529"/>
                  <a:pt x="10081871" y="0"/>
                </a:cubicBezTo>
                <a:cubicBezTo>
                  <a:pt x="10144647" y="-6529"/>
                  <a:pt x="10439066" y="26591"/>
                  <a:pt x="10770256" y="0"/>
                </a:cubicBezTo>
                <a:cubicBezTo>
                  <a:pt x="11101446" y="-26591"/>
                  <a:pt x="11302248" y="82231"/>
                  <a:pt x="11573372" y="0"/>
                </a:cubicBezTo>
                <a:cubicBezTo>
                  <a:pt x="11636605" y="-550"/>
                  <a:pt x="11668479" y="40365"/>
                  <a:pt x="11673660" y="100288"/>
                </a:cubicBezTo>
                <a:cubicBezTo>
                  <a:pt x="11713185" y="190733"/>
                  <a:pt x="11634239" y="334434"/>
                  <a:pt x="11673660" y="501442"/>
                </a:cubicBezTo>
                <a:cubicBezTo>
                  <a:pt x="11676147" y="557522"/>
                  <a:pt x="11617778" y="612406"/>
                  <a:pt x="11573372" y="601730"/>
                </a:cubicBezTo>
                <a:cubicBezTo>
                  <a:pt x="11407341" y="619224"/>
                  <a:pt x="11340210" y="568508"/>
                  <a:pt x="11114449" y="601730"/>
                </a:cubicBezTo>
                <a:cubicBezTo>
                  <a:pt x="10888688" y="634952"/>
                  <a:pt x="10706195" y="533817"/>
                  <a:pt x="10540794" y="601730"/>
                </a:cubicBezTo>
                <a:cubicBezTo>
                  <a:pt x="10375393" y="669643"/>
                  <a:pt x="10083688" y="589748"/>
                  <a:pt x="9852409" y="601730"/>
                </a:cubicBezTo>
                <a:cubicBezTo>
                  <a:pt x="9621131" y="613712"/>
                  <a:pt x="9562080" y="566234"/>
                  <a:pt x="9393486" y="601730"/>
                </a:cubicBezTo>
                <a:cubicBezTo>
                  <a:pt x="9224892" y="637226"/>
                  <a:pt x="9170085" y="563684"/>
                  <a:pt x="9049294" y="601730"/>
                </a:cubicBezTo>
                <a:cubicBezTo>
                  <a:pt x="8928503" y="639776"/>
                  <a:pt x="8640799" y="568702"/>
                  <a:pt x="8360908" y="601730"/>
                </a:cubicBezTo>
                <a:cubicBezTo>
                  <a:pt x="8081017" y="634758"/>
                  <a:pt x="8071236" y="593369"/>
                  <a:pt x="7901985" y="601730"/>
                </a:cubicBezTo>
                <a:cubicBezTo>
                  <a:pt x="7732734" y="610091"/>
                  <a:pt x="7498882" y="594458"/>
                  <a:pt x="7328331" y="601730"/>
                </a:cubicBezTo>
                <a:cubicBezTo>
                  <a:pt x="7157780" y="609002"/>
                  <a:pt x="6819037" y="539871"/>
                  <a:pt x="6639946" y="601730"/>
                </a:cubicBezTo>
                <a:cubicBezTo>
                  <a:pt x="6460855" y="663589"/>
                  <a:pt x="6193763" y="577773"/>
                  <a:pt x="5951561" y="601730"/>
                </a:cubicBezTo>
                <a:cubicBezTo>
                  <a:pt x="5709360" y="625687"/>
                  <a:pt x="5756073" y="594630"/>
                  <a:pt x="5607368" y="601730"/>
                </a:cubicBezTo>
                <a:cubicBezTo>
                  <a:pt x="5458663" y="608830"/>
                  <a:pt x="5458642" y="591736"/>
                  <a:pt x="5377907" y="601730"/>
                </a:cubicBezTo>
                <a:cubicBezTo>
                  <a:pt x="5297172" y="611724"/>
                  <a:pt x="4896242" y="508388"/>
                  <a:pt x="4574791" y="601730"/>
                </a:cubicBezTo>
                <a:cubicBezTo>
                  <a:pt x="4253340" y="695072"/>
                  <a:pt x="4379341" y="597850"/>
                  <a:pt x="4230598" y="601730"/>
                </a:cubicBezTo>
                <a:cubicBezTo>
                  <a:pt x="4081855" y="605610"/>
                  <a:pt x="3965237" y="572990"/>
                  <a:pt x="3886406" y="601730"/>
                </a:cubicBezTo>
                <a:cubicBezTo>
                  <a:pt x="3807575" y="630470"/>
                  <a:pt x="3656520" y="564403"/>
                  <a:pt x="3427482" y="601730"/>
                </a:cubicBezTo>
                <a:cubicBezTo>
                  <a:pt x="3198444" y="639057"/>
                  <a:pt x="3253644" y="595687"/>
                  <a:pt x="3083290" y="601730"/>
                </a:cubicBezTo>
                <a:cubicBezTo>
                  <a:pt x="2912936" y="607773"/>
                  <a:pt x="2813424" y="573603"/>
                  <a:pt x="2739097" y="601730"/>
                </a:cubicBezTo>
                <a:cubicBezTo>
                  <a:pt x="2664770" y="629857"/>
                  <a:pt x="2327176" y="542850"/>
                  <a:pt x="2165443" y="601730"/>
                </a:cubicBezTo>
                <a:cubicBezTo>
                  <a:pt x="2003710" y="660610"/>
                  <a:pt x="1741815" y="586017"/>
                  <a:pt x="1591789" y="601730"/>
                </a:cubicBezTo>
                <a:cubicBezTo>
                  <a:pt x="1441763" y="617443"/>
                  <a:pt x="1236761" y="560213"/>
                  <a:pt x="903404" y="601730"/>
                </a:cubicBezTo>
                <a:cubicBezTo>
                  <a:pt x="570047" y="643247"/>
                  <a:pt x="269762" y="558186"/>
                  <a:pt x="100288" y="601730"/>
                </a:cubicBezTo>
                <a:cubicBezTo>
                  <a:pt x="48708" y="594728"/>
                  <a:pt x="-12823" y="564626"/>
                  <a:pt x="0" y="501442"/>
                </a:cubicBezTo>
                <a:cubicBezTo>
                  <a:pt x="-35485" y="348948"/>
                  <a:pt x="33188" y="198836"/>
                  <a:pt x="0" y="100288"/>
                </a:cubicBezTo>
                <a:close/>
              </a:path>
            </a:pathLst>
          </a:custGeom>
          <a:solidFill>
            <a:schemeClr val="accent6">
              <a:lumMod val="20000"/>
              <a:lumOff val="80000"/>
            </a:schemeClr>
          </a:solidFill>
          <a:ln>
            <a:prstDash val="dash"/>
            <a:extLst>
              <a:ext uri="{C807C97D-BFC1-408E-A445-0C87EB9F89A2}">
                <ask:lineSketchStyleProps xmlns:ask="http://schemas.microsoft.com/office/drawing/2018/sketchyshapes" sd="2286526223">
                  <a:prstGeom prst="flowChartAlternateProcess">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3200" b="1" dirty="0">
                <a:solidFill>
                  <a:schemeClr val="tx1"/>
                </a:solidFill>
                <a:latin typeface="Sakkal Majalla" panose="02000000000000000000" pitchFamily="2" charset="-78"/>
                <a:cs typeface="Sakkal Majalla" panose="02000000000000000000" pitchFamily="2" charset="-78"/>
              </a:rPr>
              <a:t>2</a:t>
            </a:r>
            <a:r>
              <a:rPr lang="ar-BH" sz="3200" b="1" dirty="0">
                <a:solidFill>
                  <a:schemeClr val="tx1"/>
                </a:solidFill>
                <a:latin typeface="Sakkal Majalla" panose="02000000000000000000" pitchFamily="2" charset="-78"/>
                <a:cs typeface="Sakkal Majalla" panose="02000000000000000000" pitchFamily="2" charset="-78"/>
              </a:rPr>
              <a:t>- </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إلى مَنْ وُجِّهَ الخطاب في الآية؟</a:t>
            </a:r>
            <a:endParaRPr lang="ar-BH" sz="3200" b="1" dirty="0">
              <a:latin typeface="Sakkal Majalla" panose="02000000000000000000" pitchFamily="2" charset="-78"/>
              <a:cs typeface="Sakkal Majalla" panose="02000000000000000000" pitchFamily="2" charset="-78"/>
            </a:endParaRPr>
          </a:p>
        </p:txBody>
      </p:sp>
      <p:sp>
        <p:nvSpPr>
          <p:cNvPr id="8" name="Rectangle: Rounded Corners 7">
            <a:extLst>
              <a:ext uri="{FF2B5EF4-FFF2-40B4-BE49-F238E27FC236}">
                <a16:creationId xmlns:a16="http://schemas.microsoft.com/office/drawing/2014/main" id="{5E47EABA-C785-4BC5-80F9-F3B09831BBF9}"/>
              </a:ext>
            </a:extLst>
          </p:cNvPr>
          <p:cNvSpPr/>
          <p:nvPr/>
        </p:nvSpPr>
        <p:spPr>
          <a:xfrm>
            <a:off x="250872" y="5802359"/>
            <a:ext cx="11690253" cy="601729"/>
          </a:xfrm>
          <a:custGeom>
            <a:avLst/>
            <a:gdLst>
              <a:gd name="connsiteX0" fmla="*/ 0 w 11690253"/>
              <a:gd name="connsiteY0" fmla="*/ 100290 h 601729"/>
              <a:gd name="connsiteX1" fmla="*/ 100290 w 11690253"/>
              <a:gd name="connsiteY1" fmla="*/ 0 h 601729"/>
              <a:gd name="connsiteX2" fmla="*/ 559877 w 11690253"/>
              <a:gd name="connsiteY2" fmla="*/ 0 h 601729"/>
              <a:gd name="connsiteX3" fmla="*/ 1249257 w 11690253"/>
              <a:gd name="connsiteY3" fmla="*/ 0 h 601729"/>
              <a:gd name="connsiteX4" fmla="*/ 1708844 w 11690253"/>
              <a:gd name="connsiteY4" fmla="*/ 0 h 601729"/>
              <a:gd name="connsiteX5" fmla="*/ 2283328 w 11690253"/>
              <a:gd name="connsiteY5" fmla="*/ 0 h 601729"/>
              <a:gd name="connsiteX6" fmla="*/ 2857812 w 11690253"/>
              <a:gd name="connsiteY6" fmla="*/ 0 h 601729"/>
              <a:gd name="connsiteX7" fmla="*/ 3202502 w 11690253"/>
              <a:gd name="connsiteY7" fmla="*/ 0 h 601729"/>
              <a:gd name="connsiteX8" fmla="*/ 3547192 w 11690253"/>
              <a:gd name="connsiteY8" fmla="*/ 0 h 601729"/>
              <a:gd name="connsiteX9" fmla="*/ 4121676 w 11690253"/>
              <a:gd name="connsiteY9" fmla="*/ 0 h 601729"/>
              <a:gd name="connsiteX10" fmla="*/ 4811056 w 11690253"/>
              <a:gd name="connsiteY10" fmla="*/ 0 h 601729"/>
              <a:gd name="connsiteX11" fmla="*/ 5615333 w 11690253"/>
              <a:gd name="connsiteY11" fmla="*/ 0 h 601729"/>
              <a:gd name="connsiteX12" fmla="*/ 5845127 w 11690253"/>
              <a:gd name="connsiteY12" fmla="*/ 0 h 601729"/>
              <a:gd name="connsiteX13" fmla="*/ 6419610 w 11690253"/>
              <a:gd name="connsiteY13" fmla="*/ 0 h 601729"/>
              <a:gd name="connsiteX14" fmla="*/ 6994094 w 11690253"/>
              <a:gd name="connsiteY14" fmla="*/ 0 h 601729"/>
              <a:gd name="connsiteX15" fmla="*/ 7453681 w 11690253"/>
              <a:gd name="connsiteY15" fmla="*/ 0 h 601729"/>
              <a:gd name="connsiteX16" fmla="*/ 7913268 w 11690253"/>
              <a:gd name="connsiteY16" fmla="*/ 0 h 601729"/>
              <a:gd name="connsiteX17" fmla="*/ 8602648 w 11690253"/>
              <a:gd name="connsiteY17" fmla="*/ 0 h 601729"/>
              <a:gd name="connsiteX18" fmla="*/ 9406925 w 11690253"/>
              <a:gd name="connsiteY18" fmla="*/ 0 h 601729"/>
              <a:gd name="connsiteX19" fmla="*/ 9636719 w 11690253"/>
              <a:gd name="connsiteY19" fmla="*/ 0 h 601729"/>
              <a:gd name="connsiteX20" fmla="*/ 9981409 w 11690253"/>
              <a:gd name="connsiteY20" fmla="*/ 0 h 601729"/>
              <a:gd name="connsiteX21" fmla="*/ 10326099 w 11690253"/>
              <a:gd name="connsiteY21" fmla="*/ 0 h 601729"/>
              <a:gd name="connsiteX22" fmla="*/ 10555892 w 11690253"/>
              <a:gd name="connsiteY22" fmla="*/ 0 h 601729"/>
              <a:gd name="connsiteX23" fmla="*/ 11015479 w 11690253"/>
              <a:gd name="connsiteY23" fmla="*/ 0 h 601729"/>
              <a:gd name="connsiteX24" fmla="*/ 11589963 w 11690253"/>
              <a:gd name="connsiteY24" fmla="*/ 0 h 601729"/>
              <a:gd name="connsiteX25" fmla="*/ 11690253 w 11690253"/>
              <a:gd name="connsiteY25" fmla="*/ 100290 h 601729"/>
              <a:gd name="connsiteX26" fmla="*/ 11690253 w 11690253"/>
              <a:gd name="connsiteY26" fmla="*/ 501439 h 601729"/>
              <a:gd name="connsiteX27" fmla="*/ 11589963 w 11690253"/>
              <a:gd name="connsiteY27" fmla="*/ 601729 h 601729"/>
              <a:gd name="connsiteX28" fmla="*/ 11015479 w 11690253"/>
              <a:gd name="connsiteY28" fmla="*/ 601729 h 601729"/>
              <a:gd name="connsiteX29" fmla="*/ 10785686 w 11690253"/>
              <a:gd name="connsiteY29" fmla="*/ 601729 h 601729"/>
              <a:gd name="connsiteX30" fmla="*/ 10440996 w 11690253"/>
              <a:gd name="connsiteY30" fmla="*/ 601729 h 601729"/>
              <a:gd name="connsiteX31" fmla="*/ 10211202 w 11690253"/>
              <a:gd name="connsiteY31" fmla="*/ 601729 h 601729"/>
              <a:gd name="connsiteX32" fmla="*/ 9866512 w 11690253"/>
              <a:gd name="connsiteY32" fmla="*/ 601729 h 601729"/>
              <a:gd name="connsiteX33" fmla="*/ 9177132 w 11690253"/>
              <a:gd name="connsiteY33" fmla="*/ 601729 h 601729"/>
              <a:gd name="connsiteX34" fmla="*/ 8372855 w 11690253"/>
              <a:gd name="connsiteY34" fmla="*/ 601729 h 601729"/>
              <a:gd name="connsiteX35" fmla="*/ 7683474 w 11690253"/>
              <a:gd name="connsiteY35" fmla="*/ 601729 h 601729"/>
              <a:gd name="connsiteX36" fmla="*/ 6879197 w 11690253"/>
              <a:gd name="connsiteY36" fmla="*/ 601729 h 601729"/>
              <a:gd name="connsiteX37" fmla="*/ 6189817 w 11690253"/>
              <a:gd name="connsiteY37" fmla="*/ 601729 h 601729"/>
              <a:gd name="connsiteX38" fmla="*/ 5730230 w 11690253"/>
              <a:gd name="connsiteY38" fmla="*/ 601729 h 601729"/>
              <a:gd name="connsiteX39" fmla="*/ 5385540 w 11690253"/>
              <a:gd name="connsiteY39" fmla="*/ 601729 h 601729"/>
              <a:gd name="connsiteX40" fmla="*/ 4581262 w 11690253"/>
              <a:gd name="connsiteY40" fmla="*/ 601729 h 601729"/>
              <a:gd name="connsiteX41" fmla="*/ 4351469 w 11690253"/>
              <a:gd name="connsiteY41" fmla="*/ 601729 h 601729"/>
              <a:gd name="connsiteX42" fmla="*/ 3662089 w 11690253"/>
              <a:gd name="connsiteY42" fmla="*/ 601729 h 601729"/>
              <a:gd name="connsiteX43" fmla="*/ 3432295 w 11690253"/>
              <a:gd name="connsiteY43" fmla="*/ 601729 h 601729"/>
              <a:gd name="connsiteX44" fmla="*/ 3087605 w 11690253"/>
              <a:gd name="connsiteY44" fmla="*/ 601729 h 601729"/>
              <a:gd name="connsiteX45" fmla="*/ 2398225 w 11690253"/>
              <a:gd name="connsiteY45" fmla="*/ 601729 h 601729"/>
              <a:gd name="connsiteX46" fmla="*/ 1593947 w 11690253"/>
              <a:gd name="connsiteY46" fmla="*/ 601729 h 601729"/>
              <a:gd name="connsiteX47" fmla="*/ 1134361 w 11690253"/>
              <a:gd name="connsiteY47" fmla="*/ 601729 h 601729"/>
              <a:gd name="connsiteX48" fmla="*/ 789670 w 11690253"/>
              <a:gd name="connsiteY48" fmla="*/ 601729 h 601729"/>
              <a:gd name="connsiteX49" fmla="*/ 100290 w 11690253"/>
              <a:gd name="connsiteY49" fmla="*/ 601729 h 601729"/>
              <a:gd name="connsiteX50" fmla="*/ 0 w 11690253"/>
              <a:gd name="connsiteY50" fmla="*/ 501439 h 601729"/>
              <a:gd name="connsiteX51" fmla="*/ 0 w 11690253"/>
              <a:gd name="connsiteY51" fmla="*/ 100290 h 60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690253" h="601729" fill="none" extrusionOk="0">
                <a:moveTo>
                  <a:pt x="0" y="100290"/>
                </a:moveTo>
                <a:cubicBezTo>
                  <a:pt x="15949" y="44644"/>
                  <a:pt x="46892" y="-1"/>
                  <a:pt x="100290" y="0"/>
                </a:cubicBezTo>
                <a:cubicBezTo>
                  <a:pt x="318698" y="-8852"/>
                  <a:pt x="430229" y="7769"/>
                  <a:pt x="559877" y="0"/>
                </a:cubicBezTo>
                <a:cubicBezTo>
                  <a:pt x="689525" y="-7769"/>
                  <a:pt x="943527" y="27499"/>
                  <a:pt x="1249257" y="0"/>
                </a:cubicBezTo>
                <a:cubicBezTo>
                  <a:pt x="1554987" y="-27499"/>
                  <a:pt x="1613051" y="31981"/>
                  <a:pt x="1708844" y="0"/>
                </a:cubicBezTo>
                <a:cubicBezTo>
                  <a:pt x="1804637" y="-31981"/>
                  <a:pt x="2046149" y="54686"/>
                  <a:pt x="2283328" y="0"/>
                </a:cubicBezTo>
                <a:cubicBezTo>
                  <a:pt x="2520507" y="-54686"/>
                  <a:pt x="2694475" y="51990"/>
                  <a:pt x="2857812" y="0"/>
                </a:cubicBezTo>
                <a:cubicBezTo>
                  <a:pt x="3021149" y="-51990"/>
                  <a:pt x="3089661" y="33906"/>
                  <a:pt x="3202502" y="0"/>
                </a:cubicBezTo>
                <a:cubicBezTo>
                  <a:pt x="3315343" y="-33906"/>
                  <a:pt x="3472018" y="30658"/>
                  <a:pt x="3547192" y="0"/>
                </a:cubicBezTo>
                <a:cubicBezTo>
                  <a:pt x="3622366" y="-30658"/>
                  <a:pt x="3875329" y="25061"/>
                  <a:pt x="4121676" y="0"/>
                </a:cubicBezTo>
                <a:cubicBezTo>
                  <a:pt x="4368023" y="-25061"/>
                  <a:pt x="4670194" y="37168"/>
                  <a:pt x="4811056" y="0"/>
                </a:cubicBezTo>
                <a:cubicBezTo>
                  <a:pt x="4951918" y="-37168"/>
                  <a:pt x="5246650" y="34449"/>
                  <a:pt x="5615333" y="0"/>
                </a:cubicBezTo>
                <a:cubicBezTo>
                  <a:pt x="5984016" y="-34449"/>
                  <a:pt x="5776677" y="7532"/>
                  <a:pt x="5845127" y="0"/>
                </a:cubicBezTo>
                <a:cubicBezTo>
                  <a:pt x="5913577" y="-7532"/>
                  <a:pt x="6303966" y="11838"/>
                  <a:pt x="6419610" y="0"/>
                </a:cubicBezTo>
                <a:cubicBezTo>
                  <a:pt x="6535254" y="-11838"/>
                  <a:pt x="6793943" y="15421"/>
                  <a:pt x="6994094" y="0"/>
                </a:cubicBezTo>
                <a:cubicBezTo>
                  <a:pt x="7194245" y="-15421"/>
                  <a:pt x="7345031" y="51777"/>
                  <a:pt x="7453681" y="0"/>
                </a:cubicBezTo>
                <a:cubicBezTo>
                  <a:pt x="7562331" y="-51777"/>
                  <a:pt x="7721581" y="20127"/>
                  <a:pt x="7913268" y="0"/>
                </a:cubicBezTo>
                <a:cubicBezTo>
                  <a:pt x="8104955" y="-20127"/>
                  <a:pt x="8387102" y="28739"/>
                  <a:pt x="8602648" y="0"/>
                </a:cubicBezTo>
                <a:cubicBezTo>
                  <a:pt x="8818194" y="-28739"/>
                  <a:pt x="9047563" y="917"/>
                  <a:pt x="9406925" y="0"/>
                </a:cubicBezTo>
                <a:cubicBezTo>
                  <a:pt x="9766287" y="-917"/>
                  <a:pt x="9566551" y="15017"/>
                  <a:pt x="9636719" y="0"/>
                </a:cubicBezTo>
                <a:cubicBezTo>
                  <a:pt x="9706887" y="-15017"/>
                  <a:pt x="9883184" y="25641"/>
                  <a:pt x="9981409" y="0"/>
                </a:cubicBezTo>
                <a:cubicBezTo>
                  <a:pt x="10079634" y="-25641"/>
                  <a:pt x="10214836" y="11014"/>
                  <a:pt x="10326099" y="0"/>
                </a:cubicBezTo>
                <a:cubicBezTo>
                  <a:pt x="10437362" y="-11014"/>
                  <a:pt x="10506081" y="9497"/>
                  <a:pt x="10555892" y="0"/>
                </a:cubicBezTo>
                <a:cubicBezTo>
                  <a:pt x="10605703" y="-9497"/>
                  <a:pt x="10801478" y="9289"/>
                  <a:pt x="11015479" y="0"/>
                </a:cubicBezTo>
                <a:cubicBezTo>
                  <a:pt x="11229480" y="-9289"/>
                  <a:pt x="11359245" y="57011"/>
                  <a:pt x="11589963" y="0"/>
                </a:cubicBezTo>
                <a:cubicBezTo>
                  <a:pt x="11637022" y="-12021"/>
                  <a:pt x="11699140" y="37665"/>
                  <a:pt x="11690253" y="100290"/>
                </a:cubicBezTo>
                <a:cubicBezTo>
                  <a:pt x="11713440" y="237318"/>
                  <a:pt x="11669553" y="371325"/>
                  <a:pt x="11690253" y="501439"/>
                </a:cubicBezTo>
                <a:cubicBezTo>
                  <a:pt x="11696231" y="550305"/>
                  <a:pt x="11633842" y="609611"/>
                  <a:pt x="11589963" y="601729"/>
                </a:cubicBezTo>
                <a:cubicBezTo>
                  <a:pt x="11355791" y="638342"/>
                  <a:pt x="11214661" y="535681"/>
                  <a:pt x="11015479" y="601729"/>
                </a:cubicBezTo>
                <a:cubicBezTo>
                  <a:pt x="10816297" y="667777"/>
                  <a:pt x="10863286" y="597851"/>
                  <a:pt x="10785686" y="601729"/>
                </a:cubicBezTo>
                <a:cubicBezTo>
                  <a:pt x="10708086" y="605607"/>
                  <a:pt x="10535305" y="564762"/>
                  <a:pt x="10440996" y="601729"/>
                </a:cubicBezTo>
                <a:cubicBezTo>
                  <a:pt x="10346687" y="638696"/>
                  <a:pt x="10325914" y="593727"/>
                  <a:pt x="10211202" y="601729"/>
                </a:cubicBezTo>
                <a:cubicBezTo>
                  <a:pt x="10096490" y="609731"/>
                  <a:pt x="9985266" y="564976"/>
                  <a:pt x="9866512" y="601729"/>
                </a:cubicBezTo>
                <a:cubicBezTo>
                  <a:pt x="9747758" y="638482"/>
                  <a:pt x="9328945" y="598369"/>
                  <a:pt x="9177132" y="601729"/>
                </a:cubicBezTo>
                <a:cubicBezTo>
                  <a:pt x="9025319" y="605089"/>
                  <a:pt x="8590596" y="569268"/>
                  <a:pt x="8372855" y="601729"/>
                </a:cubicBezTo>
                <a:cubicBezTo>
                  <a:pt x="8155114" y="634190"/>
                  <a:pt x="8005788" y="589012"/>
                  <a:pt x="7683474" y="601729"/>
                </a:cubicBezTo>
                <a:cubicBezTo>
                  <a:pt x="7361160" y="614446"/>
                  <a:pt x="7052866" y="580732"/>
                  <a:pt x="6879197" y="601729"/>
                </a:cubicBezTo>
                <a:cubicBezTo>
                  <a:pt x="6705528" y="622726"/>
                  <a:pt x="6460589" y="565776"/>
                  <a:pt x="6189817" y="601729"/>
                </a:cubicBezTo>
                <a:cubicBezTo>
                  <a:pt x="5919045" y="637682"/>
                  <a:pt x="5908098" y="577177"/>
                  <a:pt x="5730230" y="601729"/>
                </a:cubicBezTo>
                <a:cubicBezTo>
                  <a:pt x="5552362" y="626281"/>
                  <a:pt x="5548611" y="590641"/>
                  <a:pt x="5385540" y="601729"/>
                </a:cubicBezTo>
                <a:cubicBezTo>
                  <a:pt x="5222469" y="612817"/>
                  <a:pt x="4972884" y="526529"/>
                  <a:pt x="4581262" y="601729"/>
                </a:cubicBezTo>
                <a:cubicBezTo>
                  <a:pt x="4189640" y="676929"/>
                  <a:pt x="4407403" y="591210"/>
                  <a:pt x="4351469" y="601729"/>
                </a:cubicBezTo>
                <a:cubicBezTo>
                  <a:pt x="4295535" y="612248"/>
                  <a:pt x="3883686" y="595904"/>
                  <a:pt x="3662089" y="601729"/>
                </a:cubicBezTo>
                <a:cubicBezTo>
                  <a:pt x="3440492" y="607554"/>
                  <a:pt x="3479858" y="588270"/>
                  <a:pt x="3432295" y="601729"/>
                </a:cubicBezTo>
                <a:cubicBezTo>
                  <a:pt x="3384732" y="615188"/>
                  <a:pt x="3238108" y="578938"/>
                  <a:pt x="3087605" y="601729"/>
                </a:cubicBezTo>
                <a:cubicBezTo>
                  <a:pt x="2937102" y="624520"/>
                  <a:pt x="2670461" y="590905"/>
                  <a:pt x="2398225" y="601729"/>
                </a:cubicBezTo>
                <a:cubicBezTo>
                  <a:pt x="2125989" y="612553"/>
                  <a:pt x="1923871" y="601058"/>
                  <a:pt x="1593947" y="601729"/>
                </a:cubicBezTo>
                <a:cubicBezTo>
                  <a:pt x="1264023" y="602400"/>
                  <a:pt x="1275193" y="586013"/>
                  <a:pt x="1134361" y="601729"/>
                </a:cubicBezTo>
                <a:cubicBezTo>
                  <a:pt x="993529" y="617445"/>
                  <a:pt x="874126" y="569719"/>
                  <a:pt x="789670" y="601729"/>
                </a:cubicBezTo>
                <a:cubicBezTo>
                  <a:pt x="705214" y="633739"/>
                  <a:pt x="405198" y="574505"/>
                  <a:pt x="100290" y="601729"/>
                </a:cubicBezTo>
                <a:cubicBezTo>
                  <a:pt x="57134" y="606384"/>
                  <a:pt x="1669" y="555135"/>
                  <a:pt x="0" y="501439"/>
                </a:cubicBezTo>
                <a:cubicBezTo>
                  <a:pt x="-4811" y="378902"/>
                  <a:pt x="28201" y="272380"/>
                  <a:pt x="0" y="100290"/>
                </a:cubicBezTo>
                <a:close/>
              </a:path>
              <a:path w="11690253" h="601729" stroke="0" extrusionOk="0">
                <a:moveTo>
                  <a:pt x="0" y="100290"/>
                </a:moveTo>
                <a:cubicBezTo>
                  <a:pt x="4284" y="49783"/>
                  <a:pt x="58640" y="8043"/>
                  <a:pt x="100290" y="0"/>
                </a:cubicBezTo>
                <a:cubicBezTo>
                  <a:pt x="305968" y="-45678"/>
                  <a:pt x="628747" y="18839"/>
                  <a:pt x="789670" y="0"/>
                </a:cubicBezTo>
                <a:cubicBezTo>
                  <a:pt x="950593" y="-18839"/>
                  <a:pt x="1329405" y="70792"/>
                  <a:pt x="1593947" y="0"/>
                </a:cubicBezTo>
                <a:cubicBezTo>
                  <a:pt x="1858489" y="-70792"/>
                  <a:pt x="1992621" y="59993"/>
                  <a:pt x="2283328" y="0"/>
                </a:cubicBezTo>
                <a:cubicBezTo>
                  <a:pt x="2574035" y="-59993"/>
                  <a:pt x="2689427" y="74584"/>
                  <a:pt x="2972708" y="0"/>
                </a:cubicBezTo>
                <a:cubicBezTo>
                  <a:pt x="3255989" y="-74584"/>
                  <a:pt x="3236744" y="15230"/>
                  <a:pt x="3432295" y="0"/>
                </a:cubicBezTo>
                <a:cubicBezTo>
                  <a:pt x="3627846" y="-15230"/>
                  <a:pt x="3725457" y="28170"/>
                  <a:pt x="4006779" y="0"/>
                </a:cubicBezTo>
                <a:cubicBezTo>
                  <a:pt x="4288101" y="-28170"/>
                  <a:pt x="4466970" y="49664"/>
                  <a:pt x="4811056" y="0"/>
                </a:cubicBezTo>
                <a:cubicBezTo>
                  <a:pt x="5155142" y="-49664"/>
                  <a:pt x="4933209" y="22668"/>
                  <a:pt x="5040849" y="0"/>
                </a:cubicBezTo>
                <a:cubicBezTo>
                  <a:pt x="5148489" y="-22668"/>
                  <a:pt x="5167744" y="11292"/>
                  <a:pt x="5270643" y="0"/>
                </a:cubicBezTo>
                <a:cubicBezTo>
                  <a:pt x="5373542" y="-11292"/>
                  <a:pt x="5607272" y="63046"/>
                  <a:pt x="5845127" y="0"/>
                </a:cubicBezTo>
                <a:cubicBezTo>
                  <a:pt x="6082982" y="-63046"/>
                  <a:pt x="6348081" y="60498"/>
                  <a:pt x="6649404" y="0"/>
                </a:cubicBezTo>
                <a:cubicBezTo>
                  <a:pt x="6950727" y="-60498"/>
                  <a:pt x="7052132" y="3364"/>
                  <a:pt x="7338784" y="0"/>
                </a:cubicBezTo>
                <a:cubicBezTo>
                  <a:pt x="7625436" y="-3364"/>
                  <a:pt x="7698418" y="32655"/>
                  <a:pt x="8028164" y="0"/>
                </a:cubicBezTo>
                <a:cubicBezTo>
                  <a:pt x="8357910" y="-32655"/>
                  <a:pt x="8389163" y="53238"/>
                  <a:pt x="8487751" y="0"/>
                </a:cubicBezTo>
                <a:cubicBezTo>
                  <a:pt x="8586339" y="-53238"/>
                  <a:pt x="8712859" y="20292"/>
                  <a:pt x="8832441" y="0"/>
                </a:cubicBezTo>
                <a:cubicBezTo>
                  <a:pt x="8952023" y="-20292"/>
                  <a:pt x="9189124" y="1933"/>
                  <a:pt x="9406925" y="0"/>
                </a:cubicBezTo>
                <a:cubicBezTo>
                  <a:pt x="9624726" y="-1933"/>
                  <a:pt x="9598247" y="6885"/>
                  <a:pt x="9751615" y="0"/>
                </a:cubicBezTo>
                <a:cubicBezTo>
                  <a:pt x="9904983" y="-6885"/>
                  <a:pt x="9996677" y="7865"/>
                  <a:pt x="10211202" y="0"/>
                </a:cubicBezTo>
                <a:cubicBezTo>
                  <a:pt x="10425727" y="-7865"/>
                  <a:pt x="10367662" y="18700"/>
                  <a:pt x="10440996" y="0"/>
                </a:cubicBezTo>
                <a:cubicBezTo>
                  <a:pt x="10514330" y="-18700"/>
                  <a:pt x="10623744" y="23838"/>
                  <a:pt x="10670789" y="0"/>
                </a:cubicBezTo>
                <a:cubicBezTo>
                  <a:pt x="10717834" y="-23838"/>
                  <a:pt x="10808604" y="7757"/>
                  <a:pt x="10900583" y="0"/>
                </a:cubicBezTo>
                <a:cubicBezTo>
                  <a:pt x="10992562" y="-7757"/>
                  <a:pt x="11425382" y="8135"/>
                  <a:pt x="11589963" y="0"/>
                </a:cubicBezTo>
                <a:cubicBezTo>
                  <a:pt x="11653171" y="-1168"/>
                  <a:pt x="11698934" y="44961"/>
                  <a:pt x="11690253" y="100290"/>
                </a:cubicBezTo>
                <a:cubicBezTo>
                  <a:pt x="11697503" y="254575"/>
                  <a:pt x="11664559" y="419545"/>
                  <a:pt x="11690253" y="501439"/>
                </a:cubicBezTo>
                <a:cubicBezTo>
                  <a:pt x="11687409" y="560080"/>
                  <a:pt x="11644104" y="602536"/>
                  <a:pt x="11589963" y="601729"/>
                </a:cubicBezTo>
                <a:cubicBezTo>
                  <a:pt x="11543139" y="618223"/>
                  <a:pt x="11425720" y="577209"/>
                  <a:pt x="11360170" y="601729"/>
                </a:cubicBezTo>
                <a:cubicBezTo>
                  <a:pt x="11294620" y="626249"/>
                  <a:pt x="11184805" y="575768"/>
                  <a:pt x="11130376" y="601729"/>
                </a:cubicBezTo>
                <a:cubicBezTo>
                  <a:pt x="11075947" y="627690"/>
                  <a:pt x="10848821" y="555019"/>
                  <a:pt x="10670789" y="601729"/>
                </a:cubicBezTo>
                <a:cubicBezTo>
                  <a:pt x="10492757" y="648439"/>
                  <a:pt x="10377167" y="557253"/>
                  <a:pt x="10211202" y="601729"/>
                </a:cubicBezTo>
                <a:cubicBezTo>
                  <a:pt x="10045237" y="646205"/>
                  <a:pt x="10070983" y="579026"/>
                  <a:pt x="9981409" y="601729"/>
                </a:cubicBezTo>
                <a:cubicBezTo>
                  <a:pt x="9891835" y="624432"/>
                  <a:pt x="9347889" y="601392"/>
                  <a:pt x="9177132" y="601729"/>
                </a:cubicBezTo>
                <a:cubicBezTo>
                  <a:pt x="9006375" y="602066"/>
                  <a:pt x="8694641" y="523764"/>
                  <a:pt x="8487751" y="601729"/>
                </a:cubicBezTo>
                <a:cubicBezTo>
                  <a:pt x="8280861" y="679694"/>
                  <a:pt x="8049128" y="534131"/>
                  <a:pt x="7913268" y="601729"/>
                </a:cubicBezTo>
                <a:cubicBezTo>
                  <a:pt x="7777408" y="669327"/>
                  <a:pt x="7446491" y="537565"/>
                  <a:pt x="7223887" y="601729"/>
                </a:cubicBezTo>
                <a:cubicBezTo>
                  <a:pt x="7001283" y="665893"/>
                  <a:pt x="6933401" y="576785"/>
                  <a:pt x="6764300" y="601729"/>
                </a:cubicBezTo>
                <a:cubicBezTo>
                  <a:pt x="6595199" y="626673"/>
                  <a:pt x="6516591" y="565196"/>
                  <a:pt x="6304713" y="601729"/>
                </a:cubicBezTo>
                <a:cubicBezTo>
                  <a:pt x="6092835" y="638262"/>
                  <a:pt x="5767090" y="588277"/>
                  <a:pt x="5615333" y="601729"/>
                </a:cubicBezTo>
                <a:cubicBezTo>
                  <a:pt x="5463576" y="615181"/>
                  <a:pt x="5253316" y="562831"/>
                  <a:pt x="5155746" y="601729"/>
                </a:cubicBezTo>
                <a:cubicBezTo>
                  <a:pt x="5058176" y="640627"/>
                  <a:pt x="4795828" y="588798"/>
                  <a:pt x="4696159" y="601729"/>
                </a:cubicBezTo>
                <a:cubicBezTo>
                  <a:pt x="4596490" y="614660"/>
                  <a:pt x="4479916" y="566717"/>
                  <a:pt x="4351469" y="601729"/>
                </a:cubicBezTo>
                <a:cubicBezTo>
                  <a:pt x="4223022" y="636741"/>
                  <a:pt x="4094887" y="592317"/>
                  <a:pt x="4006779" y="601729"/>
                </a:cubicBezTo>
                <a:cubicBezTo>
                  <a:pt x="3918671" y="611141"/>
                  <a:pt x="3824995" y="586662"/>
                  <a:pt x="3776985" y="601729"/>
                </a:cubicBezTo>
                <a:cubicBezTo>
                  <a:pt x="3728975" y="616796"/>
                  <a:pt x="3346971" y="534155"/>
                  <a:pt x="3202502" y="601729"/>
                </a:cubicBezTo>
                <a:cubicBezTo>
                  <a:pt x="3058033" y="669303"/>
                  <a:pt x="2863598" y="592684"/>
                  <a:pt x="2742915" y="601729"/>
                </a:cubicBezTo>
                <a:cubicBezTo>
                  <a:pt x="2622232" y="610774"/>
                  <a:pt x="2235461" y="527001"/>
                  <a:pt x="2053534" y="601729"/>
                </a:cubicBezTo>
                <a:cubicBezTo>
                  <a:pt x="1871607" y="676457"/>
                  <a:pt x="1444217" y="540137"/>
                  <a:pt x="1249257" y="601729"/>
                </a:cubicBezTo>
                <a:cubicBezTo>
                  <a:pt x="1054297" y="663321"/>
                  <a:pt x="1109887" y="596030"/>
                  <a:pt x="1019464" y="601729"/>
                </a:cubicBezTo>
                <a:cubicBezTo>
                  <a:pt x="929041" y="607428"/>
                  <a:pt x="466523" y="571054"/>
                  <a:pt x="100290" y="601729"/>
                </a:cubicBezTo>
                <a:cubicBezTo>
                  <a:pt x="49290" y="614497"/>
                  <a:pt x="5186" y="549864"/>
                  <a:pt x="0" y="501439"/>
                </a:cubicBezTo>
                <a:cubicBezTo>
                  <a:pt x="-46942" y="384189"/>
                  <a:pt x="22596" y="290445"/>
                  <a:pt x="0" y="100290"/>
                </a:cubicBezTo>
                <a:close/>
              </a:path>
            </a:pathLst>
          </a:custGeom>
          <a:solidFill>
            <a:schemeClr val="accent4">
              <a:lumMod val="20000"/>
              <a:lumOff val="80000"/>
            </a:schemeClr>
          </a:solidFill>
          <a:ln>
            <a:prstDash val="dash"/>
            <a:extLst>
              <a:ext uri="{C807C97D-BFC1-408E-A445-0C87EB9F89A2}">
                <ask:lineSketchStyleProps xmlns:ask="http://schemas.microsoft.com/office/drawing/2018/sketchyshapes" sd="42825729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90000"/>
              </a:lnSpc>
              <a:spcBef>
                <a:spcPts val="1000"/>
              </a:spcBef>
            </a:pPr>
            <a:r>
              <a:rPr lang="ar-BH" sz="2800" b="1" dirty="0">
                <a:solidFill>
                  <a:srgbClr val="FF0000"/>
                </a:solidFill>
                <a:latin typeface="Sakkal Majalla" panose="02000000000000000000" pitchFamily="2" charset="-78"/>
                <a:cs typeface="Sakkal Majalla" panose="02000000000000000000" pitchFamily="2" charset="-78"/>
              </a:rPr>
              <a:t>الخطابُ موجّه للنبيّ </a:t>
            </a:r>
            <a:r>
              <a:rPr lang="ar-BH" sz="2800" b="1"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rPr>
              <a:t> والمعنى له  وللمؤمنين بدليل ضمير الجمع في قوله : </a:t>
            </a:r>
            <a:r>
              <a:rPr lang="ar-SA" sz="2800" dirty="0">
                <a:solidFill>
                  <a:srgbClr val="FF0000"/>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800" b="1" dirty="0">
                <a:solidFill>
                  <a:srgbClr val="FF0000"/>
                </a:solidFill>
                <a:latin typeface="Times New Roman" panose="02020603050405020304" pitchFamily="18" charset="0"/>
                <a:ea typeface="Times New Roman" panose="02020603050405020304" pitchFamily="18" charset="0"/>
                <a:cs typeface="DecoType Naskh" panose="02010400000000000000" pitchFamily="2" charset="-78"/>
              </a:rPr>
              <a:t>إِذَا طَلَّقْتُمُ</a:t>
            </a:r>
            <a:r>
              <a:rPr lang="ar-SA" sz="2800" dirty="0">
                <a:solidFill>
                  <a:srgbClr val="FF0000"/>
                </a:solidFill>
                <a:latin typeface="Times New Roman" panose="02020603050405020304" pitchFamily="18" charset="0"/>
                <a:ea typeface="Times New Roman" panose="02020603050405020304" pitchFamily="18" charset="0"/>
                <a:cs typeface="DecoType Naskh" panose="02010400000000000000" pitchFamily="2" charset="-78"/>
              </a:rPr>
              <a:t>}</a:t>
            </a:r>
            <a:r>
              <a:rPr lang="ar-BH" sz="2800" b="1"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rPr>
              <a:t>وما بعده</a:t>
            </a:r>
            <a:r>
              <a:rPr lang="ar-BH" sz="2800" b="1" dirty="0">
                <a:solidFill>
                  <a:srgbClr val="FF0000"/>
                </a:solidFill>
                <a:latin typeface="Sakkal Majalla" panose="02000000000000000000" pitchFamily="2" charset="-78"/>
                <a:cs typeface="Sakkal Majalla" panose="02000000000000000000" pitchFamily="2" charset="-78"/>
              </a:rPr>
              <a:t>.</a:t>
            </a:r>
            <a:endParaRPr lang="ar-SA" sz="2800" b="1" dirty="0">
              <a:solidFill>
                <a:srgbClr val="FF0000"/>
              </a:solidFill>
              <a:latin typeface="Sakkal Majalla" panose="02000000000000000000" pitchFamily="2" charset="-78"/>
              <a:cs typeface="Sakkal Majalla" panose="02000000000000000000" pitchFamily="2" charset="-78"/>
            </a:endParaRPr>
          </a:p>
        </p:txBody>
      </p:sp>
      <p:sp>
        <p:nvSpPr>
          <p:cNvPr id="12" name="TextBox 11">
            <a:extLst>
              <a:ext uri="{FF2B5EF4-FFF2-40B4-BE49-F238E27FC236}">
                <a16:creationId xmlns:a16="http://schemas.microsoft.com/office/drawing/2014/main" id="{923F2D22-2AF2-4F78-954E-FB161A60453D}"/>
              </a:ext>
            </a:extLst>
          </p:cNvPr>
          <p:cNvSpPr txBox="1"/>
          <p:nvPr/>
        </p:nvSpPr>
        <p:spPr>
          <a:xfrm>
            <a:off x="633046" y="2135783"/>
            <a:ext cx="9746629" cy="523220"/>
          </a:xfrm>
          <a:prstGeom prst="rect">
            <a:avLst/>
          </a:prstGeom>
          <a:solidFill>
            <a:schemeClr val="accent4">
              <a:lumMod val="20000"/>
              <a:lumOff val="80000"/>
            </a:schemeClr>
          </a:solidFill>
        </p:spPr>
        <p:txBody>
          <a:bodyPr wrap="square" rtlCol="0">
            <a:spAutoFit/>
          </a:bodyPr>
          <a:lstStyle/>
          <a:p>
            <a:pPr algn="r" rtl="1"/>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أَيْ فِي أَطْهَارِهِنَّ.</a:t>
            </a:r>
            <a:endParaRPr lang="fr-FR" sz="2800" b="1" dirty="0">
              <a:solidFill>
                <a:srgbClr val="FF0000"/>
              </a:solidFill>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id="{B33DA43B-07F1-4C0D-BD2B-33E8093A178C}"/>
              </a:ext>
            </a:extLst>
          </p:cNvPr>
          <p:cNvSpPr txBox="1"/>
          <p:nvPr/>
        </p:nvSpPr>
        <p:spPr>
          <a:xfrm>
            <a:off x="507554" y="2709880"/>
            <a:ext cx="9705591" cy="523220"/>
          </a:xfrm>
          <a:prstGeom prst="rect">
            <a:avLst/>
          </a:prstGeom>
          <a:solidFill>
            <a:schemeClr val="accent4">
              <a:lumMod val="20000"/>
              <a:lumOff val="80000"/>
            </a:schemeClr>
          </a:solidFill>
        </p:spPr>
        <p:txBody>
          <a:bodyPr wrap="square" rtlCol="0">
            <a:spAutoFit/>
          </a:bodyPr>
          <a:lstStyle/>
          <a:p>
            <a:pPr algn="r" rtl="1"/>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مِنَ الْإِحْصَاءِ، وهو مَعْرِفَةُ الْعَدِّ وَضَبْطُهُ.</a:t>
            </a:r>
            <a:endParaRPr lang="fr-FR" sz="2800" b="1" dirty="0">
              <a:solidFill>
                <a:srgbClr val="FF0000"/>
              </a:solidFill>
              <a:latin typeface="Sakkal Majalla" panose="02000000000000000000" pitchFamily="2" charset="-78"/>
              <a:cs typeface="Sakkal Majalla" panose="02000000000000000000" pitchFamily="2" charset="-78"/>
            </a:endParaRPr>
          </a:p>
        </p:txBody>
      </p:sp>
      <p:sp>
        <p:nvSpPr>
          <p:cNvPr id="15" name="TextBox 14">
            <a:extLst>
              <a:ext uri="{FF2B5EF4-FFF2-40B4-BE49-F238E27FC236}">
                <a16:creationId xmlns:a16="http://schemas.microsoft.com/office/drawing/2014/main" id="{A91927FF-48FF-4702-9E74-624EBA030CF1}"/>
              </a:ext>
            </a:extLst>
          </p:cNvPr>
          <p:cNvSpPr txBox="1"/>
          <p:nvPr/>
        </p:nvSpPr>
        <p:spPr>
          <a:xfrm>
            <a:off x="493486" y="3281951"/>
            <a:ext cx="9886189" cy="523220"/>
          </a:xfrm>
          <a:prstGeom prst="rect">
            <a:avLst/>
          </a:prstGeom>
          <a:solidFill>
            <a:schemeClr val="accent4">
              <a:lumMod val="20000"/>
              <a:lumOff val="80000"/>
            </a:schemeClr>
          </a:solidFill>
        </p:spPr>
        <p:txBody>
          <a:bodyPr wrap="square" rtlCol="0">
            <a:spAutoFit/>
          </a:bodyPr>
          <a:lstStyle/>
          <a:p>
            <a:pPr algn="r" rtl="1"/>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لا يجوز.</a:t>
            </a:r>
            <a:endParaRPr lang="fr-FR" sz="2800" b="1" dirty="0">
              <a:solidFill>
                <a:srgbClr val="FF0000"/>
              </a:solidFill>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a16="http://schemas.microsoft.com/office/drawing/2014/main" id="{4BD6CD79-AE86-482A-93B1-543CB7DCC1AB}"/>
              </a:ext>
            </a:extLst>
          </p:cNvPr>
          <p:cNvSpPr txBox="1"/>
          <p:nvPr/>
        </p:nvSpPr>
        <p:spPr>
          <a:xfrm>
            <a:off x="455302" y="3848880"/>
            <a:ext cx="10222078" cy="523220"/>
          </a:xfrm>
          <a:prstGeom prst="rect">
            <a:avLst/>
          </a:prstGeom>
          <a:solidFill>
            <a:schemeClr val="accent4">
              <a:lumMod val="20000"/>
              <a:lumOff val="80000"/>
            </a:schemeClr>
          </a:solidFill>
        </p:spPr>
        <p:txBody>
          <a:bodyPr wrap="square" rtlCol="0">
            <a:spAutoFit/>
          </a:bodyPr>
          <a:lstStyle/>
          <a:p>
            <a:pPr algn="r" rtl="1"/>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من الإحداد وهو الِامْتِنَاع من الزِّينَة والطّيب.</a:t>
            </a:r>
            <a:endParaRPr lang="fr-FR" sz="2800" b="1" dirty="0">
              <a:solidFill>
                <a:srgbClr val="FF0000"/>
              </a:solidFill>
              <a:latin typeface="Sakkal Majalla" panose="02000000000000000000" pitchFamily="2" charset="-78"/>
              <a:cs typeface="Sakkal Majalla" panose="02000000000000000000" pitchFamily="2" charset="-78"/>
            </a:endParaRPr>
          </a:p>
        </p:txBody>
      </p:sp>
      <p:sp>
        <p:nvSpPr>
          <p:cNvPr id="13" name="TextBox 12">
            <a:extLst>
              <a:ext uri="{FF2B5EF4-FFF2-40B4-BE49-F238E27FC236}">
                <a16:creationId xmlns:a16="http://schemas.microsoft.com/office/drawing/2014/main" id="{DB84659F-BE85-4C8E-8C2D-82184FB20D27}"/>
              </a:ext>
            </a:extLst>
          </p:cNvPr>
          <p:cNvSpPr txBox="1"/>
          <p:nvPr/>
        </p:nvSpPr>
        <p:spPr>
          <a:xfrm>
            <a:off x="493487" y="4420951"/>
            <a:ext cx="9494576" cy="523220"/>
          </a:xfrm>
          <a:prstGeom prst="rect">
            <a:avLst/>
          </a:prstGeom>
          <a:solidFill>
            <a:schemeClr val="accent4">
              <a:lumMod val="20000"/>
              <a:lumOff val="80000"/>
            </a:schemeClr>
          </a:solidFill>
        </p:spPr>
        <p:txBody>
          <a:bodyPr wrap="square" rtlCol="0">
            <a:spAutoFit/>
          </a:bodyPr>
          <a:lstStyle/>
          <a:p>
            <a:pPr algn="r" rtl="1"/>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أكثر من ثلاثِ ليالٍ.</a:t>
            </a:r>
            <a:endParaRPr lang="fr-FR" sz="2800" b="1" dirty="0">
              <a:solidFill>
                <a:srgbClr val="FF0000"/>
              </a:solidFill>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5EABDB7E-B30C-4A42-A9B4-72F380F87F6B}"/>
              </a:ext>
            </a:extLst>
          </p:cNvPr>
          <p:cNvSpPr txBox="1"/>
          <p:nvPr/>
        </p:nvSpPr>
        <p:spPr>
          <a:xfrm>
            <a:off x="239089" y="96985"/>
            <a:ext cx="2285543" cy="400110"/>
          </a:xfrm>
          <a:custGeom>
            <a:avLst/>
            <a:gdLst>
              <a:gd name="connsiteX0" fmla="*/ 0 w 2285543"/>
              <a:gd name="connsiteY0" fmla="*/ 0 h 400110"/>
              <a:gd name="connsiteX1" fmla="*/ 571386 w 2285543"/>
              <a:gd name="connsiteY1" fmla="*/ 0 h 400110"/>
              <a:gd name="connsiteX2" fmla="*/ 1097061 w 2285543"/>
              <a:gd name="connsiteY2" fmla="*/ 0 h 400110"/>
              <a:gd name="connsiteX3" fmla="*/ 1668446 w 2285543"/>
              <a:gd name="connsiteY3" fmla="*/ 0 h 400110"/>
              <a:gd name="connsiteX4" fmla="*/ 2285543 w 2285543"/>
              <a:gd name="connsiteY4" fmla="*/ 0 h 400110"/>
              <a:gd name="connsiteX5" fmla="*/ 2285543 w 2285543"/>
              <a:gd name="connsiteY5" fmla="*/ 400110 h 400110"/>
              <a:gd name="connsiteX6" fmla="*/ 1782724 w 2285543"/>
              <a:gd name="connsiteY6" fmla="*/ 400110 h 400110"/>
              <a:gd name="connsiteX7" fmla="*/ 1279904 w 2285543"/>
              <a:gd name="connsiteY7" fmla="*/ 400110 h 400110"/>
              <a:gd name="connsiteX8" fmla="*/ 754229 w 2285543"/>
              <a:gd name="connsiteY8" fmla="*/ 400110 h 400110"/>
              <a:gd name="connsiteX9" fmla="*/ 0 w 2285543"/>
              <a:gd name="connsiteY9" fmla="*/ 400110 h 400110"/>
              <a:gd name="connsiteX10" fmla="*/ 0 w 228554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543" h="400110" fill="none" extrusionOk="0">
                <a:moveTo>
                  <a:pt x="0" y="0"/>
                </a:moveTo>
                <a:cubicBezTo>
                  <a:pt x="151479" y="-27883"/>
                  <a:pt x="415172" y="4938"/>
                  <a:pt x="571386" y="0"/>
                </a:cubicBezTo>
                <a:cubicBezTo>
                  <a:pt x="727600" y="-4938"/>
                  <a:pt x="973541" y="56883"/>
                  <a:pt x="1097061" y="0"/>
                </a:cubicBezTo>
                <a:cubicBezTo>
                  <a:pt x="1220582" y="-56883"/>
                  <a:pt x="1406634" y="17468"/>
                  <a:pt x="1668446" y="0"/>
                </a:cubicBezTo>
                <a:cubicBezTo>
                  <a:pt x="1930258" y="-17468"/>
                  <a:pt x="2146767" y="72415"/>
                  <a:pt x="2285543" y="0"/>
                </a:cubicBezTo>
                <a:cubicBezTo>
                  <a:pt x="2302022" y="155261"/>
                  <a:pt x="2245213" y="253405"/>
                  <a:pt x="2285543" y="400110"/>
                </a:cubicBezTo>
                <a:cubicBezTo>
                  <a:pt x="2161794" y="444687"/>
                  <a:pt x="1984712" y="383642"/>
                  <a:pt x="1782724" y="400110"/>
                </a:cubicBezTo>
                <a:cubicBezTo>
                  <a:pt x="1580736" y="416578"/>
                  <a:pt x="1464254" y="381978"/>
                  <a:pt x="1279904" y="400110"/>
                </a:cubicBezTo>
                <a:cubicBezTo>
                  <a:pt x="1095554" y="418242"/>
                  <a:pt x="1002953" y="378293"/>
                  <a:pt x="754229" y="400110"/>
                </a:cubicBezTo>
                <a:cubicBezTo>
                  <a:pt x="505506" y="421927"/>
                  <a:pt x="259682" y="385525"/>
                  <a:pt x="0" y="400110"/>
                </a:cubicBezTo>
                <a:cubicBezTo>
                  <a:pt x="-33816" y="268644"/>
                  <a:pt x="15284" y="96193"/>
                  <a:pt x="0" y="0"/>
                </a:cubicBezTo>
                <a:close/>
              </a:path>
              <a:path w="2285543" h="400110" stroke="0" extrusionOk="0">
                <a:moveTo>
                  <a:pt x="0" y="0"/>
                </a:moveTo>
                <a:cubicBezTo>
                  <a:pt x="203738" y="-40854"/>
                  <a:pt x="428310" y="34545"/>
                  <a:pt x="571386" y="0"/>
                </a:cubicBezTo>
                <a:cubicBezTo>
                  <a:pt x="714462" y="-34545"/>
                  <a:pt x="996757" y="834"/>
                  <a:pt x="1188482" y="0"/>
                </a:cubicBezTo>
                <a:cubicBezTo>
                  <a:pt x="1380207" y="-834"/>
                  <a:pt x="1615847" y="30218"/>
                  <a:pt x="1782724" y="0"/>
                </a:cubicBezTo>
                <a:cubicBezTo>
                  <a:pt x="1949601" y="-30218"/>
                  <a:pt x="2151933" y="33473"/>
                  <a:pt x="2285543" y="0"/>
                </a:cubicBezTo>
                <a:cubicBezTo>
                  <a:pt x="2305448" y="117899"/>
                  <a:pt x="2277901" y="260243"/>
                  <a:pt x="2285543" y="400110"/>
                </a:cubicBezTo>
                <a:cubicBezTo>
                  <a:pt x="2071787" y="422382"/>
                  <a:pt x="1867307" y="337894"/>
                  <a:pt x="1759868" y="400110"/>
                </a:cubicBezTo>
                <a:cubicBezTo>
                  <a:pt x="1652429" y="462326"/>
                  <a:pt x="1393905" y="391338"/>
                  <a:pt x="1142772" y="400110"/>
                </a:cubicBezTo>
                <a:cubicBezTo>
                  <a:pt x="891639" y="408882"/>
                  <a:pt x="724901" y="331370"/>
                  <a:pt x="525675" y="400110"/>
                </a:cubicBezTo>
                <a:cubicBezTo>
                  <a:pt x="326449" y="468850"/>
                  <a:pt x="258421" y="359642"/>
                  <a:pt x="0" y="400110"/>
                </a:cubicBezTo>
                <a:cubicBezTo>
                  <a:pt x="-32959" y="221435"/>
                  <a:pt x="14886" y="133505"/>
                  <a:pt x="0" y="0"/>
                </a:cubicBezTo>
                <a:close/>
              </a:path>
            </a:pathLst>
          </a:custGeom>
          <a:solidFill>
            <a:srgbClr val="FF99CC"/>
          </a:solidFill>
          <a:ln>
            <a:solidFill>
              <a:schemeClr val="tx1"/>
            </a:solidFill>
            <a:extLst>
              <a:ext uri="{C807C97D-BFC1-408E-A445-0C87EB9F89A2}">
                <ask:lineSketchStyleProps xmlns:ask="http://schemas.microsoft.com/office/drawing/2018/sketchyshapes" sd="1922213628">
                  <a:prstGeom prst="rect">
                    <a:avLst/>
                  </a:prstGeom>
                  <ask:type>
                    <ask:lineSketchScribble/>
                  </ask:type>
                </ask:lineSketchStyleProps>
              </a:ext>
            </a:extLst>
          </a:ln>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العِدَّة / (دين 201)</a:t>
            </a:r>
            <a:endParaRPr lang="fr-FR" sz="2000" b="1" dirty="0">
              <a:latin typeface="Sakkal Majalla" panose="02000000000000000000" pitchFamily="2" charset="-78"/>
              <a:cs typeface="Sakkal Majalla" panose="02000000000000000000" pitchFamily="2" charset="-78"/>
            </a:endParaRPr>
          </a:p>
        </p:txBody>
      </p:sp>
      <p:sp>
        <p:nvSpPr>
          <p:cNvPr id="18" name="Cloud 17">
            <a:extLst>
              <a:ext uri="{FF2B5EF4-FFF2-40B4-BE49-F238E27FC236}">
                <a16:creationId xmlns:a16="http://schemas.microsoft.com/office/drawing/2014/main" id="{00F34A8E-5E43-4262-80D2-826E8B3C8D56}"/>
              </a:ext>
            </a:extLst>
          </p:cNvPr>
          <p:cNvSpPr/>
          <p:nvPr/>
        </p:nvSpPr>
        <p:spPr>
          <a:xfrm>
            <a:off x="80065" y="873995"/>
            <a:ext cx="1565049" cy="108313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000" dirty="0">
                <a:latin typeface="Sakkal Majalla" panose="02000000000000000000" pitchFamily="2" charset="-78"/>
                <a:cs typeface="Sakkal Majalla" panose="02000000000000000000" pitchFamily="2" charset="-78"/>
              </a:rPr>
              <a:t>الإجابة</a:t>
            </a:r>
            <a:endParaRPr lang="en-US" sz="3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552382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ppt_x</p:attrName>
                                        </p:attrNameLst>
                                      </p:cBhvr>
                                      <p:tavLst>
                                        <p:tav tm="0">
                                          <p:val>
                                            <p:strVal val="#ppt_x"/>
                                          </p:val>
                                        </p:tav>
                                        <p:tav tm="100000">
                                          <p:val>
                                            <p:strVal val="#ppt_x"/>
                                          </p:val>
                                        </p:tav>
                                      </p:tavLst>
                                    </p:anim>
                                    <p:anim calcmode="lin" valueType="num">
                                      <p:cBhvr>
                                        <p:cTn id="13" dur="2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4500"/>
                            </p:stCondLst>
                            <p:childTnLst>
                              <p:par>
                                <p:cTn id="19" presetID="42" presetClass="entr" presetSubtype="0"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5500"/>
                            </p:stCondLst>
                            <p:childTnLst>
                              <p:par>
                                <p:cTn id="25" presetID="42" presetClass="entr" presetSubtype="0" fill="hold"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1000"/>
                                        <p:tgtEl>
                                          <p:spTgt spid="6">
                                            <p:txEl>
                                              <p:pRg st="1" end="1"/>
                                            </p:txEl>
                                          </p:spTgt>
                                        </p:tgtEl>
                                      </p:cBhvr>
                                    </p:animEffect>
                                    <p:anim calcmode="lin" valueType="num">
                                      <p:cBhvr>
                                        <p:cTn id="2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6500"/>
                            </p:stCondLst>
                            <p:childTnLst>
                              <p:par>
                                <p:cTn id="31" presetID="42" presetClass="entr" presetSubtype="0" fill="hold" nodeType="after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7500"/>
                            </p:stCondLst>
                            <p:childTnLst>
                              <p:par>
                                <p:cTn id="37" presetID="42" presetClass="entr" presetSubtype="0" fill="hold" nodeType="after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1000"/>
                                        <p:tgtEl>
                                          <p:spTgt spid="6">
                                            <p:txEl>
                                              <p:pRg st="3" end="3"/>
                                            </p:txEl>
                                          </p:spTgt>
                                        </p:tgtEl>
                                      </p:cBhvr>
                                    </p:animEffect>
                                    <p:anim calcmode="lin" valueType="num">
                                      <p:cBhvr>
                                        <p:cTn id="4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8500"/>
                            </p:stCondLst>
                            <p:childTnLst>
                              <p:par>
                                <p:cTn id="43" presetID="42" presetClass="entr" presetSubtype="0" fill="hold" nodeType="after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fade">
                                      <p:cBhvr>
                                        <p:cTn id="45" dur="1000"/>
                                        <p:tgtEl>
                                          <p:spTgt spid="6">
                                            <p:txEl>
                                              <p:pRg st="4" end="4"/>
                                            </p:txEl>
                                          </p:spTgt>
                                        </p:tgtEl>
                                      </p:cBhvr>
                                    </p:animEffect>
                                    <p:anim calcmode="lin" valueType="num">
                                      <p:cBhvr>
                                        <p:cTn id="4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1000" fill="hold"/>
                                        <p:tgtEl>
                                          <p:spTgt spid="18"/>
                                        </p:tgtEl>
                                        <p:attrNameLst>
                                          <p:attrName>ppt_w</p:attrName>
                                        </p:attrNameLst>
                                      </p:cBhvr>
                                      <p:tavLst>
                                        <p:tav tm="0">
                                          <p:val>
                                            <p:fltVal val="0"/>
                                          </p:val>
                                        </p:tav>
                                        <p:tav tm="100000">
                                          <p:val>
                                            <p:strVal val="#ppt_w"/>
                                          </p:val>
                                        </p:tav>
                                      </p:tavLst>
                                    </p:anim>
                                    <p:anim calcmode="lin" valueType="num">
                                      <p:cBhvr>
                                        <p:cTn id="64" dur="1000" fill="hold"/>
                                        <p:tgtEl>
                                          <p:spTgt spid="18"/>
                                        </p:tgtEl>
                                        <p:attrNameLst>
                                          <p:attrName>ppt_h</p:attrName>
                                        </p:attrNameLst>
                                      </p:cBhvr>
                                      <p:tavLst>
                                        <p:tav tm="0">
                                          <p:val>
                                            <p:fltVal val="0"/>
                                          </p:val>
                                        </p:tav>
                                        <p:tav tm="100000">
                                          <p:val>
                                            <p:strVal val="#ppt_h"/>
                                          </p:val>
                                        </p:tav>
                                      </p:tavLst>
                                    </p:anim>
                                    <p:anim calcmode="lin" valueType="num">
                                      <p:cBhvr>
                                        <p:cTn id="65" dur="1000" fill="hold"/>
                                        <p:tgtEl>
                                          <p:spTgt spid="18"/>
                                        </p:tgtEl>
                                        <p:attrNameLst>
                                          <p:attrName>style.rotation</p:attrName>
                                        </p:attrNameLst>
                                      </p:cBhvr>
                                      <p:tavLst>
                                        <p:tav tm="0">
                                          <p:val>
                                            <p:fltVal val="90"/>
                                          </p:val>
                                        </p:tav>
                                        <p:tav tm="100000">
                                          <p:val>
                                            <p:fltVal val="0"/>
                                          </p:val>
                                        </p:tav>
                                      </p:tavLst>
                                    </p:anim>
                                    <p:animEffect transition="in" filter="fade">
                                      <p:cBhvr>
                                        <p:cTn id="66" dur="10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580">
                                          <p:stCondLst>
                                            <p:cond delay="0"/>
                                          </p:stCondLst>
                                        </p:cTn>
                                        <p:tgtEl>
                                          <p:spTgt spid="12"/>
                                        </p:tgtEl>
                                      </p:cBhvr>
                                    </p:animEffect>
                                    <p:anim calcmode="lin" valueType="num">
                                      <p:cBhvr>
                                        <p:cTn id="7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7" dur="26">
                                          <p:stCondLst>
                                            <p:cond delay="650"/>
                                          </p:stCondLst>
                                        </p:cTn>
                                        <p:tgtEl>
                                          <p:spTgt spid="12"/>
                                        </p:tgtEl>
                                      </p:cBhvr>
                                      <p:to x="100000" y="60000"/>
                                    </p:animScale>
                                    <p:animScale>
                                      <p:cBhvr>
                                        <p:cTn id="78" dur="166" decel="50000">
                                          <p:stCondLst>
                                            <p:cond delay="676"/>
                                          </p:stCondLst>
                                        </p:cTn>
                                        <p:tgtEl>
                                          <p:spTgt spid="12"/>
                                        </p:tgtEl>
                                      </p:cBhvr>
                                      <p:to x="100000" y="100000"/>
                                    </p:animScale>
                                    <p:animScale>
                                      <p:cBhvr>
                                        <p:cTn id="79" dur="26">
                                          <p:stCondLst>
                                            <p:cond delay="1312"/>
                                          </p:stCondLst>
                                        </p:cTn>
                                        <p:tgtEl>
                                          <p:spTgt spid="12"/>
                                        </p:tgtEl>
                                      </p:cBhvr>
                                      <p:to x="100000" y="80000"/>
                                    </p:animScale>
                                    <p:animScale>
                                      <p:cBhvr>
                                        <p:cTn id="80" dur="166" decel="50000">
                                          <p:stCondLst>
                                            <p:cond delay="1338"/>
                                          </p:stCondLst>
                                        </p:cTn>
                                        <p:tgtEl>
                                          <p:spTgt spid="12"/>
                                        </p:tgtEl>
                                      </p:cBhvr>
                                      <p:to x="100000" y="100000"/>
                                    </p:animScale>
                                    <p:animScale>
                                      <p:cBhvr>
                                        <p:cTn id="81" dur="26">
                                          <p:stCondLst>
                                            <p:cond delay="1642"/>
                                          </p:stCondLst>
                                        </p:cTn>
                                        <p:tgtEl>
                                          <p:spTgt spid="12"/>
                                        </p:tgtEl>
                                      </p:cBhvr>
                                      <p:to x="100000" y="90000"/>
                                    </p:animScale>
                                    <p:animScale>
                                      <p:cBhvr>
                                        <p:cTn id="82" dur="166" decel="50000">
                                          <p:stCondLst>
                                            <p:cond delay="1668"/>
                                          </p:stCondLst>
                                        </p:cTn>
                                        <p:tgtEl>
                                          <p:spTgt spid="12"/>
                                        </p:tgtEl>
                                      </p:cBhvr>
                                      <p:to x="100000" y="100000"/>
                                    </p:animScale>
                                    <p:animScale>
                                      <p:cBhvr>
                                        <p:cTn id="83" dur="26">
                                          <p:stCondLst>
                                            <p:cond delay="1808"/>
                                          </p:stCondLst>
                                        </p:cTn>
                                        <p:tgtEl>
                                          <p:spTgt spid="12"/>
                                        </p:tgtEl>
                                      </p:cBhvr>
                                      <p:to x="100000" y="95000"/>
                                    </p:animScale>
                                    <p:animScale>
                                      <p:cBhvr>
                                        <p:cTn id="84" dur="166" decel="50000">
                                          <p:stCondLst>
                                            <p:cond delay="1834"/>
                                          </p:stCondLst>
                                        </p:cTn>
                                        <p:tgtEl>
                                          <p:spTgt spid="12"/>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down)">
                                      <p:cBhvr>
                                        <p:cTn id="89" dur="580">
                                          <p:stCondLst>
                                            <p:cond delay="0"/>
                                          </p:stCondLst>
                                        </p:cTn>
                                        <p:tgtEl>
                                          <p:spTgt spid="14"/>
                                        </p:tgtEl>
                                      </p:cBhvr>
                                    </p:animEffect>
                                    <p:anim calcmode="lin" valueType="num">
                                      <p:cBhvr>
                                        <p:cTn id="9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5" dur="26">
                                          <p:stCondLst>
                                            <p:cond delay="650"/>
                                          </p:stCondLst>
                                        </p:cTn>
                                        <p:tgtEl>
                                          <p:spTgt spid="14"/>
                                        </p:tgtEl>
                                      </p:cBhvr>
                                      <p:to x="100000" y="60000"/>
                                    </p:animScale>
                                    <p:animScale>
                                      <p:cBhvr>
                                        <p:cTn id="96" dur="166" decel="50000">
                                          <p:stCondLst>
                                            <p:cond delay="676"/>
                                          </p:stCondLst>
                                        </p:cTn>
                                        <p:tgtEl>
                                          <p:spTgt spid="14"/>
                                        </p:tgtEl>
                                      </p:cBhvr>
                                      <p:to x="100000" y="100000"/>
                                    </p:animScale>
                                    <p:animScale>
                                      <p:cBhvr>
                                        <p:cTn id="97" dur="26">
                                          <p:stCondLst>
                                            <p:cond delay="1312"/>
                                          </p:stCondLst>
                                        </p:cTn>
                                        <p:tgtEl>
                                          <p:spTgt spid="14"/>
                                        </p:tgtEl>
                                      </p:cBhvr>
                                      <p:to x="100000" y="80000"/>
                                    </p:animScale>
                                    <p:animScale>
                                      <p:cBhvr>
                                        <p:cTn id="98" dur="166" decel="50000">
                                          <p:stCondLst>
                                            <p:cond delay="1338"/>
                                          </p:stCondLst>
                                        </p:cTn>
                                        <p:tgtEl>
                                          <p:spTgt spid="14"/>
                                        </p:tgtEl>
                                      </p:cBhvr>
                                      <p:to x="100000" y="100000"/>
                                    </p:animScale>
                                    <p:animScale>
                                      <p:cBhvr>
                                        <p:cTn id="99" dur="26">
                                          <p:stCondLst>
                                            <p:cond delay="1642"/>
                                          </p:stCondLst>
                                        </p:cTn>
                                        <p:tgtEl>
                                          <p:spTgt spid="14"/>
                                        </p:tgtEl>
                                      </p:cBhvr>
                                      <p:to x="100000" y="90000"/>
                                    </p:animScale>
                                    <p:animScale>
                                      <p:cBhvr>
                                        <p:cTn id="100" dur="166" decel="50000">
                                          <p:stCondLst>
                                            <p:cond delay="1668"/>
                                          </p:stCondLst>
                                        </p:cTn>
                                        <p:tgtEl>
                                          <p:spTgt spid="14"/>
                                        </p:tgtEl>
                                      </p:cBhvr>
                                      <p:to x="100000" y="100000"/>
                                    </p:animScale>
                                    <p:animScale>
                                      <p:cBhvr>
                                        <p:cTn id="101" dur="26">
                                          <p:stCondLst>
                                            <p:cond delay="1808"/>
                                          </p:stCondLst>
                                        </p:cTn>
                                        <p:tgtEl>
                                          <p:spTgt spid="14"/>
                                        </p:tgtEl>
                                      </p:cBhvr>
                                      <p:to x="100000" y="95000"/>
                                    </p:animScale>
                                    <p:animScale>
                                      <p:cBhvr>
                                        <p:cTn id="102" dur="166" decel="50000">
                                          <p:stCondLst>
                                            <p:cond delay="1834"/>
                                          </p:stCondLst>
                                        </p:cTn>
                                        <p:tgtEl>
                                          <p:spTgt spid="14"/>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80">
                                          <p:stCondLst>
                                            <p:cond delay="0"/>
                                          </p:stCondLst>
                                        </p:cTn>
                                        <p:tgtEl>
                                          <p:spTgt spid="15"/>
                                        </p:tgtEl>
                                      </p:cBhvr>
                                    </p:animEffect>
                                    <p:anim calcmode="lin" valueType="num">
                                      <p:cBhvr>
                                        <p:cTn id="10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13" dur="26">
                                          <p:stCondLst>
                                            <p:cond delay="650"/>
                                          </p:stCondLst>
                                        </p:cTn>
                                        <p:tgtEl>
                                          <p:spTgt spid="15"/>
                                        </p:tgtEl>
                                      </p:cBhvr>
                                      <p:to x="100000" y="60000"/>
                                    </p:animScale>
                                    <p:animScale>
                                      <p:cBhvr>
                                        <p:cTn id="114" dur="166" decel="50000">
                                          <p:stCondLst>
                                            <p:cond delay="676"/>
                                          </p:stCondLst>
                                        </p:cTn>
                                        <p:tgtEl>
                                          <p:spTgt spid="15"/>
                                        </p:tgtEl>
                                      </p:cBhvr>
                                      <p:to x="100000" y="100000"/>
                                    </p:animScale>
                                    <p:animScale>
                                      <p:cBhvr>
                                        <p:cTn id="115" dur="26">
                                          <p:stCondLst>
                                            <p:cond delay="1312"/>
                                          </p:stCondLst>
                                        </p:cTn>
                                        <p:tgtEl>
                                          <p:spTgt spid="15"/>
                                        </p:tgtEl>
                                      </p:cBhvr>
                                      <p:to x="100000" y="80000"/>
                                    </p:animScale>
                                    <p:animScale>
                                      <p:cBhvr>
                                        <p:cTn id="116" dur="166" decel="50000">
                                          <p:stCondLst>
                                            <p:cond delay="1338"/>
                                          </p:stCondLst>
                                        </p:cTn>
                                        <p:tgtEl>
                                          <p:spTgt spid="15"/>
                                        </p:tgtEl>
                                      </p:cBhvr>
                                      <p:to x="100000" y="100000"/>
                                    </p:animScale>
                                    <p:animScale>
                                      <p:cBhvr>
                                        <p:cTn id="117" dur="26">
                                          <p:stCondLst>
                                            <p:cond delay="1642"/>
                                          </p:stCondLst>
                                        </p:cTn>
                                        <p:tgtEl>
                                          <p:spTgt spid="15"/>
                                        </p:tgtEl>
                                      </p:cBhvr>
                                      <p:to x="100000" y="90000"/>
                                    </p:animScale>
                                    <p:animScale>
                                      <p:cBhvr>
                                        <p:cTn id="118" dur="166" decel="50000">
                                          <p:stCondLst>
                                            <p:cond delay="1668"/>
                                          </p:stCondLst>
                                        </p:cTn>
                                        <p:tgtEl>
                                          <p:spTgt spid="15"/>
                                        </p:tgtEl>
                                      </p:cBhvr>
                                      <p:to x="100000" y="100000"/>
                                    </p:animScale>
                                    <p:animScale>
                                      <p:cBhvr>
                                        <p:cTn id="119" dur="26">
                                          <p:stCondLst>
                                            <p:cond delay="1808"/>
                                          </p:stCondLst>
                                        </p:cTn>
                                        <p:tgtEl>
                                          <p:spTgt spid="15"/>
                                        </p:tgtEl>
                                      </p:cBhvr>
                                      <p:to x="100000" y="95000"/>
                                    </p:animScale>
                                    <p:animScale>
                                      <p:cBhvr>
                                        <p:cTn id="120" dur="166" decel="50000">
                                          <p:stCondLst>
                                            <p:cond delay="1834"/>
                                          </p:stCondLst>
                                        </p:cTn>
                                        <p:tgtEl>
                                          <p:spTgt spid="15"/>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grpId="0" nodeType="click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wipe(down)">
                                      <p:cBhvr>
                                        <p:cTn id="125" dur="580">
                                          <p:stCondLst>
                                            <p:cond delay="0"/>
                                          </p:stCondLst>
                                        </p:cTn>
                                        <p:tgtEl>
                                          <p:spTgt spid="16"/>
                                        </p:tgtEl>
                                      </p:cBhvr>
                                    </p:animEffect>
                                    <p:anim calcmode="lin" valueType="num">
                                      <p:cBhvr>
                                        <p:cTn id="12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1" dur="26">
                                          <p:stCondLst>
                                            <p:cond delay="650"/>
                                          </p:stCondLst>
                                        </p:cTn>
                                        <p:tgtEl>
                                          <p:spTgt spid="16"/>
                                        </p:tgtEl>
                                      </p:cBhvr>
                                      <p:to x="100000" y="60000"/>
                                    </p:animScale>
                                    <p:animScale>
                                      <p:cBhvr>
                                        <p:cTn id="132" dur="166" decel="50000">
                                          <p:stCondLst>
                                            <p:cond delay="676"/>
                                          </p:stCondLst>
                                        </p:cTn>
                                        <p:tgtEl>
                                          <p:spTgt spid="16"/>
                                        </p:tgtEl>
                                      </p:cBhvr>
                                      <p:to x="100000" y="100000"/>
                                    </p:animScale>
                                    <p:animScale>
                                      <p:cBhvr>
                                        <p:cTn id="133" dur="26">
                                          <p:stCondLst>
                                            <p:cond delay="1312"/>
                                          </p:stCondLst>
                                        </p:cTn>
                                        <p:tgtEl>
                                          <p:spTgt spid="16"/>
                                        </p:tgtEl>
                                      </p:cBhvr>
                                      <p:to x="100000" y="80000"/>
                                    </p:animScale>
                                    <p:animScale>
                                      <p:cBhvr>
                                        <p:cTn id="134" dur="166" decel="50000">
                                          <p:stCondLst>
                                            <p:cond delay="1338"/>
                                          </p:stCondLst>
                                        </p:cTn>
                                        <p:tgtEl>
                                          <p:spTgt spid="16"/>
                                        </p:tgtEl>
                                      </p:cBhvr>
                                      <p:to x="100000" y="100000"/>
                                    </p:animScale>
                                    <p:animScale>
                                      <p:cBhvr>
                                        <p:cTn id="135" dur="26">
                                          <p:stCondLst>
                                            <p:cond delay="1642"/>
                                          </p:stCondLst>
                                        </p:cTn>
                                        <p:tgtEl>
                                          <p:spTgt spid="16"/>
                                        </p:tgtEl>
                                      </p:cBhvr>
                                      <p:to x="100000" y="90000"/>
                                    </p:animScale>
                                    <p:animScale>
                                      <p:cBhvr>
                                        <p:cTn id="136" dur="166" decel="50000">
                                          <p:stCondLst>
                                            <p:cond delay="1668"/>
                                          </p:stCondLst>
                                        </p:cTn>
                                        <p:tgtEl>
                                          <p:spTgt spid="16"/>
                                        </p:tgtEl>
                                      </p:cBhvr>
                                      <p:to x="100000" y="100000"/>
                                    </p:animScale>
                                    <p:animScale>
                                      <p:cBhvr>
                                        <p:cTn id="137" dur="26">
                                          <p:stCondLst>
                                            <p:cond delay="1808"/>
                                          </p:stCondLst>
                                        </p:cTn>
                                        <p:tgtEl>
                                          <p:spTgt spid="16"/>
                                        </p:tgtEl>
                                      </p:cBhvr>
                                      <p:to x="100000" y="95000"/>
                                    </p:animScale>
                                    <p:animScale>
                                      <p:cBhvr>
                                        <p:cTn id="138" dur="166" decel="50000">
                                          <p:stCondLst>
                                            <p:cond delay="1834"/>
                                          </p:stCondLst>
                                        </p:cTn>
                                        <p:tgtEl>
                                          <p:spTgt spid="16"/>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grpId="0" nodeType="clickEffect">
                                  <p:stCondLst>
                                    <p:cond delay="0"/>
                                  </p:stCondLst>
                                  <p:childTnLst>
                                    <p:set>
                                      <p:cBhvr>
                                        <p:cTn id="142" dur="1" fill="hold">
                                          <p:stCondLst>
                                            <p:cond delay="0"/>
                                          </p:stCondLst>
                                        </p:cTn>
                                        <p:tgtEl>
                                          <p:spTgt spid="13"/>
                                        </p:tgtEl>
                                        <p:attrNameLst>
                                          <p:attrName>style.visibility</p:attrName>
                                        </p:attrNameLst>
                                      </p:cBhvr>
                                      <p:to>
                                        <p:strVal val="visible"/>
                                      </p:to>
                                    </p:set>
                                    <p:animEffect transition="in" filter="wipe(down)">
                                      <p:cBhvr>
                                        <p:cTn id="143" dur="580">
                                          <p:stCondLst>
                                            <p:cond delay="0"/>
                                          </p:stCondLst>
                                        </p:cTn>
                                        <p:tgtEl>
                                          <p:spTgt spid="13"/>
                                        </p:tgtEl>
                                      </p:cBhvr>
                                    </p:animEffect>
                                    <p:anim calcmode="lin" valueType="num">
                                      <p:cBhvr>
                                        <p:cTn id="1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49" dur="26">
                                          <p:stCondLst>
                                            <p:cond delay="650"/>
                                          </p:stCondLst>
                                        </p:cTn>
                                        <p:tgtEl>
                                          <p:spTgt spid="13"/>
                                        </p:tgtEl>
                                      </p:cBhvr>
                                      <p:to x="100000" y="60000"/>
                                    </p:animScale>
                                    <p:animScale>
                                      <p:cBhvr>
                                        <p:cTn id="150" dur="166" decel="50000">
                                          <p:stCondLst>
                                            <p:cond delay="676"/>
                                          </p:stCondLst>
                                        </p:cTn>
                                        <p:tgtEl>
                                          <p:spTgt spid="13"/>
                                        </p:tgtEl>
                                      </p:cBhvr>
                                      <p:to x="100000" y="100000"/>
                                    </p:animScale>
                                    <p:animScale>
                                      <p:cBhvr>
                                        <p:cTn id="151" dur="26">
                                          <p:stCondLst>
                                            <p:cond delay="1312"/>
                                          </p:stCondLst>
                                        </p:cTn>
                                        <p:tgtEl>
                                          <p:spTgt spid="13"/>
                                        </p:tgtEl>
                                      </p:cBhvr>
                                      <p:to x="100000" y="80000"/>
                                    </p:animScale>
                                    <p:animScale>
                                      <p:cBhvr>
                                        <p:cTn id="152" dur="166" decel="50000">
                                          <p:stCondLst>
                                            <p:cond delay="1338"/>
                                          </p:stCondLst>
                                        </p:cTn>
                                        <p:tgtEl>
                                          <p:spTgt spid="13"/>
                                        </p:tgtEl>
                                      </p:cBhvr>
                                      <p:to x="100000" y="100000"/>
                                    </p:animScale>
                                    <p:animScale>
                                      <p:cBhvr>
                                        <p:cTn id="153" dur="26">
                                          <p:stCondLst>
                                            <p:cond delay="1642"/>
                                          </p:stCondLst>
                                        </p:cTn>
                                        <p:tgtEl>
                                          <p:spTgt spid="13"/>
                                        </p:tgtEl>
                                      </p:cBhvr>
                                      <p:to x="100000" y="90000"/>
                                    </p:animScale>
                                    <p:animScale>
                                      <p:cBhvr>
                                        <p:cTn id="154" dur="166" decel="50000">
                                          <p:stCondLst>
                                            <p:cond delay="1668"/>
                                          </p:stCondLst>
                                        </p:cTn>
                                        <p:tgtEl>
                                          <p:spTgt spid="13"/>
                                        </p:tgtEl>
                                      </p:cBhvr>
                                      <p:to x="100000" y="100000"/>
                                    </p:animScale>
                                    <p:animScale>
                                      <p:cBhvr>
                                        <p:cTn id="155" dur="26">
                                          <p:stCondLst>
                                            <p:cond delay="1808"/>
                                          </p:stCondLst>
                                        </p:cTn>
                                        <p:tgtEl>
                                          <p:spTgt spid="13"/>
                                        </p:tgtEl>
                                      </p:cBhvr>
                                      <p:to x="100000" y="95000"/>
                                    </p:animScale>
                                    <p:animScale>
                                      <p:cBhvr>
                                        <p:cTn id="156" dur="166" decel="50000">
                                          <p:stCondLst>
                                            <p:cond delay="1834"/>
                                          </p:stCondLst>
                                        </p:cTn>
                                        <p:tgtEl>
                                          <p:spTgt spid="13"/>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56" presetClass="entr" presetSubtype="0" fill="hold" nodeType="clickEffect">
                                  <p:stCondLst>
                                    <p:cond delay="0"/>
                                  </p:stCondLst>
                                  <p:iterate type="lt">
                                    <p:tmPct val="10000"/>
                                  </p:iterate>
                                  <p:childTnLst>
                                    <p:set>
                                      <p:cBhvr>
                                        <p:cTn id="160" dur="1" fill="hold">
                                          <p:stCondLst>
                                            <p:cond delay="0"/>
                                          </p:stCondLst>
                                        </p:cTn>
                                        <p:tgtEl>
                                          <p:spTgt spid="8">
                                            <p:txEl>
                                              <p:pRg st="0" end="0"/>
                                            </p:txEl>
                                          </p:spTgt>
                                        </p:tgtEl>
                                        <p:attrNameLst>
                                          <p:attrName>style.visibility</p:attrName>
                                        </p:attrNameLst>
                                      </p:cBhvr>
                                      <p:to>
                                        <p:strVal val="visible"/>
                                      </p:to>
                                    </p:set>
                                    <p:anim by="(-#ppt_w*2)" calcmode="lin" valueType="num">
                                      <p:cBhvr rctx="PPT">
                                        <p:cTn id="161" dur="500" autoRev="1" fill="hold">
                                          <p:stCondLst>
                                            <p:cond delay="0"/>
                                          </p:stCondLst>
                                        </p:cTn>
                                        <p:tgtEl>
                                          <p:spTgt spid="8">
                                            <p:txEl>
                                              <p:pRg st="0" end="0"/>
                                            </p:txEl>
                                          </p:spTgt>
                                        </p:tgtEl>
                                        <p:attrNameLst>
                                          <p:attrName>ppt_w</p:attrName>
                                        </p:attrNameLst>
                                      </p:cBhvr>
                                    </p:anim>
                                    <p:anim by="(#ppt_w*0.50)" calcmode="lin" valueType="num">
                                      <p:cBhvr>
                                        <p:cTn id="162" dur="500" decel="50000" autoRev="1" fill="hold">
                                          <p:stCondLst>
                                            <p:cond delay="0"/>
                                          </p:stCondLst>
                                        </p:cTn>
                                        <p:tgtEl>
                                          <p:spTgt spid="8">
                                            <p:txEl>
                                              <p:pRg st="0" end="0"/>
                                            </p:txEl>
                                          </p:spTgt>
                                        </p:tgtEl>
                                        <p:attrNameLst>
                                          <p:attrName>ppt_x</p:attrName>
                                        </p:attrNameLst>
                                      </p:cBhvr>
                                    </p:anim>
                                    <p:anim from="(-#ppt_h/2)" to="(#ppt_y)" calcmode="lin" valueType="num">
                                      <p:cBhvr>
                                        <p:cTn id="163" dur="1000" fill="hold">
                                          <p:stCondLst>
                                            <p:cond delay="0"/>
                                          </p:stCondLst>
                                        </p:cTn>
                                        <p:tgtEl>
                                          <p:spTgt spid="8">
                                            <p:txEl>
                                              <p:pRg st="0" end="0"/>
                                            </p:txEl>
                                          </p:spTgt>
                                        </p:tgtEl>
                                        <p:attrNameLst>
                                          <p:attrName>ppt_y</p:attrName>
                                        </p:attrNameLst>
                                      </p:cBhvr>
                                    </p:anim>
                                    <p:animRot by="21600000">
                                      <p:cBhvr>
                                        <p:cTn id="164" dur="1000" fill="hold">
                                          <p:stCondLst>
                                            <p:cond delay="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2" grpId="0" animBg="1"/>
      <p:bldP spid="14" grpId="0" animBg="1"/>
      <p:bldP spid="15" grpId="0" animBg="1"/>
      <p:bldP spid="16" grpId="0" animBg="1"/>
      <p:bldP spid="13"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a:extLst>
              <a:ext uri="{FF2B5EF4-FFF2-40B4-BE49-F238E27FC236}">
                <a16:creationId xmlns:a16="http://schemas.microsoft.com/office/drawing/2014/main" id="{38A7F84C-5636-44AB-B1FB-AFA885133FD1}"/>
              </a:ext>
            </a:extLst>
          </p:cNvPr>
          <p:cNvSpPr/>
          <p:nvPr/>
        </p:nvSpPr>
        <p:spPr>
          <a:xfrm>
            <a:off x="2982350" y="1506089"/>
            <a:ext cx="8958771" cy="597556"/>
          </a:xfrm>
          <a:custGeom>
            <a:avLst/>
            <a:gdLst>
              <a:gd name="connsiteX0" fmla="*/ 0 w 8958771"/>
              <a:gd name="connsiteY0" fmla="*/ 99593 h 597556"/>
              <a:gd name="connsiteX1" fmla="*/ 99593 w 8958771"/>
              <a:gd name="connsiteY1" fmla="*/ 0 h 597556"/>
              <a:gd name="connsiteX2" fmla="*/ 595969 w 8958771"/>
              <a:gd name="connsiteY2" fmla="*/ 0 h 597556"/>
              <a:gd name="connsiteX3" fmla="*/ 917154 w 8958771"/>
              <a:gd name="connsiteY3" fmla="*/ 0 h 597556"/>
              <a:gd name="connsiteX4" fmla="*/ 1238339 w 8958771"/>
              <a:gd name="connsiteY4" fmla="*/ 0 h 597556"/>
              <a:gd name="connsiteX5" fmla="*/ 1822311 w 8958771"/>
              <a:gd name="connsiteY5" fmla="*/ 0 h 597556"/>
              <a:gd name="connsiteX6" fmla="*/ 2318688 w 8958771"/>
              <a:gd name="connsiteY6" fmla="*/ 0 h 597556"/>
              <a:gd name="connsiteX7" fmla="*/ 2727468 w 8958771"/>
              <a:gd name="connsiteY7" fmla="*/ 0 h 597556"/>
              <a:gd name="connsiteX8" fmla="*/ 3048653 w 8958771"/>
              <a:gd name="connsiteY8" fmla="*/ 0 h 597556"/>
              <a:gd name="connsiteX9" fmla="*/ 3457434 w 8958771"/>
              <a:gd name="connsiteY9" fmla="*/ 0 h 597556"/>
              <a:gd name="connsiteX10" fmla="*/ 4041406 w 8958771"/>
              <a:gd name="connsiteY10" fmla="*/ 0 h 597556"/>
              <a:gd name="connsiteX11" fmla="*/ 4625379 w 8958771"/>
              <a:gd name="connsiteY11" fmla="*/ 0 h 597556"/>
              <a:gd name="connsiteX12" fmla="*/ 4946563 w 8958771"/>
              <a:gd name="connsiteY12" fmla="*/ 0 h 597556"/>
              <a:gd name="connsiteX13" fmla="*/ 5618132 w 8958771"/>
              <a:gd name="connsiteY13" fmla="*/ 0 h 597556"/>
              <a:gd name="connsiteX14" fmla="*/ 6289700 w 8958771"/>
              <a:gd name="connsiteY14" fmla="*/ 0 h 597556"/>
              <a:gd name="connsiteX15" fmla="*/ 6786076 w 8958771"/>
              <a:gd name="connsiteY15" fmla="*/ 0 h 597556"/>
              <a:gd name="connsiteX16" fmla="*/ 7370049 w 8958771"/>
              <a:gd name="connsiteY16" fmla="*/ 0 h 597556"/>
              <a:gd name="connsiteX17" fmla="*/ 7954021 w 8958771"/>
              <a:gd name="connsiteY17" fmla="*/ 0 h 597556"/>
              <a:gd name="connsiteX18" fmla="*/ 8859178 w 8958771"/>
              <a:gd name="connsiteY18" fmla="*/ 0 h 597556"/>
              <a:gd name="connsiteX19" fmla="*/ 8958771 w 8958771"/>
              <a:gd name="connsiteY19" fmla="*/ 99593 h 597556"/>
              <a:gd name="connsiteX20" fmla="*/ 8958771 w 8958771"/>
              <a:gd name="connsiteY20" fmla="*/ 497963 h 597556"/>
              <a:gd name="connsiteX21" fmla="*/ 8859178 w 8958771"/>
              <a:gd name="connsiteY21" fmla="*/ 597556 h 597556"/>
              <a:gd name="connsiteX22" fmla="*/ 8537993 w 8958771"/>
              <a:gd name="connsiteY22" fmla="*/ 597556 h 597556"/>
              <a:gd name="connsiteX23" fmla="*/ 8216808 w 8958771"/>
              <a:gd name="connsiteY23" fmla="*/ 597556 h 597556"/>
              <a:gd name="connsiteX24" fmla="*/ 7545240 w 8958771"/>
              <a:gd name="connsiteY24" fmla="*/ 597556 h 597556"/>
              <a:gd name="connsiteX25" fmla="*/ 7136460 w 8958771"/>
              <a:gd name="connsiteY25" fmla="*/ 597556 h 597556"/>
              <a:gd name="connsiteX26" fmla="*/ 6640083 w 8958771"/>
              <a:gd name="connsiteY26" fmla="*/ 597556 h 597556"/>
              <a:gd name="connsiteX27" fmla="*/ 6056111 w 8958771"/>
              <a:gd name="connsiteY27" fmla="*/ 597556 h 597556"/>
              <a:gd name="connsiteX28" fmla="*/ 5734926 w 8958771"/>
              <a:gd name="connsiteY28" fmla="*/ 597556 h 597556"/>
              <a:gd name="connsiteX29" fmla="*/ 5326145 w 8958771"/>
              <a:gd name="connsiteY29" fmla="*/ 597556 h 597556"/>
              <a:gd name="connsiteX30" fmla="*/ 4566981 w 8958771"/>
              <a:gd name="connsiteY30" fmla="*/ 597556 h 597556"/>
              <a:gd name="connsiteX31" fmla="*/ 3983009 w 8958771"/>
              <a:gd name="connsiteY31" fmla="*/ 597556 h 597556"/>
              <a:gd name="connsiteX32" fmla="*/ 3661824 w 8958771"/>
              <a:gd name="connsiteY32" fmla="*/ 597556 h 597556"/>
              <a:gd name="connsiteX33" fmla="*/ 2902660 w 8958771"/>
              <a:gd name="connsiteY33" fmla="*/ 597556 h 597556"/>
              <a:gd name="connsiteX34" fmla="*/ 2406284 w 8958771"/>
              <a:gd name="connsiteY34" fmla="*/ 597556 h 597556"/>
              <a:gd name="connsiteX35" fmla="*/ 1734716 w 8958771"/>
              <a:gd name="connsiteY35" fmla="*/ 597556 h 597556"/>
              <a:gd name="connsiteX36" fmla="*/ 975552 w 8958771"/>
              <a:gd name="connsiteY36" fmla="*/ 597556 h 597556"/>
              <a:gd name="connsiteX37" fmla="*/ 99593 w 8958771"/>
              <a:gd name="connsiteY37" fmla="*/ 597556 h 597556"/>
              <a:gd name="connsiteX38" fmla="*/ 0 w 8958771"/>
              <a:gd name="connsiteY38" fmla="*/ 497963 h 597556"/>
              <a:gd name="connsiteX39" fmla="*/ 0 w 8958771"/>
              <a:gd name="connsiteY39" fmla="*/ 99593 h 5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958771" h="597556" fill="none" extrusionOk="0">
                <a:moveTo>
                  <a:pt x="0" y="99593"/>
                </a:moveTo>
                <a:cubicBezTo>
                  <a:pt x="-5862" y="32056"/>
                  <a:pt x="42344" y="10960"/>
                  <a:pt x="99593" y="0"/>
                </a:cubicBezTo>
                <a:cubicBezTo>
                  <a:pt x="286080" y="-5333"/>
                  <a:pt x="350311" y="16768"/>
                  <a:pt x="595969" y="0"/>
                </a:cubicBezTo>
                <a:cubicBezTo>
                  <a:pt x="841627" y="-16768"/>
                  <a:pt x="786398" y="4309"/>
                  <a:pt x="917154" y="0"/>
                </a:cubicBezTo>
                <a:cubicBezTo>
                  <a:pt x="1047910" y="-4309"/>
                  <a:pt x="1155847" y="14050"/>
                  <a:pt x="1238339" y="0"/>
                </a:cubicBezTo>
                <a:cubicBezTo>
                  <a:pt x="1320831" y="-14050"/>
                  <a:pt x="1610994" y="15392"/>
                  <a:pt x="1822311" y="0"/>
                </a:cubicBezTo>
                <a:cubicBezTo>
                  <a:pt x="2033628" y="-15392"/>
                  <a:pt x="2100124" y="5775"/>
                  <a:pt x="2318688" y="0"/>
                </a:cubicBezTo>
                <a:cubicBezTo>
                  <a:pt x="2537252" y="-5775"/>
                  <a:pt x="2628692" y="44639"/>
                  <a:pt x="2727468" y="0"/>
                </a:cubicBezTo>
                <a:cubicBezTo>
                  <a:pt x="2826244" y="-44639"/>
                  <a:pt x="2941186" y="23365"/>
                  <a:pt x="3048653" y="0"/>
                </a:cubicBezTo>
                <a:cubicBezTo>
                  <a:pt x="3156120" y="-23365"/>
                  <a:pt x="3319617" y="32248"/>
                  <a:pt x="3457434" y="0"/>
                </a:cubicBezTo>
                <a:cubicBezTo>
                  <a:pt x="3595251" y="-32248"/>
                  <a:pt x="3759067" y="61533"/>
                  <a:pt x="4041406" y="0"/>
                </a:cubicBezTo>
                <a:cubicBezTo>
                  <a:pt x="4323745" y="-61533"/>
                  <a:pt x="4345753" y="35683"/>
                  <a:pt x="4625379" y="0"/>
                </a:cubicBezTo>
                <a:cubicBezTo>
                  <a:pt x="4905005" y="-35683"/>
                  <a:pt x="4821098" y="16909"/>
                  <a:pt x="4946563" y="0"/>
                </a:cubicBezTo>
                <a:cubicBezTo>
                  <a:pt x="5072028" y="-16909"/>
                  <a:pt x="5462380" y="65376"/>
                  <a:pt x="5618132" y="0"/>
                </a:cubicBezTo>
                <a:cubicBezTo>
                  <a:pt x="5773884" y="-65376"/>
                  <a:pt x="6048000" y="19487"/>
                  <a:pt x="6289700" y="0"/>
                </a:cubicBezTo>
                <a:cubicBezTo>
                  <a:pt x="6531400" y="-19487"/>
                  <a:pt x="6625536" y="9297"/>
                  <a:pt x="6786076" y="0"/>
                </a:cubicBezTo>
                <a:cubicBezTo>
                  <a:pt x="6946616" y="-9297"/>
                  <a:pt x="7092153" y="29897"/>
                  <a:pt x="7370049" y="0"/>
                </a:cubicBezTo>
                <a:cubicBezTo>
                  <a:pt x="7647945" y="-29897"/>
                  <a:pt x="7726750" y="60919"/>
                  <a:pt x="7954021" y="0"/>
                </a:cubicBezTo>
                <a:cubicBezTo>
                  <a:pt x="8181292" y="-60919"/>
                  <a:pt x="8633635" y="43288"/>
                  <a:pt x="8859178" y="0"/>
                </a:cubicBezTo>
                <a:cubicBezTo>
                  <a:pt x="8918195" y="3242"/>
                  <a:pt x="8964594" y="35001"/>
                  <a:pt x="8958771" y="99593"/>
                </a:cubicBezTo>
                <a:cubicBezTo>
                  <a:pt x="9003403" y="213346"/>
                  <a:pt x="8942667" y="327105"/>
                  <a:pt x="8958771" y="497963"/>
                </a:cubicBezTo>
                <a:cubicBezTo>
                  <a:pt x="8970851" y="551075"/>
                  <a:pt x="8923010" y="591085"/>
                  <a:pt x="8859178" y="597556"/>
                </a:cubicBezTo>
                <a:cubicBezTo>
                  <a:pt x="8711044" y="628300"/>
                  <a:pt x="8650128" y="594833"/>
                  <a:pt x="8537993" y="597556"/>
                </a:cubicBezTo>
                <a:cubicBezTo>
                  <a:pt x="8425858" y="600279"/>
                  <a:pt x="8353974" y="562274"/>
                  <a:pt x="8216808" y="597556"/>
                </a:cubicBezTo>
                <a:cubicBezTo>
                  <a:pt x="8079643" y="632838"/>
                  <a:pt x="7724084" y="595594"/>
                  <a:pt x="7545240" y="597556"/>
                </a:cubicBezTo>
                <a:cubicBezTo>
                  <a:pt x="7366396" y="599518"/>
                  <a:pt x="7243296" y="551653"/>
                  <a:pt x="7136460" y="597556"/>
                </a:cubicBezTo>
                <a:cubicBezTo>
                  <a:pt x="7029624" y="643459"/>
                  <a:pt x="6750825" y="560404"/>
                  <a:pt x="6640083" y="597556"/>
                </a:cubicBezTo>
                <a:cubicBezTo>
                  <a:pt x="6529341" y="634708"/>
                  <a:pt x="6265780" y="564697"/>
                  <a:pt x="6056111" y="597556"/>
                </a:cubicBezTo>
                <a:cubicBezTo>
                  <a:pt x="5846442" y="630415"/>
                  <a:pt x="5872861" y="570936"/>
                  <a:pt x="5734926" y="597556"/>
                </a:cubicBezTo>
                <a:cubicBezTo>
                  <a:pt x="5596992" y="624176"/>
                  <a:pt x="5438481" y="586173"/>
                  <a:pt x="5326145" y="597556"/>
                </a:cubicBezTo>
                <a:cubicBezTo>
                  <a:pt x="5213809" y="608939"/>
                  <a:pt x="4892099" y="544240"/>
                  <a:pt x="4566981" y="597556"/>
                </a:cubicBezTo>
                <a:cubicBezTo>
                  <a:pt x="4241863" y="650872"/>
                  <a:pt x="4251543" y="567557"/>
                  <a:pt x="3983009" y="597556"/>
                </a:cubicBezTo>
                <a:cubicBezTo>
                  <a:pt x="3714475" y="627555"/>
                  <a:pt x="3790832" y="575658"/>
                  <a:pt x="3661824" y="597556"/>
                </a:cubicBezTo>
                <a:cubicBezTo>
                  <a:pt x="3532817" y="619454"/>
                  <a:pt x="3093334" y="508793"/>
                  <a:pt x="2902660" y="597556"/>
                </a:cubicBezTo>
                <a:cubicBezTo>
                  <a:pt x="2711986" y="686319"/>
                  <a:pt x="2645735" y="593821"/>
                  <a:pt x="2406284" y="597556"/>
                </a:cubicBezTo>
                <a:cubicBezTo>
                  <a:pt x="2166833" y="601291"/>
                  <a:pt x="2059955" y="520773"/>
                  <a:pt x="1734716" y="597556"/>
                </a:cubicBezTo>
                <a:cubicBezTo>
                  <a:pt x="1409477" y="674339"/>
                  <a:pt x="1215192" y="511079"/>
                  <a:pt x="975552" y="597556"/>
                </a:cubicBezTo>
                <a:cubicBezTo>
                  <a:pt x="735912" y="684033"/>
                  <a:pt x="396811" y="596555"/>
                  <a:pt x="99593" y="597556"/>
                </a:cubicBezTo>
                <a:cubicBezTo>
                  <a:pt x="44376" y="602332"/>
                  <a:pt x="1734" y="550468"/>
                  <a:pt x="0" y="497963"/>
                </a:cubicBezTo>
                <a:cubicBezTo>
                  <a:pt x="-46341" y="386582"/>
                  <a:pt x="10406" y="241301"/>
                  <a:pt x="0" y="99593"/>
                </a:cubicBezTo>
                <a:close/>
              </a:path>
              <a:path w="8958771" h="597556" stroke="0" extrusionOk="0">
                <a:moveTo>
                  <a:pt x="0" y="99593"/>
                </a:moveTo>
                <a:cubicBezTo>
                  <a:pt x="13445" y="50001"/>
                  <a:pt x="48234" y="5751"/>
                  <a:pt x="99593" y="0"/>
                </a:cubicBezTo>
                <a:cubicBezTo>
                  <a:pt x="316827" y="-55363"/>
                  <a:pt x="430955" y="25210"/>
                  <a:pt x="683565" y="0"/>
                </a:cubicBezTo>
                <a:cubicBezTo>
                  <a:pt x="936175" y="-25210"/>
                  <a:pt x="1144627" y="69322"/>
                  <a:pt x="1355134" y="0"/>
                </a:cubicBezTo>
                <a:cubicBezTo>
                  <a:pt x="1565641" y="-69322"/>
                  <a:pt x="1613317" y="47000"/>
                  <a:pt x="1851510" y="0"/>
                </a:cubicBezTo>
                <a:cubicBezTo>
                  <a:pt x="2089703" y="-47000"/>
                  <a:pt x="2229896" y="69125"/>
                  <a:pt x="2435482" y="0"/>
                </a:cubicBezTo>
                <a:cubicBezTo>
                  <a:pt x="2641068" y="-69125"/>
                  <a:pt x="2806487" y="15520"/>
                  <a:pt x="3107051" y="0"/>
                </a:cubicBezTo>
                <a:cubicBezTo>
                  <a:pt x="3407615" y="-15520"/>
                  <a:pt x="3448662" y="6997"/>
                  <a:pt x="3691023" y="0"/>
                </a:cubicBezTo>
                <a:cubicBezTo>
                  <a:pt x="3933384" y="-6997"/>
                  <a:pt x="3971202" y="56613"/>
                  <a:pt x="4187399" y="0"/>
                </a:cubicBezTo>
                <a:cubicBezTo>
                  <a:pt x="4403596" y="-56613"/>
                  <a:pt x="4603479" y="8505"/>
                  <a:pt x="4771372" y="0"/>
                </a:cubicBezTo>
                <a:cubicBezTo>
                  <a:pt x="4939265" y="-8505"/>
                  <a:pt x="4941762" y="16960"/>
                  <a:pt x="5092556" y="0"/>
                </a:cubicBezTo>
                <a:cubicBezTo>
                  <a:pt x="5243350" y="-16960"/>
                  <a:pt x="5533928" y="32858"/>
                  <a:pt x="5851720" y="0"/>
                </a:cubicBezTo>
                <a:cubicBezTo>
                  <a:pt x="6169512" y="-32858"/>
                  <a:pt x="6075960" y="9625"/>
                  <a:pt x="6172905" y="0"/>
                </a:cubicBezTo>
                <a:cubicBezTo>
                  <a:pt x="6269851" y="-9625"/>
                  <a:pt x="6568033" y="36096"/>
                  <a:pt x="6932069" y="0"/>
                </a:cubicBezTo>
                <a:cubicBezTo>
                  <a:pt x="7296105" y="-36096"/>
                  <a:pt x="7410746" y="62691"/>
                  <a:pt x="7691233" y="0"/>
                </a:cubicBezTo>
                <a:cubicBezTo>
                  <a:pt x="7971720" y="-62691"/>
                  <a:pt x="8030798" y="14131"/>
                  <a:pt x="8362802" y="0"/>
                </a:cubicBezTo>
                <a:cubicBezTo>
                  <a:pt x="8694806" y="-14131"/>
                  <a:pt x="8630431" y="23497"/>
                  <a:pt x="8859178" y="0"/>
                </a:cubicBezTo>
                <a:cubicBezTo>
                  <a:pt x="8912746" y="-11178"/>
                  <a:pt x="8947133" y="48594"/>
                  <a:pt x="8958771" y="99593"/>
                </a:cubicBezTo>
                <a:cubicBezTo>
                  <a:pt x="8976880" y="181744"/>
                  <a:pt x="8927081" y="325319"/>
                  <a:pt x="8958771" y="497963"/>
                </a:cubicBezTo>
                <a:cubicBezTo>
                  <a:pt x="8961179" y="564566"/>
                  <a:pt x="8914161" y="586518"/>
                  <a:pt x="8859178" y="597556"/>
                </a:cubicBezTo>
                <a:cubicBezTo>
                  <a:pt x="8779744" y="599965"/>
                  <a:pt x="8651088" y="585841"/>
                  <a:pt x="8537993" y="597556"/>
                </a:cubicBezTo>
                <a:cubicBezTo>
                  <a:pt x="8424898" y="609271"/>
                  <a:pt x="8067949" y="509159"/>
                  <a:pt x="7778829" y="597556"/>
                </a:cubicBezTo>
                <a:cubicBezTo>
                  <a:pt x="7489709" y="685953"/>
                  <a:pt x="7254677" y="540337"/>
                  <a:pt x="7107261" y="597556"/>
                </a:cubicBezTo>
                <a:cubicBezTo>
                  <a:pt x="6959845" y="654775"/>
                  <a:pt x="6581998" y="524796"/>
                  <a:pt x="6435693" y="597556"/>
                </a:cubicBezTo>
                <a:cubicBezTo>
                  <a:pt x="6289388" y="670316"/>
                  <a:pt x="5929117" y="591733"/>
                  <a:pt x="5764125" y="597556"/>
                </a:cubicBezTo>
                <a:cubicBezTo>
                  <a:pt x="5599133" y="603379"/>
                  <a:pt x="5319636" y="558816"/>
                  <a:pt x="5004961" y="597556"/>
                </a:cubicBezTo>
                <a:cubicBezTo>
                  <a:pt x="4690286" y="636296"/>
                  <a:pt x="4787215" y="593144"/>
                  <a:pt x="4683776" y="597556"/>
                </a:cubicBezTo>
                <a:cubicBezTo>
                  <a:pt x="4580337" y="601968"/>
                  <a:pt x="4391550" y="568838"/>
                  <a:pt x="4274995" y="597556"/>
                </a:cubicBezTo>
                <a:cubicBezTo>
                  <a:pt x="4158440" y="626274"/>
                  <a:pt x="3880334" y="569698"/>
                  <a:pt x="3603427" y="597556"/>
                </a:cubicBezTo>
                <a:cubicBezTo>
                  <a:pt x="3326520" y="625414"/>
                  <a:pt x="3310943" y="547373"/>
                  <a:pt x="3107051" y="597556"/>
                </a:cubicBezTo>
                <a:cubicBezTo>
                  <a:pt x="2903159" y="647739"/>
                  <a:pt x="2731560" y="543370"/>
                  <a:pt x="2610674" y="597556"/>
                </a:cubicBezTo>
                <a:cubicBezTo>
                  <a:pt x="2489788" y="651742"/>
                  <a:pt x="2058765" y="535171"/>
                  <a:pt x="1851510" y="597556"/>
                </a:cubicBezTo>
                <a:cubicBezTo>
                  <a:pt x="1644255" y="659941"/>
                  <a:pt x="1461780" y="578033"/>
                  <a:pt x="1179942" y="597556"/>
                </a:cubicBezTo>
                <a:cubicBezTo>
                  <a:pt x="898104" y="617079"/>
                  <a:pt x="608316" y="567242"/>
                  <a:pt x="99593" y="597556"/>
                </a:cubicBezTo>
                <a:cubicBezTo>
                  <a:pt x="37416" y="601629"/>
                  <a:pt x="10570" y="561675"/>
                  <a:pt x="0" y="497963"/>
                </a:cubicBezTo>
                <a:cubicBezTo>
                  <a:pt x="-45921" y="396124"/>
                  <a:pt x="45594" y="206151"/>
                  <a:pt x="0" y="99593"/>
                </a:cubicBezTo>
                <a:close/>
              </a:path>
            </a:pathLst>
          </a:custGeom>
          <a:solidFill>
            <a:schemeClr val="accent6">
              <a:lumMod val="20000"/>
              <a:lumOff val="80000"/>
            </a:schemeClr>
          </a:solidFill>
          <a:ln>
            <a:prstDash val="sysDot"/>
            <a:extLst>
              <a:ext uri="{C807C97D-BFC1-408E-A445-0C87EB9F89A2}">
                <ask:lineSketchStyleProps xmlns:ask="http://schemas.microsoft.com/office/drawing/2018/sketchyshapes" sd="3541756632">
                  <a:prstGeom prst="flowChartAlternateProcess">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3200" b="1" dirty="0">
                <a:solidFill>
                  <a:schemeClr val="tx1"/>
                </a:solidFill>
                <a:latin typeface="Sakkal Majalla" panose="02000000000000000000" pitchFamily="2" charset="-78"/>
                <a:cs typeface="Sakkal Majalla" panose="02000000000000000000" pitchFamily="2" charset="-78"/>
              </a:rPr>
              <a:t>3</a:t>
            </a:r>
            <a:r>
              <a:rPr lang="ar-SA" sz="3200" b="1" dirty="0">
                <a:solidFill>
                  <a:schemeClr val="tx1"/>
                </a:solidFill>
                <a:latin typeface="Sakkal Majalla" panose="02000000000000000000" pitchFamily="2" charset="-78"/>
                <a:cs typeface="Sakkal Majalla" panose="02000000000000000000" pitchFamily="2" charset="-78"/>
              </a:rPr>
              <a:t>- </a:t>
            </a:r>
            <a:r>
              <a:rPr lang="ar-BH" sz="3200" b="1" dirty="0">
                <a:solidFill>
                  <a:schemeClr val="tx1"/>
                </a:solidFill>
                <a:latin typeface="Sakkal Majalla" panose="02000000000000000000" pitchFamily="2" charset="-78"/>
                <a:cs typeface="Sakkal Majalla" panose="02000000000000000000" pitchFamily="2" charset="-78"/>
              </a:rPr>
              <a:t>وَضِّح أسباب العِدّة من خلال النصين الشرعيّين.</a:t>
            </a:r>
            <a:endParaRPr lang="en-US" sz="3200"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11">
            <a:extLst>
              <a:ext uri="{FF2B5EF4-FFF2-40B4-BE49-F238E27FC236}">
                <a16:creationId xmlns:a16="http://schemas.microsoft.com/office/drawing/2014/main" id="{422EE5F6-A371-4C70-972C-2A9083577C53}"/>
              </a:ext>
            </a:extLst>
          </p:cNvPr>
          <p:cNvSpPr/>
          <p:nvPr/>
        </p:nvSpPr>
        <p:spPr>
          <a:xfrm>
            <a:off x="210418" y="2188025"/>
            <a:ext cx="11690253" cy="597556"/>
          </a:xfrm>
          <a:custGeom>
            <a:avLst/>
            <a:gdLst>
              <a:gd name="connsiteX0" fmla="*/ 0 w 11690253"/>
              <a:gd name="connsiteY0" fmla="*/ 99595 h 597556"/>
              <a:gd name="connsiteX1" fmla="*/ 99595 w 11690253"/>
              <a:gd name="connsiteY1" fmla="*/ 0 h 597556"/>
              <a:gd name="connsiteX2" fmla="*/ 775540 w 11690253"/>
              <a:gd name="connsiteY2" fmla="*/ 0 h 597556"/>
              <a:gd name="connsiteX3" fmla="*/ 1336574 w 11690253"/>
              <a:gd name="connsiteY3" fmla="*/ 0 h 597556"/>
              <a:gd name="connsiteX4" fmla="*/ 1897608 w 11690253"/>
              <a:gd name="connsiteY4" fmla="*/ 0 h 597556"/>
              <a:gd name="connsiteX5" fmla="*/ 2228821 w 11690253"/>
              <a:gd name="connsiteY5" fmla="*/ 0 h 597556"/>
              <a:gd name="connsiteX6" fmla="*/ 2904766 w 11690253"/>
              <a:gd name="connsiteY6" fmla="*/ 0 h 597556"/>
              <a:gd name="connsiteX7" fmla="*/ 3810532 w 11690253"/>
              <a:gd name="connsiteY7" fmla="*/ 0 h 597556"/>
              <a:gd name="connsiteX8" fmla="*/ 4716299 w 11690253"/>
              <a:gd name="connsiteY8" fmla="*/ 0 h 597556"/>
              <a:gd name="connsiteX9" fmla="*/ 5162422 w 11690253"/>
              <a:gd name="connsiteY9" fmla="*/ 0 h 597556"/>
              <a:gd name="connsiteX10" fmla="*/ 5608546 w 11690253"/>
              <a:gd name="connsiteY10" fmla="*/ 0 h 597556"/>
              <a:gd name="connsiteX11" fmla="*/ 6399401 w 11690253"/>
              <a:gd name="connsiteY11" fmla="*/ 0 h 597556"/>
              <a:gd name="connsiteX12" fmla="*/ 6730614 w 11690253"/>
              <a:gd name="connsiteY12" fmla="*/ 0 h 597556"/>
              <a:gd name="connsiteX13" fmla="*/ 7176738 w 11690253"/>
              <a:gd name="connsiteY13" fmla="*/ 0 h 597556"/>
              <a:gd name="connsiteX14" fmla="*/ 8082504 w 11690253"/>
              <a:gd name="connsiteY14" fmla="*/ 0 h 597556"/>
              <a:gd name="connsiteX15" fmla="*/ 8413717 w 11690253"/>
              <a:gd name="connsiteY15" fmla="*/ 0 h 597556"/>
              <a:gd name="connsiteX16" fmla="*/ 9319483 w 11690253"/>
              <a:gd name="connsiteY16" fmla="*/ 0 h 597556"/>
              <a:gd name="connsiteX17" fmla="*/ 9995428 w 11690253"/>
              <a:gd name="connsiteY17" fmla="*/ 0 h 597556"/>
              <a:gd name="connsiteX18" fmla="*/ 10671373 w 11690253"/>
              <a:gd name="connsiteY18" fmla="*/ 0 h 597556"/>
              <a:gd name="connsiteX19" fmla="*/ 11590658 w 11690253"/>
              <a:gd name="connsiteY19" fmla="*/ 0 h 597556"/>
              <a:gd name="connsiteX20" fmla="*/ 11690253 w 11690253"/>
              <a:gd name="connsiteY20" fmla="*/ 99595 h 597556"/>
              <a:gd name="connsiteX21" fmla="*/ 11690253 w 11690253"/>
              <a:gd name="connsiteY21" fmla="*/ 497961 h 597556"/>
              <a:gd name="connsiteX22" fmla="*/ 11590658 w 11690253"/>
              <a:gd name="connsiteY22" fmla="*/ 597556 h 597556"/>
              <a:gd name="connsiteX23" fmla="*/ 10684892 w 11690253"/>
              <a:gd name="connsiteY23" fmla="*/ 597556 h 597556"/>
              <a:gd name="connsiteX24" fmla="*/ 10008947 w 11690253"/>
              <a:gd name="connsiteY24" fmla="*/ 597556 h 597556"/>
              <a:gd name="connsiteX25" fmla="*/ 9447913 w 11690253"/>
              <a:gd name="connsiteY25" fmla="*/ 597556 h 597556"/>
              <a:gd name="connsiteX26" fmla="*/ 9116700 w 11690253"/>
              <a:gd name="connsiteY26" fmla="*/ 597556 h 597556"/>
              <a:gd name="connsiteX27" fmla="*/ 8440755 w 11690253"/>
              <a:gd name="connsiteY27" fmla="*/ 597556 h 597556"/>
              <a:gd name="connsiteX28" fmla="*/ 7534989 w 11690253"/>
              <a:gd name="connsiteY28" fmla="*/ 597556 h 597556"/>
              <a:gd name="connsiteX29" fmla="*/ 7088865 w 11690253"/>
              <a:gd name="connsiteY29" fmla="*/ 597556 h 597556"/>
              <a:gd name="connsiteX30" fmla="*/ 6412920 w 11690253"/>
              <a:gd name="connsiteY30" fmla="*/ 597556 h 597556"/>
              <a:gd name="connsiteX31" fmla="*/ 5622065 w 11690253"/>
              <a:gd name="connsiteY31" fmla="*/ 597556 h 597556"/>
              <a:gd name="connsiteX32" fmla="*/ 5290852 w 11690253"/>
              <a:gd name="connsiteY32" fmla="*/ 597556 h 597556"/>
              <a:gd name="connsiteX33" fmla="*/ 4614907 w 11690253"/>
              <a:gd name="connsiteY33" fmla="*/ 597556 h 597556"/>
              <a:gd name="connsiteX34" fmla="*/ 4168783 w 11690253"/>
              <a:gd name="connsiteY34" fmla="*/ 597556 h 597556"/>
              <a:gd name="connsiteX35" fmla="*/ 3607749 w 11690253"/>
              <a:gd name="connsiteY35" fmla="*/ 597556 h 597556"/>
              <a:gd name="connsiteX36" fmla="*/ 2701983 w 11690253"/>
              <a:gd name="connsiteY36" fmla="*/ 597556 h 597556"/>
              <a:gd name="connsiteX37" fmla="*/ 2140949 w 11690253"/>
              <a:gd name="connsiteY37" fmla="*/ 597556 h 597556"/>
              <a:gd name="connsiteX38" fmla="*/ 1465004 w 11690253"/>
              <a:gd name="connsiteY38" fmla="*/ 597556 h 597556"/>
              <a:gd name="connsiteX39" fmla="*/ 1018880 w 11690253"/>
              <a:gd name="connsiteY39" fmla="*/ 597556 h 597556"/>
              <a:gd name="connsiteX40" fmla="*/ 99595 w 11690253"/>
              <a:gd name="connsiteY40" fmla="*/ 597556 h 597556"/>
              <a:gd name="connsiteX41" fmla="*/ 0 w 11690253"/>
              <a:gd name="connsiteY41" fmla="*/ 497961 h 597556"/>
              <a:gd name="connsiteX42" fmla="*/ 0 w 11690253"/>
              <a:gd name="connsiteY42" fmla="*/ 99595 h 5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90253" h="597556" fill="none" extrusionOk="0">
                <a:moveTo>
                  <a:pt x="0" y="99595"/>
                </a:moveTo>
                <a:cubicBezTo>
                  <a:pt x="3938" y="44428"/>
                  <a:pt x="39390" y="1350"/>
                  <a:pt x="99595" y="0"/>
                </a:cubicBezTo>
                <a:cubicBezTo>
                  <a:pt x="382055" y="24482"/>
                  <a:pt x="447008" y="-21065"/>
                  <a:pt x="775540" y="0"/>
                </a:cubicBezTo>
                <a:cubicBezTo>
                  <a:pt x="1104072" y="21065"/>
                  <a:pt x="1220343" y="-9651"/>
                  <a:pt x="1336574" y="0"/>
                </a:cubicBezTo>
                <a:cubicBezTo>
                  <a:pt x="1452805" y="9651"/>
                  <a:pt x="1742082" y="12806"/>
                  <a:pt x="1897608" y="0"/>
                </a:cubicBezTo>
                <a:cubicBezTo>
                  <a:pt x="2053134" y="-12806"/>
                  <a:pt x="2135131" y="-1826"/>
                  <a:pt x="2228821" y="0"/>
                </a:cubicBezTo>
                <a:cubicBezTo>
                  <a:pt x="2322511" y="1826"/>
                  <a:pt x="2616645" y="-20791"/>
                  <a:pt x="2904766" y="0"/>
                </a:cubicBezTo>
                <a:cubicBezTo>
                  <a:pt x="3192887" y="20791"/>
                  <a:pt x="3358016" y="-17566"/>
                  <a:pt x="3810532" y="0"/>
                </a:cubicBezTo>
                <a:cubicBezTo>
                  <a:pt x="4263048" y="17566"/>
                  <a:pt x="4511151" y="28797"/>
                  <a:pt x="4716299" y="0"/>
                </a:cubicBezTo>
                <a:cubicBezTo>
                  <a:pt x="4921447" y="-28797"/>
                  <a:pt x="4987848" y="-17002"/>
                  <a:pt x="5162422" y="0"/>
                </a:cubicBezTo>
                <a:cubicBezTo>
                  <a:pt x="5336996" y="17002"/>
                  <a:pt x="5479113" y="-9999"/>
                  <a:pt x="5608546" y="0"/>
                </a:cubicBezTo>
                <a:cubicBezTo>
                  <a:pt x="5737979" y="9999"/>
                  <a:pt x="6182200" y="-31034"/>
                  <a:pt x="6399401" y="0"/>
                </a:cubicBezTo>
                <a:cubicBezTo>
                  <a:pt x="6616603" y="31034"/>
                  <a:pt x="6619726" y="-15273"/>
                  <a:pt x="6730614" y="0"/>
                </a:cubicBezTo>
                <a:cubicBezTo>
                  <a:pt x="6841502" y="15273"/>
                  <a:pt x="6982923" y="-18258"/>
                  <a:pt x="7176738" y="0"/>
                </a:cubicBezTo>
                <a:cubicBezTo>
                  <a:pt x="7370553" y="18258"/>
                  <a:pt x="7657868" y="22942"/>
                  <a:pt x="8082504" y="0"/>
                </a:cubicBezTo>
                <a:cubicBezTo>
                  <a:pt x="8507140" y="-22942"/>
                  <a:pt x="8255558" y="13745"/>
                  <a:pt x="8413717" y="0"/>
                </a:cubicBezTo>
                <a:cubicBezTo>
                  <a:pt x="8571876" y="-13745"/>
                  <a:pt x="9120712" y="-33319"/>
                  <a:pt x="9319483" y="0"/>
                </a:cubicBezTo>
                <a:cubicBezTo>
                  <a:pt x="9518254" y="33319"/>
                  <a:pt x="9758709" y="33243"/>
                  <a:pt x="9995428" y="0"/>
                </a:cubicBezTo>
                <a:cubicBezTo>
                  <a:pt x="10232147" y="-33243"/>
                  <a:pt x="10389179" y="-26148"/>
                  <a:pt x="10671373" y="0"/>
                </a:cubicBezTo>
                <a:cubicBezTo>
                  <a:pt x="10953568" y="26148"/>
                  <a:pt x="11187633" y="-35622"/>
                  <a:pt x="11590658" y="0"/>
                </a:cubicBezTo>
                <a:cubicBezTo>
                  <a:pt x="11653210" y="224"/>
                  <a:pt x="11689366" y="46314"/>
                  <a:pt x="11690253" y="99595"/>
                </a:cubicBezTo>
                <a:cubicBezTo>
                  <a:pt x="11698709" y="212853"/>
                  <a:pt x="11697340" y="380847"/>
                  <a:pt x="11690253" y="497961"/>
                </a:cubicBezTo>
                <a:cubicBezTo>
                  <a:pt x="11688398" y="543316"/>
                  <a:pt x="11650655" y="592527"/>
                  <a:pt x="11590658" y="597556"/>
                </a:cubicBezTo>
                <a:cubicBezTo>
                  <a:pt x="11304065" y="615352"/>
                  <a:pt x="10945456" y="618844"/>
                  <a:pt x="10684892" y="597556"/>
                </a:cubicBezTo>
                <a:cubicBezTo>
                  <a:pt x="10424328" y="576268"/>
                  <a:pt x="10318681" y="628262"/>
                  <a:pt x="10008947" y="597556"/>
                </a:cubicBezTo>
                <a:cubicBezTo>
                  <a:pt x="9699213" y="566850"/>
                  <a:pt x="9678006" y="608099"/>
                  <a:pt x="9447913" y="597556"/>
                </a:cubicBezTo>
                <a:cubicBezTo>
                  <a:pt x="9217820" y="587013"/>
                  <a:pt x="9231321" y="607668"/>
                  <a:pt x="9116700" y="597556"/>
                </a:cubicBezTo>
                <a:cubicBezTo>
                  <a:pt x="9002079" y="587444"/>
                  <a:pt x="8764717" y="569357"/>
                  <a:pt x="8440755" y="597556"/>
                </a:cubicBezTo>
                <a:cubicBezTo>
                  <a:pt x="8116794" y="625755"/>
                  <a:pt x="7870298" y="573025"/>
                  <a:pt x="7534989" y="597556"/>
                </a:cubicBezTo>
                <a:cubicBezTo>
                  <a:pt x="7199680" y="622087"/>
                  <a:pt x="7271755" y="604375"/>
                  <a:pt x="7088865" y="597556"/>
                </a:cubicBezTo>
                <a:cubicBezTo>
                  <a:pt x="6905975" y="590737"/>
                  <a:pt x="6654271" y="629560"/>
                  <a:pt x="6412920" y="597556"/>
                </a:cubicBezTo>
                <a:cubicBezTo>
                  <a:pt x="6171570" y="565552"/>
                  <a:pt x="5951209" y="628971"/>
                  <a:pt x="5622065" y="597556"/>
                </a:cubicBezTo>
                <a:cubicBezTo>
                  <a:pt x="5292921" y="566141"/>
                  <a:pt x="5420835" y="608210"/>
                  <a:pt x="5290852" y="597556"/>
                </a:cubicBezTo>
                <a:cubicBezTo>
                  <a:pt x="5160869" y="586902"/>
                  <a:pt x="4910371" y="589370"/>
                  <a:pt x="4614907" y="597556"/>
                </a:cubicBezTo>
                <a:cubicBezTo>
                  <a:pt x="4319444" y="605742"/>
                  <a:pt x="4362963" y="605885"/>
                  <a:pt x="4168783" y="597556"/>
                </a:cubicBezTo>
                <a:cubicBezTo>
                  <a:pt x="3974603" y="589227"/>
                  <a:pt x="3751600" y="591727"/>
                  <a:pt x="3607749" y="597556"/>
                </a:cubicBezTo>
                <a:cubicBezTo>
                  <a:pt x="3463898" y="603385"/>
                  <a:pt x="2890724" y="587616"/>
                  <a:pt x="2701983" y="597556"/>
                </a:cubicBezTo>
                <a:cubicBezTo>
                  <a:pt x="2513242" y="607496"/>
                  <a:pt x="2300755" y="608044"/>
                  <a:pt x="2140949" y="597556"/>
                </a:cubicBezTo>
                <a:cubicBezTo>
                  <a:pt x="1981143" y="587068"/>
                  <a:pt x="1660619" y="564144"/>
                  <a:pt x="1465004" y="597556"/>
                </a:cubicBezTo>
                <a:cubicBezTo>
                  <a:pt x="1269389" y="630968"/>
                  <a:pt x="1125364" y="617311"/>
                  <a:pt x="1018880" y="597556"/>
                </a:cubicBezTo>
                <a:cubicBezTo>
                  <a:pt x="912396" y="577801"/>
                  <a:pt x="292072" y="582604"/>
                  <a:pt x="99595" y="597556"/>
                </a:cubicBezTo>
                <a:cubicBezTo>
                  <a:pt x="41490" y="601045"/>
                  <a:pt x="-11353" y="550088"/>
                  <a:pt x="0" y="497961"/>
                </a:cubicBezTo>
                <a:cubicBezTo>
                  <a:pt x="9027" y="395731"/>
                  <a:pt x="18003" y="246751"/>
                  <a:pt x="0" y="99595"/>
                </a:cubicBezTo>
                <a:close/>
              </a:path>
              <a:path w="11690253" h="597556" stroke="0" extrusionOk="0">
                <a:moveTo>
                  <a:pt x="0" y="99595"/>
                </a:moveTo>
                <a:cubicBezTo>
                  <a:pt x="-3326" y="42236"/>
                  <a:pt x="48271" y="851"/>
                  <a:pt x="99595" y="0"/>
                </a:cubicBezTo>
                <a:cubicBezTo>
                  <a:pt x="486245" y="-29687"/>
                  <a:pt x="578595" y="-4213"/>
                  <a:pt x="890451" y="0"/>
                </a:cubicBezTo>
                <a:cubicBezTo>
                  <a:pt x="1202307" y="4213"/>
                  <a:pt x="1317566" y="23117"/>
                  <a:pt x="1451485" y="0"/>
                </a:cubicBezTo>
                <a:cubicBezTo>
                  <a:pt x="1585404" y="-23117"/>
                  <a:pt x="1642009" y="-12480"/>
                  <a:pt x="1782698" y="0"/>
                </a:cubicBezTo>
                <a:cubicBezTo>
                  <a:pt x="1923387" y="12480"/>
                  <a:pt x="2368044" y="36254"/>
                  <a:pt x="2573553" y="0"/>
                </a:cubicBezTo>
                <a:cubicBezTo>
                  <a:pt x="2779063" y="-36254"/>
                  <a:pt x="2781549" y="-13907"/>
                  <a:pt x="2904766" y="0"/>
                </a:cubicBezTo>
                <a:cubicBezTo>
                  <a:pt x="3027983" y="13907"/>
                  <a:pt x="3303481" y="-5294"/>
                  <a:pt x="3695622" y="0"/>
                </a:cubicBezTo>
                <a:cubicBezTo>
                  <a:pt x="4087763" y="5294"/>
                  <a:pt x="4135881" y="1457"/>
                  <a:pt x="4486477" y="0"/>
                </a:cubicBezTo>
                <a:cubicBezTo>
                  <a:pt x="4837073" y="-1457"/>
                  <a:pt x="4801658" y="3979"/>
                  <a:pt x="4932601" y="0"/>
                </a:cubicBezTo>
                <a:cubicBezTo>
                  <a:pt x="5063544" y="-3979"/>
                  <a:pt x="5424651" y="28854"/>
                  <a:pt x="5838367" y="0"/>
                </a:cubicBezTo>
                <a:cubicBezTo>
                  <a:pt x="6252083" y="-28854"/>
                  <a:pt x="6352095" y="11686"/>
                  <a:pt x="6629223" y="0"/>
                </a:cubicBezTo>
                <a:cubicBezTo>
                  <a:pt x="6906351" y="-11686"/>
                  <a:pt x="7120568" y="-29995"/>
                  <a:pt x="7305167" y="0"/>
                </a:cubicBezTo>
                <a:cubicBezTo>
                  <a:pt x="7489766" y="29995"/>
                  <a:pt x="7608888" y="8947"/>
                  <a:pt x="7751291" y="0"/>
                </a:cubicBezTo>
                <a:cubicBezTo>
                  <a:pt x="7893694" y="-8947"/>
                  <a:pt x="7940097" y="15415"/>
                  <a:pt x="8082504" y="0"/>
                </a:cubicBezTo>
                <a:cubicBezTo>
                  <a:pt x="8224911" y="-15415"/>
                  <a:pt x="8369122" y="2708"/>
                  <a:pt x="8528628" y="0"/>
                </a:cubicBezTo>
                <a:cubicBezTo>
                  <a:pt x="8688134" y="-2708"/>
                  <a:pt x="8928309" y="-3154"/>
                  <a:pt x="9204573" y="0"/>
                </a:cubicBezTo>
                <a:cubicBezTo>
                  <a:pt x="9480837" y="3154"/>
                  <a:pt x="9672508" y="-7616"/>
                  <a:pt x="9880517" y="0"/>
                </a:cubicBezTo>
                <a:cubicBezTo>
                  <a:pt x="10088526" y="7616"/>
                  <a:pt x="10304597" y="7774"/>
                  <a:pt x="10441552" y="0"/>
                </a:cubicBezTo>
                <a:cubicBezTo>
                  <a:pt x="10578507" y="-7774"/>
                  <a:pt x="10783262" y="-11867"/>
                  <a:pt x="11002586" y="0"/>
                </a:cubicBezTo>
                <a:cubicBezTo>
                  <a:pt x="11221910" y="11867"/>
                  <a:pt x="11327506" y="-4380"/>
                  <a:pt x="11590658" y="0"/>
                </a:cubicBezTo>
                <a:cubicBezTo>
                  <a:pt x="11645211" y="-1821"/>
                  <a:pt x="11691275" y="43771"/>
                  <a:pt x="11690253" y="99595"/>
                </a:cubicBezTo>
                <a:cubicBezTo>
                  <a:pt x="11688169" y="195279"/>
                  <a:pt x="11700779" y="346742"/>
                  <a:pt x="11690253" y="497961"/>
                </a:cubicBezTo>
                <a:cubicBezTo>
                  <a:pt x="11689809" y="550071"/>
                  <a:pt x="11644831" y="594200"/>
                  <a:pt x="11590658" y="597556"/>
                </a:cubicBezTo>
                <a:cubicBezTo>
                  <a:pt x="11222529" y="585946"/>
                  <a:pt x="10929789" y="613559"/>
                  <a:pt x="10684892" y="597556"/>
                </a:cubicBezTo>
                <a:cubicBezTo>
                  <a:pt x="10439995" y="581553"/>
                  <a:pt x="10339539" y="564102"/>
                  <a:pt x="10008947" y="597556"/>
                </a:cubicBezTo>
                <a:cubicBezTo>
                  <a:pt x="9678356" y="631010"/>
                  <a:pt x="9689980" y="585881"/>
                  <a:pt x="9447913" y="597556"/>
                </a:cubicBezTo>
                <a:cubicBezTo>
                  <a:pt x="9205846" y="609231"/>
                  <a:pt x="8959887" y="577026"/>
                  <a:pt x="8771968" y="597556"/>
                </a:cubicBezTo>
                <a:cubicBezTo>
                  <a:pt x="8584050" y="618086"/>
                  <a:pt x="8461021" y="577120"/>
                  <a:pt x="8325844" y="597556"/>
                </a:cubicBezTo>
                <a:cubicBezTo>
                  <a:pt x="8190667" y="617992"/>
                  <a:pt x="8032919" y="614495"/>
                  <a:pt x="7764810" y="597556"/>
                </a:cubicBezTo>
                <a:cubicBezTo>
                  <a:pt x="7496701" y="580617"/>
                  <a:pt x="7220927" y="567753"/>
                  <a:pt x="6859044" y="597556"/>
                </a:cubicBezTo>
                <a:cubicBezTo>
                  <a:pt x="6497161" y="627359"/>
                  <a:pt x="6635499" y="601658"/>
                  <a:pt x="6412920" y="597556"/>
                </a:cubicBezTo>
                <a:cubicBezTo>
                  <a:pt x="6190341" y="593454"/>
                  <a:pt x="5885251" y="607155"/>
                  <a:pt x="5736975" y="597556"/>
                </a:cubicBezTo>
                <a:cubicBezTo>
                  <a:pt x="5588700" y="587957"/>
                  <a:pt x="5106366" y="571039"/>
                  <a:pt x="4946120" y="597556"/>
                </a:cubicBezTo>
                <a:cubicBezTo>
                  <a:pt x="4785875" y="624073"/>
                  <a:pt x="4683727" y="595261"/>
                  <a:pt x="4499996" y="597556"/>
                </a:cubicBezTo>
                <a:cubicBezTo>
                  <a:pt x="4316265" y="599851"/>
                  <a:pt x="3894227" y="627944"/>
                  <a:pt x="3594230" y="597556"/>
                </a:cubicBezTo>
                <a:cubicBezTo>
                  <a:pt x="3294233" y="567168"/>
                  <a:pt x="3234678" y="571567"/>
                  <a:pt x="2918285" y="597556"/>
                </a:cubicBezTo>
                <a:cubicBezTo>
                  <a:pt x="2601893" y="623545"/>
                  <a:pt x="2401644" y="570413"/>
                  <a:pt x="2242340" y="597556"/>
                </a:cubicBezTo>
                <a:cubicBezTo>
                  <a:pt x="2083036" y="624699"/>
                  <a:pt x="1517811" y="599552"/>
                  <a:pt x="1336574" y="597556"/>
                </a:cubicBezTo>
                <a:cubicBezTo>
                  <a:pt x="1155337" y="595560"/>
                  <a:pt x="902382" y="575818"/>
                  <a:pt x="775540" y="597556"/>
                </a:cubicBezTo>
                <a:cubicBezTo>
                  <a:pt x="648698" y="619294"/>
                  <a:pt x="336546" y="584366"/>
                  <a:pt x="99595" y="597556"/>
                </a:cubicBezTo>
                <a:cubicBezTo>
                  <a:pt x="47098" y="596169"/>
                  <a:pt x="-7448" y="553617"/>
                  <a:pt x="0" y="497961"/>
                </a:cubicBezTo>
                <a:cubicBezTo>
                  <a:pt x="-12279" y="315842"/>
                  <a:pt x="-12036" y="269166"/>
                  <a:pt x="0" y="99595"/>
                </a:cubicBezTo>
                <a:close/>
              </a:path>
            </a:pathLst>
          </a:custGeom>
          <a:solidFill>
            <a:schemeClr val="accent4">
              <a:lumMod val="20000"/>
              <a:lumOff val="80000"/>
            </a:schemeClr>
          </a:solidFill>
          <a:ln>
            <a:prstDash val="sysDot"/>
            <a:extLst>
              <a:ext uri="{C807C97D-BFC1-408E-A445-0C87EB9F89A2}">
                <ask:lineSketchStyleProps xmlns:ask="http://schemas.microsoft.com/office/drawing/2018/sketchyshapes" sd="153322901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ar-SA" sz="3200" b="1" dirty="0">
              <a:solidFill>
                <a:schemeClr val="accent1"/>
              </a:solidFill>
              <a:latin typeface="Times New Roman" panose="02020603050405020304" pitchFamily="18" charset="0"/>
              <a:cs typeface="Traditional Arabic" pitchFamily="2" charset="-78"/>
            </a:endParaRPr>
          </a:p>
        </p:txBody>
      </p:sp>
      <p:sp>
        <p:nvSpPr>
          <p:cNvPr id="13" name="Flowchart: Alternate Process 12">
            <a:extLst>
              <a:ext uri="{FF2B5EF4-FFF2-40B4-BE49-F238E27FC236}">
                <a16:creationId xmlns:a16="http://schemas.microsoft.com/office/drawing/2014/main" id="{1FDB65AC-3A97-4ABC-A104-1BD0B073952B}"/>
              </a:ext>
            </a:extLst>
          </p:cNvPr>
          <p:cNvSpPr/>
          <p:nvPr/>
        </p:nvSpPr>
        <p:spPr>
          <a:xfrm>
            <a:off x="210419" y="2879954"/>
            <a:ext cx="11690252" cy="597557"/>
          </a:xfrm>
          <a:custGeom>
            <a:avLst/>
            <a:gdLst>
              <a:gd name="connsiteX0" fmla="*/ 0 w 11690252"/>
              <a:gd name="connsiteY0" fmla="*/ 99593 h 597557"/>
              <a:gd name="connsiteX1" fmla="*/ 99593 w 11690252"/>
              <a:gd name="connsiteY1" fmla="*/ 0 h 597557"/>
              <a:gd name="connsiteX2" fmla="*/ 890449 w 11690252"/>
              <a:gd name="connsiteY2" fmla="*/ 0 h 597557"/>
              <a:gd name="connsiteX3" fmla="*/ 1681304 w 11690252"/>
              <a:gd name="connsiteY3" fmla="*/ 0 h 597557"/>
              <a:gd name="connsiteX4" fmla="*/ 2127428 w 11690252"/>
              <a:gd name="connsiteY4" fmla="*/ 0 h 597557"/>
              <a:gd name="connsiteX5" fmla="*/ 2918284 w 11690252"/>
              <a:gd name="connsiteY5" fmla="*/ 0 h 597557"/>
              <a:gd name="connsiteX6" fmla="*/ 3479318 w 11690252"/>
              <a:gd name="connsiteY6" fmla="*/ 0 h 597557"/>
              <a:gd name="connsiteX7" fmla="*/ 4155263 w 11690252"/>
              <a:gd name="connsiteY7" fmla="*/ 0 h 597557"/>
              <a:gd name="connsiteX8" fmla="*/ 4946119 w 11690252"/>
              <a:gd name="connsiteY8" fmla="*/ 0 h 597557"/>
              <a:gd name="connsiteX9" fmla="*/ 5736975 w 11690252"/>
              <a:gd name="connsiteY9" fmla="*/ 0 h 597557"/>
              <a:gd name="connsiteX10" fmla="*/ 6068188 w 11690252"/>
              <a:gd name="connsiteY10" fmla="*/ 0 h 597557"/>
              <a:gd name="connsiteX11" fmla="*/ 6859044 w 11690252"/>
              <a:gd name="connsiteY11" fmla="*/ 0 h 597557"/>
              <a:gd name="connsiteX12" fmla="*/ 7305167 w 11690252"/>
              <a:gd name="connsiteY12" fmla="*/ 0 h 597557"/>
              <a:gd name="connsiteX13" fmla="*/ 8096023 w 11690252"/>
              <a:gd name="connsiteY13" fmla="*/ 0 h 597557"/>
              <a:gd name="connsiteX14" fmla="*/ 8886879 w 11690252"/>
              <a:gd name="connsiteY14" fmla="*/ 0 h 597557"/>
              <a:gd name="connsiteX15" fmla="*/ 9792645 w 11690252"/>
              <a:gd name="connsiteY15" fmla="*/ 0 h 597557"/>
              <a:gd name="connsiteX16" fmla="*/ 10353680 w 11690252"/>
              <a:gd name="connsiteY16" fmla="*/ 0 h 597557"/>
              <a:gd name="connsiteX17" fmla="*/ 10914714 w 11690252"/>
              <a:gd name="connsiteY17" fmla="*/ 0 h 597557"/>
              <a:gd name="connsiteX18" fmla="*/ 11590659 w 11690252"/>
              <a:gd name="connsiteY18" fmla="*/ 0 h 597557"/>
              <a:gd name="connsiteX19" fmla="*/ 11690252 w 11690252"/>
              <a:gd name="connsiteY19" fmla="*/ 99593 h 597557"/>
              <a:gd name="connsiteX20" fmla="*/ 11690252 w 11690252"/>
              <a:gd name="connsiteY20" fmla="*/ 497964 h 597557"/>
              <a:gd name="connsiteX21" fmla="*/ 11590659 w 11690252"/>
              <a:gd name="connsiteY21" fmla="*/ 597557 h 597557"/>
              <a:gd name="connsiteX22" fmla="*/ 11029625 w 11690252"/>
              <a:gd name="connsiteY22" fmla="*/ 597557 h 597557"/>
              <a:gd name="connsiteX23" fmla="*/ 10123858 w 11690252"/>
              <a:gd name="connsiteY23" fmla="*/ 597557 h 597557"/>
              <a:gd name="connsiteX24" fmla="*/ 9218092 w 11690252"/>
              <a:gd name="connsiteY24" fmla="*/ 597557 h 597557"/>
              <a:gd name="connsiteX25" fmla="*/ 8542147 w 11690252"/>
              <a:gd name="connsiteY25" fmla="*/ 597557 h 597557"/>
              <a:gd name="connsiteX26" fmla="*/ 8210934 w 11690252"/>
              <a:gd name="connsiteY26" fmla="*/ 597557 h 597557"/>
              <a:gd name="connsiteX27" fmla="*/ 7305167 w 11690252"/>
              <a:gd name="connsiteY27" fmla="*/ 597557 h 597557"/>
              <a:gd name="connsiteX28" fmla="*/ 6399401 w 11690252"/>
              <a:gd name="connsiteY28" fmla="*/ 597557 h 597557"/>
              <a:gd name="connsiteX29" fmla="*/ 5608545 w 11690252"/>
              <a:gd name="connsiteY29" fmla="*/ 597557 h 597557"/>
              <a:gd name="connsiteX30" fmla="*/ 4702779 w 11690252"/>
              <a:gd name="connsiteY30" fmla="*/ 597557 h 597557"/>
              <a:gd name="connsiteX31" fmla="*/ 4026834 w 11690252"/>
              <a:gd name="connsiteY31" fmla="*/ 597557 h 597557"/>
              <a:gd name="connsiteX32" fmla="*/ 3121067 w 11690252"/>
              <a:gd name="connsiteY32" fmla="*/ 597557 h 597557"/>
              <a:gd name="connsiteX33" fmla="*/ 2445122 w 11690252"/>
              <a:gd name="connsiteY33" fmla="*/ 597557 h 597557"/>
              <a:gd name="connsiteX34" fmla="*/ 1884088 w 11690252"/>
              <a:gd name="connsiteY34" fmla="*/ 597557 h 597557"/>
              <a:gd name="connsiteX35" fmla="*/ 1208143 w 11690252"/>
              <a:gd name="connsiteY35" fmla="*/ 597557 h 597557"/>
              <a:gd name="connsiteX36" fmla="*/ 99593 w 11690252"/>
              <a:gd name="connsiteY36" fmla="*/ 597557 h 597557"/>
              <a:gd name="connsiteX37" fmla="*/ 0 w 11690252"/>
              <a:gd name="connsiteY37" fmla="*/ 497964 h 597557"/>
              <a:gd name="connsiteX38" fmla="*/ 0 w 11690252"/>
              <a:gd name="connsiteY38" fmla="*/ 99593 h 5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690252" h="597557" fill="none" extrusionOk="0">
                <a:moveTo>
                  <a:pt x="0" y="99593"/>
                </a:moveTo>
                <a:cubicBezTo>
                  <a:pt x="-10245" y="39245"/>
                  <a:pt x="42655" y="1243"/>
                  <a:pt x="99593" y="0"/>
                </a:cubicBezTo>
                <a:cubicBezTo>
                  <a:pt x="474083" y="22210"/>
                  <a:pt x="498953" y="-33204"/>
                  <a:pt x="890449" y="0"/>
                </a:cubicBezTo>
                <a:cubicBezTo>
                  <a:pt x="1281945" y="33204"/>
                  <a:pt x="1474845" y="-3664"/>
                  <a:pt x="1681304" y="0"/>
                </a:cubicBezTo>
                <a:cubicBezTo>
                  <a:pt x="1887763" y="3664"/>
                  <a:pt x="2001512" y="20741"/>
                  <a:pt x="2127428" y="0"/>
                </a:cubicBezTo>
                <a:cubicBezTo>
                  <a:pt x="2253344" y="-20741"/>
                  <a:pt x="2629241" y="14601"/>
                  <a:pt x="2918284" y="0"/>
                </a:cubicBezTo>
                <a:cubicBezTo>
                  <a:pt x="3207327" y="-14601"/>
                  <a:pt x="3206008" y="25713"/>
                  <a:pt x="3479318" y="0"/>
                </a:cubicBezTo>
                <a:cubicBezTo>
                  <a:pt x="3752628" y="-25713"/>
                  <a:pt x="3990753" y="12677"/>
                  <a:pt x="4155263" y="0"/>
                </a:cubicBezTo>
                <a:cubicBezTo>
                  <a:pt x="4319773" y="-12677"/>
                  <a:pt x="4676448" y="4603"/>
                  <a:pt x="4946119" y="0"/>
                </a:cubicBezTo>
                <a:cubicBezTo>
                  <a:pt x="5215790" y="-4603"/>
                  <a:pt x="5466529" y="27124"/>
                  <a:pt x="5736975" y="0"/>
                </a:cubicBezTo>
                <a:cubicBezTo>
                  <a:pt x="6007421" y="-27124"/>
                  <a:pt x="5953666" y="-10586"/>
                  <a:pt x="6068188" y="0"/>
                </a:cubicBezTo>
                <a:cubicBezTo>
                  <a:pt x="6182710" y="10586"/>
                  <a:pt x="6601863" y="5671"/>
                  <a:pt x="6859044" y="0"/>
                </a:cubicBezTo>
                <a:cubicBezTo>
                  <a:pt x="7116225" y="-5671"/>
                  <a:pt x="7113344" y="-7136"/>
                  <a:pt x="7305167" y="0"/>
                </a:cubicBezTo>
                <a:cubicBezTo>
                  <a:pt x="7496990" y="7136"/>
                  <a:pt x="7850665" y="13844"/>
                  <a:pt x="8096023" y="0"/>
                </a:cubicBezTo>
                <a:cubicBezTo>
                  <a:pt x="8341381" y="-13844"/>
                  <a:pt x="8596015" y="24200"/>
                  <a:pt x="8886879" y="0"/>
                </a:cubicBezTo>
                <a:cubicBezTo>
                  <a:pt x="9177743" y="-24200"/>
                  <a:pt x="9434713" y="37080"/>
                  <a:pt x="9792645" y="0"/>
                </a:cubicBezTo>
                <a:cubicBezTo>
                  <a:pt x="10150577" y="-37080"/>
                  <a:pt x="10191347" y="19457"/>
                  <a:pt x="10353680" y="0"/>
                </a:cubicBezTo>
                <a:cubicBezTo>
                  <a:pt x="10516013" y="-19457"/>
                  <a:pt x="10779993" y="308"/>
                  <a:pt x="10914714" y="0"/>
                </a:cubicBezTo>
                <a:cubicBezTo>
                  <a:pt x="11049435" y="-308"/>
                  <a:pt x="11338954" y="4715"/>
                  <a:pt x="11590659" y="0"/>
                </a:cubicBezTo>
                <a:cubicBezTo>
                  <a:pt x="11637165" y="10783"/>
                  <a:pt x="11696585" y="38135"/>
                  <a:pt x="11690252" y="99593"/>
                </a:cubicBezTo>
                <a:cubicBezTo>
                  <a:pt x="11705299" y="195540"/>
                  <a:pt x="11692579" y="409133"/>
                  <a:pt x="11690252" y="497964"/>
                </a:cubicBezTo>
                <a:cubicBezTo>
                  <a:pt x="11686319" y="548124"/>
                  <a:pt x="11647084" y="590762"/>
                  <a:pt x="11590659" y="597557"/>
                </a:cubicBezTo>
                <a:cubicBezTo>
                  <a:pt x="11385729" y="609940"/>
                  <a:pt x="11235794" y="577573"/>
                  <a:pt x="11029625" y="597557"/>
                </a:cubicBezTo>
                <a:cubicBezTo>
                  <a:pt x="10823456" y="617541"/>
                  <a:pt x="10330803" y="591706"/>
                  <a:pt x="10123858" y="597557"/>
                </a:cubicBezTo>
                <a:cubicBezTo>
                  <a:pt x="9916913" y="603408"/>
                  <a:pt x="9659534" y="591197"/>
                  <a:pt x="9218092" y="597557"/>
                </a:cubicBezTo>
                <a:cubicBezTo>
                  <a:pt x="8776650" y="603917"/>
                  <a:pt x="8754120" y="574399"/>
                  <a:pt x="8542147" y="597557"/>
                </a:cubicBezTo>
                <a:cubicBezTo>
                  <a:pt x="8330175" y="620715"/>
                  <a:pt x="8291527" y="608614"/>
                  <a:pt x="8210934" y="597557"/>
                </a:cubicBezTo>
                <a:cubicBezTo>
                  <a:pt x="8130341" y="586500"/>
                  <a:pt x="7699690" y="576885"/>
                  <a:pt x="7305167" y="597557"/>
                </a:cubicBezTo>
                <a:cubicBezTo>
                  <a:pt x="6910644" y="618229"/>
                  <a:pt x="6700869" y="634820"/>
                  <a:pt x="6399401" y="597557"/>
                </a:cubicBezTo>
                <a:cubicBezTo>
                  <a:pt x="6097933" y="560294"/>
                  <a:pt x="5987123" y="627287"/>
                  <a:pt x="5608545" y="597557"/>
                </a:cubicBezTo>
                <a:cubicBezTo>
                  <a:pt x="5229967" y="567827"/>
                  <a:pt x="5031410" y="605694"/>
                  <a:pt x="4702779" y="597557"/>
                </a:cubicBezTo>
                <a:cubicBezTo>
                  <a:pt x="4374148" y="589420"/>
                  <a:pt x="4355603" y="631118"/>
                  <a:pt x="4026834" y="597557"/>
                </a:cubicBezTo>
                <a:cubicBezTo>
                  <a:pt x="3698065" y="563996"/>
                  <a:pt x="3430069" y="613881"/>
                  <a:pt x="3121067" y="597557"/>
                </a:cubicBezTo>
                <a:cubicBezTo>
                  <a:pt x="2812065" y="581233"/>
                  <a:pt x="2779188" y="621602"/>
                  <a:pt x="2445122" y="597557"/>
                </a:cubicBezTo>
                <a:cubicBezTo>
                  <a:pt x="2111057" y="573512"/>
                  <a:pt x="2066127" y="597915"/>
                  <a:pt x="1884088" y="597557"/>
                </a:cubicBezTo>
                <a:cubicBezTo>
                  <a:pt x="1702049" y="597199"/>
                  <a:pt x="1490376" y="612868"/>
                  <a:pt x="1208143" y="597557"/>
                </a:cubicBezTo>
                <a:cubicBezTo>
                  <a:pt x="925910" y="582246"/>
                  <a:pt x="569731" y="603676"/>
                  <a:pt x="99593" y="597557"/>
                </a:cubicBezTo>
                <a:cubicBezTo>
                  <a:pt x="52507" y="591474"/>
                  <a:pt x="-3257" y="544887"/>
                  <a:pt x="0" y="497964"/>
                </a:cubicBezTo>
                <a:cubicBezTo>
                  <a:pt x="12364" y="403314"/>
                  <a:pt x="-14400" y="273331"/>
                  <a:pt x="0" y="99593"/>
                </a:cubicBezTo>
                <a:close/>
              </a:path>
              <a:path w="11690252" h="597557" stroke="0" extrusionOk="0">
                <a:moveTo>
                  <a:pt x="0" y="99593"/>
                </a:moveTo>
                <a:cubicBezTo>
                  <a:pt x="-3283" y="32632"/>
                  <a:pt x="38786" y="9380"/>
                  <a:pt x="99593" y="0"/>
                </a:cubicBezTo>
                <a:cubicBezTo>
                  <a:pt x="288497" y="-22980"/>
                  <a:pt x="463118" y="14289"/>
                  <a:pt x="775538" y="0"/>
                </a:cubicBezTo>
                <a:cubicBezTo>
                  <a:pt x="1087959" y="-14289"/>
                  <a:pt x="1460272" y="38538"/>
                  <a:pt x="1681304" y="0"/>
                </a:cubicBezTo>
                <a:cubicBezTo>
                  <a:pt x="1902336" y="-38538"/>
                  <a:pt x="2177735" y="15655"/>
                  <a:pt x="2472160" y="0"/>
                </a:cubicBezTo>
                <a:cubicBezTo>
                  <a:pt x="2766585" y="-15655"/>
                  <a:pt x="3008102" y="6748"/>
                  <a:pt x="3377927" y="0"/>
                </a:cubicBezTo>
                <a:cubicBezTo>
                  <a:pt x="3747752" y="-6748"/>
                  <a:pt x="3906128" y="-33268"/>
                  <a:pt x="4283693" y="0"/>
                </a:cubicBezTo>
                <a:cubicBezTo>
                  <a:pt x="4661258" y="33268"/>
                  <a:pt x="4822684" y="4893"/>
                  <a:pt x="4959638" y="0"/>
                </a:cubicBezTo>
                <a:cubicBezTo>
                  <a:pt x="5096593" y="-4893"/>
                  <a:pt x="5312056" y="-27006"/>
                  <a:pt x="5520672" y="0"/>
                </a:cubicBezTo>
                <a:cubicBezTo>
                  <a:pt x="5729288" y="27006"/>
                  <a:pt x="6091282" y="35076"/>
                  <a:pt x="6311528" y="0"/>
                </a:cubicBezTo>
                <a:cubicBezTo>
                  <a:pt x="6531774" y="-35076"/>
                  <a:pt x="6868847" y="23596"/>
                  <a:pt x="7217294" y="0"/>
                </a:cubicBezTo>
                <a:cubicBezTo>
                  <a:pt x="7565741" y="-23596"/>
                  <a:pt x="7497873" y="18498"/>
                  <a:pt x="7778329" y="0"/>
                </a:cubicBezTo>
                <a:cubicBezTo>
                  <a:pt x="8058785" y="-18498"/>
                  <a:pt x="8193781" y="-16682"/>
                  <a:pt x="8569185" y="0"/>
                </a:cubicBezTo>
                <a:cubicBezTo>
                  <a:pt x="8944589" y="16682"/>
                  <a:pt x="8801295" y="-2354"/>
                  <a:pt x="9015308" y="0"/>
                </a:cubicBezTo>
                <a:cubicBezTo>
                  <a:pt x="9229321" y="2354"/>
                  <a:pt x="9646539" y="16569"/>
                  <a:pt x="9806164" y="0"/>
                </a:cubicBezTo>
                <a:cubicBezTo>
                  <a:pt x="9965789" y="-16569"/>
                  <a:pt x="10340019" y="-13260"/>
                  <a:pt x="10597020" y="0"/>
                </a:cubicBezTo>
                <a:cubicBezTo>
                  <a:pt x="10854021" y="13260"/>
                  <a:pt x="10799881" y="7427"/>
                  <a:pt x="10928233" y="0"/>
                </a:cubicBezTo>
                <a:cubicBezTo>
                  <a:pt x="11056585" y="-7427"/>
                  <a:pt x="11439373" y="25471"/>
                  <a:pt x="11590659" y="0"/>
                </a:cubicBezTo>
                <a:cubicBezTo>
                  <a:pt x="11643650" y="-2134"/>
                  <a:pt x="11689043" y="46674"/>
                  <a:pt x="11690252" y="99593"/>
                </a:cubicBezTo>
                <a:cubicBezTo>
                  <a:pt x="11686820" y="235779"/>
                  <a:pt x="11680439" y="395853"/>
                  <a:pt x="11690252" y="497964"/>
                </a:cubicBezTo>
                <a:cubicBezTo>
                  <a:pt x="11678226" y="558329"/>
                  <a:pt x="11638425" y="601163"/>
                  <a:pt x="11590659" y="597557"/>
                </a:cubicBezTo>
                <a:cubicBezTo>
                  <a:pt x="11367461" y="567703"/>
                  <a:pt x="11192644" y="611811"/>
                  <a:pt x="10799803" y="597557"/>
                </a:cubicBezTo>
                <a:cubicBezTo>
                  <a:pt x="10406962" y="583303"/>
                  <a:pt x="10204709" y="637320"/>
                  <a:pt x="9894037" y="597557"/>
                </a:cubicBezTo>
                <a:cubicBezTo>
                  <a:pt x="9583365" y="557794"/>
                  <a:pt x="9374468" y="620670"/>
                  <a:pt x="9103181" y="597557"/>
                </a:cubicBezTo>
                <a:cubicBezTo>
                  <a:pt x="8831894" y="574444"/>
                  <a:pt x="8672352" y="610902"/>
                  <a:pt x="8542147" y="597557"/>
                </a:cubicBezTo>
                <a:cubicBezTo>
                  <a:pt x="8411942" y="584212"/>
                  <a:pt x="8260820" y="616696"/>
                  <a:pt x="8096023" y="597557"/>
                </a:cubicBezTo>
                <a:cubicBezTo>
                  <a:pt x="7931226" y="578418"/>
                  <a:pt x="7781808" y="575772"/>
                  <a:pt x="7649899" y="597557"/>
                </a:cubicBezTo>
                <a:cubicBezTo>
                  <a:pt x="7517990" y="619342"/>
                  <a:pt x="7316227" y="588626"/>
                  <a:pt x="7088865" y="597557"/>
                </a:cubicBezTo>
                <a:cubicBezTo>
                  <a:pt x="6861503" y="606488"/>
                  <a:pt x="6699373" y="601932"/>
                  <a:pt x="6412920" y="597557"/>
                </a:cubicBezTo>
                <a:cubicBezTo>
                  <a:pt x="6126468" y="593182"/>
                  <a:pt x="6188310" y="583513"/>
                  <a:pt x="6081707" y="597557"/>
                </a:cubicBezTo>
                <a:cubicBezTo>
                  <a:pt x="5975104" y="611601"/>
                  <a:pt x="5870854" y="613720"/>
                  <a:pt x="5750494" y="597557"/>
                </a:cubicBezTo>
                <a:cubicBezTo>
                  <a:pt x="5630134" y="581394"/>
                  <a:pt x="5530202" y="593424"/>
                  <a:pt x="5419281" y="597557"/>
                </a:cubicBezTo>
                <a:cubicBezTo>
                  <a:pt x="5308360" y="601690"/>
                  <a:pt x="5026059" y="587984"/>
                  <a:pt x="4743336" y="597557"/>
                </a:cubicBezTo>
                <a:cubicBezTo>
                  <a:pt x="4460614" y="607130"/>
                  <a:pt x="4509810" y="589499"/>
                  <a:pt x="4297212" y="597557"/>
                </a:cubicBezTo>
                <a:cubicBezTo>
                  <a:pt x="4084614" y="605615"/>
                  <a:pt x="3901369" y="624303"/>
                  <a:pt x="3736177" y="597557"/>
                </a:cubicBezTo>
                <a:cubicBezTo>
                  <a:pt x="3570986" y="570811"/>
                  <a:pt x="3379421" y="610011"/>
                  <a:pt x="3290054" y="597557"/>
                </a:cubicBezTo>
                <a:cubicBezTo>
                  <a:pt x="3200687" y="585103"/>
                  <a:pt x="3009972" y="604115"/>
                  <a:pt x="2843930" y="597557"/>
                </a:cubicBezTo>
                <a:cubicBezTo>
                  <a:pt x="2677888" y="590999"/>
                  <a:pt x="2554541" y="610917"/>
                  <a:pt x="2397806" y="597557"/>
                </a:cubicBezTo>
                <a:cubicBezTo>
                  <a:pt x="2241071" y="584197"/>
                  <a:pt x="2073158" y="584995"/>
                  <a:pt x="1836772" y="597557"/>
                </a:cubicBezTo>
                <a:cubicBezTo>
                  <a:pt x="1600386" y="610119"/>
                  <a:pt x="1204538" y="556081"/>
                  <a:pt x="931005" y="597557"/>
                </a:cubicBezTo>
                <a:cubicBezTo>
                  <a:pt x="657472" y="639033"/>
                  <a:pt x="456897" y="598668"/>
                  <a:pt x="99593" y="597557"/>
                </a:cubicBezTo>
                <a:cubicBezTo>
                  <a:pt x="40938" y="596832"/>
                  <a:pt x="-8267" y="552844"/>
                  <a:pt x="0" y="497964"/>
                </a:cubicBezTo>
                <a:cubicBezTo>
                  <a:pt x="17537" y="350968"/>
                  <a:pt x="-15256" y="254882"/>
                  <a:pt x="0" y="99593"/>
                </a:cubicBezTo>
                <a:close/>
              </a:path>
            </a:pathLst>
          </a:custGeom>
          <a:solidFill>
            <a:schemeClr val="accent6">
              <a:lumMod val="20000"/>
              <a:lumOff val="80000"/>
            </a:schemeClr>
          </a:solidFill>
          <a:ln>
            <a:prstDash val="sysDot"/>
            <a:extLst>
              <a:ext uri="{C807C97D-BFC1-408E-A445-0C87EB9F89A2}">
                <ask:lineSketchStyleProps xmlns:ask="http://schemas.microsoft.com/office/drawing/2018/sketchyshapes" sd="4129978628">
                  <a:prstGeom prst="flowChartAlternateProcess">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3000" b="1" dirty="0">
                <a:solidFill>
                  <a:schemeClr val="tx1"/>
                </a:solidFill>
                <a:latin typeface="Sakkal Majalla" panose="02000000000000000000" pitchFamily="2" charset="-78"/>
                <a:cs typeface="Sakkal Majalla" panose="02000000000000000000" pitchFamily="2" charset="-78"/>
              </a:rPr>
              <a:t>4- </a:t>
            </a: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لِمَ أمر الله تعالى بإحصاء أيام العِدّة وضبطِها؟</a:t>
            </a:r>
            <a:endParaRPr lang="ar-BH" sz="3000" b="1" dirty="0">
              <a:solidFill>
                <a:schemeClr val="tx1"/>
              </a:solidFill>
              <a:latin typeface="Sakkal Majalla" panose="02000000000000000000" pitchFamily="2" charset="-78"/>
              <a:cs typeface="Sakkal Majalla" panose="02000000000000000000" pitchFamily="2" charset="-78"/>
            </a:endParaRPr>
          </a:p>
        </p:txBody>
      </p:sp>
      <p:sp>
        <p:nvSpPr>
          <p:cNvPr id="14" name="Rectangle: Rounded Corners 13">
            <a:extLst>
              <a:ext uri="{FF2B5EF4-FFF2-40B4-BE49-F238E27FC236}">
                <a16:creationId xmlns:a16="http://schemas.microsoft.com/office/drawing/2014/main" id="{8CFCD507-A1E7-4540-BC04-A762F4975D3A}"/>
              </a:ext>
            </a:extLst>
          </p:cNvPr>
          <p:cNvSpPr/>
          <p:nvPr/>
        </p:nvSpPr>
        <p:spPr>
          <a:xfrm>
            <a:off x="210417" y="3571882"/>
            <a:ext cx="11730705" cy="1243963"/>
          </a:xfrm>
          <a:custGeom>
            <a:avLst/>
            <a:gdLst>
              <a:gd name="connsiteX0" fmla="*/ 0 w 11730705"/>
              <a:gd name="connsiteY0" fmla="*/ 207331 h 1243963"/>
              <a:gd name="connsiteX1" fmla="*/ 207331 w 11730705"/>
              <a:gd name="connsiteY1" fmla="*/ 0 h 1243963"/>
              <a:gd name="connsiteX2" fmla="*/ 1099301 w 11730705"/>
              <a:gd name="connsiteY2" fmla="*/ 0 h 1243963"/>
              <a:gd name="connsiteX3" fmla="*/ 1764951 w 11730705"/>
              <a:gd name="connsiteY3" fmla="*/ 0 h 1243963"/>
              <a:gd name="connsiteX4" fmla="*/ 2543761 w 11730705"/>
              <a:gd name="connsiteY4" fmla="*/ 0 h 1243963"/>
              <a:gd name="connsiteX5" fmla="*/ 3209411 w 11730705"/>
              <a:gd name="connsiteY5" fmla="*/ 0 h 1243963"/>
              <a:gd name="connsiteX6" fmla="*/ 3988221 w 11730705"/>
              <a:gd name="connsiteY6" fmla="*/ 0 h 1243963"/>
              <a:gd name="connsiteX7" fmla="*/ 4880191 w 11730705"/>
              <a:gd name="connsiteY7" fmla="*/ 0 h 1243963"/>
              <a:gd name="connsiteX8" fmla="*/ 5319520 w 11730705"/>
              <a:gd name="connsiteY8" fmla="*/ 0 h 1243963"/>
              <a:gd name="connsiteX9" fmla="*/ 5758849 w 11730705"/>
              <a:gd name="connsiteY9" fmla="*/ 0 h 1243963"/>
              <a:gd name="connsiteX10" fmla="*/ 6424498 w 11730705"/>
              <a:gd name="connsiteY10" fmla="*/ 0 h 1243963"/>
              <a:gd name="connsiteX11" fmla="*/ 6750666 w 11730705"/>
              <a:gd name="connsiteY11" fmla="*/ 0 h 1243963"/>
              <a:gd name="connsiteX12" fmla="*/ 7642637 w 11730705"/>
              <a:gd name="connsiteY12" fmla="*/ 0 h 1243963"/>
              <a:gd name="connsiteX13" fmla="*/ 8081966 w 11730705"/>
              <a:gd name="connsiteY13" fmla="*/ 0 h 1243963"/>
              <a:gd name="connsiteX14" fmla="*/ 8747615 w 11730705"/>
              <a:gd name="connsiteY14" fmla="*/ 0 h 1243963"/>
              <a:gd name="connsiteX15" fmla="*/ 9073784 w 11730705"/>
              <a:gd name="connsiteY15" fmla="*/ 0 h 1243963"/>
              <a:gd name="connsiteX16" fmla="*/ 9626273 w 11730705"/>
              <a:gd name="connsiteY16" fmla="*/ 0 h 1243963"/>
              <a:gd name="connsiteX17" fmla="*/ 10405083 w 11730705"/>
              <a:gd name="connsiteY17" fmla="*/ 0 h 1243963"/>
              <a:gd name="connsiteX18" fmla="*/ 11523374 w 11730705"/>
              <a:gd name="connsiteY18" fmla="*/ 0 h 1243963"/>
              <a:gd name="connsiteX19" fmla="*/ 11730705 w 11730705"/>
              <a:gd name="connsiteY19" fmla="*/ 207331 h 1243963"/>
              <a:gd name="connsiteX20" fmla="*/ 11730705 w 11730705"/>
              <a:gd name="connsiteY20" fmla="*/ 630275 h 1243963"/>
              <a:gd name="connsiteX21" fmla="*/ 11730705 w 11730705"/>
              <a:gd name="connsiteY21" fmla="*/ 1036632 h 1243963"/>
              <a:gd name="connsiteX22" fmla="*/ 11523374 w 11730705"/>
              <a:gd name="connsiteY22" fmla="*/ 1243963 h 1243963"/>
              <a:gd name="connsiteX23" fmla="*/ 10857724 w 11730705"/>
              <a:gd name="connsiteY23" fmla="*/ 1243963 h 1243963"/>
              <a:gd name="connsiteX24" fmla="*/ 10531556 w 11730705"/>
              <a:gd name="connsiteY24" fmla="*/ 1243963 h 1243963"/>
              <a:gd name="connsiteX25" fmla="*/ 9979067 w 11730705"/>
              <a:gd name="connsiteY25" fmla="*/ 1243963 h 1243963"/>
              <a:gd name="connsiteX26" fmla="*/ 9426578 w 11730705"/>
              <a:gd name="connsiteY26" fmla="*/ 1243963 h 1243963"/>
              <a:gd name="connsiteX27" fmla="*/ 8647768 w 11730705"/>
              <a:gd name="connsiteY27" fmla="*/ 1243963 h 1243963"/>
              <a:gd name="connsiteX28" fmla="*/ 7868958 w 11730705"/>
              <a:gd name="connsiteY28" fmla="*/ 1243963 h 1243963"/>
              <a:gd name="connsiteX29" fmla="*/ 7203308 w 11730705"/>
              <a:gd name="connsiteY29" fmla="*/ 1243963 h 1243963"/>
              <a:gd name="connsiteX30" fmla="*/ 6763979 w 11730705"/>
              <a:gd name="connsiteY30" fmla="*/ 1243963 h 1243963"/>
              <a:gd name="connsiteX31" fmla="*/ 6324651 w 11730705"/>
              <a:gd name="connsiteY31" fmla="*/ 1243963 h 1243963"/>
              <a:gd name="connsiteX32" fmla="*/ 5432680 w 11730705"/>
              <a:gd name="connsiteY32" fmla="*/ 1243963 h 1243963"/>
              <a:gd name="connsiteX33" fmla="*/ 4993352 w 11730705"/>
              <a:gd name="connsiteY33" fmla="*/ 1243963 h 1243963"/>
              <a:gd name="connsiteX34" fmla="*/ 4101381 w 11730705"/>
              <a:gd name="connsiteY34" fmla="*/ 1243963 h 1243963"/>
              <a:gd name="connsiteX35" fmla="*/ 3435732 w 11730705"/>
              <a:gd name="connsiteY35" fmla="*/ 1243963 h 1243963"/>
              <a:gd name="connsiteX36" fmla="*/ 2883242 w 11730705"/>
              <a:gd name="connsiteY36" fmla="*/ 1243963 h 1243963"/>
              <a:gd name="connsiteX37" fmla="*/ 1991272 w 11730705"/>
              <a:gd name="connsiteY37" fmla="*/ 1243963 h 1243963"/>
              <a:gd name="connsiteX38" fmla="*/ 1438783 w 11730705"/>
              <a:gd name="connsiteY38" fmla="*/ 1243963 h 1243963"/>
              <a:gd name="connsiteX39" fmla="*/ 999454 w 11730705"/>
              <a:gd name="connsiteY39" fmla="*/ 1243963 h 1243963"/>
              <a:gd name="connsiteX40" fmla="*/ 207331 w 11730705"/>
              <a:gd name="connsiteY40" fmla="*/ 1243963 h 1243963"/>
              <a:gd name="connsiteX41" fmla="*/ 0 w 11730705"/>
              <a:gd name="connsiteY41" fmla="*/ 1036632 h 1243963"/>
              <a:gd name="connsiteX42" fmla="*/ 0 w 11730705"/>
              <a:gd name="connsiteY42" fmla="*/ 605395 h 1243963"/>
              <a:gd name="connsiteX43" fmla="*/ 0 w 11730705"/>
              <a:gd name="connsiteY43" fmla="*/ 207331 h 124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730705" h="1243963" fill="none" extrusionOk="0">
                <a:moveTo>
                  <a:pt x="0" y="207331"/>
                </a:moveTo>
                <a:cubicBezTo>
                  <a:pt x="-8700" y="73311"/>
                  <a:pt x="102664" y="7851"/>
                  <a:pt x="207331" y="0"/>
                </a:cubicBezTo>
                <a:cubicBezTo>
                  <a:pt x="591225" y="-28736"/>
                  <a:pt x="900531" y="38410"/>
                  <a:pt x="1099301" y="0"/>
                </a:cubicBezTo>
                <a:cubicBezTo>
                  <a:pt x="1298071" y="-38410"/>
                  <a:pt x="1564509" y="-3228"/>
                  <a:pt x="1764951" y="0"/>
                </a:cubicBezTo>
                <a:cubicBezTo>
                  <a:pt x="1965393" y="3228"/>
                  <a:pt x="2172914" y="26472"/>
                  <a:pt x="2543761" y="0"/>
                </a:cubicBezTo>
                <a:cubicBezTo>
                  <a:pt x="2914608" y="-26472"/>
                  <a:pt x="2977909" y="-30362"/>
                  <a:pt x="3209411" y="0"/>
                </a:cubicBezTo>
                <a:cubicBezTo>
                  <a:pt x="3440913" y="30362"/>
                  <a:pt x="3695319" y="-27224"/>
                  <a:pt x="3988221" y="0"/>
                </a:cubicBezTo>
                <a:cubicBezTo>
                  <a:pt x="4281123" y="27224"/>
                  <a:pt x="4696421" y="-34831"/>
                  <a:pt x="4880191" y="0"/>
                </a:cubicBezTo>
                <a:cubicBezTo>
                  <a:pt x="5063961" y="34831"/>
                  <a:pt x="5182483" y="-14983"/>
                  <a:pt x="5319520" y="0"/>
                </a:cubicBezTo>
                <a:cubicBezTo>
                  <a:pt x="5456557" y="14983"/>
                  <a:pt x="5617528" y="-333"/>
                  <a:pt x="5758849" y="0"/>
                </a:cubicBezTo>
                <a:cubicBezTo>
                  <a:pt x="5900170" y="333"/>
                  <a:pt x="6244398" y="-24453"/>
                  <a:pt x="6424498" y="0"/>
                </a:cubicBezTo>
                <a:cubicBezTo>
                  <a:pt x="6604598" y="24453"/>
                  <a:pt x="6590745" y="15995"/>
                  <a:pt x="6750666" y="0"/>
                </a:cubicBezTo>
                <a:cubicBezTo>
                  <a:pt x="6910587" y="-15995"/>
                  <a:pt x="7412066" y="34408"/>
                  <a:pt x="7642637" y="0"/>
                </a:cubicBezTo>
                <a:cubicBezTo>
                  <a:pt x="7873208" y="-34408"/>
                  <a:pt x="7910693" y="-17272"/>
                  <a:pt x="8081966" y="0"/>
                </a:cubicBezTo>
                <a:cubicBezTo>
                  <a:pt x="8253239" y="17272"/>
                  <a:pt x="8579432" y="-1877"/>
                  <a:pt x="8747615" y="0"/>
                </a:cubicBezTo>
                <a:cubicBezTo>
                  <a:pt x="8915798" y="1877"/>
                  <a:pt x="8987333" y="5085"/>
                  <a:pt x="9073784" y="0"/>
                </a:cubicBezTo>
                <a:cubicBezTo>
                  <a:pt x="9160235" y="-5085"/>
                  <a:pt x="9362980" y="-10819"/>
                  <a:pt x="9626273" y="0"/>
                </a:cubicBezTo>
                <a:cubicBezTo>
                  <a:pt x="9889566" y="10819"/>
                  <a:pt x="10115333" y="20261"/>
                  <a:pt x="10405083" y="0"/>
                </a:cubicBezTo>
                <a:cubicBezTo>
                  <a:pt x="10694833" y="-20261"/>
                  <a:pt x="11051684" y="37193"/>
                  <a:pt x="11523374" y="0"/>
                </a:cubicBezTo>
                <a:cubicBezTo>
                  <a:pt x="11648241" y="-3492"/>
                  <a:pt x="11737166" y="101424"/>
                  <a:pt x="11730705" y="207331"/>
                </a:cubicBezTo>
                <a:cubicBezTo>
                  <a:pt x="11717460" y="381586"/>
                  <a:pt x="11736720" y="504071"/>
                  <a:pt x="11730705" y="630275"/>
                </a:cubicBezTo>
                <a:cubicBezTo>
                  <a:pt x="11724690" y="756479"/>
                  <a:pt x="11733353" y="836209"/>
                  <a:pt x="11730705" y="1036632"/>
                </a:cubicBezTo>
                <a:cubicBezTo>
                  <a:pt x="11713749" y="1136197"/>
                  <a:pt x="11639066" y="1237078"/>
                  <a:pt x="11523374" y="1243963"/>
                </a:cubicBezTo>
                <a:cubicBezTo>
                  <a:pt x="11255929" y="1255720"/>
                  <a:pt x="11045508" y="1254184"/>
                  <a:pt x="10857724" y="1243963"/>
                </a:cubicBezTo>
                <a:cubicBezTo>
                  <a:pt x="10669940" y="1233743"/>
                  <a:pt x="10620493" y="1246295"/>
                  <a:pt x="10531556" y="1243963"/>
                </a:cubicBezTo>
                <a:cubicBezTo>
                  <a:pt x="10442619" y="1241631"/>
                  <a:pt x="10233153" y="1241657"/>
                  <a:pt x="9979067" y="1243963"/>
                </a:cubicBezTo>
                <a:cubicBezTo>
                  <a:pt x="9724981" y="1246269"/>
                  <a:pt x="9604079" y="1240221"/>
                  <a:pt x="9426578" y="1243963"/>
                </a:cubicBezTo>
                <a:cubicBezTo>
                  <a:pt x="9249077" y="1247705"/>
                  <a:pt x="9007559" y="1259516"/>
                  <a:pt x="8647768" y="1243963"/>
                </a:cubicBezTo>
                <a:cubicBezTo>
                  <a:pt x="8287977" y="1228411"/>
                  <a:pt x="8124137" y="1274063"/>
                  <a:pt x="7868958" y="1243963"/>
                </a:cubicBezTo>
                <a:cubicBezTo>
                  <a:pt x="7613779" y="1213864"/>
                  <a:pt x="7428568" y="1245660"/>
                  <a:pt x="7203308" y="1243963"/>
                </a:cubicBezTo>
                <a:cubicBezTo>
                  <a:pt x="6978048" y="1242267"/>
                  <a:pt x="6898549" y="1243259"/>
                  <a:pt x="6763979" y="1243963"/>
                </a:cubicBezTo>
                <a:cubicBezTo>
                  <a:pt x="6629409" y="1244667"/>
                  <a:pt x="6485069" y="1235494"/>
                  <a:pt x="6324651" y="1243963"/>
                </a:cubicBezTo>
                <a:cubicBezTo>
                  <a:pt x="6164233" y="1252432"/>
                  <a:pt x="5740799" y="1235937"/>
                  <a:pt x="5432680" y="1243963"/>
                </a:cubicBezTo>
                <a:cubicBezTo>
                  <a:pt x="5124561" y="1251989"/>
                  <a:pt x="5128488" y="1244320"/>
                  <a:pt x="4993352" y="1243963"/>
                </a:cubicBezTo>
                <a:cubicBezTo>
                  <a:pt x="4858216" y="1243606"/>
                  <a:pt x="4301553" y="1262900"/>
                  <a:pt x="4101381" y="1243963"/>
                </a:cubicBezTo>
                <a:cubicBezTo>
                  <a:pt x="3901209" y="1225026"/>
                  <a:pt x="3765915" y="1228513"/>
                  <a:pt x="3435732" y="1243963"/>
                </a:cubicBezTo>
                <a:cubicBezTo>
                  <a:pt x="3105549" y="1259413"/>
                  <a:pt x="3019670" y="1221153"/>
                  <a:pt x="2883242" y="1243963"/>
                </a:cubicBezTo>
                <a:cubicBezTo>
                  <a:pt x="2746814" y="1266774"/>
                  <a:pt x="2293596" y="1284571"/>
                  <a:pt x="1991272" y="1243963"/>
                </a:cubicBezTo>
                <a:cubicBezTo>
                  <a:pt x="1688948" y="1203356"/>
                  <a:pt x="1553222" y="1256618"/>
                  <a:pt x="1438783" y="1243963"/>
                </a:cubicBezTo>
                <a:cubicBezTo>
                  <a:pt x="1324344" y="1231308"/>
                  <a:pt x="1197165" y="1242470"/>
                  <a:pt x="999454" y="1243963"/>
                </a:cubicBezTo>
                <a:cubicBezTo>
                  <a:pt x="801743" y="1245456"/>
                  <a:pt x="524728" y="1261414"/>
                  <a:pt x="207331" y="1243963"/>
                </a:cubicBezTo>
                <a:cubicBezTo>
                  <a:pt x="74886" y="1244561"/>
                  <a:pt x="-3649" y="1149935"/>
                  <a:pt x="0" y="1036632"/>
                </a:cubicBezTo>
                <a:cubicBezTo>
                  <a:pt x="-4586" y="918210"/>
                  <a:pt x="5664" y="733608"/>
                  <a:pt x="0" y="605395"/>
                </a:cubicBezTo>
                <a:cubicBezTo>
                  <a:pt x="-5664" y="477182"/>
                  <a:pt x="-245" y="305118"/>
                  <a:pt x="0" y="207331"/>
                </a:cubicBezTo>
                <a:close/>
              </a:path>
              <a:path w="11730705" h="1243963" stroke="0" extrusionOk="0">
                <a:moveTo>
                  <a:pt x="0" y="207331"/>
                </a:moveTo>
                <a:cubicBezTo>
                  <a:pt x="-1147" y="75655"/>
                  <a:pt x="99543" y="9636"/>
                  <a:pt x="207331" y="0"/>
                </a:cubicBezTo>
                <a:cubicBezTo>
                  <a:pt x="297176" y="-8697"/>
                  <a:pt x="429432" y="15506"/>
                  <a:pt x="533499" y="0"/>
                </a:cubicBezTo>
                <a:cubicBezTo>
                  <a:pt x="637566" y="-15506"/>
                  <a:pt x="868144" y="-7313"/>
                  <a:pt x="1085988" y="0"/>
                </a:cubicBezTo>
                <a:cubicBezTo>
                  <a:pt x="1303832" y="7313"/>
                  <a:pt x="1472845" y="-8435"/>
                  <a:pt x="1638478" y="0"/>
                </a:cubicBezTo>
                <a:cubicBezTo>
                  <a:pt x="1804111" y="8435"/>
                  <a:pt x="2181741" y="31686"/>
                  <a:pt x="2417288" y="0"/>
                </a:cubicBezTo>
                <a:cubicBezTo>
                  <a:pt x="2652835" y="-31686"/>
                  <a:pt x="2594397" y="-8533"/>
                  <a:pt x="2743456" y="0"/>
                </a:cubicBezTo>
                <a:cubicBezTo>
                  <a:pt x="2892515" y="8533"/>
                  <a:pt x="3115554" y="-28337"/>
                  <a:pt x="3409106" y="0"/>
                </a:cubicBezTo>
                <a:cubicBezTo>
                  <a:pt x="3702658" y="28337"/>
                  <a:pt x="3770550" y="-12763"/>
                  <a:pt x="3961595" y="0"/>
                </a:cubicBezTo>
                <a:cubicBezTo>
                  <a:pt x="4152640" y="12763"/>
                  <a:pt x="4443023" y="-20370"/>
                  <a:pt x="4627244" y="0"/>
                </a:cubicBezTo>
                <a:cubicBezTo>
                  <a:pt x="4811465" y="20370"/>
                  <a:pt x="4853041" y="12459"/>
                  <a:pt x="4953413" y="0"/>
                </a:cubicBezTo>
                <a:cubicBezTo>
                  <a:pt x="5053785" y="-12459"/>
                  <a:pt x="5343990" y="-13663"/>
                  <a:pt x="5505902" y="0"/>
                </a:cubicBezTo>
                <a:cubicBezTo>
                  <a:pt x="5667814" y="13663"/>
                  <a:pt x="5920145" y="-9275"/>
                  <a:pt x="6171551" y="0"/>
                </a:cubicBezTo>
                <a:cubicBezTo>
                  <a:pt x="6422957" y="9275"/>
                  <a:pt x="6339328" y="-8959"/>
                  <a:pt x="6497720" y="0"/>
                </a:cubicBezTo>
                <a:cubicBezTo>
                  <a:pt x="6656112" y="8959"/>
                  <a:pt x="7003550" y="-4381"/>
                  <a:pt x="7389690" y="0"/>
                </a:cubicBezTo>
                <a:cubicBezTo>
                  <a:pt x="7775830" y="4381"/>
                  <a:pt x="7669655" y="-13315"/>
                  <a:pt x="7942179" y="0"/>
                </a:cubicBezTo>
                <a:cubicBezTo>
                  <a:pt x="8214703" y="13315"/>
                  <a:pt x="8257469" y="3988"/>
                  <a:pt x="8381508" y="0"/>
                </a:cubicBezTo>
                <a:cubicBezTo>
                  <a:pt x="8505547" y="-3988"/>
                  <a:pt x="8557728" y="15005"/>
                  <a:pt x="8707676" y="0"/>
                </a:cubicBezTo>
                <a:cubicBezTo>
                  <a:pt x="8857624" y="-15005"/>
                  <a:pt x="9254263" y="-13654"/>
                  <a:pt x="9486486" y="0"/>
                </a:cubicBezTo>
                <a:cubicBezTo>
                  <a:pt x="9718709" y="13654"/>
                  <a:pt x="9821123" y="-12718"/>
                  <a:pt x="10038975" y="0"/>
                </a:cubicBezTo>
                <a:cubicBezTo>
                  <a:pt x="10256827" y="12718"/>
                  <a:pt x="10432196" y="35722"/>
                  <a:pt x="10817785" y="0"/>
                </a:cubicBezTo>
                <a:cubicBezTo>
                  <a:pt x="11203374" y="-35722"/>
                  <a:pt x="11211972" y="-28198"/>
                  <a:pt x="11523374" y="0"/>
                </a:cubicBezTo>
                <a:cubicBezTo>
                  <a:pt x="11638443" y="22487"/>
                  <a:pt x="11747642" y="76694"/>
                  <a:pt x="11730705" y="207331"/>
                </a:cubicBezTo>
                <a:cubicBezTo>
                  <a:pt x="11730764" y="362390"/>
                  <a:pt x="11724955" y="426258"/>
                  <a:pt x="11730705" y="605395"/>
                </a:cubicBezTo>
                <a:cubicBezTo>
                  <a:pt x="11736455" y="784532"/>
                  <a:pt x="11723167" y="842102"/>
                  <a:pt x="11730705" y="1036632"/>
                </a:cubicBezTo>
                <a:cubicBezTo>
                  <a:pt x="11737213" y="1154747"/>
                  <a:pt x="11637082" y="1230386"/>
                  <a:pt x="11523374" y="1243963"/>
                </a:cubicBezTo>
                <a:cubicBezTo>
                  <a:pt x="11300311" y="1260320"/>
                  <a:pt x="11005769" y="1264004"/>
                  <a:pt x="10857724" y="1243963"/>
                </a:cubicBezTo>
                <a:cubicBezTo>
                  <a:pt x="10709679" y="1223923"/>
                  <a:pt x="10501725" y="1235903"/>
                  <a:pt x="10192075" y="1243963"/>
                </a:cubicBezTo>
                <a:cubicBezTo>
                  <a:pt x="9882425" y="1252023"/>
                  <a:pt x="9802375" y="1234712"/>
                  <a:pt x="9639586" y="1243963"/>
                </a:cubicBezTo>
                <a:cubicBezTo>
                  <a:pt x="9476797" y="1253214"/>
                  <a:pt x="9328661" y="1235040"/>
                  <a:pt x="9200257" y="1243963"/>
                </a:cubicBezTo>
                <a:cubicBezTo>
                  <a:pt x="9071853" y="1252886"/>
                  <a:pt x="8902544" y="1238252"/>
                  <a:pt x="8760928" y="1243963"/>
                </a:cubicBezTo>
                <a:cubicBezTo>
                  <a:pt x="8619312" y="1249674"/>
                  <a:pt x="8139103" y="1206038"/>
                  <a:pt x="7868958" y="1243963"/>
                </a:cubicBezTo>
                <a:cubicBezTo>
                  <a:pt x="7598813" y="1281889"/>
                  <a:pt x="7450365" y="1211967"/>
                  <a:pt x="7203308" y="1243963"/>
                </a:cubicBezTo>
                <a:cubicBezTo>
                  <a:pt x="6956251" y="1275960"/>
                  <a:pt x="6583986" y="1249788"/>
                  <a:pt x="6424498" y="1243963"/>
                </a:cubicBezTo>
                <a:cubicBezTo>
                  <a:pt x="6265010" y="1238139"/>
                  <a:pt x="5920410" y="1219955"/>
                  <a:pt x="5645688" y="1243963"/>
                </a:cubicBezTo>
                <a:cubicBezTo>
                  <a:pt x="5370966" y="1267972"/>
                  <a:pt x="5069089" y="1209636"/>
                  <a:pt x="4866878" y="1243963"/>
                </a:cubicBezTo>
                <a:cubicBezTo>
                  <a:pt x="4664667" y="1278291"/>
                  <a:pt x="4576775" y="1258304"/>
                  <a:pt x="4427549" y="1243963"/>
                </a:cubicBezTo>
                <a:cubicBezTo>
                  <a:pt x="4278323" y="1229622"/>
                  <a:pt x="3996547" y="1268620"/>
                  <a:pt x="3648739" y="1243963"/>
                </a:cubicBezTo>
                <a:cubicBezTo>
                  <a:pt x="3300931" y="1219307"/>
                  <a:pt x="3164825" y="1273470"/>
                  <a:pt x="2756769" y="1243963"/>
                </a:cubicBezTo>
                <a:cubicBezTo>
                  <a:pt x="2348713" y="1214457"/>
                  <a:pt x="2584550" y="1230574"/>
                  <a:pt x="2430601" y="1243963"/>
                </a:cubicBezTo>
                <a:cubicBezTo>
                  <a:pt x="2276652" y="1257352"/>
                  <a:pt x="2034563" y="1234497"/>
                  <a:pt x="1878111" y="1243963"/>
                </a:cubicBezTo>
                <a:cubicBezTo>
                  <a:pt x="1721659" y="1253430"/>
                  <a:pt x="1563855" y="1224543"/>
                  <a:pt x="1325622" y="1243963"/>
                </a:cubicBezTo>
                <a:cubicBezTo>
                  <a:pt x="1087389" y="1263383"/>
                  <a:pt x="1104765" y="1232531"/>
                  <a:pt x="999454" y="1243963"/>
                </a:cubicBezTo>
                <a:cubicBezTo>
                  <a:pt x="894143" y="1255395"/>
                  <a:pt x="507973" y="1228054"/>
                  <a:pt x="207331" y="1243963"/>
                </a:cubicBezTo>
                <a:cubicBezTo>
                  <a:pt x="85682" y="1244127"/>
                  <a:pt x="-542" y="1148518"/>
                  <a:pt x="0" y="1036632"/>
                </a:cubicBezTo>
                <a:cubicBezTo>
                  <a:pt x="6784" y="916160"/>
                  <a:pt x="594" y="828395"/>
                  <a:pt x="0" y="638568"/>
                </a:cubicBezTo>
                <a:cubicBezTo>
                  <a:pt x="-594" y="448741"/>
                  <a:pt x="2841" y="377434"/>
                  <a:pt x="0" y="207331"/>
                </a:cubicBezTo>
                <a:close/>
              </a:path>
            </a:pathLst>
          </a:custGeom>
          <a:solidFill>
            <a:schemeClr val="accent4">
              <a:lumMod val="20000"/>
              <a:lumOff val="80000"/>
            </a:schemeClr>
          </a:solidFill>
          <a:ln>
            <a:prstDash val="sysDot"/>
            <a:extLst>
              <a:ext uri="{C807C97D-BFC1-408E-A445-0C87EB9F89A2}">
                <ask:lineSketchStyleProps xmlns:ask="http://schemas.microsoft.com/office/drawing/2018/sketchyshapes" sd="264587395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spcBef>
                <a:spcPts val="1000"/>
              </a:spcBef>
            </a:pPr>
            <a:r>
              <a:rPr lang="ar-BH" sz="3000" b="1" dirty="0">
                <a:solidFill>
                  <a:srgbClr val="FF0000"/>
                </a:solidFill>
                <a:latin typeface="Sakkal Majalla" panose="02000000000000000000" pitchFamily="2" charset="-78"/>
                <a:cs typeface="Sakkal Majalla" panose="02000000000000000000" pitchFamily="2" charset="-78"/>
              </a:rPr>
              <a:t>لأنَّ التساهل فيها ذريعة إلى أحد أمرين: إما التزويج قبل انتهائها فربما اختلط النسب، وإمّا تطويل المدَّة على المطلّقة في أيام منعها من التزويج للإضرار بها؛ لأنَّها في مدّة العِدَّة لا تخلو من حاجة إلى من يقوم بها.</a:t>
            </a:r>
            <a:endParaRPr lang="ar-SA" sz="3000" b="1" dirty="0">
              <a:solidFill>
                <a:srgbClr val="FF0000"/>
              </a:solidFill>
              <a:latin typeface="Sakkal Majalla" panose="02000000000000000000" pitchFamily="2" charset="-78"/>
              <a:cs typeface="Sakkal Majalla" panose="02000000000000000000" pitchFamily="2" charset="-78"/>
            </a:endParaRPr>
          </a:p>
        </p:txBody>
      </p:sp>
      <p:sp>
        <p:nvSpPr>
          <p:cNvPr id="16" name="Flowchart: Terminator 15">
            <a:extLst>
              <a:ext uri="{FF2B5EF4-FFF2-40B4-BE49-F238E27FC236}">
                <a16:creationId xmlns:a16="http://schemas.microsoft.com/office/drawing/2014/main" id="{2811FBFF-7040-4778-92B3-49619EF359E1}"/>
              </a:ext>
            </a:extLst>
          </p:cNvPr>
          <p:cNvSpPr/>
          <p:nvPr/>
        </p:nvSpPr>
        <p:spPr>
          <a:xfrm>
            <a:off x="1372151" y="655316"/>
            <a:ext cx="9447696" cy="662076"/>
          </a:xfrm>
          <a:custGeom>
            <a:avLst/>
            <a:gdLst>
              <a:gd name="connsiteX0" fmla="*/ 1519941 w 9447696"/>
              <a:gd name="connsiteY0" fmla="*/ 0 h 662076"/>
              <a:gd name="connsiteX1" fmla="*/ 2038391 w 9447696"/>
              <a:gd name="connsiteY1" fmla="*/ 0 h 662076"/>
              <a:gd name="connsiteX2" fmla="*/ 2556842 w 9447696"/>
              <a:gd name="connsiteY2" fmla="*/ 0 h 662076"/>
              <a:gd name="connsiteX3" fmla="*/ 3203448 w 9447696"/>
              <a:gd name="connsiteY3" fmla="*/ 0 h 662076"/>
              <a:gd name="connsiteX4" fmla="*/ 3657820 w 9447696"/>
              <a:gd name="connsiteY4" fmla="*/ 0 h 662076"/>
              <a:gd name="connsiteX5" fmla="*/ 4112193 w 9447696"/>
              <a:gd name="connsiteY5" fmla="*/ 0 h 662076"/>
              <a:gd name="connsiteX6" fmla="*/ 4694721 w 9447696"/>
              <a:gd name="connsiteY6" fmla="*/ 0 h 662076"/>
              <a:gd name="connsiteX7" fmla="*/ 5213171 w 9447696"/>
              <a:gd name="connsiteY7" fmla="*/ 0 h 662076"/>
              <a:gd name="connsiteX8" fmla="*/ 5603465 w 9447696"/>
              <a:gd name="connsiteY8" fmla="*/ 0 h 662076"/>
              <a:gd name="connsiteX9" fmla="*/ 6121916 w 9447696"/>
              <a:gd name="connsiteY9" fmla="*/ 0 h 662076"/>
              <a:gd name="connsiteX10" fmla="*/ 6512210 w 9447696"/>
              <a:gd name="connsiteY10" fmla="*/ 0 h 662076"/>
              <a:gd name="connsiteX11" fmla="*/ 7030660 w 9447696"/>
              <a:gd name="connsiteY11" fmla="*/ 0 h 662076"/>
              <a:gd name="connsiteX12" fmla="*/ 7927754 w 9447696"/>
              <a:gd name="connsiteY12" fmla="*/ 0 h 662076"/>
              <a:gd name="connsiteX13" fmla="*/ 9447696 w 9447696"/>
              <a:gd name="connsiteY13" fmla="*/ 331038 h 662076"/>
              <a:gd name="connsiteX14" fmla="*/ 7927754 w 9447696"/>
              <a:gd name="connsiteY14" fmla="*/ 662076 h 662076"/>
              <a:gd name="connsiteX15" fmla="*/ 7409304 w 9447696"/>
              <a:gd name="connsiteY15" fmla="*/ 662076 h 662076"/>
              <a:gd name="connsiteX16" fmla="*/ 6954931 w 9447696"/>
              <a:gd name="connsiteY16" fmla="*/ 662076 h 662076"/>
              <a:gd name="connsiteX17" fmla="*/ 6372403 w 9447696"/>
              <a:gd name="connsiteY17" fmla="*/ 662076 h 662076"/>
              <a:gd name="connsiteX18" fmla="*/ 5853953 w 9447696"/>
              <a:gd name="connsiteY18" fmla="*/ 662076 h 662076"/>
              <a:gd name="connsiteX19" fmla="*/ 5335502 w 9447696"/>
              <a:gd name="connsiteY19" fmla="*/ 662076 h 662076"/>
              <a:gd name="connsiteX20" fmla="*/ 4945208 w 9447696"/>
              <a:gd name="connsiteY20" fmla="*/ 662076 h 662076"/>
              <a:gd name="connsiteX21" fmla="*/ 4362680 w 9447696"/>
              <a:gd name="connsiteY21" fmla="*/ 662076 h 662076"/>
              <a:gd name="connsiteX22" fmla="*/ 3651995 w 9447696"/>
              <a:gd name="connsiteY22" fmla="*/ 662076 h 662076"/>
              <a:gd name="connsiteX23" fmla="*/ 3197623 w 9447696"/>
              <a:gd name="connsiteY23" fmla="*/ 662076 h 662076"/>
              <a:gd name="connsiteX24" fmla="*/ 2679173 w 9447696"/>
              <a:gd name="connsiteY24" fmla="*/ 662076 h 662076"/>
              <a:gd name="connsiteX25" fmla="*/ 2032566 w 9447696"/>
              <a:gd name="connsiteY25" fmla="*/ 662076 h 662076"/>
              <a:gd name="connsiteX26" fmla="*/ 1519941 w 9447696"/>
              <a:gd name="connsiteY26" fmla="*/ 662076 h 662076"/>
              <a:gd name="connsiteX27" fmla="*/ 0 w 9447696"/>
              <a:gd name="connsiteY27" fmla="*/ 331038 h 662076"/>
              <a:gd name="connsiteX28" fmla="*/ 1519941 w 9447696"/>
              <a:gd name="connsiteY28" fmla="*/ 0 h 66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447696" h="662076" fill="none" extrusionOk="0">
                <a:moveTo>
                  <a:pt x="1519941" y="0"/>
                </a:moveTo>
                <a:cubicBezTo>
                  <a:pt x="1711751" y="-2867"/>
                  <a:pt x="1875347" y="42671"/>
                  <a:pt x="2038391" y="0"/>
                </a:cubicBezTo>
                <a:cubicBezTo>
                  <a:pt x="2201435" y="-42671"/>
                  <a:pt x="2324208" y="8698"/>
                  <a:pt x="2556842" y="0"/>
                </a:cubicBezTo>
                <a:cubicBezTo>
                  <a:pt x="2789476" y="-8698"/>
                  <a:pt x="2911639" y="38436"/>
                  <a:pt x="3203448" y="0"/>
                </a:cubicBezTo>
                <a:cubicBezTo>
                  <a:pt x="3495257" y="-38436"/>
                  <a:pt x="3475509" y="45679"/>
                  <a:pt x="3657820" y="0"/>
                </a:cubicBezTo>
                <a:cubicBezTo>
                  <a:pt x="3840131" y="-45679"/>
                  <a:pt x="3999449" y="51118"/>
                  <a:pt x="4112193" y="0"/>
                </a:cubicBezTo>
                <a:cubicBezTo>
                  <a:pt x="4224937" y="-51118"/>
                  <a:pt x="4559162" y="1312"/>
                  <a:pt x="4694721" y="0"/>
                </a:cubicBezTo>
                <a:cubicBezTo>
                  <a:pt x="4830280" y="-1312"/>
                  <a:pt x="4954505" y="59858"/>
                  <a:pt x="5213171" y="0"/>
                </a:cubicBezTo>
                <a:cubicBezTo>
                  <a:pt x="5471837" y="-59858"/>
                  <a:pt x="5479962" y="4534"/>
                  <a:pt x="5603465" y="0"/>
                </a:cubicBezTo>
                <a:cubicBezTo>
                  <a:pt x="5726968" y="-4534"/>
                  <a:pt x="5914354" y="45850"/>
                  <a:pt x="6121916" y="0"/>
                </a:cubicBezTo>
                <a:cubicBezTo>
                  <a:pt x="6329478" y="-45850"/>
                  <a:pt x="6322397" y="20405"/>
                  <a:pt x="6512210" y="0"/>
                </a:cubicBezTo>
                <a:cubicBezTo>
                  <a:pt x="6702023" y="-20405"/>
                  <a:pt x="6816386" y="36468"/>
                  <a:pt x="7030660" y="0"/>
                </a:cubicBezTo>
                <a:cubicBezTo>
                  <a:pt x="7244934" y="-36468"/>
                  <a:pt x="7638146" y="23846"/>
                  <a:pt x="7927754" y="0"/>
                </a:cubicBezTo>
                <a:cubicBezTo>
                  <a:pt x="8762137" y="-45922"/>
                  <a:pt x="9465376" y="111864"/>
                  <a:pt x="9447696" y="331038"/>
                </a:cubicBezTo>
                <a:cubicBezTo>
                  <a:pt x="9440473" y="565521"/>
                  <a:pt x="8922889" y="692918"/>
                  <a:pt x="7927754" y="662076"/>
                </a:cubicBezTo>
                <a:cubicBezTo>
                  <a:pt x="7709745" y="719128"/>
                  <a:pt x="7567476" y="612294"/>
                  <a:pt x="7409304" y="662076"/>
                </a:cubicBezTo>
                <a:cubicBezTo>
                  <a:pt x="7251132" y="711858"/>
                  <a:pt x="7154186" y="610964"/>
                  <a:pt x="6954931" y="662076"/>
                </a:cubicBezTo>
                <a:cubicBezTo>
                  <a:pt x="6755676" y="713188"/>
                  <a:pt x="6633247" y="599680"/>
                  <a:pt x="6372403" y="662076"/>
                </a:cubicBezTo>
                <a:cubicBezTo>
                  <a:pt x="6111559" y="724472"/>
                  <a:pt x="6064698" y="623364"/>
                  <a:pt x="5853953" y="662076"/>
                </a:cubicBezTo>
                <a:cubicBezTo>
                  <a:pt x="5643208" y="700788"/>
                  <a:pt x="5441305" y="600595"/>
                  <a:pt x="5335502" y="662076"/>
                </a:cubicBezTo>
                <a:cubicBezTo>
                  <a:pt x="5229699" y="723557"/>
                  <a:pt x="5139228" y="625958"/>
                  <a:pt x="4945208" y="662076"/>
                </a:cubicBezTo>
                <a:cubicBezTo>
                  <a:pt x="4751188" y="698194"/>
                  <a:pt x="4535821" y="611144"/>
                  <a:pt x="4362680" y="662076"/>
                </a:cubicBezTo>
                <a:cubicBezTo>
                  <a:pt x="4189539" y="713008"/>
                  <a:pt x="3937933" y="604505"/>
                  <a:pt x="3651995" y="662076"/>
                </a:cubicBezTo>
                <a:cubicBezTo>
                  <a:pt x="3366058" y="719647"/>
                  <a:pt x="3307168" y="659787"/>
                  <a:pt x="3197623" y="662076"/>
                </a:cubicBezTo>
                <a:cubicBezTo>
                  <a:pt x="3088078" y="664365"/>
                  <a:pt x="2909978" y="624036"/>
                  <a:pt x="2679173" y="662076"/>
                </a:cubicBezTo>
                <a:cubicBezTo>
                  <a:pt x="2448368" y="700116"/>
                  <a:pt x="2184821" y="626525"/>
                  <a:pt x="2032566" y="662076"/>
                </a:cubicBezTo>
                <a:cubicBezTo>
                  <a:pt x="1880311" y="697627"/>
                  <a:pt x="1708252" y="605440"/>
                  <a:pt x="1519941" y="662076"/>
                </a:cubicBezTo>
                <a:cubicBezTo>
                  <a:pt x="654177" y="697765"/>
                  <a:pt x="32976" y="481809"/>
                  <a:pt x="0" y="331038"/>
                </a:cubicBezTo>
                <a:cubicBezTo>
                  <a:pt x="94832" y="41701"/>
                  <a:pt x="791413" y="-59576"/>
                  <a:pt x="1519941" y="0"/>
                </a:cubicBezTo>
                <a:close/>
              </a:path>
              <a:path w="9447696" h="662076" stroke="0" extrusionOk="0">
                <a:moveTo>
                  <a:pt x="1519941" y="0"/>
                </a:moveTo>
                <a:cubicBezTo>
                  <a:pt x="1694884" y="-42764"/>
                  <a:pt x="1870031" y="5048"/>
                  <a:pt x="2102469" y="0"/>
                </a:cubicBezTo>
                <a:cubicBezTo>
                  <a:pt x="2334907" y="-5048"/>
                  <a:pt x="2585737" y="54037"/>
                  <a:pt x="2813154" y="0"/>
                </a:cubicBezTo>
                <a:cubicBezTo>
                  <a:pt x="3040571" y="-54037"/>
                  <a:pt x="3185265" y="50315"/>
                  <a:pt x="3459761" y="0"/>
                </a:cubicBezTo>
                <a:cubicBezTo>
                  <a:pt x="3734257" y="-50315"/>
                  <a:pt x="3920485" y="85160"/>
                  <a:pt x="4170445" y="0"/>
                </a:cubicBezTo>
                <a:cubicBezTo>
                  <a:pt x="4420405" y="-85160"/>
                  <a:pt x="4591180" y="49603"/>
                  <a:pt x="4817052" y="0"/>
                </a:cubicBezTo>
                <a:cubicBezTo>
                  <a:pt x="5042924" y="-49603"/>
                  <a:pt x="5212275" y="23203"/>
                  <a:pt x="5399581" y="0"/>
                </a:cubicBezTo>
                <a:cubicBezTo>
                  <a:pt x="5586887" y="-23203"/>
                  <a:pt x="5846257" y="31462"/>
                  <a:pt x="5982109" y="0"/>
                </a:cubicBezTo>
                <a:cubicBezTo>
                  <a:pt x="6117961" y="-31462"/>
                  <a:pt x="6260003" y="11282"/>
                  <a:pt x="6436481" y="0"/>
                </a:cubicBezTo>
                <a:cubicBezTo>
                  <a:pt x="6612959" y="-11282"/>
                  <a:pt x="6744987" y="42675"/>
                  <a:pt x="6890853" y="0"/>
                </a:cubicBezTo>
                <a:cubicBezTo>
                  <a:pt x="7036719" y="-42675"/>
                  <a:pt x="7615188" y="19666"/>
                  <a:pt x="7927754" y="0"/>
                </a:cubicBezTo>
                <a:cubicBezTo>
                  <a:pt x="8715330" y="-14363"/>
                  <a:pt x="9401065" y="131351"/>
                  <a:pt x="9447696" y="331038"/>
                </a:cubicBezTo>
                <a:cubicBezTo>
                  <a:pt x="9444997" y="462187"/>
                  <a:pt x="8724945" y="673450"/>
                  <a:pt x="7927754" y="662076"/>
                </a:cubicBezTo>
                <a:cubicBezTo>
                  <a:pt x="7699722" y="696489"/>
                  <a:pt x="7630327" y="605223"/>
                  <a:pt x="7409304" y="662076"/>
                </a:cubicBezTo>
                <a:cubicBezTo>
                  <a:pt x="7188281" y="718929"/>
                  <a:pt x="7104075" y="641865"/>
                  <a:pt x="7019010" y="662076"/>
                </a:cubicBezTo>
                <a:cubicBezTo>
                  <a:pt x="6933945" y="682287"/>
                  <a:pt x="6714097" y="619889"/>
                  <a:pt x="6564637" y="662076"/>
                </a:cubicBezTo>
                <a:cubicBezTo>
                  <a:pt x="6415177" y="704263"/>
                  <a:pt x="6235381" y="657382"/>
                  <a:pt x="5982109" y="662076"/>
                </a:cubicBezTo>
                <a:cubicBezTo>
                  <a:pt x="5728837" y="666770"/>
                  <a:pt x="5736726" y="660904"/>
                  <a:pt x="5591815" y="662076"/>
                </a:cubicBezTo>
                <a:cubicBezTo>
                  <a:pt x="5446904" y="663248"/>
                  <a:pt x="5261655" y="646609"/>
                  <a:pt x="5137443" y="662076"/>
                </a:cubicBezTo>
                <a:cubicBezTo>
                  <a:pt x="5013231" y="677543"/>
                  <a:pt x="4702632" y="617586"/>
                  <a:pt x="4490836" y="662076"/>
                </a:cubicBezTo>
                <a:cubicBezTo>
                  <a:pt x="4279040" y="706566"/>
                  <a:pt x="4098747" y="609800"/>
                  <a:pt x="3844230" y="662076"/>
                </a:cubicBezTo>
                <a:cubicBezTo>
                  <a:pt x="3589713" y="714352"/>
                  <a:pt x="3437035" y="635204"/>
                  <a:pt x="3325779" y="662076"/>
                </a:cubicBezTo>
                <a:cubicBezTo>
                  <a:pt x="3214523" y="688948"/>
                  <a:pt x="2822488" y="582529"/>
                  <a:pt x="2615094" y="662076"/>
                </a:cubicBezTo>
                <a:cubicBezTo>
                  <a:pt x="2407701" y="741623"/>
                  <a:pt x="2356091" y="641120"/>
                  <a:pt x="2160722" y="662076"/>
                </a:cubicBezTo>
                <a:cubicBezTo>
                  <a:pt x="1965353" y="683032"/>
                  <a:pt x="1827690" y="609339"/>
                  <a:pt x="1519941" y="662076"/>
                </a:cubicBezTo>
                <a:cubicBezTo>
                  <a:pt x="643652" y="674466"/>
                  <a:pt x="-8268" y="524939"/>
                  <a:pt x="0" y="331038"/>
                </a:cubicBezTo>
                <a:cubicBezTo>
                  <a:pt x="69940" y="84885"/>
                  <a:pt x="842295" y="-9769"/>
                  <a:pt x="1519941" y="0"/>
                </a:cubicBezTo>
                <a:close/>
              </a:path>
            </a:pathLst>
          </a:custGeom>
          <a:solidFill>
            <a:schemeClr val="accent1">
              <a:lumMod val="20000"/>
              <a:lumOff val="80000"/>
            </a:schemeClr>
          </a:solidFill>
          <a:ln>
            <a:prstDash val="dash"/>
            <a:extLst>
              <a:ext uri="{C807C97D-BFC1-408E-A445-0C87EB9F89A2}">
                <ask:lineSketchStyleProps xmlns:ask="http://schemas.microsoft.com/office/drawing/2018/sketchyshapes" sd="3148461077">
                  <a:prstGeom prst="flowChartTerminator">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rgbClr val="0070C0"/>
                </a:solidFill>
                <a:latin typeface="Sakkal Majalla" panose="02000000000000000000" pitchFamily="2" charset="-78"/>
                <a:cs typeface="Sakkal Majalla" panose="02000000000000000000" pitchFamily="2" charset="-78"/>
              </a:rPr>
              <a:t>عزيزي </a:t>
            </a:r>
            <a:r>
              <a:rPr lang="ar-SA" sz="3200" b="1" dirty="0" err="1">
                <a:solidFill>
                  <a:srgbClr val="0070C0"/>
                </a:solidFill>
                <a:latin typeface="Sakkal Majalla" panose="02000000000000000000" pitchFamily="2" charset="-78"/>
                <a:cs typeface="Sakkal Majalla" panose="02000000000000000000" pitchFamily="2" charset="-78"/>
              </a:rPr>
              <a:t>المتعل</a:t>
            </a:r>
            <a:r>
              <a:rPr lang="ar-BH" sz="3200" b="1" dirty="0">
                <a:solidFill>
                  <a:srgbClr val="0070C0"/>
                </a:solidFill>
                <a:latin typeface="Sakkal Majalla" panose="02000000000000000000" pitchFamily="2" charset="-78"/>
                <a:cs typeface="Sakkal Majalla" panose="02000000000000000000" pitchFamily="2" charset="-78"/>
              </a:rPr>
              <a:t>ّ</a:t>
            </a:r>
            <a:r>
              <a:rPr lang="ar-SA" sz="3200" b="1" dirty="0">
                <a:solidFill>
                  <a:srgbClr val="0070C0"/>
                </a:solidFill>
                <a:latin typeface="Sakkal Majalla" panose="02000000000000000000" pitchFamily="2" charset="-78"/>
                <a:cs typeface="Sakkal Majalla" panose="02000000000000000000" pitchFamily="2" charset="-78"/>
              </a:rPr>
              <a:t>م انطلاق</a:t>
            </a:r>
            <a:r>
              <a:rPr lang="ar-BH" sz="3200" b="1" dirty="0">
                <a:solidFill>
                  <a:srgbClr val="0070C0"/>
                </a:solidFill>
                <a:latin typeface="Sakkal Majalla" panose="02000000000000000000" pitchFamily="2" charset="-78"/>
                <a:cs typeface="Sakkal Majalla" panose="02000000000000000000" pitchFamily="2" charset="-78"/>
              </a:rPr>
              <a:t>ً</a:t>
            </a:r>
            <a:r>
              <a:rPr lang="ar-SA" sz="3200" b="1" dirty="0">
                <a:solidFill>
                  <a:srgbClr val="0070C0"/>
                </a:solidFill>
                <a:latin typeface="Sakkal Majalla" panose="02000000000000000000" pitchFamily="2" charset="-78"/>
                <a:cs typeface="Sakkal Majalla" panose="02000000000000000000" pitchFamily="2" charset="-78"/>
              </a:rPr>
              <a:t>ا من </a:t>
            </a:r>
            <a:r>
              <a:rPr lang="ar-BH" sz="3200" b="1" dirty="0">
                <a:solidFill>
                  <a:srgbClr val="0070C0"/>
                </a:solidFill>
                <a:latin typeface="Sakkal Majalla" panose="02000000000000000000" pitchFamily="2" charset="-78"/>
                <a:cs typeface="Sakkal Majalla" panose="02000000000000000000" pitchFamily="2" charset="-78"/>
              </a:rPr>
              <a:t>النصَّين الشرعيَّين</a:t>
            </a:r>
            <a:r>
              <a:rPr lang="ar-SA" sz="3200" b="1" dirty="0">
                <a:solidFill>
                  <a:srgbClr val="0070C0"/>
                </a:solidFill>
                <a:latin typeface="Sakkal Majalla" panose="02000000000000000000" pitchFamily="2" charset="-78"/>
                <a:cs typeface="Sakkal Majalla" panose="02000000000000000000" pitchFamily="2" charset="-78"/>
              </a:rPr>
              <a:t> السابقين أجب عم</a:t>
            </a:r>
            <a:r>
              <a:rPr lang="ar-BH" sz="3200" b="1" dirty="0">
                <a:solidFill>
                  <a:srgbClr val="0070C0"/>
                </a:solidFill>
                <a:latin typeface="Sakkal Majalla" panose="02000000000000000000" pitchFamily="2" charset="-78"/>
                <a:cs typeface="Sakkal Majalla" panose="02000000000000000000" pitchFamily="2" charset="-78"/>
              </a:rPr>
              <a:t>َّ</a:t>
            </a:r>
            <a:r>
              <a:rPr lang="ar-SA" sz="3200" b="1" dirty="0">
                <a:solidFill>
                  <a:srgbClr val="0070C0"/>
                </a:solidFill>
                <a:latin typeface="Sakkal Majalla" panose="02000000000000000000" pitchFamily="2" charset="-78"/>
                <a:cs typeface="Sakkal Majalla" panose="02000000000000000000" pitchFamily="2" charset="-78"/>
              </a:rPr>
              <a:t>ا يأتي:</a:t>
            </a:r>
          </a:p>
        </p:txBody>
      </p:sp>
      <p:sp>
        <p:nvSpPr>
          <p:cNvPr id="2" name="TextBox 1">
            <a:extLst>
              <a:ext uri="{FF2B5EF4-FFF2-40B4-BE49-F238E27FC236}">
                <a16:creationId xmlns:a16="http://schemas.microsoft.com/office/drawing/2014/main" id="{69474FFD-6BC6-43D9-8EE6-E93B318D314D}"/>
              </a:ext>
            </a:extLst>
          </p:cNvPr>
          <p:cNvSpPr txBox="1"/>
          <p:nvPr/>
        </p:nvSpPr>
        <p:spPr>
          <a:xfrm>
            <a:off x="7425587" y="2211053"/>
            <a:ext cx="2065388" cy="584775"/>
          </a:xfrm>
          <a:prstGeom prst="rect">
            <a:avLst/>
          </a:prstGeom>
          <a:noFill/>
        </p:spPr>
        <p:txBody>
          <a:bodyPr wrap="square" rtlCol="0">
            <a:spAutoFit/>
          </a:bodyPr>
          <a:lstStyle/>
          <a:p>
            <a:pPr algn="ctr" rtl="1"/>
            <a:r>
              <a:rPr lang="ar-BH" sz="3200" b="1" dirty="0">
                <a:solidFill>
                  <a:srgbClr val="FF0000"/>
                </a:solidFill>
                <a:latin typeface="Sakkal Majalla" panose="02000000000000000000" pitchFamily="2" charset="-78"/>
                <a:cs typeface="Sakkal Majalla" panose="02000000000000000000" pitchFamily="2" charset="-78"/>
              </a:rPr>
              <a:t>الطلاق</a:t>
            </a:r>
            <a:endParaRPr lang="en-US" sz="3200" b="1" dirty="0">
              <a:solidFill>
                <a:srgbClr val="FF0000"/>
              </a:solidFill>
              <a:latin typeface="Sakkal Majalla" panose="02000000000000000000" pitchFamily="2" charset="-78"/>
              <a:cs typeface="Sakkal Majalla" panose="02000000000000000000" pitchFamily="2" charset="-78"/>
            </a:endParaRPr>
          </a:p>
        </p:txBody>
      </p:sp>
      <p:sp>
        <p:nvSpPr>
          <p:cNvPr id="15" name="TextBox 14">
            <a:extLst>
              <a:ext uri="{FF2B5EF4-FFF2-40B4-BE49-F238E27FC236}">
                <a16:creationId xmlns:a16="http://schemas.microsoft.com/office/drawing/2014/main" id="{C255E77D-84AE-406F-B418-C1FAC4C4E352}"/>
              </a:ext>
            </a:extLst>
          </p:cNvPr>
          <p:cNvSpPr txBox="1"/>
          <p:nvPr/>
        </p:nvSpPr>
        <p:spPr>
          <a:xfrm>
            <a:off x="2701025" y="2211053"/>
            <a:ext cx="1804579" cy="584775"/>
          </a:xfrm>
          <a:prstGeom prst="rect">
            <a:avLst/>
          </a:prstGeom>
          <a:noFill/>
        </p:spPr>
        <p:txBody>
          <a:bodyPr wrap="square" rtlCol="0">
            <a:spAutoFit/>
          </a:bodyPr>
          <a:lstStyle/>
          <a:p>
            <a:pPr algn="ctr" rtl="1"/>
            <a:r>
              <a:rPr lang="ar-BH" sz="3200" b="1" dirty="0">
                <a:solidFill>
                  <a:srgbClr val="FF0000"/>
                </a:solidFill>
                <a:latin typeface="Sakkal Majalla" panose="02000000000000000000" pitchFamily="2" charset="-78"/>
                <a:cs typeface="Sakkal Majalla" panose="02000000000000000000" pitchFamily="2" charset="-78"/>
              </a:rPr>
              <a:t>الوفاة</a:t>
            </a:r>
            <a:endParaRPr lang="en-US" sz="3200" b="1" dirty="0">
              <a:solidFill>
                <a:srgbClr val="FF0000"/>
              </a:solidFill>
              <a:latin typeface="Sakkal Majalla" panose="02000000000000000000" pitchFamily="2" charset="-78"/>
              <a:cs typeface="Sakkal Majalla" panose="02000000000000000000" pitchFamily="2" charset="-78"/>
            </a:endParaRPr>
          </a:p>
        </p:txBody>
      </p:sp>
      <p:sp>
        <p:nvSpPr>
          <p:cNvPr id="19" name="Flowchart: Alternate Process 18">
            <a:extLst>
              <a:ext uri="{FF2B5EF4-FFF2-40B4-BE49-F238E27FC236}">
                <a16:creationId xmlns:a16="http://schemas.microsoft.com/office/drawing/2014/main" id="{936670B5-20E4-49CE-9EE6-0C51E50C06DA}"/>
              </a:ext>
            </a:extLst>
          </p:cNvPr>
          <p:cNvSpPr/>
          <p:nvPr/>
        </p:nvSpPr>
        <p:spPr>
          <a:xfrm>
            <a:off x="210418" y="4910216"/>
            <a:ext cx="11690252" cy="597557"/>
          </a:xfrm>
          <a:custGeom>
            <a:avLst/>
            <a:gdLst>
              <a:gd name="connsiteX0" fmla="*/ 0 w 11690252"/>
              <a:gd name="connsiteY0" fmla="*/ 99593 h 597557"/>
              <a:gd name="connsiteX1" fmla="*/ 99593 w 11690252"/>
              <a:gd name="connsiteY1" fmla="*/ 0 h 597557"/>
              <a:gd name="connsiteX2" fmla="*/ 1005359 w 11690252"/>
              <a:gd name="connsiteY2" fmla="*/ 0 h 597557"/>
              <a:gd name="connsiteX3" fmla="*/ 1911126 w 11690252"/>
              <a:gd name="connsiteY3" fmla="*/ 0 h 597557"/>
              <a:gd name="connsiteX4" fmla="*/ 2816892 w 11690252"/>
              <a:gd name="connsiteY4" fmla="*/ 0 h 597557"/>
              <a:gd name="connsiteX5" fmla="*/ 3263016 w 11690252"/>
              <a:gd name="connsiteY5" fmla="*/ 0 h 597557"/>
              <a:gd name="connsiteX6" fmla="*/ 4168782 w 11690252"/>
              <a:gd name="connsiteY6" fmla="*/ 0 h 597557"/>
              <a:gd name="connsiteX7" fmla="*/ 4614906 w 11690252"/>
              <a:gd name="connsiteY7" fmla="*/ 0 h 597557"/>
              <a:gd name="connsiteX8" fmla="*/ 5175940 w 11690252"/>
              <a:gd name="connsiteY8" fmla="*/ 0 h 597557"/>
              <a:gd name="connsiteX9" fmla="*/ 5851885 w 11690252"/>
              <a:gd name="connsiteY9" fmla="*/ 0 h 597557"/>
              <a:gd name="connsiteX10" fmla="*/ 6527831 w 11690252"/>
              <a:gd name="connsiteY10" fmla="*/ 0 h 597557"/>
              <a:gd name="connsiteX11" fmla="*/ 6973954 w 11690252"/>
              <a:gd name="connsiteY11" fmla="*/ 0 h 597557"/>
              <a:gd name="connsiteX12" fmla="*/ 7649899 w 11690252"/>
              <a:gd name="connsiteY12" fmla="*/ 0 h 597557"/>
              <a:gd name="connsiteX13" fmla="*/ 8325844 w 11690252"/>
              <a:gd name="connsiteY13" fmla="*/ 0 h 597557"/>
              <a:gd name="connsiteX14" fmla="*/ 8771968 w 11690252"/>
              <a:gd name="connsiteY14" fmla="*/ 0 h 597557"/>
              <a:gd name="connsiteX15" fmla="*/ 9218092 w 11690252"/>
              <a:gd name="connsiteY15" fmla="*/ 0 h 597557"/>
              <a:gd name="connsiteX16" fmla="*/ 9664216 w 11690252"/>
              <a:gd name="connsiteY16" fmla="*/ 0 h 597557"/>
              <a:gd name="connsiteX17" fmla="*/ 10569982 w 11690252"/>
              <a:gd name="connsiteY17" fmla="*/ 0 h 597557"/>
              <a:gd name="connsiteX18" fmla="*/ 11590659 w 11690252"/>
              <a:gd name="connsiteY18" fmla="*/ 0 h 597557"/>
              <a:gd name="connsiteX19" fmla="*/ 11690252 w 11690252"/>
              <a:gd name="connsiteY19" fmla="*/ 99593 h 597557"/>
              <a:gd name="connsiteX20" fmla="*/ 11690252 w 11690252"/>
              <a:gd name="connsiteY20" fmla="*/ 497964 h 597557"/>
              <a:gd name="connsiteX21" fmla="*/ 11590659 w 11690252"/>
              <a:gd name="connsiteY21" fmla="*/ 597557 h 597557"/>
              <a:gd name="connsiteX22" fmla="*/ 11029625 w 11690252"/>
              <a:gd name="connsiteY22" fmla="*/ 597557 h 597557"/>
              <a:gd name="connsiteX23" fmla="*/ 10468590 w 11690252"/>
              <a:gd name="connsiteY23" fmla="*/ 597557 h 597557"/>
              <a:gd name="connsiteX24" fmla="*/ 9792645 w 11690252"/>
              <a:gd name="connsiteY24" fmla="*/ 597557 h 597557"/>
              <a:gd name="connsiteX25" fmla="*/ 9001789 w 11690252"/>
              <a:gd name="connsiteY25" fmla="*/ 597557 h 597557"/>
              <a:gd name="connsiteX26" fmla="*/ 8210934 w 11690252"/>
              <a:gd name="connsiteY26" fmla="*/ 597557 h 597557"/>
              <a:gd name="connsiteX27" fmla="*/ 7764810 w 11690252"/>
              <a:gd name="connsiteY27" fmla="*/ 597557 h 597557"/>
              <a:gd name="connsiteX28" fmla="*/ 7203776 w 11690252"/>
              <a:gd name="connsiteY28" fmla="*/ 597557 h 597557"/>
              <a:gd name="connsiteX29" fmla="*/ 6872562 w 11690252"/>
              <a:gd name="connsiteY29" fmla="*/ 597557 h 597557"/>
              <a:gd name="connsiteX30" fmla="*/ 5966796 w 11690252"/>
              <a:gd name="connsiteY30" fmla="*/ 597557 h 597557"/>
              <a:gd name="connsiteX31" fmla="*/ 5405762 w 11690252"/>
              <a:gd name="connsiteY31" fmla="*/ 597557 h 597557"/>
              <a:gd name="connsiteX32" fmla="*/ 4729817 w 11690252"/>
              <a:gd name="connsiteY32" fmla="*/ 597557 h 597557"/>
              <a:gd name="connsiteX33" fmla="*/ 4053872 w 11690252"/>
              <a:gd name="connsiteY33" fmla="*/ 597557 h 597557"/>
              <a:gd name="connsiteX34" fmla="*/ 3492837 w 11690252"/>
              <a:gd name="connsiteY34" fmla="*/ 597557 h 597557"/>
              <a:gd name="connsiteX35" fmla="*/ 2587071 w 11690252"/>
              <a:gd name="connsiteY35" fmla="*/ 597557 h 597557"/>
              <a:gd name="connsiteX36" fmla="*/ 2140947 w 11690252"/>
              <a:gd name="connsiteY36" fmla="*/ 597557 h 597557"/>
              <a:gd name="connsiteX37" fmla="*/ 1350091 w 11690252"/>
              <a:gd name="connsiteY37" fmla="*/ 597557 h 597557"/>
              <a:gd name="connsiteX38" fmla="*/ 99593 w 11690252"/>
              <a:gd name="connsiteY38" fmla="*/ 597557 h 597557"/>
              <a:gd name="connsiteX39" fmla="*/ 0 w 11690252"/>
              <a:gd name="connsiteY39" fmla="*/ 497964 h 597557"/>
              <a:gd name="connsiteX40" fmla="*/ 0 w 11690252"/>
              <a:gd name="connsiteY40" fmla="*/ 99593 h 5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690252" h="597557" fill="none" extrusionOk="0">
                <a:moveTo>
                  <a:pt x="0" y="99593"/>
                </a:moveTo>
                <a:cubicBezTo>
                  <a:pt x="2064" y="44637"/>
                  <a:pt x="41163" y="-235"/>
                  <a:pt x="99593" y="0"/>
                </a:cubicBezTo>
                <a:cubicBezTo>
                  <a:pt x="422718" y="-42751"/>
                  <a:pt x="590723" y="14478"/>
                  <a:pt x="1005359" y="0"/>
                </a:cubicBezTo>
                <a:cubicBezTo>
                  <a:pt x="1419995" y="-14478"/>
                  <a:pt x="1641172" y="40773"/>
                  <a:pt x="1911126" y="0"/>
                </a:cubicBezTo>
                <a:cubicBezTo>
                  <a:pt x="2181080" y="-40773"/>
                  <a:pt x="2413742" y="31809"/>
                  <a:pt x="2816892" y="0"/>
                </a:cubicBezTo>
                <a:cubicBezTo>
                  <a:pt x="3220042" y="-31809"/>
                  <a:pt x="3074173" y="11644"/>
                  <a:pt x="3263016" y="0"/>
                </a:cubicBezTo>
                <a:cubicBezTo>
                  <a:pt x="3451859" y="-11644"/>
                  <a:pt x="3912905" y="-39760"/>
                  <a:pt x="4168782" y="0"/>
                </a:cubicBezTo>
                <a:cubicBezTo>
                  <a:pt x="4424659" y="39760"/>
                  <a:pt x="4463432" y="-17639"/>
                  <a:pt x="4614906" y="0"/>
                </a:cubicBezTo>
                <a:cubicBezTo>
                  <a:pt x="4766380" y="17639"/>
                  <a:pt x="4904299" y="-3879"/>
                  <a:pt x="5175940" y="0"/>
                </a:cubicBezTo>
                <a:cubicBezTo>
                  <a:pt x="5447581" y="3879"/>
                  <a:pt x="5549924" y="265"/>
                  <a:pt x="5851885" y="0"/>
                </a:cubicBezTo>
                <a:cubicBezTo>
                  <a:pt x="6153846" y="-265"/>
                  <a:pt x="6263092" y="11419"/>
                  <a:pt x="6527831" y="0"/>
                </a:cubicBezTo>
                <a:cubicBezTo>
                  <a:pt x="6792570" y="-11419"/>
                  <a:pt x="6802064" y="-12942"/>
                  <a:pt x="6973954" y="0"/>
                </a:cubicBezTo>
                <a:cubicBezTo>
                  <a:pt x="7145844" y="12942"/>
                  <a:pt x="7357013" y="-13840"/>
                  <a:pt x="7649899" y="0"/>
                </a:cubicBezTo>
                <a:cubicBezTo>
                  <a:pt x="7942786" y="13840"/>
                  <a:pt x="8151826" y="-20924"/>
                  <a:pt x="8325844" y="0"/>
                </a:cubicBezTo>
                <a:cubicBezTo>
                  <a:pt x="8499863" y="20924"/>
                  <a:pt x="8598032" y="9490"/>
                  <a:pt x="8771968" y="0"/>
                </a:cubicBezTo>
                <a:cubicBezTo>
                  <a:pt x="8945904" y="-9490"/>
                  <a:pt x="9008262" y="13176"/>
                  <a:pt x="9218092" y="0"/>
                </a:cubicBezTo>
                <a:cubicBezTo>
                  <a:pt x="9427922" y="-13176"/>
                  <a:pt x="9562767" y="-10953"/>
                  <a:pt x="9664216" y="0"/>
                </a:cubicBezTo>
                <a:cubicBezTo>
                  <a:pt x="9765665" y="10953"/>
                  <a:pt x="10307576" y="35759"/>
                  <a:pt x="10569982" y="0"/>
                </a:cubicBezTo>
                <a:cubicBezTo>
                  <a:pt x="10832388" y="-35759"/>
                  <a:pt x="11126813" y="36831"/>
                  <a:pt x="11590659" y="0"/>
                </a:cubicBezTo>
                <a:cubicBezTo>
                  <a:pt x="11646704" y="-2681"/>
                  <a:pt x="11686444" y="56766"/>
                  <a:pt x="11690252" y="99593"/>
                </a:cubicBezTo>
                <a:cubicBezTo>
                  <a:pt x="11706797" y="215064"/>
                  <a:pt x="11673653" y="326903"/>
                  <a:pt x="11690252" y="497964"/>
                </a:cubicBezTo>
                <a:cubicBezTo>
                  <a:pt x="11679265" y="558672"/>
                  <a:pt x="11644914" y="596263"/>
                  <a:pt x="11590659" y="597557"/>
                </a:cubicBezTo>
                <a:cubicBezTo>
                  <a:pt x="11351793" y="616629"/>
                  <a:pt x="11286142" y="624454"/>
                  <a:pt x="11029625" y="597557"/>
                </a:cubicBezTo>
                <a:cubicBezTo>
                  <a:pt x="10773108" y="570660"/>
                  <a:pt x="10693147" y="575748"/>
                  <a:pt x="10468590" y="597557"/>
                </a:cubicBezTo>
                <a:cubicBezTo>
                  <a:pt x="10244034" y="619366"/>
                  <a:pt x="9967187" y="621667"/>
                  <a:pt x="9792645" y="597557"/>
                </a:cubicBezTo>
                <a:cubicBezTo>
                  <a:pt x="9618104" y="573447"/>
                  <a:pt x="9341391" y="586024"/>
                  <a:pt x="9001789" y="597557"/>
                </a:cubicBezTo>
                <a:cubicBezTo>
                  <a:pt x="8662187" y="609090"/>
                  <a:pt x="8441464" y="564827"/>
                  <a:pt x="8210934" y="597557"/>
                </a:cubicBezTo>
                <a:cubicBezTo>
                  <a:pt x="7980405" y="630287"/>
                  <a:pt x="7934536" y="593786"/>
                  <a:pt x="7764810" y="597557"/>
                </a:cubicBezTo>
                <a:cubicBezTo>
                  <a:pt x="7595084" y="601328"/>
                  <a:pt x="7480777" y="605926"/>
                  <a:pt x="7203776" y="597557"/>
                </a:cubicBezTo>
                <a:cubicBezTo>
                  <a:pt x="6926775" y="589188"/>
                  <a:pt x="7035791" y="581196"/>
                  <a:pt x="6872562" y="597557"/>
                </a:cubicBezTo>
                <a:cubicBezTo>
                  <a:pt x="6709333" y="613918"/>
                  <a:pt x="6273100" y="591570"/>
                  <a:pt x="5966796" y="597557"/>
                </a:cubicBezTo>
                <a:cubicBezTo>
                  <a:pt x="5660492" y="603544"/>
                  <a:pt x="5618862" y="624970"/>
                  <a:pt x="5405762" y="597557"/>
                </a:cubicBezTo>
                <a:cubicBezTo>
                  <a:pt x="5192662" y="570144"/>
                  <a:pt x="4970291" y="600171"/>
                  <a:pt x="4729817" y="597557"/>
                </a:cubicBezTo>
                <a:cubicBezTo>
                  <a:pt x="4489343" y="594943"/>
                  <a:pt x="4300229" y="597915"/>
                  <a:pt x="4053872" y="597557"/>
                </a:cubicBezTo>
                <a:cubicBezTo>
                  <a:pt x="3807516" y="597199"/>
                  <a:pt x="3674763" y="616214"/>
                  <a:pt x="3492837" y="597557"/>
                </a:cubicBezTo>
                <a:cubicBezTo>
                  <a:pt x="3310911" y="578900"/>
                  <a:pt x="3023614" y="575172"/>
                  <a:pt x="2587071" y="597557"/>
                </a:cubicBezTo>
                <a:cubicBezTo>
                  <a:pt x="2150528" y="619942"/>
                  <a:pt x="2333324" y="584576"/>
                  <a:pt x="2140947" y="597557"/>
                </a:cubicBezTo>
                <a:cubicBezTo>
                  <a:pt x="1948570" y="610538"/>
                  <a:pt x="1686093" y="585411"/>
                  <a:pt x="1350091" y="597557"/>
                </a:cubicBezTo>
                <a:cubicBezTo>
                  <a:pt x="1014089" y="609703"/>
                  <a:pt x="602491" y="573158"/>
                  <a:pt x="99593" y="597557"/>
                </a:cubicBezTo>
                <a:cubicBezTo>
                  <a:pt x="50094" y="602347"/>
                  <a:pt x="3124" y="558647"/>
                  <a:pt x="0" y="497964"/>
                </a:cubicBezTo>
                <a:cubicBezTo>
                  <a:pt x="581" y="386998"/>
                  <a:pt x="12959" y="209598"/>
                  <a:pt x="0" y="99593"/>
                </a:cubicBezTo>
                <a:close/>
              </a:path>
              <a:path w="11690252" h="597557" stroke="0" extrusionOk="0">
                <a:moveTo>
                  <a:pt x="0" y="99593"/>
                </a:moveTo>
                <a:cubicBezTo>
                  <a:pt x="-8831" y="35586"/>
                  <a:pt x="53538" y="-5144"/>
                  <a:pt x="99593" y="0"/>
                </a:cubicBezTo>
                <a:cubicBezTo>
                  <a:pt x="300032" y="31269"/>
                  <a:pt x="609173" y="25873"/>
                  <a:pt x="775538" y="0"/>
                </a:cubicBezTo>
                <a:cubicBezTo>
                  <a:pt x="941903" y="-25873"/>
                  <a:pt x="1040667" y="-9365"/>
                  <a:pt x="1221662" y="0"/>
                </a:cubicBezTo>
                <a:cubicBezTo>
                  <a:pt x="1402657" y="9365"/>
                  <a:pt x="1607042" y="23712"/>
                  <a:pt x="1782696" y="0"/>
                </a:cubicBezTo>
                <a:cubicBezTo>
                  <a:pt x="1958350" y="-23712"/>
                  <a:pt x="1957301" y="3738"/>
                  <a:pt x="2113909" y="0"/>
                </a:cubicBezTo>
                <a:cubicBezTo>
                  <a:pt x="2270517" y="-3738"/>
                  <a:pt x="2452414" y="4853"/>
                  <a:pt x="2560033" y="0"/>
                </a:cubicBezTo>
                <a:cubicBezTo>
                  <a:pt x="2667652" y="-4853"/>
                  <a:pt x="3240970" y="-32072"/>
                  <a:pt x="3465799" y="0"/>
                </a:cubicBezTo>
                <a:cubicBezTo>
                  <a:pt x="3690628" y="32072"/>
                  <a:pt x="3883023" y="17428"/>
                  <a:pt x="4026834" y="0"/>
                </a:cubicBezTo>
                <a:cubicBezTo>
                  <a:pt x="4170645" y="-17428"/>
                  <a:pt x="4557495" y="-5477"/>
                  <a:pt x="4702779" y="0"/>
                </a:cubicBezTo>
                <a:cubicBezTo>
                  <a:pt x="4848063" y="5477"/>
                  <a:pt x="5302781" y="12581"/>
                  <a:pt x="5493635" y="0"/>
                </a:cubicBezTo>
                <a:cubicBezTo>
                  <a:pt x="5684489" y="-12581"/>
                  <a:pt x="5957582" y="7745"/>
                  <a:pt x="6284490" y="0"/>
                </a:cubicBezTo>
                <a:cubicBezTo>
                  <a:pt x="6611398" y="-7745"/>
                  <a:pt x="6630676" y="4919"/>
                  <a:pt x="6845525" y="0"/>
                </a:cubicBezTo>
                <a:cubicBezTo>
                  <a:pt x="7060375" y="-4919"/>
                  <a:pt x="7291820" y="11406"/>
                  <a:pt x="7636380" y="0"/>
                </a:cubicBezTo>
                <a:cubicBezTo>
                  <a:pt x="7980941" y="-11406"/>
                  <a:pt x="8004706" y="5446"/>
                  <a:pt x="8197415" y="0"/>
                </a:cubicBezTo>
                <a:cubicBezTo>
                  <a:pt x="8390124" y="-5446"/>
                  <a:pt x="8508188" y="166"/>
                  <a:pt x="8758449" y="0"/>
                </a:cubicBezTo>
                <a:cubicBezTo>
                  <a:pt x="9008710" y="-166"/>
                  <a:pt x="8980155" y="8849"/>
                  <a:pt x="9089662" y="0"/>
                </a:cubicBezTo>
                <a:cubicBezTo>
                  <a:pt x="9199169" y="-8849"/>
                  <a:pt x="9705687" y="31401"/>
                  <a:pt x="9880518" y="0"/>
                </a:cubicBezTo>
                <a:cubicBezTo>
                  <a:pt x="10055349" y="-31401"/>
                  <a:pt x="10326875" y="25599"/>
                  <a:pt x="10671374" y="0"/>
                </a:cubicBezTo>
                <a:cubicBezTo>
                  <a:pt x="11015873" y="-25599"/>
                  <a:pt x="11175602" y="-43903"/>
                  <a:pt x="11590659" y="0"/>
                </a:cubicBezTo>
                <a:cubicBezTo>
                  <a:pt x="11651735" y="-5612"/>
                  <a:pt x="11696486" y="53955"/>
                  <a:pt x="11690252" y="99593"/>
                </a:cubicBezTo>
                <a:cubicBezTo>
                  <a:pt x="11672822" y="278118"/>
                  <a:pt x="11682418" y="412888"/>
                  <a:pt x="11690252" y="497964"/>
                </a:cubicBezTo>
                <a:cubicBezTo>
                  <a:pt x="11694916" y="545636"/>
                  <a:pt x="11652396" y="596715"/>
                  <a:pt x="11590659" y="597557"/>
                </a:cubicBezTo>
                <a:cubicBezTo>
                  <a:pt x="11144888" y="614599"/>
                  <a:pt x="10909524" y="607417"/>
                  <a:pt x="10684893" y="597557"/>
                </a:cubicBezTo>
                <a:cubicBezTo>
                  <a:pt x="10460262" y="587697"/>
                  <a:pt x="10466700" y="611423"/>
                  <a:pt x="10353680" y="597557"/>
                </a:cubicBezTo>
                <a:cubicBezTo>
                  <a:pt x="10240660" y="583691"/>
                  <a:pt x="10103982" y="602419"/>
                  <a:pt x="9907556" y="597557"/>
                </a:cubicBezTo>
                <a:cubicBezTo>
                  <a:pt x="9711130" y="592695"/>
                  <a:pt x="9459614" y="581056"/>
                  <a:pt x="9231611" y="597557"/>
                </a:cubicBezTo>
                <a:cubicBezTo>
                  <a:pt x="9003609" y="614058"/>
                  <a:pt x="8863972" y="588521"/>
                  <a:pt x="8555666" y="597557"/>
                </a:cubicBezTo>
                <a:cubicBezTo>
                  <a:pt x="8247360" y="606593"/>
                  <a:pt x="8219461" y="600564"/>
                  <a:pt x="7994631" y="597557"/>
                </a:cubicBezTo>
                <a:cubicBezTo>
                  <a:pt x="7769802" y="594550"/>
                  <a:pt x="7756279" y="613778"/>
                  <a:pt x="7663418" y="597557"/>
                </a:cubicBezTo>
                <a:cubicBezTo>
                  <a:pt x="7570557" y="581336"/>
                  <a:pt x="7283067" y="626899"/>
                  <a:pt x="6987473" y="597557"/>
                </a:cubicBezTo>
                <a:cubicBezTo>
                  <a:pt x="6691880" y="568215"/>
                  <a:pt x="6602105" y="617717"/>
                  <a:pt x="6311528" y="597557"/>
                </a:cubicBezTo>
                <a:cubicBezTo>
                  <a:pt x="6020951" y="577397"/>
                  <a:pt x="5859441" y="621977"/>
                  <a:pt x="5635583" y="597557"/>
                </a:cubicBezTo>
                <a:cubicBezTo>
                  <a:pt x="5411726" y="573137"/>
                  <a:pt x="5406253" y="605972"/>
                  <a:pt x="5189459" y="597557"/>
                </a:cubicBezTo>
                <a:cubicBezTo>
                  <a:pt x="4972665" y="589142"/>
                  <a:pt x="4618538" y="606150"/>
                  <a:pt x="4398604" y="597557"/>
                </a:cubicBezTo>
                <a:cubicBezTo>
                  <a:pt x="4178670" y="588964"/>
                  <a:pt x="3905235" y="575020"/>
                  <a:pt x="3722659" y="597557"/>
                </a:cubicBezTo>
                <a:cubicBezTo>
                  <a:pt x="3540083" y="620094"/>
                  <a:pt x="3197190" y="614748"/>
                  <a:pt x="2931803" y="597557"/>
                </a:cubicBezTo>
                <a:cubicBezTo>
                  <a:pt x="2666416" y="580366"/>
                  <a:pt x="2669507" y="594712"/>
                  <a:pt x="2485679" y="597557"/>
                </a:cubicBezTo>
                <a:cubicBezTo>
                  <a:pt x="2301851" y="600402"/>
                  <a:pt x="2055537" y="616549"/>
                  <a:pt x="1924645" y="597557"/>
                </a:cubicBezTo>
                <a:cubicBezTo>
                  <a:pt x="1793753" y="578565"/>
                  <a:pt x="1479817" y="617650"/>
                  <a:pt x="1363610" y="597557"/>
                </a:cubicBezTo>
                <a:cubicBezTo>
                  <a:pt x="1247403" y="577464"/>
                  <a:pt x="379184" y="554846"/>
                  <a:pt x="99593" y="597557"/>
                </a:cubicBezTo>
                <a:cubicBezTo>
                  <a:pt x="43077" y="590481"/>
                  <a:pt x="6302" y="552404"/>
                  <a:pt x="0" y="497964"/>
                </a:cubicBezTo>
                <a:cubicBezTo>
                  <a:pt x="13047" y="350690"/>
                  <a:pt x="12012" y="200449"/>
                  <a:pt x="0" y="99593"/>
                </a:cubicBezTo>
                <a:close/>
              </a:path>
            </a:pathLst>
          </a:custGeom>
          <a:solidFill>
            <a:schemeClr val="accent6">
              <a:lumMod val="20000"/>
              <a:lumOff val="80000"/>
            </a:schemeClr>
          </a:solidFill>
          <a:ln>
            <a:prstDash val="sysDot"/>
            <a:extLst>
              <a:ext uri="{C807C97D-BFC1-408E-A445-0C87EB9F89A2}">
                <ask:lineSketchStyleProps xmlns:ask="http://schemas.microsoft.com/office/drawing/2018/sketchyshapes" sd="472035422">
                  <a:prstGeom prst="flowChartAlternateProcess">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3000" b="1" dirty="0">
                <a:solidFill>
                  <a:schemeClr val="tx1"/>
                </a:solidFill>
                <a:latin typeface="Sakkal Majalla" panose="02000000000000000000" pitchFamily="2" charset="-78"/>
                <a:cs typeface="Sakkal Majalla" panose="02000000000000000000" pitchFamily="2" charset="-78"/>
              </a:rPr>
              <a:t>5- </a:t>
            </a: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إلى أيِّ شيء يُشير قوله تعالى </a:t>
            </a:r>
            <a:r>
              <a:rPr lang="ar-BH" sz="2800" b="1" dirty="0">
                <a:solidFill>
                  <a:srgbClr val="1F3864"/>
                </a:solidFill>
                <a:latin typeface="Times New Roman" panose="02020603050405020304" pitchFamily="18" charset="0"/>
                <a:ea typeface="Times New Roman" panose="02020603050405020304" pitchFamily="18" charset="0"/>
                <a:cs typeface="DecoType Naskh" panose="02010400000000000000" pitchFamily="2" charset="-78"/>
              </a:rPr>
              <a:t>{</a:t>
            </a:r>
            <a:r>
              <a:rPr lang="ar-BH" sz="2400" b="1" dirty="0">
                <a:solidFill>
                  <a:srgbClr val="1F3864"/>
                </a:solidFill>
                <a:latin typeface="Times New Roman" panose="02020603050405020304" pitchFamily="18" charset="0"/>
                <a:ea typeface="Times New Roman" panose="02020603050405020304" pitchFamily="18" charset="0"/>
                <a:cs typeface="DecoType Naskh" panose="02010400000000000000" pitchFamily="2" charset="-78"/>
              </a:rPr>
              <a:t>وَاتَّقُوا اللَّهَ رَبَّكُمْ</a:t>
            </a:r>
            <a:r>
              <a:rPr lang="ar-BH" sz="2800" b="1" dirty="0">
                <a:solidFill>
                  <a:srgbClr val="1F3864"/>
                </a:solidFill>
                <a:latin typeface="Times New Roman" panose="02020603050405020304" pitchFamily="18" charset="0"/>
                <a:ea typeface="Times New Roman" panose="02020603050405020304" pitchFamily="18" charset="0"/>
                <a:cs typeface="DecoType Naskh" panose="02010400000000000000" pitchFamily="2" charset="-78"/>
              </a:rPr>
              <a:t>}</a:t>
            </a:r>
            <a:r>
              <a:rPr lang="ar-BH" sz="3000" b="1" dirty="0">
                <a:solidFill>
                  <a:schemeClr val="tx1"/>
                </a:solidFill>
                <a:ea typeface="Calibri" panose="020F0502020204030204" pitchFamily="34" charset="0"/>
                <a:cs typeface="Traditional Arabic" panose="02020603050405020304" pitchFamily="18" charset="-78"/>
              </a:rPr>
              <a:t>؟</a:t>
            </a:r>
            <a:endParaRPr lang="ar-BH" sz="3000" b="1" dirty="0">
              <a:solidFill>
                <a:schemeClr val="tx1"/>
              </a:solidFill>
              <a:latin typeface="Times New Roman" panose="02020603050405020304" pitchFamily="18" charset="0"/>
              <a:cs typeface="Traditional Arabic" pitchFamily="2" charset="-78"/>
            </a:endParaRPr>
          </a:p>
        </p:txBody>
      </p:sp>
      <p:sp>
        <p:nvSpPr>
          <p:cNvPr id="20" name="Rectangle: Rounded Corners 19">
            <a:extLst>
              <a:ext uri="{FF2B5EF4-FFF2-40B4-BE49-F238E27FC236}">
                <a16:creationId xmlns:a16="http://schemas.microsoft.com/office/drawing/2014/main" id="{E901086F-0301-461E-A071-DB5937F827CB}"/>
              </a:ext>
            </a:extLst>
          </p:cNvPr>
          <p:cNvSpPr/>
          <p:nvPr/>
        </p:nvSpPr>
        <p:spPr>
          <a:xfrm>
            <a:off x="210417" y="5602145"/>
            <a:ext cx="11690253" cy="794198"/>
          </a:xfrm>
          <a:custGeom>
            <a:avLst/>
            <a:gdLst>
              <a:gd name="connsiteX0" fmla="*/ 0 w 11690253"/>
              <a:gd name="connsiteY0" fmla="*/ 132369 h 794198"/>
              <a:gd name="connsiteX1" fmla="*/ 132369 w 11690253"/>
              <a:gd name="connsiteY1" fmla="*/ 0 h 794198"/>
              <a:gd name="connsiteX2" fmla="*/ 804458 w 11690253"/>
              <a:gd name="connsiteY2" fmla="*/ 0 h 794198"/>
              <a:gd name="connsiteX3" fmla="*/ 1590802 w 11690253"/>
              <a:gd name="connsiteY3" fmla="*/ 0 h 794198"/>
              <a:gd name="connsiteX4" fmla="*/ 1920126 w 11690253"/>
              <a:gd name="connsiteY4" fmla="*/ 0 h 794198"/>
              <a:gd name="connsiteX5" fmla="*/ 2706470 w 11690253"/>
              <a:gd name="connsiteY5" fmla="*/ 0 h 794198"/>
              <a:gd name="connsiteX6" fmla="*/ 3035794 w 11690253"/>
              <a:gd name="connsiteY6" fmla="*/ 0 h 794198"/>
              <a:gd name="connsiteX7" fmla="*/ 3936393 w 11690253"/>
              <a:gd name="connsiteY7" fmla="*/ 0 h 794198"/>
              <a:gd name="connsiteX8" fmla="*/ 4265717 w 11690253"/>
              <a:gd name="connsiteY8" fmla="*/ 0 h 794198"/>
              <a:gd name="connsiteX9" fmla="*/ 4937806 w 11690253"/>
              <a:gd name="connsiteY9" fmla="*/ 0 h 794198"/>
              <a:gd name="connsiteX10" fmla="*/ 5381385 w 11690253"/>
              <a:gd name="connsiteY10" fmla="*/ 0 h 794198"/>
              <a:gd name="connsiteX11" fmla="*/ 6167729 w 11690253"/>
              <a:gd name="connsiteY11" fmla="*/ 0 h 794198"/>
              <a:gd name="connsiteX12" fmla="*/ 6954074 w 11690253"/>
              <a:gd name="connsiteY12" fmla="*/ 0 h 794198"/>
              <a:gd name="connsiteX13" fmla="*/ 7626163 w 11690253"/>
              <a:gd name="connsiteY13" fmla="*/ 0 h 794198"/>
              <a:gd name="connsiteX14" fmla="*/ 8298252 w 11690253"/>
              <a:gd name="connsiteY14" fmla="*/ 0 h 794198"/>
              <a:gd name="connsiteX15" fmla="*/ 8627575 w 11690253"/>
              <a:gd name="connsiteY15" fmla="*/ 0 h 794198"/>
              <a:gd name="connsiteX16" fmla="*/ 9299665 w 11690253"/>
              <a:gd name="connsiteY16" fmla="*/ 0 h 794198"/>
              <a:gd name="connsiteX17" fmla="*/ 9628988 w 11690253"/>
              <a:gd name="connsiteY17" fmla="*/ 0 h 794198"/>
              <a:gd name="connsiteX18" fmla="*/ 10529588 w 11690253"/>
              <a:gd name="connsiteY18" fmla="*/ 0 h 794198"/>
              <a:gd name="connsiteX19" fmla="*/ 10858911 w 11690253"/>
              <a:gd name="connsiteY19" fmla="*/ 0 h 794198"/>
              <a:gd name="connsiteX20" fmla="*/ 11557884 w 11690253"/>
              <a:gd name="connsiteY20" fmla="*/ 0 h 794198"/>
              <a:gd name="connsiteX21" fmla="*/ 11690253 w 11690253"/>
              <a:gd name="connsiteY21" fmla="*/ 132369 h 794198"/>
              <a:gd name="connsiteX22" fmla="*/ 11690253 w 11690253"/>
              <a:gd name="connsiteY22" fmla="*/ 661829 h 794198"/>
              <a:gd name="connsiteX23" fmla="*/ 11557884 w 11690253"/>
              <a:gd name="connsiteY23" fmla="*/ 794198 h 794198"/>
              <a:gd name="connsiteX24" fmla="*/ 11228560 w 11690253"/>
              <a:gd name="connsiteY24" fmla="*/ 794198 h 794198"/>
              <a:gd name="connsiteX25" fmla="*/ 10556471 w 11690253"/>
              <a:gd name="connsiteY25" fmla="*/ 794198 h 794198"/>
              <a:gd name="connsiteX26" fmla="*/ 9884382 w 11690253"/>
              <a:gd name="connsiteY26" fmla="*/ 794198 h 794198"/>
              <a:gd name="connsiteX27" fmla="*/ 9326548 w 11690253"/>
              <a:gd name="connsiteY27" fmla="*/ 794198 h 794198"/>
              <a:gd name="connsiteX28" fmla="*/ 8768714 w 11690253"/>
              <a:gd name="connsiteY28" fmla="*/ 794198 h 794198"/>
              <a:gd name="connsiteX29" fmla="*/ 8439390 w 11690253"/>
              <a:gd name="connsiteY29" fmla="*/ 794198 h 794198"/>
              <a:gd name="connsiteX30" fmla="*/ 7538791 w 11690253"/>
              <a:gd name="connsiteY30" fmla="*/ 794198 h 794198"/>
              <a:gd name="connsiteX31" fmla="*/ 7095212 w 11690253"/>
              <a:gd name="connsiteY31" fmla="*/ 794198 h 794198"/>
              <a:gd name="connsiteX32" fmla="*/ 6651633 w 11690253"/>
              <a:gd name="connsiteY32" fmla="*/ 794198 h 794198"/>
              <a:gd name="connsiteX33" fmla="*/ 6322310 w 11690253"/>
              <a:gd name="connsiteY33" fmla="*/ 794198 h 794198"/>
              <a:gd name="connsiteX34" fmla="*/ 5421710 w 11690253"/>
              <a:gd name="connsiteY34" fmla="*/ 794198 h 794198"/>
              <a:gd name="connsiteX35" fmla="*/ 4863876 w 11690253"/>
              <a:gd name="connsiteY35" fmla="*/ 794198 h 794198"/>
              <a:gd name="connsiteX36" fmla="*/ 4306042 w 11690253"/>
              <a:gd name="connsiteY36" fmla="*/ 794198 h 794198"/>
              <a:gd name="connsiteX37" fmla="*/ 3633953 w 11690253"/>
              <a:gd name="connsiteY37" fmla="*/ 794198 h 794198"/>
              <a:gd name="connsiteX38" fmla="*/ 2733354 w 11690253"/>
              <a:gd name="connsiteY38" fmla="*/ 794198 h 794198"/>
              <a:gd name="connsiteX39" fmla="*/ 2404030 w 11690253"/>
              <a:gd name="connsiteY39" fmla="*/ 794198 h 794198"/>
              <a:gd name="connsiteX40" fmla="*/ 1960451 w 11690253"/>
              <a:gd name="connsiteY40" fmla="*/ 794198 h 794198"/>
              <a:gd name="connsiteX41" fmla="*/ 1402617 w 11690253"/>
              <a:gd name="connsiteY41" fmla="*/ 794198 h 794198"/>
              <a:gd name="connsiteX42" fmla="*/ 1073294 w 11690253"/>
              <a:gd name="connsiteY42" fmla="*/ 794198 h 794198"/>
              <a:gd name="connsiteX43" fmla="*/ 132369 w 11690253"/>
              <a:gd name="connsiteY43" fmla="*/ 794198 h 794198"/>
              <a:gd name="connsiteX44" fmla="*/ 0 w 11690253"/>
              <a:gd name="connsiteY44" fmla="*/ 661829 h 794198"/>
              <a:gd name="connsiteX45" fmla="*/ 0 w 11690253"/>
              <a:gd name="connsiteY45" fmla="*/ 132369 h 79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690253" h="794198" fill="none" extrusionOk="0">
                <a:moveTo>
                  <a:pt x="0" y="132369"/>
                </a:moveTo>
                <a:cubicBezTo>
                  <a:pt x="3605" y="69185"/>
                  <a:pt x="60508" y="2099"/>
                  <a:pt x="132369" y="0"/>
                </a:cubicBezTo>
                <a:cubicBezTo>
                  <a:pt x="424443" y="10380"/>
                  <a:pt x="652801" y="-9286"/>
                  <a:pt x="804458" y="0"/>
                </a:cubicBezTo>
                <a:cubicBezTo>
                  <a:pt x="956115" y="9286"/>
                  <a:pt x="1295042" y="-8441"/>
                  <a:pt x="1590802" y="0"/>
                </a:cubicBezTo>
                <a:cubicBezTo>
                  <a:pt x="1886562" y="8441"/>
                  <a:pt x="1771277" y="-8908"/>
                  <a:pt x="1920126" y="0"/>
                </a:cubicBezTo>
                <a:cubicBezTo>
                  <a:pt x="2068975" y="8908"/>
                  <a:pt x="2506030" y="-24037"/>
                  <a:pt x="2706470" y="0"/>
                </a:cubicBezTo>
                <a:cubicBezTo>
                  <a:pt x="2906910" y="24037"/>
                  <a:pt x="2875985" y="-7228"/>
                  <a:pt x="3035794" y="0"/>
                </a:cubicBezTo>
                <a:cubicBezTo>
                  <a:pt x="3195603" y="7228"/>
                  <a:pt x="3515000" y="19100"/>
                  <a:pt x="3936393" y="0"/>
                </a:cubicBezTo>
                <a:cubicBezTo>
                  <a:pt x="4357786" y="-19100"/>
                  <a:pt x="4128270" y="6324"/>
                  <a:pt x="4265717" y="0"/>
                </a:cubicBezTo>
                <a:cubicBezTo>
                  <a:pt x="4403164" y="-6324"/>
                  <a:pt x="4707124" y="-13719"/>
                  <a:pt x="4937806" y="0"/>
                </a:cubicBezTo>
                <a:cubicBezTo>
                  <a:pt x="5168488" y="13719"/>
                  <a:pt x="5179084" y="9700"/>
                  <a:pt x="5381385" y="0"/>
                </a:cubicBezTo>
                <a:cubicBezTo>
                  <a:pt x="5583686" y="-9700"/>
                  <a:pt x="5857589" y="14404"/>
                  <a:pt x="6167729" y="0"/>
                </a:cubicBezTo>
                <a:cubicBezTo>
                  <a:pt x="6477869" y="-14404"/>
                  <a:pt x="6656930" y="9189"/>
                  <a:pt x="6954074" y="0"/>
                </a:cubicBezTo>
                <a:cubicBezTo>
                  <a:pt x="7251219" y="-9189"/>
                  <a:pt x="7467899" y="6752"/>
                  <a:pt x="7626163" y="0"/>
                </a:cubicBezTo>
                <a:cubicBezTo>
                  <a:pt x="7784427" y="-6752"/>
                  <a:pt x="7992521" y="-25996"/>
                  <a:pt x="8298252" y="0"/>
                </a:cubicBezTo>
                <a:cubicBezTo>
                  <a:pt x="8603983" y="25996"/>
                  <a:pt x="8514606" y="-5066"/>
                  <a:pt x="8627575" y="0"/>
                </a:cubicBezTo>
                <a:cubicBezTo>
                  <a:pt x="8740544" y="5066"/>
                  <a:pt x="9114980" y="28700"/>
                  <a:pt x="9299665" y="0"/>
                </a:cubicBezTo>
                <a:cubicBezTo>
                  <a:pt x="9484350" y="-28700"/>
                  <a:pt x="9512916" y="11684"/>
                  <a:pt x="9628988" y="0"/>
                </a:cubicBezTo>
                <a:cubicBezTo>
                  <a:pt x="9745060" y="-11684"/>
                  <a:pt x="10118886" y="24684"/>
                  <a:pt x="10529588" y="0"/>
                </a:cubicBezTo>
                <a:cubicBezTo>
                  <a:pt x="10940290" y="-24684"/>
                  <a:pt x="10748719" y="4853"/>
                  <a:pt x="10858911" y="0"/>
                </a:cubicBezTo>
                <a:cubicBezTo>
                  <a:pt x="10969103" y="-4853"/>
                  <a:pt x="11265554" y="-20085"/>
                  <a:pt x="11557884" y="0"/>
                </a:cubicBezTo>
                <a:cubicBezTo>
                  <a:pt x="11639401" y="-10419"/>
                  <a:pt x="11697914" y="72210"/>
                  <a:pt x="11690253" y="132369"/>
                </a:cubicBezTo>
                <a:cubicBezTo>
                  <a:pt x="11713769" y="347141"/>
                  <a:pt x="11715973" y="544403"/>
                  <a:pt x="11690253" y="661829"/>
                </a:cubicBezTo>
                <a:cubicBezTo>
                  <a:pt x="11678113" y="744694"/>
                  <a:pt x="11631191" y="802364"/>
                  <a:pt x="11557884" y="794198"/>
                </a:cubicBezTo>
                <a:cubicBezTo>
                  <a:pt x="11403521" y="793630"/>
                  <a:pt x="11363258" y="785855"/>
                  <a:pt x="11228560" y="794198"/>
                </a:cubicBezTo>
                <a:cubicBezTo>
                  <a:pt x="11093862" y="802541"/>
                  <a:pt x="10800363" y="806127"/>
                  <a:pt x="10556471" y="794198"/>
                </a:cubicBezTo>
                <a:cubicBezTo>
                  <a:pt x="10312579" y="782269"/>
                  <a:pt x="10040271" y="814875"/>
                  <a:pt x="9884382" y="794198"/>
                </a:cubicBezTo>
                <a:cubicBezTo>
                  <a:pt x="9728493" y="773521"/>
                  <a:pt x="9539435" y="771556"/>
                  <a:pt x="9326548" y="794198"/>
                </a:cubicBezTo>
                <a:cubicBezTo>
                  <a:pt x="9113661" y="816840"/>
                  <a:pt x="9001422" y="816253"/>
                  <a:pt x="8768714" y="794198"/>
                </a:cubicBezTo>
                <a:cubicBezTo>
                  <a:pt x="8536006" y="772143"/>
                  <a:pt x="8563189" y="789119"/>
                  <a:pt x="8439390" y="794198"/>
                </a:cubicBezTo>
                <a:cubicBezTo>
                  <a:pt x="8315591" y="799277"/>
                  <a:pt x="7741133" y="762465"/>
                  <a:pt x="7538791" y="794198"/>
                </a:cubicBezTo>
                <a:cubicBezTo>
                  <a:pt x="7336449" y="825931"/>
                  <a:pt x="7262799" y="808712"/>
                  <a:pt x="7095212" y="794198"/>
                </a:cubicBezTo>
                <a:cubicBezTo>
                  <a:pt x="6927625" y="779684"/>
                  <a:pt x="6816569" y="788935"/>
                  <a:pt x="6651633" y="794198"/>
                </a:cubicBezTo>
                <a:cubicBezTo>
                  <a:pt x="6486697" y="799461"/>
                  <a:pt x="6457386" y="792772"/>
                  <a:pt x="6322310" y="794198"/>
                </a:cubicBezTo>
                <a:cubicBezTo>
                  <a:pt x="6187234" y="795624"/>
                  <a:pt x="5661765" y="750188"/>
                  <a:pt x="5421710" y="794198"/>
                </a:cubicBezTo>
                <a:cubicBezTo>
                  <a:pt x="5181655" y="838208"/>
                  <a:pt x="4996747" y="773681"/>
                  <a:pt x="4863876" y="794198"/>
                </a:cubicBezTo>
                <a:cubicBezTo>
                  <a:pt x="4731005" y="814715"/>
                  <a:pt x="4573140" y="811446"/>
                  <a:pt x="4306042" y="794198"/>
                </a:cubicBezTo>
                <a:cubicBezTo>
                  <a:pt x="4038944" y="776950"/>
                  <a:pt x="3917762" y="815022"/>
                  <a:pt x="3633953" y="794198"/>
                </a:cubicBezTo>
                <a:cubicBezTo>
                  <a:pt x="3350144" y="773374"/>
                  <a:pt x="3052701" y="787762"/>
                  <a:pt x="2733354" y="794198"/>
                </a:cubicBezTo>
                <a:cubicBezTo>
                  <a:pt x="2414007" y="800634"/>
                  <a:pt x="2560462" y="808770"/>
                  <a:pt x="2404030" y="794198"/>
                </a:cubicBezTo>
                <a:cubicBezTo>
                  <a:pt x="2247598" y="779626"/>
                  <a:pt x="2062772" y="783560"/>
                  <a:pt x="1960451" y="794198"/>
                </a:cubicBezTo>
                <a:cubicBezTo>
                  <a:pt x="1858130" y="804836"/>
                  <a:pt x="1610127" y="818165"/>
                  <a:pt x="1402617" y="794198"/>
                </a:cubicBezTo>
                <a:cubicBezTo>
                  <a:pt x="1195107" y="770231"/>
                  <a:pt x="1186381" y="784643"/>
                  <a:pt x="1073294" y="794198"/>
                </a:cubicBezTo>
                <a:cubicBezTo>
                  <a:pt x="960207" y="803753"/>
                  <a:pt x="369510" y="820780"/>
                  <a:pt x="132369" y="794198"/>
                </a:cubicBezTo>
                <a:cubicBezTo>
                  <a:pt x="68229" y="799753"/>
                  <a:pt x="1194" y="740151"/>
                  <a:pt x="0" y="661829"/>
                </a:cubicBezTo>
                <a:cubicBezTo>
                  <a:pt x="-19579" y="531958"/>
                  <a:pt x="-18583" y="357212"/>
                  <a:pt x="0" y="132369"/>
                </a:cubicBezTo>
                <a:close/>
              </a:path>
              <a:path w="11690253" h="794198" stroke="0" extrusionOk="0">
                <a:moveTo>
                  <a:pt x="0" y="132369"/>
                </a:moveTo>
                <a:cubicBezTo>
                  <a:pt x="-2100" y="53376"/>
                  <a:pt x="66732" y="-2696"/>
                  <a:pt x="132369" y="0"/>
                </a:cubicBezTo>
                <a:cubicBezTo>
                  <a:pt x="200486" y="-1197"/>
                  <a:pt x="359216" y="-14258"/>
                  <a:pt x="461693" y="0"/>
                </a:cubicBezTo>
                <a:cubicBezTo>
                  <a:pt x="564170" y="14258"/>
                  <a:pt x="828264" y="18935"/>
                  <a:pt x="1019527" y="0"/>
                </a:cubicBezTo>
                <a:cubicBezTo>
                  <a:pt x="1210790" y="-18935"/>
                  <a:pt x="1270902" y="9497"/>
                  <a:pt x="1348850" y="0"/>
                </a:cubicBezTo>
                <a:cubicBezTo>
                  <a:pt x="1426798" y="-9497"/>
                  <a:pt x="1926455" y="14497"/>
                  <a:pt x="2135195" y="0"/>
                </a:cubicBezTo>
                <a:cubicBezTo>
                  <a:pt x="2343935" y="-14497"/>
                  <a:pt x="2695502" y="38714"/>
                  <a:pt x="2921539" y="0"/>
                </a:cubicBezTo>
                <a:cubicBezTo>
                  <a:pt x="3147576" y="-38714"/>
                  <a:pt x="3230836" y="21431"/>
                  <a:pt x="3479373" y="0"/>
                </a:cubicBezTo>
                <a:cubicBezTo>
                  <a:pt x="3727910" y="-21431"/>
                  <a:pt x="3739918" y="7928"/>
                  <a:pt x="3922952" y="0"/>
                </a:cubicBezTo>
                <a:cubicBezTo>
                  <a:pt x="4105986" y="-7928"/>
                  <a:pt x="4368218" y="-10458"/>
                  <a:pt x="4709296" y="0"/>
                </a:cubicBezTo>
                <a:cubicBezTo>
                  <a:pt x="5050374" y="10458"/>
                  <a:pt x="5016314" y="1195"/>
                  <a:pt x="5267130" y="0"/>
                </a:cubicBezTo>
                <a:cubicBezTo>
                  <a:pt x="5517946" y="-1195"/>
                  <a:pt x="5560462" y="2550"/>
                  <a:pt x="5710709" y="0"/>
                </a:cubicBezTo>
                <a:cubicBezTo>
                  <a:pt x="5860956" y="-2550"/>
                  <a:pt x="6210509" y="-16781"/>
                  <a:pt x="6382798" y="0"/>
                </a:cubicBezTo>
                <a:cubicBezTo>
                  <a:pt x="6555087" y="16781"/>
                  <a:pt x="6684521" y="11618"/>
                  <a:pt x="6940632" y="0"/>
                </a:cubicBezTo>
                <a:cubicBezTo>
                  <a:pt x="7196743" y="-11618"/>
                  <a:pt x="7644722" y="-9819"/>
                  <a:pt x="7841231" y="0"/>
                </a:cubicBezTo>
                <a:cubicBezTo>
                  <a:pt x="8037740" y="9819"/>
                  <a:pt x="8141830" y="5515"/>
                  <a:pt x="8284810" y="0"/>
                </a:cubicBezTo>
                <a:cubicBezTo>
                  <a:pt x="8427790" y="-5515"/>
                  <a:pt x="8658999" y="20906"/>
                  <a:pt x="8956899" y="0"/>
                </a:cubicBezTo>
                <a:cubicBezTo>
                  <a:pt x="9254799" y="-20906"/>
                  <a:pt x="9165965" y="10406"/>
                  <a:pt x="9286223" y="0"/>
                </a:cubicBezTo>
                <a:cubicBezTo>
                  <a:pt x="9406481" y="-10406"/>
                  <a:pt x="9605065" y="-7633"/>
                  <a:pt x="9729802" y="0"/>
                </a:cubicBezTo>
                <a:cubicBezTo>
                  <a:pt x="9854539" y="7633"/>
                  <a:pt x="10175291" y="-35556"/>
                  <a:pt x="10516146" y="0"/>
                </a:cubicBezTo>
                <a:cubicBezTo>
                  <a:pt x="10857001" y="35556"/>
                  <a:pt x="11167924" y="-8272"/>
                  <a:pt x="11557884" y="0"/>
                </a:cubicBezTo>
                <a:cubicBezTo>
                  <a:pt x="11639479" y="565"/>
                  <a:pt x="11696230" y="52706"/>
                  <a:pt x="11690253" y="132369"/>
                </a:cubicBezTo>
                <a:cubicBezTo>
                  <a:pt x="11680701" y="307914"/>
                  <a:pt x="11712818" y="472658"/>
                  <a:pt x="11690253" y="661829"/>
                </a:cubicBezTo>
                <a:cubicBezTo>
                  <a:pt x="11692468" y="736971"/>
                  <a:pt x="11633403" y="790643"/>
                  <a:pt x="11557884" y="794198"/>
                </a:cubicBezTo>
                <a:cubicBezTo>
                  <a:pt x="11457949" y="780489"/>
                  <a:pt x="11390023" y="810261"/>
                  <a:pt x="11228560" y="794198"/>
                </a:cubicBezTo>
                <a:cubicBezTo>
                  <a:pt x="11067097" y="778135"/>
                  <a:pt x="10765594" y="771470"/>
                  <a:pt x="10327961" y="794198"/>
                </a:cubicBezTo>
                <a:cubicBezTo>
                  <a:pt x="9890328" y="816926"/>
                  <a:pt x="9911177" y="797713"/>
                  <a:pt x="9655872" y="794198"/>
                </a:cubicBezTo>
                <a:cubicBezTo>
                  <a:pt x="9400567" y="790683"/>
                  <a:pt x="9475497" y="809872"/>
                  <a:pt x="9326548" y="794198"/>
                </a:cubicBezTo>
                <a:cubicBezTo>
                  <a:pt x="9177599" y="778524"/>
                  <a:pt x="9019161" y="782684"/>
                  <a:pt x="8768714" y="794198"/>
                </a:cubicBezTo>
                <a:cubicBezTo>
                  <a:pt x="8518267" y="805712"/>
                  <a:pt x="8403458" y="779243"/>
                  <a:pt x="8096625" y="794198"/>
                </a:cubicBezTo>
                <a:cubicBezTo>
                  <a:pt x="7789792" y="809153"/>
                  <a:pt x="7837555" y="814742"/>
                  <a:pt x="7653046" y="794198"/>
                </a:cubicBezTo>
                <a:cubicBezTo>
                  <a:pt x="7468537" y="773654"/>
                  <a:pt x="7196599" y="772759"/>
                  <a:pt x="6866702" y="794198"/>
                </a:cubicBezTo>
                <a:cubicBezTo>
                  <a:pt x="6536805" y="815637"/>
                  <a:pt x="6677822" y="790962"/>
                  <a:pt x="6537378" y="794198"/>
                </a:cubicBezTo>
                <a:cubicBezTo>
                  <a:pt x="6396934" y="797434"/>
                  <a:pt x="5994957" y="822060"/>
                  <a:pt x="5751034" y="794198"/>
                </a:cubicBezTo>
                <a:cubicBezTo>
                  <a:pt x="5507111" y="766336"/>
                  <a:pt x="5275170" y="810554"/>
                  <a:pt x="5078945" y="794198"/>
                </a:cubicBezTo>
                <a:cubicBezTo>
                  <a:pt x="4882720" y="777842"/>
                  <a:pt x="4667626" y="784319"/>
                  <a:pt x="4521111" y="794198"/>
                </a:cubicBezTo>
                <a:cubicBezTo>
                  <a:pt x="4374596" y="804077"/>
                  <a:pt x="4324591" y="781882"/>
                  <a:pt x="4191787" y="794198"/>
                </a:cubicBezTo>
                <a:cubicBezTo>
                  <a:pt x="4058983" y="806514"/>
                  <a:pt x="3573478" y="814224"/>
                  <a:pt x="3291188" y="794198"/>
                </a:cubicBezTo>
                <a:cubicBezTo>
                  <a:pt x="3008898" y="774172"/>
                  <a:pt x="2862459" y="769987"/>
                  <a:pt x="2733354" y="794198"/>
                </a:cubicBezTo>
                <a:cubicBezTo>
                  <a:pt x="2604249" y="818409"/>
                  <a:pt x="2530918" y="780116"/>
                  <a:pt x="2404030" y="794198"/>
                </a:cubicBezTo>
                <a:cubicBezTo>
                  <a:pt x="2277142" y="808280"/>
                  <a:pt x="2108887" y="815269"/>
                  <a:pt x="1846196" y="794198"/>
                </a:cubicBezTo>
                <a:cubicBezTo>
                  <a:pt x="1583505" y="773127"/>
                  <a:pt x="1558097" y="813786"/>
                  <a:pt x="1288362" y="794198"/>
                </a:cubicBezTo>
                <a:cubicBezTo>
                  <a:pt x="1018627" y="774610"/>
                  <a:pt x="955166" y="804507"/>
                  <a:pt x="844783" y="794198"/>
                </a:cubicBezTo>
                <a:cubicBezTo>
                  <a:pt x="734400" y="783889"/>
                  <a:pt x="317610" y="809205"/>
                  <a:pt x="132369" y="794198"/>
                </a:cubicBezTo>
                <a:cubicBezTo>
                  <a:pt x="74786" y="789453"/>
                  <a:pt x="-2036" y="736710"/>
                  <a:pt x="0" y="661829"/>
                </a:cubicBezTo>
                <a:cubicBezTo>
                  <a:pt x="-20481" y="478730"/>
                  <a:pt x="2734" y="356640"/>
                  <a:pt x="0" y="132369"/>
                </a:cubicBezTo>
                <a:close/>
              </a:path>
            </a:pathLst>
          </a:custGeom>
          <a:solidFill>
            <a:schemeClr val="accent4">
              <a:lumMod val="20000"/>
              <a:lumOff val="80000"/>
            </a:schemeClr>
          </a:solidFill>
          <a:ln>
            <a:prstDash val="sysDot"/>
            <a:extLst>
              <a:ext uri="{C807C97D-BFC1-408E-A445-0C87EB9F89A2}">
                <ask:lineSketchStyleProps xmlns:ask="http://schemas.microsoft.com/office/drawing/2018/sketchyshapes" sd="133128570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spcBef>
                <a:spcPts val="1000"/>
              </a:spcBef>
            </a:pPr>
            <a:r>
              <a:rPr lang="ar-BH" sz="3200" b="1" dirty="0">
                <a:solidFill>
                  <a:srgbClr val="FF0000"/>
                </a:solidFill>
                <a:latin typeface="Sakkal Majalla" panose="02000000000000000000" pitchFamily="2" charset="-78"/>
                <a:cs typeface="Sakkal Majalla" panose="02000000000000000000" pitchFamily="2" charset="-78"/>
              </a:rPr>
              <a:t>يشير إلى التحذير من التساهل في أحكام الطلاق والعِدَّة؛ لأنَّ أهل الجاهلية كانوا يتهاونون فيهما.</a:t>
            </a:r>
            <a:endParaRPr lang="ar-SA" sz="3200" b="1" dirty="0">
              <a:solidFill>
                <a:srgbClr val="FF0000"/>
              </a:solidFill>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B58BF44B-052C-49CE-B865-F01BBEF033D7}"/>
              </a:ext>
            </a:extLst>
          </p:cNvPr>
          <p:cNvSpPr txBox="1"/>
          <p:nvPr/>
        </p:nvSpPr>
        <p:spPr>
          <a:xfrm>
            <a:off x="568320" y="128531"/>
            <a:ext cx="2285543" cy="400110"/>
          </a:xfrm>
          <a:custGeom>
            <a:avLst/>
            <a:gdLst>
              <a:gd name="connsiteX0" fmla="*/ 0 w 2285543"/>
              <a:gd name="connsiteY0" fmla="*/ 0 h 400110"/>
              <a:gd name="connsiteX1" fmla="*/ 571386 w 2285543"/>
              <a:gd name="connsiteY1" fmla="*/ 0 h 400110"/>
              <a:gd name="connsiteX2" fmla="*/ 1097061 w 2285543"/>
              <a:gd name="connsiteY2" fmla="*/ 0 h 400110"/>
              <a:gd name="connsiteX3" fmla="*/ 1668446 w 2285543"/>
              <a:gd name="connsiteY3" fmla="*/ 0 h 400110"/>
              <a:gd name="connsiteX4" fmla="*/ 2285543 w 2285543"/>
              <a:gd name="connsiteY4" fmla="*/ 0 h 400110"/>
              <a:gd name="connsiteX5" fmla="*/ 2285543 w 2285543"/>
              <a:gd name="connsiteY5" fmla="*/ 400110 h 400110"/>
              <a:gd name="connsiteX6" fmla="*/ 1782724 w 2285543"/>
              <a:gd name="connsiteY6" fmla="*/ 400110 h 400110"/>
              <a:gd name="connsiteX7" fmla="*/ 1279904 w 2285543"/>
              <a:gd name="connsiteY7" fmla="*/ 400110 h 400110"/>
              <a:gd name="connsiteX8" fmla="*/ 754229 w 2285543"/>
              <a:gd name="connsiteY8" fmla="*/ 400110 h 400110"/>
              <a:gd name="connsiteX9" fmla="*/ 0 w 2285543"/>
              <a:gd name="connsiteY9" fmla="*/ 400110 h 400110"/>
              <a:gd name="connsiteX10" fmla="*/ 0 w 228554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543" h="400110" fill="none" extrusionOk="0">
                <a:moveTo>
                  <a:pt x="0" y="0"/>
                </a:moveTo>
                <a:cubicBezTo>
                  <a:pt x="151479" y="-27883"/>
                  <a:pt x="415172" y="4938"/>
                  <a:pt x="571386" y="0"/>
                </a:cubicBezTo>
                <a:cubicBezTo>
                  <a:pt x="727600" y="-4938"/>
                  <a:pt x="973541" y="56883"/>
                  <a:pt x="1097061" y="0"/>
                </a:cubicBezTo>
                <a:cubicBezTo>
                  <a:pt x="1220582" y="-56883"/>
                  <a:pt x="1406634" y="17468"/>
                  <a:pt x="1668446" y="0"/>
                </a:cubicBezTo>
                <a:cubicBezTo>
                  <a:pt x="1930258" y="-17468"/>
                  <a:pt x="2146767" y="72415"/>
                  <a:pt x="2285543" y="0"/>
                </a:cubicBezTo>
                <a:cubicBezTo>
                  <a:pt x="2302022" y="155261"/>
                  <a:pt x="2245213" y="253405"/>
                  <a:pt x="2285543" y="400110"/>
                </a:cubicBezTo>
                <a:cubicBezTo>
                  <a:pt x="2161794" y="444687"/>
                  <a:pt x="1984712" y="383642"/>
                  <a:pt x="1782724" y="400110"/>
                </a:cubicBezTo>
                <a:cubicBezTo>
                  <a:pt x="1580736" y="416578"/>
                  <a:pt x="1464254" y="381978"/>
                  <a:pt x="1279904" y="400110"/>
                </a:cubicBezTo>
                <a:cubicBezTo>
                  <a:pt x="1095554" y="418242"/>
                  <a:pt x="1002953" y="378293"/>
                  <a:pt x="754229" y="400110"/>
                </a:cubicBezTo>
                <a:cubicBezTo>
                  <a:pt x="505506" y="421927"/>
                  <a:pt x="259682" y="385525"/>
                  <a:pt x="0" y="400110"/>
                </a:cubicBezTo>
                <a:cubicBezTo>
                  <a:pt x="-33816" y="268644"/>
                  <a:pt x="15284" y="96193"/>
                  <a:pt x="0" y="0"/>
                </a:cubicBezTo>
                <a:close/>
              </a:path>
              <a:path w="2285543" h="400110" stroke="0" extrusionOk="0">
                <a:moveTo>
                  <a:pt x="0" y="0"/>
                </a:moveTo>
                <a:cubicBezTo>
                  <a:pt x="203738" y="-40854"/>
                  <a:pt x="428310" y="34545"/>
                  <a:pt x="571386" y="0"/>
                </a:cubicBezTo>
                <a:cubicBezTo>
                  <a:pt x="714462" y="-34545"/>
                  <a:pt x="996757" y="834"/>
                  <a:pt x="1188482" y="0"/>
                </a:cubicBezTo>
                <a:cubicBezTo>
                  <a:pt x="1380207" y="-834"/>
                  <a:pt x="1615847" y="30218"/>
                  <a:pt x="1782724" y="0"/>
                </a:cubicBezTo>
                <a:cubicBezTo>
                  <a:pt x="1949601" y="-30218"/>
                  <a:pt x="2151933" y="33473"/>
                  <a:pt x="2285543" y="0"/>
                </a:cubicBezTo>
                <a:cubicBezTo>
                  <a:pt x="2305448" y="117899"/>
                  <a:pt x="2277901" y="260243"/>
                  <a:pt x="2285543" y="400110"/>
                </a:cubicBezTo>
                <a:cubicBezTo>
                  <a:pt x="2071787" y="422382"/>
                  <a:pt x="1867307" y="337894"/>
                  <a:pt x="1759868" y="400110"/>
                </a:cubicBezTo>
                <a:cubicBezTo>
                  <a:pt x="1652429" y="462326"/>
                  <a:pt x="1393905" y="391338"/>
                  <a:pt x="1142772" y="400110"/>
                </a:cubicBezTo>
                <a:cubicBezTo>
                  <a:pt x="891639" y="408882"/>
                  <a:pt x="724901" y="331370"/>
                  <a:pt x="525675" y="400110"/>
                </a:cubicBezTo>
                <a:cubicBezTo>
                  <a:pt x="326449" y="468850"/>
                  <a:pt x="258421" y="359642"/>
                  <a:pt x="0" y="400110"/>
                </a:cubicBezTo>
                <a:cubicBezTo>
                  <a:pt x="-32959" y="221435"/>
                  <a:pt x="14886" y="133505"/>
                  <a:pt x="0" y="0"/>
                </a:cubicBezTo>
                <a:close/>
              </a:path>
            </a:pathLst>
          </a:custGeom>
          <a:solidFill>
            <a:srgbClr val="FF99CC"/>
          </a:solidFill>
          <a:ln>
            <a:solidFill>
              <a:schemeClr val="tx1"/>
            </a:solidFill>
            <a:extLst>
              <a:ext uri="{C807C97D-BFC1-408E-A445-0C87EB9F89A2}">
                <ask:lineSketchStyleProps xmlns:ask="http://schemas.microsoft.com/office/drawing/2018/sketchyshapes" sd="1922213628">
                  <a:prstGeom prst="rect">
                    <a:avLst/>
                  </a:prstGeom>
                  <ask:type>
                    <ask:lineSketchScribble/>
                  </ask:type>
                </ask:lineSketchStyleProps>
              </a:ext>
            </a:extLst>
          </a:ln>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العِدَّة / (دين 201)</a:t>
            </a:r>
            <a:endParaRPr lang="fr-FR" sz="2000" b="1" dirty="0">
              <a:latin typeface="Sakkal Majalla" panose="02000000000000000000" pitchFamily="2" charset="-78"/>
              <a:cs typeface="Sakkal Majalla" panose="02000000000000000000" pitchFamily="2" charset="-78"/>
            </a:endParaRPr>
          </a:p>
        </p:txBody>
      </p:sp>
      <p:sp>
        <p:nvSpPr>
          <p:cNvPr id="4" name="Cloud 3">
            <a:extLst>
              <a:ext uri="{FF2B5EF4-FFF2-40B4-BE49-F238E27FC236}">
                <a16:creationId xmlns:a16="http://schemas.microsoft.com/office/drawing/2014/main" id="{94338F17-FAF0-427A-92A1-BA7375A03E32}"/>
              </a:ext>
            </a:extLst>
          </p:cNvPr>
          <p:cNvSpPr/>
          <p:nvPr/>
        </p:nvSpPr>
        <p:spPr>
          <a:xfrm>
            <a:off x="10376072" y="318595"/>
            <a:ext cx="1565049" cy="108313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000" dirty="0">
                <a:latin typeface="Sakkal Majalla" panose="02000000000000000000" pitchFamily="2" charset="-78"/>
                <a:cs typeface="Sakkal Majalla" panose="02000000000000000000" pitchFamily="2" charset="-78"/>
              </a:rPr>
              <a:t>الإجابة</a:t>
            </a:r>
            <a:endParaRPr lang="en-US" sz="3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603064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6" presetClass="entr" presetSubtype="2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1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16" presetClass="entr" presetSubtype="2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10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000" fill="hold"/>
                                        <p:tgtEl>
                                          <p:spTgt spid="4"/>
                                        </p:tgtEl>
                                        <p:attrNameLst>
                                          <p:attrName>ppt_w</p:attrName>
                                        </p:attrNameLst>
                                      </p:cBhvr>
                                      <p:tavLst>
                                        <p:tav tm="0">
                                          <p:val>
                                            <p:fltVal val="0"/>
                                          </p:val>
                                        </p:tav>
                                        <p:tav tm="100000">
                                          <p:val>
                                            <p:strVal val="#ppt_w"/>
                                          </p:val>
                                        </p:tav>
                                      </p:tavLst>
                                    </p:anim>
                                    <p:anim calcmode="lin" valueType="num">
                                      <p:cBhvr>
                                        <p:cTn id="45" dur="1000" fill="hold"/>
                                        <p:tgtEl>
                                          <p:spTgt spid="4"/>
                                        </p:tgtEl>
                                        <p:attrNameLst>
                                          <p:attrName>ppt_h</p:attrName>
                                        </p:attrNameLst>
                                      </p:cBhvr>
                                      <p:tavLst>
                                        <p:tav tm="0">
                                          <p:val>
                                            <p:fltVal val="0"/>
                                          </p:val>
                                        </p:tav>
                                        <p:tav tm="100000">
                                          <p:val>
                                            <p:strVal val="#ppt_h"/>
                                          </p:val>
                                        </p:tav>
                                      </p:tavLst>
                                    </p:anim>
                                    <p:anim calcmode="lin" valueType="num">
                                      <p:cBhvr>
                                        <p:cTn id="46" dur="1000" fill="hold"/>
                                        <p:tgtEl>
                                          <p:spTgt spid="4"/>
                                        </p:tgtEl>
                                        <p:attrNameLst>
                                          <p:attrName>style.rotation</p:attrName>
                                        </p:attrNameLst>
                                      </p:cBhvr>
                                      <p:tavLst>
                                        <p:tav tm="0">
                                          <p:val>
                                            <p:fltVal val="90"/>
                                          </p:val>
                                        </p:tav>
                                        <p:tav tm="100000">
                                          <p:val>
                                            <p:fltVal val="0"/>
                                          </p:val>
                                        </p:tav>
                                      </p:tavLst>
                                    </p:anim>
                                    <p:animEffect transition="in" filter="fade">
                                      <p:cBhvr>
                                        <p:cTn id="47" dur="10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nodeType="clickEffect" nodePh="1">
                                  <p:stCondLst>
                                    <p:cond delay="0"/>
                                  </p:stCondLst>
                                  <p:endCondLst>
                                    <p:cond evt="begin" delay="0">
                                      <p:tn val="50"/>
                                    </p:cond>
                                  </p:endCondLst>
                                  <p:iterate type="lt">
                                    <p:tmPct val="10000"/>
                                  </p:iterate>
                                  <p:childTnLst>
                                    <p:set>
                                      <p:cBhvr>
                                        <p:cTn id="51" dur="1" fill="hold">
                                          <p:stCondLst>
                                            <p:cond delay="0"/>
                                          </p:stCondLst>
                                        </p:cTn>
                                        <p:tgtEl>
                                          <p:spTgt spid="12">
                                            <p:txEl>
                                              <p:pRg st="0" end="0"/>
                                            </p:txEl>
                                          </p:spTgt>
                                        </p:tgtEl>
                                        <p:attrNameLst>
                                          <p:attrName>style.visibility</p:attrName>
                                        </p:attrNameLst>
                                      </p:cBhvr>
                                      <p:to>
                                        <p:strVal val="visible"/>
                                      </p:to>
                                    </p:set>
                                    <p:anim by="(-#ppt_w*2)" calcmode="lin" valueType="num">
                                      <p:cBhvr rctx="PPT">
                                        <p:cTn id="52" dur="500" autoRev="1" fill="hold">
                                          <p:stCondLst>
                                            <p:cond delay="0"/>
                                          </p:stCondLst>
                                        </p:cTn>
                                        <p:tgtEl>
                                          <p:spTgt spid="12">
                                            <p:txEl>
                                              <p:pRg st="0" end="0"/>
                                            </p:txEl>
                                          </p:spTgt>
                                        </p:tgtEl>
                                        <p:attrNameLst>
                                          <p:attrName>ppt_w</p:attrName>
                                        </p:attrNameLst>
                                      </p:cBhvr>
                                    </p:anim>
                                    <p:anim by="(#ppt_w*0.50)" calcmode="lin" valueType="num">
                                      <p:cBhvr>
                                        <p:cTn id="53" dur="500" decel="50000" autoRev="1" fill="hold">
                                          <p:stCondLst>
                                            <p:cond delay="0"/>
                                          </p:stCondLst>
                                        </p:cTn>
                                        <p:tgtEl>
                                          <p:spTgt spid="12">
                                            <p:txEl>
                                              <p:pRg st="0" end="0"/>
                                            </p:txEl>
                                          </p:spTgt>
                                        </p:tgtEl>
                                        <p:attrNameLst>
                                          <p:attrName>ppt_x</p:attrName>
                                        </p:attrNameLst>
                                      </p:cBhvr>
                                    </p:anim>
                                    <p:anim from="(-#ppt_h/2)" to="(#ppt_y)" calcmode="lin" valueType="num">
                                      <p:cBhvr>
                                        <p:cTn id="54" dur="1000" fill="hold">
                                          <p:stCondLst>
                                            <p:cond delay="0"/>
                                          </p:stCondLst>
                                        </p:cTn>
                                        <p:tgtEl>
                                          <p:spTgt spid="12">
                                            <p:txEl>
                                              <p:pRg st="0" end="0"/>
                                            </p:txEl>
                                          </p:spTgt>
                                        </p:tgtEl>
                                        <p:attrNameLst>
                                          <p:attrName>ppt_y</p:attrName>
                                        </p:attrNameLst>
                                      </p:cBhvr>
                                    </p:anim>
                                    <p:animRot by="21600000">
                                      <p:cBhvr>
                                        <p:cTn id="55" dur="1000" fill="hold">
                                          <p:stCondLst>
                                            <p:cond delay="0"/>
                                          </p:stCondLst>
                                        </p:cTn>
                                        <p:tgtEl>
                                          <p:spTgt spid="12">
                                            <p:txEl>
                                              <p:pRg st="0" end="0"/>
                                            </p:txEl>
                                          </p:spTgt>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randombar(horizontal)">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randombar(horizont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56" presetClass="entr" presetSubtype="0" fill="hold" nodeType="clickEffect">
                                  <p:stCondLst>
                                    <p:cond delay="0"/>
                                  </p:stCondLst>
                                  <p:iterate type="lt">
                                    <p:tmPct val="10000"/>
                                  </p:iterate>
                                  <p:childTnLst>
                                    <p:set>
                                      <p:cBhvr>
                                        <p:cTn id="69" dur="1" fill="hold">
                                          <p:stCondLst>
                                            <p:cond delay="0"/>
                                          </p:stCondLst>
                                        </p:cTn>
                                        <p:tgtEl>
                                          <p:spTgt spid="14">
                                            <p:txEl>
                                              <p:pRg st="0" end="0"/>
                                            </p:txEl>
                                          </p:spTgt>
                                        </p:tgtEl>
                                        <p:attrNameLst>
                                          <p:attrName>style.visibility</p:attrName>
                                        </p:attrNameLst>
                                      </p:cBhvr>
                                      <p:to>
                                        <p:strVal val="visible"/>
                                      </p:to>
                                    </p:set>
                                    <p:anim by="(-#ppt_w*2)" calcmode="lin" valueType="num">
                                      <p:cBhvr rctx="PPT">
                                        <p:cTn id="70" dur="500" autoRev="1" fill="hold">
                                          <p:stCondLst>
                                            <p:cond delay="0"/>
                                          </p:stCondLst>
                                        </p:cTn>
                                        <p:tgtEl>
                                          <p:spTgt spid="14">
                                            <p:txEl>
                                              <p:pRg st="0" end="0"/>
                                            </p:txEl>
                                          </p:spTgt>
                                        </p:tgtEl>
                                        <p:attrNameLst>
                                          <p:attrName>ppt_w</p:attrName>
                                        </p:attrNameLst>
                                      </p:cBhvr>
                                    </p:anim>
                                    <p:anim by="(#ppt_w*0.50)" calcmode="lin" valueType="num">
                                      <p:cBhvr>
                                        <p:cTn id="71" dur="500" decel="50000" autoRev="1" fill="hold">
                                          <p:stCondLst>
                                            <p:cond delay="0"/>
                                          </p:stCondLst>
                                        </p:cTn>
                                        <p:tgtEl>
                                          <p:spTgt spid="14">
                                            <p:txEl>
                                              <p:pRg st="0" end="0"/>
                                            </p:txEl>
                                          </p:spTgt>
                                        </p:tgtEl>
                                        <p:attrNameLst>
                                          <p:attrName>ppt_x</p:attrName>
                                        </p:attrNameLst>
                                      </p:cBhvr>
                                    </p:anim>
                                    <p:anim from="(-#ppt_h/2)" to="(#ppt_y)" calcmode="lin" valueType="num">
                                      <p:cBhvr>
                                        <p:cTn id="72" dur="1000" fill="hold">
                                          <p:stCondLst>
                                            <p:cond delay="0"/>
                                          </p:stCondLst>
                                        </p:cTn>
                                        <p:tgtEl>
                                          <p:spTgt spid="14">
                                            <p:txEl>
                                              <p:pRg st="0" end="0"/>
                                            </p:txEl>
                                          </p:spTgt>
                                        </p:tgtEl>
                                        <p:attrNameLst>
                                          <p:attrName>ppt_y</p:attrName>
                                        </p:attrNameLst>
                                      </p:cBhvr>
                                    </p:anim>
                                    <p:animRot by="21600000">
                                      <p:cBhvr>
                                        <p:cTn id="73" dur="1000" fill="hold">
                                          <p:stCondLst>
                                            <p:cond delay="0"/>
                                          </p:stCondLst>
                                        </p:cTn>
                                        <p:tgtEl>
                                          <p:spTgt spid="14">
                                            <p:txEl>
                                              <p:pRg st="0" end="0"/>
                                            </p:txEl>
                                          </p:spTgt>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56" presetClass="entr" presetSubtype="0" fill="hold" nodeType="clickEffect">
                                  <p:stCondLst>
                                    <p:cond delay="0"/>
                                  </p:stCondLst>
                                  <p:iterate type="lt">
                                    <p:tmPct val="10000"/>
                                  </p:iterate>
                                  <p:childTnLst>
                                    <p:set>
                                      <p:cBhvr>
                                        <p:cTn id="77" dur="1" fill="hold">
                                          <p:stCondLst>
                                            <p:cond delay="0"/>
                                          </p:stCondLst>
                                        </p:cTn>
                                        <p:tgtEl>
                                          <p:spTgt spid="20">
                                            <p:txEl>
                                              <p:pRg st="0" end="0"/>
                                            </p:txEl>
                                          </p:spTgt>
                                        </p:tgtEl>
                                        <p:attrNameLst>
                                          <p:attrName>style.visibility</p:attrName>
                                        </p:attrNameLst>
                                      </p:cBhvr>
                                      <p:to>
                                        <p:strVal val="visible"/>
                                      </p:to>
                                    </p:set>
                                    <p:anim by="(-#ppt_w*2)" calcmode="lin" valueType="num">
                                      <p:cBhvr rctx="PPT">
                                        <p:cTn id="78" dur="500" autoRev="1" fill="hold">
                                          <p:stCondLst>
                                            <p:cond delay="0"/>
                                          </p:stCondLst>
                                        </p:cTn>
                                        <p:tgtEl>
                                          <p:spTgt spid="20">
                                            <p:txEl>
                                              <p:pRg st="0" end="0"/>
                                            </p:txEl>
                                          </p:spTgt>
                                        </p:tgtEl>
                                        <p:attrNameLst>
                                          <p:attrName>ppt_w</p:attrName>
                                        </p:attrNameLst>
                                      </p:cBhvr>
                                    </p:anim>
                                    <p:anim by="(#ppt_w*0.50)" calcmode="lin" valueType="num">
                                      <p:cBhvr>
                                        <p:cTn id="79" dur="500" decel="50000" autoRev="1" fill="hold">
                                          <p:stCondLst>
                                            <p:cond delay="0"/>
                                          </p:stCondLst>
                                        </p:cTn>
                                        <p:tgtEl>
                                          <p:spTgt spid="20">
                                            <p:txEl>
                                              <p:pRg st="0" end="0"/>
                                            </p:txEl>
                                          </p:spTgt>
                                        </p:tgtEl>
                                        <p:attrNameLst>
                                          <p:attrName>ppt_x</p:attrName>
                                        </p:attrNameLst>
                                      </p:cBhvr>
                                    </p:anim>
                                    <p:anim from="(-#ppt_h/2)" to="(#ppt_y)" calcmode="lin" valueType="num">
                                      <p:cBhvr>
                                        <p:cTn id="80" dur="1000" fill="hold">
                                          <p:stCondLst>
                                            <p:cond delay="0"/>
                                          </p:stCondLst>
                                        </p:cTn>
                                        <p:tgtEl>
                                          <p:spTgt spid="20">
                                            <p:txEl>
                                              <p:pRg st="0" end="0"/>
                                            </p:txEl>
                                          </p:spTgt>
                                        </p:tgtEl>
                                        <p:attrNameLst>
                                          <p:attrName>ppt_y</p:attrName>
                                        </p:attrNameLst>
                                      </p:cBhvr>
                                    </p:anim>
                                    <p:animRot by="21600000">
                                      <p:cBhvr>
                                        <p:cTn id="81" dur="1000" fill="hold">
                                          <p:stCondLst>
                                            <p:cond delay="0"/>
                                          </p:stCondLst>
                                        </p:cTn>
                                        <p:tgtEl>
                                          <p:spTgt spid="2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6" grpId="0" animBg="1"/>
      <p:bldP spid="2" grpId="0"/>
      <p:bldP spid="15" grpId="0"/>
      <p:bldP spid="19" grpId="0" animBg="1"/>
      <p:bldP spid="20"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338BABEF-0E11-4130-84D1-61E2F3BF9586}"/>
              </a:ext>
            </a:extLst>
          </p:cNvPr>
          <p:cNvSpPr/>
          <p:nvPr/>
        </p:nvSpPr>
        <p:spPr>
          <a:xfrm>
            <a:off x="346304" y="1619939"/>
            <a:ext cx="11499387" cy="1781555"/>
          </a:xfrm>
          <a:prstGeom prst="round2SameRect">
            <a:avLst/>
          </a:prstGeom>
          <a:solidFill>
            <a:srgbClr val="FFCCCC"/>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50000"/>
              </a:lnSpc>
              <a:spcAft>
                <a:spcPts val="0"/>
              </a:spcAft>
            </a:pP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العِدّة </a:t>
            </a:r>
            <a:r>
              <a:rPr lang="ar-BH"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لغةً</a:t>
            </a:r>
            <a:r>
              <a:rPr lang="ar-BH" sz="32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a:t>
            </a: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مأخوذةٌ من العَدِّ الذي هو الْإِحْصَاءُ، أي </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ما تحصيه المرأة وتعدّه من الأيام والأقراء.</a:t>
            </a:r>
          </a:p>
          <a:p>
            <a:pPr algn="just" rtl="1">
              <a:lnSpc>
                <a:spcPct val="150000"/>
              </a:lnSpc>
              <a:spcAft>
                <a:spcPts val="0"/>
              </a:spcAft>
            </a:pPr>
            <a:r>
              <a:rPr lang="ar-SA" sz="2000" b="1" dirty="0">
                <a:solidFill>
                  <a:schemeClr val="tx1"/>
                </a:solidFill>
                <a:latin typeface="Sakkal Majalla" panose="02000000000000000000" pitchFamily="2" charset="-78"/>
                <a:cs typeface="Sakkal Majalla" panose="02000000000000000000" pitchFamily="2" charset="-78"/>
              </a:rPr>
              <a:t>ابن فارس، مقاييس اللغة، (4/29)، مادّة (عَدَّ).</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7" name="Flowchart: Terminator 6">
            <a:extLst>
              <a:ext uri="{FF2B5EF4-FFF2-40B4-BE49-F238E27FC236}">
                <a16:creationId xmlns:a16="http://schemas.microsoft.com/office/drawing/2014/main" id="{D324072C-65EA-4A06-9A11-B9902712AE50}"/>
              </a:ext>
            </a:extLst>
          </p:cNvPr>
          <p:cNvSpPr/>
          <p:nvPr/>
        </p:nvSpPr>
        <p:spPr>
          <a:xfrm>
            <a:off x="4428977" y="334051"/>
            <a:ext cx="3334043" cy="711238"/>
          </a:xfrm>
          <a:prstGeom prst="flowChartTerminator">
            <a:avLst/>
          </a:prstGeom>
          <a:solidFill>
            <a:schemeClr val="accent1">
              <a:lumMod val="20000"/>
              <a:lumOff val="8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07000"/>
              </a:lnSpc>
              <a:spcAft>
                <a:spcPts val="0"/>
              </a:spcAft>
            </a:pPr>
            <a:r>
              <a:rPr lang="ar-BH" sz="3200" b="1">
                <a:solidFill>
                  <a:schemeClr val="tx1"/>
                </a:solidFill>
                <a:latin typeface="Sakkal Majalla" panose="02000000000000000000" pitchFamily="2" charset="-78"/>
                <a:ea typeface="Calibri" panose="020F0502020204030204" pitchFamily="34" charset="0"/>
                <a:cs typeface="Sakkal Majalla" panose="02000000000000000000" pitchFamily="2" charset="-78"/>
              </a:rPr>
              <a:t>أوَّلًا: تعريف العِدَّة</a:t>
            </a:r>
            <a:endParaRPr lang="en-US" sz="200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8" name="Rectangle: Top Corners Rounded 7">
            <a:extLst>
              <a:ext uri="{FF2B5EF4-FFF2-40B4-BE49-F238E27FC236}">
                <a16:creationId xmlns:a16="http://schemas.microsoft.com/office/drawing/2014/main" id="{F7E19EDE-AF07-402B-8E1F-4AD93281B9F9}"/>
              </a:ext>
            </a:extLst>
          </p:cNvPr>
          <p:cNvSpPr/>
          <p:nvPr/>
        </p:nvSpPr>
        <p:spPr>
          <a:xfrm>
            <a:off x="346303" y="3830187"/>
            <a:ext cx="11499387" cy="2173050"/>
          </a:xfrm>
          <a:prstGeom prst="round2SameRect">
            <a:avLst/>
          </a:prstGeom>
          <a:solidFill>
            <a:srgbClr val="FF9999"/>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just" rtl="1">
              <a:lnSpc>
                <a:spcPct val="150000"/>
              </a:lnSpc>
            </a:pPr>
            <a:r>
              <a:rPr lang="ar-BH" sz="3200" dirty="0">
                <a:solidFill>
                  <a:srgbClr val="FF0000"/>
                </a:solidFill>
                <a:latin typeface="Sakkal Majalla" panose="02000000000000000000" pitchFamily="2" charset="-78"/>
                <a:cs typeface="Sakkal Majalla" panose="02000000000000000000" pitchFamily="2" charset="-78"/>
              </a:rPr>
              <a:t>وشرعًا: </a:t>
            </a:r>
            <a:r>
              <a:rPr lang="ar-BH" sz="3200" b="1" dirty="0">
                <a:solidFill>
                  <a:schemeClr val="tx1"/>
                </a:solidFill>
                <a:latin typeface="Sakkal Majalla" panose="02000000000000000000" pitchFamily="2" charset="-78"/>
                <a:cs typeface="Sakkal Majalla" panose="02000000000000000000" pitchFamily="2" charset="-78"/>
              </a:rPr>
              <a:t>اسْمٌ لِمُدَّةٍ تَتَرَبَّصُ بِهَا الْمَرْأَةُ عَنِ التَّزْوِيجِ بَعْدَ وَفَاةِ زَوْجِهَا أَوْ فِرَاقِهِ لَهَا؛ إمَّا بِالْوِلَادَةِ أَوْ بِالْأَقْرَاءِ أَوِ الْأَشْهُرِ.</a:t>
            </a:r>
            <a:r>
              <a:rPr lang="en-US" sz="3200" b="1" dirty="0">
                <a:solidFill>
                  <a:schemeClr val="tx1"/>
                </a:solidFill>
                <a:latin typeface="Sakkal Majalla" panose="02000000000000000000" pitchFamily="2" charset="-78"/>
                <a:cs typeface="Sakkal Majalla" panose="02000000000000000000" pitchFamily="2" charset="-78"/>
              </a:rPr>
              <a:t> </a:t>
            </a:r>
            <a:r>
              <a:rPr lang="ar-SA" sz="2000" b="1" dirty="0">
                <a:solidFill>
                  <a:schemeClr val="tx1"/>
                </a:solidFill>
                <a:latin typeface="Sakkal Majalla" panose="02000000000000000000" pitchFamily="2" charset="-78"/>
                <a:cs typeface="Sakkal Majalla" panose="02000000000000000000" pitchFamily="2" charset="-78"/>
              </a:rPr>
              <a:t>ابن حجر، فتح الباري شرح صحيح البخاري، (9/470)، والصنعاني، سبل السلام شرح بلوغ المرام من أدلة الأحكام، (3/536).</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6" name="TextBox 16">
            <a:extLst>
              <a:ext uri="{FF2B5EF4-FFF2-40B4-BE49-F238E27FC236}">
                <a16:creationId xmlns:a16="http://schemas.microsoft.com/office/drawing/2014/main" id="{6BB47603-1793-4E15-9DD8-500F2AFE4E55}"/>
              </a:ext>
            </a:extLst>
          </p:cNvPr>
          <p:cNvSpPr txBox="1"/>
          <p:nvPr/>
        </p:nvSpPr>
        <p:spPr>
          <a:xfrm>
            <a:off x="568320" y="128531"/>
            <a:ext cx="2285543" cy="400110"/>
          </a:xfrm>
          <a:custGeom>
            <a:avLst/>
            <a:gdLst>
              <a:gd name="connsiteX0" fmla="*/ 0 w 2285543"/>
              <a:gd name="connsiteY0" fmla="*/ 0 h 400110"/>
              <a:gd name="connsiteX1" fmla="*/ 571386 w 2285543"/>
              <a:gd name="connsiteY1" fmla="*/ 0 h 400110"/>
              <a:gd name="connsiteX2" fmla="*/ 1097061 w 2285543"/>
              <a:gd name="connsiteY2" fmla="*/ 0 h 400110"/>
              <a:gd name="connsiteX3" fmla="*/ 1668446 w 2285543"/>
              <a:gd name="connsiteY3" fmla="*/ 0 h 400110"/>
              <a:gd name="connsiteX4" fmla="*/ 2285543 w 2285543"/>
              <a:gd name="connsiteY4" fmla="*/ 0 h 400110"/>
              <a:gd name="connsiteX5" fmla="*/ 2285543 w 2285543"/>
              <a:gd name="connsiteY5" fmla="*/ 400110 h 400110"/>
              <a:gd name="connsiteX6" fmla="*/ 1782724 w 2285543"/>
              <a:gd name="connsiteY6" fmla="*/ 400110 h 400110"/>
              <a:gd name="connsiteX7" fmla="*/ 1279904 w 2285543"/>
              <a:gd name="connsiteY7" fmla="*/ 400110 h 400110"/>
              <a:gd name="connsiteX8" fmla="*/ 754229 w 2285543"/>
              <a:gd name="connsiteY8" fmla="*/ 400110 h 400110"/>
              <a:gd name="connsiteX9" fmla="*/ 0 w 2285543"/>
              <a:gd name="connsiteY9" fmla="*/ 400110 h 400110"/>
              <a:gd name="connsiteX10" fmla="*/ 0 w 228554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543" h="400110" fill="none" extrusionOk="0">
                <a:moveTo>
                  <a:pt x="0" y="0"/>
                </a:moveTo>
                <a:cubicBezTo>
                  <a:pt x="151479" y="-27883"/>
                  <a:pt x="415172" y="4938"/>
                  <a:pt x="571386" y="0"/>
                </a:cubicBezTo>
                <a:cubicBezTo>
                  <a:pt x="727600" y="-4938"/>
                  <a:pt x="973541" y="56883"/>
                  <a:pt x="1097061" y="0"/>
                </a:cubicBezTo>
                <a:cubicBezTo>
                  <a:pt x="1220582" y="-56883"/>
                  <a:pt x="1406634" y="17468"/>
                  <a:pt x="1668446" y="0"/>
                </a:cubicBezTo>
                <a:cubicBezTo>
                  <a:pt x="1930258" y="-17468"/>
                  <a:pt x="2146767" y="72415"/>
                  <a:pt x="2285543" y="0"/>
                </a:cubicBezTo>
                <a:cubicBezTo>
                  <a:pt x="2302022" y="155261"/>
                  <a:pt x="2245213" y="253405"/>
                  <a:pt x="2285543" y="400110"/>
                </a:cubicBezTo>
                <a:cubicBezTo>
                  <a:pt x="2161794" y="444687"/>
                  <a:pt x="1984712" y="383642"/>
                  <a:pt x="1782724" y="400110"/>
                </a:cubicBezTo>
                <a:cubicBezTo>
                  <a:pt x="1580736" y="416578"/>
                  <a:pt x="1464254" y="381978"/>
                  <a:pt x="1279904" y="400110"/>
                </a:cubicBezTo>
                <a:cubicBezTo>
                  <a:pt x="1095554" y="418242"/>
                  <a:pt x="1002953" y="378293"/>
                  <a:pt x="754229" y="400110"/>
                </a:cubicBezTo>
                <a:cubicBezTo>
                  <a:pt x="505506" y="421927"/>
                  <a:pt x="259682" y="385525"/>
                  <a:pt x="0" y="400110"/>
                </a:cubicBezTo>
                <a:cubicBezTo>
                  <a:pt x="-33816" y="268644"/>
                  <a:pt x="15284" y="96193"/>
                  <a:pt x="0" y="0"/>
                </a:cubicBezTo>
                <a:close/>
              </a:path>
              <a:path w="2285543" h="400110" stroke="0" extrusionOk="0">
                <a:moveTo>
                  <a:pt x="0" y="0"/>
                </a:moveTo>
                <a:cubicBezTo>
                  <a:pt x="203738" y="-40854"/>
                  <a:pt x="428310" y="34545"/>
                  <a:pt x="571386" y="0"/>
                </a:cubicBezTo>
                <a:cubicBezTo>
                  <a:pt x="714462" y="-34545"/>
                  <a:pt x="996757" y="834"/>
                  <a:pt x="1188482" y="0"/>
                </a:cubicBezTo>
                <a:cubicBezTo>
                  <a:pt x="1380207" y="-834"/>
                  <a:pt x="1615847" y="30218"/>
                  <a:pt x="1782724" y="0"/>
                </a:cubicBezTo>
                <a:cubicBezTo>
                  <a:pt x="1949601" y="-30218"/>
                  <a:pt x="2151933" y="33473"/>
                  <a:pt x="2285543" y="0"/>
                </a:cubicBezTo>
                <a:cubicBezTo>
                  <a:pt x="2305448" y="117899"/>
                  <a:pt x="2277901" y="260243"/>
                  <a:pt x="2285543" y="400110"/>
                </a:cubicBezTo>
                <a:cubicBezTo>
                  <a:pt x="2071787" y="422382"/>
                  <a:pt x="1867307" y="337894"/>
                  <a:pt x="1759868" y="400110"/>
                </a:cubicBezTo>
                <a:cubicBezTo>
                  <a:pt x="1652429" y="462326"/>
                  <a:pt x="1393905" y="391338"/>
                  <a:pt x="1142772" y="400110"/>
                </a:cubicBezTo>
                <a:cubicBezTo>
                  <a:pt x="891639" y="408882"/>
                  <a:pt x="724901" y="331370"/>
                  <a:pt x="525675" y="400110"/>
                </a:cubicBezTo>
                <a:cubicBezTo>
                  <a:pt x="326449" y="468850"/>
                  <a:pt x="258421" y="359642"/>
                  <a:pt x="0" y="400110"/>
                </a:cubicBezTo>
                <a:cubicBezTo>
                  <a:pt x="-32959" y="221435"/>
                  <a:pt x="14886" y="133505"/>
                  <a:pt x="0" y="0"/>
                </a:cubicBezTo>
                <a:close/>
              </a:path>
            </a:pathLst>
          </a:custGeom>
          <a:solidFill>
            <a:srgbClr val="FF99CC"/>
          </a:solidFill>
          <a:ln>
            <a:solidFill>
              <a:schemeClr val="tx1"/>
            </a:solidFill>
            <a:extLst>
              <a:ext uri="{C807C97D-BFC1-408E-A445-0C87EB9F89A2}">
                <ask:lineSketchStyleProps xmlns:ask="http://schemas.microsoft.com/office/drawing/2018/sketchyshapes" sd="1922213628">
                  <a:prstGeom prst="rect">
                    <a:avLst/>
                  </a:prstGeom>
                  <ask:type>
                    <ask:lineSketchScribble/>
                  </ask:type>
                </ask:lineSketchStyleProps>
              </a:ext>
            </a:extLst>
          </a:ln>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العِدَّة / (دين 201)</a:t>
            </a:r>
            <a:endParaRPr lang="fr-FR"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3357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50" presetClass="entr" presetSubtype="0" decel="10000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4">
                                            <p:txEl>
                                              <p:pRg st="0" end="0"/>
                                            </p:txEl>
                                          </p:spTgt>
                                        </p:tgtEl>
                                      </p:cBhvr>
                                    </p:animEffect>
                                  </p:childTnLst>
                                </p:cTn>
                              </p:par>
                            </p:childTnLst>
                          </p:cTn>
                        </p:par>
                        <p:par>
                          <p:cTn id="18" fill="hold">
                            <p:stCondLst>
                              <p:cond delay="3000"/>
                            </p:stCondLst>
                            <p:childTnLst>
                              <p:par>
                                <p:cTn id="19" presetID="50" presetClass="entr" presetSubtype="0" decel="100000" fill="hold"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1" end="1"/>
                                            </p:txEl>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par>
                          <p:cTn id="28" fill="hold">
                            <p:stCondLst>
                              <p:cond delay="5000"/>
                            </p:stCondLst>
                            <p:childTnLst>
                              <p:par>
                                <p:cTn id="29" presetID="50" presetClass="entr" presetSubtype="0" decel="100000" fill="hold" nodeType="after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p:cTn id="31" dur="10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32"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3"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unched Tape 4">
            <a:extLst>
              <a:ext uri="{FF2B5EF4-FFF2-40B4-BE49-F238E27FC236}">
                <a16:creationId xmlns:a16="http://schemas.microsoft.com/office/drawing/2014/main" id="{2D68B908-688C-4AE2-80F4-12362706B1E1}"/>
              </a:ext>
            </a:extLst>
          </p:cNvPr>
          <p:cNvSpPr/>
          <p:nvPr/>
        </p:nvSpPr>
        <p:spPr>
          <a:xfrm>
            <a:off x="4464147" y="98474"/>
            <a:ext cx="3263705" cy="858130"/>
          </a:xfrm>
          <a:prstGeom prst="flowChartPunchedTape">
            <a:avLst/>
          </a:prstGeom>
          <a:solidFill>
            <a:srgbClr val="B9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07000"/>
              </a:lnSpc>
              <a:spcAft>
                <a:spcPts val="0"/>
              </a:spcAft>
            </a:pP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ثانيًا: حُكمُها الشرعيّ</a:t>
            </a:r>
            <a:endParaRPr lang="en-US" sz="20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6" name="Flowchart: Document 5">
            <a:extLst>
              <a:ext uri="{FF2B5EF4-FFF2-40B4-BE49-F238E27FC236}">
                <a16:creationId xmlns:a16="http://schemas.microsoft.com/office/drawing/2014/main" id="{8A031A30-76B4-42B7-86A6-725C53E5D882}"/>
              </a:ext>
            </a:extLst>
          </p:cNvPr>
          <p:cNvSpPr/>
          <p:nvPr/>
        </p:nvSpPr>
        <p:spPr>
          <a:xfrm>
            <a:off x="154745" y="1350499"/>
            <a:ext cx="11807481" cy="4951828"/>
          </a:xfrm>
          <a:prstGeom prst="flowChartDocumen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50000"/>
              </a:lnSpc>
            </a:pP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العِدّة </a:t>
            </a:r>
            <a:r>
              <a:rPr lang="ar-BH" sz="32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واجبةٌ</a:t>
            </a: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على كلّ مفَارِقَةٍ زوجَها بطلاقٍ أو وفاةٍ.</a:t>
            </a:r>
          </a:p>
          <a:p>
            <a:pPr algn="just" rtl="1">
              <a:lnSpc>
                <a:spcPct val="150000"/>
              </a:lnSpc>
            </a:pP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لقوله تعالى:</a:t>
            </a:r>
            <a:r>
              <a:rPr lang="ar-SA" sz="3200"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 </a:t>
            </a:r>
            <a:r>
              <a:rPr lang="ar-SA" sz="3200" dirty="0">
                <a:solidFill>
                  <a:srgbClr val="000000"/>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3200" b="1" dirty="0">
                <a:solidFill>
                  <a:srgbClr val="1F3864"/>
                </a:solidFill>
                <a:latin typeface="Times New Roman" panose="02020603050405020304" pitchFamily="18" charset="0"/>
                <a:ea typeface="Times New Roman" panose="02020603050405020304" pitchFamily="18" charset="0"/>
                <a:cs typeface="DecoType Naskh" panose="02010400000000000000" pitchFamily="2" charset="-78"/>
              </a:rPr>
              <a:t>والمطلّقات يترّبصنَ بأنفسهنّ ثلاثة قُروء</a:t>
            </a:r>
            <a:r>
              <a:rPr lang="ar-SA" sz="3200" dirty="0">
                <a:solidFill>
                  <a:srgbClr val="000000"/>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3200" baseline="30000" dirty="0">
                <a:latin typeface="Calibri" panose="020F0502020204030204" pitchFamily="34" charset="0"/>
                <a:ea typeface="Calibri" panose="020F0502020204030204" pitchFamily="34" charset="0"/>
                <a:cs typeface="Traditional Arabic" pitchFamily="2" charset="-78"/>
              </a:rPr>
              <a:t> </a:t>
            </a:r>
            <a:r>
              <a:rPr lang="ar-BH" sz="2000" dirty="0">
                <a:solidFill>
                  <a:schemeClr val="tx1"/>
                </a:solidFill>
                <a:latin typeface="Sakkal Majalla" panose="02000000000000000000" pitchFamily="2" charset="-78"/>
                <a:cs typeface="Sakkal Majalla" panose="02000000000000000000" pitchFamily="2" charset="-78"/>
              </a:rPr>
              <a:t>(</a:t>
            </a:r>
            <a:r>
              <a:rPr lang="ar-SA" sz="2000" dirty="0">
                <a:solidFill>
                  <a:schemeClr val="tx1"/>
                </a:solidFill>
                <a:latin typeface="Sakkal Majalla" panose="02000000000000000000" pitchFamily="2" charset="-78"/>
                <a:cs typeface="Sakkal Majalla" panose="02000000000000000000" pitchFamily="2" charset="-78"/>
              </a:rPr>
              <a:t>سورة </a:t>
            </a:r>
            <a:r>
              <a:rPr lang="ar-BH" sz="2000" dirty="0">
                <a:solidFill>
                  <a:schemeClr val="tx1"/>
                </a:solidFill>
                <a:latin typeface="Sakkal Majalla" panose="02000000000000000000" pitchFamily="2" charset="-78"/>
                <a:cs typeface="Sakkal Majalla" panose="02000000000000000000" pitchFamily="2" charset="-78"/>
              </a:rPr>
              <a:t>ا</a:t>
            </a:r>
            <a:r>
              <a:rPr lang="ar-SA" sz="2000" dirty="0">
                <a:solidFill>
                  <a:schemeClr val="tx1"/>
                </a:solidFill>
                <a:latin typeface="Sakkal Majalla" panose="02000000000000000000" pitchFamily="2" charset="-78"/>
                <a:cs typeface="Sakkal Majalla" panose="02000000000000000000" pitchFamily="2" charset="-78"/>
              </a:rPr>
              <a:t>لبقرة، الآية 228</a:t>
            </a:r>
            <a:r>
              <a:rPr lang="ar-BH" sz="2000" dirty="0">
                <a:solidFill>
                  <a:schemeClr val="tx1"/>
                </a:solidFill>
                <a:latin typeface="Sakkal Majalla" panose="02000000000000000000" pitchFamily="2" charset="-78"/>
                <a:cs typeface="Sakkal Majalla" panose="02000000000000000000" pitchFamily="2" charset="-78"/>
              </a:rPr>
              <a:t>)</a:t>
            </a:r>
            <a:r>
              <a:rPr lang="ar-BH" sz="3200" dirty="0">
                <a:solidFill>
                  <a:schemeClr val="tx1"/>
                </a:solidFill>
                <a:latin typeface="Sakkal Majalla" panose="02000000000000000000" pitchFamily="2" charset="-78"/>
                <a:cs typeface="Sakkal Majalla" panose="02000000000000000000" pitchFamily="2" charset="-78"/>
              </a:rPr>
              <a:t>.</a:t>
            </a:r>
          </a:p>
          <a:p>
            <a:pPr algn="just" rtl="1">
              <a:lnSpc>
                <a:spcPct val="150000"/>
              </a:lnSpc>
            </a:pP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ولقوله تعالى: </a:t>
            </a:r>
            <a:r>
              <a:rPr lang="ar-SA" sz="3200" dirty="0">
                <a:solidFill>
                  <a:srgbClr val="000000"/>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3200" b="1" dirty="0">
                <a:solidFill>
                  <a:srgbClr val="1F3864"/>
                </a:solidFill>
                <a:latin typeface="Times New Roman" panose="02020603050405020304" pitchFamily="18" charset="0"/>
                <a:ea typeface="Times New Roman" panose="02020603050405020304" pitchFamily="18" charset="0"/>
                <a:cs typeface="DecoType Naskh" panose="02010400000000000000" pitchFamily="2" charset="-78"/>
              </a:rPr>
              <a:t>وَالَّذِينَ يُتَوَفَّوْنَ مِنكُمْ وَيَذَرُونَ أَزْوَاجًا يَتَرَبَّصْنَ بِأَنفُسِهِنَّ أَرْبَعَةَ أَشْهُرٍ وَعَشْرًا</a:t>
            </a:r>
            <a:r>
              <a:rPr lang="ar-SA" sz="3200" dirty="0">
                <a:solidFill>
                  <a:srgbClr val="000000"/>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3200" baseline="30000" dirty="0">
                <a:latin typeface="Calibri" panose="020F0502020204030204" pitchFamily="34" charset="0"/>
                <a:ea typeface="Calibri" panose="020F0502020204030204" pitchFamily="34" charset="0"/>
                <a:cs typeface="Traditional Arabic" pitchFamily="2" charset="-78"/>
              </a:rPr>
              <a:t> </a:t>
            </a:r>
            <a:r>
              <a:rPr lang="ar-BH" sz="2000" dirty="0">
                <a:solidFill>
                  <a:schemeClr val="tx1"/>
                </a:solidFill>
                <a:latin typeface="Sakkal Majalla" panose="02000000000000000000" pitchFamily="2" charset="-78"/>
                <a:cs typeface="Sakkal Majalla" panose="02000000000000000000" pitchFamily="2" charset="-78"/>
              </a:rPr>
              <a:t>(</a:t>
            </a:r>
            <a:r>
              <a:rPr lang="ar-SA" sz="2000" dirty="0">
                <a:solidFill>
                  <a:schemeClr val="tx1"/>
                </a:solidFill>
                <a:latin typeface="Sakkal Majalla" panose="02000000000000000000" pitchFamily="2" charset="-78"/>
                <a:cs typeface="Sakkal Majalla" panose="02000000000000000000" pitchFamily="2" charset="-78"/>
              </a:rPr>
              <a:t>سورة البقرة، الآية 234</a:t>
            </a:r>
            <a:r>
              <a:rPr lang="ar-BH" sz="2000" dirty="0">
                <a:solidFill>
                  <a:schemeClr val="tx1"/>
                </a:solidFill>
                <a:latin typeface="Sakkal Majalla" panose="02000000000000000000" pitchFamily="2" charset="-78"/>
                <a:cs typeface="Sakkal Majalla" panose="02000000000000000000" pitchFamily="2" charset="-78"/>
              </a:rPr>
              <a:t>)</a:t>
            </a: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p>
          <a:p>
            <a:pPr algn="just" rtl="1">
              <a:lnSpc>
                <a:spcPct val="150000"/>
              </a:lnSpc>
            </a:pP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ولقول الرسول </a:t>
            </a: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a:t>
            </a: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لفاطمة بنت قيس رضي الله عنها لما طلّقها زوجها ثلاثًا وأرادت النُّقْلَةَ: "</a:t>
            </a:r>
            <a:r>
              <a:rPr lang="ar-BH" sz="3200" b="1" dirty="0">
                <a:solidFill>
                  <a:srgbClr val="385623"/>
                </a:solidFill>
                <a:latin typeface="Sakkal Majalla" panose="02000000000000000000" pitchFamily="2" charset="-78"/>
                <a:ea typeface="Calibri" panose="020F0502020204030204" pitchFamily="34" charset="0"/>
                <a:cs typeface="Sakkal Majalla" panose="02000000000000000000" pitchFamily="2" charset="-78"/>
              </a:rPr>
              <a:t>انْتَقِلِي إِلَى بَيْتِ ابْنِ عَمِّكِ عَمْرِو بْنِ أُمِّ مَكْتُومٍ، فَاعْتَدِّي عِنْدَهُ</a:t>
            </a: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BH" sz="3200" dirty="0">
                <a:latin typeface="Sakkal Majalla" panose="02000000000000000000" pitchFamily="2" charset="-78"/>
                <a:ea typeface="Calibri" panose="020F0502020204030204" pitchFamily="34" charset="0"/>
                <a:cs typeface="Sakkal Majalla" panose="02000000000000000000" pitchFamily="2" charset="-78"/>
              </a:rPr>
              <a:t> </a:t>
            </a:r>
            <a:r>
              <a:rPr lang="ar-BH" sz="2000" dirty="0">
                <a:solidFill>
                  <a:schemeClr val="tx1"/>
                </a:solidFill>
                <a:latin typeface="Sakkal Majalla" panose="02000000000000000000" pitchFamily="2" charset="-78"/>
                <a:cs typeface="Sakkal Majalla" panose="02000000000000000000" pitchFamily="2" charset="-78"/>
              </a:rPr>
              <a:t>(</a:t>
            </a:r>
            <a:r>
              <a:rPr lang="ar-SA" sz="2000" dirty="0">
                <a:solidFill>
                  <a:schemeClr val="tx1"/>
                </a:solidFill>
                <a:latin typeface="Sakkal Majalla" panose="02000000000000000000" pitchFamily="2" charset="-78"/>
                <a:cs typeface="Sakkal Majalla" panose="02000000000000000000" pitchFamily="2" charset="-78"/>
              </a:rPr>
              <a:t>رواه مسلم، حديث رقم (1480).</a:t>
            </a:r>
            <a:endParaRPr lang="en-US"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8" name="TextBox 16">
            <a:extLst>
              <a:ext uri="{FF2B5EF4-FFF2-40B4-BE49-F238E27FC236}">
                <a16:creationId xmlns:a16="http://schemas.microsoft.com/office/drawing/2014/main" id="{036DAF6C-4642-48CC-A575-BA659E4B9D03}"/>
              </a:ext>
            </a:extLst>
          </p:cNvPr>
          <p:cNvSpPr txBox="1"/>
          <p:nvPr/>
        </p:nvSpPr>
        <p:spPr>
          <a:xfrm>
            <a:off x="568320" y="128531"/>
            <a:ext cx="2285543" cy="400110"/>
          </a:xfrm>
          <a:custGeom>
            <a:avLst/>
            <a:gdLst>
              <a:gd name="connsiteX0" fmla="*/ 0 w 2285543"/>
              <a:gd name="connsiteY0" fmla="*/ 0 h 400110"/>
              <a:gd name="connsiteX1" fmla="*/ 571386 w 2285543"/>
              <a:gd name="connsiteY1" fmla="*/ 0 h 400110"/>
              <a:gd name="connsiteX2" fmla="*/ 1097061 w 2285543"/>
              <a:gd name="connsiteY2" fmla="*/ 0 h 400110"/>
              <a:gd name="connsiteX3" fmla="*/ 1668446 w 2285543"/>
              <a:gd name="connsiteY3" fmla="*/ 0 h 400110"/>
              <a:gd name="connsiteX4" fmla="*/ 2285543 w 2285543"/>
              <a:gd name="connsiteY4" fmla="*/ 0 h 400110"/>
              <a:gd name="connsiteX5" fmla="*/ 2285543 w 2285543"/>
              <a:gd name="connsiteY5" fmla="*/ 400110 h 400110"/>
              <a:gd name="connsiteX6" fmla="*/ 1782724 w 2285543"/>
              <a:gd name="connsiteY6" fmla="*/ 400110 h 400110"/>
              <a:gd name="connsiteX7" fmla="*/ 1279904 w 2285543"/>
              <a:gd name="connsiteY7" fmla="*/ 400110 h 400110"/>
              <a:gd name="connsiteX8" fmla="*/ 754229 w 2285543"/>
              <a:gd name="connsiteY8" fmla="*/ 400110 h 400110"/>
              <a:gd name="connsiteX9" fmla="*/ 0 w 2285543"/>
              <a:gd name="connsiteY9" fmla="*/ 400110 h 400110"/>
              <a:gd name="connsiteX10" fmla="*/ 0 w 228554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543" h="400110" fill="none" extrusionOk="0">
                <a:moveTo>
                  <a:pt x="0" y="0"/>
                </a:moveTo>
                <a:cubicBezTo>
                  <a:pt x="151479" y="-27883"/>
                  <a:pt x="415172" y="4938"/>
                  <a:pt x="571386" y="0"/>
                </a:cubicBezTo>
                <a:cubicBezTo>
                  <a:pt x="727600" y="-4938"/>
                  <a:pt x="973541" y="56883"/>
                  <a:pt x="1097061" y="0"/>
                </a:cubicBezTo>
                <a:cubicBezTo>
                  <a:pt x="1220582" y="-56883"/>
                  <a:pt x="1406634" y="17468"/>
                  <a:pt x="1668446" y="0"/>
                </a:cubicBezTo>
                <a:cubicBezTo>
                  <a:pt x="1930258" y="-17468"/>
                  <a:pt x="2146767" y="72415"/>
                  <a:pt x="2285543" y="0"/>
                </a:cubicBezTo>
                <a:cubicBezTo>
                  <a:pt x="2302022" y="155261"/>
                  <a:pt x="2245213" y="253405"/>
                  <a:pt x="2285543" y="400110"/>
                </a:cubicBezTo>
                <a:cubicBezTo>
                  <a:pt x="2161794" y="444687"/>
                  <a:pt x="1984712" y="383642"/>
                  <a:pt x="1782724" y="400110"/>
                </a:cubicBezTo>
                <a:cubicBezTo>
                  <a:pt x="1580736" y="416578"/>
                  <a:pt x="1464254" y="381978"/>
                  <a:pt x="1279904" y="400110"/>
                </a:cubicBezTo>
                <a:cubicBezTo>
                  <a:pt x="1095554" y="418242"/>
                  <a:pt x="1002953" y="378293"/>
                  <a:pt x="754229" y="400110"/>
                </a:cubicBezTo>
                <a:cubicBezTo>
                  <a:pt x="505506" y="421927"/>
                  <a:pt x="259682" y="385525"/>
                  <a:pt x="0" y="400110"/>
                </a:cubicBezTo>
                <a:cubicBezTo>
                  <a:pt x="-33816" y="268644"/>
                  <a:pt x="15284" y="96193"/>
                  <a:pt x="0" y="0"/>
                </a:cubicBezTo>
                <a:close/>
              </a:path>
              <a:path w="2285543" h="400110" stroke="0" extrusionOk="0">
                <a:moveTo>
                  <a:pt x="0" y="0"/>
                </a:moveTo>
                <a:cubicBezTo>
                  <a:pt x="203738" y="-40854"/>
                  <a:pt x="428310" y="34545"/>
                  <a:pt x="571386" y="0"/>
                </a:cubicBezTo>
                <a:cubicBezTo>
                  <a:pt x="714462" y="-34545"/>
                  <a:pt x="996757" y="834"/>
                  <a:pt x="1188482" y="0"/>
                </a:cubicBezTo>
                <a:cubicBezTo>
                  <a:pt x="1380207" y="-834"/>
                  <a:pt x="1615847" y="30218"/>
                  <a:pt x="1782724" y="0"/>
                </a:cubicBezTo>
                <a:cubicBezTo>
                  <a:pt x="1949601" y="-30218"/>
                  <a:pt x="2151933" y="33473"/>
                  <a:pt x="2285543" y="0"/>
                </a:cubicBezTo>
                <a:cubicBezTo>
                  <a:pt x="2305448" y="117899"/>
                  <a:pt x="2277901" y="260243"/>
                  <a:pt x="2285543" y="400110"/>
                </a:cubicBezTo>
                <a:cubicBezTo>
                  <a:pt x="2071787" y="422382"/>
                  <a:pt x="1867307" y="337894"/>
                  <a:pt x="1759868" y="400110"/>
                </a:cubicBezTo>
                <a:cubicBezTo>
                  <a:pt x="1652429" y="462326"/>
                  <a:pt x="1393905" y="391338"/>
                  <a:pt x="1142772" y="400110"/>
                </a:cubicBezTo>
                <a:cubicBezTo>
                  <a:pt x="891639" y="408882"/>
                  <a:pt x="724901" y="331370"/>
                  <a:pt x="525675" y="400110"/>
                </a:cubicBezTo>
                <a:cubicBezTo>
                  <a:pt x="326449" y="468850"/>
                  <a:pt x="258421" y="359642"/>
                  <a:pt x="0" y="400110"/>
                </a:cubicBezTo>
                <a:cubicBezTo>
                  <a:pt x="-32959" y="221435"/>
                  <a:pt x="14886" y="133505"/>
                  <a:pt x="0" y="0"/>
                </a:cubicBezTo>
                <a:close/>
              </a:path>
            </a:pathLst>
          </a:custGeom>
          <a:solidFill>
            <a:srgbClr val="FF99CC"/>
          </a:solidFill>
          <a:ln>
            <a:solidFill>
              <a:schemeClr val="tx1"/>
            </a:solidFill>
            <a:extLst>
              <a:ext uri="{C807C97D-BFC1-408E-A445-0C87EB9F89A2}">
                <ask:lineSketchStyleProps xmlns:ask="http://schemas.microsoft.com/office/drawing/2018/sketchyshapes" sd="1922213628">
                  <a:prstGeom prst="rect">
                    <a:avLst/>
                  </a:prstGeom>
                  <ask:type>
                    <ask:lineSketchScribble/>
                  </ask:type>
                </ask:lineSketchStyleProps>
              </a:ext>
            </a:extLst>
          </a:ln>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العِدَّة / (دين 201)</a:t>
            </a:r>
            <a:endParaRPr lang="fr-FR"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15178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strVal val="#ppt_w*0.70"/>
                                          </p:val>
                                        </p:tav>
                                        <p:tav tm="100000">
                                          <p:val>
                                            <p:strVal val="#ppt_w"/>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animEffect transition="in" filter="fade">
                                      <p:cBhvr>
                                        <p:cTn id="15" dur="2000"/>
                                        <p:tgtEl>
                                          <p:spTgt spid="6"/>
                                        </p:tgtEl>
                                      </p:cBhvr>
                                    </p:animEffect>
                                  </p:childTnLst>
                                </p:cTn>
                              </p:par>
                            </p:childTnLst>
                          </p:cTn>
                        </p:par>
                        <p:par>
                          <p:cTn id="16" fill="hold">
                            <p:stCondLst>
                              <p:cond delay="4000"/>
                            </p:stCondLst>
                            <p:childTnLst>
                              <p:par>
                                <p:cTn id="17" presetID="47" presetClass="entr" presetSubtype="0" fill="hold"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2000"/>
                                        <p:tgtEl>
                                          <p:spTgt spid="6">
                                            <p:txEl>
                                              <p:pRg st="0" end="0"/>
                                            </p:txEl>
                                          </p:spTgt>
                                        </p:tgtEl>
                                      </p:cBhvr>
                                    </p:animEffect>
                                    <p:anim calcmode="lin" valueType="num">
                                      <p:cBhvr>
                                        <p:cTn id="20"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2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Scale>
                                      <p:cBhvr>
                                        <p:cTn id="26" dur="2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2000" decel="50000" fill="hold">
                                          <p:stCondLst>
                                            <p:cond delay="0"/>
                                          </p:stCondLst>
                                        </p:cTn>
                                        <p:tgtEl>
                                          <p:spTgt spid="6">
                                            <p:txEl>
                                              <p:pRg st="1" end="1"/>
                                            </p:txEl>
                                          </p:spTgt>
                                        </p:tgtEl>
                                        <p:attrNameLst>
                                          <p:attrName>ppt_x</p:attrName>
                                          <p:attrName>ppt_y</p:attrName>
                                        </p:attrNameLst>
                                      </p:cBhvr>
                                    </p:animMotion>
                                    <p:animEffect transition="in" filter="fade">
                                      <p:cBhvr>
                                        <p:cTn id="28" dur="20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Scale>
                                      <p:cBhvr>
                                        <p:cTn id="33" dur="2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2000" decel="50000" fill="hold">
                                          <p:stCondLst>
                                            <p:cond delay="0"/>
                                          </p:stCondLst>
                                        </p:cTn>
                                        <p:tgtEl>
                                          <p:spTgt spid="6">
                                            <p:txEl>
                                              <p:pRg st="2" end="2"/>
                                            </p:txEl>
                                          </p:spTgt>
                                        </p:tgtEl>
                                        <p:attrNameLst>
                                          <p:attrName>ppt_x</p:attrName>
                                          <p:attrName>ppt_y</p:attrName>
                                        </p:attrNameLst>
                                      </p:cBhvr>
                                    </p:animMotion>
                                    <p:animEffect transition="in" filter="fade">
                                      <p:cBhvr>
                                        <p:cTn id="35" dur="20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Scale>
                                      <p:cBhvr>
                                        <p:cTn id="40" dur="2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2000" decel="50000" fill="hold">
                                          <p:stCondLst>
                                            <p:cond delay="0"/>
                                          </p:stCondLst>
                                        </p:cTn>
                                        <p:tgtEl>
                                          <p:spTgt spid="6">
                                            <p:txEl>
                                              <p:pRg st="3" end="3"/>
                                            </p:txEl>
                                          </p:spTgt>
                                        </p:tgtEl>
                                        <p:attrNameLst>
                                          <p:attrName>ppt_x</p:attrName>
                                          <p:attrName>ppt_y</p:attrName>
                                        </p:attrNameLst>
                                      </p:cBhvr>
                                    </p:animMotion>
                                    <p:animEffect transition="in" filter="fade">
                                      <p:cBhvr>
                                        <p:cTn id="4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E4DB35-8E94-4562-B2F3-860537E301E8}"/>
              </a:ext>
            </a:extLst>
          </p:cNvPr>
          <p:cNvSpPr txBox="1">
            <a:spLocks/>
          </p:cNvSpPr>
          <p:nvPr/>
        </p:nvSpPr>
        <p:spPr>
          <a:xfrm>
            <a:off x="4312423" y="140781"/>
            <a:ext cx="3567148" cy="862232"/>
          </a:xfrm>
          <a:prstGeom prst="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lang="ar-BH" sz="3600" b="1" kern="0" dirty="0">
                <a:solidFill>
                  <a:prstClr val="black"/>
                </a:solidFill>
                <a:latin typeface="Sakkal Majalla" panose="02000000000000000000" pitchFamily="2" charset="-78"/>
                <a:cs typeface="Sakkal Majalla" panose="02000000000000000000" pitchFamily="2" charset="-78"/>
              </a:rPr>
              <a:t>ثالثًا: مقاصد العِدَّة</a:t>
            </a:r>
            <a:endParaRPr kumimoji="0" lang="en-US" sz="36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27353A5A-B7A6-4C81-BAF8-C7BD78EE5944}"/>
              </a:ext>
            </a:extLst>
          </p:cNvPr>
          <p:cNvSpPr/>
          <p:nvPr/>
        </p:nvSpPr>
        <p:spPr>
          <a:xfrm>
            <a:off x="360356" y="1893275"/>
            <a:ext cx="11471279" cy="144897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indent="-463550" algn="just" rtl="1">
              <a:spcAft>
                <a:spcPts val="0"/>
              </a:spcAft>
            </a:pPr>
            <a:r>
              <a:rPr lang="ar-SA"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1- </a:t>
            </a:r>
            <a:r>
              <a:rPr lang="ar-SA"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حفظُ </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a:t>
            </a:r>
            <a:r>
              <a:rPr lang="ar-SA"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لأنساب من </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a:t>
            </a:r>
            <a:r>
              <a:rPr lang="ar-SA"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لاختلاط</a:t>
            </a:r>
            <a:r>
              <a:rPr lang="ar-SA"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ق</a:t>
            </a:r>
            <a:r>
              <a:rPr lang="ar-SA"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 تعالى: </a:t>
            </a:r>
            <a:r>
              <a:rPr lang="ar-SA" sz="32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3200" b="1" dirty="0">
                <a:solidFill>
                  <a:srgbClr val="1F3864"/>
                </a:solidFill>
                <a:latin typeface="Times New Roman" panose="02020603050405020304" pitchFamily="18" charset="0"/>
                <a:ea typeface="Times New Roman" panose="02020603050405020304" pitchFamily="18" charset="0"/>
                <a:cs typeface="DecoType Naskh" panose="02010400000000000000" pitchFamily="2" charset="-78"/>
              </a:rPr>
              <a:t>وَلاَ يَحِلُّ لَهُنَّ أَن يَكْتُمْنَ مَا خَلَقَ اللهُ فِي أَرْحَامِهِنَّ</a:t>
            </a:r>
            <a:r>
              <a:rPr lang="ar-SA" sz="32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BH" sz="2000" dirty="0">
                <a:solidFill>
                  <a:schemeClr val="tx1"/>
                </a:solidFill>
                <a:latin typeface="Sakkal Majalla" panose="02000000000000000000" pitchFamily="2" charset="-78"/>
                <a:cs typeface="Sakkal Majalla" panose="02000000000000000000" pitchFamily="2" charset="-78"/>
              </a:rPr>
              <a:t>(</a:t>
            </a:r>
            <a:r>
              <a:rPr lang="ar-SA" sz="2000" dirty="0">
                <a:solidFill>
                  <a:schemeClr val="tx1"/>
                </a:solidFill>
                <a:latin typeface="Sakkal Majalla" panose="02000000000000000000" pitchFamily="2" charset="-78"/>
                <a:cs typeface="Sakkal Majalla" panose="02000000000000000000" pitchFamily="2" charset="-78"/>
              </a:rPr>
              <a:t>سورة البقرة، الآية 228</a:t>
            </a:r>
            <a:r>
              <a:rPr lang="ar-BH" sz="2000" dirty="0">
                <a:solidFill>
                  <a:schemeClr val="tx1"/>
                </a:solidFill>
                <a:latin typeface="Sakkal Majalla" panose="02000000000000000000" pitchFamily="2" charset="-78"/>
                <a:cs typeface="Sakkal Majalla" panose="02000000000000000000" pitchFamily="2" charset="-78"/>
              </a:rPr>
              <a:t>)</a:t>
            </a:r>
            <a:r>
              <a:rPr lang="ar-SA" sz="3200" dirty="0">
                <a:solidFill>
                  <a:schemeClr val="tx1"/>
                </a:solidFill>
                <a:latin typeface="Calibri" panose="020F0502020204030204" pitchFamily="34" charset="0"/>
                <a:ea typeface="Calibri" panose="020F0502020204030204" pitchFamily="34" charset="0"/>
                <a:cs typeface="Traditional Arabic" pitchFamily="2" charset="-78"/>
              </a:rPr>
              <a:t>، </a:t>
            </a:r>
            <a:r>
              <a:rPr lang="ar-SA"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ويحصل ذلك</a:t>
            </a:r>
            <a:r>
              <a:rPr lang="ar-SA" sz="3200"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 </a:t>
            </a:r>
            <a:r>
              <a:rPr lang="ar-SA"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بالتأكّد من براءة الرحم</a:t>
            </a:r>
            <a:r>
              <a:rPr lang="ar-SA" sz="3200" dirty="0">
                <a:solidFill>
                  <a:schemeClr val="tx1"/>
                </a:solidFill>
                <a:latin typeface="Sakkal Majalla" panose="02000000000000000000" pitchFamily="2" charset="-78"/>
                <a:cs typeface="Sakkal Majalla" panose="02000000000000000000" pitchFamily="2" charset="-78"/>
              </a:rPr>
              <a:t>. </a:t>
            </a:r>
            <a:endParaRPr lang="en-US" sz="3200" dirty="0">
              <a:solidFill>
                <a:schemeClr val="tx1"/>
              </a:solidFill>
              <a:latin typeface="Sakkal Majalla" panose="02000000000000000000" pitchFamily="2" charset="-78"/>
              <a:cs typeface="Sakkal Majalla" panose="02000000000000000000" pitchFamily="2" charset="-78"/>
            </a:endParaRPr>
          </a:p>
        </p:txBody>
      </p:sp>
      <p:sp>
        <p:nvSpPr>
          <p:cNvPr id="7" name="Rectangle: Rounded Corners 6">
            <a:extLst>
              <a:ext uri="{FF2B5EF4-FFF2-40B4-BE49-F238E27FC236}">
                <a16:creationId xmlns:a16="http://schemas.microsoft.com/office/drawing/2014/main" id="{728A51F2-A5F2-4DBC-B157-BB1BE4910586}"/>
              </a:ext>
            </a:extLst>
          </p:cNvPr>
          <p:cNvSpPr/>
          <p:nvPr/>
        </p:nvSpPr>
        <p:spPr>
          <a:xfrm>
            <a:off x="360355" y="3422552"/>
            <a:ext cx="11471279" cy="144897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357188" algn="just" rtl="1">
              <a:lnSpc>
                <a:spcPct val="107000"/>
              </a:lnSpc>
              <a:spcAft>
                <a:spcPts val="0"/>
              </a:spcAft>
            </a:pPr>
            <a:r>
              <a:rPr lang="ar-SA"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2- </a:t>
            </a:r>
            <a:r>
              <a:rPr lang="ar-SA"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إعطاءُ </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فرصةٍ </a:t>
            </a:r>
            <a:r>
              <a:rPr lang="ar-SA"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للزّوجين </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لإعادة </a:t>
            </a:r>
            <a:r>
              <a:rPr lang="ar-SA"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الحياة </a:t>
            </a:r>
            <a:r>
              <a:rPr lang="ar-BH"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a:t>
            </a:r>
            <a:r>
              <a:rPr lang="ar-SA" sz="32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لزوجيّة</a:t>
            </a:r>
            <a:r>
              <a:rPr lang="ar-SA"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ق</a:t>
            </a:r>
            <a:r>
              <a:rPr lang="ar-SA"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 </a:t>
            </a: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تعالى</a:t>
            </a:r>
            <a:r>
              <a:rPr lang="ar-SA"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SA" sz="32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3200" b="1" dirty="0">
                <a:solidFill>
                  <a:srgbClr val="1F3864"/>
                </a:solidFill>
                <a:latin typeface="Times New Roman" panose="02020603050405020304" pitchFamily="18" charset="0"/>
                <a:ea typeface="Times New Roman" panose="02020603050405020304" pitchFamily="18" charset="0"/>
                <a:cs typeface="DecoType Naskh" panose="02010400000000000000" pitchFamily="2" charset="-78"/>
              </a:rPr>
              <a:t>وَبُعُولَتُهُنَّ أَحَقُّ بِرَدِّهِنَّ فِي ذَلِكَ إِنْ أَرَادُواْ إِصْلاَحًا</a:t>
            </a:r>
            <a:r>
              <a:rPr lang="ar-SA" sz="32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BH" sz="2400" dirty="0">
                <a:solidFill>
                  <a:schemeClr val="tx1"/>
                </a:solidFill>
                <a:latin typeface="Sakkal Majalla" panose="02000000000000000000" pitchFamily="2" charset="-78"/>
                <a:cs typeface="Sakkal Majalla" panose="02000000000000000000" pitchFamily="2" charset="-78"/>
              </a:rPr>
              <a:t>(</a:t>
            </a:r>
            <a:r>
              <a:rPr lang="ar-SA" sz="2000" dirty="0">
                <a:solidFill>
                  <a:schemeClr val="tx1"/>
                </a:solidFill>
                <a:latin typeface="Sakkal Majalla" panose="02000000000000000000" pitchFamily="2" charset="-78"/>
                <a:cs typeface="Sakkal Majalla" panose="02000000000000000000" pitchFamily="2" charset="-78"/>
              </a:rPr>
              <a:t>سورة البقرة، الآية 228</a:t>
            </a: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SA"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فلرب</a:t>
            </a: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SA"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ما أدرك الزوجان خطأهما فيقرّران العودة إلى بعضهما بعض</a:t>
            </a:r>
            <a:r>
              <a:rPr lang="ar-BH"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a:t>
            </a:r>
            <a:r>
              <a:rPr lang="ar-SA"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SA" sz="3200" baseline="300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endParaRPr lang="en-US" sz="2000" dirty="0">
              <a:solidFill>
                <a:schemeClr val="tx1"/>
              </a:solidFill>
              <a:latin typeface="Sakkal Majalla" panose="02000000000000000000" pitchFamily="2" charset="-78"/>
              <a:cs typeface="Sakkal Majalla" panose="02000000000000000000" pitchFamily="2" charset="-78"/>
            </a:endParaRPr>
          </a:p>
        </p:txBody>
      </p:sp>
      <p:sp>
        <p:nvSpPr>
          <p:cNvPr id="8" name="Rectangle: Rounded Corners 7">
            <a:extLst>
              <a:ext uri="{FF2B5EF4-FFF2-40B4-BE49-F238E27FC236}">
                <a16:creationId xmlns:a16="http://schemas.microsoft.com/office/drawing/2014/main" id="{954F4671-FA8F-4440-94D6-EA3F58358C53}"/>
              </a:ext>
            </a:extLst>
          </p:cNvPr>
          <p:cNvSpPr/>
          <p:nvPr/>
        </p:nvSpPr>
        <p:spPr>
          <a:xfrm>
            <a:off x="360355" y="4951828"/>
            <a:ext cx="11471279" cy="144897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rtl="1">
              <a:lnSpc>
                <a:spcPct val="150000"/>
              </a:lnSpc>
            </a:pPr>
            <a:r>
              <a:rPr lang="ar-BH" sz="3200" b="1" dirty="0">
                <a:solidFill>
                  <a:schemeClr val="tx1"/>
                </a:solidFill>
                <a:latin typeface="Sakkal Majalla" panose="02000000000000000000" pitchFamily="2" charset="-78"/>
                <a:cs typeface="Sakkal Majalla" panose="02000000000000000000" pitchFamily="2" charset="-78"/>
              </a:rPr>
              <a:t>3- التنويهُ بعِظَم أمر الزواج ورِفعته: </a:t>
            </a:r>
            <a:r>
              <a:rPr lang="ar-BH" sz="3200" dirty="0">
                <a:solidFill>
                  <a:schemeClr val="tx1"/>
                </a:solidFill>
                <a:latin typeface="Sakkal Majalla" panose="02000000000000000000" pitchFamily="2" charset="-78"/>
                <a:cs typeface="Sakkal Majalla" panose="02000000000000000000" pitchFamily="2" charset="-78"/>
              </a:rPr>
              <a:t>فلا تزول آثاره ولا تنقطع أوصاله بكلمة تخرج من بين الشفاه، بل يجب الانتظار مدّة طويلة يُعلن بعدها زوال أحكامه.</a:t>
            </a:r>
            <a:endParaRPr lang="en-US" sz="3200" dirty="0">
              <a:solidFill>
                <a:schemeClr val="tx1"/>
              </a:solidFill>
              <a:latin typeface="Sakkal Majalla" panose="02000000000000000000" pitchFamily="2" charset="-78"/>
              <a:cs typeface="Sakkal Majalla" panose="02000000000000000000" pitchFamily="2" charset="-78"/>
            </a:endParaRPr>
          </a:p>
        </p:txBody>
      </p:sp>
      <p:sp>
        <p:nvSpPr>
          <p:cNvPr id="11" name="Rectangle: Rounded Corners 10">
            <a:extLst>
              <a:ext uri="{FF2B5EF4-FFF2-40B4-BE49-F238E27FC236}">
                <a16:creationId xmlns:a16="http://schemas.microsoft.com/office/drawing/2014/main" id="{7500B1D8-2678-40E1-8441-3EC0BDF4D282}"/>
              </a:ext>
            </a:extLst>
          </p:cNvPr>
          <p:cNvSpPr/>
          <p:nvPr/>
        </p:nvSpPr>
        <p:spPr>
          <a:xfrm>
            <a:off x="2323511" y="1144938"/>
            <a:ext cx="7544971" cy="65942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solidFill>
                  <a:schemeClr val="bg1"/>
                </a:solidFill>
                <a:latin typeface="Sakkal Majalla" panose="02000000000000000000" pitchFamily="2" charset="-78"/>
                <a:ea typeface="Calibri" panose="020F0502020204030204" pitchFamily="34" charset="0"/>
                <a:cs typeface="Sakkal Majalla" panose="02000000000000000000" pitchFamily="2" charset="-78"/>
              </a:rPr>
              <a:t>للعدَّةِ مقاصدُ وحِكَمٌ شُرِعَتْ من أجلها، أهمّها ما يأتي:</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9" name="TextBox 16">
            <a:extLst>
              <a:ext uri="{FF2B5EF4-FFF2-40B4-BE49-F238E27FC236}">
                <a16:creationId xmlns:a16="http://schemas.microsoft.com/office/drawing/2014/main" id="{1F7AAF63-A037-465D-8A1A-18C7A4437403}"/>
              </a:ext>
            </a:extLst>
          </p:cNvPr>
          <p:cNvSpPr txBox="1"/>
          <p:nvPr/>
        </p:nvSpPr>
        <p:spPr>
          <a:xfrm>
            <a:off x="568320" y="128531"/>
            <a:ext cx="2285543" cy="400110"/>
          </a:xfrm>
          <a:custGeom>
            <a:avLst/>
            <a:gdLst>
              <a:gd name="connsiteX0" fmla="*/ 0 w 2285543"/>
              <a:gd name="connsiteY0" fmla="*/ 0 h 400110"/>
              <a:gd name="connsiteX1" fmla="*/ 571386 w 2285543"/>
              <a:gd name="connsiteY1" fmla="*/ 0 h 400110"/>
              <a:gd name="connsiteX2" fmla="*/ 1097061 w 2285543"/>
              <a:gd name="connsiteY2" fmla="*/ 0 h 400110"/>
              <a:gd name="connsiteX3" fmla="*/ 1668446 w 2285543"/>
              <a:gd name="connsiteY3" fmla="*/ 0 h 400110"/>
              <a:gd name="connsiteX4" fmla="*/ 2285543 w 2285543"/>
              <a:gd name="connsiteY4" fmla="*/ 0 h 400110"/>
              <a:gd name="connsiteX5" fmla="*/ 2285543 w 2285543"/>
              <a:gd name="connsiteY5" fmla="*/ 400110 h 400110"/>
              <a:gd name="connsiteX6" fmla="*/ 1782724 w 2285543"/>
              <a:gd name="connsiteY6" fmla="*/ 400110 h 400110"/>
              <a:gd name="connsiteX7" fmla="*/ 1279904 w 2285543"/>
              <a:gd name="connsiteY7" fmla="*/ 400110 h 400110"/>
              <a:gd name="connsiteX8" fmla="*/ 754229 w 2285543"/>
              <a:gd name="connsiteY8" fmla="*/ 400110 h 400110"/>
              <a:gd name="connsiteX9" fmla="*/ 0 w 2285543"/>
              <a:gd name="connsiteY9" fmla="*/ 400110 h 400110"/>
              <a:gd name="connsiteX10" fmla="*/ 0 w 228554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5543" h="400110" fill="none" extrusionOk="0">
                <a:moveTo>
                  <a:pt x="0" y="0"/>
                </a:moveTo>
                <a:cubicBezTo>
                  <a:pt x="151479" y="-27883"/>
                  <a:pt x="415172" y="4938"/>
                  <a:pt x="571386" y="0"/>
                </a:cubicBezTo>
                <a:cubicBezTo>
                  <a:pt x="727600" y="-4938"/>
                  <a:pt x="973541" y="56883"/>
                  <a:pt x="1097061" y="0"/>
                </a:cubicBezTo>
                <a:cubicBezTo>
                  <a:pt x="1220582" y="-56883"/>
                  <a:pt x="1406634" y="17468"/>
                  <a:pt x="1668446" y="0"/>
                </a:cubicBezTo>
                <a:cubicBezTo>
                  <a:pt x="1930258" y="-17468"/>
                  <a:pt x="2146767" y="72415"/>
                  <a:pt x="2285543" y="0"/>
                </a:cubicBezTo>
                <a:cubicBezTo>
                  <a:pt x="2302022" y="155261"/>
                  <a:pt x="2245213" y="253405"/>
                  <a:pt x="2285543" y="400110"/>
                </a:cubicBezTo>
                <a:cubicBezTo>
                  <a:pt x="2161794" y="444687"/>
                  <a:pt x="1984712" y="383642"/>
                  <a:pt x="1782724" y="400110"/>
                </a:cubicBezTo>
                <a:cubicBezTo>
                  <a:pt x="1580736" y="416578"/>
                  <a:pt x="1464254" y="381978"/>
                  <a:pt x="1279904" y="400110"/>
                </a:cubicBezTo>
                <a:cubicBezTo>
                  <a:pt x="1095554" y="418242"/>
                  <a:pt x="1002953" y="378293"/>
                  <a:pt x="754229" y="400110"/>
                </a:cubicBezTo>
                <a:cubicBezTo>
                  <a:pt x="505506" y="421927"/>
                  <a:pt x="259682" y="385525"/>
                  <a:pt x="0" y="400110"/>
                </a:cubicBezTo>
                <a:cubicBezTo>
                  <a:pt x="-33816" y="268644"/>
                  <a:pt x="15284" y="96193"/>
                  <a:pt x="0" y="0"/>
                </a:cubicBezTo>
                <a:close/>
              </a:path>
              <a:path w="2285543" h="400110" stroke="0" extrusionOk="0">
                <a:moveTo>
                  <a:pt x="0" y="0"/>
                </a:moveTo>
                <a:cubicBezTo>
                  <a:pt x="203738" y="-40854"/>
                  <a:pt x="428310" y="34545"/>
                  <a:pt x="571386" y="0"/>
                </a:cubicBezTo>
                <a:cubicBezTo>
                  <a:pt x="714462" y="-34545"/>
                  <a:pt x="996757" y="834"/>
                  <a:pt x="1188482" y="0"/>
                </a:cubicBezTo>
                <a:cubicBezTo>
                  <a:pt x="1380207" y="-834"/>
                  <a:pt x="1615847" y="30218"/>
                  <a:pt x="1782724" y="0"/>
                </a:cubicBezTo>
                <a:cubicBezTo>
                  <a:pt x="1949601" y="-30218"/>
                  <a:pt x="2151933" y="33473"/>
                  <a:pt x="2285543" y="0"/>
                </a:cubicBezTo>
                <a:cubicBezTo>
                  <a:pt x="2305448" y="117899"/>
                  <a:pt x="2277901" y="260243"/>
                  <a:pt x="2285543" y="400110"/>
                </a:cubicBezTo>
                <a:cubicBezTo>
                  <a:pt x="2071787" y="422382"/>
                  <a:pt x="1867307" y="337894"/>
                  <a:pt x="1759868" y="400110"/>
                </a:cubicBezTo>
                <a:cubicBezTo>
                  <a:pt x="1652429" y="462326"/>
                  <a:pt x="1393905" y="391338"/>
                  <a:pt x="1142772" y="400110"/>
                </a:cubicBezTo>
                <a:cubicBezTo>
                  <a:pt x="891639" y="408882"/>
                  <a:pt x="724901" y="331370"/>
                  <a:pt x="525675" y="400110"/>
                </a:cubicBezTo>
                <a:cubicBezTo>
                  <a:pt x="326449" y="468850"/>
                  <a:pt x="258421" y="359642"/>
                  <a:pt x="0" y="400110"/>
                </a:cubicBezTo>
                <a:cubicBezTo>
                  <a:pt x="-32959" y="221435"/>
                  <a:pt x="14886" y="133505"/>
                  <a:pt x="0" y="0"/>
                </a:cubicBezTo>
                <a:close/>
              </a:path>
            </a:pathLst>
          </a:custGeom>
          <a:solidFill>
            <a:srgbClr val="FF99CC"/>
          </a:solidFill>
          <a:ln>
            <a:solidFill>
              <a:schemeClr val="tx1"/>
            </a:solidFill>
            <a:extLst>
              <a:ext uri="{C807C97D-BFC1-408E-A445-0C87EB9F89A2}">
                <ask:lineSketchStyleProps xmlns:ask="http://schemas.microsoft.com/office/drawing/2018/sketchyshapes" sd="1922213628">
                  <a:prstGeom prst="rect">
                    <a:avLst/>
                  </a:prstGeom>
                  <ask:type>
                    <ask:lineSketchScribble/>
                  </ask:type>
                </ask:lineSketchStyleProps>
              </a:ext>
            </a:extLst>
          </a:ln>
        </p:spPr>
        <p:txBody>
          <a:bodyPr wrap="square" rtlCol="0">
            <a:spAutoFit/>
          </a:bodyPr>
          <a:lstStyle/>
          <a:p>
            <a:pPr algn="ctr" rtl="1"/>
            <a:r>
              <a:rPr lang="ar-BH" sz="2000" b="1" dirty="0">
                <a:latin typeface="Sakkal Majalla" panose="02000000000000000000" pitchFamily="2" charset="-78"/>
                <a:cs typeface="Sakkal Majalla" panose="02000000000000000000" pitchFamily="2" charset="-78"/>
              </a:rPr>
              <a:t>العِدَّة / (دين 201)</a:t>
            </a:r>
            <a:endParaRPr lang="fr-FR"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6197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2000"/>
                                        <p:tgtEl>
                                          <p:spTgt spid="11"/>
                                        </p:tgtEl>
                                      </p:cBhvr>
                                    </p:animEffect>
                                  </p:childTnLst>
                                </p:cTn>
                              </p:par>
                            </p:childTnLst>
                          </p:cTn>
                        </p:par>
                        <p:par>
                          <p:cTn id="12" fill="hold">
                            <p:stCondLst>
                              <p:cond delay="4000"/>
                            </p:stCondLst>
                            <p:childTnLst>
                              <p:par>
                                <p:cTn id="13" presetID="47"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ppt_x</p:attrName>
                                        </p:attrNameLst>
                                      </p:cBhvr>
                                      <p:tavLst>
                                        <p:tav tm="0">
                                          <p:val>
                                            <p:strVal val="#ppt_x"/>
                                          </p:val>
                                        </p:tav>
                                        <p:tav tm="100000">
                                          <p:val>
                                            <p:strVal val="#ppt_x"/>
                                          </p:val>
                                        </p:tav>
                                      </p:tavLst>
                                    </p:anim>
                                    <p:anim calcmode="lin" valueType="num">
                                      <p:cBhvr>
                                        <p:cTn id="17"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1000"/>
                                        <p:tgtEl>
                                          <p:spTgt spid="6">
                                            <p:txEl>
                                              <p:pRg st="0" end="0"/>
                                            </p:txEl>
                                          </p:spTgt>
                                        </p:tgtEl>
                                      </p:cBhvr>
                                    </p:animEffect>
                                    <p:anim calcmode="lin" valueType="num">
                                      <p:cBhvr>
                                        <p:cTn id="2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7"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ppt_x</p:attrName>
                                        </p:attrNameLst>
                                      </p:cBhvr>
                                      <p:tavLst>
                                        <p:tav tm="0">
                                          <p:val>
                                            <p:strVal val="#ppt_x"/>
                                          </p:val>
                                        </p:tav>
                                        <p:tav tm="100000">
                                          <p:val>
                                            <p:strVal val="#ppt_x"/>
                                          </p:val>
                                        </p:tav>
                                      </p:tavLst>
                                    </p:anim>
                                    <p:anim calcmode="lin" valueType="num">
                                      <p:cBhvr>
                                        <p:cTn id="30"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7"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2000"/>
                                        <p:tgtEl>
                                          <p:spTgt spid="8"/>
                                        </p:tgtEl>
                                      </p:cBhvr>
                                    </p:animEffect>
                                    <p:anim calcmode="lin" valueType="num">
                                      <p:cBhvr>
                                        <p:cTn id="42" dur="2000" fill="hold"/>
                                        <p:tgtEl>
                                          <p:spTgt spid="8"/>
                                        </p:tgtEl>
                                        <p:attrNameLst>
                                          <p:attrName>ppt_x</p:attrName>
                                        </p:attrNameLst>
                                      </p:cBhvr>
                                      <p:tavLst>
                                        <p:tav tm="0">
                                          <p:val>
                                            <p:strVal val="#ppt_x"/>
                                          </p:val>
                                        </p:tav>
                                        <p:tav tm="100000">
                                          <p:val>
                                            <p:strVal val="#ppt_x"/>
                                          </p:val>
                                        </p:tav>
                                      </p:tavLst>
                                    </p:anim>
                                    <p:anim calcmode="lin" valueType="num">
                                      <p:cBhvr>
                                        <p:cTn id="43"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fade">
                                      <p:cBhvr>
                                        <p:cTn id="48" dur="1000"/>
                                        <p:tgtEl>
                                          <p:spTgt spid="8">
                                            <p:txEl>
                                              <p:pRg st="0" end="0"/>
                                            </p:txEl>
                                          </p:spTgt>
                                        </p:tgtEl>
                                      </p:cBhvr>
                                    </p:animEffect>
                                    <p:anim calcmode="lin" valueType="num">
                                      <p:cBhvr>
                                        <p:cTn id="4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16230</TotalTime>
  <Words>1565</Words>
  <Application>Microsoft Office PowerPoint</Application>
  <PresentationFormat>شاشة عريضة</PresentationFormat>
  <Paragraphs>188</Paragraphs>
  <Slides>18</Slides>
  <Notes>2</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18</vt:i4>
      </vt:variant>
    </vt:vector>
  </HeadingPairs>
  <TitlesOfParts>
    <vt:vector size="25" baseType="lpstr">
      <vt:lpstr>Arial</vt:lpstr>
      <vt:lpstr>Calibri</vt:lpstr>
      <vt:lpstr>Calibri Light</vt:lpstr>
      <vt:lpstr>Sakkal Majalla</vt:lpstr>
      <vt:lpstr>Times New Roman</vt:lpstr>
      <vt:lpstr>Traditional Arabic</vt:lpstr>
      <vt:lpstr>Office Theme</vt:lpstr>
      <vt:lpstr>عرض تقديمي في PowerPoint</vt:lpstr>
      <vt:lpstr>بعد نهاية الدرس يتوقّع من الطالب أن يكون قادرًا على:</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Abduljalil Zaghoul</cp:lastModifiedBy>
  <cp:revision>384</cp:revision>
  <dcterms:created xsi:type="dcterms:W3CDTF">2020-03-04T10:47:58Z</dcterms:created>
  <dcterms:modified xsi:type="dcterms:W3CDTF">2021-10-17T10:59:49Z</dcterms:modified>
</cp:coreProperties>
</file>